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78" r:id="rId3"/>
    <p:sldId id="279" r:id="rId4"/>
    <p:sldId id="280" r:id="rId5"/>
    <p:sldId id="281" r:id="rId6"/>
    <p:sldId id="282" r:id="rId7"/>
    <p:sldId id="258" r:id="rId8"/>
    <p:sldId id="259" r:id="rId9"/>
    <p:sldId id="260" r:id="rId10"/>
    <p:sldId id="261" r:id="rId11"/>
    <p:sldId id="262" r:id="rId12"/>
    <p:sldId id="263" r:id="rId13"/>
    <p:sldId id="264" r:id="rId14"/>
    <p:sldId id="283" r:id="rId15"/>
    <p:sldId id="284" r:id="rId16"/>
    <p:sldId id="285" r:id="rId17"/>
    <p:sldId id="286" r:id="rId18"/>
    <p:sldId id="287" r:id="rId19"/>
    <p:sldId id="288" r:id="rId20"/>
    <p:sldId id="265" r:id="rId21"/>
    <p:sldId id="266" r:id="rId22"/>
    <p:sldId id="267" r:id="rId23"/>
    <p:sldId id="268" r:id="rId24"/>
    <p:sldId id="269" r:id="rId25"/>
    <p:sldId id="270" r:id="rId26"/>
    <p:sldId id="271" r:id="rId27"/>
    <p:sldId id="272" r:id="rId28"/>
    <p:sldId id="273" r:id="rId29"/>
    <p:sldId id="274" r:id="rId30"/>
    <p:sldId id="289" r:id="rId31"/>
    <p:sldId id="276" r:id="rId32"/>
    <p:sldId id="277" r:id="rId33"/>
    <p:sldId id="290" r:id="rId34"/>
    <p:sldId id="291" r:id="rId3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FF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59" autoAdjust="0"/>
    <p:restoredTop sz="86364" autoAdjust="0"/>
  </p:normalViewPr>
  <p:slideViewPr>
    <p:cSldViewPr snapToGrid="0" snapToObjects="1">
      <p:cViewPr>
        <p:scale>
          <a:sx n="85" d="100"/>
          <a:sy n="85" d="100"/>
        </p:scale>
        <p:origin x="720" y="216"/>
      </p:cViewPr>
      <p:guideLst>
        <p:guide orient="horz" pos="2160"/>
        <p:guide pos="2880"/>
      </p:guideLst>
    </p:cSldViewPr>
  </p:slideViewPr>
  <p:outlineViewPr>
    <p:cViewPr>
      <p:scale>
        <a:sx n="33" d="100"/>
        <a:sy n="33" d="100"/>
      </p:scale>
      <p:origin x="0" y="141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C2CB6B7-88B1-0E40-9222-BF397A22DCBE}" type="datetimeFigureOut">
              <a:t>9/19/17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5D36084-6435-8748-986C-8486E3B48FEC}" type="slidenum">
              <a:t>‹#›</a:t>
            </a:fld>
            <a:endParaRPr lang="en-US"/>
          </a:p>
        </p:txBody>
      </p:sp>
    </p:spTree>
    <p:extLst>
      <p:ext uri="{BB962C8B-B14F-4D97-AF65-F5344CB8AC3E}">
        <p14:creationId xmlns:p14="http://schemas.microsoft.com/office/powerpoint/2010/main" val="39824928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9BFDB33-C1EC-6F4E-A5E5-0FC4A43B1B0E}" type="datetimeFigureOut">
              <a:t>9/19/17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2E9836E-78CF-364E-B78E-5AB1465F8033}" type="slidenum">
              <a:t>‹#›</a:t>
            </a:fld>
            <a:endParaRPr lang="en-US"/>
          </a:p>
        </p:txBody>
      </p:sp>
    </p:spTree>
    <p:extLst>
      <p:ext uri="{BB962C8B-B14F-4D97-AF65-F5344CB8AC3E}">
        <p14:creationId xmlns:p14="http://schemas.microsoft.com/office/powerpoint/2010/main" val="958745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E9836E-78CF-364E-B78E-5AB1465F8033}" type="slidenum">
              <a:rPr lang="uk-UA" smtClean="0"/>
              <a:t>1</a:t>
            </a:fld>
            <a:endParaRPr lang="uk-UA"/>
          </a:p>
        </p:txBody>
      </p:sp>
    </p:spTree>
    <p:extLst>
      <p:ext uri="{BB962C8B-B14F-4D97-AF65-F5344CB8AC3E}">
        <p14:creationId xmlns:p14="http://schemas.microsoft.com/office/powerpoint/2010/main" val="354136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defTabSz="457200" fontAlgn="base">
              <a:spcBef>
                <a:spcPct val="0"/>
              </a:spcBef>
              <a:spcAft>
                <a:spcPct val="0"/>
              </a:spcAft>
              <a:defRPr>
                <a:solidFill>
                  <a:schemeClr val="tx1"/>
                </a:solidFill>
                <a:latin typeface="Verdana" charset="0"/>
                <a:ea typeface="ＭＳ Ｐゴシック" charset="-128"/>
              </a:defRPr>
            </a:lvl6pPr>
            <a:lvl7pPr marL="2971800" indent="-228600" defTabSz="457200" fontAlgn="base">
              <a:spcBef>
                <a:spcPct val="0"/>
              </a:spcBef>
              <a:spcAft>
                <a:spcPct val="0"/>
              </a:spcAft>
              <a:defRPr>
                <a:solidFill>
                  <a:schemeClr val="tx1"/>
                </a:solidFill>
                <a:latin typeface="Verdana" charset="0"/>
                <a:ea typeface="ＭＳ Ｐゴシック" charset="-128"/>
              </a:defRPr>
            </a:lvl7pPr>
            <a:lvl8pPr marL="3429000" indent="-228600" defTabSz="457200" fontAlgn="base">
              <a:spcBef>
                <a:spcPct val="0"/>
              </a:spcBef>
              <a:spcAft>
                <a:spcPct val="0"/>
              </a:spcAft>
              <a:defRPr>
                <a:solidFill>
                  <a:schemeClr val="tx1"/>
                </a:solidFill>
                <a:latin typeface="Verdana" charset="0"/>
                <a:ea typeface="ＭＳ Ｐゴシック" charset="-128"/>
              </a:defRPr>
            </a:lvl8pPr>
            <a:lvl9pPr marL="3886200" indent="-228600" defTabSz="457200" fontAlgn="base">
              <a:spcBef>
                <a:spcPct val="0"/>
              </a:spcBef>
              <a:spcAft>
                <a:spcPct val="0"/>
              </a:spcAft>
              <a:defRPr>
                <a:solidFill>
                  <a:schemeClr val="tx1"/>
                </a:solidFill>
                <a:latin typeface="Verdana" charset="0"/>
                <a:ea typeface="ＭＳ Ｐゴシック" charset="-128"/>
              </a:defRPr>
            </a:lvl9pPr>
          </a:lstStyle>
          <a:p>
            <a:fld id="{D933273F-9D51-5C4F-A6D7-5DC98361BA0D}" type="slidenum">
              <a:rPr lang="en-US" altLang="en-US">
                <a:latin typeface="Calibri" charset="0"/>
              </a:rPr>
              <a:pPr/>
              <a:t>17</a:t>
            </a:fld>
            <a:endParaRPr lang="en-US" altLang="en-US">
              <a:latin typeface="Calibri" charset="0"/>
            </a:endParaRPr>
          </a:p>
        </p:txBody>
      </p:sp>
      <p:sp>
        <p:nvSpPr>
          <p:cNvPr id="16386"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analogy: trays of food at the sizzler</a:t>
            </a:r>
          </a:p>
        </p:txBody>
      </p:sp>
    </p:spTree>
    <p:extLst>
      <p:ext uri="{BB962C8B-B14F-4D97-AF65-F5344CB8AC3E}">
        <p14:creationId xmlns:p14="http://schemas.microsoft.com/office/powerpoint/2010/main" val="27311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0DF5FDD-578E-D748-82FD-0075C4D629FB}" type="slidenum">
              <a:rPr lang="en-US" altLang="en-US" sz="1200">
                <a:latin typeface="Times New Roman" charset="0"/>
              </a:rPr>
              <a:pPr/>
              <a:t>20</a:t>
            </a:fld>
            <a:endParaRPr lang="en-US" altLang="en-US" sz="1200">
              <a:latin typeface="Times New Roman" charset="0"/>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92422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4E360730-CC5A-3640-A95F-115C6EABA7B2}" type="slidenum">
              <a:rPr lang="en-US" altLang="en-US" sz="1200">
                <a:latin typeface="Times New Roman" charset="0"/>
              </a:rPr>
              <a:pPr/>
              <a:t>21</a:t>
            </a:fld>
            <a:endParaRPr lang="en-US" altLang="en-US" sz="1200">
              <a:latin typeface="Times New Roman" charset="0"/>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444497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F6FBCAA-1FCE-F14A-B4EF-A12E8DEAC1BA}" type="slidenum">
              <a:rPr lang="en-US" altLang="en-US" sz="1200">
                <a:latin typeface="Times New Roman" charset="0"/>
              </a:rPr>
              <a:pPr/>
              <a:t>22</a:t>
            </a:fld>
            <a:endParaRPr lang="en-US" altLang="en-US" sz="1200">
              <a:latin typeface="Times New Roman" charset="0"/>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7677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E7D7430-8C75-984A-A5CF-6DD936469A6D}" type="slidenum">
              <a:rPr lang="en-US" altLang="en-US" sz="1200">
                <a:latin typeface="Times New Roman" charset="0"/>
              </a:rPr>
              <a:pPr/>
              <a:t>23</a:t>
            </a:fld>
            <a:endParaRPr lang="en-US" altLang="en-US" sz="1200">
              <a:latin typeface="Times New Roman" charset="0"/>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729787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1A8F262-1E2A-8B43-AD75-4D89AB086C7C}" type="slidenum">
              <a:rPr lang="en-US" altLang="en-US" sz="1200">
                <a:latin typeface="Times New Roman" charset="0"/>
              </a:rPr>
              <a:pPr/>
              <a:t>24</a:t>
            </a:fld>
            <a:endParaRPr lang="en-US" altLang="en-US" sz="1200">
              <a:latin typeface="Times New Roman" charset="0"/>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25368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C6438F5-0813-9544-94E8-B170470E6687}" type="slidenum">
              <a:rPr lang="en-US" altLang="en-US" sz="1200">
                <a:latin typeface="Times New Roman" charset="0"/>
              </a:rPr>
              <a:pPr/>
              <a:t>25</a:t>
            </a:fld>
            <a:endParaRPr lang="en-US" altLang="en-US" sz="1200">
              <a:latin typeface="Times New Roman" charset="0"/>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290948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8F586AA-EFC4-5743-81FC-AA8052BAAC77}" type="slidenum">
              <a:rPr lang="en-US" altLang="en-US" sz="1200">
                <a:latin typeface="Times New Roman" charset="0"/>
              </a:rPr>
              <a:pPr/>
              <a:t>26</a:t>
            </a:fld>
            <a:endParaRPr lang="en-US" altLang="en-US" sz="1200">
              <a:latin typeface="Times New Roman" charset="0"/>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60809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7175DF5-9497-254C-BB25-1189C9353EDE}" type="slidenum">
              <a:rPr lang="en-US" altLang="en-US" sz="1200">
                <a:latin typeface="Times New Roman" charset="0"/>
              </a:rPr>
              <a:pPr/>
              <a:t>27</a:t>
            </a:fld>
            <a:endParaRPr lang="en-US" altLang="en-US" sz="1200">
              <a:latin typeface="Times New Roman"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976017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FB79E14-9FA8-BD40-955C-21EA7621F241}" type="slidenum">
              <a:rPr lang="en-US" altLang="en-US" sz="1200">
                <a:latin typeface="Times New Roman" charset="0"/>
              </a:rPr>
              <a:pPr/>
              <a:t>28</a:t>
            </a:fld>
            <a:endParaRPr lang="en-US" altLang="en-US" sz="1200">
              <a:latin typeface="Times New Roman" charset="0"/>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3997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defTabSz="457200" fontAlgn="base">
              <a:spcBef>
                <a:spcPct val="0"/>
              </a:spcBef>
              <a:spcAft>
                <a:spcPct val="0"/>
              </a:spcAft>
              <a:defRPr>
                <a:solidFill>
                  <a:schemeClr val="tx1"/>
                </a:solidFill>
                <a:latin typeface="Verdana" charset="0"/>
                <a:ea typeface="ＭＳ Ｐゴシック" charset="-128"/>
              </a:defRPr>
            </a:lvl6pPr>
            <a:lvl7pPr marL="2971800" indent="-228600" defTabSz="457200" fontAlgn="base">
              <a:spcBef>
                <a:spcPct val="0"/>
              </a:spcBef>
              <a:spcAft>
                <a:spcPct val="0"/>
              </a:spcAft>
              <a:defRPr>
                <a:solidFill>
                  <a:schemeClr val="tx1"/>
                </a:solidFill>
                <a:latin typeface="Verdana" charset="0"/>
                <a:ea typeface="ＭＳ Ｐゴシック" charset="-128"/>
              </a:defRPr>
            </a:lvl7pPr>
            <a:lvl8pPr marL="3429000" indent="-228600" defTabSz="457200" fontAlgn="base">
              <a:spcBef>
                <a:spcPct val="0"/>
              </a:spcBef>
              <a:spcAft>
                <a:spcPct val="0"/>
              </a:spcAft>
              <a:defRPr>
                <a:solidFill>
                  <a:schemeClr val="tx1"/>
                </a:solidFill>
                <a:latin typeface="Verdana" charset="0"/>
                <a:ea typeface="ＭＳ Ｐゴシック" charset="-128"/>
              </a:defRPr>
            </a:lvl8pPr>
            <a:lvl9pPr marL="3886200" indent="-228600" defTabSz="457200" fontAlgn="base">
              <a:spcBef>
                <a:spcPct val="0"/>
              </a:spcBef>
              <a:spcAft>
                <a:spcPct val="0"/>
              </a:spcAft>
              <a:defRPr>
                <a:solidFill>
                  <a:schemeClr val="tx1"/>
                </a:solidFill>
                <a:latin typeface="Verdana" charset="0"/>
                <a:ea typeface="ＭＳ Ｐゴシック" charset="-128"/>
              </a:defRPr>
            </a:lvl9pPr>
          </a:lstStyle>
          <a:p>
            <a:fld id="{C71817D8-E0B3-1444-8415-EF0CE9328E4A}" type="slidenum">
              <a:rPr lang="en-US" altLang="en-US">
                <a:latin typeface="Calibri" charset="0"/>
              </a:rPr>
              <a:pPr/>
              <a:t>4</a:t>
            </a:fld>
            <a:endParaRPr lang="en-US" altLang="en-US">
              <a:latin typeface="Calibri" charset="0"/>
            </a:endParaRPr>
          </a:p>
        </p:txBody>
      </p:sp>
      <p:sp>
        <p:nvSpPr>
          <p:cNvPr id="8194"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analogy: trays of food at the sizzler</a:t>
            </a:r>
          </a:p>
        </p:txBody>
      </p:sp>
    </p:spTree>
    <p:extLst>
      <p:ext uri="{BB962C8B-B14F-4D97-AF65-F5344CB8AC3E}">
        <p14:creationId xmlns:p14="http://schemas.microsoft.com/office/powerpoint/2010/main" val="444632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9206651-0F4F-624B-BF73-6D744559221A}" type="slidenum">
              <a:rPr lang="en-US" altLang="en-US" sz="1200">
                <a:latin typeface="Times New Roman" charset="0"/>
              </a:rPr>
              <a:pPr/>
              <a:t>29</a:t>
            </a:fld>
            <a:endParaRPr lang="en-US" altLang="en-US" sz="1200">
              <a:latin typeface="Times New Roman"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707536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defTabSz="457200" fontAlgn="base">
              <a:spcBef>
                <a:spcPct val="0"/>
              </a:spcBef>
              <a:spcAft>
                <a:spcPct val="0"/>
              </a:spcAft>
              <a:defRPr>
                <a:solidFill>
                  <a:schemeClr val="tx1"/>
                </a:solidFill>
                <a:latin typeface="Verdana" charset="0"/>
                <a:ea typeface="ＭＳ Ｐゴシック" charset="-128"/>
              </a:defRPr>
            </a:lvl6pPr>
            <a:lvl7pPr marL="2971800" indent="-228600" defTabSz="457200" fontAlgn="base">
              <a:spcBef>
                <a:spcPct val="0"/>
              </a:spcBef>
              <a:spcAft>
                <a:spcPct val="0"/>
              </a:spcAft>
              <a:defRPr>
                <a:solidFill>
                  <a:schemeClr val="tx1"/>
                </a:solidFill>
                <a:latin typeface="Verdana" charset="0"/>
                <a:ea typeface="ＭＳ Ｐゴシック" charset="-128"/>
              </a:defRPr>
            </a:lvl7pPr>
            <a:lvl8pPr marL="3429000" indent="-228600" defTabSz="457200" fontAlgn="base">
              <a:spcBef>
                <a:spcPct val="0"/>
              </a:spcBef>
              <a:spcAft>
                <a:spcPct val="0"/>
              </a:spcAft>
              <a:defRPr>
                <a:solidFill>
                  <a:schemeClr val="tx1"/>
                </a:solidFill>
                <a:latin typeface="Verdana" charset="0"/>
                <a:ea typeface="ＭＳ Ｐゴシック" charset="-128"/>
              </a:defRPr>
            </a:lvl8pPr>
            <a:lvl9pPr marL="3886200" indent="-228600" defTabSz="457200" fontAlgn="base">
              <a:spcBef>
                <a:spcPct val="0"/>
              </a:spcBef>
              <a:spcAft>
                <a:spcPct val="0"/>
              </a:spcAft>
              <a:defRPr>
                <a:solidFill>
                  <a:schemeClr val="tx1"/>
                </a:solidFill>
                <a:latin typeface="Verdana" charset="0"/>
                <a:ea typeface="ＭＳ Ｐゴシック" charset="-128"/>
              </a:defRPr>
            </a:lvl9pPr>
          </a:lstStyle>
          <a:p>
            <a:fld id="{AB7632EE-692D-8642-80FE-76FCE6471F7C}" type="slidenum">
              <a:rPr lang="en-US" altLang="en-US">
                <a:latin typeface="Calibri" charset="0"/>
              </a:rPr>
              <a:pPr/>
              <a:t>30</a:t>
            </a:fld>
            <a:endParaRPr lang="en-US" altLang="en-US">
              <a:latin typeface="Calibri" charset="0"/>
            </a:endParaRPr>
          </a:p>
        </p:txBody>
      </p:sp>
      <p:sp>
        <p:nvSpPr>
          <p:cNvPr id="20482"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49507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C9C687F-1240-FA40-A94F-735630D5BDCF}" type="slidenum">
              <a:rPr lang="en-US" altLang="en-US" sz="1200">
                <a:latin typeface="Times New Roman" charset="0"/>
              </a:rPr>
              <a:pPr/>
              <a:t>31</a:t>
            </a:fld>
            <a:endParaRPr lang="en-US" altLang="en-US" sz="1200">
              <a:latin typeface="Times New Roman"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446467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DD455EC-E165-4747-B6F6-2DBA178BAB82}" type="slidenum">
              <a:rPr lang="en-US" altLang="en-US" sz="1200">
                <a:latin typeface="Times New Roman" charset="0"/>
              </a:rPr>
              <a:pPr/>
              <a:t>32</a:t>
            </a:fld>
            <a:endParaRPr lang="en-US" altLang="en-US" sz="1200">
              <a:latin typeface="Times New Roman" charset="0"/>
            </a:endParaRPr>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9149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98DF293-E458-564D-92F7-4BBC43D937CC}" type="slidenum">
              <a:rPr lang="en-US" altLang="en-US" sz="1200">
                <a:latin typeface="Times New Roman" charset="0"/>
              </a:rPr>
              <a:pPr/>
              <a:t>7</a:t>
            </a:fld>
            <a:endParaRPr lang="en-US" altLang="en-US" sz="1200">
              <a:latin typeface="Times New Roman"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1079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FF45AC3-7EF1-544C-9DA4-C248D3AC8BBD}" type="slidenum">
              <a:rPr lang="en-US" altLang="en-US" sz="1200">
                <a:latin typeface="Times New Roman" charset="0"/>
              </a:rPr>
              <a:pPr/>
              <a:t>8</a:t>
            </a:fld>
            <a:endParaRPr lang="en-US" altLang="en-US" sz="1200">
              <a:latin typeface="Times New Roman" charset="0"/>
            </a:endParaRPr>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2417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CEDADEC-AFBA-9741-A304-6AB0D9947B78}" type="slidenum">
              <a:rPr lang="en-US" altLang="en-US" sz="1200">
                <a:latin typeface="Times New Roman" charset="0"/>
              </a:rPr>
              <a:pPr/>
              <a:t>9</a:t>
            </a:fld>
            <a:endParaRPr lang="en-US" altLang="en-US" sz="1200">
              <a:latin typeface="Times New Roman"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9453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3DC95B46-2921-4945-9CC7-C319EC22B6F5}" type="slidenum">
              <a:rPr lang="en-US" altLang="en-US" sz="1200">
                <a:latin typeface="Times New Roman" charset="0"/>
              </a:rPr>
              <a:pPr/>
              <a:t>10</a:t>
            </a:fld>
            <a:endParaRPr lang="en-US" altLang="en-US" sz="1200">
              <a:latin typeface="Times New Roman" charset="0"/>
            </a:endParaRPr>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25232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0F40D45-464E-FD41-9A2A-53B57B24B2A9}" type="slidenum">
              <a:rPr lang="en-US" altLang="en-US" sz="1200">
                <a:latin typeface="Times New Roman" charset="0"/>
              </a:rPr>
              <a:pPr/>
              <a:t>11</a:t>
            </a:fld>
            <a:endParaRPr lang="en-US" altLang="en-US" sz="1200">
              <a:latin typeface="Times New Roman"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527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58225A3-A0DA-A44B-AF4C-B831AB942DA2}" type="slidenum">
              <a:rPr lang="en-US" altLang="en-US" sz="1200">
                <a:latin typeface="Times New Roman" charset="0"/>
              </a:rPr>
              <a:pPr/>
              <a:t>12</a:t>
            </a:fld>
            <a:endParaRPr lang="en-US" altLang="en-US" sz="1200">
              <a:latin typeface="Times New Roman" charset="0"/>
            </a:endParaRPr>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039045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B226BDE-9A5A-4A49-8788-46BDC8FD3E8D}" type="slidenum">
              <a:rPr lang="en-US" altLang="en-US" sz="1200">
                <a:latin typeface="Times New Roman" charset="0"/>
              </a:rPr>
              <a:pPr/>
              <a:t>13</a:t>
            </a:fld>
            <a:endParaRPr lang="en-US" altLang="en-US" sz="1200">
              <a:latin typeface="Times New Roman"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8231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D70AD6-EECD-CE4B-96D7-5C5A7B7D37E2}" type="datetime1">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136511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038DAD-4711-A84F-B237-C386166811B3}" type="datetime1">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374312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0723F0-B00F-1B46-B61D-A10D6AB46ECE}" type="datetime1">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204700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481D4-034C-E64F-8D3B-D9ED4981025C}" type="datetime1">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132165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37CE-6CE1-9448-A068-E366B48BF99A}" type="datetime1">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124834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CC22CE-EDDE-D343-9395-8CC70284DA43}" type="datetime1">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290434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D02BBD-D0EF-9846-8055-14241445A0B9}" type="datetime1">
              <a:t>9/19/17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322629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1A7E84-BA0D-5047-B909-228633F4ED78}" type="datetime1">
              <a:t>9/19/17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167473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FA826-56A2-A544-AF1E-07B8D91AB4E0}" type="datetime1">
              <a:t>9/19/17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12371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2D41E-7197-9041-BD8B-3B6FD506CBCE}" type="datetime1">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32305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587BF-AC62-5C4A-A4E5-71A3AA54D4D3}" type="datetime1">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D3414-B271-C346-BBE8-60B48C9F564D}" type="slidenum">
              <a:t>‹#›</a:t>
            </a:fld>
            <a:endParaRPr lang="en-US"/>
          </a:p>
        </p:txBody>
      </p:sp>
    </p:spTree>
    <p:extLst>
      <p:ext uri="{BB962C8B-B14F-4D97-AF65-F5344CB8AC3E}">
        <p14:creationId xmlns:p14="http://schemas.microsoft.com/office/powerpoint/2010/main" val="1098436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C4CA7-DD99-A94F-9B47-F2F9CA524BF8}" type="datetime1">
              <a:t>9/19/17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D3414-B271-C346-BBE8-60B48C9F564D}" type="slidenum">
              <a:t>‹#›</a:t>
            </a:fld>
            <a:endParaRPr lang="en-US"/>
          </a:p>
        </p:txBody>
      </p:sp>
    </p:spTree>
    <p:extLst>
      <p:ext uri="{BB962C8B-B14F-4D97-AF65-F5344CB8AC3E}">
        <p14:creationId xmlns:p14="http://schemas.microsoft.com/office/powerpoint/2010/main" val="293192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t>Stacks and Queues</a:t>
            </a:r>
            <a:endParaRPr lang="en-US" dirty="0"/>
          </a:p>
        </p:txBody>
      </p:sp>
      <p:sp>
        <p:nvSpPr>
          <p:cNvPr id="4" name="Slide Number Placeholder 3"/>
          <p:cNvSpPr>
            <a:spLocks noGrp="1"/>
          </p:cNvSpPr>
          <p:nvPr>
            <p:ph type="sldNum" sz="quarter" idx="12"/>
          </p:nvPr>
        </p:nvSpPr>
        <p:spPr/>
        <p:txBody>
          <a:bodyPr/>
          <a:lstStyle/>
          <a:p>
            <a:fld id="{8D8D3414-B271-C346-BBE8-60B48C9F564D}" type="slidenum">
              <a:rPr lang="en-US"/>
              <a:t>1</a:t>
            </a:fld>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559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5BDBBF7-8D13-1346-984C-DD18CBFE62BD}" type="slidenum">
              <a:rPr lang="en-US" altLang="en-US" sz="1400">
                <a:latin typeface="Arial" charset="0"/>
              </a:rPr>
              <a:pPr/>
              <a:t>10</a:t>
            </a:fld>
            <a:endParaRPr lang="en-US" altLang="en-US" sz="1400">
              <a:latin typeface="Arial" charset="0"/>
            </a:endParaRPr>
          </a:p>
        </p:txBody>
      </p:sp>
      <p:sp>
        <p:nvSpPr>
          <p:cNvPr id="8195" name="Rectangle 2"/>
          <p:cNvSpPr>
            <a:spLocks noGrp="1" noChangeArrowheads="1"/>
          </p:cNvSpPr>
          <p:nvPr>
            <p:ph type="title"/>
          </p:nvPr>
        </p:nvSpPr>
        <p:spPr>
          <a:xfrm>
            <a:off x="1295400" y="304800"/>
            <a:ext cx="7391400" cy="762000"/>
          </a:xfrm>
        </p:spPr>
        <p:txBody>
          <a:bodyPr/>
          <a:lstStyle/>
          <a:p>
            <a:pPr eaLnBrk="1" hangingPunct="1"/>
            <a:r>
              <a:rPr lang="en-US" altLang="en-US"/>
              <a:t>Sharing space</a:t>
            </a:r>
          </a:p>
        </p:txBody>
      </p:sp>
      <p:sp>
        <p:nvSpPr>
          <p:cNvPr id="14339" name="Rectangle 3"/>
          <p:cNvSpPr>
            <a:spLocks noGrp="1" noChangeArrowheads="1"/>
          </p:cNvSpPr>
          <p:nvPr>
            <p:ph type="body" sz="half" idx="1"/>
          </p:nvPr>
        </p:nvSpPr>
        <p:spPr>
          <a:xfrm>
            <a:off x="685800" y="1371600"/>
            <a:ext cx="7772400" cy="914400"/>
          </a:xfrm>
        </p:spPr>
        <p:txBody>
          <a:bodyPr/>
          <a:lstStyle/>
          <a:p>
            <a:pPr eaLnBrk="1" hangingPunct="1"/>
            <a:r>
              <a:rPr lang="en-US" altLang="en-US" sz="2400"/>
              <a:t>Of course, the bottom of the stack could be at the </a:t>
            </a:r>
            <a:r>
              <a:rPr lang="en-US" altLang="en-US" sz="2400" i="1"/>
              <a:t>other</a:t>
            </a:r>
            <a:r>
              <a:rPr lang="en-US" altLang="en-US" sz="2400"/>
              <a:t> end</a:t>
            </a:r>
          </a:p>
          <a:p>
            <a:pPr eaLnBrk="1" hangingPunct="1"/>
            <a:endParaRPr lang="en-US" altLang="en-US" sz="2400"/>
          </a:p>
        </p:txBody>
      </p:sp>
      <p:grpSp>
        <p:nvGrpSpPr>
          <p:cNvPr id="2" name="Group 44"/>
          <p:cNvGrpSpPr>
            <a:grpSpLocks/>
          </p:cNvGrpSpPr>
          <p:nvPr/>
        </p:nvGrpSpPr>
        <p:grpSpPr bwMode="auto">
          <a:xfrm>
            <a:off x="762000" y="2057400"/>
            <a:ext cx="8021638" cy="1752600"/>
            <a:chOff x="480" y="1296"/>
            <a:chExt cx="5053" cy="1104"/>
          </a:xfrm>
        </p:grpSpPr>
        <p:sp>
          <p:nvSpPr>
            <p:cNvPr id="8216" name="Text Box 5"/>
            <p:cNvSpPr txBox="1">
              <a:spLocks noChangeArrowheads="1"/>
            </p:cNvSpPr>
            <p:nvPr/>
          </p:nvSpPr>
          <p:spPr bwMode="auto">
            <a:xfrm>
              <a:off x="2400" y="2112"/>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top = 6</a:t>
              </a:r>
            </a:p>
          </p:txBody>
        </p:sp>
        <p:sp>
          <p:nvSpPr>
            <p:cNvPr id="8217" name="Freeform 6"/>
            <p:cNvSpPr>
              <a:spLocks/>
            </p:cNvSpPr>
            <p:nvPr/>
          </p:nvSpPr>
          <p:spPr bwMode="auto">
            <a:xfrm>
              <a:off x="3249" y="1961"/>
              <a:ext cx="476" cy="308"/>
            </a:xfrm>
            <a:custGeom>
              <a:avLst/>
              <a:gdLst>
                <a:gd name="T0" fmla="*/ 0 w 476"/>
                <a:gd name="T1" fmla="*/ 296 h 308"/>
                <a:gd name="T2" fmla="*/ 234 w 476"/>
                <a:gd name="T3" fmla="*/ 296 h 308"/>
                <a:gd name="T4" fmla="*/ 398 w 476"/>
                <a:gd name="T5" fmla="*/ 226 h 308"/>
                <a:gd name="T6" fmla="*/ 476 w 476"/>
                <a:gd name="T7" fmla="*/ 0 h 308"/>
                <a:gd name="T8" fmla="*/ 0 60000 65536"/>
                <a:gd name="T9" fmla="*/ 0 60000 65536"/>
                <a:gd name="T10" fmla="*/ 0 60000 65536"/>
                <a:gd name="T11" fmla="*/ 0 60000 65536"/>
                <a:gd name="T12" fmla="*/ 0 w 476"/>
                <a:gd name="T13" fmla="*/ 0 h 308"/>
                <a:gd name="T14" fmla="*/ 476 w 476"/>
                <a:gd name="T15" fmla="*/ 308 h 308"/>
              </a:gdLst>
              <a:ahLst/>
              <a:cxnLst>
                <a:cxn ang="T8">
                  <a:pos x="T0" y="T1"/>
                </a:cxn>
                <a:cxn ang="T9">
                  <a:pos x="T2" y="T3"/>
                </a:cxn>
                <a:cxn ang="T10">
                  <a:pos x="T4" y="T5"/>
                </a:cxn>
                <a:cxn ang="T11">
                  <a:pos x="T6" y="T7"/>
                </a:cxn>
              </a:cxnLst>
              <a:rect l="T12" t="T13" r="T14" b="T15"/>
              <a:pathLst>
                <a:path w="476" h="308">
                  <a:moveTo>
                    <a:pt x="0" y="296"/>
                  </a:moveTo>
                  <a:cubicBezTo>
                    <a:pt x="39" y="296"/>
                    <a:pt x="168" y="308"/>
                    <a:pt x="234" y="296"/>
                  </a:cubicBezTo>
                  <a:cubicBezTo>
                    <a:pt x="300" y="284"/>
                    <a:pt x="358" y="275"/>
                    <a:pt x="398" y="226"/>
                  </a:cubicBezTo>
                  <a:cubicBezTo>
                    <a:pt x="438" y="177"/>
                    <a:pt x="460" y="47"/>
                    <a:pt x="476"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8" name="Text Box 7"/>
            <p:cNvSpPr txBox="1">
              <a:spLocks noChangeArrowheads="1"/>
            </p:cNvSpPr>
            <p:nvPr/>
          </p:nvSpPr>
          <p:spPr bwMode="auto">
            <a:xfrm>
              <a:off x="3853" y="2064"/>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latin typeface="Times New Roman" charset="0"/>
                </a:rPr>
                <a:t>or  </a:t>
              </a:r>
              <a:r>
                <a:rPr lang="en-US" altLang="en-US">
                  <a:solidFill>
                    <a:schemeClr val="accent2"/>
                  </a:solidFill>
                  <a:latin typeface="Consolas" charset="0"/>
                </a:rPr>
                <a:t>count = 4</a:t>
              </a:r>
            </a:p>
          </p:txBody>
        </p:sp>
        <p:sp>
          <p:nvSpPr>
            <p:cNvPr id="8219" name="Rectangle 10"/>
            <p:cNvSpPr>
              <a:spLocks noChangeArrowheads="1"/>
            </p:cNvSpPr>
            <p:nvPr/>
          </p:nvSpPr>
          <p:spPr bwMode="auto">
            <a:xfrm>
              <a:off x="4848" y="153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17</a:t>
              </a:r>
            </a:p>
          </p:txBody>
        </p:sp>
        <p:sp>
          <p:nvSpPr>
            <p:cNvPr id="8220" name="Rectangle 11"/>
            <p:cNvSpPr>
              <a:spLocks noChangeArrowheads="1"/>
            </p:cNvSpPr>
            <p:nvPr/>
          </p:nvSpPr>
          <p:spPr bwMode="auto">
            <a:xfrm>
              <a:off x="4416" y="153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23</a:t>
              </a:r>
            </a:p>
          </p:txBody>
        </p:sp>
        <p:sp>
          <p:nvSpPr>
            <p:cNvPr id="8221" name="Rectangle 12"/>
            <p:cNvSpPr>
              <a:spLocks noChangeArrowheads="1"/>
            </p:cNvSpPr>
            <p:nvPr/>
          </p:nvSpPr>
          <p:spPr bwMode="auto">
            <a:xfrm>
              <a:off x="3984" y="153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97</a:t>
              </a:r>
            </a:p>
          </p:txBody>
        </p:sp>
        <p:sp>
          <p:nvSpPr>
            <p:cNvPr id="8222" name="Rectangle 13"/>
            <p:cNvSpPr>
              <a:spLocks noChangeArrowheads="1"/>
            </p:cNvSpPr>
            <p:nvPr/>
          </p:nvSpPr>
          <p:spPr bwMode="auto">
            <a:xfrm>
              <a:off x="3552" y="153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44</a:t>
              </a:r>
            </a:p>
          </p:txBody>
        </p:sp>
        <p:sp>
          <p:nvSpPr>
            <p:cNvPr id="8223" name="Rectangle 14"/>
            <p:cNvSpPr>
              <a:spLocks noChangeArrowheads="1"/>
            </p:cNvSpPr>
            <p:nvPr/>
          </p:nvSpPr>
          <p:spPr bwMode="auto">
            <a:xfrm>
              <a:off x="960" y="153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24" name="Rectangle 15"/>
            <p:cNvSpPr>
              <a:spLocks noChangeArrowheads="1"/>
            </p:cNvSpPr>
            <p:nvPr/>
          </p:nvSpPr>
          <p:spPr bwMode="auto">
            <a:xfrm>
              <a:off x="1392" y="153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25" name="Rectangle 16"/>
            <p:cNvSpPr>
              <a:spLocks noChangeArrowheads="1"/>
            </p:cNvSpPr>
            <p:nvPr/>
          </p:nvSpPr>
          <p:spPr bwMode="auto">
            <a:xfrm>
              <a:off x="1824" y="153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26" name="Rectangle 17"/>
            <p:cNvSpPr>
              <a:spLocks noChangeArrowheads="1"/>
            </p:cNvSpPr>
            <p:nvPr/>
          </p:nvSpPr>
          <p:spPr bwMode="auto">
            <a:xfrm>
              <a:off x="2256" y="153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27" name="Rectangle 18"/>
            <p:cNvSpPr>
              <a:spLocks noChangeArrowheads="1"/>
            </p:cNvSpPr>
            <p:nvPr/>
          </p:nvSpPr>
          <p:spPr bwMode="auto">
            <a:xfrm>
              <a:off x="2688" y="153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28" name="Rectangle 19"/>
            <p:cNvSpPr>
              <a:spLocks noChangeArrowheads="1"/>
            </p:cNvSpPr>
            <p:nvPr/>
          </p:nvSpPr>
          <p:spPr bwMode="auto">
            <a:xfrm>
              <a:off x="3120" y="153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29" name="Text Box 20"/>
            <p:cNvSpPr txBox="1">
              <a:spLocks noChangeArrowheads="1"/>
            </p:cNvSpPr>
            <p:nvPr/>
          </p:nvSpPr>
          <p:spPr bwMode="auto">
            <a:xfrm>
              <a:off x="1117" y="1296"/>
              <a:ext cx="44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0   1    2    3    4    5    6    7    8    9</a:t>
              </a:r>
              <a:endParaRPr lang="en-US" altLang="en-US" sz="2000">
                <a:latin typeface="Times New Roman" charset="0"/>
              </a:endParaRPr>
            </a:p>
          </p:txBody>
        </p:sp>
        <p:sp>
          <p:nvSpPr>
            <p:cNvPr id="8230" name="Text Box 21"/>
            <p:cNvSpPr txBox="1">
              <a:spLocks noChangeArrowheads="1"/>
            </p:cNvSpPr>
            <p:nvPr/>
          </p:nvSpPr>
          <p:spPr bwMode="auto">
            <a:xfrm>
              <a:off x="480" y="1536"/>
              <a:ext cx="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stk:</a:t>
              </a:r>
            </a:p>
          </p:txBody>
        </p:sp>
      </p:grpSp>
      <p:sp>
        <p:nvSpPr>
          <p:cNvPr id="14359" name="Rectangle 23"/>
          <p:cNvSpPr>
            <a:spLocks noGrp="1" noChangeArrowheads="1"/>
          </p:cNvSpPr>
          <p:nvPr>
            <p:ph type="body" sz="half" idx="2"/>
          </p:nvPr>
        </p:nvSpPr>
        <p:spPr>
          <a:xfrm>
            <a:off x="381000" y="3810000"/>
            <a:ext cx="8574088" cy="895350"/>
          </a:xfrm>
        </p:spPr>
        <p:txBody>
          <a:bodyPr/>
          <a:lstStyle/>
          <a:p>
            <a:pPr eaLnBrk="1" hangingPunct="1"/>
            <a:r>
              <a:rPr lang="en-US" altLang="en-US" sz="2400"/>
              <a:t>Sometimes this is done to allow two stacks to share the </a:t>
            </a:r>
            <a:r>
              <a:rPr lang="en-US" altLang="en-US" sz="2400" i="1"/>
              <a:t>same storage area</a:t>
            </a:r>
            <a:endParaRPr lang="en-US" altLang="en-US" sz="2400"/>
          </a:p>
        </p:txBody>
      </p:sp>
      <p:grpSp>
        <p:nvGrpSpPr>
          <p:cNvPr id="3" name="Group 45"/>
          <p:cNvGrpSpPr>
            <a:grpSpLocks/>
          </p:cNvGrpSpPr>
          <p:nvPr/>
        </p:nvGrpSpPr>
        <p:grpSpPr bwMode="auto">
          <a:xfrm>
            <a:off x="304800" y="4876800"/>
            <a:ext cx="8610600" cy="1752600"/>
            <a:chOff x="192" y="3072"/>
            <a:chExt cx="5424" cy="1104"/>
          </a:xfrm>
        </p:grpSpPr>
        <p:sp>
          <p:nvSpPr>
            <p:cNvPr id="8200" name="Text Box 25"/>
            <p:cNvSpPr txBox="1">
              <a:spLocks noChangeArrowheads="1"/>
            </p:cNvSpPr>
            <p:nvPr/>
          </p:nvSpPr>
          <p:spPr bwMode="auto">
            <a:xfrm>
              <a:off x="4224" y="3888"/>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topStk2 = 6</a:t>
              </a:r>
            </a:p>
          </p:txBody>
        </p:sp>
        <p:sp>
          <p:nvSpPr>
            <p:cNvPr id="8201" name="Freeform 26"/>
            <p:cNvSpPr>
              <a:spLocks/>
            </p:cNvSpPr>
            <p:nvPr/>
          </p:nvSpPr>
          <p:spPr bwMode="auto">
            <a:xfrm flipH="1">
              <a:off x="3748" y="3737"/>
              <a:ext cx="476" cy="308"/>
            </a:xfrm>
            <a:custGeom>
              <a:avLst/>
              <a:gdLst>
                <a:gd name="T0" fmla="*/ 0 w 476"/>
                <a:gd name="T1" fmla="*/ 296 h 308"/>
                <a:gd name="T2" fmla="*/ 234 w 476"/>
                <a:gd name="T3" fmla="*/ 296 h 308"/>
                <a:gd name="T4" fmla="*/ 398 w 476"/>
                <a:gd name="T5" fmla="*/ 226 h 308"/>
                <a:gd name="T6" fmla="*/ 476 w 476"/>
                <a:gd name="T7" fmla="*/ 0 h 308"/>
                <a:gd name="T8" fmla="*/ 0 60000 65536"/>
                <a:gd name="T9" fmla="*/ 0 60000 65536"/>
                <a:gd name="T10" fmla="*/ 0 60000 65536"/>
                <a:gd name="T11" fmla="*/ 0 60000 65536"/>
                <a:gd name="T12" fmla="*/ 0 w 476"/>
                <a:gd name="T13" fmla="*/ 0 h 308"/>
                <a:gd name="T14" fmla="*/ 476 w 476"/>
                <a:gd name="T15" fmla="*/ 308 h 308"/>
              </a:gdLst>
              <a:ahLst/>
              <a:cxnLst>
                <a:cxn ang="T8">
                  <a:pos x="T0" y="T1"/>
                </a:cxn>
                <a:cxn ang="T9">
                  <a:pos x="T2" y="T3"/>
                </a:cxn>
                <a:cxn ang="T10">
                  <a:pos x="T4" y="T5"/>
                </a:cxn>
                <a:cxn ang="T11">
                  <a:pos x="T6" y="T7"/>
                </a:cxn>
              </a:cxnLst>
              <a:rect l="T12" t="T13" r="T14" b="T15"/>
              <a:pathLst>
                <a:path w="476" h="308">
                  <a:moveTo>
                    <a:pt x="0" y="296"/>
                  </a:moveTo>
                  <a:cubicBezTo>
                    <a:pt x="39" y="296"/>
                    <a:pt x="168" y="308"/>
                    <a:pt x="234" y="296"/>
                  </a:cubicBezTo>
                  <a:cubicBezTo>
                    <a:pt x="300" y="284"/>
                    <a:pt x="358" y="275"/>
                    <a:pt x="398" y="226"/>
                  </a:cubicBezTo>
                  <a:cubicBezTo>
                    <a:pt x="438" y="177"/>
                    <a:pt x="460" y="47"/>
                    <a:pt x="476"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2" name="Rectangle 28"/>
            <p:cNvSpPr>
              <a:spLocks noChangeArrowheads="1"/>
            </p:cNvSpPr>
            <p:nvPr/>
          </p:nvSpPr>
          <p:spPr bwMode="auto">
            <a:xfrm>
              <a:off x="4848" y="3312"/>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17</a:t>
              </a:r>
            </a:p>
          </p:txBody>
        </p:sp>
        <p:sp>
          <p:nvSpPr>
            <p:cNvPr id="8203" name="Rectangle 29"/>
            <p:cNvSpPr>
              <a:spLocks noChangeArrowheads="1"/>
            </p:cNvSpPr>
            <p:nvPr/>
          </p:nvSpPr>
          <p:spPr bwMode="auto">
            <a:xfrm>
              <a:off x="4416" y="3312"/>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23</a:t>
              </a:r>
            </a:p>
          </p:txBody>
        </p:sp>
        <p:sp>
          <p:nvSpPr>
            <p:cNvPr id="8204" name="Rectangle 30"/>
            <p:cNvSpPr>
              <a:spLocks noChangeArrowheads="1"/>
            </p:cNvSpPr>
            <p:nvPr/>
          </p:nvSpPr>
          <p:spPr bwMode="auto">
            <a:xfrm>
              <a:off x="3984" y="3312"/>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97</a:t>
              </a:r>
            </a:p>
          </p:txBody>
        </p:sp>
        <p:sp>
          <p:nvSpPr>
            <p:cNvPr id="8205" name="Rectangle 31"/>
            <p:cNvSpPr>
              <a:spLocks noChangeArrowheads="1"/>
            </p:cNvSpPr>
            <p:nvPr/>
          </p:nvSpPr>
          <p:spPr bwMode="auto">
            <a:xfrm>
              <a:off x="3552" y="3312"/>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44</a:t>
              </a:r>
            </a:p>
          </p:txBody>
        </p:sp>
        <p:sp>
          <p:nvSpPr>
            <p:cNvPr id="8206" name="Rectangle 32"/>
            <p:cNvSpPr>
              <a:spLocks noChangeArrowheads="1"/>
            </p:cNvSpPr>
            <p:nvPr/>
          </p:nvSpPr>
          <p:spPr bwMode="auto">
            <a:xfrm>
              <a:off x="960" y="3311"/>
              <a:ext cx="432" cy="384"/>
            </a:xfrm>
            <a:prstGeom prst="rect">
              <a:avLst/>
            </a:prstGeom>
            <a:solidFill>
              <a:srgbClr val="66FF66"/>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49</a:t>
              </a:r>
            </a:p>
          </p:txBody>
        </p:sp>
        <p:sp>
          <p:nvSpPr>
            <p:cNvPr id="8207" name="Rectangle 33"/>
            <p:cNvSpPr>
              <a:spLocks noChangeArrowheads="1"/>
            </p:cNvSpPr>
            <p:nvPr/>
          </p:nvSpPr>
          <p:spPr bwMode="auto">
            <a:xfrm>
              <a:off x="1392" y="3311"/>
              <a:ext cx="432" cy="384"/>
            </a:xfrm>
            <a:prstGeom prst="rect">
              <a:avLst/>
            </a:prstGeom>
            <a:solidFill>
              <a:srgbClr val="66FF66"/>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57</a:t>
              </a:r>
            </a:p>
          </p:txBody>
        </p:sp>
        <p:sp>
          <p:nvSpPr>
            <p:cNvPr id="8208" name="Rectangle 34"/>
            <p:cNvSpPr>
              <a:spLocks noChangeArrowheads="1"/>
            </p:cNvSpPr>
            <p:nvPr/>
          </p:nvSpPr>
          <p:spPr bwMode="auto">
            <a:xfrm>
              <a:off x="1824" y="3311"/>
              <a:ext cx="432" cy="384"/>
            </a:xfrm>
            <a:prstGeom prst="rect">
              <a:avLst/>
            </a:prstGeom>
            <a:solidFill>
              <a:srgbClr val="66FF66"/>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3</a:t>
              </a:r>
            </a:p>
          </p:txBody>
        </p:sp>
        <p:sp>
          <p:nvSpPr>
            <p:cNvPr id="8209" name="Rectangle 35"/>
            <p:cNvSpPr>
              <a:spLocks noChangeArrowheads="1"/>
            </p:cNvSpPr>
            <p:nvPr/>
          </p:nvSpPr>
          <p:spPr bwMode="auto">
            <a:xfrm>
              <a:off x="2256" y="3311"/>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10" name="Rectangle 36"/>
            <p:cNvSpPr>
              <a:spLocks noChangeArrowheads="1"/>
            </p:cNvSpPr>
            <p:nvPr/>
          </p:nvSpPr>
          <p:spPr bwMode="auto">
            <a:xfrm>
              <a:off x="2688" y="3311"/>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11" name="Rectangle 37"/>
            <p:cNvSpPr>
              <a:spLocks noChangeArrowheads="1"/>
            </p:cNvSpPr>
            <p:nvPr/>
          </p:nvSpPr>
          <p:spPr bwMode="auto">
            <a:xfrm>
              <a:off x="3120" y="3311"/>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8212" name="Text Box 38"/>
            <p:cNvSpPr txBox="1">
              <a:spLocks noChangeArrowheads="1"/>
            </p:cNvSpPr>
            <p:nvPr/>
          </p:nvSpPr>
          <p:spPr bwMode="auto">
            <a:xfrm>
              <a:off x="1117" y="3072"/>
              <a:ext cx="44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0   1    2    3    4    5    6    7    8    9</a:t>
              </a:r>
              <a:endParaRPr lang="en-US" altLang="en-US" sz="2000">
                <a:latin typeface="Times New Roman" charset="0"/>
              </a:endParaRPr>
            </a:p>
          </p:txBody>
        </p:sp>
        <p:sp>
          <p:nvSpPr>
            <p:cNvPr id="8213" name="Text Box 39"/>
            <p:cNvSpPr txBox="1">
              <a:spLocks noChangeArrowheads="1"/>
            </p:cNvSpPr>
            <p:nvPr/>
          </p:nvSpPr>
          <p:spPr bwMode="auto">
            <a:xfrm>
              <a:off x="384" y="3312"/>
              <a:ext cx="6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stks:</a:t>
              </a:r>
            </a:p>
          </p:txBody>
        </p:sp>
        <p:sp>
          <p:nvSpPr>
            <p:cNvPr id="8214" name="Text Box 40"/>
            <p:cNvSpPr txBox="1">
              <a:spLocks noChangeArrowheads="1"/>
            </p:cNvSpPr>
            <p:nvPr/>
          </p:nvSpPr>
          <p:spPr bwMode="auto">
            <a:xfrm>
              <a:off x="192" y="3888"/>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topStk1 = 2</a:t>
              </a:r>
            </a:p>
          </p:txBody>
        </p:sp>
        <p:sp>
          <p:nvSpPr>
            <p:cNvPr id="8215" name="Freeform 41"/>
            <p:cNvSpPr>
              <a:spLocks/>
            </p:cNvSpPr>
            <p:nvPr/>
          </p:nvSpPr>
          <p:spPr bwMode="auto">
            <a:xfrm>
              <a:off x="1492" y="3737"/>
              <a:ext cx="476" cy="308"/>
            </a:xfrm>
            <a:custGeom>
              <a:avLst/>
              <a:gdLst>
                <a:gd name="T0" fmla="*/ 0 w 476"/>
                <a:gd name="T1" fmla="*/ 296 h 308"/>
                <a:gd name="T2" fmla="*/ 234 w 476"/>
                <a:gd name="T3" fmla="*/ 296 h 308"/>
                <a:gd name="T4" fmla="*/ 398 w 476"/>
                <a:gd name="T5" fmla="*/ 226 h 308"/>
                <a:gd name="T6" fmla="*/ 476 w 476"/>
                <a:gd name="T7" fmla="*/ 0 h 308"/>
                <a:gd name="T8" fmla="*/ 0 60000 65536"/>
                <a:gd name="T9" fmla="*/ 0 60000 65536"/>
                <a:gd name="T10" fmla="*/ 0 60000 65536"/>
                <a:gd name="T11" fmla="*/ 0 60000 65536"/>
                <a:gd name="T12" fmla="*/ 0 w 476"/>
                <a:gd name="T13" fmla="*/ 0 h 308"/>
                <a:gd name="T14" fmla="*/ 476 w 476"/>
                <a:gd name="T15" fmla="*/ 308 h 308"/>
              </a:gdLst>
              <a:ahLst/>
              <a:cxnLst>
                <a:cxn ang="T8">
                  <a:pos x="T0" y="T1"/>
                </a:cxn>
                <a:cxn ang="T9">
                  <a:pos x="T2" y="T3"/>
                </a:cxn>
                <a:cxn ang="T10">
                  <a:pos x="T4" y="T5"/>
                </a:cxn>
                <a:cxn ang="T11">
                  <a:pos x="T6" y="T7"/>
                </a:cxn>
              </a:cxnLst>
              <a:rect l="T12" t="T13" r="T14" b="T15"/>
              <a:pathLst>
                <a:path w="476" h="308">
                  <a:moveTo>
                    <a:pt x="0" y="296"/>
                  </a:moveTo>
                  <a:cubicBezTo>
                    <a:pt x="39" y="296"/>
                    <a:pt x="168" y="308"/>
                    <a:pt x="234" y="296"/>
                  </a:cubicBezTo>
                  <a:cubicBezTo>
                    <a:pt x="300" y="284"/>
                    <a:pt x="358" y="275"/>
                    <a:pt x="398" y="226"/>
                  </a:cubicBezTo>
                  <a:cubicBezTo>
                    <a:pt x="438" y="177"/>
                    <a:pt x="460" y="47"/>
                    <a:pt x="476"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256979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59">
                                            <p:txEl>
                                              <p:pRg st="0" end="0"/>
                                            </p:txEl>
                                          </p:spTgt>
                                        </p:tgtEl>
                                        <p:attrNameLst>
                                          <p:attrName>style.visibility</p:attrName>
                                        </p:attrNameLst>
                                      </p:cBhvr>
                                      <p:to>
                                        <p:strVal val="visible"/>
                                      </p:to>
                                    </p:set>
                                    <p:animEffect transition="in" filter="wipe(left)">
                                      <p:cBhvr>
                                        <p:cTn id="17" dur="500"/>
                                        <p:tgtEl>
                                          <p:spTgt spid="143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4" autoUpdateAnimBg="0"/>
      <p:bldP spid="14359" grpId="0" build="p" bldLvl="4"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C2ED34C-EA2D-E54A-9ED4-34FD8B87AEB6}" type="slidenum">
              <a:rPr lang="en-US" altLang="en-US" sz="1400">
                <a:latin typeface="Arial" charset="0"/>
              </a:rPr>
              <a:pPr/>
              <a:t>11</a:t>
            </a:fld>
            <a:endParaRPr lang="en-US" altLang="en-US" sz="1400">
              <a:latin typeface="Arial" charset="0"/>
            </a:endParaRPr>
          </a:p>
        </p:txBody>
      </p:sp>
      <p:sp>
        <p:nvSpPr>
          <p:cNvPr id="9219" name="Rectangle 2"/>
          <p:cNvSpPr>
            <a:spLocks noGrp="1" noChangeArrowheads="1"/>
          </p:cNvSpPr>
          <p:nvPr>
            <p:ph type="title"/>
          </p:nvPr>
        </p:nvSpPr>
        <p:spPr/>
        <p:txBody>
          <a:bodyPr/>
          <a:lstStyle/>
          <a:p>
            <a:pPr eaLnBrk="1" hangingPunct="1"/>
            <a:r>
              <a:rPr lang="en-US" altLang="en-US"/>
              <a:t>Error checking</a:t>
            </a:r>
          </a:p>
        </p:txBody>
      </p:sp>
      <p:sp>
        <p:nvSpPr>
          <p:cNvPr id="9220" name="Rectangle 3"/>
          <p:cNvSpPr>
            <a:spLocks noGrp="1" noChangeArrowheads="1"/>
          </p:cNvSpPr>
          <p:nvPr>
            <p:ph type="body" idx="1"/>
          </p:nvPr>
        </p:nvSpPr>
        <p:spPr>
          <a:xfrm>
            <a:off x="685800" y="1524000"/>
            <a:ext cx="8001000" cy="4572000"/>
          </a:xfrm>
        </p:spPr>
        <p:txBody>
          <a:bodyPr>
            <a:normAutofit fontScale="92500" lnSpcReduction="20000"/>
          </a:bodyPr>
          <a:lstStyle/>
          <a:p>
            <a:pPr eaLnBrk="1" hangingPunct="1"/>
            <a:r>
              <a:rPr lang="en-US" altLang="en-US"/>
              <a:t>There are two stack errors that can occur:</a:t>
            </a:r>
          </a:p>
          <a:p>
            <a:pPr lvl="1" eaLnBrk="1" hangingPunct="1"/>
            <a:r>
              <a:rPr lang="en-US" altLang="en-US">
                <a:solidFill>
                  <a:schemeClr val="tx2"/>
                </a:solidFill>
              </a:rPr>
              <a:t>Underflow</a:t>
            </a:r>
            <a:r>
              <a:rPr lang="en-US" altLang="en-US"/>
              <a:t>: trying to pop (or peek at) an empty stack</a:t>
            </a:r>
          </a:p>
          <a:p>
            <a:pPr lvl="1" eaLnBrk="1" hangingPunct="1"/>
            <a:r>
              <a:rPr lang="en-US" altLang="en-US">
                <a:solidFill>
                  <a:schemeClr val="tx2"/>
                </a:solidFill>
              </a:rPr>
              <a:t>Overflow</a:t>
            </a:r>
            <a:r>
              <a:rPr lang="en-US" altLang="en-US"/>
              <a:t>: trying to push onto an already full stack</a:t>
            </a:r>
          </a:p>
          <a:p>
            <a:pPr eaLnBrk="1" hangingPunct="1"/>
            <a:r>
              <a:rPr lang="en-US" altLang="en-US"/>
              <a:t>For underflow, you should throw an exception</a:t>
            </a:r>
          </a:p>
          <a:p>
            <a:pPr lvl="1" eaLnBrk="1" hangingPunct="1"/>
            <a:r>
              <a:rPr lang="en-US" altLang="en-US"/>
              <a:t>If you don’t catch it yourself, Java will throw an </a:t>
            </a:r>
            <a:r>
              <a:rPr lang="en-US" altLang="en-US" sz="2000">
                <a:solidFill>
                  <a:schemeClr val="accent2"/>
                </a:solidFill>
                <a:latin typeface="Consolas" charset="0"/>
              </a:rPr>
              <a:t>ArrayIndexOutOfBounds</a:t>
            </a:r>
            <a:r>
              <a:rPr lang="en-US" altLang="en-US"/>
              <a:t> exception</a:t>
            </a:r>
          </a:p>
          <a:p>
            <a:pPr lvl="1" eaLnBrk="1" hangingPunct="1"/>
            <a:r>
              <a:rPr lang="en-US" altLang="en-US"/>
              <a:t>You could create your own, more informative exception</a:t>
            </a:r>
          </a:p>
          <a:p>
            <a:pPr eaLnBrk="1" hangingPunct="1"/>
            <a:r>
              <a:rPr lang="en-US" altLang="en-US"/>
              <a:t>For overflow, you could do the same things</a:t>
            </a:r>
          </a:p>
          <a:p>
            <a:pPr lvl="1" eaLnBrk="1" hangingPunct="1"/>
            <a:r>
              <a:rPr lang="en-US" altLang="en-US"/>
              <a:t>Or, you could check for the problem, and copy everything into a new, larger array</a:t>
            </a:r>
          </a:p>
        </p:txBody>
      </p:sp>
    </p:spTree>
    <p:extLst>
      <p:ext uri="{BB962C8B-B14F-4D97-AF65-F5344CB8AC3E}">
        <p14:creationId xmlns:p14="http://schemas.microsoft.com/office/powerpoint/2010/main" val="340260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1063A9A-6E23-2F44-B22E-BCF7C4257DAB}" type="slidenum">
              <a:rPr lang="en-US" altLang="en-US" sz="1400">
                <a:latin typeface="Arial" charset="0"/>
              </a:rPr>
              <a:pPr/>
              <a:t>12</a:t>
            </a:fld>
            <a:endParaRPr lang="en-US" altLang="en-US" sz="1400">
              <a:latin typeface="Arial" charset="0"/>
            </a:endParaRPr>
          </a:p>
        </p:txBody>
      </p:sp>
      <p:sp>
        <p:nvSpPr>
          <p:cNvPr id="10243" name="Rectangle 2"/>
          <p:cNvSpPr>
            <a:spLocks noGrp="1" noChangeArrowheads="1"/>
          </p:cNvSpPr>
          <p:nvPr>
            <p:ph type="title"/>
          </p:nvPr>
        </p:nvSpPr>
        <p:spPr>
          <a:xfrm>
            <a:off x="1295400" y="228600"/>
            <a:ext cx="7772400" cy="838200"/>
          </a:xfrm>
        </p:spPr>
        <p:txBody>
          <a:bodyPr>
            <a:normAutofit fontScale="90000"/>
          </a:bodyPr>
          <a:lstStyle/>
          <a:p>
            <a:pPr eaLnBrk="1" hangingPunct="1"/>
            <a:r>
              <a:rPr lang="en-US" altLang="en-US"/>
              <a:t>Linked-list implementation of stacks</a:t>
            </a:r>
          </a:p>
        </p:txBody>
      </p:sp>
      <p:sp>
        <p:nvSpPr>
          <p:cNvPr id="17411" name="Rectangle 3"/>
          <p:cNvSpPr>
            <a:spLocks noGrp="1" noChangeArrowheads="1"/>
          </p:cNvSpPr>
          <p:nvPr>
            <p:ph type="body" sz="half" idx="1"/>
          </p:nvPr>
        </p:nvSpPr>
        <p:spPr>
          <a:xfrm>
            <a:off x="685800" y="1752600"/>
            <a:ext cx="8077200" cy="1295400"/>
          </a:xfrm>
        </p:spPr>
        <p:txBody>
          <a:bodyPr/>
          <a:lstStyle/>
          <a:p>
            <a:pPr eaLnBrk="1" hangingPunct="1"/>
            <a:r>
              <a:rPr lang="en-US" altLang="en-US" sz="2400"/>
              <a:t>Since all the action happens at the top of a stack, a singly-linked list  (SLL) is a fine way to implement it</a:t>
            </a:r>
          </a:p>
          <a:p>
            <a:pPr eaLnBrk="1" hangingPunct="1"/>
            <a:r>
              <a:rPr lang="en-US" altLang="en-US" sz="2400"/>
              <a:t>The header of the list points to the top of the stack</a:t>
            </a:r>
          </a:p>
          <a:p>
            <a:pPr eaLnBrk="1" hangingPunct="1"/>
            <a:endParaRPr lang="en-US" altLang="en-US" sz="2400"/>
          </a:p>
        </p:txBody>
      </p:sp>
      <p:grpSp>
        <p:nvGrpSpPr>
          <p:cNvPr id="2" name="Group 41"/>
          <p:cNvGrpSpPr>
            <a:grpSpLocks/>
          </p:cNvGrpSpPr>
          <p:nvPr/>
        </p:nvGrpSpPr>
        <p:grpSpPr bwMode="auto">
          <a:xfrm>
            <a:off x="304800" y="3336925"/>
            <a:ext cx="8153400" cy="1158875"/>
            <a:chOff x="192" y="2102"/>
            <a:chExt cx="5136" cy="730"/>
          </a:xfrm>
        </p:grpSpPr>
        <p:grpSp>
          <p:nvGrpSpPr>
            <p:cNvPr id="10247" name="Group 4"/>
            <p:cNvGrpSpPr>
              <a:grpSpLocks/>
            </p:cNvGrpSpPr>
            <p:nvPr/>
          </p:nvGrpSpPr>
          <p:grpSpPr bwMode="auto">
            <a:xfrm>
              <a:off x="1728" y="2585"/>
              <a:ext cx="3600" cy="246"/>
              <a:chOff x="1056" y="2011"/>
              <a:chExt cx="3600" cy="246"/>
            </a:xfrm>
          </p:grpSpPr>
          <p:grpSp>
            <p:nvGrpSpPr>
              <p:cNvPr id="10270" name="Group 5"/>
              <p:cNvGrpSpPr>
                <a:grpSpLocks/>
              </p:cNvGrpSpPr>
              <p:nvPr/>
            </p:nvGrpSpPr>
            <p:grpSpPr bwMode="auto">
              <a:xfrm>
                <a:off x="1056" y="2011"/>
                <a:ext cx="577" cy="243"/>
                <a:chOff x="863" y="1536"/>
                <a:chExt cx="577" cy="243"/>
              </a:xfrm>
            </p:grpSpPr>
            <p:sp>
              <p:nvSpPr>
                <p:cNvPr id="10280" name="Rectangle 6"/>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0281" name="Rectangle 7"/>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10271" name="Group 8"/>
              <p:cNvGrpSpPr>
                <a:grpSpLocks/>
              </p:cNvGrpSpPr>
              <p:nvPr/>
            </p:nvGrpSpPr>
            <p:grpSpPr bwMode="auto">
              <a:xfrm>
                <a:off x="2063" y="2014"/>
                <a:ext cx="577" cy="243"/>
                <a:chOff x="863" y="1536"/>
                <a:chExt cx="577" cy="243"/>
              </a:xfrm>
            </p:grpSpPr>
            <p:sp>
              <p:nvSpPr>
                <p:cNvPr id="10278" name="Rectangle 9"/>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0279" name="Rectangle 10"/>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10272" name="Group 11"/>
              <p:cNvGrpSpPr>
                <a:grpSpLocks/>
              </p:cNvGrpSpPr>
              <p:nvPr/>
            </p:nvGrpSpPr>
            <p:grpSpPr bwMode="auto">
              <a:xfrm>
                <a:off x="3071" y="2014"/>
                <a:ext cx="577" cy="243"/>
                <a:chOff x="863" y="1536"/>
                <a:chExt cx="577" cy="243"/>
              </a:xfrm>
            </p:grpSpPr>
            <p:sp>
              <p:nvSpPr>
                <p:cNvPr id="10276" name="Rectangle 12"/>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0277" name="Rectangle 13"/>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10273" name="Group 14"/>
              <p:cNvGrpSpPr>
                <a:grpSpLocks/>
              </p:cNvGrpSpPr>
              <p:nvPr/>
            </p:nvGrpSpPr>
            <p:grpSpPr bwMode="auto">
              <a:xfrm>
                <a:off x="4079" y="2014"/>
                <a:ext cx="577" cy="243"/>
                <a:chOff x="863" y="1536"/>
                <a:chExt cx="577" cy="243"/>
              </a:xfrm>
            </p:grpSpPr>
            <p:sp>
              <p:nvSpPr>
                <p:cNvPr id="10274" name="Rectangle 15"/>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0275" name="Rectangle 16"/>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grpSp>
          <p:nvGrpSpPr>
            <p:cNvPr id="10248" name="Group 17"/>
            <p:cNvGrpSpPr>
              <a:grpSpLocks/>
            </p:cNvGrpSpPr>
            <p:nvPr/>
          </p:nvGrpSpPr>
          <p:grpSpPr bwMode="auto">
            <a:xfrm>
              <a:off x="1728" y="2590"/>
              <a:ext cx="3312" cy="242"/>
              <a:chOff x="1056" y="2302"/>
              <a:chExt cx="3312" cy="242"/>
            </a:xfrm>
          </p:grpSpPr>
          <p:sp>
            <p:nvSpPr>
              <p:cNvPr id="10266" name="Rectangle 18"/>
              <p:cNvSpPr>
                <a:spLocks noChangeArrowheads="1"/>
              </p:cNvSpPr>
              <p:nvPr/>
            </p:nvSpPr>
            <p:spPr bwMode="auto">
              <a:xfrm>
                <a:off x="1056"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endParaRPr lang="en-US" altLang="en-US">
                  <a:latin typeface="Times New Roman" charset="0"/>
                </a:endParaRPr>
              </a:p>
            </p:txBody>
          </p:sp>
          <p:sp>
            <p:nvSpPr>
              <p:cNvPr id="10267" name="Rectangle 19"/>
              <p:cNvSpPr>
                <a:spLocks noChangeArrowheads="1"/>
              </p:cNvSpPr>
              <p:nvPr/>
            </p:nvSpPr>
            <p:spPr bwMode="auto">
              <a:xfrm>
                <a:off x="2064"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endParaRPr lang="en-US" altLang="en-US">
                  <a:latin typeface="Times New Roman" charset="0"/>
                </a:endParaRPr>
              </a:p>
            </p:txBody>
          </p:sp>
          <p:sp>
            <p:nvSpPr>
              <p:cNvPr id="10268" name="Rectangle 20"/>
              <p:cNvSpPr>
                <a:spLocks noChangeArrowheads="1"/>
              </p:cNvSpPr>
              <p:nvPr/>
            </p:nvSpPr>
            <p:spPr bwMode="auto">
              <a:xfrm>
                <a:off x="3072"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endParaRPr lang="en-US" altLang="en-US">
                  <a:latin typeface="Times New Roman" charset="0"/>
                </a:endParaRPr>
              </a:p>
            </p:txBody>
          </p:sp>
          <p:sp>
            <p:nvSpPr>
              <p:cNvPr id="10269" name="Rectangle 21"/>
              <p:cNvSpPr>
                <a:spLocks noChangeArrowheads="1"/>
              </p:cNvSpPr>
              <p:nvPr/>
            </p:nvSpPr>
            <p:spPr bwMode="auto">
              <a:xfrm>
                <a:off x="4080"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17</a:t>
                </a:r>
                <a:endParaRPr lang="en-US" altLang="en-US">
                  <a:latin typeface="Times New Roman" charset="0"/>
                </a:endParaRPr>
              </a:p>
            </p:txBody>
          </p:sp>
        </p:grpSp>
        <p:grpSp>
          <p:nvGrpSpPr>
            <p:cNvPr id="10249" name="Group 22"/>
            <p:cNvGrpSpPr>
              <a:grpSpLocks/>
            </p:cNvGrpSpPr>
            <p:nvPr/>
          </p:nvGrpSpPr>
          <p:grpSpPr bwMode="auto">
            <a:xfrm>
              <a:off x="2112" y="2638"/>
              <a:ext cx="2640" cy="96"/>
              <a:chOff x="1440" y="2064"/>
              <a:chExt cx="2640" cy="96"/>
            </a:xfrm>
          </p:grpSpPr>
          <p:grpSp>
            <p:nvGrpSpPr>
              <p:cNvPr id="10257" name="Group 23"/>
              <p:cNvGrpSpPr>
                <a:grpSpLocks/>
              </p:cNvGrpSpPr>
              <p:nvPr/>
            </p:nvGrpSpPr>
            <p:grpSpPr bwMode="auto">
              <a:xfrm>
                <a:off x="1440" y="2064"/>
                <a:ext cx="624" cy="96"/>
                <a:chOff x="1008" y="2304"/>
                <a:chExt cx="624" cy="96"/>
              </a:xfrm>
            </p:grpSpPr>
            <p:sp>
              <p:nvSpPr>
                <p:cNvPr id="10264" name="Oval 24"/>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0265" name="Line 25"/>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258" name="Group 26"/>
              <p:cNvGrpSpPr>
                <a:grpSpLocks/>
              </p:cNvGrpSpPr>
              <p:nvPr/>
            </p:nvGrpSpPr>
            <p:grpSpPr bwMode="auto">
              <a:xfrm>
                <a:off x="2448" y="2064"/>
                <a:ext cx="624" cy="96"/>
                <a:chOff x="1008" y="2304"/>
                <a:chExt cx="624" cy="96"/>
              </a:xfrm>
            </p:grpSpPr>
            <p:sp>
              <p:nvSpPr>
                <p:cNvPr id="10262" name="Oval 27"/>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0263" name="Line 28"/>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259" name="Group 29"/>
              <p:cNvGrpSpPr>
                <a:grpSpLocks/>
              </p:cNvGrpSpPr>
              <p:nvPr/>
            </p:nvGrpSpPr>
            <p:grpSpPr bwMode="auto">
              <a:xfrm>
                <a:off x="3456" y="2064"/>
                <a:ext cx="624" cy="96"/>
                <a:chOff x="1008" y="2304"/>
                <a:chExt cx="624" cy="96"/>
              </a:xfrm>
            </p:grpSpPr>
            <p:sp>
              <p:nvSpPr>
                <p:cNvPr id="10260" name="Oval 30"/>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0261" name="Line 31"/>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250" name="Oval 32"/>
            <p:cNvSpPr>
              <a:spLocks noChangeArrowheads="1"/>
            </p:cNvSpPr>
            <p:nvPr/>
          </p:nvSpPr>
          <p:spPr bwMode="auto">
            <a:xfrm>
              <a:off x="5136" y="2640"/>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nvGrpSpPr>
            <p:cNvPr id="10251" name="Group 34"/>
            <p:cNvGrpSpPr>
              <a:grpSpLocks/>
            </p:cNvGrpSpPr>
            <p:nvPr/>
          </p:nvGrpSpPr>
          <p:grpSpPr bwMode="auto">
            <a:xfrm>
              <a:off x="1200" y="2150"/>
              <a:ext cx="480" cy="432"/>
              <a:chOff x="432" y="2352"/>
              <a:chExt cx="480" cy="432"/>
            </a:xfrm>
          </p:grpSpPr>
          <p:grpSp>
            <p:nvGrpSpPr>
              <p:cNvPr id="10253" name="Group 35"/>
              <p:cNvGrpSpPr>
                <a:grpSpLocks/>
              </p:cNvGrpSpPr>
              <p:nvPr/>
            </p:nvGrpSpPr>
            <p:grpSpPr bwMode="auto">
              <a:xfrm>
                <a:off x="432" y="2352"/>
                <a:ext cx="288" cy="240"/>
                <a:chOff x="960" y="1584"/>
                <a:chExt cx="288" cy="240"/>
              </a:xfrm>
            </p:grpSpPr>
            <p:sp>
              <p:nvSpPr>
                <p:cNvPr id="10255" name="Oval 36"/>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0256" name="Rectangle 37"/>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sp>
            <p:nvSpPr>
              <p:cNvPr id="10254" name="Line 38"/>
              <p:cNvSpPr>
                <a:spLocks noChangeShapeType="1"/>
              </p:cNvSpPr>
              <p:nvPr/>
            </p:nvSpPr>
            <p:spPr bwMode="auto">
              <a:xfrm>
                <a:off x="576" y="2448"/>
                <a:ext cx="336"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252" name="Text Box 39"/>
            <p:cNvSpPr txBox="1">
              <a:spLocks noChangeArrowheads="1"/>
            </p:cNvSpPr>
            <p:nvPr/>
          </p:nvSpPr>
          <p:spPr bwMode="auto">
            <a:xfrm>
              <a:off x="192" y="2102"/>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myStack:</a:t>
              </a:r>
              <a:endParaRPr lang="en-US" altLang="en-US">
                <a:solidFill>
                  <a:schemeClr val="accent2"/>
                </a:solidFill>
                <a:latin typeface="Times New Roman" charset="0"/>
              </a:endParaRPr>
            </a:p>
          </p:txBody>
        </p:sp>
      </p:grpSp>
      <p:sp>
        <p:nvSpPr>
          <p:cNvPr id="17448" name="Rectangle 40"/>
          <p:cNvSpPr>
            <a:spLocks noGrp="1" noChangeArrowheads="1"/>
          </p:cNvSpPr>
          <p:nvPr>
            <p:ph type="body" sz="half" idx="2"/>
          </p:nvPr>
        </p:nvSpPr>
        <p:spPr>
          <a:xfrm>
            <a:off x="685800" y="4876800"/>
            <a:ext cx="7772400" cy="1600200"/>
          </a:xfrm>
        </p:spPr>
        <p:txBody>
          <a:bodyPr/>
          <a:lstStyle/>
          <a:p>
            <a:pPr eaLnBrk="1" hangingPunct="1"/>
            <a:r>
              <a:rPr lang="en-US" altLang="en-US" sz="2400"/>
              <a:t>Pushing is inserting an element at the front of the list</a:t>
            </a:r>
          </a:p>
          <a:p>
            <a:pPr eaLnBrk="1" hangingPunct="1"/>
            <a:r>
              <a:rPr lang="en-US" altLang="en-US" sz="2400"/>
              <a:t>Popping is removing an element from the front of the list</a:t>
            </a:r>
          </a:p>
        </p:txBody>
      </p:sp>
    </p:spTree>
    <p:extLst>
      <p:ext uri="{BB962C8B-B14F-4D97-AF65-F5344CB8AC3E}">
        <p14:creationId xmlns:p14="http://schemas.microsoft.com/office/powerpoint/2010/main" val="1119865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48">
                                            <p:txEl>
                                              <p:pRg st="0" end="0"/>
                                            </p:txEl>
                                          </p:spTgt>
                                        </p:tgtEl>
                                        <p:attrNameLst>
                                          <p:attrName>style.visibility</p:attrName>
                                        </p:attrNameLst>
                                      </p:cBhvr>
                                      <p:to>
                                        <p:strVal val="visible"/>
                                      </p:to>
                                    </p:set>
                                    <p:animEffect transition="in" filter="wipe(left)">
                                      <p:cBhvr>
                                        <p:cTn id="22" dur="500"/>
                                        <p:tgtEl>
                                          <p:spTgt spid="1744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48">
                                            <p:txEl>
                                              <p:pRg st="1" end="1"/>
                                            </p:txEl>
                                          </p:spTgt>
                                        </p:tgtEl>
                                        <p:attrNameLst>
                                          <p:attrName>style.visibility</p:attrName>
                                        </p:attrNameLst>
                                      </p:cBhvr>
                                      <p:to>
                                        <p:strVal val="visible"/>
                                      </p:to>
                                    </p:set>
                                    <p:animEffect transition="in" filter="wipe(left)">
                                      <p:cBhvr>
                                        <p:cTn id="27" dur="500"/>
                                        <p:tgtEl>
                                          <p:spTgt spid="174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5" autoUpdateAnimBg="0"/>
      <p:bldP spid="17448" grpId="0" build="p" bldLvl="4"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893F1FF-1F1D-7542-A273-7C6CDD789829}" type="slidenum">
              <a:rPr lang="en-US" altLang="en-US" sz="1400">
                <a:latin typeface="Arial" charset="0"/>
              </a:rPr>
              <a:pPr/>
              <a:t>13</a:t>
            </a:fld>
            <a:endParaRPr lang="en-US" altLang="en-US" sz="1400">
              <a:latin typeface="Arial" charset="0"/>
            </a:endParaRPr>
          </a:p>
        </p:txBody>
      </p:sp>
      <p:sp>
        <p:nvSpPr>
          <p:cNvPr id="11267" name="Rectangle 2"/>
          <p:cNvSpPr>
            <a:spLocks noGrp="1" noChangeArrowheads="1"/>
          </p:cNvSpPr>
          <p:nvPr>
            <p:ph type="title"/>
          </p:nvPr>
        </p:nvSpPr>
        <p:spPr>
          <a:xfrm>
            <a:off x="1295400" y="228600"/>
            <a:ext cx="7315200" cy="838200"/>
          </a:xfrm>
        </p:spPr>
        <p:txBody>
          <a:bodyPr>
            <a:normAutofit fontScale="90000"/>
          </a:bodyPr>
          <a:lstStyle/>
          <a:p>
            <a:pPr eaLnBrk="1" hangingPunct="1"/>
            <a:r>
              <a:rPr lang="en-US" altLang="en-US"/>
              <a:t>Linked-list implementation details</a:t>
            </a:r>
          </a:p>
        </p:txBody>
      </p:sp>
      <p:sp>
        <p:nvSpPr>
          <p:cNvPr id="11268" name="Rectangle 3"/>
          <p:cNvSpPr>
            <a:spLocks noGrp="1" noChangeArrowheads="1"/>
          </p:cNvSpPr>
          <p:nvPr>
            <p:ph type="body" idx="1"/>
          </p:nvPr>
        </p:nvSpPr>
        <p:spPr>
          <a:xfrm>
            <a:off x="685800" y="1371600"/>
            <a:ext cx="7772400" cy="4953000"/>
          </a:xfrm>
        </p:spPr>
        <p:txBody>
          <a:bodyPr>
            <a:normAutofit fontScale="92500" lnSpcReduction="20000"/>
          </a:bodyPr>
          <a:lstStyle/>
          <a:p>
            <a:pPr eaLnBrk="1" hangingPunct="1"/>
            <a:r>
              <a:rPr lang="en-US" altLang="en-US"/>
              <a:t>With a linked-list representation, overflow will not happen (unless you exhaust memory, which is another kind of problem)</a:t>
            </a:r>
          </a:p>
          <a:p>
            <a:pPr eaLnBrk="1" hangingPunct="1"/>
            <a:r>
              <a:rPr lang="en-US" altLang="en-US"/>
              <a:t>Underflow can happen, and should be handled the same way as for an array implementation</a:t>
            </a:r>
          </a:p>
          <a:p>
            <a:pPr eaLnBrk="1" hangingPunct="1"/>
            <a:r>
              <a:rPr lang="en-US" altLang="en-US"/>
              <a:t>When a node is popped from a list, and the node references an object, the reference (the pointer in the node) does </a:t>
            </a:r>
            <a:r>
              <a:rPr lang="en-US" altLang="en-US" i="1"/>
              <a:t>not</a:t>
            </a:r>
            <a:r>
              <a:rPr lang="en-US" altLang="en-US"/>
              <a:t> need to be set to </a:t>
            </a:r>
            <a:r>
              <a:rPr lang="en-US" altLang="en-US" sz="2400">
                <a:solidFill>
                  <a:schemeClr val="accent2"/>
                </a:solidFill>
                <a:latin typeface="Consolas" charset="0"/>
              </a:rPr>
              <a:t>null</a:t>
            </a:r>
            <a:endParaRPr lang="en-US" altLang="en-US">
              <a:solidFill>
                <a:schemeClr val="accent2"/>
              </a:solidFill>
            </a:endParaRPr>
          </a:p>
          <a:p>
            <a:pPr lvl="1" eaLnBrk="1" hangingPunct="1"/>
            <a:r>
              <a:rPr lang="en-US" altLang="en-US"/>
              <a:t>Unlike an array implementation, it really </a:t>
            </a:r>
            <a:r>
              <a:rPr lang="en-US" altLang="en-US" i="1"/>
              <a:t>is</a:t>
            </a:r>
            <a:r>
              <a:rPr lang="en-US" altLang="en-US"/>
              <a:t> removed--you can no longer get to it from the linked list</a:t>
            </a:r>
          </a:p>
          <a:p>
            <a:pPr lvl="1" eaLnBrk="1" hangingPunct="1"/>
            <a:r>
              <a:rPr lang="en-US" altLang="en-US"/>
              <a:t>Hence, garbage collection can occur as appropriate</a:t>
            </a:r>
          </a:p>
        </p:txBody>
      </p:sp>
    </p:spTree>
    <p:extLst>
      <p:ext uri="{BB962C8B-B14F-4D97-AF65-F5344CB8AC3E}">
        <p14:creationId xmlns:p14="http://schemas.microsoft.com/office/powerpoint/2010/main" val="2043193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US" altLang="en-US">
                <a:ea typeface="ＭＳ Ｐゴシック" charset="-128"/>
              </a:rPr>
              <a:t>Stack limitations/idioms</a:t>
            </a:r>
          </a:p>
        </p:txBody>
      </p:sp>
      <p:sp>
        <p:nvSpPr>
          <p:cNvPr id="217091" name="Rectangle 3"/>
          <p:cNvSpPr>
            <a:spLocks noGrp="1" noChangeArrowheads="1"/>
          </p:cNvSpPr>
          <p:nvPr>
            <p:ph type="body" idx="1"/>
          </p:nvPr>
        </p:nvSpPr>
        <p:spPr/>
        <p:txBody>
          <a:bodyPr>
            <a:normAutofit fontScale="77500" lnSpcReduction="20000"/>
          </a:bodyPr>
          <a:lstStyle/>
          <a:p>
            <a:r>
              <a:rPr lang="en-US" altLang="en-US" dirty="0">
                <a:ea typeface="ＭＳ Ｐゴシック" charset="-128"/>
              </a:rPr>
              <a:t>You cannot loop over a stack in the usual way.</a:t>
            </a:r>
          </a:p>
          <a:p>
            <a:pPr lvl="1">
              <a:lnSpc>
                <a:spcPct val="80000"/>
              </a:lnSpc>
              <a:buFontTx/>
              <a:buNone/>
            </a:pPr>
            <a:endParaRPr lang="en-US" altLang="en-US" sz="800" dirty="0">
              <a:latin typeface="Courier New" charset="0"/>
            </a:endParaRPr>
          </a:p>
          <a:p>
            <a:pPr lvl="1">
              <a:lnSpc>
                <a:spcPct val="80000"/>
              </a:lnSpc>
              <a:buFontTx/>
              <a:buNone/>
            </a:pPr>
            <a:r>
              <a:rPr lang="en-US" altLang="en-US" dirty="0">
                <a:latin typeface="Courier New" charset="0"/>
              </a:rPr>
              <a:t>	Stack&lt;Integer&gt; s = new Stack&lt;Integer&gt;();</a:t>
            </a:r>
          </a:p>
          <a:p>
            <a:pPr lvl="1">
              <a:lnSpc>
                <a:spcPct val="50000"/>
              </a:lnSpc>
              <a:buFontTx/>
              <a:buNone/>
            </a:pPr>
            <a:r>
              <a:rPr lang="en-US" altLang="en-US" dirty="0">
                <a:latin typeface="Courier New" charset="0"/>
              </a:rPr>
              <a:t>	</a:t>
            </a:r>
            <a:r>
              <a:rPr lang="en-US" altLang="en-US" b="1" dirty="0"/>
              <a:t>...</a:t>
            </a:r>
          </a:p>
          <a:p>
            <a:pPr lvl="1">
              <a:lnSpc>
                <a:spcPct val="80000"/>
              </a:lnSpc>
              <a:buFontTx/>
              <a:buNone/>
            </a:pPr>
            <a:r>
              <a:rPr lang="en-US" altLang="en-US" dirty="0">
                <a:solidFill>
                  <a:srgbClr val="800000"/>
                </a:solidFill>
                <a:latin typeface="Courier New" charset="0"/>
              </a:rPr>
              <a:t>	for (</a:t>
            </a:r>
            <a:r>
              <a:rPr lang="en-US" altLang="en-US" dirty="0" err="1">
                <a:solidFill>
                  <a:srgbClr val="800000"/>
                </a:solidFill>
                <a:latin typeface="Courier New" charset="0"/>
              </a:rPr>
              <a:t>int</a:t>
            </a:r>
            <a:r>
              <a:rPr lang="en-US" altLang="en-US" dirty="0">
                <a:solidFill>
                  <a:srgbClr val="800000"/>
                </a:solidFill>
                <a:latin typeface="Courier New" charset="0"/>
              </a:rPr>
              <a:t> </a:t>
            </a:r>
            <a:r>
              <a:rPr lang="en-US" altLang="en-US" dirty="0" err="1">
                <a:solidFill>
                  <a:srgbClr val="800000"/>
                </a:solidFill>
                <a:latin typeface="Courier New" charset="0"/>
              </a:rPr>
              <a:t>i</a:t>
            </a:r>
            <a:r>
              <a:rPr lang="en-US" altLang="en-US" dirty="0">
                <a:solidFill>
                  <a:srgbClr val="800000"/>
                </a:solidFill>
                <a:latin typeface="Courier New" charset="0"/>
              </a:rPr>
              <a:t> = 0; </a:t>
            </a:r>
            <a:r>
              <a:rPr lang="en-US" altLang="en-US" dirty="0" err="1">
                <a:solidFill>
                  <a:srgbClr val="800000"/>
                </a:solidFill>
                <a:latin typeface="Courier New" charset="0"/>
              </a:rPr>
              <a:t>i</a:t>
            </a:r>
            <a:r>
              <a:rPr lang="en-US" altLang="en-US" dirty="0">
                <a:solidFill>
                  <a:srgbClr val="800000"/>
                </a:solidFill>
                <a:latin typeface="Courier New" charset="0"/>
              </a:rPr>
              <a:t> &lt; </a:t>
            </a:r>
            <a:r>
              <a:rPr lang="en-US" altLang="en-US" dirty="0" err="1">
                <a:solidFill>
                  <a:srgbClr val="800000"/>
                </a:solidFill>
                <a:latin typeface="Courier New" charset="0"/>
              </a:rPr>
              <a:t>s.size</a:t>
            </a:r>
            <a:r>
              <a:rPr lang="en-US" altLang="en-US" dirty="0">
                <a:solidFill>
                  <a:srgbClr val="800000"/>
                </a:solidFill>
                <a:latin typeface="Courier New" charset="0"/>
              </a:rPr>
              <a:t>(); </a:t>
            </a:r>
            <a:r>
              <a:rPr lang="en-US" altLang="en-US" dirty="0" err="1">
                <a:solidFill>
                  <a:srgbClr val="800000"/>
                </a:solidFill>
                <a:latin typeface="Courier New" charset="0"/>
              </a:rPr>
              <a:t>i</a:t>
            </a:r>
            <a:r>
              <a:rPr lang="en-US" altLang="en-US" dirty="0">
                <a:solidFill>
                  <a:srgbClr val="800000"/>
                </a:solidFill>
                <a:latin typeface="Courier New" charset="0"/>
              </a:rPr>
              <a:t>++) {</a:t>
            </a:r>
          </a:p>
          <a:p>
            <a:pPr lvl="1">
              <a:lnSpc>
                <a:spcPct val="80000"/>
              </a:lnSpc>
              <a:buFontTx/>
              <a:buNone/>
            </a:pPr>
            <a:r>
              <a:rPr lang="en-US" altLang="en-US" dirty="0">
                <a:solidFill>
                  <a:srgbClr val="800000"/>
                </a:solidFill>
                <a:latin typeface="Courier New" charset="0"/>
              </a:rPr>
              <a:t>	    </a:t>
            </a:r>
            <a:r>
              <a:rPr lang="en-US" altLang="en-US" b="1" dirty="0">
                <a:solidFill>
                  <a:srgbClr val="800000"/>
                </a:solidFill>
              </a:rPr>
              <a:t>do something with </a:t>
            </a:r>
            <a:r>
              <a:rPr lang="en-US" altLang="en-US" dirty="0" err="1">
                <a:solidFill>
                  <a:srgbClr val="800000"/>
                </a:solidFill>
                <a:latin typeface="Courier New" charset="0"/>
              </a:rPr>
              <a:t>s.get</a:t>
            </a:r>
            <a:r>
              <a:rPr lang="en-US" altLang="en-US" dirty="0">
                <a:solidFill>
                  <a:srgbClr val="800000"/>
                </a:solidFill>
                <a:latin typeface="Courier New" charset="0"/>
              </a:rPr>
              <a:t>(</a:t>
            </a:r>
            <a:r>
              <a:rPr lang="en-US" altLang="en-US" dirty="0" err="1">
                <a:solidFill>
                  <a:srgbClr val="800000"/>
                </a:solidFill>
                <a:latin typeface="Courier New" charset="0"/>
              </a:rPr>
              <a:t>i</a:t>
            </a:r>
            <a:r>
              <a:rPr lang="en-US" altLang="en-US" dirty="0">
                <a:solidFill>
                  <a:srgbClr val="800000"/>
                </a:solidFill>
                <a:latin typeface="Courier New" charset="0"/>
              </a:rPr>
              <a:t>);</a:t>
            </a:r>
          </a:p>
          <a:p>
            <a:pPr lvl="1">
              <a:lnSpc>
                <a:spcPct val="80000"/>
              </a:lnSpc>
              <a:buFontTx/>
              <a:buNone/>
            </a:pPr>
            <a:r>
              <a:rPr lang="en-US" altLang="en-US" dirty="0">
                <a:solidFill>
                  <a:srgbClr val="800000"/>
                </a:solidFill>
                <a:latin typeface="Courier New" charset="0"/>
              </a:rPr>
              <a:t>	}</a:t>
            </a:r>
          </a:p>
          <a:p>
            <a:pPr lvl="1">
              <a:lnSpc>
                <a:spcPct val="80000"/>
              </a:lnSpc>
              <a:buFontTx/>
              <a:buNone/>
            </a:pPr>
            <a:endParaRPr lang="en-US" altLang="en-US" dirty="0">
              <a:solidFill>
                <a:srgbClr val="800000"/>
              </a:solidFill>
              <a:latin typeface="Courier New" charset="0"/>
            </a:endParaRPr>
          </a:p>
          <a:p>
            <a:r>
              <a:rPr lang="en-US" altLang="en-US" dirty="0">
                <a:ea typeface="ＭＳ Ｐゴシック" charset="-128"/>
              </a:rPr>
              <a:t>Instead, you pull elements out of the stack one at a time.</a:t>
            </a:r>
          </a:p>
          <a:p>
            <a:pPr lvl="1"/>
            <a:r>
              <a:rPr lang="en-US" altLang="en-US" dirty="0"/>
              <a:t>common idiom: Pop each element until the stack is empty.</a:t>
            </a:r>
          </a:p>
          <a:p>
            <a:pPr lvl="1">
              <a:buFontTx/>
              <a:buNone/>
            </a:pPr>
            <a:endParaRPr lang="en-US" altLang="en-US" sz="1200" dirty="0"/>
          </a:p>
          <a:p>
            <a:pPr lvl="1">
              <a:lnSpc>
                <a:spcPct val="80000"/>
              </a:lnSpc>
              <a:buFontTx/>
              <a:buNone/>
            </a:pPr>
            <a:r>
              <a:rPr lang="en-US" altLang="en-US" b="1" dirty="0">
                <a:solidFill>
                  <a:srgbClr val="008000"/>
                </a:solidFill>
                <a:latin typeface="Courier New" charset="0"/>
              </a:rPr>
              <a:t>	// process (and destroy) an entire stack</a:t>
            </a:r>
          </a:p>
          <a:p>
            <a:pPr lvl="1">
              <a:lnSpc>
                <a:spcPct val="80000"/>
              </a:lnSpc>
              <a:buFontTx/>
              <a:buNone/>
            </a:pPr>
            <a:r>
              <a:rPr lang="en-US" altLang="en-US" dirty="0">
                <a:latin typeface="Courier New" charset="0"/>
              </a:rPr>
              <a:t>	while (!</a:t>
            </a:r>
            <a:r>
              <a:rPr lang="en-US" altLang="en-US" dirty="0" err="1">
                <a:latin typeface="Courier New" charset="0"/>
              </a:rPr>
              <a:t>s.isEmpty</a:t>
            </a:r>
            <a:r>
              <a:rPr lang="en-US" altLang="en-US" dirty="0">
                <a:latin typeface="Courier New" charset="0"/>
              </a:rPr>
              <a:t>()) {</a:t>
            </a:r>
          </a:p>
          <a:p>
            <a:pPr lvl="1">
              <a:lnSpc>
                <a:spcPct val="80000"/>
              </a:lnSpc>
              <a:buFontTx/>
              <a:buNone/>
            </a:pPr>
            <a:r>
              <a:rPr lang="en-US" altLang="en-US" dirty="0">
                <a:latin typeface="Courier New" charset="0"/>
              </a:rPr>
              <a:t>	    </a:t>
            </a:r>
            <a:r>
              <a:rPr lang="en-US" altLang="en-US" b="1" dirty="0"/>
              <a:t>do something with</a:t>
            </a:r>
            <a:r>
              <a:rPr lang="en-US" altLang="en-US" dirty="0">
                <a:latin typeface="Courier New" charset="0"/>
              </a:rPr>
              <a:t> </a:t>
            </a:r>
            <a:r>
              <a:rPr lang="en-US" altLang="en-US" dirty="0" err="1">
                <a:latin typeface="Courier New" charset="0"/>
              </a:rPr>
              <a:t>s.pop</a:t>
            </a:r>
            <a:r>
              <a:rPr lang="en-US" altLang="en-US" dirty="0">
                <a:latin typeface="Courier New" charset="0"/>
              </a:rPr>
              <a:t>();</a:t>
            </a:r>
          </a:p>
          <a:p>
            <a:pPr lvl="1">
              <a:lnSpc>
                <a:spcPct val="80000"/>
              </a:lnSpc>
              <a:buFontTx/>
              <a:buNone/>
            </a:pPr>
            <a:r>
              <a:rPr lang="en-US" altLang="en-US" dirty="0">
                <a:latin typeface="Courier New" charset="0"/>
              </a:rPr>
              <a:t>	}</a:t>
            </a:r>
          </a:p>
        </p:txBody>
      </p:sp>
      <p:grpSp>
        <p:nvGrpSpPr>
          <p:cNvPr id="217094" name="Group 6"/>
          <p:cNvGrpSpPr>
            <a:grpSpLocks/>
          </p:cNvGrpSpPr>
          <p:nvPr/>
        </p:nvGrpSpPr>
        <p:grpSpPr bwMode="auto">
          <a:xfrm>
            <a:off x="914400" y="2438400"/>
            <a:ext cx="5410200" cy="990600"/>
            <a:chOff x="576" y="1488"/>
            <a:chExt cx="3744" cy="624"/>
          </a:xfrm>
        </p:grpSpPr>
        <p:sp>
          <p:nvSpPr>
            <p:cNvPr id="217092" name="Line 4"/>
            <p:cNvSpPr>
              <a:spLocks noChangeShapeType="1"/>
            </p:cNvSpPr>
            <p:nvPr/>
          </p:nvSpPr>
          <p:spPr bwMode="auto">
            <a:xfrm>
              <a:off x="576" y="1536"/>
              <a:ext cx="3744" cy="576"/>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17093" name="Line 5"/>
            <p:cNvSpPr>
              <a:spLocks noChangeShapeType="1"/>
            </p:cNvSpPr>
            <p:nvPr/>
          </p:nvSpPr>
          <p:spPr bwMode="auto">
            <a:xfrm flipH="1">
              <a:off x="576" y="1488"/>
              <a:ext cx="3744" cy="624"/>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187837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17094"/>
                                        </p:tgtEl>
                                        <p:attrNameLst>
                                          <p:attrName>style.visibility</p:attrName>
                                        </p:attrNameLst>
                                      </p:cBhvr>
                                      <p:to>
                                        <p:strVal val="visible"/>
                                      </p:to>
                                    </p:set>
                                    <p:anim calcmode="lin" valueType="num">
                                      <p:cBhvr>
                                        <p:cTn id="7" dur="500" fill="hold"/>
                                        <p:tgtEl>
                                          <p:spTgt spid="217094"/>
                                        </p:tgtEl>
                                        <p:attrNameLst>
                                          <p:attrName>ppt_w</p:attrName>
                                        </p:attrNameLst>
                                      </p:cBhvr>
                                      <p:tavLst>
                                        <p:tav tm="0">
                                          <p:val>
                                            <p:fltVal val="0"/>
                                          </p:val>
                                        </p:tav>
                                        <p:tav tm="100000">
                                          <p:val>
                                            <p:strVal val="#ppt_w"/>
                                          </p:val>
                                        </p:tav>
                                      </p:tavLst>
                                    </p:anim>
                                    <p:anim calcmode="lin" valueType="num">
                                      <p:cBhvr>
                                        <p:cTn id="8" dur="500" fill="hold"/>
                                        <p:tgtEl>
                                          <p:spTgt spid="21709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17091">
                                            <p:txEl>
                                              <p:pRg st="8" end="8"/>
                                            </p:txEl>
                                          </p:spTgt>
                                        </p:tgtEl>
                                        <p:attrNameLst>
                                          <p:attrName>style.visibility</p:attrName>
                                        </p:attrNameLst>
                                      </p:cBhvr>
                                      <p:to>
                                        <p:strVal val="visible"/>
                                      </p:to>
                                    </p:set>
                                    <p:animEffect transition="in" filter="fade">
                                      <p:cBhvr>
                                        <p:cTn id="13" dur="1000"/>
                                        <p:tgtEl>
                                          <p:spTgt spid="217091">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17091">
                                            <p:txEl>
                                              <p:pRg st="9" end="9"/>
                                            </p:txEl>
                                          </p:spTgt>
                                        </p:tgtEl>
                                        <p:attrNameLst>
                                          <p:attrName>style.visibility</p:attrName>
                                        </p:attrNameLst>
                                      </p:cBhvr>
                                      <p:to>
                                        <p:strVal val="visible"/>
                                      </p:to>
                                    </p:set>
                                    <p:animEffect transition="in" filter="fade">
                                      <p:cBhvr>
                                        <p:cTn id="16" dur="1000"/>
                                        <p:tgtEl>
                                          <p:spTgt spid="217091">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17091">
                                            <p:txEl>
                                              <p:pRg st="11" end="11"/>
                                            </p:txEl>
                                          </p:spTgt>
                                        </p:tgtEl>
                                        <p:attrNameLst>
                                          <p:attrName>style.visibility</p:attrName>
                                        </p:attrNameLst>
                                      </p:cBhvr>
                                      <p:to>
                                        <p:strVal val="visible"/>
                                      </p:to>
                                    </p:set>
                                    <p:animEffect transition="in" filter="fade">
                                      <p:cBhvr>
                                        <p:cTn id="19" dur="1000"/>
                                        <p:tgtEl>
                                          <p:spTgt spid="217091">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17091">
                                            <p:txEl>
                                              <p:pRg st="12" end="12"/>
                                            </p:txEl>
                                          </p:spTgt>
                                        </p:tgtEl>
                                        <p:attrNameLst>
                                          <p:attrName>style.visibility</p:attrName>
                                        </p:attrNameLst>
                                      </p:cBhvr>
                                      <p:to>
                                        <p:strVal val="visible"/>
                                      </p:to>
                                    </p:set>
                                    <p:animEffect transition="in" filter="fade">
                                      <p:cBhvr>
                                        <p:cTn id="22" dur="1000"/>
                                        <p:tgtEl>
                                          <p:spTgt spid="217091">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17091">
                                            <p:txEl>
                                              <p:pRg st="13" end="13"/>
                                            </p:txEl>
                                          </p:spTgt>
                                        </p:tgtEl>
                                        <p:attrNameLst>
                                          <p:attrName>style.visibility</p:attrName>
                                        </p:attrNameLst>
                                      </p:cBhvr>
                                      <p:to>
                                        <p:strVal val="visible"/>
                                      </p:to>
                                    </p:set>
                                    <p:animEffect transition="in" filter="fade">
                                      <p:cBhvr>
                                        <p:cTn id="25" dur="1000"/>
                                        <p:tgtEl>
                                          <p:spTgt spid="217091">
                                            <p:txEl>
                                              <p:pRg st="13" end="1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17091">
                                            <p:txEl>
                                              <p:pRg st="14" end="14"/>
                                            </p:txEl>
                                          </p:spTgt>
                                        </p:tgtEl>
                                        <p:attrNameLst>
                                          <p:attrName>style.visibility</p:attrName>
                                        </p:attrNameLst>
                                      </p:cBhvr>
                                      <p:to>
                                        <p:strVal val="visible"/>
                                      </p:to>
                                    </p:set>
                                    <p:animEffect transition="in" filter="fade">
                                      <p:cBhvr>
                                        <p:cTn id="28" dur="1000"/>
                                        <p:tgtEl>
                                          <p:spTgt spid="2170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en-US" sz="4200">
                <a:ea typeface="ＭＳ Ｐゴシック" charset="-128"/>
              </a:rPr>
              <a:t>What happened to my stack?</a:t>
            </a:r>
          </a:p>
        </p:txBody>
      </p:sp>
      <p:sp>
        <p:nvSpPr>
          <p:cNvPr id="231427" name="Rectangle 3"/>
          <p:cNvSpPr>
            <a:spLocks noGrp="1" noChangeArrowheads="1"/>
          </p:cNvSpPr>
          <p:nvPr>
            <p:ph type="body" idx="1"/>
          </p:nvPr>
        </p:nvSpPr>
        <p:spPr/>
        <p:txBody>
          <a:bodyPr>
            <a:normAutofit fontScale="77500" lnSpcReduction="20000"/>
          </a:bodyPr>
          <a:lstStyle/>
          <a:p>
            <a:r>
              <a:rPr lang="en-US" altLang="en-US">
                <a:ea typeface="ＭＳ Ｐゴシック" charset="-128"/>
              </a:rPr>
              <a:t>Suppose we're asked to write a method </a:t>
            </a:r>
            <a:r>
              <a:rPr lang="en-US" altLang="en-US">
                <a:latin typeface="Courier New" charset="0"/>
                <a:ea typeface="ＭＳ Ｐゴシック" charset="-128"/>
              </a:rPr>
              <a:t>max</a:t>
            </a:r>
            <a:r>
              <a:rPr lang="en-US" altLang="en-US">
                <a:ea typeface="ＭＳ Ｐゴシック" charset="-128"/>
              </a:rPr>
              <a:t> that accepts a Stack of integers and returns the largest integer in the stack:</a:t>
            </a:r>
          </a:p>
          <a:p>
            <a:pPr lvl="1">
              <a:lnSpc>
                <a:spcPct val="80000"/>
              </a:lnSpc>
              <a:buFontTx/>
              <a:buNone/>
            </a:pPr>
            <a:endParaRPr lang="en-US" altLang="en-US">
              <a:latin typeface="Courier New" charset="0"/>
            </a:endParaRPr>
          </a:p>
          <a:p>
            <a:pPr lvl="1">
              <a:lnSpc>
                <a:spcPct val="70000"/>
              </a:lnSpc>
              <a:buFontTx/>
              <a:buNone/>
            </a:pPr>
            <a:r>
              <a:rPr lang="en-US" altLang="en-US" b="1">
                <a:solidFill>
                  <a:srgbClr val="008000"/>
                </a:solidFill>
                <a:latin typeface="Courier New" charset="0"/>
              </a:rPr>
              <a:t>// Precondition: !s.isEmpty()</a:t>
            </a:r>
          </a:p>
          <a:p>
            <a:pPr lvl="1">
              <a:lnSpc>
                <a:spcPct val="70000"/>
              </a:lnSpc>
              <a:buFontTx/>
              <a:buNone/>
            </a:pPr>
            <a:r>
              <a:rPr lang="en-US" altLang="en-US">
                <a:latin typeface="Courier New" charset="0"/>
              </a:rPr>
              <a:t>public static void </a:t>
            </a:r>
            <a:r>
              <a:rPr lang="en-US" altLang="en-US" b="1">
                <a:latin typeface="Courier New" charset="0"/>
              </a:rPr>
              <a:t>max</a:t>
            </a:r>
            <a:r>
              <a:rPr lang="en-US" altLang="en-US">
                <a:latin typeface="Courier New" charset="0"/>
              </a:rPr>
              <a:t>(Stack&lt;Integer&gt; s) {</a:t>
            </a:r>
          </a:p>
          <a:p>
            <a:pPr lvl="1">
              <a:lnSpc>
                <a:spcPct val="70000"/>
              </a:lnSpc>
              <a:buFontTx/>
              <a:buNone/>
            </a:pPr>
            <a:r>
              <a:rPr lang="en-US" altLang="en-US">
                <a:latin typeface="Courier New" charset="0"/>
              </a:rPr>
              <a:t>    int maxValue = s.pop();</a:t>
            </a:r>
          </a:p>
          <a:p>
            <a:pPr lvl="1">
              <a:lnSpc>
                <a:spcPct val="70000"/>
              </a:lnSpc>
              <a:buFontTx/>
              <a:buNone/>
            </a:pPr>
            <a:endParaRPr lang="en-US" altLang="en-US" sz="800">
              <a:latin typeface="Courier New" charset="0"/>
            </a:endParaRPr>
          </a:p>
          <a:p>
            <a:pPr lvl="1">
              <a:lnSpc>
                <a:spcPct val="70000"/>
              </a:lnSpc>
              <a:buFontTx/>
              <a:buNone/>
            </a:pPr>
            <a:r>
              <a:rPr lang="en-US" altLang="en-US">
                <a:latin typeface="Courier New" charset="0"/>
              </a:rPr>
              <a:t>    while (!s.isEmpty()) {</a:t>
            </a:r>
          </a:p>
          <a:p>
            <a:pPr lvl="1">
              <a:lnSpc>
                <a:spcPct val="70000"/>
              </a:lnSpc>
              <a:buFontTx/>
              <a:buNone/>
            </a:pPr>
            <a:r>
              <a:rPr lang="en-US" altLang="en-US">
                <a:latin typeface="Courier New" charset="0"/>
              </a:rPr>
              <a:t>        int next = s.pop();</a:t>
            </a:r>
          </a:p>
          <a:p>
            <a:pPr lvl="1">
              <a:lnSpc>
                <a:spcPct val="70000"/>
              </a:lnSpc>
              <a:buFontTx/>
              <a:buNone/>
            </a:pPr>
            <a:r>
              <a:rPr lang="en-US" altLang="en-US">
                <a:latin typeface="Courier New" charset="0"/>
              </a:rPr>
              <a:t>        maxValue = Math.max(maxValue, next);</a:t>
            </a:r>
          </a:p>
          <a:p>
            <a:pPr lvl="1">
              <a:lnSpc>
                <a:spcPct val="70000"/>
              </a:lnSpc>
              <a:buFontTx/>
              <a:buNone/>
            </a:pPr>
            <a:r>
              <a:rPr lang="en-US" altLang="en-US">
                <a:latin typeface="Courier New" charset="0"/>
              </a:rPr>
              <a:t>    }</a:t>
            </a:r>
          </a:p>
          <a:p>
            <a:pPr lvl="1">
              <a:lnSpc>
                <a:spcPct val="70000"/>
              </a:lnSpc>
              <a:buFontTx/>
              <a:buNone/>
            </a:pPr>
            <a:r>
              <a:rPr lang="en-US" altLang="en-US">
                <a:latin typeface="Courier New" charset="0"/>
              </a:rPr>
              <a:t>    return maxValue;</a:t>
            </a:r>
          </a:p>
          <a:p>
            <a:pPr lvl="1">
              <a:lnSpc>
                <a:spcPct val="70000"/>
              </a:lnSpc>
              <a:buFontTx/>
              <a:buNone/>
            </a:pPr>
            <a:r>
              <a:rPr lang="en-US" altLang="en-US">
                <a:latin typeface="Courier New" charset="0"/>
              </a:rPr>
              <a:t>}</a:t>
            </a:r>
          </a:p>
          <a:p>
            <a:pPr lvl="1">
              <a:lnSpc>
                <a:spcPct val="70000"/>
              </a:lnSpc>
              <a:buFontTx/>
              <a:buNone/>
            </a:pPr>
            <a:endParaRPr lang="en-US" altLang="en-US">
              <a:latin typeface="Courier New" charset="0"/>
            </a:endParaRPr>
          </a:p>
          <a:p>
            <a:pPr lvl="1"/>
            <a:r>
              <a:rPr lang="en-US" altLang="en-US"/>
              <a:t>The algorithm is correct, but what is wrong with the code?</a:t>
            </a:r>
          </a:p>
        </p:txBody>
      </p:sp>
    </p:spTree>
    <p:extLst>
      <p:ext uri="{BB962C8B-B14F-4D97-AF65-F5344CB8AC3E}">
        <p14:creationId xmlns:p14="http://schemas.microsoft.com/office/powerpoint/2010/main" val="1826240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1427">
                                            <p:txEl>
                                              <p:pRg st="2" end="2"/>
                                            </p:txEl>
                                          </p:spTgt>
                                        </p:tgtEl>
                                        <p:attrNameLst>
                                          <p:attrName>style.visibility</p:attrName>
                                        </p:attrNameLst>
                                      </p:cBhvr>
                                      <p:to>
                                        <p:strVal val="visible"/>
                                      </p:to>
                                    </p:set>
                                    <p:animEffect transition="in" filter="fade">
                                      <p:cBhvr>
                                        <p:cTn id="7" dur="1000"/>
                                        <p:tgtEl>
                                          <p:spTgt spid="23142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1427">
                                            <p:txEl>
                                              <p:pRg st="3" end="3"/>
                                            </p:txEl>
                                          </p:spTgt>
                                        </p:tgtEl>
                                        <p:attrNameLst>
                                          <p:attrName>style.visibility</p:attrName>
                                        </p:attrNameLst>
                                      </p:cBhvr>
                                      <p:to>
                                        <p:strVal val="visible"/>
                                      </p:to>
                                    </p:set>
                                    <p:animEffect transition="in" filter="fade">
                                      <p:cBhvr>
                                        <p:cTn id="10" dur="1000"/>
                                        <p:tgtEl>
                                          <p:spTgt spid="23142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1427">
                                            <p:txEl>
                                              <p:pRg st="4" end="4"/>
                                            </p:txEl>
                                          </p:spTgt>
                                        </p:tgtEl>
                                        <p:attrNameLst>
                                          <p:attrName>style.visibility</p:attrName>
                                        </p:attrNameLst>
                                      </p:cBhvr>
                                      <p:to>
                                        <p:strVal val="visible"/>
                                      </p:to>
                                    </p:set>
                                    <p:animEffect transition="in" filter="fade">
                                      <p:cBhvr>
                                        <p:cTn id="13" dur="1000"/>
                                        <p:tgtEl>
                                          <p:spTgt spid="23142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1427">
                                            <p:txEl>
                                              <p:pRg st="6" end="6"/>
                                            </p:txEl>
                                          </p:spTgt>
                                        </p:tgtEl>
                                        <p:attrNameLst>
                                          <p:attrName>style.visibility</p:attrName>
                                        </p:attrNameLst>
                                      </p:cBhvr>
                                      <p:to>
                                        <p:strVal val="visible"/>
                                      </p:to>
                                    </p:set>
                                    <p:animEffect transition="in" filter="fade">
                                      <p:cBhvr>
                                        <p:cTn id="16" dur="1000"/>
                                        <p:tgtEl>
                                          <p:spTgt spid="23142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31427">
                                            <p:txEl>
                                              <p:pRg st="7" end="7"/>
                                            </p:txEl>
                                          </p:spTgt>
                                        </p:tgtEl>
                                        <p:attrNameLst>
                                          <p:attrName>style.visibility</p:attrName>
                                        </p:attrNameLst>
                                      </p:cBhvr>
                                      <p:to>
                                        <p:strVal val="visible"/>
                                      </p:to>
                                    </p:set>
                                    <p:animEffect transition="in" filter="fade">
                                      <p:cBhvr>
                                        <p:cTn id="19" dur="1000"/>
                                        <p:tgtEl>
                                          <p:spTgt spid="23142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31427">
                                            <p:txEl>
                                              <p:pRg st="8" end="8"/>
                                            </p:txEl>
                                          </p:spTgt>
                                        </p:tgtEl>
                                        <p:attrNameLst>
                                          <p:attrName>style.visibility</p:attrName>
                                        </p:attrNameLst>
                                      </p:cBhvr>
                                      <p:to>
                                        <p:strVal val="visible"/>
                                      </p:to>
                                    </p:set>
                                    <p:animEffect transition="in" filter="fade">
                                      <p:cBhvr>
                                        <p:cTn id="22" dur="1000"/>
                                        <p:tgtEl>
                                          <p:spTgt spid="23142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1427">
                                            <p:txEl>
                                              <p:pRg st="9" end="9"/>
                                            </p:txEl>
                                          </p:spTgt>
                                        </p:tgtEl>
                                        <p:attrNameLst>
                                          <p:attrName>style.visibility</p:attrName>
                                        </p:attrNameLst>
                                      </p:cBhvr>
                                      <p:to>
                                        <p:strVal val="visible"/>
                                      </p:to>
                                    </p:set>
                                    <p:animEffect transition="in" filter="fade">
                                      <p:cBhvr>
                                        <p:cTn id="25" dur="1000"/>
                                        <p:tgtEl>
                                          <p:spTgt spid="23142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1427">
                                            <p:txEl>
                                              <p:pRg st="10" end="10"/>
                                            </p:txEl>
                                          </p:spTgt>
                                        </p:tgtEl>
                                        <p:attrNameLst>
                                          <p:attrName>style.visibility</p:attrName>
                                        </p:attrNameLst>
                                      </p:cBhvr>
                                      <p:to>
                                        <p:strVal val="visible"/>
                                      </p:to>
                                    </p:set>
                                    <p:animEffect transition="in" filter="fade">
                                      <p:cBhvr>
                                        <p:cTn id="28" dur="1000"/>
                                        <p:tgtEl>
                                          <p:spTgt spid="23142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31427">
                                            <p:txEl>
                                              <p:pRg st="11" end="11"/>
                                            </p:txEl>
                                          </p:spTgt>
                                        </p:tgtEl>
                                        <p:attrNameLst>
                                          <p:attrName>style.visibility</p:attrName>
                                        </p:attrNameLst>
                                      </p:cBhvr>
                                      <p:to>
                                        <p:strVal val="visible"/>
                                      </p:to>
                                    </p:set>
                                    <p:animEffect transition="in" filter="fade">
                                      <p:cBhvr>
                                        <p:cTn id="31" dur="1000"/>
                                        <p:tgtEl>
                                          <p:spTgt spid="231427">
                                            <p:txEl>
                                              <p:pRg st="11" end="1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31427">
                                            <p:txEl>
                                              <p:pRg st="13" end="13"/>
                                            </p:txEl>
                                          </p:spTgt>
                                        </p:tgtEl>
                                        <p:attrNameLst>
                                          <p:attrName>style.visibility</p:attrName>
                                        </p:attrNameLst>
                                      </p:cBhvr>
                                      <p:to>
                                        <p:strVal val="visible"/>
                                      </p:to>
                                    </p:set>
                                    <p:animEffect transition="in" filter="fade">
                                      <p:cBhvr>
                                        <p:cTn id="36" dur="1000"/>
                                        <p:tgtEl>
                                          <p:spTgt spid="23142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tLang="en-US" sz="4200">
                <a:ea typeface="ＭＳ Ｐゴシック" charset="-128"/>
              </a:rPr>
              <a:t>What happened to my stack?</a:t>
            </a:r>
          </a:p>
        </p:txBody>
      </p:sp>
      <p:sp>
        <p:nvSpPr>
          <p:cNvPr id="14338" name="Rectangle 3"/>
          <p:cNvSpPr>
            <a:spLocks noGrp="1" noChangeArrowheads="1"/>
          </p:cNvSpPr>
          <p:nvPr>
            <p:ph type="body" idx="1"/>
          </p:nvPr>
        </p:nvSpPr>
        <p:spPr/>
        <p:txBody>
          <a:bodyPr>
            <a:normAutofit fontScale="77500" lnSpcReduction="20000"/>
          </a:bodyPr>
          <a:lstStyle/>
          <a:p>
            <a:r>
              <a:rPr lang="en-US" altLang="en-US">
                <a:ea typeface="ＭＳ Ｐゴシック" charset="-128"/>
              </a:rPr>
              <a:t>The code destroys the stack in figuring out its answer.</a:t>
            </a:r>
          </a:p>
          <a:p>
            <a:pPr lvl="1"/>
            <a:r>
              <a:rPr lang="en-US" altLang="en-US"/>
              <a:t>To fix this, you must save and restore the stack's contents:</a:t>
            </a:r>
          </a:p>
          <a:p>
            <a:pPr lvl="1">
              <a:lnSpc>
                <a:spcPct val="80000"/>
              </a:lnSpc>
              <a:buFontTx/>
              <a:buNone/>
            </a:pPr>
            <a:endParaRPr lang="en-US" altLang="en-US" sz="800">
              <a:latin typeface="Courier New" charset="0"/>
            </a:endParaRPr>
          </a:p>
          <a:p>
            <a:pPr lvl="1">
              <a:lnSpc>
                <a:spcPct val="80000"/>
              </a:lnSpc>
              <a:buFontTx/>
              <a:buNone/>
            </a:pPr>
            <a:endParaRPr lang="en-US" altLang="en-US" sz="800">
              <a:latin typeface="Courier New" charset="0"/>
            </a:endParaRPr>
          </a:p>
          <a:p>
            <a:pPr lvl="1">
              <a:lnSpc>
                <a:spcPct val="65000"/>
              </a:lnSpc>
              <a:buFontTx/>
              <a:buNone/>
            </a:pPr>
            <a:r>
              <a:rPr lang="en-US" altLang="en-US">
                <a:latin typeface="Courier New" charset="0"/>
              </a:rPr>
              <a:t>public static void max(Stack&lt;Integer&gt; s) {</a:t>
            </a:r>
          </a:p>
          <a:p>
            <a:pPr lvl="1">
              <a:lnSpc>
                <a:spcPct val="65000"/>
              </a:lnSpc>
              <a:buFontTx/>
              <a:buNone/>
            </a:pPr>
            <a:r>
              <a:rPr lang="en-US" altLang="en-US" b="1">
                <a:latin typeface="Courier New" charset="0"/>
              </a:rPr>
              <a:t>    Stack&lt;Integer&gt; backup = new Stack&lt;Integer&gt;();</a:t>
            </a:r>
          </a:p>
          <a:p>
            <a:pPr lvl="1">
              <a:lnSpc>
                <a:spcPct val="65000"/>
              </a:lnSpc>
              <a:buFontTx/>
              <a:buNone/>
            </a:pPr>
            <a:r>
              <a:rPr lang="en-US" altLang="en-US">
                <a:latin typeface="Courier New" charset="0"/>
              </a:rPr>
              <a:t>    int maxValue = s.pop();</a:t>
            </a:r>
          </a:p>
          <a:p>
            <a:pPr lvl="1">
              <a:lnSpc>
                <a:spcPct val="65000"/>
              </a:lnSpc>
              <a:buFontTx/>
              <a:buNone/>
            </a:pPr>
            <a:r>
              <a:rPr lang="en-US" altLang="en-US" b="1">
                <a:latin typeface="Courier New" charset="0"/>
              </a:rPr>
              <a:t>    backup.push(maxValue);</a:t>
            </a:r>
          </a:p>
          <a:p>
            <a:pPr lvl="1">
              <a:lnSpc>
                <a:spcPct val="65000"/>
              </a:lnSpc>
              <a:buFontTx/>
              <a:buNone/>
            </a:pPr>
            <a:endParaRPr lang="en-US" altLang="en-US" sz="800">
              <a:latin typeface="Courier New" charset="0"/>
            </a:endParaRPr>
          </a:p>
          <a:p>
            <a:pPr lvl="1">
              <a:lnSpc>
                <a:spcPct val="65000"/>
              </a:lnSpc>
              <a:buFontTx/>
              <a:buNone/>
            </a:pPr>
            <a:r>
              <a:rPr lang="en-US" altLang="en-US">
                <a:latin typeface="Courier New" charset="0"/>
              </a:rPr>
              <a:t>    while (!s.isEmpty()) {</a:t>
            </a:r>
          </a:p>
          <a:p>
            <a:pPr lvl="1">
              <a:lnSpc>
                <a:spcPct val="65000"/>
              </a:lnSpc>
              <a:buFontTx/>
              <a:buNone/>
            </a:pPr>
            <a:r>
              <a:rPr lang="en-US" altLang="en-US">
                <a:latin typeface="Courier New" charset="0"/>
              </a:rPr>
              <a:t>        int next = s.pop();</a:t>
            </a:r>
          </a:p>
          <a:p>
            <a:pPr lvl="1">
              <a:lnSpc>
                <a:spcPct val="65000"/>
              </a:lnSpc>
              <a:buFontTx/>
              <a:buNone/>
            </a:pPr>
            <a:r>
              <a:rPr lang="en-US" altLang="en-US" b="1">
                <a:latin typeface="Courier New" charset="0"/>
              </a:rPr>
              <a:t>        backup.push(next);</a:t>
            </a:r>
          </a:p>
          <a:p>
            <a:pPr lvl="1">
              <a:lnSpc>
                <a:spcPct val="65000"/>
              </a:lnSpc>
              <a:buFontTx/>
              <a:buNone/>
            </a:pPr>
            <a:r>
              <a:rPr lang="en-US" altLang="en-US">
                <a:latin typeface="Courier New" charset="0"/>
              </a:rPr>
              <a:t>        maxValue = Math.max(maxValue, next);</a:t>
            </a:r>
          </a:p>
          <a:p>
            <a:pPr lvl="1">
              <a:lnSpc>
                <a:spcPct val="65000"/>
              </a:lnSpc>
              <a:buFontTx/>
              <a:buNone/>
            </a:pPr>
            <a:r>
              <a:rPr lang="en-US" altLang="en-US">
                <a:latin typeface="Courier New" charset="0"/>
              </a:rPr>
              <a:t>    }</a:t>
            </a:r>
          </a:p>
          <a:p>
            <a:pPr lvl="1">
              <a:lnSpc>
                <a:spcPct val="65000"/>
              </a:lnSpc>
              <a:buFontTx/>
              <a:buNone/>
            </a:pPr>
            <a:endParaRPr lang="en-US" altLang="en-US" sz="800">
              <a:latin typeface="Courier New" charset="0"/>
            </a:endParaRPr>
          </a:p>
          <a:p>
            <a:pPr lvl="1">
              <a:lnSpc>
                <a:spcPct val="65000"/>
              </a:lnSpc>
              <a:buFontTx/>
              <a:buNone/>
            </a:pPr>
            <a:r>
              <a:rPr lang="en-US" altLang="en-US" b="1">
                <a:latin typeface="Courier New" charset="0"/>
              </a:rPr>
              <a:t>    while (!backup.isEmpty()) {   </a:t>
            </a:r>
            <a:r>
              <a:rPr lang="en-US" altLang="en-US" b="1">
                <a:solidFill>
                  <a:srgbClr val="008000"/>
                </a:solidFill>
                <a:latin typeface="Courier New" charset="0"/>
              </a:rPr>
              <a:t>// restore</a:t>
            </a:r>
          </a:p>
          <a:p>
            <a:pPr lvl="1">
              <a:lnSpc>
                <a:spcPct val="65000"/>
              </a:lnSpc>
              <a:buFontTx/>
              <a:buNone/>
            </a:pPr>
            <a:r>
              <a:rPr lang="en-US" altLang="en-US" b="1">
                <a:latin typeface="Courier New" charset="0"/>
              </a:rPr>
              <a:t>        s.push(backup.pop());</a:t>
            </a:r>
          </a:p>
          <a:p>
            <a:pPr lvl="1">
              <a:lnSpc>
                <a:spcPct val="65000"/>
              </a:lnSpc>
              <a:buFontTx/>
              <a:buNone/>
            </a:pPr>
            <a:r>
              <a:rPr lang="en-US" altLang="en-US" b="1">
                <a:latin typeface="Courier New" charset="0"/>
              </a:rPr>
              <a:t>    }</a:t>
            </a:r>
          </a:p>
          <a:p>
            <a:pPr lvl="1">
              <a:lnSpc>
                <a:spcPct val="65000"/>
              </a:lnSpc>
              <a:buFontTx/>
              <a:buNone/>
            </a:pPr>
            <a:r>
              <a:rPr lang="en-US" altLang="en-US">
                <a:latin typeface="Courier New" charset="0"/>
              </a:rPr>
              <a:t>    return maxValue;</a:t>
            </a:r>
          </a:p>
          <a:p>
            <a:pPr lvl="1">
              <a:lnSpc>
                <a:spcPct val="65000"/>
              </a:lnSpc>
              <a:buFontTx/>
              <a:buNone/>
            </a:pPr>
            <a:r>
              <a:rPr lang="en-US" altLang="en-US">
                <a:latin typeface="Courier New" charset="0"/>
              </a:rPr>
              <a:t>}</a:t>
            </a:r>
          </a:p>
        </p:txBody>
      </p:sp>
    </p:spTree>
    <p:extLst>
      <p:ext uri="{BB962C8B-B14F-4D97-AF65-F5344CB8AC3E}">
        <p14:creationId xmlns:p14="http://schemas.microsoft.com/office/powerpoint/2010/main" val="179250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en-US">
                <a:ea typeface="ＭＳ Ｐゴシック" charset="-128"/>
              </a:rPr>
              <a:t>Queues</a:t>
            </a:r>
          </a:p>
        </p:txBody>
      </p:sp>
      <p:sp>
        <p:nvSpPr>
          <p:cNvPr id="15362" name="Rectangle 3"/>
          <p:cNvSpPr>
            <a:spLocks noGrp="1" noChangeArrowheads="1"/>
          </p:cNvSpPr>
          <p:nvPr>
            <p:ph type="body" idx="1"/>
          </p:nvPr>
        </p:nvSpPr>
        <p:spPr/>
        <p:txBody>
          <a:bodyPr>
            <a:normAutofit fontScale="70000" lnSpcReduction="20000"/>
          </a:bodyPr>
          <a:lstStyle/>
          <a:p>
            <a:r>
              <a:rPr lang="en-US" altLang="en-US" b="1">
                <a:ea typeface="ＭＳ Ｐゴシック" charset="-128"/>
              </a:rPr>
              <a:t>queue</a:t>
            </a:r>
            <a:r>
              <a:rPr lang="en-US" altLang="en-US">
                <a:ea typeface="ＭＳ Ｐゴシック" charset="-128"/>
              </a:rPr>
              <a:t>: Retrieves elements in the order they were added.</a:t>
            </a:r>
          </a:p>
          <a:p>
            <a:pPr lvl="1"/>
            <a:r>
              <a:rPr lang="en-US" altLang="en-US"/>
              <a:t>First-In, First-Out ("FIFO")</a:t>
            </a:r>
          </a:p>
          <a:p>
            <a:pPr lvl="1"/>
            <a:r>
              <a:rPr lang="en-US" altLang="en-US"/>
              <a:t>Elements are stored in order of</a:t>
            </a:r>
            <a:br>
              <a:rPr lang="en-US" altLang="en-US"/>
            </a:br>
            <a:r>
              <a:rPr lang="en-US" altLang="en-US"/>
              <a:t>insertion but don't have indexes.</a:t>
            </a:r>
          </a:p>
          <a:p>
            <a:pPr lvl="1"/>
            <a:r>
              <a:rPr lang="en-US" altLang="en-US"/>
              <a:t>Client can only add to the end of the</a:t>
            </a:r>
            <a:br>
              <a:rPr lang="en-US" altLang="en-US"/>
            </a:br>
            <a:r>
              <a:rPr lang="en-US" altLang="en-US"/>
              <a:t>queue, and can only examine/remove</a:t>
            </a:r>
            <a:br>
              <a:rPr lang="en-US" altLang="en-US"/>
            </a:br>
            <a:r>
              <a:rPr lang="en-US" altLang="en-US"/>
              <a:t>the front of the queue.</a:t>
            </a:r>
          </a:p>
          <a:p>
            <a:pPr lvl="1">
              <a:lnSpc>
                <a:spcPct val="70000"/>
              </a:lnSpc>
            </a:pPr>
            <a:endParaRPr lang="en-US" altLang="en-US"/>
          </a:p>
          <a:p>
            <a:pPr lvl="1">
              <a:lnSpc>
                <a:spcPct val="70000"/>
              </a:lnSpc>
            </a:pPr>
            <a:endParaRPr lang="en-US" altLang="en-US"/>
          </a:p>
          <a:p>
            <a:pPr lvl="1">
              <a:lnSpc>
                <a:spcPct val="70000"/>
              </a:lnSpc>
            </a:pPr>
            <a:endParaRPr lang="en-US" altLang="en-US"/>
          </a:p>
          <a:p>
            <a:pPr lvl="1">
              <a:lnSpc>
                <a:spcPct val="70000"/>
              </a:lnSpc>
            </a:pPr>
            <a:endParaRPr lang="en-US" altLang="en-US"/>
          </a:p>
          <a:p>
            <a:r>
              <a:rPr lang="en-US" altLang="en-US">
                <a:ea typeface="ＭＳ Ｐゴシック" charset="-128"/>
              </a:rPr>
              <a:t>basic queue operations:</a:t>
            </a:r>
          </a:p>
          <a:p>
            <a:pPr lvl="1"/>
            <a:r>
              <a:rPr lang="en-US" altLang="en-US" b="1"/>
              <a:t>add</a:t>
            </a:r>
            <a:r>
              <a:rPr lang="en-US" altLang="en-US"/>
              <a:t> (enqueue): Add an element to the back.</a:t>
            </a:r>
          </a:p>
          <a:p>
            <a:pPr lvl="1"/>
            <a:r>
              <a:rPr lang="en-US" altLang="en-US" b="1"/>
              <a:t>remove</a:t>
            </a:r>
            <a:r>
              <a:rPr lang="en-US" altLang="en-US"/>
              <a:t> (dequeue): Remove the front element.</a:t>
            </a:r>
          </a:p>
          <a:p>
            <a:pPr lvl="1"/>
            <a:r>
              <a:rPr lang="en-US" altLang="en-US" b="1"/>
              <a:t>peek</a:t>
            </a:r>
            <a:r>
              <a:rPr lang="en-US" altLang="en-US"/>
              <a:t>: Examine the front element.</a:t>
            </a:r>
          </a:p>
        </p:txBody>
      </p:sp>
      <p:pic>
        <p:nvPicPr>
          <p:cNvPr id="22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62138"/>
            <a:ext cx="2819400" cy="1719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22217" name="Text Box 9"/>
          <p:cNvSpPr txBox="1">
            <a:spLocks noChangeArrowheads="1"/>
          </p:cNvSpPr>
          <p:nvPr/>
        </p:nvSpPr>
        <p:spPr bwMode="auto">
          <a:xfrm>
            <a:off x="6369050" y="4876800"/>
            <a:ext cx="806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atin typeface="Tahoma" charset="0"/>
                <a:ea typeface="+mn-ea"/>
              </a:rPr>
              <a:t>queue</a:t>
            </a:r>
          </a:p>
        </p:txBody>
      </p:sp>
      <p:graphicFrame>
        <p:nvGraphicFramePr>
          <p:cNvPr id="222218" name="Group 10"/>
          <p:cNvGraphicFramePr>
            <a:graphicFrameLocks noGrp="1"/>
          </p:cNvGraphicFramePr>
          <p:nvPr/>
        </p:nvGraphicFramePr>
        <p:xfrm>
          <a:off x="5499100" y="3810000"/>
          <a:ext cx="2559050" cy="965200"/>
        </p:xfrm>
        <a:graphic>
          <a:graphicData uri="http://schemas.openxmlformats.org/drawingml/2006/table">
            <a:tbl>
              <a:tblPr/>
              <a:tblGrid>
                <a:gridCol w="852488"/>
                <a:gridCol w="854075"/>
                <a:gridCol w="852487"/>
              </a:tblGrid>
              <a:tr h="482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front</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back</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222236" name="Line 28"/>
          <p:cNvSpPr>
            <a:spLocks noChangeShapeType="1"/>
          </p:cNvSpPr>
          <p:nvPr/>
        </p:nvSpPr>
        <p:spPr bwMode="auto">
          <a:xfrm flipH="1">
            <a:off x="8166100" y="4495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22237" name="Text Box 29"/>
          <p:cNvSpPr txBox="1">
            <a:spLocks noChangeArrowheads="1"/>
          </p:cNvSpPr>
          <p:nvPr/>
        </p:nvSpPr>
        <p:spPr bwMode="auto">
          <a:xfrm>
            <a:off x="8470900" y="4098925"/>
            <a:ext cx="5969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add</a:t>
            </a:r>
          </a:p>
        </p:txBody>
      </p:sp>
      <p:sp>
        <p:nvSpPr>
          <p:cNvPr id="222238" name="Line 30"/>
          <p:cNvSpPr>
            <a:spLocks noChangeShapeType="1"/>
          </p:cNvSpPr>
          <p:nvPr/>
        </p:nvSpPr>
        <p:spPr bwMode="auto">
          <a:xfrm flipH="1">
            <a:off x="4737100" y="4510088"/>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22239" name="Text Box 31"/>
          <p:cNvSpPr txBox="1">
            <a:spLocks noChangeArrowheads="1"/>
          </p:cNvSpPr>
          <p:nvPr/>
        </p:nvSpPr>
        <p:spPr bwMode="auto">
          <a:xfrm>
            <a:off x="3670300" y="4084638"/>
            <a:ext cx="17097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remove, peek</a:t>
            </a:r>
          </a:p>
        </p:txBody>
      </p:sp>
    </p:spTree>
    <p:extLst>
      <p:ext uri="{BB962C8B-B14F-4D97-AF65-F5344CB8AC3E}">
        <p14:creationId xmlns:p14="http://schemas.microsoft.com/office/powerpoint/2010/main" val="2007971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en-US">
                <a:ea typeface="ＭＳ Ｐゴシック" charset="-128"/>
              </a:rPr>
              <a:t>Queues in computer science</a:t>
            </a:r>
          </a:p>
        </p:txBody>
      </p:sp>
      <p:sp>
        <p:nvSpPr>
          <p:cNvPr id="17410" name="Rectangle 3"/>
          <p:cNvSpPr>
            <a:spLocks noGrp="1" noChangeArrowheads="1"/>
          </p:cNvSpPr>
          <p:nvPr>
            <p:ph type="body" idx="1"/>
          </p:nvPr>
        </p:nvSpPr>
        <p:spPr/>
        <p:txBody>
          <a:bodyPr>
            <a:normAutofit fontScale="77500" lnSpcReduction="20000"/>
          </a:bodyPr>
          <a:lstStyle/>
          <a:p>
            <a:r>
              <a:rPr lang="en-US" altLang="en-US">
                <a:ea typeface="ＭＳ Ｐゴシック" charset="-128"/>
              </a:rPr>
              <a:t>Operating systems:</a:t>
            </a:r>
          </a:p>
          <a:p>
            <a:pPr lvl="1"/>
            <a:r>
              <a:rPr lang="en-US" altLang="en-US"/>
              <a:t>queue of print jobs to send to the printer</a:t>
            </a:r>
          </a:p>
          <a:p>
            <a:pPr lvl="1"/>
            <a:r>
              <a:rPr lang="en-US" altLang="en-US"/>
              <a:t>queue of programs / processes to be run</a:t>
            </a:r>
          </a:p>
          <a:p>
            <a:pPr lvl="1"/>
            <a:r>
              <a:rPr lang="en-US" altLang="en-US"/>
              <a:t>queue of network data packets to send</a:t>
            </a:r>
          </a:p>
          <a:p>
            <a:pPr lvl="1"/>
            <a:endParaRPr lang="en-US" altLang="en-US"/>
          </a:p>
          <a:p>
            <a:r>
              <a:rPr lang="en-US" altLang="en-US">
                <a:ea typeface="ＭＳ Ｐゴシック" charset="-128"/>
              </a:rPr>
              <a:t>Programming:</a:t>
            </a:r>
          </a:p>
          <a:p>
            <a:pPr lvl="1"/>
            <a:r>
              <a:rPr lang="en-US" altLang="en-US"/>
              <a:t>modeling a line of customers or clients</a:t>
            </a:r>
          </a:p>
          <a:p>
            <a:pPr lvl="1"/>
            <a:r>
              <a:rPr lang="en-US" altLang="en-US"/>
              <a:t>storing a queue of computations to be performed in order</a:t>
            </a:r>
          </a:p>
          <a:p>
            <a:pPr lvl="1"/>
            <a:endParaRPr lang="en-US" altLang="en-US"/>
          </a:p>
          <a:p>
            <a:r>
              <a:rPr lang="en-US" altLang="en-US">
                <a:ea typeface="ＭＳ Ｐゴシック" charset="-128"/>
              </a:rPr>
              <a:t>Real world examples:</a:t>
            </a:r>
          </a:p>
          <a:p>
            <a:pPr lvl="1"/>
            <a:r>
              <a:rPr lang="en-US" altLang="en-US"/>
              <a:t>people on an escalator or waiting in a line</a:t>
            </a:r>
          </a:p>
          <a:p>
            <a:pPr lvl="1"/>
            <a:r>
              <a:rPr lang="en-US" altLang="en-US"/>
              <a:t>cars at a gas station (or on an assembly line)</a:t>
            </a:r>
          </a:p>
        </p:txBody>
      </p:sp>
    </p:spTree>
    <p:extLst>
      <p:ext uri="{BB962C8B-B14F-4D97-AF65-F5344CB8AC3E}">
        <p14:creationId xmlns:p14="http://schemas.microsoft.com/office/powerpoint/2010/main" val="1124596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en-US">
                <a:ea typeface="ＭＳ Ｐゴシック" charset="-128"/>
              </a:rPr>
              <a:t>Programming with </a:t>
            </a:r>
            <a:r>
              <a:rPr lang="en-US" altLang="en-US">
                <a:latin typeface="Courier New" charset="0"/>
                <a:ea typeface="ＭＳ Ｐゴシック" charset="-128"/>
              </a:rPr>
              <a:t>Queue</a:t>
            </a:r>
            <a:r>
              <a:rPr lang="en-US" altLang="en-US">
                <a:ea typeface="ＭＳ Ｐゴシック" charset="-128"/>
              </a:rPr>
              <a:t>s</a:t>
            </a:r>
          </a:p>
        </p:txBody>
      </p:sp>
      <p:sp>
        <p:nvSpPr>
          <p:cNvPr id="225283" name="Rectangle 3"/>
          <p:cNvSpPr>
            <a:spLocks noGrp="1" noChangeArrowheads="1"/>
          </p:cNvSpPr>
          <p:nvPr>
            <p:ph type="body" idx="1"/>
          </p:nvPr>
        </p:nvSpPr>
        <p:spPr/>
        <p:txBody>
          <a:bodyPr>
            <a:normAutofit fontScale="77500" lnSpcReduction="20000"/>
          </a:bodyPr>
          <a:lstStyle/>
          <a:p>
            <a:pPr>
              <a:lnSpc>
                <a:spcPct val="90000"/>
              </a:lnSpc>
            </a:pPr>
            <a:endParaRPr lang="en-US" altLang="en-US">
              <a:ea typeface="ＭＳ Ｐゴシック" charset="-128"/>
            </a:endParaRPr>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70000"/>
              </a:lnSpc>
              <a:buFontTx/>
              <a:buNone/>
            </a:pPr>
            <a:r>
              <a:rPr lang="en-US" altLang="en-US">
                <a:latin typeface="Courier New" charset="0"/>
              </a:rPr>
              <a:t>Queue&lt;Integer&gt; q = new </a:t>
            </a:r>
            <a:r>
              <a:rPr lang="en-US" altLang="en-US" b="1">
                <a:solidFill>
                  <a:schemeClr val="accent2"/>
                </a:solidFill>
                <a:latin typeface="Courier New" charset="0"/>
              </a:rPr>
              <a:t>LinkedList</a:t>
            </a:r>
            <a:r>
              <a:rPr lang="en-US" altLang="en-US">
                <a:latin typeface="Courier New" charset="0"/>
              </a:rPr>
              <a:t>&lt;Integer&gt;();</a:t>
            </a:r>
          </a:p>
          <a:p>
            <a:pPr lvl="1">
              <a:lnSpc>
                <a:spcPct val="70000"/>
              </a:lnSpc>
              <a:buFontTx/>
              <a:buNone/>
            </a:pPr>
            <a:r>
              <a:rPr lang="en-US" altLang="en-US">
                <a:latin typeface="Courier New" charset="0"/>
              </a:rPr>
              <a:t>q.add(42);</a:t>
            </a:r>
          </a:p>
          <a:p>
            <a:pPr lvl="1">
              <a:lnSpc>
                <a:spcPct val="70000"/>
              </a:lnSpc>
              <a:buFontTx/>
              <a:buNone/>
            </a:pPr>
            <a:r>
              <a:rPr lang="en-US" altLang="en-US">
                <a:latin typeface="Courier New" charset="0"/>
              </a:rPr>
              <a:t>q.add(-3);</a:t>
            </a:r>
          </a:p>
          <a:p>
            <a:pPr lvl="1">
              <a:lnSpc>
                <a:spcPct val="70000"/>
              </a:lnSpc>
              <a:buFontTx/>
              <a:buNone/>
            </a:pPr>
            <a:r>
              <a:rPr lang="en-US" altLang="en-US">
                <a:latin typeface="Courier New" charset="0"/>
              </a:rPr>
              <a:t>q.add(17);       </a:t>
            </a:r>
            <a:r>
              <a:rPr lang="en-US" altLang="en-US" b="1">
                <a:solidFill>
                  <a:srgbClr val="008000"/>
                </a:solidFill>
                <a:latin typeface="Courier New" charset="0"/>
              </a:rPr>
              <a:t>// front [42, -3, 17] back</a:t>
            </a:r>
          </a:p>
          <a:p>
            <a:pPr lvl="1">
              <a:lnSpc>
                <a:spcPct val="70000"/>
              </a:lnSpc>
              <a:buFontTx/>
              <a:buNone/>
            </a:pPr>
            <a:endParaRPr lang="en-US" altLang="en-US" sz="800">
              <a:latin typeface="Courier New" charset="0"/>
            </a:endParaRPr>
          </a:p>
          <a:p>
            <a:pPr lvl="1">
              <a:lnSpc>
                <a:spcPct val="70000"/>
              </a:lnSpc>
              <a:buFontTx/>
              <a:buNone/>
            </a:pPr>
            <a:r>
              <a:rPr lang="en-US" altLang="en-US">
                <a:latin typeface="Courier New" charset="0"/>
              </a:rPr>
              <a:t>System.out.println(q.remove());   </a:t>
            </a:r>
            <a:r>
              <a:rPr lang="en-US" altLang="en-US" b="1">
                <a:solidFill>
                  <a:srgbClr val="008000"/>
                </a:solidFill>
                <a:latin typeface="Courier New" charset="0"/>
              </a:rPr>
              <a:t>// 42</a:t>
            </a:r>
            <a:endParaRPr lang="en-US" altLang="en-US">
              <a:latin typeface="Courier New" charset="0"/>
            </a:endParaRPr>
          </a:p>
          <a:p>
            <a:pPr>
              <a:lnSpc>
                <a:spcPct val="80000"/>
              </a:lnSpc>
              <a:buFontTx/>
              <a:buNone/>
            </a:pPr>
            <a:endParaRPr lang="en-US" altLang="en-US" sz="2000">
              <a:latin typeface="Courier New" charset="0"/>
              <a:ea typeface="ＭＳ Ｐゴシック" charset="-128"/>
            </a:endParaRPr>
          </a:p>
          <a:p>
            <a:pPr lvl="1">
              <a:lnSpc>
                <a:spcPct val="90000"/>
              </a:lnSpc>
            </a:pPr>
            <a:r>
              <a:rPr lang="en-US" altLang="en-US" b="1"/>
              <a:t>IMPORTANT</a:t>
            </a:r>
            <a:r>
              <a:rPr lang="en-US" altLang="en-US"/>
              <a:t>: When constructing a queue you must use a new </a:t>
            </a:r>
            <a:r>
              <a:rPr lang="en-US" altLang="en-US">
                <a:latin typeface="Courier New" charset="0"/>
              </a:rPr>
              <a:t>LinkedList</a:t>
            </a:r>
            <a:r>
              <a:rPr lang="en-US" altLang="en-US"/>
              <a:t> object instead of a new </a:t>
            </a:r>
            <a:r>
              <a:rPr lang="en-US" altLang="en-US">
                <a:latin typeface="Courier New" charset="0"/>
              </a:rPr>
              <a:t>Queue</a:t>
            </a:r>
            <a:r>
              <a:rPr lang="en-US" altLang="en-US"/>
              <a:t> object.</a:t>
            </a:r>
          </a:p>
          <a:p>
            <a:pPr lvl="2">
              <a:lnSpc>
                <a:spcPct val="90000"/>
              </a:lnSpc>
            </a:pPr>
            <a:r>
              <a:rPr lang="en-US" altLang="en-US"/>
              <a:t>This has to do with a topic we'll discuss later called </a:t>
            </a:r>
            <a:r>
              <a:rPr lang="en-US" altLang="en-US" i="1"/>
              <a:t>interfaces</a:t>
            </a:r>
            <a:r>
              <a:rPr lang="en-US" altLang="en-US"/>
              <a:t>.</a:t>
            </a:r>
          </a:p>
        </p:txBody>
      </p:sp>
      <p:graphicFrame>
        <p:nvGraphicFramePr>
          <p:cNvPr id="225390" name="Group 110"/>
          <p:cNvGraphicFramePr>
            <a:graphicFrameLocks noGrp="1"/>
          </p:cNvGraphicFramePr>
          <p:nvPr/>
        </p:nvGraphicFramePr>
        <p:xfrm>
          <a:off x="457200" y="1295400"/>
          <a:ext cx="8321675" cy="2377440"/>
        </p:xfrm>
        <a:graphic>
          <a:graphicData uri="http://schemas.openxmlformats.org/drawingml/2006/table">
            <a:tbl>
              <a:tblPr/>
              <a:tblGrid>
                <a:gridCol w="1717675"/>
                <a:gridCol w="6604000"/>
              </a:tblGrid>
              <a:tr h="174625">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charset="0"/>
                          <a:ea typeface="ＭＳ Ｐゴシック" charset="-128"/>
                        </a:rPr>
                        <a:t>add(</a:t>
                      </a:r>
                      <a:r>
                        <a:rPr kumimoji="0" lang="en-US" altLang="en-US" sz="2000" b="1" i="0" u="none" strike="noStrike" cap="none" normalizeH="0" baseline="0">
                          <a:ln>
                            <a:noFill/>
                          </a:ln>
                          <a:solidFill>
                            <a:schemeClr val="tx1"/>
                          </a:solidFill>
                          <a:effectLst/>
                          <a:latin typeface="Verdana" charset="0"/>
                          <a:ea typeface="ＭＳ Ｐゴシック" charset="-128"/>
                        </a:rPr>
                        <a:t>value</a:t>
                      </a:r>
                      <a:r>
                        <a:rPr kumimoji="0" lang="en-US" altLang="en-US" sz="2000" b="0" i="0" u="none" strike="noStrike" cap="none" normalizeH="0" baseline="0">
                          <a:ln>
                            <a:noFill/>
                          </a:ln>
                          <a:solidFill>
                            <a:schemeClr val="tx1"/>
                          </a:solidFill>
                          <a:effectLst/>
                          <a:latin typeface="Courier New" charset="0"/>
                          <a:ea typeface="ＭＳ Ｐゴシック" charset="-128"/>
                        </a:rPr>
                        <a:t>)</a:t>
                      </a:r>
                      <a:endParaRPr kumimoji="0" lang="en-US" altLang="en-US" sz="20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places given value at back of queue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charset="0"/>
                          <a:ea typeface="ＭＳ Ｐゴシック" charset="-128"/>
                        </a:rPr>
                        <a:t>remove()</a:t>
                      </a:r>
                      <a:endParaRPr kumimoji="0" lang="en-US" altLang="en-US" sz="20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removes value from front of queue and returns it;</a:t>
                      </a: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throws a </a:t>
                      </a:r>
                      <a:r>
                        <a:rPr kumimoji="0" lang="en-US" altLang="en-US" sz="2000" b="0" i="0" u="none" strike="noStrike" cap="none" normalizeH="0" baseline="0">
                          <a:ln>
                            <a:noFill/>
                          </a:ln>
                          <a:solidFill>
                            <a:schemeClr val="tx1"/>
                          </a:solidFill>
                          <a:effectLst/>
                          <a:latin typeface="Courier New" charset="0"/>
                          <a:ea typeface="ＭＳ Ｐゴシック" charset="-128"/>
                        </a:rPr>
                        <a:t>NoSuchElementException</a:t>
                      </a:r>
                      <a:r>
                        <a:rPr kumimoji="0" lang="en-US" altLang="en-US" sz="2000" b="0" i="0" u="none" strike="noStrike" cap="none" normalizeH="0" baseline="0">
                          <a:ln>
                            <a:noFill/>
                          </a:ln>
                          <a:solidFill>
                            <a:schemeClr val="tx1"/>
                          </a:solidFill>
                          <a:effectLst/>
                          <a:latin typeface="Tahoma" charset="0"/>
                          <a:ea typeface="ＭＳ Ｐゴシック" charset="-128"/>
                        </a:rPr>
                        <a:t> if queue is empty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charset="0"/>
                          <a:ea typeface="ＭＳ Ｐゴシック" charset="-128"/>
                        </a:rPr>
                        <a:t>peek()</a:t>
                      </a:r>
                      <a:endParaRPr kumimoji="0" lang="en-US" altLang="en-US" sz="20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returns front value from queue without removing it;</a:t>
                      </a: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returns </a:t>
                      </a:r>
                      <a:r>
                        <a:rPr kumimoji="0" lang="en-US" altLang="en-US" sz="2000" b="0" i="0" u="none" strike="noStrike" cap="none" normalizeH="0" baseline="0">
                          <a:ln>
                            <a:noFill/>
                          </a:ln>
                          <a:solidFill>
                            <a:schemeClr val="tx1"/>
                          </a:solidFill>
                          <a:effectLst/>
                          <a:latin typeface="Courier New" charset="0"/>
                          <a:ea typeface="ＭＳ Ｐゴシック" charset="-128"/>
                        </a:rPr>
                        <a:t>null</a:t>
                      </a:r>
                      <a:r>
                        <a:rPr kumimoji="0" lang="en-US" altLang="en-US" sz="2000" b="0" i="0" u="none" strike="noStrike" cap="none" normalizeH="0" baseline="0">
                          <a:ln>
                            <a:noFill/>
                          </a:ln>
                          <a:solidFill>
                            <a:schemeClr val="tx1"/>
                          </a:solidFill>
                          <a:effectLst/>
                          <a:latin typeface="Tahoma" charset="0"/>
                          <a:ea typeface="ＭＳ Ｐゴシック" charset="-128"/>
                        </a:rPr>
                        <a:t> if queue is empty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charset="0"/>
                          <a:ea typeface="ＭＳ Ｐゴシック" charset="-128"/>
                        </a:rPr>
                        <a:t>size()</a:t>
                      </a:r>
                      <a:endParaRPr kumimoji="0" lang="en-US" altLang="en-US" sz="20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returns number of elements in queue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charset="0"/>
                          <a:ea typeface="ＭＳ Ｐゴシック" charset="-128"/>
                        </a:rPr>
                        <a:t>isEmpty()</a:t>
                      </a:r>
                      <a:endParaRPr kumimoji="0" lang="en-US" altLang="en-US" sz="20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returns </a:t>
                      </a:r>
                      <a:r>
                        <a:rPr kumimoji="0" lang="en-US" altLang="en-US" sz="2000" b="0" i="0" u="none" strike="noStrike" cap="none" normalizeH="0" baseline="0">
                          <a:ln>
                            <a:noFill/>
                          </a:ln>
                          <a:solidFill>
                            <a:schemeClr val="tx1"/>
                          </a:solidFill>
                          <a:effectLst/>
                          <a:latin typeface="Courier New" charset="0"/>
                          <a:ea typeface="ＭＳ Ｐゴシック" charset="-128"/>
                        </a:rPr>
                        <a:t>true</a:t>
                      </a:r>
                      <a:r>
                        <a:rPr kumimoji="0" lang="en-US" altLang="en-US" sz="2000" b="0" i="0" u="none" strike="noStrike" cap="none" normalizeH="0" baseline="0">
                          <a:ln>
                            <a:noFill/>
                          </a:ln>
                          <a:solidFill>
                            <a:schemeClr val="tx1"/>
                          </a:solidFill>
                          <a:effectLst/>
                          <a:latin typeface="Tahoma" charset="0"/>
                          <a:ea typeface="ＭＳ Ｐゴシック" charset="-128"/>
                        </a:rPr>
                        <a:t> if queue has no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25397" name="Group 117"/>
          <p:cNvGrpSpPr>
            <a:grpSpLocks/>
          </p:cNvGrpSpPr>
          <p:nvPr/>
        </p:nvGrpSpPr>
        <p:grpSpPr bwMode="auto">
          <a:xfrm>
            <a:off x="4179888" y="3683000"/>
            <a:ext cx="1600200" cy="852488"/>
            <a:chOff x="2544" y="2391"/>
            <a:chExt cx="1008" cy="537"/>
          </a:xfrm>
        </p:grpSpPr>
        <p:grpSp>
          <p:nvGrpSpPr>
            <p:cNvPr id="18456" name="Group 114"/>
            <p:cNvGrpSpPr>
              <a:grpSpLocks/>
            </p:cNvGrpSpPr>
            <p:nvPr/>
          </p:nvGrpSpPr>
          <p:grpSpPr bwMode="auto">
            <a:xfrm>
              <a:off x="2736" y="2688"/>
              <a:ext cx="576" cy="240"/>
              <a:chOff x="2736" y="2640"/>
              <a:chExt cx="576" cy="240"/>
            </a:xfrm>
          </p:grpSpPr>
          <p:sp>
            <p:nvSpPr>
              <p:cNvPr id="225391" name="Line 111"/>
              <p:cNvSpPr>
                <a:spLocks noChangeShapeType="1"/>
              </p:cNvSpPr>
              <p:nvPr/>
            </p:nvSpPr>
            <p:spPr bwMode="auto">
              <a:xfrm flipV="1">
                <a:off x="2736" y="2640"/>
                <a:ext cx="14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25392" name="Line 112"/>
              <p:cNvSpPr>
                <a:spLocks noChangeShapeType="1"/>
              </p:cNvSpPr>
              <p:nvPr/>
            </p:nvSpPr>
            <p:spPr bwMode="auto">
              <a:xfrm flipV="1">
                <a:off x="3024" y="26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25393" name="Line 113"/>
              <p:cNvSpPr>
                <a:spLocks noChangeShapeType="1"/>
              </p:cNvSpPr>
              <p:nvPr/>
            </p:nvSpPr>
            <p:spPr bwMode="auto">
              <a:xfrm flipH="1" flipV="1">
                <a:off x="3168" y="2640"/>
                <a:ext cx="14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grpSp>
        <p:sp>
          <p:nvSpPr>
            <p:cNvPr id="225395" name="Oval 115"/>
            <p:cNvSpPr>
              <a:spLocks noChangeArrowheads="1"/>
            </p:cNvSpPr>
            <p:nvPr/>
          </p:nvSpPr>
          <p:spPr bwMode="auto">
            <a:xfrm>
              <a:off x="2544" y="2391"/>
              <a:ext cx="1008" cy="288"/>
            </a:xfrm>
            <a:prstGeom prst="ellipse">
              <a:avLst/>
            </a:prstGeom>
            <a:noFill/>
            <a:ln w="38100">
              <a:solidFill>
                <a:srgbClr val="8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1094487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283">
                                            <p:txEl>
                                              <p:pRg st="7" end="7"/>
                                            </p:txEl>
                                          </p:spTgt>
                                        </p:tgtEl>
                                        <p:attrNameLst>
                                          <p:attrName>style.visibility</p:attrName>
                                        </p:attrNameLst>
                                      </p:cBhvr>
                                      <p:to>
                                        <p:strVal val="visible"/>
                                      </p:to>
                                    </p:set>
                                    <p:animEffect transition="in" filter="fade">
                                      <p:cBhvr>
                                        <p:cTn id="7" dur="1000"/>
                                        <p:tgtEl>
                                          <p:spTgt spid="22528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283">
                                            <p:txEl>
                                              <p:pRg st="8" end="8"/>
                                            </p:txEl>
                                          </p:spTgt>
                                        </p:tgtEl>
                                        <p:attrNameLst>
                                          <p:attrName>style.visibility</p:attrName>
                                        </p:attrNameLst>
                                      </p:cBhvr>
                                      <p:to>
                                        <p:strVal val="visible"/>
                                      </p:to>
                                    </p:set>
                                    <p:animEffect transition="in" filter="fade">
                                      <p:cBhvr>
                                        <p:cTn id="10" dur="1000"/>
                                        <p:tgtEl>
                                          <p:spTgt spid="22528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283">
                                            <p:txEl>
                                              <p:pRg st="9" end="9"/>
                                            </p:txEl>
                                          </p:spTgt>
                                        </p:tgtEl>
                                        <p:attrNameLst>
                                          <p:attrName>style.visibility</p:attrName>
                                        </p:attrNameLst>
                                      </p:cBhvr>
                                      <p:to>
                                        <p:strVal val="visible"/>
                                      </p:to>
                                    </p:set>
                                    <p:animEffect transition="in" filter="fade">
                                      <p:cBhvr>
                                        <p:cTn id="13" dur="1000"/>
                                        <p:tgtEl>
                                          <p:spTgt spid="22528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5283">
                                            <p:txEl>
                                              <p:pRg st="10" end="10"/>
                                            </p:txEl>
                                          </p:spTgt>
                                        </p:tgtEl>
                                        <p:attrNameLst>
                                          <p:attrName>style.visibility</p:attrName>
                                        </p:attrNameLst>
                                      </p:cBhvr>
                                      <p:to>
                                        <p:strVal val="visible"/>
                                      </p:to>
                                    </p:set>
                                    <p:animEffect transition="in" filter="fade">
                                      <p:cBhvr>
                                        <p:cTn id="16" dur="1000"/>
                                        <p:tgtEl>
                                          <p:spTgt spid="22528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5283">
                                            <p:txEl>
                                              <p:pRg st="12" end="12"/>
                                            </p:txEl>
                                          </p:spTgt>
                                        </p:tgtEl>
                                        <p:attrNameLst>
                                          <p:attrName>style.visibility</p:attrName>
                                        </p:attrNameLst>
                                      </p:cBhvr>
                                      <p:to>
                                        <p:strVal val="visible"/>
                                      </p:to>
                                    </p:set>
                                    <p:animEffect transition="in" filter="fade">
                                      <p:cBhvr>
                                        <p:cTn id="19" dur="1000"/>
                                        <p:tgtEl>
                                          <p:spTgt spid="225283">
                                            <p:txEl>
                                              <p:pRg st="12" end="1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25283">
                                            <p:txEl>
                                              <p:pRg st="14" end="14"/>
                                            </p:txEl>
                                          </p:spTgt>
                                        </p:tgtEl>
                                        <p:attrNameLst>
                                          <p:attrName>style.visibility</p:attrName>
                                        </p:attrNameLst>
                                      </p:cBhvr>
                                      <p:to>
                                        <p:strVal val="visible"/>
                                      </p:to>
                                    </p:set>
                                    <p:animEffect transition="in" filter="fade">
                                      <p:cBhvr>
                                        <p:cTn id="24" dur="1000"/>
                                        <p:tgtEl>
                                          <p:spTgt spid="225283">
                                            <p:txEl>
                                              <p:pRg st="14" end="1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5283">
                                            <p:txEl>
                                              <p:pRg st="15" end="15"/>
                                            </p:txEl>
                                          </p:spTgt>
                                        </p:tgtEl>
                                        <p:attrNameLst>
                                          <p:attrName>style.visibility</p:attrName>
                                        </p:attrNameLst>
                                      </p:cBhvr>
                                      <p:to>
                                        <p:strVal val="visible"/>
                                      </p:to>
                                    </p:set>
                                    <p:animEffect transition="in" filter="fade">
                                      <p:cBhvr>
                                        <p:cTn id="27" dur="1000"/>
                                        <p:tgtEl>
                                          <p:spTgt spid="225283">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5397"/>
                                        </p:tgtEl>
                                        <p:attrNameLst>
                                          <p:attrName>style.visibility</p:attrName>
                                        </p:attrNameLst>
                                      </p:cBhvr>
                                      <p:to>
                                        <p:strVal val="visible"/>
                                      </p:to>
                                    </p:set>
                                    <p:animEffect transition="in" filter="fade">
                                      <p:cBhvr>
                                        <p:cTn id="30" dur="1000"/>
                                        <p:tgtEl>
                                          <p:spTgt spid="22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p:txBody>
          <a:bodyPr/>
          <a:lstStyle/>
          <a:p>
            <a:r>
              <a:rPr lang="en-US" altLang="en-US">
                <a:ea typeface="ＭＳ Ｐゴシック" charset="-128"/>
              </a:rPr>
              <a:t>Stacks and queues</a:t>
            </a:r>
          </a:p>
        </p:txBody>
      </p:sp>
      <p:sp>
        <p:nvSpPr>
          <p:cNvPr id="5122" name="Rectangle 3"/>
          <p:cNvSpPr>
            <a:spLocks noGrp="1" noChangeArrowheads="1"/>
          </p:cNvSpPr>
          <p:nvPr>
            <p:ph type="body" idx="1"/>
          </p:nvPr>
        </p:nvSpPr>
        <p:spPr/>
        <p:txBody>
          <a:bodyPr>
            <a:normAutofit/>
          </a:bodyPr>
          <a:lstStyle/>
          <a:p>
            <a:r>
              <a:rPr lang="en-US" altLang="en-US" sz="2800" dirty="0">
                <a:ea typeface="ＭＳ Ｐゴシック" charset="-128"/>
              </a:rPr>
              <a:t>Some collections are constrained so clients can only use optimized operations</a:t>
            </a:r>
          </a:p>
          <a:p>
            <a:pPr lvl="1"/>
            <a:r>
              <a:rPr lang="en-US" altLang="en-US" sz="2400" b="1" dirty="0"/>
              <a:t>stack</a:t>
            </a:r>
            <a:r>
              <a:rPr lang="en-US" altLang="en-US" sz="2400" dirty="0"/>
              <a:t>: retrieves elements in reverse order as added</a:t>
            </a:r>
          </a:p>
          <a:p>
            <a:pPr lvl="1"/>
            <a:r>
              <a:rPr lang="en-US" altLang="en-US" sz="2400" b="1" dirty="0"/>
              <a:t>queue</a:t>
            </a:r>
            <a:r>
              <a:rPr lang="en-US" altLang="en-US" sz="2400" dirty="0"/>
              <a:t>: retrieves elements in same order as added</a:t>
            </a:r>
          </a:p>
          <a:p>
            <a:pPr lvl="1"/>
            <a:endParaRPr lang="en-US" altLang="en-US" sz="1100" dirty="0"/>
          </a:p>
        </p:txBody>
      </p:sp>
      <p:sp>
        <p:nvSpPr>
          <p:cNvPr id="211974" name="Text Box 6"/>
          <p:cNvSpPr txBox="1">
            <a:spLocks noChangeArrowheads="1"/>
          </p:cNvSpPr>
          <p:nvPr/>
        </p:nvSpPr>
        <p:spPr bwMode="auto">
          <a:xfrm>
            <a:off x="2057400" y="6172200"/>
            <a:ext cx="7016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atin typeface="Tahoma" charset="0"/>
                <a:ea typeface="+mn-ea"/>
              </a:rPr>
              <a:t>stack</a:t>
            </a:r>
          </a:p>
        </p:txBody>
      </p:sp>
      <p:sp>
        <p:nvSpPr>
          <p:cNvPr id="211975" name="Text Box 7"/>
          <p:cNvSpPr txBox="1">
            <a:spLocks noChangeArrowheads="1"/>
          </p:cNvSpPr>
          <p:nvPr/>
        </p:nvSpPr>
        <p:spPr bwMode="auto">
          <a:xfrm>
            <a:off x="6127750" y="5378450"/>
            <a:ext cx="806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atin typeface="Tahoma" charset="0"/>
                <a:ea typeface="+mn-ea"/>
              </a:rPr>
              <a:t>queue</a:t>
            </a:r>
          </a:p>
        </p:txBody>
      </p:sp>
      <p:graphicFrame>
        <p:nvGraphicFramePr>
          <p:cNvPr id="212102" name="Group 134"/>
          <p:cNvGraphicFramePr>
            <a:graphicFrameLocks noGrp="1"/>
          </p:cNvGraphicFramePr>
          <p:nvPr/>
        </p:nvGraphicFramePr>
        <p:xfrm>
          <a:off x="609600" y="4297363"/>
          <a:ext cx="2133600" cy="1584960"/>
        </p:xfrm>
        <a:graphic>
          <a:graphicData uri="http://schemas.openxmlformats.org/drawingml/2006/table">
            <a:tbl>
              <a:tblPr/>
              <a:tblGrid>
                <a:gridCol w="1219200"/>
                <a:gridCol w="914400"/>
              </a:tblGrid>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top</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charset="0"/>
                          <a:ea typeface="ＭＳ Ｐゴシック" charset="-128"/>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bottom</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charset="0"/>
                          <a:ea typeface="ＭＳ Ｐゴシック" charset="-128"/>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
        <p:nvSpPr>
          <p:cNvPr id="212041" name="Line 73"/>
          <p:cNvSpPr>
            <a:spLocks noChangeShapeType="1"/>
          </p:cNvSpPr>
          <p:nvPr/>
        </p:nvSpPr>
        <p:spPr bwMode="auto">
          <a:xfrm>
            <a:off x="1447800" y="3763963"/>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12042" name="Text Box 74"/>
          <p:cNvSpPr txBox="1">
            <a:spLocks noChangeArrowheads="1"/>
          </p:cNvSpPr>
          <p:nvPr/>
        </p:nvSpPr>
        <p:spPr bwMode="auto">
          <a:xfrm>
            <a:off x="3124200" y="3519488"/>
            <a:ext cx="12906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pop, peek</a:t>
            </a:r>
          </a:p>
        </p:txBody>
      </p:sp>
      <p:sp>
        <p:nvSpPr>
          <p:cNvPr id="212043" name="Text Box 75"/>
          <p:cNvSpPr txBox="1">
            <a:spLocks noChangeArrowheads="1"/>
          </p:cNvSpPr>
          <p:nvPr/>
        </p:nvSpPr>
        <p:spPr bwMode="auto">
          <a:xfrm>
            <a:off x="762000" y="3505200"/>
            <a:ext cx="7191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push</a:t>
            </a:r>
          </a:p>
        </p:txBody>
      </p:sp>
      <p:sp>
        <p:nvSpPr>
          <p:cNvPr id="212044" name="Line 76"/>
          <p:cNvSpPr>
            <a:spLocks noChangeShapeType="1"/>
          </p:cNvSpPr>
          <p:nvPr/>
        </p:nvSpPr>
        <p:spPr bwMode="auto">
          <a:xfrm flipV="1">
            <a:off x="2514600" y="3763963"/>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graphicFrame>
        <p:nvGraphicFramePr>
          <p:cNvPr id="212103" name="Group 135"/>
          <p:cNvGraphicFramePr>
            <a:graphicFrameLocks noGrp="1"/>
          </p:cNvGraphicFramePr>
          <p:nvPr/>
        </p:nvGraphicFramePr>
        <p:xfrm>
          <a:off x="5257800" y="4311650"/>
          <a:ext cx="2559050" cy="965200"/>
        </p:xfrm>
        <a:graphic>
          <a:graphicData uri="http://schemas.openxmlformats.org/drawingml/2006/table">
            <a:tbl>
              <a:tblPr/>
              <a:tblGrid>
                <a:gridCol w="852488"/>
                <a:gridCol w="854075"/>
                <a:gridCol w="852487"/>
              </a:tblGrid>
              <a:tr h="482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front</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back</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212098" name="Line 130"/>
          <p:cNvSpPr>
            <a:spLocks noChangeShapeType="1"/>
          </p:cNvSpPr>
          <p:nvPr/>
        </p:nvSpPr>
        <p:spPr bwMode="auto">
          <a:xfrm flipH="1">
            <a:off x="7924800" y="49974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12099" name="Text Box 131"/>
          <p:cNvSpPr txBox="1">
            <a:spLocks noChangeArrowheads="1"/>
          </p:cNvSpPr>
          <p:nvPr/>
        </p:nvSpPr>
        <p:spPr bwMode="auto">
          <a:xfrm>
            <a:off x="8229600" y="4600575"/>
            <a:ext cx="5969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add</a:t>
            </a:r>
          </a:p>
        </p:txBody>
      </p:sp>
      <p:sp>
        <p:nvSpPr>
          <p:cNvPr id="212100" name="Line 132"/>
          <p:cNvSpPr>
            <a:spLocks noChangeShapeType="1"/>
          </p:cNvSpPr>
          <p:nvPr/>
        </p:nvSpPr>
        <p:spPr bwMode="auto">
          <a:xfrm flipH="1">
            <a:off x="4495800" y="5011738"/>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12101" name="Text Box 133"/>
          <p:cNvSpPr txBox="1">
            <a:spLocks noChangeArrowheads="1"/>
          </p:cNvSpPr>
          <p:nvPr/>
        </p:nvSpPr>
        <p:spPr bwMode="auto">
          <a:xfrm>
            <a:off x="3429000" y="4586288"/>
            <a:ext cx="17097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remove, peek</a:t>
            </a:r>
          </a:p>
        </p:txBody>
      </p:sp>
    </p:spTree>
    <p:extLst>
      <p:ext uri="{BB962C8B-B14F-4D97-AF65-F5344CB8AC3E}">
        <p14:creationId xmlns:p14="http://schemas.microsoft.com/office/powerpoint/2010/main" val="649847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89FBDD9-6130-A743-AE94-F8C7CA074CE9}" type="slidenum">
              <a:rPr lang="en-US" altLang="en-US" sz="1400">
                <a:latin typeface="Arial" charset="0"/>
              </a:rPr>
              <a:pPr/>
              <a:t>20</a:t>
            </a:fld>
            <a:endParaRPr lang="en-US" altLang="en-US" sz="1400">
              <a:latin typeface="Arial" charset="0"/>
            </a:endParaRPr>
          </a:p>
        </p:txBody>
      </p:sp>
      <p:sp>
        <p:nvSpPr>
          <p:cNvPr id="12291" name="Rectangle 2"/>
          <p:cNvSpPr>
            <a:spLocks noGrp="1" noChangeArrowheads="1"/>
          </p:cNvSpPr>
          <p:nvPr>
            <p:ph type="title"/>
          </p:nvPr>
        </p:nvSpPr>
        <p:spPr/>
        <p:txBody>
          <a:bodyPr/>
          <a:lstStyle/>
          <a:p>
            <a:pPr eaLnBrk="1" hangingPunct="1"/>
            <a:r>
              <a:rPr lang="en-US" altLang="en-US"/>
              <a:t>Array implementation of queues</a:t>
            </a:r>
          </a:p>
        </p:txBody>
      </p:sp>
      <p:sp>
        <p:nvSpPr>
          <p:cNvPr id="20483" name="Rectangle 3"/>
          <p:cNvSpPr>
            <a:spLocks noGrp="1" noChangeArrowheads="1"/>
          </p:cNvSpPr>
          <p:nvPr>
            <p:ph type="body" sz="half" idx="1"/>
          </p:nvPr>
        </p:nvSpPr>
        <p:spPr>
          <a:xfrm>
            <a:off x="381000" y="1371600"/>
            <a:ext cx="8574088" cy="1506538"/>
          </a:xfrm>
        </p:spPr>
        <p:txBody>
          <a:bodyPr/>
          <a:lstStyle/>
          <a:p>
            <a:pPr eaLnBrk="1" hangingPunct="1"/>
            <a:r>
              <a:rPr lang="en-US" altLang="en-US" sz="2400"/>
              <a:t>A </a:t>
            </a:r>
            <a:r>
              <a:rPr lang="en-US" altLang="en-US" sz="2400">
                <a:solidFill>
                  <a:schemeClr val="tx2"/>
                </a:solidFill>
              </a:rPr>
              <a:t>queue</a:t>
            </a:r>
            <a:r>
              <a:rPr lang="en-US" altLang="en-US" sz="2400"/>
              <a:t> is a first in, first out (</a:t>
            </a:r>
            <a:r>
              <a:rPr lang="en-US" altLang="en-US" sz="2400">
                <a:solidFill>
                  <a:schemeClr val="tx2"/>
                </a:solidFill>
              </a:rPr>
              <a:t>FIFO</a:t>
            </a:r>
            <a:r>
              <a:rPr lang="en-US" altLang="en-US" sz="2400"/>
              <a:t>) data structure</a:t>
            </a:r>
          </a:p>
          <a:p>
            <a:pPr eaLnBrk="1" hangingPunct="1"/>
            <a:r>
              <a:rPr lang="en-US" altLang="en-US" sz="2400"/>
              <a:t>This is accomplished by inserting at one end (the </a:t>
            </a:r>
            <a:r>
              <a:rPr lang="en-US" altLang="en-US" sz="2400">
                <a:solidFill>
                  <a:schemeClr val="tx2"/>
                </a:solidFill>
              </a:rPr>
              <a:t>rear</a:t>
            </a:r>
            <a:r>
              <a:rPr lang="en-US" altLang="en-US" sz="2400"/>
              <a:t>) and deleting from the other (the </a:t>
            </a:r>
            <a:r>
              <a:rPr lang="en-US" altLang="en-US" sz="2400">
                <a:solidFill>
                  <a:schemeClr val="tx2"/>
                </a:solidFill>
              </a:rPr>
              <a:t>front</a:t>
            </a:r>
            <a:r>
              <a:rPr lang="en-US" altLang="en-US" sz="2400"/>
              <a:t>)</a:t>
            </a:r>
          </a:p>
        </p:txBody>
      </p:sp>
      <p:sp>
        <p:nvSpPr>
          <p:cNvPr id="20529" name="Rectangle 49"/>
          <p:cNvSpPr>
            <a:spLocks noGrp="1" noChangeArrowheads="1"/>
          </p:cNvSpPr>
          <p:nvPr>
            <p:ph type="body" sz="half" idx="2"/>
          </p:nvPr>
        </p:nvSpPr>
        <p:spPr>
          <a:xfrm>
            <a:off x="685800" y="5334000"/>
            <a:ext cx="8305800" cy="838200"/>
          </a:xfrm>
        </p:spPr>
        <p:txBody>
          <a:bodyPr/>
          <a:lstStyle/>
          <a:p>
            <a:pPr eaLnBrk="1" hangingPunct="1">
              <a:lnSpc>
                <a:spcPct val="90000"/>
              </a:lnSpc>
            </a:pPr>
            <a:r>
              <a:rPr lang="en-US" altLang="en-US" sz="2400" b="1"/>
              <a:t>To insert:</a:t>
            </a:r>
            <a:r>
              <a:rPr lang="en-US" altLang="en-US" sz="2400"/>
              <a:t> put new element in  location</a:t>
            </a:r>
            <a:r>
              <a:rPr lang="en-US" altLang="en-US" sz="2400">
                <a:solidFill>
                  <a:schemeClr val="accent2"/>
                </a:solidFill>
              </a:rPr>
              <a:t> </a:t>
            </a:r>
            <a:r>
              <a:rPr lang="en-US" altLang="en-US" sz="2000">
                <a:solidFill>
                  <a:schemeClr val="accent2"/>
                </a:solidFill>
                <a:latin typeface="Consolas" charset="0"/>
              </a:rPr>
              <a:t>4</a:t>
            </a:r>
            <a:r>
              <a:rPr lang="en-US" altLang="en-US" sz="2400"/>
              <a:t>, and set </a:t>
            </a:r>
            <a:r>
              <a:rPr lang="en-US" altLang="en-US" sz="2400">
                <a:solidFill>
                  <a:schemeClr val="accent2"/>
                </a:solidFill>
              </a:rPr>
              <a:t>rear</a:t>
            </a:r>
            <a:r>
              <a:rPr lang="en-US" altLang="en-US" sz="2400"/>
              <a:t> to </a:t>
            </a:r>
            <a:r>
              <a:rPr lang="en-US" altLang="en-US" sz="2400">
                <a:solidFill>
                  <a:schemeClr val="accent2"/>
                </a:solidFill>
              </a:rPr>
              <a:t>4</a:t>
            </a:r>
          </a:p>
          <a:p>
            <a:pPr eaLnBrk="1" hangingPunct="1">
              <a:lnSpc>
                <a:spcPct val="90000"/>
              </a:lnSpc>
            </a:pPr>
            <a:r>
              <a:rPr lang="en-US" altLang="en-US" sz="2400" b="1"/>
              <a:t>To delete:</a:t>
            </a:r>
            <a:r>
              <a:rPr lang="en-US" altLang="en-US" sz="2400"/>
              <a:t> take element from location </a:t>
            </a:r>
            <a:r>
              <a:rPr lang="en-US" altLang="en-US" sz="2400">
                <a:solidFill>
                  <a:schemeClr val="accent2"/>
                </a:solidFill>
              </a:rPr>
              <a:t>0</a:t>
            </a:r>
            <a:r>
              <a:rPr lang="en-US" altLang="en-US" sz="2400"/>
              <a:t>, and set </a:t>
            </a:r>
            <a:r>
              <a:rPr lang="en-US" altLang="en-US" sz="2400">
                <a:solidFill>
                  <a:schemeClr val="accent2"/>
                </a:solidFill>
              </a:rPr>
              <a:t>front</a:t>
            </a:r>
            <a:r>
              <a:rPr lang="en-US" altLang="en-US" sz="2400"/>
              <a:t> to </a:t>
            </a:r>
            <a:r>
              <a:rPr lang="en-US" altLang="en-US" sz="2400">
                <a:solidFill>
                  <a:schemeClr val="accent2"/>
                </a:solidFill>
              </a:rPr>
              <a:t>1</a:t>
            </a:r>
            <a:r>
              <a:rPr lang="en-US" altLang="en-US" sz="2400"/>
              <a:t> </a:t>
            </a:r>
          </a:p>
        </p:txBody>
      </p:sp>
      <p:grpSp>
        <p:nvGrpSpPr>
          <p:cNvPr id="2" name="Group 76"/>
          <p:cNvGrpSpPr>
            <a:grpSpLocks/>
          </p:cNvGrpSpPr>
          <p:nvPr/>
        </p:nvGrpSpPr>
        <p:grpSpPr bwMode="auto">
          <a:xfrm>
            <a:off x="609600" y="3352800"/>
            <a:ext cx="7391400" cy="990600"/>
            <a:chOff x="384" y="2112"/>
            <a:chExt cx="4656" cy="624"/>
          </a:xfrm>
        </p:grpSpPr>
        <p:grpSp>
          <p:nvGrpSpPr>
            <p:cNvPr id="12301" name="Group 75"/>
            <p:cNvGrpSpPr>
              <a:grpSpLocks/>
            </p:cNvGrpSpPr>
            <p:nvPr/>
          </p:nvGrpSpPr>
          <p:grpSpPr bwMode="auto">
            <a:xfrm>
              <a:off x="1549" y="2112"/>
              <a:ext cx="3491" cy="624"/>
              <a:chOff x="1549" y="2112"/>
              <a:chExt cx="3491" cy="624"/>
            </a:xfrm>
          </p:grpSpPr>
          <p:sp>
            <p:nvSpPr>
              <p:cNvPr id="12303" name="Rectangle 54"/>
              <p:cNvSpPr>
                <a:spLocks noChangeArrowheads="1"/>
              </p:cNvSpPr>
              <p:nvPr/>
            </p:nvSpPr>
            <p:spPr bwMode="auto">
              <a:xfrm>
                <a:off x="1549" y="235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17</a:t>
                </a:r>
              </a:p>
            </p:txBody>
          </p:sp>
          <p:sp>
            <p:nvSpPr>
              <p:cNvPr id="12304" name="Rectangle 55"/>
              <p:cNvSpPr>
                <a:spLocks noChangeArrowheads="1"/>
              </p:cNvSpPr>
              <p:nvPr/>
            </p:nvSpPr>
            <p:spPr bwMode="auto">
              <a:xfrm>
                <a:off x="1981" y="235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p>
            </p:txBody>
          </p:sp>
          <p:sp>
            <p:nvSpPr>
              <p:cNvPr id="12305" name="Rectangle 56"/>
              <p:cNvSpPr>
                <a:spLocks noChangeArrowheads="1"/>
              </p:cNvSpPr>
              <p:nvPr/>
            </p:nvSpPr>
            <p:spPr bwMode="auto">
              <a:xfrm>
                <a:off x="2413" y="235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p>
            </p:txBody>
          </p:sp>
          <p:sp>
            <p:nvSpPr>
              <p:cNvPr id="12306" name="Rectangle 57"/>
              <p:cNvSpPr>
                <a:spLocks noChangeArrowheads="1"/>
              </p:cNvSpPr>
              <p:nvPr/>
            </p:nvSpPr>
            <p:spPr bwMode="auto">
              <a:xfrm>
                <a:off x="2845" y="235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p>
            </p:txBody>
          </p:sp>
          <p:sp>
            <p:nvSpPr>
              <p:cNvPr id="12307" name="Rectangle 58"/>
              <p:cNvSpPr>
                <a:spLocks noChangeArrowheads="1"/>
              </p:cNvSpPr>
              <p:nvPr/>
            </p:nvSpPr>
            <p:spPr bwMode="auto">
              <a:xfrm>
                <a:off x="3277" y="235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2308" name="Rectangle 59"/>
              <p:cNvSpPr>
                <a:spLocks noChangeArrowheads="1"/>
              </p:cNvSpPr>
              <p:nvPr/>
            </p:nvSpPr>
            <p:spPr bwMode="auto">
              <a:xfrm>
                <a:off x="3709" y="235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2309" name="Rectangle 60"/>
              <p:cNvSpPr>
                <a:spLocks noChangeArrowheads="1"/>
              </p:cNvSpPr>
              <p:nvPr/>
            </p:nvSpPr>
            <p:spPr bwMode="auto">
              <a:xfrm>
                <a:off x="4141" y="235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2310" name="Rectangle 61"/>
              <p:cNvSpPr>
                <a:spLocks noChangeArrowheads="1"/>
              </p:cNvSpPr>
              <p:nvPr/>
            </p:nvSpPr>
            <p:spPr bwMode="auto">
              <a:xfrm>
                <a:off x="4573" y="235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2311" name="Text Box 64"/>
              <p:cNvSpPr txBox="1">
                <a:spLocks noChangeArrowheads="1"/>
              </p:cNvSpPr>
              <p:nvPr/>
            </p:nvSpPr>
            <p:spPr bwMode="auto">
              <a:xfrm>
                <a:off x="1693" y="2112"/>
                <a:ext cx="33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a:t>
                </a:r>
              </a:p>
            </p:txBody>
          </p:sp>
        </p:grpSp>
        <p:sp>
          <p:nvSpPr>
            <p:cNvPr id="12302" name="Text Box 65"/>
            <p:cNvSpPr txBox="1">
              <a:spLocks noChangeArrowheads="1"/>
            </p:cNvSpPr>
            <p:nvPr/>
          </p:nvSpPr>
          <p:spPr bwMode="auto">
            <a:xfrm>
              <a:off x="384" y="2352"/>
              <a:ext cx="9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myQueue:</a:t>
              </a:r>
            </a:p>
          </p:txBody>
        </p:sp>
      </p:grpSp>
      <p:grpSp>
        <p:nvGrpSpPr>
          <p:cNvPr id="4" name="Group 67"/>
          <p:cNvGrpSpPr>
            <a:grpSpLocks/>
          </p:cNvGrpSpPr>
          <p:nvPr/>
        </p:nvGrpSpPr>
        <p:grpSpPr bwMode="auto">
          <a:xfrm>
            <a:off x="4872038" y="4421188"/>
            <a:ext cx="2138362" cy="608012"/>
            <a:chOff x="2458" y="1489"/>
            <a:chExt cx="1347" cy="383"/>
          </a:xfrm>
        </p:grpSpPr>
        <p:sp>
          <p:nvSpPr>
            <p:cNvPr id="12299" name="Text Box 68"/>
            <p:cNvSpPr txBox="1">
              <a:spLocks noChangeArrowheads="1"/>
            </p:cNvSpPr>
            <p:nvPr/>
          </p:nvSpPr>
          <p:spPr bwMode="auto">
            <a:xfrm>
              <a:off x="2749" y="15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3</a:t>
              </a:r>
            </a:p>
          </p:txBody>
        </p:sp>
        <p:sp>
          <p:nvSpPr>
            <p:cNvPr id="12300" name="Freeform 69"/>
            <p:cNvSpPr>
              <a:spLocks/>
            </p:cNvSpPr>
            <p:nvPr/>
          </p:nvSpPr>
          <p:spPr bwMode="auto">
            <a:xfrm>
              <a:off x="2458" y="148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74"/>
          <p:cNvGrpSpPr>
            <a:grpSpLocks/>
          </p:cNvGrpSpPr>
          <p:nvPr/>
        </p:nvGrpSpPr>
        <p:grpSpPr bwMode="auto">
          <a:xfrm>
            <a:off x="685800" y="4419600"/>
            <a:ext cx="2133600" cy="614363"/>
            <a:chOff x="960" y="3025"/>
            <a:chExt cx="1344" cy="387"/>
          </a:xfrm>
        </p:grpSpPr>
        <p:sp>
          <p:nvSpPr>
            <p:cNvPr id="12297" name="Text Box 71"/>
            <p:cNvSpPr txBox="1">
              <a:spLocks noChangeArrowheads="1"/>
            </p:cNvSpPr>
            <p:nvPr/>
          </p:nvSpPr>
          <p:spPr bwMode="auto">
            <a:xfrm>
              <a:off x="960" y="3121"/>
              <a:ext cx="1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0</a:t>
              </a:r>
            </a:p>
          </p:txBody>
        </p:sp>
        <p:sp>
          <p:nvSpPr>
            <p:cNvPr id="12298" name="Freeform 72"/>
            <p:cNvSpPr>
              <a:spLocks/>
            </p:cNvSpPr>
            <p:nvPr/>
          </p:nvSpPr>
          <p:spPr bwMode="auto">
            <a:xfrm flipH="1">
              <a:off x="2062" y="302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833263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left)">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29">
                                            <p:txEl>
                                              <p:pRg st="0" end="0"/>
                                            </p:txEl>
                                          </p:spTgt>
                                        </p:tgtEl>
                                        <p:attrNameLst>
                                          <p:attrName>style.visibility</p:attrName>
                                        </p:attrNameLst>
                                      </p:cBhvr>
                                      <p:to>
                                        <p:strVal val="visible"/>
                                      </p:to>
                                    </p:set>
                                    <p:animEffect transition="in" filter="wipe(left)">
                                      <p:cBhvr>
                                        <p:cTn id="32" dur="500"/>
                                        <p:tgtEl>
                                          <p:spTgt spid="2052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529">
                                            <p:txEl>
                                              <p:pRg st="1" end="1"/>
                                            </p:txEl>
                                          </p:spTgt>
                                        </p:tgtEl>
                                        <p:attrNameLst>
                                          <p:attrName>style.visibility</p:attrName>
                                        </p:attrNameLst>
                                      </p:cBhvr>
                                      <p:to>
                                        <p:strVal val="visible"/>
                                      </p:to>
                                    </p:set>
                                    <p:animEffect transition="in" filter="wipe(left)">
                                      <p:cBhvr>
                                        <p:cTn id="37" dur="500"/>
                                        <p:tgtEl>
                                          <p:spTgt spid="205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5" autoUpdateAnimBg="0"/>
      <p:bldP spid="20529" grpId="0" build="p" bldLvl="4"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BE652D5-6367-814F-A752-0BE61217714F}" type="slidenum">
              <a:rPr lang="en-US" altLang="en-US" sz="1400">
                <a:latin typeface="Arial" charset="0"/>
              </a:rPr>
              <a:pPr/>
              <a:t>21</a:t>
            </a:fld>
            <a:endParaRPr lang="en-US" altLang="en-US" sz="1400">
              <a:latin typeface="Arial" charset="0"/>
            </a:endParaRPr>
          </a:p>
        </p:txBody>
      </p:sp>
      <p:sp>
        <p:nvSpPr>
          <p:cNvPr id="13315" name="Rectangle 2"/>
          <p:cNvSpPr>
            <a:spLocks noGrp="1" noChangeArrowheads="1"/>
          </p:cNvSpPr>
          <p:nvPr>
            <p:ph type="title"/>
          </p:nvPr>
        </p:nvSpPr>
        <p:spPr>
          <a:xfrm>
            <a:off x="1219200" y="304800"/>
            <a:ext cx="7793038" cy="727075"/>
          </a:xfrm>
        </p:spPr>
        <p:txBody>
          <a:bodyPr>
            <a:normAutofit fontScale="90000"/>
          </a:bodyPr>
          <a:lstStyle/>
          <a:p>
            <a:pPr eaLnBrk="1" hangingPunct="1"/>
            <a:r>
              <a:rPr lang="en-US" altLang="en-US"/>
              <a:t>Array implementation of queues</a:t>
            </a:r>
          </a:p>
        </p:txBody>
      </p:sp>
      <p:sp>
        <p:nvSpPr>
          <p:cNvPr id="22531" name="Rectangle 3"/>
          <p:cNvSpPr>
            <a:spLocks noGrp="1" noChangeArrowheads="1"/>
          </p:cNvSpPr>
          <p:nvPr>
            <p:ph type="body" idx="1"/>
          </p:nvPr>
        </p:nvSpPr>
        <p:spPr>
          <a:xfrm>
            <a:off x="381000" y="5118100"/>
            <a:ext cx="8574088" cy="952500"/>
          </a:xfrm>
        </p:spPr>
        <p:txBody>
          <a:bodyPr>
            <a:normAutofit fontScale="92500" lnSpcReduction="20000"/>
          </a:bodyPr>
          <a:lstStyle/>
          <a:p>
            <a:pPr eaLnBrk="1" hangingPunct="1">
              <a:lnSpc>
                <a:spcPct val="90000"/>
              </a:lnSpc>
            </a:pPr>
            <a:r>
              <a:rPr lang="en-US" altLang="en-US" sz="2400"/>
              <a:t>Notice how the array contents “crawl” to the right as elements are inserted and deleted</a:t>
            </a:r>
          </a:p>
          <a:p>
            <a:pPr eaLnBrk="1" hangingPunct="1">
              <a:lnSpc>
                <a:spcPct val="90000"/>
              </a:lnSpc>
            </a:pPr>
            <a:r>
              <a:rPr lang="en-US" altLang="en-US" sz="2400"/>
              <a:t>This will be a problem after a while!</a:t>
            </a:r>
          </a:p>
        </p:txBody>
      </p:sp>
      <p:grpSp>
        <p:nvGrpSpPr>
          <p:cNvPr id="2" name="Group 51"/>
          <p:cNvGrpSpPr>
            <a:grpSpLocks/>
          </p:cNvGrpSpPr>
          <p:nvPr/>
        </p:nvGrpSpPr>
        <p:grpSpPr bwMode="auto">
          <a:xfrm>
            <a:off x="533400" y="2900363"/>
            <a:ext cx="7716838" cy="609600"/>
            <a:chOff x="336" y="1827"/>
            <a:chExt cx="4861" cy="384"/>
          </a:xfrm>
        </p:grpSpPr>
        <p:sp>
          <p:nvSpPr>
            <p:cNvPr id="13348" name="Rectangle 15"/>
            <p:cNvSpPr>
              <a:spLocks noChangeArrowheads="1"/>
            </p:cNvSpPr>
            <p:nvPr/>
          </p:nvSpPr>
          <p:spPr bwMode="auto">
            <a:xfrm>
              <a:off x="1741" y="1827"/>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17</a:t>
              </a:r>
              <a:endParaRPr lang="en-US" altLang="en-US">
                <a:latin typeface="Times New Roman" charset="0"/>
              </a:endParaRPr>
            </a:p>
          </p:txBody>
        </p:sp>
        <p:sp>
          <p:nvSpPr>
            <p:cNvPr id="13349" name="Rectangle 16"/>
            <p:cNvSpPr>
              <a:spLocks noChangeArrowheads="1"/>
            </p:cNvSpPr>
            <p:nvPr/>
          </p:nvSpPr>
          <p:spPr bwMode="auto">
            <a:xfrm>
              <a:off x="2173" y="1827"/>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endParaRPr lang="en-US" altLang="en-US">
                <a:latin typeface="Times New Roman" charset="0"/>
              </a:endParaRPr>
            </a:p>
          </p:txBody>
        </p:sp>
        <p:sp>
          <p:nvSpPr>
            <p:cNvPr id="13350" name="Rectangle 17"/>
            <p:cNvSpPr>
              <a:spLocks noChangeArrowheads="1"/>
            </p:cNvSpPr>
            <p:nvPr/>
          </p:nvSpPr>
          <p:spPr bwMode="auto">
            <a:xfrm>
              <a:off x="2605" y="1827"/>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endParaRPr lang="en-US" altLang="en-US">
                <a:latin typeface="Times New Roman" charset="0"/>
              </a:endParaRPr>
            </a:p>
          </p:txBody>
        </p:sp>
        <p:sp>
          <p:nvSpPr>
            <p:cNvPr id="13351" name="Rectangle 18"/>
            <p:cNvSpPr>
              <a:spLocks noChangeArrowheads="1"/>
            </p:cNvSpPr>
            <p:nvPr/>
          </p:nvSpPr>
          <p:spPr bwMode="auto">
            <a:xfrm>
              <a:off x="3037" y="1827"/>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endParaRPr lang="en-US" altLang="en-US">
                <a:latin typeface="Times New Roman" charset="0"/>
              </a:endParaRPr>
            </a:p>
          </p:txBody>
        </p:sp>
        <p:sp>
          <p:nvSpPr>
            <p:cNvPr id="13352" name="Rectangle 19"/>
            <p:cNvSpPr>
              <a:spLocks noChangeArrowheads="1"/>
            </p:cNvSpPr>
            <p:nvPr/>
          </p:nvSpPr>
          <p:spPr bwMode="auto">
            <a:xfrm>
              <a:off x="3469" y="1827"/>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333</a:t>
              </a:r>
              <a:endParaRPr lang="en-US" altLang="en-US">
                <a:latin typeface="Times New Roman" charset="0"/>
              </a:endParaRPr>
            </a:p>
          </p:txBody>
        </p:sp>
        <p:sp>
          <p:nvSpPr>
            <p:cNvPr id="13353" name="Rectangle 20"/>
            <p:cNvSpPr>
              <a:spLocks noChangeArrowheads="1"/>
            </p:cNvSpPr>
            <p:nvPr/>
          </p:nvSpPr>
          <p:spPr bwMode="auto">
            <a:xfrm>
              <a:off x="3901" y="1827"/>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54" name="Rectangle 21"/>
            <p:cNvSpPr>
              <a:spLocks noChangeArrowheads="1"/>
            </p:cNvSpPr>
            <p:nvPr/>
          </p:nvSpPr>
          <p:spPr bwMode="auto">
            <a:xfrm>
              <a:off x="4333" y="1827"/>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55" name="Rectangle 22"/>
            <p:cNvSpPr>
              <a:spLocks noChangeArrowheads="1"/>
            </p:cNvSpPr>
            <p:nvPr/>
          </p:nvSpPr>
          <p:spPr bwMode="auto">
            <a:xfrm>
              <a:off x="4765" y="1827"/>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56" name="Text Box 23"/>
            <p:cNvSpPr txBox="1">
              <a:spLocks noChangeArrowheads="1"/>
            </p:cNvSpPr>
            <p:nvPr/>
          </p:nvSpPr>
          <p:spPr bwMode="auto">
            <a:xfrm>
              <a:off x="336" y="1875"/>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latin typeface="Times New Roman" charset="0"/>
                </a:rPr>
                <a:t>After insertion:</a:t>
              </a:r>
            </a:p>
          </p:txBody>
        </p:sp>
      </p:grpSp>
      <p:grpSp>
        <p:nvGrpSpPr>
          <p:cNvPr id="3" name="Group 53"/>
          <p:cNvGrpSpPr>
            <a:grpSpLocks/>
          </p:cNvGrpSpPr>
          <p:nvPr/>
        </p:nvGrpSpPr>
        <p:grpSpPr bwMode="auto">
          <a:xfrm>
            <a:off x="533400" y="3738563"/>
            <a:ext cx="7716838" cy="1298575"/>
            <a:chOff x="336" y="2355"/>
            <a:chExt cx="4861" cy="818"/>
          </a:xfrm>
        </p:grpSpPr>
        <p:grpSp>
          <p:nvGrpSpPr>
            <p:cNvPr id="13334" name="Group 52"/>
            <p:cNvGrpSpPr>
              <a:grpSpLocks/>
            </p:cNvGrpSpPr>
            <p:nvPr/>
          </p:nvGrpSpPr>
          <p:grpSpPr bwMode="auto">
            <a:xfrm>
              <a:off x="336" y="2355"/>
              <a:ext cx="4861" cy="384"/>
              <a:chOff x="336" y="2355"/>
              <a:chExt cx="4861" cy="384"/>
            </a:xfrm>
          </p:grpSpPr>
          <p:sp>
            <p:nvSpPr>
              <p:cNvPr id="13339" name="Rectangle 25"/>
              <p:cNvSpPr>
                <a:spLocks noChangeArrowheads="1"/>
              </p:cNvSpPr>
              <p:nvPr/>
            </p:nvSpPr>
            <p:spPr bwMode="auto">
              <a:xfrm>
                <a:off x="1741" y="235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3340" name="Rectangle 26"/>
              <p:cNvSpPr>
                <a:spLocks noChangeArrowheads="1"/>
              </p:cNvSpPr>
              <p:nvPr/>
            </p:nvSpPr>
            <p:spPr bwMode="auto">
              <a:xfrm>
                <a:off x="2173" y="2355"/>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endParaRPr lang="en-US" altLang="en-US">
                  <a:latin typeface="Times New Roman" charset="0"/>
                </a:endParaRPr>
              </a:p>
            </p:txBody>
          </p:sp>
          <p:sp>
            <p:nvSpPr>
              <p:cNvPr id="13341" name="Rectangle 27"/>
              <p:cNvSpPr>
                <a:spLocks noChangeArrowheads="1"/>
              </p:cNvSpPr>
              <p:nvPr/>
            </p:nvSpPr>
            <p:spPr bwMode="auto">
              <a:xfrm>
                <a:off x="2605" y="2355"/>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endParaRPr lang="en-US" altLang="en-US">
                  <a:latin typeface="Times New Roman" charset="0"/>
                </a:endParaRPr>
              </a:p>
            </p:txBody>
          </p:sp>
          <p:sp>
            <p:nvSpPr>
              <p:cNvPr id="13342" name="Rectangle 28"/>
              <p:cNvSpPr>
                <a:spLocks noChangeArrowheads="1"/>
              </p:cNvSpPr>
              <p:nvPr/>
            </p:nvSpPr>
            <p:spPr bwMode="auto">
              <a:xfrm>
                <a:off x="3037" y="2355"/>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endParaRPr lang="en-US" altLang="en-US">
                  <a:latin typeface="Times New Roman" charset="0"/>
                </a:endParaRPr>
              </a:p>
            </p:txBody>
          </p:sp>
          <p:sp>
            <p:nvSpPr>
              <p:cNvPr id="13343" name="Rectangle 29"/>
              <p:cNvSpPr>
                <a:spLocks noChangeArrowheads="1"/>
              </p:cNvSpPr>
              <p:nvPr/>
            </p:nvSpPr>
            <p:spPr bwMode="auto">
              <a:xfrm>
                <a:off x="3469" y="2355"/>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333</a:t>
                </a:r>
                <a:endParaRPr lang="en-US" altLang="en-US">
                  <a:latin typeface="Times New Roman" charset="0"/>
                </a:endParaRPr>
              </a:p>
            </p:txBody>
          </p:sp>
          <p:sp>
            <p:nvSpPr>
              <p:cNvPr id="13344" name="Rectangle 30"/>
              <p:cNvSpPr>
                <a:spLocks noChangeArrowheads="1"/>
              </p:cNvSpPr>
              <p:nvPr/>
            </p:nvSpPr>
            <p:spPr bwMode="auto">
              <a:xfrm>
                <a:off x="3901" y="235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45" name="Rectangle 31"/>
              <p:cNvSpPr>
                <a:spLocks noChangeArrowheads="1"/>
              </p:cNvSpPr>
              <p:nvPr/>
            </p:nvSpPr>
            <p:spPr bwMode="auto">
              <a:xfrm>
                <a:off x="4333" y="235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46" name="Rectangle 32"/>
              <p:cNvSpPr>
                <a:spLocks noChangeArrowheads="1"/>
              </p:cNvSpPr>
              <p:nvPr/>
            </p:nvSpPr>
            <p:spPr bwMode="auto">
              <a:xfrm>
                <a:off x="4765" y="2355"/>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47" name="Text Box 33"/>
              <p:cNvSpPr txBox="1">
                <a:spLocks noChangeArrowheads="1"/>
              </p:cNvSpPr>
              <p:nvPr/>
            </p:nvSpPr>
            <p:spPr bwMode="auto">
              <a:xfrm>
                <a:off x="336" y="2403"/>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latin typeface="Times New Roman" charset="0"/>
                  </a:rPr>
                  <a:t>After deletion:</a:t>
                </a:r>
              </a:p>
            </p:txBody>
          </p:sp>
        </p:grpSp>
        <p:sp>
          <p:nvSpPr>
            <p:cNvPr id="13335" name="Text Box 36"/>
            <p:cNvSpPr txBox="1">
              <a:spLocks noChangeArrowheads="1"/>
            </p:cNvSpPr>
            <p:nvPr/>
          </p:nvSpPr>
          <p:spPr bwMode="auto">
            <a:xfrm>
              <a:off x="3936" y="2883"/>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4</a:t>
              </a:r>
            </a:p>
          </p:txBody>
        </p:sp>
        <p:sp>
          <p:nvSpPr>
            <p:cNvPr id="13336" name="Freeform 37"/>
            <p:cNvSpPr>
              <a:spLocks/>
            </p:cNvSpPr>
            <p:nvPr/>
          </p:nvSpPr>
          <p:spPr bwMode="auto">
            <a:xfrm>
              <a:off x="3645" y="278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7" name="Text Box 39"/>
            <p:cNvSpPr txBox="1">
              <a:spLocks noChangeArrowheads="1"/>
            </p:cNvSpPr>
            <p:nvPr/>
          </p:nvSpPr>
          <p:spPr bwMode="auto">
            <a:xfrm>
              <a:off x="1008" y="2882"/>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1</a:t>
              </a:r>
            </a:p>
          </p:txBody>
        </p:sp>
        <p:sp>
          <p:nvSpPr>
            <p:cNvPr id="13338" name="Freeform 40"/>
            <p:cNvSpPr>
              <a:spLocks/>
            </p:cNvSpPr>
            <p:nvPr/>
          </p:nvSpPr>
          <p:spPr bwMode="auto">
            <a:xfrm flipH="1">
              <a:off x="2110" y="2787"/>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50"/>
          <p:cNvGrpSpPr>
            <a:grpSpLocks/>
          </p:cNvGrpSpPr>
          <p:nvPr/>
        </p:nvGrpSpPr>
        <p:grpSpPr bwMode="auto">
          <a:xfrm>
            <a:off x="533400" y="1295400"/>
            <a:ext cx="7716838" cy="1376363"/>
            <a:chOff x="336" y="816"/>
            <a:chExt cx="4861" cy="867"/>
          </a:xfrm>
        </p:grpSpPr>
        <p:grpSp>
          <p:nvGrpSpPr>
            <p:cNvPr id="13320" name="Group 49"/>
            <p:cNvGrpSpPr>
              <a:grpSpLocks/>
            </p:cNvGrpSpPr>
            <p:nvPr/>
          </p:nvGrpSpPr>
          <p:grpSpPr bwMode="auto">
            <a:xfrm>
              <a:off x="336" y="1299"/>
              <a:ext cx="4861" cy="384"/>
              <a:chOff x="336" y="1299"/>
              <a:chExt cx="4861" cy="384"/>
            </a:xfrm>
          </p:grpSpPr>
          <p:sp>
            <p:nvSpPr>
              <p:cNvPr id="13325" name="Rectangle 5"/>
              <p:cNvSpPr>
                <a:spLocks noChangeArrowheads="1"/>
              </p:cNvSpPr>
              <p:nvPr/>
            </p:nvSpPr>
            <p:spPr bwMode="auto">
              <a:xfrm>
                <a:off x="1741" y="1299"/>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17</a:t>
                </a:r>
                <a:endParaRPr lang="en-US" altLang="en-US">
                  <a:latin typeface="Times New Roman" charset="0"/>
                </a:endParaRPr>
              </a:p>
            </p:txBody>
          </p:sp>
          <p:sp>
            <p:nvSpPr>
              <p:cNvPr id="13326" name="Rectangle 6"/>
              <p:cNvSpPr>
                <a:spLocks noChangeArrowheads="1"/>
              </p:cNvSpPr>
              <p:nvPr/>
            </p:nvSpPr>
            <p:spPr bwMode="auto">
              <a:xfrm>
                <a:off x="2173" y="1299"/>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endParaRPr lang="en-US" altLang="en-US">
                  <a:latin typeface="Times New Roman" charset="0"/>
                </a:endParaRPr>
              </a:p>
            </p:txBody>
          </p:sp>
          <p:sp>
            <p:nvSpPr>
              <p:cNvPr id="13327" name="Rectangle 7"/>
              <p:cNvSpPr>
                <a:spLocks noChangeArrowheads="1"/>
              </p:cNvSpPr>
              <p:nvPr/>
            </p:nvSpPr>
            <p:spPr bwMode="auto">
              <a:xfrm>
                <a:off x="2605" y="1299"/>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endParaRPr lang="en-US" altLang="en-US">
                  <a:latin typeface="Times New Roman" charset="0"/>
                </a:endParaRPr>
              </a:p>
            </p:txBody>
          </p:sp>
          <p:sp>
            <p:nvSpPr>
              <p:cNvPr id="13328" name="Rectangle 8"/>
              <p:cNvSpPr>
                <a:spLocks noChangeArrowheads="1"/>
              </p:cNvSpPr>
              <p:nvPr/>
            </p:nvSpPr>
            <p:spPr bwMode="auto">
              <a:xfrm>
                <a:off x="3037" y="1299"/>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endParaRPr lang="en-US" altLang="en-US">
                  <a:latin typeface="Times New Roman" charset="0"/>
                </a:endParaRPr>
              </a:p>
            </p:txBody>
          </p:sp>
          <p:sp>
            <p:nvSpPr>
              <p:cNvPr id="13329" name="Rectangle 9"/>
              <p:cNvSpPr>
                <a:spLocks noChangeArrowheads="1"/>
              </p:cNvSpPr>
              <p:nvPr/>
            </p:nvSpPr>
            <p:spPr bwMode="auto">
              <a:xfrm>
                <a:off x="3469" y="1299"/>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30" name="Rectangle 10"/>
              <p:cNvSpPr>
                <a:spLocks noChangeArrowheads="1"/>
              </p:cNvSpPr>
              <p:nvPr/>
            </p:nvSpPr>
            <p:spPr bwMode="auto">
              <a:xfrm>
                <a:off x="3901" y="1299"/>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31" name="Rectangle 11"/>
              <p:cNvSpPr>
                <a:spLocks noChangeArrowheads="1"/>
              </p:cNvSpPr>
              <p:nvPr/>
            </p:nvSpPr>
            <p:spPr bwMode="auto">
              <a:xfrm>
                <a:off x="4333" y="1299"/>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32" name="Rectangle 12"/>
              <p:cNvSpPr>
                <a:spLocks noChangeArrowheads="1"/>
              </p:cNvSpPr>
              <p:nvPr/>
            </p:nvSpPr>
            <p:spPr bwMode="auto">
              <a:xfrm>
                <a:off x="4765" y="1299"/>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3333" name="Text Box 13"/>
              <p:cNvSpPr txBox="1">
                <a:spLocks noChangeArrowheads="1"/>
              </p:cNvSpPr>
              <p:nvPr/>
            </p:nvSpPr>
            <p:spPr bwMode="auto">
              <a:xfrm>
                <a:off x="336" y="1347"/>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latin typeface="Times New Roman" charset="0"/>
                  </a:rPr>
                  <a:t>Initial queue:</a:t>
                </a:r>
              </a:p>
            </p:txBody>
          </p:sp>
        </p:grpSp>
        <p:sp>
          <p:nvSpPr>
            <p:cNvPr id="13321" name="Text Box 42"/>
            <p:cNvSpPr txBox="1">
              <a:spLocks noChangeArrowheads="1"/>
            </p:cNvSpPr>
            <p:nvPr/>
          </p:nvSpPr>
          <p:spPr bwMode="auto">
            <a:xfrm>
              <a:off x="3552" y="816"/>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3</a:t>
              </a:r>
            </a:p>
          </p:txBody>
        </p:sp>
        <p:sp>
          <p:nvSpPr>
            <p:cNvPr id="13322" name="Freeform 43"/>
            <p:cNvSpPr>
              <a:spLocks/>
            </p:cNvSpPr>
            <p:nvPr/>
          </p:nvSpPr>
          <p:spPr bwMode="auto">
            <a:xfrm flipV="1">
              <a:off x="3261" y="100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3" name="Text Box 45"/>
            <p:cNvSpPr txBox="1">
              <a:spLocks noChangeArrowheads="1"/>
            </p:cNvSpPr>
            <p:nvPr/>
          </p:nvSpPr>
          <p:spPr bwMode="auto">
            <a:xfrm>
              <a:off x="576" y="864"/>
              <a:ext cx="1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0</a:t>
              </a:r>
            </a:p>
          </p:txBody>
        </p:sp>
        <p:sp>
          <p:nvSpPr>
            <p:cNvPr id="13324" name="Freeform 46"/>
            <p:cNvSpPr>
              <a:spLocks/>
            </p:cNvSpPr>
            <p:nvPr/>
          </p:nvSpPr>
          <p:spPr bwMode="auto">
            <a:xfrm flipH="1" flipV="1">
              <a:off x="1726" y="100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748777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1">
                                            <p:txEl>
                                              <p:pRg st="0" end="0"/>
                                            </p:txEl>
                                          </p:spTgt>
                                        </p:tgtEl>
                                        <p:attrNameLst>
                                          <p:attrName>style.visibility</p:attrName>
                                        </p:attrNameLst>
                                      </p:cBhvr>
                                      <p:to>
                                        <p:strVal val="visible"/>
                                      </p:to>
                                    </p:set>
                                    <p:animEffect transition="in" filter="wipe(left)">
                                      <p:cBhvr>
                                        <p:cTn id="22" dur="500"/>
                                        <p:tgtEl>
                                          <p:spTgt spid="2253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1">
                                            <p:txEl>
                                              <p:pRg st="1" end="1"/>
                                            </p:txEl>
                                          </p:spTgt>
                                        </p:tgtEl>
                                        <p:attrNameLst>
                                          <p:attrName>style.visibility</p:attrName>
                                        </p:attrNameLst>
                                      </p:cBhvr>
                                      <p:to>
                                        <p:strVal val="visible"/>
                                      </p:to>
                                    </p:set>
                                    <p:animEffect transition="in" filter="wipe(left)">
                                      <p:cBhvr>
                                        <p:cTn id="2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4"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752D522-F3B5-CD4D-A3F5-312E91AFD736}" type="slidenum">
              <a:rPr lang="en-US" altLang="en-US" sz="1400">
                <a:latin typeface="Arial" charset="0"/>
              </a:rPr>
              <a:pPr/>
              <a:t>22</a:t>
            </a:fld>
            <a:endParaRPr lang="en-US" altLang="en-US" sz="1400">
              <a:latin typeface="Arial" charset="0"/>
            </a:endParaRPr>
          </a:p>
        </p:txBody>
      </p:sp>
      <p:sp>
        <p:nvSpPr>
          <p:cNvPr id="14339" name="Rectangle 2"/>
          <p:cNvSpPr>
            <a:spLocks noGrp="1" noChangeArrowheads="1"/>
          </p:cNvSpPr>
          <p:nvPr>
            <p:ph type="title"/>
          </p:nvPr>
        </p:nvSpPr>
        <p:spPr>
          <a:xfrm>
            <a:off x="1350963" y="381000"/>
            <a:ext cx="7793037" cy="727075"/>
          </a:xfrm>
        </p:spPr>
        <p:txBody>
          <a:bodyPr>
            <a:normAutofit fontScale="90000"/>
          </a:bodyPr>
          <a:lstStyle/>
          <a:p>
            <a:pPr eaLnBrk="1" hangingPunct="1"/>
            <a:r>
              <a:rPr lang="en-US" altLang="en-US"/>
              <a:t>Circular arrays</a:t>
            </a:r>
          </a:p>
        </p:txBody>
      </p:sp>
      <p:sp>
        <p:nvSpPr>
          <p:cNvPr id="24579" name="Rectangle 3"/>
          <p:cNvSpPr>
            <a:spLocks noGrp="1" noChangeArrowheads="1"/>
          </p:cNvSpPr>
          <p:nvPr>
            <p:ph type="body" sz="half" idx="1"/>
          </p:nvPr>
        </p:nvSpPr>
        <p:spPr>
          <a:xfrm>
            <a:off x="685800" y="1371600"/>
            <a:ext cx="7848600" cy="914400"/>
          </a:xfrm>
        </p:spPr>
        <p:txBody>
          <a:bodyPr/>
          <a:lstStyle/>
          <a:p>
            <a:pPr eaLnBrk="1" hangingPunct="1"/>
            <a:r>
              <a:rPr lang="en-US" altLang="en-US" sz="2400"/>
              <a:t>We can treat the array holding the queue elements as circular (joined at the ends)</a:t>
            </a:r>
          </a:p>
        </p:txBody>
      </p:sp>
      <p:grpSp>
        <p:nvGrpSpPr>
          <p:cNvPr id="2" name="Group 29"/>
          <p:cNvGrpSpPr>
            <a:grpSpLocks/>
          </p:cNvGrpSpPr>
          <p:nvPr/>
        </p:nvGrpSpPr>
        <p:grpSpPr bwMode="auto">
          <a:xfrm>
            <a:off x="609600" y="2497138"/>
            <a:ext cx="8169275" cy="2155825"/>
            <a:chOff x="384" y="1573"/>
            <a:chExt cx="5146" cy="1358"/>
          </a:xfrm>
        </p:grpSpPr>
        <p:sp>
          <p:nvSpPr>
            <p:cNvPr id="14343" name="Rectangle 6"/>
            <p:cNvSpPr>
              <a:spLocks noChangeArrowheads="1"/>
            </p:cNvSpPr>
            <p:nvPr/>
          </p:nvSpPr>
          <p:spPr bwMode="auto">
            <a:xfrm>
              <a:off x="1549" y="211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p>
          </p:txBody>
        </p:sp>
        <p:sp>
          <p:nvSpPr>
            <p:cNvPr id="14344" name="Rectangle 7"/>
            <p:cNvSpPr>
              <a:spLocks noChangeArrowheads="1"/>
            </p:cNvSpPr>
            <p:nvPr/>
          </p:nvSpPr>
          <p:spPr bwMode="auto">
            <a:xfrm>
              <a:off x="1981" y="211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55</a:t>
              </a:r>
            </a:p>
          </p:txBody>
        </p:sp>
        <p:sp>
          <p:nvSpPr>
            <p:cNvPr id="14345" name="Rectangle 8"/>
            <p:cNvSpPr>
              <a:spLocks noChangeArrowheads="1"/>
            </p:cNvSpPr>
            <p:nvPr/>
          </p:nvSpPr>
          <p:spPr bwMode="auto">
            <a:xfrm>
              <a:off x="2413" y="211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4346" name="Rectangle 9"/>
            <p:cNvSpPr>
              <a:spLocks noChangeArrowheads="1"/>
            </p:cNvSpPr>
            <p:nvPr/>
          </p:nvSpPr>
          <p:spPr bwMode="auto">
            <a:xfrm>
              <a:off x="2845" y="211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4347" name="Rectangle 10"/>
            <p:cNvSpPr>
              <a:spLocks noChangeArrowheads="1"/>
            </p:cNvSpPr>
            <p:nvPr/>
          </p:nvSpPr>
          <p:spPr bwMode="auto">
            <a:xfrm>
              <a:off x="3277" y="2112"/>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4348" name="Rectangle 11"/>
            <p:cNvSpPr>
              <a:spLocks noChangeArrowheads="1"/>
            </p:cNvSpPr>
            <p:nvPr/>
          </p:nvSpPr>
          <p:spPr bwMode="auto">
            <a:xfrm>
              <a:off x="3709" y="211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11</a:t>
              </a:r>
            </a:p>
          </p:txBody>
        </p:sp>
        <p:sp>
          <p:nvSpPr>
            <p:cNvPr id="14349" name="Rectangle 12"/>
            <p:cNvSpPr>
              <a:spLocks noChangeArrowheads="1"/>
            </p:cNvSpPr>
            <p:nvPr/>
          </p:nvSpPr>
          <p:spPr bwMode="auto">
            <a:xfrm>
              <a:off x="4141" y="211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22</a:t>
              </a:r>
            </a:p>
          </p:txBody>
        </p:sp>
        <p:sp>
          <p:nvSpPr>
            <p:cNvPr id="14350" name="Rectangle 13"/>
            <p:cNvSpPr>
              <a:spLocks noChangeArrowheads="1"/>
            </p:cNvSpPr>
            <p:nvPr/>
          </p:nvSpPr>
          <p:spPr bwMode="auto">
            <a:xfrm>
              <a:off x="4573" y="2112"/>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33</a:t>
              </a:r>
            </a:p>
          </p:txBody>
        </p:sp>
        <p:sp>
          <p:nvSpPr>
            <p:cNvPr id="14351" name="Text Box 14"/>
            <p:cNvSpPr txBox="1">
              <a:spLocks noChangeArrowheads="1"/>
            </p:cNvSpPr>
            <p:nvPr/>
          </p:nvSpPr>
          <p:spPr bwMode="auto">
            <a:xfrm>
              <a:off x="1693" y="1872"/>
              <a:ext cx="33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a:t>
              </a:r>
              <a:endParaRPr lang="en-US" altLang="en-US" sz="2000">
                <a:latin typeface="Times New Roman" charset="0"/>
              </a:endParaRPr>
            </a:p>
          </p:txBody>
        </p:sp>
        <p:sp>
          <p:nvSpPr>
            <p:cNvPr id="14352" name="Text Box 15"/>
            <p:cNvSpPr txBox="1">
              <a:spLocks noChangeArrowheads="1"/>
            </p:cNvSpPr>
            <p:nvPr/>
          </p:nvSpPr>
          <p:spPr bwMode="auto">
            <a:xfrm>
              <a:off x="384" y="2112"/>
              <a:ext cx="9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myQueue:</a:t>
              </a:r>
            </a:p>
          </p:txBody>
        </p:sp>
        <p:grpSp>
          <p:nvGrpSpPr>
            <p:cNvPr id="14353" name="Group 24"/>
            <p:cNvGrpSpPr>
              <a:grpSpLocks/>
            </p:cNvGrpSpPr>
            <p:nvPr/>
          </p:nvGrpSpPr>
          <p:grpSpPr bwMode="auto">
            <a:xfrm>
              <a:off x="960" y="2545"/>
              <a:ext cx="1197" cy="383"/>
              <a:chOff x="2451" y="2785"/>
              <a:chExt cx="1197" cy="383"/>
            </a:xfrm>
          </p:grpSpPr>
          <p:sp>
            <p:nvSpPr>
              <p:cNvPr id="14359" name="Text Box 17"/>
              <p:cNvSpPr txBox="1">
                <a:spLocks noChangeArrowheads="1"/>
              </p:cNvSpPr>
              <p:nvPr/>
            </p:nvSpPr>
            <p:spPr bwMode="auto">
              <a:xfrm>
                <a:off x="2451" y="288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1</a:t>
                </a:r>
              </a:p>
            </p:txBody>
          </p:sp>
          <p:sp>
            <p:nvSpPr>
              <p:cNvPr id="14360" name="Freeform 1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4354" name="Group 22"/>
            <p:cNvGrpSpPr>
              <a:grpSpLocks/>
            </p:cNvGrpSpPr>
            <p:nvPr/>
          </p:nvGrpSpPr>
          <p:grpSpPr bwMode="auto">
            <a:xfrm>
              <a:off x="2592" y="2544"/>
              <a:ext cx="1296" cy="387"/>
              <a:chOff x="480" y="2784"/>
              <a:chExt cx="1296" cy="387"/>
            </a:xfrm>
          </p:grpSpPr>
          <p:sp>
            <p:nvSpPr>
              <p:cNvPr id="14357" name="Text Box 20"/>
              <p:cNvSpPr txBox="1">
                <a:spLocks noChangeArrowheads="1"/>
              </p:cNvSpPr>
              <p:nvPr/>
            </p:nvSpPr>
            <p:spPr bwMode="auto">
              <a:xfrm>
                <a:off x="480" y="2880"/>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5</a:t>
                </a:r>
              </a:p>
            </p:txBody>
          </p:sp>
          <p:sp>
            <p:nvSpPr>
              <p:cNvPr id="14358" name="Freeform 21"/>
              <p:cNvSpPr>
                <a:spLocks/>
              </p:cNvSpPr>
              <p:nvPr/>
            </p:nvSpPr>
            <p:spPr bwMode="auto">
              <a:xfrm flipH="1">
                <a:off x="1534" y="2784"/>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4355" name="Line 25"/>
            <p:cNvSpPr>
              <a:spLocks noChangeShapeType="1"/>
            </p:cNvSpPr>
            <p:nvPr/>
          </p:nvSpPr>
          <p:spPr bwMode="auto">
            <a:xfrm>
              <a:off x="1392" y="2160"/>
              <a:ext cx="3840" cy="0"/>
            </a:xfrm>
            <a:prstGeom prst="line">
              <a:avLst/>
            </a:prstGeom>
            <a:noFill/>
            <a:ln w="25400">
              <a:solidFill>
                <a:schemeClr val="tx2"/>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4356" name="Freeform 26"/>
            <p:cNvSpPr>
              <a:spLocks/>
            </p:cNvSpPr>
            <p:nvPr/>
          </p:nvSpPr>
          <p:spPr bwMode="auto">
            <a:xfrm>
              <a:off x="906" y="1573"/>
              <a:ext cx="4624" cy="595"/>
            </a:xfrm>
            <a:custGeom>
              <a:avLst/>
              <a:gdLst>
                <a:gd name="T0" fmla="*/ 4408 w 4624"/>
                <a:gd name="T1" fmla="*/ 587 h 595"/>
                <a:gd name="T2" fmla="*/ 4566 w 4624"/>
                <a:gd name="T3" fmla="*/ 508 h 595"/>
                <a:gd name="T4" fmla="*/ 4592 w 4624"/>
                <a:gd name="T5" fmla="*/ 284 h 595"/>
                <a:gd name="T6" fmla="*/ 4374 w 4624"/>
                <a:gd name="T7" fmla="*/ 107 h 595"/>
                <a:gd name="T8" fmla="*/ 3267 w 4624"/>
                <a:gd name="T9" fmla="*/ 40 h 595"/>
                <a:gd name="T10" fmla="*/ 1638 w 4624"/>
                <a:gd name="T11" fmla="*/ 11 h 595"/>
                <a:gd name="T12" fmla="*/ 294 w 4624"/>
                <a:gd name="T13" fmla="*/ 107 h 595"/>
                <a:gd name="T14" fmla="*/ 24 w 4624"/>
                <a:gd name="T15" fmla="*/ 343 h 595"/>
                <a:gd name="T16" fmla="*/ 149 w 4624"/>
                <a:gd name="T17" fmla="*/ 554 h 595"/>
                <a:gd name="T18" fmla="*/ 390 w 4624"/>
                <a:gd name="T19" fmla="*/ 587 h 5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24"/>
                <a:gd name="T31" fmla="*/ 0 h 595"/>
                <a:gd name="T32" fmla="*/ 4624 w 4624"/>
                <a:gd name="T33" fmla="*/ 595 h 5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24" h="595">
                  <a:moveTo>
                    <a:pt x="4408" y="587"/>
                  </a:moveTo>
                  <a:cubicBezTo>
                    <a:pt x="4434" y="574"/>
                    <a:pt x="4535" y="559"/>
                    <a:pt x="4566" y="508"/>
                  </a:cubicBezTo>
                  <a:cubicBezTo>
                    <a:pt x="4597" y="457"/>
                    <a:pt x="4624" y="351"/>
                    <a:pt x="4592" y="284"/>
                  </a:cubicBezTo>
                  <a:cubicBezTo>
                    <a:pt x="4560" y="217"/>
                    <a:pt x="4595" y="148"/>
                    <a:pt x="4374" y="107"/>
                  </a:cubicBezTo>
                  <a:cubicBezTo>
                    <a:pt x="4153" y="66"/>
                    <a:pt x="3723" y="56"/>
                    <a:pt x="3267" y="40"/>
                  </a:cubicBezTo>
                  <a:cubicBezTo>
                    <a:pt x="2811" y="24"/>
                    <a:pt x="2134" y="0"/>
                    <a:pt x="1638" y="11"/>
                  </a:cubicBezTo>
                  <a:cubicBezTo>
                    <a:pt x="1142" y="22"/>
                    <a:pt x="563" y="52"/>
                    <a:pt x="294" y="107"/>
                  </a:cubicBezTo>
                  <a:cubicBezTo>
                    <a:pt x="25" y="162"/>
                    <a:pt x="48" y="269"/>
                    <a:pt x="24" y="343"/>
                  </a:cubicBezTo>
                  <a:cubicBezTo>
                    <a:pt x="0" y="417"/>
                    <a:pt x="88" y="513"/>
                    <a:pt x="149" y="554"/>
                  </a:cubicBezTo>
                  <a:cubicBezTo>
                    <a:pt x="210" y="595"/>
                    <a:pt x="340" y="580"/>
                    <a:pt x="390" y="587"/>
                  </a:cubicBezTo>
                </a:path>
              </a:pathLst>
            </a:custGeom>
            <a:noFill/>
            <a:ln w="19050" cap="flat" cmpd="sng">
              <a:solidFill>
                <a:schemeClr val="tx2"/>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4603" name="Rectangle 27"/>
          <p:cNvSpPr>
            <a:spLocks noGrp="1" noChangeArrowheads="1"/>
          </p:cNvSpPr>
          <p:nvPr>
            <p:ph type="body" sz="half" idx="2"/>
          </p:nvPr>
        </p:nvSpPr>
        <p:spPr>
          <a:xfrm>
            <a:off x="685800" y="4800600"/>
            <a:ext cx="7772400" cy="1752600"/>
          </a:xfrm>
        </p:spPr>
        <p:txBody>
          <a:bodyPr/>
          <a:lstStyle/>
          <a:p>
            <a:pPr eaLnBrk="1" hangingPunct="1"/>
            <a:r>
              <a:rPr lang="en-US" altLang="en-US" sz="2400"/>
              <a:t>Elements were added to this queue in the order </a:t>
            </a:r>
            <a:r>
              <a:rPr lang="en-US" altLang="en-US" sz="2400">
                <a:latin typeface="Consolas" charset="0"/>
              </a:rPr>
              <a:t>11</a:t>
            </a:r>
            <a:r>
              <a:rPr lang="en-US" altLang="en-US" sz="2400"/>
              <a:t>, </a:t>
            </a:r>
            <a:r>
              <a:rPr lang="en-US" altLang="en-US" sz="2400">
                <a:latin typeface="Consolas" charset="0"/>
              </a:rPr>
              <a:t>22</a:t>
            </a:r>
            <a:r>
              <a:rPr lang="en-US" altLang="en-US" sz="2400"/>
              <a:t>, </a:t>
            </a:r>
            <a:r>
              <a:rPr lang="en-US" altLang="en-US" sz="2400">
                <a:latin typeface="Consolas" charset="0"/>
              </a:rPr>
              <a:t>33</a:t>
            </a:r>
            <a:r>
              <a:rPr lang="en-US" altLang="en-US" sz="2400"/>
              <a:t>, </a:t>
            </a:r>
            <a:r>
              <a:rPr lang="en-US" altLang="en-US" sz="2400">
                <a:latin typeface="Consolas" charset="0"/>
              </a:rPr>
              <a:t>44</a:t>
            </a:r>
            <a:r>
              <a:rPr lang="en-US" altLang="en-US" sz="2400"/>
              <a:t>, </a:t>
            </a:r>
            <a:r>
              <a:rPr lang="en-US" altLang="en-US" sz="2400">
                <a:latin typeface="Consolas" charset="0"/>
              </a:rPr>
              <a:t>55</a:t>
            </a:r>
            <a:r>
              <a:rPr lang="en-US" altLang="en-US" sz="2400"/>
              <a:t>, and will be removed in the same order</a:t>
            </a:r>
          </a:p>
          <a:p>
            <a:pPr eaLnBrk="1" hangingPunct="1"/>
            <a:r>
              <a:rPr lang="en-US" altLang="en-US" sz="2400"/>
              <a:t>Use: </a:t>
            </a:r>
            <a:r>
              <a:rPr lang="en-US" altLang="en-US" sz="2400">
                <a:solidFill>
                  <a:schemeClr val="accent2"/>
                </a:solidFill>
                <a:latin typeface="Consolas" charset="0"/>
              </a:rPr>
              <a:t>front = (front + 1) % myQueue.length;</a:t>
            </a:r>
            <a:br>
              <a:rPr lang="en-US" altLang="en-US" sz="2400">
                <a:solidFill>
                  <a:schemeClr val="accent2"/>
                </a:solidFill>
                <a:latin typeface="Consolas" charset="0"/>
              </a:rPr>
            </a:br>
            <a:r>
              <a:rPr lang="en-US" altLang="en-US" sz="2400"/>
              <a:t>and: </a:t>
            </a:r>
            <a:r>
              <a:rPr lang="en-US" altLang="en-US" sz="2400">
                <a:solidFill>
                  <a:schemeClr val="accent2"/>
                </a:solidFill>
                <a:latin typeface="Consolas" charset="0"/>
              </a:rPr>
              <a:t>rear = (rear + 1) % myQueue.length;</a:t>
            </a:r>
          </a:p>
        </p:txBody>
      </p:sp>
    </p:spTree>
    <p:extLst>
      <p:ext uri="{BB962C8B-B14F-4D97-AF65-F5344CB8AC3E}">
        <p14:creationId xmlns:p14="http://schemas.microsoft.com/office/powerpoint/2010/main" val="1727946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03">
                                            <p:txEl>
                                              <p:pRg st="0" end="0"/>
                                            </p:txEl>
                                          </p:spTgt>
                                        </p:tgtEl>
                                        <p:attrNameLst>
                                          <p:attrName>style.visibility</p:attrName>
                                        </p:attrNameLst>
                                      </p:cBhvr>
                                      <p:to>
                                        <p:strVal val="visible"/>
                                      </p:to>
                                    </p:set>
                                    <p:animEffect transition="in" filter="wipe(left)">
                                      <p:cBhvr>
                                        <p:cTn id="17" dur="500"/>
                                        <p:tgtEl>
                                          <p:spTgt spid="246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03">
                                            <p:txEl>
                                              <p:pRg st="1" end="1"/>
                                            </p:txEl>
                                          </p:spTgt>
                                        </p:tgtEl>
                                        <p:attrNameLst>
                                          <p:attrName>style.visibility</p:attrName>
                                        </p:attrNameLst>
                                      </p:cBhvr>
                                      <p:to>
                                        <p:strVal val="visible"/>
                                      </p:to>
                                    </p:set>
                                    <p:animEffect transition="in" filter="wipe(left)">
                                      <p:cBhvr>
                                        <p:cTn id="22" dur="500"/>
                                        <p:tgtEl>
                                          <p:spTgt spid="24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5" autoUpdateAnimBg="0"/>
      <p:bldP spid="24603" grpId="0" build="p" bldLvl="4"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AD9AAF5-4B1D-004E-ACE3-D13A813C65BC}" type="slidenum">
              <a:rPr lang="en-US" altLang="en-US" sz="1400">
                <a:latin typeface="Arial" charset="0"/>
              </a:rPr>
              <a:pPr/>
              <a:t>23</a:t>
            </a:fld>
            <a:endParaRPr lang="en-US" altLang="en-US" sz="1400">
              <a:latin typeface="Arial" charset="0"/>
            </a:endParaRPr>
          </a:p>
        </p:txBody>
      </p:sp>
      <p:sp>
        <p:nvSpPr>
          <p:cNvPr id="15363" name="Rectangle 2"/>
          <p:cNvSpPr>
            <a:spLocks noGrp="1" noChangeArrowheads="1"/>
          </p:cNvSpPr>
          <p:nvPr>
            <p:ph type="title"/>
          </p:nvPr>
        </p:nvSpPr>
        <p:spPr>
          <a:xfrm>
            <a:off x="1295400" y="228600"/>
            <a:ext cx="7315200" cy="838200"/>
          </a:xfrm>
        </p:spPr>
        <p:txBody>
          <a:bodyPr/>
          <a:lstStyle/>
          <a:p>
            <a:pPr eaLnBrk="1" hangingPunct="1"/>
            <a:r>
              <a:rPr lang="en-US" altLang="en-US"/>
              <a:t>Full and empty queues</a:t>
            </a:r>
          </a:p>
        </p:txBody>
      </p:sp>
      <p:sp>
        <p:nvSpPr>
          <p:cNvPr id="26627" name="Rectangle 3"/>
          <p:cNvSpPr>
            <a:spLocks noGrp="1" noChangeArrowheads="1"/>
          </p:cNvSpPr>
          <p:nvPr>
            <p:ph type="body" sz="half" idx="1"/>
          </p:nvPr>
        </p:nvSpPr>
        <p:spPr>
          <a:xfrm>
            <a:off x="685800" y="1295400"/>
            <a:ext cx="7772400" cy="838200"/>
          </a:xfrm>
        </p:spPr>
        <p:txBody>
          <a:bodyPr/>
          <a:lstStyle/>
          <a:p>
            <a:pPr eaLnBrk="1" hangingPunct="1"/>
            <a:r>
              <a:rPr lang="en-US" altLang="en-US" sz="2400"/>
              <a:t>If the queue were to become completely full, it would look like this:</a:t>
            </a:r>
          </a:p>
        </p:txBody>
      </p:sp>
      <p:sp>
        <p:nvSpPr>
          <p:cNvPr id="26628" name="Rectangle 4"/>
          <p:cNvSpPr>
            <a:spLocks noGrp="1" noChangeArrowheads="1"/>
          </p:cNvSpPr>
          <p:nvPr>
            <p:ph type="body" sz="half" idx="2"/>
          </p:nvPr>
        </p:nvSpPr>
        <p:spPr>
          <a:xfrm>
            <a:off x="381000" y="3733800"/>
            <a:ext cx="8574088" cy="904875"/>
          </a:xfrm>
        </p:spPr>
        <p:txBody>
          <a:bodyPr/>
          <a:lstStyle/>
          <a:p>
            <a:pPr eaLnBrk="1" hangingPunct="1"/>
            <a:r>
              <a:rPr lang="en-US" altLang="en-US" sz="2400"/>
              <a:t>If we were then to remove all eight elements, making the queue completely empty, it would look like this:</a:t>
            </a:r>
          </a:p>
        </p:txBody>
      </p:sp>
      <p:grpSp>
        <p:nvGrpSpPr>
          <p:cNvPr id="2" name="Group 46"/>
          <p:cNvGrpSpPr>
            <a:grpSpLocks/>
          </p:cNvGrpSpPr>
          <p:nvPr/>
        </p:nvGrpSpPr>
        <p:grpSpPr bwMode="auto">
          <a:xfrm>
            <a:off x="609600" y="1981200"/>
            <a:ext cx="7924800" cy="1681163"/>
            <a:chOff x="384" y="1248"/>
            <a:chExt cx="4992" cy="1059"/>
          </a:xfrm>
        </p:grpSpPr>
        <p:sp>
          <p:nvSpPr>
            <p:cNvPr id="15384" name="Rectangle 6"/>
            <p:cNvSpPr>
              <a:spLocks noChangeArrowheads="1"/>
            </p:cNvSpPr>
            <p:nvPr/>
          </p:nvSpPr>
          <p:spPr bwMode="auto">
            <a:xfrm>
              <a:off x="1549"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p>
          </p:txBody>
        </p:sp>
        <p:sp>
          <p:nvSpPr>
            <p:cNvPr id="15385" name="Rectangle 7"/>
            <p:cNvSpPr>
              <a:spLocks noChangeArrowheads="1"/>
            </p:cNvSpPr>
            <p:nvPr/>
          </p:nvSpPr>
          <p:spPr bwMode="auto">
            <a:xfrm>
              <a:off x="1981"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55</a:t>
              </a:r>
            </a:p>
          </p:txBody>
        </p:sp>
        <p:sp>
          <p:nvSpPr>
            <p:cNvPr id="15386" name="Rectangle 8"/>
            <p:cNvSpPr>
              <a:spLocks noChangeArrowheads="1"/>
            </p:cNvSpPr>
            <p:nvPr/>
          </p:nvSpPr>
          <p:spPr bwMode="auto">
            <a:xfrm>
              <a:off x="2413"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66</a:t>
              </a:r>
            </a:p>
          </p:txBody>
        </p:sp>
        <p:sp>
          <p:nvSpPr>
            <p:cNvPr id="15387" name="Rectangle 9"/>
            <p:cNvSpPr>
              <a:spLocks noChangeArrowheads="1"/>
            </p:cNvSpPr>
            <p:nvPr/>
          </p:nvSpPr>
          <p:spPr bwMode="auto">
            <a:xfrm>
              <a:off x="2845"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77</a:t>
              </a:r>
            </a:p>
          </p:txBody>
        </p:sp>
        <p:sp>
          <p:nvSpPr>
            <p:cNvPr id="15388" name="Rectangle 10"/>
            <p:cNvSpPr>
              <a:spLocks noChangeArrowheads="1"/>
            </p:cNvSpPr>
            <p:nvPr/>
          </p:nvSpPr>
          <p:spPr bwMode="auto">
            <a:xfrm>
              <a:off x="3277"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88</a:t>
              </a:r>
            </a:p>
          </p:txBody>
        </p:sp>
        <p:sp>
          <p:nvSpPr>
            <p:cNvPr id="15389" name="Rectangle 11"/>
            <p:cNvSpPr>
              <a:spLocks noChangeArrowheads="1"/>
            </p:cNvSpPr>
            <p:nvPr/>
          </p:nvSpPr>
          <p:spPr bwMode="auto">
            <a:xfrm>
              <a:off x="3709"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11</a:t>
              </a:r>
            </a:p>
          </p:txBody>
        </p:sp>
        <p:sp>
          <p:nvSpPr>
            <p:cNvPr id="15390" name="Rectangle 12"/>
            <p:cNvSpPr>
              <a:spLocks noChangeArrowheads="1"/>
            </p:cNvSpPr>
            <p:nvPr/>
          </p:nvSpPr>
          <p:spPr bwMode="auto">
            <a:xfrm>
              <a:off x="4141"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22</a:t>
              </a:r>
            </a:p>
          </p:txBody>
        </p:sp>
        <p:sp>
          <p:nvSpPr>
            <p:cNvPr id="15391" name="Rectangle 13"/>
            <p:cNvSpPr>
              <a:spLocks noChangeArrowheads="1"/>
            </p:cNvSpPr>
            <p:nvPr/>
          </p:nvSpPr>
          <p:spPr bwMode="auto">
            <a:xfrm>
              <a:off x="4573"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33</a:t>
              </a:r>
            </a:p>
          </p:txBody>
        </p:sp>
        <p:sp>
          <p:nvSpPr>
            <p:cNvPr id="15392" name="Text Box 14"/>
            <p:cNvSpPr txBox="1">
              <a:spLocks noChangeArrowheads="1"/>
            </p:cNvSpPr>
            <p:nvPr/>
          </p:nvSpPr>
          <p:spPr bwMode="auto">
            <a:xfrm>
              <a:off x="1693" y="1248"/>
              <a:ext cx="33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a:t>
              </a:r>
              <a:endParaRPr lang="en-US" altLang="en-US" sz="2000">
                <a:latin typeface="Times New Roman" charset="0"/>
              </a:endParaRPr>
            </a:p>
          </p:txBody>
        </p:sp>
        <p:sp>
          <p:nvSpPr>
            <p:cNvPr id="15393" name="Text Box 15"/>
            <p:cNvSpPr txBox="1">
              <a:spLocks noChangeArrowheads="1"/>
            </p:cNvSpPr>
            <p:nvPr/>
          </p:nvSpPr>
          <p:spPr bwMode="auto">
            <a:xfrm>
              <a:off x="384" y="1488"/>
              <a:ext cx="9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myQueue:</a:t>
              </a:r>
            </a:p>
          </p:txBody>
        </p:sp>
        <p:grpSp>
          <p:nvGrpSpPr>
            <p:cNvPr id="15394" name="Group 16"/>
            <p:cNvGrpSpPr>
              <a:grpSpLocks/>
            </p:cNvGrpSpPr>
            <p:nvPr/>
          </p:nvGrpSpPr>
          <p:grpSpPr bwMode="auto">
            <a:xfrm>
              <a:off x="2355" y="1921"/>
              <a:ext cx="1149" cy="383"/>
              <a:chOff x="2499" y="2785"/>
              <a:chExt cx="1149" cy="383"/>
            </a:xfrm>
          </p:grpSpPr>
          <p:sp>
            <p:nvSpPr>
              <p:cNvPr id="15397" name="Text Box 17"/>
              <p:cNvSpPr txBox="1">
                <a:spLocks noChangeArrowheads="1"/>
              </p:cNvSpPr>
              <p:nvPr/>
            </p:nvSpPr>
            <p:spPr bwMode="auto">
              <a:xfrm>
                <a:off x="2499" y="288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4</a:t>
                </a:r>
              </a:p>
            </p:txBody>
          </p:sp>
          <p:sp>
            <p:nvSpPr>
              <p:cNvPr id="15398" name="Freeform 1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5395" name="Text Box 20"/>
            <p:cNvSpPr txBox="1">
              <a:spLocks noChangeArrowheads="1"/>
            </p:cNvSpPr>
            <p:nvPr/>
          </p:nvSpPr>
          <p:spPr bwMode="auto">
            <a:xfrm>
              <a:off x="4176" y="2016"/>
              <a:ext cx="1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5</a:t>
              </a:r>
            </a:p>
          </p:txBody>
        </p:sp>
        <p:sp>
          <p:nvSpPr>
            <p:cNvPr id="15396" name="Freeform 21"/>
            <p:cNvSpPr>
              <a:spLocks/>
            </p:cNvSpPr>
            <p:nvPr/>
          </p:nvSpPr>
          <p:spPr bwMode="auto">
            <a:xfrm>
              <a:off x="3934" y="1920"/>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5"/>
          <p:cNvGrpSpPr>
            <a:grpSpLocks/>
          </p:cNvGrpSpPr>
          <p:nvPr/>
        </p:nvGrpSpPr>
        <p:grpSpPr bwMode="auto">
          <a:xfrm>
            <a:off x="609600" y="4724400"/>
            <a:ext cx="8001000" cy="1681163"/>
            <a:chOff x="384" y="2976"/>
            <a:chExt cx="5040" cy="1059"/>
          </a:xfrm>
        </p:grpSpPr>
        <p:sp>
          <p:nvSpPr>
            <p:cNvPr id="15369" name="Rectangle 26"/>
            <p:cNvSpPr>
              <a:spLocks noChangeArrowheads="1"/>
            </p:cNvSpPr>
            <p:nvPr/>
          </p:nvSpPr>
          <p:spPr bwMode="auto">
            <a:xfrm>
              <a:off x="1549"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0" name="Rectangle 27"/>
            <p:cNvSpPr>
              <a:spLocks noChangeArrowheads="1"/>
            </p:cNvSpPr>
            <p:nvPr/>
          </p:nvSpPr>
          <p:spPr bwMode="auto">
            <a:xfrm>
              <a:off x="1981"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1" name="Rectangle 28"/>
            <p:cNvSpPr>
              <a:spLocks noChangeArrowheads="1"/>
            </p:cNvSpPr>
            <p:nvPr/>
          </p:nvSpPr>
          <p:spPr bwMode="auto">
            <a:xfrm>
              <a:off x="2413"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2" name="Rectangle 29"/>
            <p:cNvSpPr>
              <a:spLocks noChangeArrowheads="1"/>
            </p:cNvSpPr>
            <p:nvPr/>
          </p:nvSpPr>
          <p:spPr bwMode="auto">
            <a:xfrm>
              <a:off x="2845"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3" name="Rectangle 30"/>
            <p:cNvSpPr>
              <a:spLocks noChangeArrowheads="1"/>
            </p:cNvSpPr>
            <p:nvPr/>
          </p:nvSpPr>
          <p:spPr bwMode="auto">
            <a:xfrm>
              <a:off x="3277"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4" name="Rectangle 31"/>
            <p:cNvSpPr>
              <a:spLocks noChangeArrowheads="1"/>
            </p:cNvSpPr>
            <p:nvPr/>
          </p:nvSpPr>
          <p:spPr bwMode="auto">
            <a:xfrm>
              <a:off x="3709"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5" name="Rectangle 32"/>
            <p:cNvSpPr>
              <a:spLocks noChangeArrowheads="1"/>
            </p:cNvSpPr>
            <p:nvPr/>
          </p:nvSpPr>
          <p:spPr bwMode="auto">
            <a:xfrm>
              <a:off x="4141"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6" name="Rectangle 33"/>
            <p:cNvSpPr>
              <a:spLocks noChangeArrowheads="1"/>
            </p:cNvSpPr>
            <p:nvPr/>
          </p:nvSpPr>
          <p:spPr bwMode="auto">
            <a:xfrm>
              <a:off x="4573"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5377" name="Text Box 34"/>
            <p:cNvSpPr txBox="1">
              <a:spLocks noChangeArrowheads="1"/>
            </p:cNvSpPr>
            <p:nvPr/>
          </p:nvSpPr>
          <p:spPr bwMode="auto">
            <a:xfrm>
              <a:off x="1693" y="2976"/>
              <a:ext cx="33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a:t>
              </a:r>
              <a:endParaRPr lang="en-US" altLang="en-US" sz="2000">
                <a:latin typeface="Times New Roman" charset="0"/>
              </a:endParaRPr>
            </a:p>
          </p:txBody>
        </p:sp>
        <p:sp>
          <p:nvSpPr>
            <p:cNvPr id="15378" name="Text Box 35"/>
            <p:cNvSpPr txBox="1">
              <a:spLocks noChangeArrowheads="1"/>
            </p:cNvSpPr>
            <p:nvPr/>
          </p:nvSpPr>
          <p:spPr bwMode="auto">
            <a:xfrm>
              <a:off x="384" y="3216"/>
              <a:ext cx="9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myQueue:</a:t>
              </a:r>
            </a:p>
          </p:txBody>
        </p:sp>
        <p:grpSp>
          <p:nvGrpSpPr>
            <p:cNvPr id="15379" name="Group 36"/>
            <p:cNvGrpSpPr>
              <a:grpSpLocks/>
            </p:cNvGrpSpPr>
            <p:nvPr/>
          </p:nvGrpSpPr>
          <p:grpSpPr bwMode="auto">
            <a:xfrm>
              <a:off x="2307" y="3649"/>
              <a:ext cx="1149" cy="383"/>
              <a:chOff x="2499" y="2785"/>
              <a:chExt cx="1149" cy="383"/>
            </a:xfrm>
          </p:grpSpPr>
          <p:sp>
            <p:nvSpPr>
              <p:cNvPr id="15382" name="Text Box 37"/>
              <p:cNvSpPr txBox="1">
                <a:spLocks noChangeArrowheads="1"/>
              </p:cNvSpPr>
              <p:nvPr/>
            </p:nvSpPr>
            <p:spPr bwMode="auto">
              <a:xfrm>
                <a:off x="2499" y="288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4</a:t>
                </a:r>
              </a:p>
            </p:txBody>
          </p:sp>
          <p:sp>
            <p:nvSpPr>
              <p:cNvPr id="15383" name="Freeform 3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5380" name="Text Box 39"/>
            <p:cNvSpPr txBox="1">
              <a:spLocks noChangeArrowheads="1"/>
            </p:cNvSpPr>
            <p:nvPr/>
          </p:nvSpPr>
          <p:spPr bwMode="auto">
            <a:xfrm>
              <a:off x="4176" y="3744"/>
              <a:ext cx="1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5</a:t>
              </a:r>
            </a:p>
          </p:txBody>
        </p:sp>
        <p:sp>
          <p:nvSpPr>
            <p:cNvPr id="15381" name="Freeform 40"/>
            <p:cNvSpPr>
              <a:spLocks/>
            </p:cNvSpPr>
            <p:nvPr/>
          </p:nvSpPr>
          <p:spPr bwMode="auto">
            <a:xfrm>
              <a:off x="3934" y="364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6665" name="Text Box 41"/>
          <p:cNvSpPr txBox="1">
            <a:spLocks noChangeArrowheads="1"/>
          </p:cNvSpPr>
          <p:nvPr/>
        </p:nvSpPr>
        <p:spPr bwMode="auto">
          <a:xfrm>
            <a:off x="609600" y="61722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800">
                <a:latin typeface="Times New Roman" charset="0"/>
              </a:rPr>
              <a:t>This is a problem!</a:t>
            </a:r>
            <a:endParaRPr lang="en-US" altLang="en-US">
              <a:latin typeface="Times New Roman" charset="0"/>
            </a:endParaRPr>
          </a:p>
        </p:txBody>
      </p:sp>
    </p:spTree>
    <p:extLst>
      <p:ext uri="{BB962C8B-B14F-4D97-AF65-F5344CB8AC3E}">
        <p14:creationId xmlns:p14="http://schemas.microsoft.com/office/powerpoint/2010/main" val="1932033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0" end="0"/>
                                            </p:txEl>
                                          </p:spTgt>
                                        </p:tgtEl>
                                        <p:attrNameLst>
                                          <p:attrName>style.visibility</p:attrName>
                                        </p:attrNameLst>
                                      </p:cBhvr>
                                      <p:to>
                                        <p:strVal val="visible"/>
                                      </p:to>
                                    </p:set>
                                    <p:animEffect transition="in" filter="wipe(left)">
                                      <p:cBhvr>
                                        <p:cTn id="17" dur="500"/>
                                        <p:tgtEl>
                                          <p:spTgt spid="266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5"/>
                                        </p:tgtEl>
                                        <p:attrNameLst>
                                          <p:attrName>style.visibility</p:attrName>
                                        </p:attrNameLst>
                                      </p:cBhvr>
                                      <p:to>
                                        <p:strVal val="visible"/>
                                      </p:to>
                                    </p:set>
                                    <p:animEffect transition="in" filter="wipe(left)">
                                      <p:cBhvr>
                                        <p:cTn id="27" dur="500"/>
                                        <p:tgtEl>
                                          <p:spTgt spid="26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5" autoUpdateAnimBg="0"/>
      <p:bldP spid="26628" grpId="0" build="p" bldLvl="4" autoUpdateAnimBg="0"/>
      <p:bldP spid="266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8EF73CD-F9A8-414C-A598-308EFE129BF6}" type="slidenum">
              <a:rPr lang="en-US" altLang="en-US" sz="1400">
                <a:latin typeface="Arial" charset="0"/>
              </a:rPr>
              <a:pPr/>
              <a:t>24</a:t>
            </a:fld>
            <a:endParaRPr lang="en-US" altLang="en-US" sz="1400">
              <a:latin typeface="Arial" charset="0"/>
            </a:endParaRPr>
          </a:p>
        </p:txBody>
      </p:sp>
      <p:sp>
        <p:nvSpPr>
          <p:cNvPr id="16387" name="Rectangle 2"/>
          <p:cNvSpPr>
            <a:spLocks noGrp="1" noChangeArrowheads="1"/>
          </p:cNvSpPr>
          <p:nvPr>
            <p:ph type="title"/>
          </p:nvPr>
        </p:nvSpPr>
        <p:spPr>
          <a:xfrm>
            <a:off x="1295400" y="228600"/>
            <a:ext cx="7315200" cy="838200"/>
          </a:xfrm>
        </p:spPr>
        <p:txBody>
          <a:bodyPr>
            <a:normAutofit fontScale="90000"/>
          </a:bodyPr>
          <a:lstStyle/>
          <a:p>
            <a:pPr eaLnBrk="1" hangingPunct="1"/>
            <a:r>
              <a:rPr lang="en-US" altLang="en-US"/>
              <a:t>Full and empty queues: solutions</a:t>
            </a:r>
          </a:p>
        </p:txBody>
      </p:sp>
      <p:sp>
        <p:nvSpPr>
          <p:cNvPr id="27651" name="Rectangle 3"/>
          <p:cNvSpPr>
            <a:spLocks noGrp="1" noChangeArrowheads="1"/>
          </p:cNvSpPr>
          <p:nvPr>
            <p:ph type="body" sz="half" idx="1"/>
          </p:nvPr>
        </p:nvSpPr>
        <p:spPr>
          <a:xfrm>
            <a:off x="685800" y="1295400"/>
            <a:ext cx="7772400" cy="609600"/>
          </a:xfrm>
        </p:spPr>
        <p:txBody>
          <a:bodyPr/>
          <a:lstStyle/>
          <a:p>
            <a:pPr eaLnBrk="1" hangingPunct="1"/>
            <a:r>
              <a:rPr lang="en-US" altLang="en-US" sz="2400" b="1"/>
              <a:t>Solution #1:</a:t>
            </a:r>
            <a:r>
              <a:rPr lang="en-US" altLang="en-US" sz="2400"/>
              <a:t> Keep an additional variable</a:t>
            </a:r>
          </a:p>
        </p:txBody>
      </p:sp>
      <p:sp>
        <p:nvSpPr>
          <p:cNvPr id="27652" name="Rectangle 4"/>
          <p:cNvSpPr>
            <a:spLocks noGrp="1" noChangeArrowheads="1"/>
          </p:cNvSpPr>
          <p:nvPr>
            <p:ph type="body" sz="half" idx="2"/>
          </p:nvPr>
        </p:nvSpPr>
        <p:spPr>
          <a:xfrm>
            <a:off x="381000" y="3635375"/>
            <a:ext cx="8574088" cy="1135063"/>
          </a:xfrm>
        </p:spPr>
        <p:txBody>
          <a:bodyPr/>
          <a:lstStyle/>
          <a:p>
            <a:pPr eaLnBrk="1" hangingPunct="1"/>
            <a:r>
              <a:rPr lang="en-US" altLang="en-US" sz="2400" b="1"/>
              <a:t>Solution #2:</a:t>
            </a:r>
            <a:r>
              <a:rPr lang="en-US" altLang="en-US" sz="2400"/>
              <a:t> (Slightly more efficient) Keep a gap between elements: consider the queue full when it has </a:t>
            </a:r>
            <a:r>
              <a:rPr lang="en-US" altLang="en-US" sz="2400">
                <a:latin typeface="Consolas" charset="0"/>
              </a:rPr>
              <a:t>n-1</a:t>
            </a:r>
            <a:r>
              <a:rPr lang="en-US" altLang="en-US" sz="2400"/>
              <a:t> elements</a:t>
            </a:r>
          </a:p>
        </p:txBody>
      </p:sp>
      <p:grpSp>
        <p:nvGrpSpPr>
          <p:cNvPr id="2" name="Group 62"/>
          <p:cNvGrpSpPr>
            <a:grpSpLocks/>
          </p:cNvGrpSpPr>
          <p:nvPr/>
        </p:nvGrpSpPr>
        <p:grpSpPr bwMode="auto">
          <a:xfrm>
            <a:off x="609600" y="1981200"/>
            <a:ext cx="7924800" cy="1681163"/>
            <a:chOff x="384" y="1248"/>
            <a:chExt cx="4992" cy="1059"/>
          </a:xfrm>
        </p:grpSpPr>
        <p:sp>
          <p:nvSpPr>
            <p:cNvPr id="16408" name="Rectangle 6"/>
            <p:cNvSpPr>
              <a:spLocks noChangeArrowheads="1"/>
            </p:cNvSpPr>
            <p:nvPr/>
          </p:nvSpPr>
          <p:spPr bwMode="auto">
            <a:xfrm>
              <a:off x="1549"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p>
          </p:txBody>
        </p:sp>
        <p:sp>
          <p:nvSpPr>
            <p:cNvPr id="16409" name="Rectangle 7"/>
            <p:cNvSpPr>
              <a:spLocks noChangeArrowheads="1"/>
            </p:cNvSpPr>
            <p:nvPr/>
          </p:nvSpPr>
          <p:spPr bwMode="auto">
            <a:xfrm>
              <a:off x="1981"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55</a:t>
              </a:r>
            </a:p>
          </p:txBody>
        </p:sp>
        <p:sp>
          <p:nvSpPr>
            <p:cNvPr id="16410" name="Rectangle 8"/>
            <p:cNvSpPr>
              <a:spLocks noChangeArrowheads="1"/>
            </p:cNvSpPr>
            <p:nvPr/>
          </p:nvSpPr>
          <p:spPr bwMode="auto">
            <a:xfrm>
              <a:off x="2413"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66</a:t>
              </a:r>
            </a:p>
          </p:txBody>
        </p:sp>
        <p:sp>
          <p:nvSpPr>
            <p:cNvPr id="16411" name="Rectangle 9"/>
            <p:cNvSpPr>
              <a:spLocks noChangeArrowheads="1"/>
            </p:cNvSpPr>
            <p:nvPr/>
          </p:nvSpPr>
          <p:spPr bwMode="auto">
            <a:xfrm>
              <a:off x="2845"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77</a:t>
              </a:r>
            </a:p>
          </p:txBody>
        </p:sp>
        <p:sp>
          <p:nvSpPr>
            <p:cNvPr id="16412" name="Rectangle 10"/>
            <p:cNvSpPr>
              <a:spLocks noChangeArrowheads="1"/>
            </p:cNvSpPr>
            <p:nvPr/>
          </p:nvSpPr>
          <p:spPr bwMode="auto">
            <a:xfrm>
              <a:off x="3277"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88</a:t>
              </a:r>
            </a:p>
          </p:txBody>
        </p:sp>
        <p:sp>
          <p:nvSpPr>
            <p:cNvPr id="16413" name="Rectangle 11"/>
            <p:cNvSpPr>
              <a:spLocks noChangeArrowheads="1"/>
            </p:cNvSpPr>
            <p:nvPr/>
          </p:nvSpPr>
          <p:spPr bwMode="auto">
            <a:xfrm>
              <a:off x="3709"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11</a:t>
              </a:r>
            </a:p>
          </p:txBody>
        </p:sp>
        <p:sp>
          <p:nvSpPr>
            <p:cNvPr id="16414" name="Rectangle 12"/>
            <p:cNvSpPr>
              <a:spLocks noChangeArrowheads="1"/>
            </p:cNvSpPr>
            <p:nvPr/>
          </p:nvSpPr>
          <p:spPr bwMode="auto">
            <a:xfrm>
              <a:off x="4141"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22</a:t>
              </a:r>
            </a:p>
          </p:txBody>
        </p:sp>
        <p:sp>
          <p:nvSpPr>
            <p:cNvPr id="16415" name="Rectangle 13"/>
            <p:cNvSpPr>
              <a:spLocks noChangeArrowheads="1"/>
            </p:cNvSpPr>
            <p:nvPr/>
          </p:nvSpPr>
          <p:spPr bwMode="auto">
            <a:xfrm>
              <a:off x="4573" y="1488"/>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33</a:t>
              </a:r>
            </a:p>
          </p:txBody>
        </p:sp>
        <p:sp>
          <p:nvSpPr>
            <p:cNvPr id="16416" name="Text Box 14"/>
            <p:cNvSpPr txBox="1">
              <a:spLocks noChangeArrowheads="1"/>
            </p:cNvSpPr>
            <p:nvPr/>
          </p:nvSpPr>
          <p:spPr bwMode="auto">
            <a:xfrm>
              <a:off x="1693" y="1248"/>
              <a:ext cx="33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a:t>
              </a:r>
              <a:endParaRPr lang="en-US" altLang="en-US" sz="2000">
                <a:latin typeface="Times New Roman" charset="0"/>
              </a:endParaRPr>
            </a:p>
          </p:txBody>
        </p:sp>
        <p:sp>
          <p:nvSpPr>
            <p:cNvPr id="16417" name="Text Box 15"/>
            <p:cNvSpPr txBox="1">
              <a:spLocks noChangeArrowheads="1"/>
            </p:cNvSpPr>
            <p:nvPr/>
          </p:nvSpPr>
          <p:spPr bwMode="auto">
            <a:xfrm>
              <a:off x="384" y="1488"/>
              <a:ext cx="9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myQueue:</a:t>
              </a:r>
            </a:p>
          </p:txBody>
        </p:sp>
        <p:grpSp>
          <p:nvGrpSpPr>
            <p:cNvPr id="16418" name="Group 16"/>
            <p:cNvGrpSpPr>
              <a:grpSpLocks/>
            </p:cNvGrpSpPr>
            <p:nvPr/>
          </p:nvGrpSpPr>
          <p:grpSpPr bwMode="auto">
            <a:xfrm>
              <a:off x="2355" y="1921"/>
              <a:ext cx="1149" cy="383"/>
              <a:chOff x="2499" y="2785"/>
              <a:chExt cx="1149" cy="383"/>
            </a:xfrm>
          </p:grpSpPr>
          <p:sp>
            <p:nvSpPr>
              <p:cNvPr id="16423" name="Text Box 17"/>
              <p:cNvSpPr txBox="1">
                <a:spLocks noChangeArrowheads="1"/>
              </p:cNvSpPr>
              <p:nvPr/>
            </p:nvSpPr>
            <p:spPr bwMode="auto">
              <a:xfrm>
                <a:off x="2499" y="288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4</a:t>
                </a:r>
              </a:p>
            </p:txBody>
          </p:sp>
          <p:sp>
            <p:nvSpPr>
              <p:cNvPr id="16424" name="Freeform 1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6419" name="Group 58"/>
            <p:cNvGrpSpPr>
              <a:grpSpLocks/>
            </p:cNvGrpSpPr>
            <p:nvPr/>
          </p:nvGrpSpPr>
          <p:grpSpPr bwMode="auto">
            <a:xfrm>
              <a:off x="3934" y="1920"/>
              <a:ext cx="1442" cy="387"/>
              <a:chOff x="3552" y="1920"/>
              <a:chExt cx="1442" cy="387"/>
            </a:xfrm>
          </p:grpSpPr>
          <p:sp>
            <p:nvSpPr>
              <p:cNvPr id="16421" name="Text Box 19"/>
              <p:cNvSpPr txBox="1">
                <a:spLocks noChangeArrowheads="1"/>
              </p:cNvSpPr>
              <p:nvPr/>
            </p:nvSpPr>
            <p:spPr bwMode="auto">
              <a:xfrm>
                <a:off x="3794" y="2016"/>
                <a:ext cx="1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5</a:t>
                </a:r>
              </a:p>
            </p:txBody>
          </p:sp>
          <p:sp>
            <p:nvSpPr>
              <p:cNvPr id="16422" name="Freeform 20"/>
              <p:cNvSpPr>
                <a:spLocks/>
              </p:cNvSpPr>
              <p:nvPr/>
            </p:nvSpPr>
            <p:spPr bwMode="auto">
              <a:xfrm>
                <a:off x="3552" y="1920"/>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6420" name="Text Box 38"/>
            <p:cNvSpPr txBox="1">
              <a:spLocks noChangeArrowheads="1"/>
            </p:cNvSpPr>
            <p:nvPr/>
          </p:nvSpPr>
          <p:spPr bwMode="auto">
            <a:xfrm>
              <a:off x="912" y="2016"/>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count = 8</a:t>
              </a:r>
            </a:p>
          </p:txBody>
        </p:sp>
      </p:grpSp>
      <p:grpSp>
        <p:nvGrpSpPr>
          <p:cNvPr id="5" name="Group 63"/>
          <p:cNvGrpSpPr>
            <a:grpSpLocks/>
          </p:cNvGrpSpPr>
          <p:nvPr/>
        </p:nvGrpSpPr>
        <p:grpSpPr bwMode="auto">
          <a:xfrm>
            <a:off x="609600" y="4724400"/>
            <a:ext cx="7848600" cy="1681163"/>
            <a:chOff x="384" y="2976"/>
            <a:chExt cx="4944" cy="1059"/>
          </a:xfrm>
        </p:grpSpPr>
        <p:sp>
          <p:nvSpPr>
            <p:cNvPr id="16392" name="Rectangle 42"/>
            <p:cNvSpPr>
              <a:spLocks noChangeArrowheads="1"/>
            </p:cNvSpPr>
            <p:nvPr/>
          </p:nvSpPr>
          <p:spPr bwMode="auto">
            <a:xfrm>
              <a:off x="1549"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p>
          </p:txBody>
        </p:sp>
        <p:sp>
          <p:nvSpPr>
            <p:cNvPr id="16393" name="Rectangle 43"/>
            <p:cNvSpPr>
              <a:spLocks noChangeArrowheads="1"/>
            </p:cNvSpPr>
            <p:nvPr/>
          </p:nvSpPr>
          <p:spPr bwMode="auto">
            <a:xfrm>
              <a:off x="1981"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55</a:t>
              </a:r>
            </a:p>
          </p:txBody>
        </p:sp>
        <p:sp>
          <p:nvSpPr>
            <p:cNvPr id="16394" name="Rectangle 44"/>
            <p:cNvSpPr>
              <a:spLocks noChangeArrowheads="1"/>
            </p:cNvSpPr>
            <p:nvPr/>
          </p:nvSpPr>
          <p:spPr bwMode="auto">
            <a:xfrm>
              <a:off x="2413"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66</a:t>
              </a:r>
            </a:p>
          </p:txBody>
        </p:sp>
        <p:sp>
          <p:nvSpPr>
            <p:cNvPr id="16395" name="Rectangle 45"/>
            <p:cNvSpPr>
              <a:spLocks noChangeArrowheads="1"/>
            </p:cNvSpPr>
            <p:nvPr/>
          </p:nvSpPr>
          <p:spPr bwMode="auto">
            <a:xfrm>
              <a:off x="2845"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77</a:t>
              </a:r>
            </a:p>
          </p:txBody>
        </p:sp>
        <p:sp>
          <p:nvSpPr>
            <p:cNvPr id="16396" name="Rectangle 46"/>
            <p:cNvSpPr>
              <a:spLocks noChangeArrowheads="1"/>
            </p:cNvSpPr>
            <p:nvPr/>
          </p:nvSpPr>
          <p:spPr bwMode="auto">
            <a:xfrm>
              <a:off x="3277" y="3216"/>
              <a:ext cx="431"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Consolas" charset="0"/>
              </a:endParaRPr>
            </a:p>
          </p:txBody>
        </p:sp>
        <p:sp>
          <p:nvSpPr>
            <p:cNvPr id="16397" name="Rectangle 47"/>
            <p:cNvSpPr>
              <a:spLocks noChangeArrowheads="1"/>
            </p:cNvSpPr>
            <p:nvPr/>
          </p:nvSpPr>
          <p:spPr bwMode="auto">
            <a:xfrm>
              <a:off x="3709"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11</a:t>
              </a:r>
            </a:p>
          </p:txBody>
        </p:sp>
        <p:sp>
          <p:nvSpPr>
            <p:cNvPr id="16398" name="Rectangle 48"/>
            <p:cNvSpPr>
              <a:spLocks noChangeArrowheads="1"/>
            </p:cNvSpPr>
            <p:nvPr/>
          </p:nvSpPr>
          <p:spPr bwMode="auto">
            <a:xfrm>
              <a:off x="4141"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22</a:t>
              </a:r>
            </a:p>
          </p:txBody>
        </p:sp>
        <p:sp>
          <p:nvSpPr>
            <p:cNvPr id="16399" name="Rectangle 49"/>
            <p:cNvSpPr>
              <a:spLocks noChangeArrowheads="1"/>
            </p:cNvSpPr>
            <p:nvPr/>
          </p:nvSpPr>
          <p:spPr bwMode="auto">
            <a:xfrm>
              <a:off x="4573" y="3216"/>
              <a:ext cx="431"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33</a:t>
              </a:r>
            </a:p>
          </p:txBody>
        </p:sp>
        <p:sp>
          <p:nvSpPr>
            <p:cNvPr id="16400" name="Text Box 50"/>
            <p:cNvSpPr txBox="1">
              <a:spLocks noChangeArrowheads="1"/>
            </p:cNvSpPr>
            <p:nvPr/>
          </p:nvSpPr>
          <p:spPr bwMode="auto">
            <a:xfrm>
              <a:off x="1693" y="2976"/>
              <a:ext cx="33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a:t>
              </a:r>
              <a:endParaRPr lang="en-US" altLang="en-US" sz="2000">
                <a:latin typeface="Times New Roman" charset="0"/>
              </a:endParaRPr>
            </a:p>
          </p:txBody>
        </p:sp>
        <p:sp>
          <p:nvSpPr>
            <p:cNvPr id="16401" name="Text Box 51"/>
            <p:cNvSpPr txBox="1">
              <a:spLocks noChangeArrowheads="1"/>
            </p:cNvSpPr>
            <p:nvPr/>
          </p:nvSpPr>
          <p:spPr bwMode="auto">
            <a:xfrm>
              <a:off x="384" y="3216"/>
              <a:ext cx="9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myQueue:</a:t>
              </a:r>
            </a:p>
          </p:txBody>
        </p:sp>
        <p:grpSp>
          <p:nvGrpSpPr>
            <p:cNvPr id="16402" name="Group 52"/>
            <p:cNvGrpSpPr>
              <a:grpSpLocks/>
            </p:cNvGrpSpPr>
            <p:nvPr/>
          </p:nvGrpSpPr>
          <p:grpSpPr bwMode="auto">
            <a:xfrm>
              <a:off x="1872" y="3649"/>
              <a:ext cx="1149" cy="383"/>
              <a:chOff x="2499" y="2785"/>
              <a:chExt cx="1149" cy="383"/>
            </a:xfrm>
          </p:grpSpPr>
          <p:sp>
            <p:nvSpPr>
              <p:cNvPr id="16406" name="Text Box 53"/>
              <p:cNvSpPr txBox="1">
                <a:spLocks noChangeArrowheads="1"/>
              </p:cNvSpPr>
              <p:nvPr/>
            </p:nvSpPr>
            <p:spPr bwMode="auto">
              <a:xfrm>
                <a:off x="2499" y="288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rear = 3</a:t>
                </a:r>
              </a:p>
            </p:txBody>
          </p:sp>
          <p:sp>
            <p:nvSpPr>
              <p:cNvPr id="16407" name="Freeform 54"/>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6403" name="Group 59"/>
            <p:cNvGrpSpPr>
              <a:grpSpLocks/>
            </p:cNvGrpSpPr>
            <p:nvPr/>
          </p:nvGrpSpPr>
          <p:grpSpPr bwMode="auto">
            <a:xfrm>
              <a:off x="3934" y="3648"/>
              <a:ext cx="1394" cy="387"/>
              <a:chOff x="3504" y="3648"/>
              <a:chExt cx="1394" cy="387"/>
            </a:xfrm>
          </p:grpSpPr>
          <p:sp>
            <p:nvSpPr>
              <p:cNvPr id="16404" name="Text Box 55"/>
              <p:cNvSpPr txBox="1">
                <a:spLocks noChangeArrowheads="1"/>
              </p:cNvSpPr>
              <p:nvPr/>
            </p:nvSpPr>
            <p:spPr bwMode="auto">
              <a:xfrm>
                <a:off x="3746" y="3744"/>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front = 5</a:t>
                </a:r>
              </a:p>
            </p:txBody>
          </p:sp>
          <p:sp>
            <p:nvSpPr>
              <p:cNvPr id="16405" name="Freeform 56"/>
              <p:cNvSpPr>
                <a:spLocks/>
              </p:cNvSpPr>
              <p:nvPr/>
            </p:nvSpPr>
            <p:spPr bwMode="auto">
              <a:xfrm>
                <a:off x="3504" y="364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extLst>
      <p:ext uri="{BB962C8B-B14F-4D97-AF65-F5344CB8AC3E}">
        <p14:creationId xmlns:p14="http://schemas.microsoft.com/office/powerpoint/2010/main" val="2053794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xEl>
                                              <p:pRg st="0" end="0"/>
                                            </p:txEl>
                                          </p:spTgt>
                                        </p:tgtEl>
                                        <p:attrNameLst>
                                          <p:attrName>style.visibility</p:attrName>
                                        </p:attrNameLst>
                                      </p:cBhvr>
                                      <p:to>
                                        <p:strVal val="visible"/>
                                      </p:to>
                                    </p:set>
                                    <p:animEffect transition="in" filter="wipe(left)">
                                      <p:cBhvr>
                                        <p:cTn id="17" dur="500"/>
                                        <p:tgtEl>
                                          <p:spTgt spid="276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5" autoUpdateAnimBg="0"/>
      <p:bldP spid="27652" grpId="0" build="p" bldLvl="4"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EC1B561-F48C-FA4B-8645-C98C481131FC}" type="slidenum">
              <a:rPr lang="en-US" altLang="en-US" sz="1400">
                <a:latin typeface="Arial" charset="0"/>
              </a:rPr>
              <a:pPr/>
              <a:t>25</a:t>
            </a:fld>
            <a:endParaRPr lang="en-US" altLang="en-US" sz="1400">
              <a:latin typeface="Arial" charset="0"/>
            </a:endParaRPr>
          </a:p>
        </p:txBody>
      </p:sp>
      <p:sp>
        <p:nvSpPr>
          <p:cNvPr id="17411" name="Rectangle 2"/>
          <p:cNvSpPr>
            <a:spLocks noGrp="1" noChangeArrowheads="1"/>
          </p:cNvSpPr>
          <p:nvPr>
            <p:ph type="title"/>
          </p:nvPr>
        </p:nvSpPr>
        <p:spPr/>
        <p:txBody>
          <a:bodyPr/>
          <a:lstStyle/>
          <a:p>
            <a:pPr eaLnBrk="1" hangingPunct="1"/>
            <a:r>
              <a:rPr lang="en-US" altLang="en-US" sz="3600"/>
              <a:t>Linked-list implementation of queues</a:t>
            </a:r>
          </a:p>
        </p:txBody>
      </p:sp>
      <p:sp>
        <p:nvSpPr>
          <p:cNvPr id="17412" name="Rectangle 3"/>
          <p:cNvSpPr>
            <a:spLocks noGrp="1" noChangeArrowheads="1"/>
          </p:cNvSpPr>
          <p:nvPr>
            <p:ph type="body" idx="1"/>
          </p:nvPr>
        </p:nvSpPr>
        <p:spPr>
          <a:xfrm>
            <a:off x="685800" y="1524000"/>
            <a:ext cx="8077200" cy="4572000"/>
          </a:xfrm>
        </p:spPr>
        <p:txBody>
          <a:bodyPr>
            <a:normAutofit fontScale="92500" lnSpcReduction="10000"/>
          </a:bodyPr>
          <a:lstStyle/>
          <a:p>
            <a:pPr eaLnBrk="1" hangingPunct="1">
              <a:lnSpc>
                <a:spcPct val="90000"/>
              </a:lnSpc>
            </a:pPr>
            <a:r>
              <a:rPr lang="en-US" altLang="en-US"/>
              <a:t>In a queue, insertions occur at one end, deletions at the other end</a:t>
            </a:r>
          </a:p>
          <a:p>
            <a:pPr eaLnBrk="1" hangingPunct="1">
              <a:lnSpc>
                <a:spcPct val="90000"/>
              </a:lnSpc>
            </a:pPr>
            <a:r>
              <a:rPr lang="en-US" altLang="en-US"/>
              <a:t>Operations at the front of a singly-linked list (SLL) are O(1), but at the other end they are O(n)</a:t>
            </a:r>
          </a:p>
          <a:p>
            <a:pPr lvl="1" eaLnBrk="1" hangingPunct="1">
              <a:lnSpc>
                <a:spcPct val="90000"/>
              </a:lnSpc>
            </a:pPr>
            <a:r>
              <a:rPr lang="en-US" altLang="en-US"/>
              <a:t>Because you have to find the last element each time</a:t>
            </a:r>
          </a:p>
          <a:p>
            <a:pPr eaLnBrk="1" hangingPunct="1">
              <a:lnSpc>
                <a:spcPct val="90000"/>
              </a:lnSpc>
            </a:pPr>
            <a:r>
              <a:rPr lang="en-US" altLang="en-US"/>
              <a:t>BUT: there is a simple way to use a singly-linked list to implement both insertions and deletions in O(1) time</a:t>
            </a:r>
          </a:p>
          <a:p>
            <a:pPr lvl="1" eaLnBrk="1" hangingPunct="1">
              <a:lnSpc>
                <a:spcPct val="90000"/>
              </a:lnSpc>
            </a:pPr>
            <a:r>
              <a:rPr lang="en-US" altLang="en-US"/>
              <a:t>You always need a pointer to the first thing in the list</a:t>
            </a:r>
          </a:p>
          <a:p>
            <a:pPr lvl="1" eaLnBrk="1" hangingPunct="1">
              <a:lnSpc>
                <a:spcPct val="90000"/>
              </a:lnSpc>
            </a:pPr>
            <a:r>
              <a:rPr lang="en-US" altLang="en-US"/>
              <a:t>You can keep an additional pointer to the </a:t>
            </a:r>
            <a:r>
              <a:rPr lang="en-US" altLang="en-US" i="1"/>
              <a:t>last</a:t>
            </a:r>
            <a:r>
              <a:rPr lang="en-US" altLang="en-US"/>
              <a:t> thing in the list</a:t>
            </a:r>
          </a:p>
        </p:txBody>
      </p:sp>
    </p:spTree>
    <p:extLst>
      <p:ext uri="{BB962C8B-B14F-4D97-AF65-F5344CB8AC3E}">
        <p14:creationId xmlns:p14="http://schemas.microsoft.com/office/powerpoint/2010/main" val="1583314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1F5200B-6FAD-4744-9841-02C262BCCDAA}" type="slidenum">
              <a:rPr lang="en-US" altLang="en-US" sz="1400">
                <a:latin typeface="Arial" charset="0"/>
              </a:rPr>
              <a:pPr/>
              <a:t>26</a:t>
            </a:fld>
            <a:endParaRPr lang="en-US" altLang="en-US" sz="1400">
              <a:latin typeface="Arial" charset="0"/>
            </a:endParaRPr>
          </a:p>
        </p:txBody>
      </p:sp>
      <p:sp>
        <p:nvSpPr>
          <p:cNvPr id="18435" name="Rectangle 2"/>
          <p:cNvSpPr>
            <a:spLocks noGrp="1" noChangeArrowheads="1"/>
          </p:cNvSpPr>
          <p:nvPr>
            <p:ph type="title"/>
          </p:nvPr>
        </p:nvSpPr>
        <p:spPr/>
        <p:txBody>
          <a:bodyPr/>
          <a:lstStyle/>
          <a:p>
            <a:pPr eaLnBrk="1" hangingPunct="1"/>
            <a:r>
              <a:rPr lang="en-US" altLang="en-US"/>
              <a:t>SLL implementation of queues</a:t>
            </a:r>
          </a:p>
        </p:txBody>
      </p:sp>
      <p:sp>
        <p:nvSpPr>
          <p:cNvPr id="18436" name="Rectangle 3"/>
          <p:cNvSpPr>
            <a:spLocks noGrp="1" noChangeArrowheads="1"/>
          </p:cNvSpPr>
          <p:nvPr>
            <p:ph type="body" idx="1"/>
          </p:nvPr>
        </p:nvSpPr>
        <p:spPr>
          <a:xfrm>
            <a:off x="685800" y="1524000"/>
            <a:ext cx="7924800" cy="4572000"/>
          </a:xfrm>
        </p:spPr>
        <p:txBody>
          <a:bodyPr>
            <a:normAutofit fontScale="92500" lnSpcReduction="20000"/>
          </a:bodyPr>
          <a:lstStyle/>
          <a:p>
            <a:pPr eaLnBrk="1" hangingPunct="1">
              <a:lnSpc>
                <a:spcPct val="90000"/>
              </a:lnSpc>
            </a:pPr>
            <a:r>
              <a:rPr lang="en-US" altLang="en-US"/>
              <a:t>In an SLL you can easily find the successor of a node, but not its predecessor	</a:t>
            </a:r>
          </a:p>
          <a:p>
            <a:pPr lvl="1" eaLnBrk="1" hangingPunct="1">
              <a:lnSpc>
                <a:spcPct val="90000"/>
              </a:lnSpc>
            </a:pPr>
            <a:r>
              <a:rPr lang="en-US" altLang="en-US"/>
              <a:t>Remember, pointers (references) are one-way</a:t>
            </a:r>
          </a:p>
          <a:p>
            <a:pPr eaLnBrk="1" hangingPunct="1">
              <a:lnSpc>
                <a:spcPct val="90000"/>
              </a:lnSpc>
            </a:pPr>
            <a:r>
              <a:rPr lang="en-US" altLang="en-US"/>
              <a:t>If you know where the </a:t>
            </a:r>
            <a:r>
              <a:rPr lang="en-US" altLang="en-US" i="1"/>
              <a:t>last</a:t>
            </a:r>
            <a:r>
              <a:rPr lang="en-US" altLang="en-US"/>
              <a:t> node in a list is, it’s hard to remove that node, but it’s easy to add a node after it</a:t>
            </a:r>
          </a:p>
          <a:p>
            <a:pPr eaLnBrk="1" hangingPunct="1">
              <a:lnSpc>
                <a:spcPct val="90000"/>
              </a:lnSpc>
            </a:pPr>
            <a:r>
              <a:rPr lang="en-US" altLang="en-US"/>
              <a:t>Hence,</a:t>
            </a:r>
          </a:p>
          <a:p>
            <a:pPr lvl="1" eaLnBrk="1" hangingPunct="1">
              <a:lnSpc>
                <a:spcPct val="90000"/>
              </a:lnSpc>
            </a:pPr>
            <a:r>
              <a:rPr lang="en-US" altLang="en-US"/>
              <a:t>Use the </a:t>
            </a:r>
            <a:r>
              <a:rPr lang="en-US" altLang="en-US" i="1"/>
              <a:t>first</a:t>
            </a:r>
            <a:r>
              <a:rPr lang="en-US" altLang="en-US"/>
              <a:t> element in an SLL as the </a:t>
            </a:r>
            <a:r>
              <a:rPr lang="en-US" altLang="en-US" i="1"/>
              <a:t>front</a:t>
            </a:r>
            <a:r>
              <a:rPr lang="en-US" altLang="en-US"/>
              <a:t> of the queue</a:t>
            </a:r>
          </a:p>
          <a:p>
            <a:pPr lvl="1" eaLnBrk="1" hangingPunct="1">
              <a:lnSpc>
                <a:spcPct val="90000"/>
              </a:lnSpc>
            </a:pPr>
            <a:r>
              <a:rPr lang="en-US" altLang="en-US"/>
              <a:t>Use the </a:t>
            </a:r>
            <a:r>
              <a:rPr lang="en-US" altLang="en-US" i="1"/>
              <a:t>last</a:t>
            </a:r>
            <a:r>
              <a:rPr lang="en-US" altLang="en-US"/>
              <a:t> element in an SLL as the </a:t>
            </a:r>
            <a:r>
              <a:rPr lang="en-US" altLang="en-US" i="1"/>
              <a:t>rear</a:t>
            </a:r>
            <a:r>
              <a:rPr lang="en-US" altLang="en-US"/>
              <a:t> of the queue</a:t>
            </a:r>
          </a:p>
          <a:p>
            <a:pPr lvl="1" eaLnBrk="1" hangingPunct="1">
              <a:lnSpc>
                <a:spcPct val="90000"/>
              </a:lnSpc>
            </a:pPr>
            <a:r>
              <a:rPr lang="en-US" altLang="en-US"/>
              <a:t>Keep pointers to </a:t>
            </a:r>
            <a:r>
              <a:rPr lang="en-US" altLang="en-US" i="1"/>
              <a:t>both</a:t>
            </a:r>
            <a:r>
              <a:rPr lang="en-US" altLang="en-US"/>
              <a:t> the front and the rear of the SLL</a:t>
            </a:r>
          </a:p>
        </p:txBody>
      </p:sp>
    </p:spTree>
    <p:extLst>
      <p:ext uri="{BB962C8B-B14F-4D97-AF65-F5344CB8AC3E}">
        <p14:creationId xmlns:p14="http://schemas.microsoft.com/office/powerpoint/2010/main" val="939632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D405D60-D9AB-0B4E-B23D-96D35855F847}" type="slidenum">
              <a:rPr lang="en-US" altLang="en-US" sz="1400">
                <a:latin typeface="Arial" charset="0"/>
              </a:rPr>
              <a:pPr/>
              <a:t>27</a:t>
            </a:fld>
            <a:endParaRPr lang="en-US" altLang="en-US" sz="1400">
              <a:latin typeface="Arial" charset="0"/>
            </a:endParaRPr>
          </a:p>
        </p:txBody>
      </p:sp>
      <p:sp>
        <p:nvSpPr>
          <p:cNvPr id="19459" name="Rectangle 2"/>
          <p:cNvSpPr>
            <a:spLocks noGrp="1" noChangeArrowheads="1"/>
          </p:cNvSpPr>
          <p:nvPr>
            <p:ph type="title"/>
          </p:nvPr>
        </p:nvSpPr>
        <p:spPr/>
        <p:txBody>
          <a:bodyPr/>
          <a:lstStyle/>
          <a:p>
            <a:pPr eaLnBrk="1" hangingPunct="1"/>
            <a:r>
              <a:rPr lang="en-US" altLang="en-US"/>
              <a:t>Enqueueing a node</a:t>
            </a:r>
          </a:p>
        </p:txBody>
      </p:sp>
      <p:grpSp>
        <p:nvGrpSpPr>
          <p:cNvPr id="2" name="Group 30"/>
          <p:cNvGrpSpPr>
            <a:grpSpLocks/>
          </p:cNvGrpSpPr>
          <p:nvPr/>
        </p:nvGrpSpPr>
        <p:grpSpPr bwMode="auto">
          <a:xfrm>
            <a:off x="6324600" y="3386138"/>
            <a:ext cx="990600" cy="152400"/>
            <a:chOff x="1008" y="2304"/>
            <a:chExt cx="624" cy="96"/>
          </a:xfrm>
        </p:grpSpPr>
        <p:sp>
          <p:nvSpPr>
            <p:cNvPr id="19511" name="Oval 31"/>
            <p:cNvSpPr>
              <a:spLocks noChangeArrowheads="1"/>
            </p:cNvSpPr>
            <p:nvPr/>
          </p:nvSpPr>
          <p:spPr bwMode="auto">
            <a:xfrm>
              <a:off x="1008" y="2304"/>
              <a:ext cx="96" cy="96"/>
            </a:xfrm>
            <a:prstGeom prst="ellipse">
              <a:avLst/>
            </a:prstGeom>
            <a:solidFill>
              <a:schemeClr val="accent2"/>
            </a:solidFill>
            <a:ln w="28575">
              <a:solidFill>
                <a:schemeClr val="accent2"/>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512" name="Line 32"/>
            <p:cNvSpPr>
              <a:spLocks noChangeShapeType="1"/>
            </p:cNvSpPr>
            <p:nvPr/>
          </p:nvSpPr>
          <p:spPr bwMode="auto">
            <a:xfrm>
              <a:off x="1056" y="2352"/>
              <a:ext cx="576" cy="0"/>
            </a:xfrm>
            <a:prstGeom prst="line">
              <a:avLst/>
            </a:prstGeom>
            <a:noFill/>
            <a:ln w="28575">
              <a:solidFill>
                <a:schemeClr val="accent2"/>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5884" name="Freeform 44"/>
          <p:cNvSpPr>
            <a:spLocks/>
          </p:cNvSpPr>
          <p:nvPr/>
        </p:nvSpPr>
        <p:spPr bwMode="auto">
          <a:xfrm>
            <a:off x="6386513" y="2230438"/>
            <a:ext cx="117475" cy="1101725"/>
          </a:xfrm>
          <a:custGeom>
            <a:avLst/>
            <a:gdLst>
              <a:gd name="T0" fmla="*/ 2147483647 w 74"/>
              <a:gd name="T1" fmla="*/ 0 h 694"/>
              <a:gd name="T2" fmla="*/ 2147483647 w 74"/>
              <a:gd name="T3" fmla="*/ 2147483647 h 694"/>
              <a:gd name="T4" fmla="*/ 2147483647 w 74"/>
              <a:gd name="T5" fmla="*/ 2147483647 h 694"/>
              <a:gd name="T6" fmla="*/ 0 60000 65536"/>
              <a:gd name="T7" fmla="*/ 0 60000 65536"/>
              <a:gd name="T8" fmla="*/ 0 60000 65536"/>
              <a:gd name="T9" fmla="*/ 0 w 74"/>
              <a:gd name="T10" fmla="*/ 0 h 694"/>
              <a:gd name="T11" fmla="*/ 74 w 74"/>
              <a:gd name="T12" fmla="*/ 694 h 694"/>
            </a:gdLst>
            <a:ahLst/>
            <a:cxnLst>
              <a:cxn ang="T6">
                <a:pos x="T0" y="T1"/>
              </a:cxn>
              <a:cxn ang="T7">
                <a:pos x="T2" y="T3"/>
              </a:cxn>
              <a:cxn ang="T8">
                <a:pos x="T4" y="T5"/>
              </a:cxn>
            </a:cxnLst>
            <a:rect l="T9" t="T10" r="T11" b="T12"/>
            <a:pathLst>
              <a:path w="74" h="694">
                <a:moveTo>
                  <a:pt x="74" y="0"/>
                </a:moveTo>
                <a:cubicBezTo>
                  <a:pt x="63" y="55"/>
                  <a:pt x="18" y="212"/>
                  <a:pt x="9" y="328"/>
                </a:cubicBezTo>
                <a:cubicBezTo>
                  <a:pt x="0" y="444"/>
                  <a:pt x="16" y="618"/>
                  <a:pt x="18" y="694"/>
                </a:cubicBezTo>
              </a:path>
            </a:pathLst>
          </a:custGeom>
          <a:noFill/>
          <a:ln w="19050" cap="flat">
            <a:solidFill>
              <a:schemeClr val="hlink"/>
            </a:solidFill>
            <a:prstDash val="dash"/>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 name="Group 81"/>
          <p:cNvGrpSpPr>
            <a:grpSpLocks/>
          </p:cNvGrpSpPr>
          <p:nvPr/>
        </p:nvGrpSpPr>
        <p:grpSpPr bwMode="auto">
          <a:xfrm>
            <a:off x="6343650" y="1981200"/>
            <a:ext cx="2362200" cy="1714500"/>
            <a:chOff x="3936" y="768"/>
            <a:chExt cx="1488" cy="1080"/>
          </a:xfrm>
        </p:grpSpPr>
        <p:sp>
          <p:nvSpPr>
            <p:cNvPr id="19499" name="Oval 46"/>
            <p:cNvSpPr>
              <a:spLocks noChangeArrowheads="1"/>
            </p:cNvSpPr>
            <p:nvPr/>
          </p:nvSpPr>
          <p:spPr bwMode="auto">
            <a:xfrm>
              <a:off x="4032" y="864"/>
              <a:ext cx="96" cy="96"/>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nvGrpSpPr>
            <p:cNvPr id="19500" name="Group 79"/>
            <p:cNvGrpSpPr>
              <a:grpSpLocks/>
            </p:cNvGrpSpPr>
            <p:nvPr/>
          </p:nvGrpSpPr>
          <p:grpSpPr bwMode="auto">
            <a:xfrm>
              <a:off x="3936" y="768"/>
              <a:ext cx="1488" cy="1080"/>
              <a:chOff x="3936" y="768"/>
              <a:chExt cx="1488" cy="1080"/>
            </a:xfrm>
          </p:grpSpPr>
          <p:sp>
            <p:nvSpPr>
              <p:cNvPr id="19501" name="Rectangle 22"/>
              <p:cNvSpPr>
                <a:spLocks noChangeArrowheads="1"/>
              </p:cNvSpPr>
              <p:nvPr/>
            </p:nvSpPr>
            <p:spPr bwMode="auto">
              <a:xfrm>
                <a:off x="4608" y="1605"/>
                <a:ext cx="288" cy="242"/>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solidFill>
                      <a:schemeClr val="accent2"/>
                    </a:solidFill>
                    <a:latin typeface="Consolas" charset="0"/>
                  </a:rPr>
                  <a:t>17</a:t>
                </a:r>
                <a:endParaRPr lang="en-US" altLang="en-US">
                  <a:solidFill>
                    <a:schemeClr val="accent2"/>
                  </a:solidFill>
                  <a:latin typeface="Times New Roman" charset="0"/>
                </a:endParaRPr>
              </a:p>
            </p:txBody>
          </p:sp>
          <p:grpSp>
            <p:nvGrpSpPr>
              <p:cNvPr id="19502" name="Group 78"/>
              <p:cNvGrpSpPr>
                <a:grpSpLocks/>
              </p:cNvGrpSpPr>
              <p:nvPr/>
            </p:nvGrpSpPr>
            <p:grpSpPr bwMode="auto">
              <a:xfrm>
                <a:off x="3936" y="768"/>
                <a:ext cx="1488" cy="1080"/>
                <a:chOff x="3936" y="768"/>
                <a:chExt cx="1488" cy="1080"/>
              </a:xfrm>
            </p:grpSpPr>
            <p:grpSp>
              <p:nvGrpSpPr>
                <p:cNvPr id="19503" name="Group 15"/>
                <p:cNvGrpSpPr>
                  <a:grpSpLocks/>
                </p:cNvGrpSpPr>
                <p:nvPr/>
              </p:nvGrpSpPr>
              <p:grpSpPr bwMode="auto">
                <a:xfrm>
                  <a:off x="4607" y="1605"/>
                  <a:ext cx="577" cy="243"/>
                  <a:chOff x="863" y="1536"/>
                  <a:chExt cx="577" cy="243"/>
                </a:xfrm>
              </p:grpSpPr>
              <p:sp>
                <p:nvSpPr>
                  <p:cNvPr id="19509" name="Rectangle 16"/>
                  <p:cNvSpPr>
                    <a:spLocks noChangeArrowheads="1"/>
                  </p:cNvSpPr>
                  <p:nvPr/>
                </p:nvSpPr>
                <p:spPr bwMode="auto">
                  <a:xfrm>
                    <a:off x="863" y="1537"/>
                    <a:ext cx="288" cy="242"/>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solidFill>
                        <a:srgbClr val="99CCFF"/>
                      </a:solidFill>
                      <a:latin typeface="Times New Roman" charset="0"/>
                    </a:endParaRPr>
                  </a:p>
                </p:txBody>
              </p:sp>
              <p:sp>
                <p:nvSpPr>
                  <p:cNvPr id="19510" name="Rectangle 17"/>
                  <p:cNvSpPr>
                    <a:spLocks noChangeArrowheads="1"/>
                  </p:cNvSpPr>
                  <p:nvPr/>
                </p:nvSpPr>
                <p:spPr bwMode="auto">
                  <a:xfrm>
                    <a:off x="1152" y="1536"/>
                    <a:ext cx="288" cy="242"/>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sp>
              <p:nvSpPr>
                <p:cNvPr id="19504" name="Oval 33"/>
                <p:cNvSpPr>
                  <a:spLocks noChangeArrowheads="1"/>
                </p:cNvSpPr>
                <p:nvPr/>
              </p:nvSpPr>
              <p:spPr bwMode="auto">
                <a:xfrm>
                  <a:off x="4992" y="1655"/>
                  <a:ext cx="96" cy="96"/>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505" name="Rectangle 47"/>
                <p:cNvSpPr>
                  <a:spLocks noChangeArrowheads="1"/>
                </p:cNvSpPr>
                <p:nvPr/>
              </p:nvSpPr>
              <p:spPr bwMode="auto">
                <a:xfrm>
                  <a:off x="3936" y="816"/>
                  <a:ext cx="288" cy="24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506" name="Text Box 48"/>
                <p:cNvSpPr txBox="1">
                  <a:spLocks noChangeArrowheads="1"/>
                </p:cNvSpPr>
                <p:nvPr/>
              </p:nvSpPr>
              <p:spPr bwMode="auto">
                <a:xfrm>
                  <a:off x="4464" y="768"/>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Times New Roman" charset="0"/>
                    </a:rPr>
                    <a:t>Node to be enqueued</a:t>
                  </a:r>
                </a:p>
              </p:txBody>
            </p:sp>
            <p:sp>
              <p:nvSpPr>
                <p:cNvPr id="19507" name="Line 50"/>
                <p:cNvSpPr>
                  <a:spLocks noChangeShapeType="1"/>
                </p:cNvSpPr>
                <p:nvPr/>
              </p:nvSpPr>
              <p:spPr bwMode="auto">
                <a:xfrm flipH="1">
                  <a:off x="4272" y="912"/>
                  <a:ext cx="192" cy="0"/>
                </a:xfrm>
                <a:prstGeom prst="line">
                  <a:avLst/>
                </a:prstGeom>
                <a:noFill/>
                <a:ln w="19050">
                  <a:solidFill>
                    <a:schemeClr val="accent2"/>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508" name="Freeform 51"/>
                <p:cNvSpPr>
                  <a:spLocks/>
                </p:cNvSpPr>
                <p:nvPr/>
              </p:nvSpPr>
              <p:spPr bwMode="auto">
                <a:xfrm>
                  <a:off x="4107" y="954"/>
                  <a:ext cx="590" cy="628"/>
                </a:xfrm>
                <a:custGeom>
                  <a:avLst/>
                  <a:gdLst>
                    <a:gd name="T0" fmla="*/ 0 w 590"/>
                    <a:gd name="T1" fmla="*/ 0 h 628"/>
                    <a:gd name="T2" fmla="*/ 590 w 590"/>
                    <a:gd name="T3" fmla="*/ 628 h 628"/>
                    <a:gd name="T4" fmla="*/ 0 60000 65536"/>
                    <a:gd name="T5" fmla="*/ 0 60000 65536"/>
                    <a:gd name="T6" fmla="*/ 0 w 590"/>
                    <a:gd name="T7" fmla="*/ 0 h 628"/>
                    <a:gd name="T8" fmla="*/ 590 w 590"/>
                    <a:gd name="T9" fmla="*/ 628 h 628"/>
                  </a:gdLst>
                  <a:ahLst/>
                  <a:cxnLst>
                    <a:cxn ang="T4">
                      <a:pos x="T0" y="T1"/>
                    </a:cxn>
                    <a:cxn ang="T5">
                      <a:pos x="T2" y="T3"/>
                    </a:cxn>
                  </a:cxnLst>
                  <a:rect l="T6" t="T7" r="T8" b="T9"/>
                  <a:pathLst>
                    <a:path w="590" h="628">
                      <a:moveTo>
                        <a:pt x="0" y="0"/>
                      </a:moveTo>
                      <a:lnTo>
                        <a:pt x="590" y="628"/>
                      </a:lnTo>
                    </a:path>
                  </a:pathLst>
                </a:custGeom>
                <a:noFill/>
                <a:ln w="28575" cap="flat" cmpd="sng">
                  <a:solidFill>
                    <a:schemeClr val="accent2"/>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sp>
        <p:nvSpPr>
          <p:cNvPr id="35892" name="Freeform 52"/>
          <p:cNvSpPr>
            <a:spLocks/>
          </p:cNvSpPr>
          <p:nvPr/>
        </p:nvSpPr>
        <p:spPr bwMode="auto">
          <a:xfrm>
            <a:off x="1773238" y="2057400"/>
            <a:ext cx="4703762" cy="292100"/>
          </a:xfrm>
          <a:custGeom>
            <a:avLst/>
            <a:gdLst>
              <a:gd name="T0" fmla="*/ 2147483647 w 2963"/>
              <a:gd name="T1" fmla="*/ 2147483647 h 184"/>
              <a:gd name="T2" fmla="*/ 2147483647 w 2963"/>
              <a:gd name="T3" fmla="*/ 2147483647 h 184"/>
              <a:gd name="T4" fmla="*/ 2147483647 w 2963"/>
              <a:gd name="T5" fmla="*/ 2147483647 h 184"/>
              <a:gd name="T6" fmla="*/ 2147483647 w 2963"/>
              <a:gd name="T7" fmla="*/ 2147483647 h 184"/>
              <a:gd name="T8" fmla="*/ 0 w 2963"/>
              <a:gd name="T9" fmla="*/ 2147483647 h 184"/>
              <a:gd name="T10" fmla="*/ 0 60000 65536"/>
              <a:gd name="T11" fmla="*/ 0 60000 65536"/>
              <a:gd name="T12" fmla="*/ 0 60000 65536"/>
              <a:gd name="T13" fmla="*/ 0 60000 65536"/>
              <a:gd name="T14" fmla="*/ 0 60000 65536"/>
              <a:gd name="T15" fmla="*/ 0 w 2963"/>
              <a:gd name="T16" fmla="*/ 0 h 184"/>
              <a:gd name="T17" fmla="*/ 2963 w 2963"/>
              <a:gd name="T18" fmla="*/ 184 h 184"/>
            </a:gdLst>
            <a:ahLst/>
            <a:cxnLst>
              <a:cxn ang="T10">
                <a:pos x="T0" y="T1"/>
              </a:cxn>
              <a:cxn ang="T11">
                <a:pos x="T2" y="T3"/>
              </a:cxn>
              <a:cxn ang="T12">
                <a:pos x="T4" y="T5"/>
              </a:cxn>
              <a:cxn ang="T13">
                <a:pos x="T6" y="T7"/>
              </a:cxn>
              <a:cxn ang="T14">
                <a:pos x="T8" y="T9"/>
              </a:cxn>
            </a:cxnLst>
            <a:rect l="T15" t="T16" r="T17" b="T18"/>
            <a:pathLst>
              <a:path w="2963" h="184">
                <a:moveTo>
                  <a:pt x="2963" y="100"/>
                </a:moveTo>
                <a:cubicBezTo>
                  <a:pt x="2868" y="89"/>
                  <a:pt x="2608" y="41"/>
                  <a:pt x="2381" y="25"/>
                </a:cubicBezTo>
                <a:cubicBezTo>
                  <a:pt x="2154" y="9"/>
                  <a:pt x="1878" y="0"/>
                  <a:pt x="1603" y="6"/>
                </a:cubicBezTo>
                <a:cubicBezTo>
                  <a:pt x="1328" y="12"/>
                  <a:pt x="998" y="32"/>
                  <a:pt x="731" y="62"/>
                </a:cubicBezTo>
                <a:cubicBezTo>
                  <a:pt x="464" y="92"/>
                  <a:pt x="152" y="159"/>
                  <a:pt x="0" y="184"/>
                </a:cubicBezTo>
              </a:path>
            </a:pathLst>
          </a:custGeom>
          <a:noFill/>
          <a:ln w="19050" cap="flat">
            <a:solidFill>
              <a:schemeClr val="hlink"/>
            </a:solidFill>
            <a:prstDash val="dash"/>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93" name="Text Box 53"/>
          <p:cNvSpPr txBox="1">
            <a:spLocks noChangeArrowheads="1"/>
          </p:cNvSpPr>
          <p:nvPr/>
        </p:nvSpPr>
        <p:spPr bwMode="auto">
          <a:xfrm>
            <a:off x="1066800" y="41148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800">
                <a:latin typeface="Times New Roman" charset="0"/>
              </a:rPr>
              <a:t>To </a:t>
            </a:r>
            <a:r>
              <a:rPr lang="en-US" altLang="en-US" sz="2800">
                <a:solidFill>
                  <a:schemeClr val="tx2"/>
                </a:solidFill>
                <a:latin typeface="Times New Roman" charset="0"/>
              </a:rPr>
              <a:t>enqueue</a:t>
            </a:r>
            <a:r>
              <a:rPr lang="en-US" altLang="en-US" sz="2800">
                <a:latin typeface="Times New Roman" charset="0"/>
              </a:rPr>
              <a:t> (add) a node:</a:t>
            </a:r>
          </a:p>
        </p:txBody>
      </p:sp>
      <p:sp>
        <p:nvSpPr>
          <p:cNvPr id="35894" name="Text Box 54"/>
          <p:cNvSpPr txBox="1">
            <a:spLocks noChangeArrowheads="1"/>
          </p:cNvSpPr>
          <p:nvPr/>
        </p:nvSpPr>
        <p:spPr bwMode="auto">
          <a:xfrm>
            <a:off x="1676400" y="45720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800">
                <a:latin typeface="Times New Roman" charset="0"/>
              </a:rPr>
              <a:t>Find the current last node</a:t>
            </a:r>
          </a:p>
        </p:txBody>
      </p:sp>
      <p:sp>
        <p:nvSpPr>
          <p:cNvPr id="35895" name="Text Box 55"/>
          <p:cNvSpPr txBox="1">
            <a:spLocks noChangeArrowheads="1"/>
          </p:cNvSpPr>
          <p:nvPr/>
        </p:nvSpPr>
        <p:spPr bwMode="auto">
          <a:xfrm>
            <a:off x="1676400" y="50292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800">
                <a:latin typeface="Times New Roman" charset="0"/>
              </a:rPr>
              <a:t>Change it to point to the new last node</a:t>
            </a:r>
          </a:p>
        </p:txBody>
      </p:sp>
      <p:sp>
        <p:nvSpPr>
          <p:cNvPr id="35896" name="Text Box 56"/>
          <p:cNvSpPr txBox="1">
            <a:spLocks noChangeArrowheads="1"/>
          </p:cNvSpPr>
          <p:nvPr/>
        </p:nvSpPr>
        <p:spPr bwMode="auto">
          <a:xfrm>
            <a:off x="1676400" y="5486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800">
                <a:latin typeface="Times New Roman" charset="0"/>
              </a:rPr>
              <a:t>Change the </a:t>
            </a:r>
            <a:r>
              <a:rPr lang="en-US" altLang="en-US" sz="2800">
                <a:solidFill>
                  <a:schemeClr val="accent2"/>
                </a:solidFill>
                <a:latin typeface="Consolas" charset="0"/>
              </a:rPr>
              <a:t>last</a:t>
            </a:r>
            <a:r>
              <a:rPr lang="en-US" altLang="en-US" sz="2800">
                <a:latin typeface="Times New Roman" charset="0"/>
              </a:rPr>
              <a:t> pointer in the list header</a:t>
            </a:r>
          </a:p>
        </p:txBody>
      </p:sp>
      <p:grpSp>
        <p:nvGrpSpPr>
          <p:cNvPr id="7" name="Group 87"/>
          <p:cNvGrpSpPr>
            <a:grpSpLocks/>
          </p:cNvGrpSpPr>
          <p:nvPr/>
        </p:nvGrpSpPr>
        <p:grpSpPr bwMode="auto">
          <a:xfrm>
            <a:off x="457200" y="2209800"/>
            <a:ext cx="6172200" cy="1471613"/>
            <a:chOff x="288" y="1392"/>
            <a:chExt cx="3888" cy="927"/>
          </a:xfrm>
        </p:grpSpPr>
        <p:sp>
          <p:nvSpPr>
            <p:cNvPr id="19475" name="Freeform 43"/>
            <p:cNvSpPr>
              <a:spLocks/>
            </p:cNvSpPr>
            <p:nvPr/>
          </p:nvSpPr>
          <p:spPr bwMode="auto">
            <a:xfrm>
              <a:off x="1056" y="1534"/>
              <a:ext cx="2550" cy="529"/>
            </a:xfrm>
            <a:custGeom>
              <a:avLst/>
              <a:gdLst>
                <a:gd name="T0" fmla="*/ 0 w 2550"/>
                <a:gd name="T1" fmla="*/ 2 h 529"/>
                <a:gd name="T2" fmla="*/ 624 w 2550"/>
                <a:gd name="T3" fmla="*/ 2 h 529"/>
                <a:gd name="T4" fmla="*/ 1125 w 2550"/>
                <a:gd name="T5" fmla="*/ 14 h 529"/>
                <a:gd name="T6" fmla="*/ 1650 w 2550"/>
                <a:gd name="T7" fmla="*/ 60 h 529"/>
                <a:gd name="T8" fmla="*/ 2175 w 2550"/>
                <a:gd name="T9" fmla="*/ 201 h 529"/>
                <a:gd name="T10" fmla="*/ 2550 w 2550"/>
                <a:gd name="T11" fmla="*/ 529 h 529"/>
                <a:gd name="T12" fmla="*/ 0 60000 65536"/>
                <a:gd name="T13" fmla="*/ 0 60000 65536"/>
                <a:gd name="T14" fmla="*/ 0 60000 65536"/>
                <a:gd name="T15" fmla="*/ 0 60000 65536"/>
                <a:gd name="T16" fmla="*/ 0 60000 65536"/>
                <a:gd name="T17" fmla="*/ 0 60000 65536"/>
                <a:gd name="T18" fmla="*/ 0 w 2550"/>
                <a:gd name="T19" fmla="*/ 0 h 529"/>
                <a:gd name="T20" fmla="*/ 2550 w 2550"/>
                <a:gd name="T21" fmla="*/ 529 h 529"/>
              </a:gdLst>
              <a:ahLst/>
              <a:cxnLst>
                <a:cxn ang="T12">
                  <a:pos x="T0" y="T1"/>
                </a:cxn>
                <a:cxn ang="T13">
                  <a:pos x="T2" y="T3"/>
                </a:cxn>
                <a:cxn ang="T14">
                  <a:pos x="T4" y="T5"/>
                </a:cxn>
                <a:cxn ang="T15">
                  <a:pos x="T6" y="T7"/>
                </a:cxn>
                <a:cxn ang="T16">
                  <a:pos x="T8" y="T9"/>
                </a:cxn>
                <a:cxn ang="T17">
                  <a:pos x="T10" y="T11"/>
                </a:cxn>
              </a:cxnLst>
              <a:rect l="T18" t="T19" r="T20" b="T21"/>
              <a:pathLst>
                <a:path w="2550" h="529">
                  <a:moveTo>
                    <a:pt x="0" y="2"/>
                  </a:moveTo>
                  <a:cubicBezTo>
                    <a:pt x="180" y="2"/>
                    <a:pt x="437" y="0"/>
                    <a:pt x="624" y="2"/>
                  </a:cubicBezTo>
                  <a:cubicBezTo>
                    <a:pt x="811" y="4"/>
                    <a:pt x="954" y="4"/>
                    <a:pt x="1125" y="14"/>
                  </a:cubicBezTo>
                  <a:cubicBezTo>
                    <a:pt x="1296" y="24"/>
                    <a:pt x="1475" y="29"/>
                    <a:pt x="1650" y="60"/>
                  </a:cubicBezTo>
                  <a:cubicBezTo>
                    <a:pt x="1825" y="91"/>
                    <a:pt x="2025" y="123"/>
                    <a:pt x="2175" y="201"/>
                  </a:cubicBezTo>
                  <a:cubicBezTo>
                    <a:pt x="2325" y="279"/>
                    <a:pt x="2472" y="461"/>
                    <a:pt x="2550" y="529"/>
                  </a:cubicBez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9476" name="Group 85"/>
            <p:cNvGrpSpPr>
              <a:grpSpLocks/>
            </p:cNvGrpSpPr>
            <p:nvPr/>
          </p:nvGrpSpPr>
          <p:grpSpPr bwMode="auto">
            <a:xfrm>
              <a:off x="288" y="1392"/>
              <a:ext cx="3888" cy="927"/>
              <a:chOff x="288" y="1665"/>
              <a:chExt cx="3888" cy="927"/>
            </a:xfrm>
          </p:grpSpPr>
          <p:grpSp>
            <p:nvGrpSpPr>
              <p:cNvPr id="19477" name="Group 84"/>
              <p:cNvGrpSpPr>
                <a:grpSpLocks/>
              </p:cNvGrpSpPr>
              <p:nvPr/>
            </p:nvGrpSpPr>
            <p:grpSpPr bwMode="auto">
              <a:xfrm>
                <a:off x="1584" y="2343"/>
                <a:ext cx="2304" cy="243"/>
                <a:chOff x="1584" y="2071"/>
                <a:chExt cx="2304" cy="243"/>
              </a:xfrm>
            </p:grpSpPr>
            <p:sp>
              <p:nvSpPr>
                <p:cNvPr id="19496" name="Rectangle 21"/>
                <p:cNvSpPr>
                  <a:spLocks noChangeArrowheads="1"/>
                </p:cNvSpPr>
                <p:nvPr/>
              </p:nvSpPr>
              <p:spPr bwMode="auto">
                <a:xfrm>
                  <a:off x="3600" y="207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endParaRPr lang="en-US" altLang="en-US">
                    <a:latin typeface="Times New Roman" charset="0"/>
                  </a:endParaRPr>
                </a:p>
              </p:txBody>
            </p:sp>
            <p:sp>
              <p:nvSpPr>
                <p:cNvPr id="19497" name="Rectangle 10"/>
                <p:cNvSpPr>
                  <a:spLocks noChangeArrowheads="1"/>
                </p:cNvSpPr>
                <p:nvPr/>
              </p:nvSpPr>
              <p:spPr bwMode="auto">
                <a:xfrm>
                  <a:off x="2591" y="207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9498" name="Rectangle 19"/>
                <p:cNvSpPr>
                  <a:spLocks noChangeArrowheads="1"/>
                </p:cNvSpPr>
                <p:nvPr/>
              </p:nvSpPr>
              <p:spPr bwMode="auto">
                <a:xfrm>
                  <a:off x="1584" y="207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endParaRPr lang="en-US" altLang="en-US">
                    <a:latin typeface="Times New Roman" charset="0"/>
                  </a:endParaRPr>
                </a:p>
              </p:txBody>
            </p:sp>
          </p:grpSp>
          <p:grpSp>
            <p:nvGrpSpPr>
              <p:cNvPr id="19478" name="Group 83"/>
              <p:cNvGrpSpPr>
                <a:grpSpLocks/>
              </p:cNvGrpSpPr>
              <p:nvPr/>
            </p:nvGrpSpPr>
            <p:grpSpPr bwMode="auto">
              <a:xfrm>
                <a:off x="288" y="1665"/>
                <a:ext cx="3888" cy="927"/>
                <a:chOff x="288" y="1665"/>
                <a:chExt cx="3888" cy="927"/>
              </a:xfrm>
            </p:grpSpPr>
            <p:sp>
              <p:nvSpPr>
                <p:cNvPr id="19479" name="Rectangle 11"/>
                <p:cNvSpPr>
                  <a:spLocks noChangeArrowheads="1"/>
                </p:cNvSpPr>
                <p:nvPr/>
              </p:nvSpPr>
              <p:spPr bwMode="auto">
                <a:xfrm>
                  <a:off x="2880" y="2343"/>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80" name="Rectangle 13"/>
                <p:cNvSpPr>
                  <a:spLocks noChangeArrowheads="1"/>
                </p:cNvSpPr>
                <p:nvPr/>
              </p:nvSpPr>
              <p:spPr bwMode="auto">
                <a:xfrm>
                  <a:off x="3600" y="234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9481" name="Rectangle 14"/>
                <p:cNvSpPr>
                  <a:spLocks noChangeArrowheads="1"/>
                </p:cNvSpPr>
                <p:nvPr/>
              </p:nvSpPr>
              <p:spPr bwMode="auto">
                <a:xfrm>
                  <a:off x="3888" y="235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82" name="Oval 25"/>
                <p:cNvSpPr>
                  <a:spLocks noChangeArrowheads="1"/>
                </p:cNvSpPr>
                <p:nvPr/>
              </p:nvSpPr>
              <p:spPr bwMode="auto">
                <a:xfrm>
                  <a:off x="1968" y="2393"/>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83" name="Line 26"/>
                <p:cNvSpPr>
                  <a:spLocks noChangeShapeType="1"/>
                </p:cNvSpPr>
                <p:nvPr/>
              </p:nvSpPr>
              <p:spPr bwMode="auto">
                <a:xfrm>
                  <a:off x="2016" y="2441"/>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484" name="Oval 28"/>
                <p:cNvSpPr>
                  <a:spLocks noChangeArrowheads="1"/>
                </p:cNvSpPr>
                <p:nvPr/>
              </p:nvSpPr>
              <p:spPr bwMode="auto">
                <a:xfrm>
                  <a:off x="2976" y="2393"/>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85" name="Line 29"/>
                <p:cNvSpPr>
                  <a:spLocks noChangeShapeType="1"/>
                </p:cNvSpPr>
                <p:nvPr/>
              </p:nvSpPr>
              <p:spPr bwMode="auto">
                <a:xfrm>
                  <a:off x="3024" y="2441"/>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486" name="Oval 36"/>
                <p:cNvSpPr>
                  <a:spLocks noChangeArrowheads="1"/>
                </p:cNvSpPr>
                <p:nvPr/>
              </p:nvSpPr>
              <p:spPr bwMode="auto">
                <a:xfrm>
                  <a:off x="1008" y="200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87" name="Rectangle 37"/>
                <p:cNvSpPr>
                  <a:spLocks noChangeArrowheads="1"/>
                </p:cNvSpPr>
                <p:nvPr/>
              </p:nvSpPr>
              <p:spPr bwMode="auto">
                <a:xfrm>
                  <a:off x="912" y="1953"/>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88" name="Line 38"/>
                <p:cNvSpPr>
                  <a:spLocks noChangeShapeType="1"/>
                </p:cNvSpPr>
                <p:nvPr/>
              </p:nvSpPr>
              <p:spPr bwMode="auto">
                <a:xfrm>
                  <a:off x="1056" y="2049"/>
                  <a:ext cx="48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9" name="Text Box 39"/>
                <p:cNvSpPr txBox="1">
                  <a:spLocks noChangeArrowheads="1"/>
                </p:cNvSpPr>
                <p:nvPr/>
              </p:nvSpPr>
              <p:spPr bwMode="auto">
                <a:xfrm>
                  <a:off x="288" y="1665"/>
                  <a:ext cx="76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last</a:t>
                  </a:r>
                  <a:r>
                    <a:rPr lang="en-US" altLang="en-US">
                      <a:solidFill>
                        <a:srgbClr val="FFFF99"/>
                      </a:solidFill>
                      <a:latin typeface="Consolas" charset="0"/>
                    </a:rPr>
                    <a:t/>
                  </a:r>
                  <a:br>
                    <a:rPr lang="en-US" altLang="en-US">
                      <a:solidFill>
                        <a:srgbClr val="FFFF99"/>
                      </a:solidFill>
                      <a:latin typeface="Consolas" charset="0"/>
                    </a:rPr>
                  </a:br>
                  <a:r>
                    <a:rPr lang="en-US" altLang="en-US">
                      <a:solidFill>
                        <a:schemeClr val="accent2"/>
                      </a:solidFill>
                      <a:latin typeface="Consolas" charset="0"/>
                    </a:rPr>
                    <a:t>first</a:t>
                  </a:r>
                </a:p>
              </p:txBody>
            </p:sp>
            <p:sp>
              <p:nvSpPr>
                <p:cNvPr id="19490" name="Oval 41"/>
                <p:cNvSpPr>
                  <a:spLocks noChangeArrowheads="1"/>
                </p:cNvSpPr>
                <p:nvPr/>
              </p:nvSpPr>
              <p:spPr bwMode="auto">
                <a:xfrm>
                  <a:off x="1008" y="176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91" name="Rectangle 42"/>
                <p:cNvSpPr>
                  <a:spLocks noChangeArrowheads="1"/>
                </p:cNvSpPr>
                <p:nvPr/>
              </p:nvSpPr>
              <p:spPr bwMode="auto">
                <a:xfrm>
                  <a:off x="912" y="1713"/>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92" name="Oval 71"/>
                <p:cNvSpPr>
                  <a:spLocks noChangeArrowheads="1"/>
                </p:cNvSpPr>
                <p:nvPr/>
              </p:nvSpPr>
              <p:spPr bwMode="auto">
                <a:xfrm>
                  <a:off x="3984" y="2408"/>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93" name="Rectangle 7"/>
                <p:cNvSpPr>
                  <a:spLocks noChangeArrowheads="1"/>
                </p:cNvSpPr>
                <p:nvPr/>
              </p:nvSpPr>
              <p:spPr bwMode="auto">
                <a:xfrm>
                  <a:off x="1584" y="2345"/>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19494" name="Rectangle 8"/>
                <p:cNvSpPr>
                  <a:spLocks noChangeArrowheads="1"/>
                </p:cNvSpPr>
                <p:nvPr/>
              </p:nvSpPr>
              <p:spPr bwMode="auto">
                <a:xfrm>
                  <a:off x="1873" y="234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9495" name="Rectangle 20"/>
                <p:cNvSpPr>
                  <a:spLocks noChangeArrowheads="1"/>
                </p:cNvSpPr>
                <p:nvPr/>
              </p:nvSpPr>
              <p:spPr bwMode="auto">
                <a:xfrm>
                  <a:off x="2592" y="234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endParaRPr lang="en-US" altLang="en-US">
                    <a:latin typeface="Times New Roman" charset="0"/>
                  </a:endParaRPr>
                </a:p>
              </p:txBody>
            </p:sp>
          </p:grpSp>
        </p:grpSp>
      </p:grpSp>
      <p:grpSp>
        <p:nvGrpSpPr>
          <p:cNvPr id="11" name="Group 86"/>
          <p:cNvGrpSpPr>
            <a:grpSpLocks/>
          </p:cNvGrpSpPr>
          <p:nvPr/>
        </p:nvGrpSpPr>
        <p:grpSpPr bwMode="auto">
          <a:xfrm>
            <a:off x="1752600" y="2430463"/>
            <a:ext cx="4964113" cy="1379537"/>
            <a:chOff x="1097" y="1531"/>
            <a:chExt cx="3127" cy="869"/>
          </a:xfrm>
        </p:grpSpPr>
        <p:sp>
          <p:nvSpPr>
            <p:cNvPr id="19473" name="Freeform 58"/>
            <p:cNvSpPr>
              <a:spLocks/>
            </p:cNvSpPr>
            <p:nvPr/>
          </p:nvSpPr>
          <p:spPr bwMode="auto">
            <a:xfrm>
              <a:off x="1097" y="1531"/>
              <a:ext cx="2522" cy="556"/>
            </a:xfrm>
            <a:custGeom>
              <a:avLst/>
              <a:gdLst>
                <a:gd name="T0" fmla="*/ 0 w 2522"/>
                <a:gd name="T1" fmla="*/ 3 h 556"/>
                <a:gd name="T2" fmla="*/ 694 w 2522"/>
                <a:gd name="T3" fmla="*/ 3 h 556"/>
                <a:gd name="T4" fmla="*/ 1125 w 2522"/>
                <a:gd name="T5" fmla="*/ 21 h 556"/>
                <a:gd name="T6" fmla="*/ 1669 w 2522"/>
                <a:gd name="T7" fmla="*/ 59 h 556"/>
                <a:gd name="T8" fmla="*/ 2176 w 2522"/>
                <a:gd name="T9" fmla="*/ 221 h 556"/>
                <a:gd name="T10" fmla="*/ 2522 w 2522"/>
                <a:gd name="T11" fmla="*/ 556 h 556"/>
                <a:gd name="T12" fmla="*/ 0 60000 65536"/>
                <a:gd name="T13" fmla="*/ 0 60000 65536"/>
                <a:gd name="T14" fmla="*/ 0 60000 65536"/>
                <a:gd name="T15" fmla="*/ 0 60000 65536"/>
                <a:gd name="T16" fmla="*/ 0 60000 65536"/>
                <a:gd name="T17" fmla="*/ 0 60000 65536"/>
                <a:gd name="T18" fmla="*/ 0 w 2522"/>
                <a:gd name="T19" fmla="*/ 0 h 556"/>
                <a:gd name="T20" fmla="*/ 2522 w 2522"/>
                <a:gd name="T21" fmla="*/ 556 h 556"/>
              </a:gdLst>
              <a:ahLst/>
              <a:cxnLst>
                <a:cxn ang="T12">
                  <a:pos x="T0" y="T1"/>
                </a:cxn>
                <a:cxn ang="T13">
                  <a:pos x="T2" y="T3"/>
                </a:cxn>
                <a:cxn ang="T14">
                  <a:pos x="T4" y="T5"/>
                </a:cxn>
                <a:cxn ang="T15">
                  <a:pos x="T6" y="T7"/>
                </a:cxn>
                <a:cxn ang="T16">
                  <a:pos x="T8" y="T9"/>
                </a:cxn>
                <a:cxn ang="T17">
                  <a:pos x="T10" y="T11"/>
                </a:cxn>
              </a:cxnLst>
              <a:rect l="T18" t="T19" r="T20" b="T21"/>
              <a:pathLst>
                <a:path w="2522" h="556">
                  <a:moveTo>
                    <a:pt x="0" y="3"/>
                  </a:moveTo>
                  <a:cubicBezTo>
                    <a:pt x="116" y="5"/>
                    <a:pt x="507" y="0"/>
                    <a:pt x="694" y="3"/>
                  </a:cubicBezTo>
                  <a:cubicBezTo>
                    <a:pt x="881" y="6"/>
                    <a:pt x="963" y="12"/>
                    <a:pt x="1125" y="21"/>
                  </a:cubicBezTo>
                  <a:cubicBezTo>
                    <a:pt x="1287" y="30"/>
                    <a:pt x="1494" y="26"/>
                    <a:pt x="1669" y="59"/>
                  </a:cubicBezTo>
                  <a:cubicBezTo>
                    <a:pt x="1844" y="92"/>
                    <a:pt x="2034" y="138"/>
                    <a:pt x="2176" y="221"/>
                  </a:cubicBezTo>
                  <a:cubicBezTo>
                    <a:pt x="2318" y="304"/>
                    <a:pt x="2450" y="486"/>
                    <a:pt x="2522" y="556"/>
                  </a:cubicBezTo>
                </a:path>
              </a:pathLst>
            </a:custGeom>
            <a:noFill/>
            <a:ln w="41275"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4" name="Oval 73"/>
            <p:cNvSpPr>
              <a:spLocks noChangeArrowheads="1"/>
            </p:cNvSpPr>
            <p:nvPr/>
          </p:nvSpPr>
          <p:spPr bwMode="auto">
            <a:xfrm>
              <a:off x="3504" y="2016"/>
              <a:ext cx="720" cy="384"/>
            </a:xfrm>
            <a:prstGeom prst="ellipse">
              <a:avLst/>
            </a:prstGeom>
            <a:noFill/>
            <a:ln w="76200">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12" name="Group 70"/>
          <p:cNvGrpSpPr>
            <a:grpSpLocks/>
          </p:cNvGrpSpPr>
          <p:nvPr/>
        </p:nvGrpSpPr>
        <p:grpSpPr bwMode="auto">
          <a:xfrm>
            <a:off x="1676400" y="2428875"/>
            <a:ext cx="5611813" cy="893763"/>
            <a:chOff x="1069" y="1561"/>
            <a:chExt cx="3535" cy="563"/>
          </a:xfrm>
        </p:grpSpPr>
        <p:sp>
          <p:nvSpPr>
            <p:cNvPr id="19471" name="Freeform 59"/>
            <p:cNvSpPr>
              <a:spLocks/>
            </p:cNvSpPr>
            <p:nvPr/>
          </p:nvSpPr>
          <p:spPr bwMode="auto">
            <a:xfrm>
              <a:off x="1069" y="1561"/>
              <a:ext cx="3535" cy="558"/>
            </a:xfrm>
            <a:custGeom>
              <a:avLst/>
              <a:gdLst>
                <a:gd name="T0" fmla="*/ 0 w 3535"/>
                <a:gd name="T1" fmla="*/ 5 h 558"/>
                <a:gd name="T2" fmla="*/ 619 w 3535"/>
                <a:gd name="T3" fmla="*/ 5 h 558"/>
                <a:gd name="T4" fmla="*/ 1144 w 3535"/>
                <a:gd name="T5" fmla="*/ 33 h 558"/>
                <a:gd name="T6" fmla="*/ 1678 w 3535"/>
                <a:gd name="T7" fmla="*/ 70 h 558"/>
                <a:gd name="T8" fmla="*/ 2672 w 3535"/>
                <a:gd name="T9" fmla="*/ 261 h 558"/>
                <a:gd name="T10" fmla="*/ 3535 w 3535"/>
                <a:gd name="T11" fmla="*/ 558 h 558"/>
                <a:gd name="T12" fmla="*/ 0 60000 65536"/>
                <a:gd name="T13" fmla="*/ 0 60000 65536"/>
                <a:gd name="T14" fmla="*/ 0 60000 65536"/>
                <a:gd name="T15" fmla="*/ 0 60000 65536"/>
                <a:gd name="T16" fmla="*/ 0 60000 65536"/>
                <a:gd name="T17" fmla="*/ 0 60000 65536"/>
                <a:gd name="T18" fmla="*/ 0 w 3535"/>
                <a:gd name="T19" fmla="*/ 0 h 558"/>
                <a:gd name="T20" fmla="*/ 3535 w 3535"/>
                <a:gd name="T21" fmla="*/ 558 h 558"/>
              </a:gdLst>
              <a:ahLst/>
              <a:cxnLst>
                <a:cxn ang="T12">
                  <a:pos x="T0" y="T1"/>
                </a:cxn>
                <a:cxn ang="T13">
                  <a:pos x="T2" y="T3"/>
                </a:cxn>
                <a:cxn ang="T14">
                  <a:pos x="T4" y="T5"/>
                </a:cxn>
                <a:cxn ang="T15">
                  <a:pos x="T6" y="T7"/>
                </a:cxn>
                <a:cxn ang="T16">
                  <a:pos x="T8" y="T9"/>
                </a:cxn>
                <a:cxn ang="T17">
                  <a:pos x="T10" y="T11"/>
                </a:cxn>
              </a:cxnLst>
              <a:rect l="T18" t="T19" r="T20" b="T21"/>
              <a:pathLst>
                <a:path w="3535" h="558">
                  <a:moveTo>
                    <a:pt x="0" y="5"/>
                  </a:moveTo>
                  <a:cubicBezTo>
                    <a:pt x="103" y="5"/>
                    <a:pt x="428" y="0"/>
                    <a:pt x="619" y="5"/>
                  </a:cubicBezTo>
                  <a:cubicBezTo>
                    <a:pt x="810" y="10"/>
                    <a:pt x="968" y="22"/>
                    <a:pt x="1144" y="33"/>
                  </a:cubicBezTo>
                  <a:cubicBezTo>
                    <a:pt x="1320" y="44"/>
                    <a:pt x="1423" y="32"/>
                    <a:pt x="1678" y="70"/>
                  </a:cubicBezTo>
                  <a:cubicBezTo>
                    <a:pt x="1933" y="108"/>
                    <a:pt x="2363" y="180"/>
                    <a:pt x="2672" y="261"/>
                  </a:cubicBezTo>
                  <a:cubicBezTo>
                    <a:pt x="2981" y="342"/>
                    <a:pt x="3355" y="496"/>
                    <a:pt x="3535" y="558"/>
                  </a:cubicBezTo>
                </a:path>
              </a:pathLst>
            </a:custGeom>
            <a:noFill/>
            <a:ln w="38100" cap="flat" cmpd="sng">
              <a:solidFill>
                <a:schemeClr val="accent2"/>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2" name="Freeform 60"/>
            <p:cNvSpPr>
              <a:spLocks/>
            </p:cNvSpPr>
            <p:nvPr/>
          </p:nvSpPr>
          <p:spPr bwMode="auto">
            <a:xfrm>
              <a:off x="3120" y="1836"/>
              <a:ext cx="528" cy="288"/>
            </a:xfrm>
            <a:custGeom>
              <a:avLst/>
              <a:gdLst>
                <a:gd name="T0" fmla="*/ 0 w 528"/>
                <a:gd name="T1" fmla="*/ 0 h 288"/>
                <a:gd name="T2" fmla="*/ 336 w 528"/>
                <a:gd name="T3" fmla="*/ 0 h 288"/>
                <a:gd name="T4" fmla="*/ 48 w 528"/>
                <a:gd name="T5" fmla="*/ 48 h 288"/>
                <a:gd name="T6" fmla="*/ 432 w 528"/>
                <a:gd name="T7" fmla="*/ 48 h 288"/>
                <a:gd name="T8" fmla="*/ 144 w 528"/>
                <a:gd name="T9" fmla="*/ 96 h 288"/>
                <a:gd name="T10" fmla="*/ 528 w 528"/>
                <a:gd name="T11" fmla="*/ 144 h 288"/>
                <a:gd name="T12" fmla="*/ 240 w 528"/>
                <a:gd name="T13" fmla="*/ 192 h 288"/>
                <a:gd name="T14" fmla="*/ 528 w 528"/>
                <a:gd name="T15" fmla="*/ 192 h 288"/>
                <a:gd name="T16" fmla="*/ 288 w 528"/>
                <a:gd name="T17" fmla="*/ 288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288"/>
                <a:gd name="T29" fmla="*/ 528 w 52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288">
                  <a:moveTo>
                    <a:pt x="0" y="0"/>
                  </a:moveTo>
                  <a:lnTo>
                    <a:pt x="336" y="0"/>
                  </a:lnTo>
                  <a:lnTo>
                    <a:pt x="48" y="48"/>
                  </a:lnTo>
                  <a:lnTo>
                    <a:pt x="432" y="48"/>
                  </a:lnTo>
                  <a:lnTo>
                    <a:pt x="144" y="96"/>
                  </a:lnTo>
                  <a:lnTo>
                    <a:pt x="528" y="144"/>
                  </a:lnTo>
                  <a:lnTo>
                    <a:pt x="240" y="192"/>
                  </a:lnTo>
                  <a:lnTo>
                    <a:pt x="528" y="192"/>
                  </a:lnTo>
                  <a:lnTo>
                    <a:pt x="288" y="288"/>
                  </a:lnTo>
                </a:path>
              </a:pathLst>
            </a:custGeom>
            <a:noFill/>
            <a:ln w="38100" cap="flat" cmpd="sng">
              <a:solidFill>
                <a:schemeClr val="accent2"/>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695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93"/>
                                        </p:tgtEl>
                                        <p:attrNameLst>
                                          <p:attrName>style.visibility</p:attrName>
                                        </p:attrNameLst>
                                      </p:cBhvr>
                                      <p:to>
                                        <p:strVal val="visible"/>
                                      </p:to>
                                    </p:set>
                                    <p:animEffect transition="in" filter="wipe(left)">
                                      <p:cBhvr>
                                        <p:cTn id="17" dur="500"/>
                                        <p:tgtEl>
                                          <p:spTgt spid="35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94"/>
                                        </p:tgtEl>
                                        <p:attrNameLst>
                                          <p:attrName>style.visibility</p:attrName>
                                        </p:attrNameLst>
                                      </p:cBhvr>
                                      <p:to>
                                        <p:strVal val="visible"/>
                                      </p:to>
                                    </p:set>
                                    <p:animEffect transition="in" filter="wipe(left)">
                                      <p:cBhvr>
                                        <p:cTn id="22" dur="500"/>
                                        <p:tgtEl>
                                          <p:spTgt spid="358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895"/>
                                        </p:tgtEl>
                                        <p:attrNameLst>
                                          <p:attrName>style.visibility</p:attrName>
                                        </p:attrNameLst>
                                      </p:cBhvr>
                                      <p:to>
                                        <p:strVal val="visible"/>
                                      </p:to>
                                    </p:set>
                                    <p:animEffect transition="in" filter="wipe(left)">
                                      <p:cBhvr>
                                        <p:cTn id="32" dur="500"/>
                                        <p:tgtEl>
                                          <p:spTgt spid="358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884"/>
                                        </p:tgtEl>
                                        <p:attrNameLst>
                                          <p:attrName>style.visibility</p:attrName>
                                        </p:attrNameLst>
                                      </p:cBhvr>
                                      <p:to>
                                        <p:strVal val="visible"/>
                                      </p:to>
                                    </p:set>
                                    <p:animEffect transition="in" filter="wipe(up)">
                                      <p:cBhvr>
                                        <p:cTn id="37" dur="500"/>
                                        <p:tgtEl>
                                          <p:spTgt spid="35884"/>
                                        </p:tgtEl>
                                      </p:cBhvr>
                                    </p:animEffect>
                                  </p:childTnLst>
                                  <p:subTnLst>
                                    <p:set>
                                      <p:cBhvr override="childStyle">
                                        <p:cTn dur="1" fill="hold" display="0" masterRel="nextClick" afterEffect="1"/>
                                        <p:tgtEl>
                                          <p:spTgt spid="35884"/>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896"/>
                                        </p:tgtEl>
                                        <p:attrNameLst>
                                          <p:attrName>style.visibility</p:attrName>
                                        </p:attrNameLst>
                                      </p:cBhvr>
                                      <p:to>
                                        <p:strVal val="visible"/>
                                      </p:to>
                                    </p:set>
                                    <p:animEffect transition="in" filter="wipe(left)">
                                      <p:cBhvr>
                                        <p:cTn id="47" dur="500"/>
                                        <p:tgtEl>
                                          <p:spTgt spid="358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35892"/>
                                        </p:tgtEl>
                                        <p:attrNameLst>
                                          <p:attrName>style.visibility</p:attrName>
                                        </p:attrNameLst>
                                      </p:cBhvr>
                                      <p:to>
                                        <p:strVal val="visible"/>
                                      </p:to>
                                    </p:set>
                                    <p:animEffect transition="in" filter="wipe(right)">
                                      <p:cBhvr>
                                        <p:cTn id="52" dur="500"/>
                                        <p:tgtEl>
                                          <p:spTgt spid="35892"/>
                                        </p:tgtEl>
                                      </p:cBhvr>
                                    </p:animEffect>
                                  </p:childTnLst>
                                  <p:subTnLst>
                                    <p:set>
                                      <p:cBhvr override="childStyle">
                                        <p:cTn dur="1" fill="hold" display="0" masterRel="nextClick" afterEffect="1"/>
                                        <p:tgtEl>
                                          <p:spTgt spid="35892"/>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4" grpId="0" animBg="1"/>
      <p:bldP spid="35892" grpId="0" animBg="1"/>
      <p:bldP spid="35893" grpId="0" autoUpdateAnimBg="0"/>
      <p:bldP spid="35894" grpId="0" autoUpdateAnimBg="0"/>
      <p:bldP spid="35895" grpId="0" autoUpdateAnimBg="0"/>
      <p:bldP spid="3589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9EBA654-7037-A448-82BD-B8D2BF83267E}" type="slidenum">
              <a:rPr lang="en-US" altLang="en-US" sz="1400">
                <a:latin typeface="Arial" charset="0"/>
              </a:rPr>
              <a:pPr/>
              <a:t>28</a:t>
            </a:fld>
            <a:endParaRPr lang="en-US" altLang="en-US" sz="1400">
              <a:latin typeface="Arial" charset="0"/>
            </a:endParaRPr>
          </a:p>
        </p:txBody>
      </p:sp>
      <p:sp>
        <p:nvSpPr>
          <p:cNvPr id="20483" name="Rectangle 2"/>
          <p:cNvSpPr>
            <a:spLocks noGrp="1" noChangeArrowheads="1"/>
          </p:cNvSpPr>
          <p:nvPr>
            <p:ph type="title"/>
          </p:nvPr>
        </p:nvSpPr>
        <p:spPr/>
        <p:txBody>
          <a:bodyPr/>
          <a:lstStyle/>
          <a:p>
            <a:pPr eaLnBrk="1" hangingPunct="1"/>
            <a:r>
              <a:rPr lang="en-US" altLang="en-US"/>
              <a:t>Dequeueing a node</a:t>
            </a:r>
          </a:p>
        </p:txBody>
      </p:sp>
      <p:sp>
        <p:nvSpPr>
          <p:cNvPr id="36867" name="Rectangle 3"/>
          <p:cNvSpPr>
            <a:spLocks noGrp="1" noChangeArrowheads="1"/>
          </p:cNvSpPr>
          <p:nvPr>
            <p:ph type="body" idx="1"/>
          </p:nvPr>
        </p:nvSpPr>
        <p:spPr>
          <a:xfrm>
            <a:off x="381000" y="4148138"/>
            <a:ext cx="8574088" cy="1984375"/>
          </a:xfrm>
        </p:spPr>
        <p:txBody>
          <a:bodyPr/>
          <a:lstStyle/>
          <a:p>
            <a:pPr eaLnBrk="1" hangingPunct="1"/>
            <a:r>
              <a:rPr lang="en-US" altLang="en-US"/>
              <a:t>To </a:t>
            </a:r>
            <a:r>
              <a:rPr lang="en-US" altLang="en-US">
                <a:solidFill>
                  <a:schemeClr val="tx2"/>
                </a:solidFill>
              </a:rPr>
              <a:t>dequeue</a:t>
            </a:r>
            <a:r>
              <a:rPr lang="en-US" altLang="en-US"/>
              <a:t> (remove) a node:</a:t>
            </a:r>
          </a:p>
          <a:p>
            <a:pPr lvl="1" eaLnBrk="1" hangingPunct="1"/>
            <a:r>
              <a:rPr lang="en-US" altLang="en-US"/>
              <a:t>Copy the pointer from the first node into the header</a:t>
            </a:r>
          </a:p>
        </p:txBody>
      </p:sp>
      <p:sp>
        <p:nvSpPr>
          <p:cNvPr id="36903" name="Freeform 39"/>
          <p:cNvSpPr>
            <a:spLocks/>
          </p:cNvSpPr>
          <p:nvPr/>
        </p:nvSpPr>
        <p:spPr bwMode="auto">
          <a:xfrm>
            <a:off x="1657350" y="2971800"/>
            <a:ext cx="1552575" cy="993775"/>
          </a:xfrm>
          <a:custGeom>
            <a:avLst/>
            <a:gdLst>
              <a:gd name="T0" fmla="*/ 2147483647 w 978"/>
              <a:gd name="T1" fmla="*/ 2147483647 h 626"/>
              <a:gd name="T2" fmla="*/ 2147483647 w 978"/>
              <a:gd name="T3" fmla="*/ 2147483647 h 626"/>
              <a:gd name="T4" fmla="*/ 2147483647 w 978"/>
              <a:gd name="T5" fmla="*/ 2147483647 h 626"/>
              <a:gd name="T6" fmla="*/ 2147483647 w 978"/>
              <a:gd name="T7" fmla="*/ 2147483647 h 626"/>
              <a:gd name="T8" fmla="*/ 2147483647 w 978"/>
              <a:gd name="T9" fmla="*/ 0 h 626"/>
              <a:gd name="T10" fmla="*/ 0 60000 65536"/>
              <a:gd name="T11" fmla="*/ 0 60000 65536"/>
              <a:gd name="T12" fmla="*/ 0 60000 65536"/>
              <a:gd name="T13" fmla="*/ 0 60000 65536"/>
              <a:gd name="T14" fmla="*/ 0 60000 65536"/>
              <a:gd name="T15" fmla="*/ 0 w 978"/>
              <a:gd name="T16" fmla="*/ 0 h 626"/>
              <a:gd name="T17" fmla="*/ 978 w 978"/>
              <a:gd name="T18" fmla="*/ 626 h 626"/>
            </a:gdLst>
            <a:ahLst/>
            <a:cxnLst>
              <a:cxn ang="T10">
                <a:pos x="T0" y="T1"/>
              </a:cxn>
              <a:cxn ang="T11">
                <a:pos x="T2" y="T3"/>
              </a:cxn>
              <a:cxn ang="T12">
                <a:pos x="T4" y="T5"/>
              </a:cxn>
              <a:cxn ang="T13">
                <a:pos x="T6" y="T7"/>
              </a:cxn>
              <a:cxn ang="T14">
                <a:pos x="T8" y="T9"/>
              </a:cxn>
            </a:cxnLst>
            <a:rect l="T15" t="T16" r="T17" b="T18"/>
            <a:pathLst>
              <a:path w="978" h="626">
                <a:moveTo>
                  <a:pt x="978" y="319"/>
                </a:moveTo>
                <a:cubicBezTo>
                  <a:pt x="942" y="363"/>
                  <a:pt x="873" y="536"/>
                  <a:pt x="762" y="581"/>
                </a:cubicBezTo>
                <a:cubicBezTo>
                  <a:pt x="651" y="626"/>
                  <a:pt x="431" y="621"/>
                  <a:pt x="312" y="590"/>
                </a:cubicBezTo>
                <a:cubicBezTo>
                  <a:pt x="193" y="559"/>
                  <a:pt x="100" y="492"/>
                  <a:pt x="50" y="394"/>
                </a:cubicBezTo>
                <a:cubicBezTo>
                  <a:pt x="0" y="296"/>
                  <a:pt x="20" y="82"/>
                  <a:pt x="12" y="0"/>
                </a:cubicBezTo>
              </a:path>
            </a:pathLst>
          </a:custGeom>
          <a:noFill/>
          <a:ln w="19050" cap="flat">
            <a:solidFill>
              <a:schemeClr val="bg2"/>
            </a:solidFill>
            <a:prstDash val="dash"/>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55"/>
          <p:cNvGrpSpPr>
            <a:grpSpLocks/>
          </p:cNvGrpSpPr>
          <p:nvPr/>
        </p:nvGrpSpPr>
        <p:grpSpPr bwMode="auto">
          <a:xfrm>
            <a:off x="457200" y="2230438"/>
            <a:ext cx="7772400" cy="1463675"/>
            <a:chOff x="288" y="1405"/>
            <a:chExt cx="4896" cy="922"/>
          </a:xfrm>
        </p:grpSpPr>
        <p:grpSp>
          <p:nvGrpSpPr>
            <p:cNvPr id="20490" name="Group 4"/>
            <p:cNvGrpSpPr>
              <a:grpSpLocks/>
            </p:cNvGrpSpPr>
            <p:nvPr/>
          </p:nvGrpSpPr>
          <p:grpSpPr bwMode="auto">
            <a:xfrm>
              <a:off x="1584" y="2080"/>
              <a:ext cx="577" cy="243"/>
              <a:chOff x="863" y="1536"/>
              <a:chExt cx="577" cy="243"/>
            </a:xfrm>
          </p:grpSpPr>
          <p:sp>
            <p:nvSpPr>
              <p:cNvPr id="20523" name="Rectangle 5"/>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20524" name="Rectangle 6"/>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20491" name="Group 7"/>
            <p:cNvGrpSpPr>
              <a:grpSpLocks/>
            </p:cNvGrpSpPr>
            <p:nvPr/>
          </p:nvGrpSpPr>
          <p:grpSpPr bwMode="auto">
            <a:xfrm>
              <a:off x="2591" y="2083"/>
              <a:ext cx="577" cy="243"/>
              <a:chOff x="863" y="1536"/>
              <a:chExt cx="577" cy="243"/>
            </a:xfrm>
          </p:grpSpPr>
          <p:sp>
            <p:nvSpPr>
              <p:cNvPr id="20521" name="Rectangle 8"/>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20522" name="Rectangle 9"/>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20492" name="Group 10"/>
            <p:cNvGrpSpPr>
              <a:grpSpLocks/>
            </p:cNvGrpSpPr>
            <p:nvPr/>
          </p:nvGrpSpPr>
          <p:grpSpPr bwMode="auto">
            <a:xfrm>
              <a:off x="3599" y="2083"/>
              <a:ext cx="577" cy="243"/>
              <a:chOff x="863" y="1536"/>
              <a:chExt cx="577" cy="243"/>
            </a:xfrm>
          </p:grpSpPr>
          <p:sp>
            <p:nvSpPr>
              <p:cNvPr id="20519" name="Rectangle 11"/>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20520" name="Rectangle 12"/>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grpSp>
          <p:nvGrpSpPr>
            <p:cNvPr id="20493" name="Group 13"/>
            <p:cNvGrpSpPr>
              <a:grpSpLocks/>
            </p:cNvGrpSpPr>
            <p:nvPr/>
          </p:nvGrpSpPr>
          <p:grpSpPr bwMode="auto">
            <a:xfrm>
              <a:off x="4607" y="2083"/>
              <a:ext cx="577" cy="243"/>
              <a:chOff x="863" y="1536"/>
              <a:chExt cx="577" cy="243"/>
            </a:xfrm>
          </p:grpSpPr>
          <p:sp>
            <p:nvSpPr>
              <p:cNvPr id="20517" name="Rectangle 14"/>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endParaRPr lang="en-US" altLang="en-US">
                  <a:latin typeface="Times New Roman" charset="0"/>
                </a:endParaRPr>
              </a:p>
            </p:txBody>
          </p:sp>
          <p:sp>
            <p:nvSpPr>
              <p:cNvPr id="20518" name="Rectangle 15"/>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sp>
          <p:nvSpPr>
            <p:cNvPr id="20494" name="Rectangle 16"/>
            <p:cNvSpPr>
              <a:spLocks noChangeArrowheads="1"/>
            </p:cNvSpPr>
            <p:nvPr/>
          </p:nvSpPr>
          <p:spPr bwMode="auto">
            <a:xfrm>
              <a:off x="1584" y="2085"/>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44</a:t>
              </a:r>
              <a:endParaRPr lang="en-US" altLang="en-US">
                <a:latin typeface="Times New Roman" charset="0"/>
              </a:endParaRPr>
            </a:p>
          </p:txBody>
        </p:sp>
        <p:sp>
          <p:nvSpPr>
            <p:cNvPr id="20495" name="Rectangle 17"/>
            <p:cNvSpPr>
              <a:spLocks noChangeArrowheads="1"/>
            </p:cNvSpPr>
            <p:nvPr/>
          </p:nvSpPr>
          <p:spPr bwMode="auto">
            <a:xfrm>
              <a:off x="2592" y="2085"/>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97</a:t>
              </a:r>
              <a:endParaRPr lang="en-US" altLang="en-US">
                <a:latin typeface="Times New Roman" charset="0"/>
              </a:endParaRPr>
            </a:p>
          </p:txBody>
        </p:sp>
        <p:sp>
          <p:nvSpPr>
            <p:cNvPr id="20496" name="Rectangle 18"/>
            <p:cNvSpPr>
              <a:spLocks noChangeArrowheads="1"/>
            </p:cNvSpPr>
            <p:nvPr/>
          </p:nvSpPr>
          <p:spPr bwMode="auto">
            <a:xfrm>
              <a:off x="3600" y="2085"/>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23</a:t>
              </a:r>
              <a:endParaRPr lang="en-US" altLang="en-US">
                <a:latin typeface="Times New Roman" charset="0"/>
              </a:endParaRPr>
            </a:p>
          </p:txBody>
        </p:sp>
        <p:sp>
          <p:nvSpPr>
            <p:cNvPr id="20497" name="Rectangle 19"/>
            <p:cNvSpPr>
              <a:spLocks noChangeArrowheads="1"/>
            </p:cNvSpPr>
            <p:nvPr/>
          </p:nvSpPr>
          <p:spPr bwMode="auto">
            <a:xfrm>
              <a:off x="4608" y="2085"/>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Consolas" charset="0"/>
                </a:rPr>
                <a:t>17</a:t>
              </a:r>
              <a:endParaRPr lang="en-US" altLang="en-US">
                <a:latin typeface="Times New Roman" charset="0"/>
              </a:endParaRPr>
            </a:p>
          </p:txBody>
        </p:sp>
        <p:grpSp>
          <p:nvGrpSpPr>
            <p:cNvPr id="20498" name="Group 20"/>
            <p:cNvGrpSpPr>
              <a:grpSpLocks/>
            </p:cNvGrpSpPr>
            <p:nvPr/>
          </p:nvGrpSpPr>
          <p:grpSpPr bwMode="auto">
            <a:xfrm>
              <a:off x="1968" y="2133"/>
              <a:ext cx="624" cy="96"/>
              <a:chOff x="1008" y="2304"/>
              <a:chExt cx="624" cy="96"/>
            </a:xfrm>
          </p:grpSpPr>
          <p:sp>
            <p:nvSpPr>
              <p:cNvPr id="20515" name="Oval 2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20516" name="Line 22"/>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499" name="Group 23"/>
            <p:cNvGrpSpPr>
              <a:grpSpLocks/>
            </p:cNvGrpSpPr>
            <p:nvPr/>
          </p:nvGrpSpPr>
          <p:grpSpPr bwMode="auto">
            <a:xfrm>
              <a:off x="2976" y="2133"/>
              <a:ext cx="624" cy="96"/>
              <a:chOff x="1008" y="2304"/>
              <a:chExt cx="624" cy="96"/>
            </a:xfrm>
          </p:grpSpPr>
          <p:sp>
            <p:nvSpPr>
              <p:cNvPr id="20513" name="Oval 24"/>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20514" name="Line 25"/>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500" name="Group 26"/>
            <p:cNvGrpSpPr>
              <a:grpSpLocks/>
            </p:cNvGrpSpPr>
            <p:nvPr/>
          </p:nvGrpSpPr>
          <p:grpSpPr bwMode="auto">
            <a:xfrm>
              <a:off x="3984" y="2133"/>
              <a:ext cx="624" cy="96"/>
              <a:chOff x="1008" y="2304"/>
              <a:chExt cx="624" cy="96"/>
            </a:xfrm>
          </p:grpSpPr>
          <p:sp>
            <p:nvSpPr>
              <p:cNvPr id="20511" name="Oval 27"/>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20512" name="Line 28"/>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0501" name="Oval 29"/>
            <p:cNvSpPr>
              <a:spLocks noChangeArrowheads="1"/>
            </p:cNvSpPr>
            <p:nvPr/>
          </p:nvSpPr>
          <p:spPr bwMode="auto">
            <a:xfrm>
              <a:off x="4992" y="213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nvGrpSpPr>
            <p:cNvPr id="20502" name="Group 30"/>
            <p:cNvGrpSpPr>
              <a:grpSpLocks/>
            </p:cNvGrpSpPr>
            <p:nvPr/>
          </p:nvGrpSpPr>
          <p:grpSpPr bwMode="auto">
            <a:xfrm>
              <a:off x="912" y="1693"/>
              <a:ext cx="288" cy="240"/>
              <a:chOff x="960" y="1584"/>
              <a:chExt cx="288" cy="240"/>
            </a:xfrm>
          </p:grpSpPr>
          <p:sp>
            <p:nvSpPr>
              <p:cNvPr id="20509" name="Oval 3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20510" name="Rectangle 32"/>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sp>
          <p:nvSpPr>
            <p:cNvPr id="20503" name="Line 33"/>
            <p:cNvSpPr>
              <a:spLocks noChangeShapeType="1"/>
            </p:cNvSpPr>
            <p:nvPr/>
          </p:nvSpPr>
          <p:spPr bwMode="auto">
            <a:xfrm>
              <a:off x="1056" y="1789"/>
              <a:ext cx="48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4" name="Text Box 34"/>
            <p:cNvSpPr txBox="1">
              <a:spLocks noChangeArrowheads="1"/>
            </p:cNvSpPr>
            <p:nvPr/>
          </p:nvSpPr>
          <p:spPr bwMode="auto">
            <a:xfrm>
              <a:off x="288" y="1405"/>
              <a:ext cx="76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last</a:t>
              </a:r>
              <a:r>
                <a:rPr lang="en-US" altLang="en-US">
                  <a:solidFill>
                    <a:srgbClr val="FFFF99"/>
                  </a:solidFill>
                  <a:latin typeface="Consolas" charset="0"/>
                </a:rPr>
                <a:t/>
              </a:r>
              <a:br>
                <a:rPr lang="en-US" altLang="en-US">
                  <a:solidFill>
                    <a:srgbClr val="FFFF99"/>
                  </a:solidFill>
                  <a:latin typeface="Consolas" charset="0"/>
                </a:rPr>
              </a:br>
              <a:r>
                <a:rPr lang="en-US" altLang="en-US">
                  <a:solidFill>
                    <a:schemeClr val="accent2"/>
                  </a:solidFill>
                  <a:latin typeface="Consolas" charset="0"/>
                </a:rPr>
                <a:t>first</a:t>
              </a:r>
              <a:endParaRPr lang="en-US" altLang="en-US">
                <a:solidFill>
                  <a:schemeClr val="accent2"/>
                </a:solidFill>
                <a:latin typeface="Times New Roman" charset="0"/>
              </a:endParaRPr>
            </a:p>
          </p:txBody>
        </p:sp>
        <p:grpSp>
          <p:nvGrpSpPr>
            <p:cNvPr id="20505" name="Group 35"/>
            <p:cNvGrpSpPr>
              <a:grpSpLocks/>
            </p:cNvGrpSpPr>
            <p:nvPr/>
          </p:nvGrpSpPr>
          <p:grpSpPr bwMode="auto">
            <a:xfrm>
              <a:off x="912" y="1453"/>
              <a:ext cx="288" cy="240"/>
              <a:chOff x="960" y="1584"/>
              <a:chExt cx="288" cy="240"/>
            </a:xfrm>
          </p:grpSpPr>
          <p:sp>
            <p:nvSpPr>
              <p:cNvPr id="20507" name="Oval 36"/>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20508" name="Rectangle 37"/>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grpSp>
        <p:sp>
          <p:nvSpPr>
            <p:cNvPr id="20506" name="Freeform 38"/>
            <p:cNvSpPr>
              <a:spLocks/>
            </p:cNvSpPr>
            <p:nvPr/>
          </p:nvSpPr>
          <p:spPr bwMode="auto">
            <a:xfrm>
              <a:off x="1056" y="1542"/>
              <a:ext cx="3529" cy="530"/>
            </a:xfrm>
            <a:custGeom>
              <a:avLst/>
              <a:gdLst>
                <a:gd name="T0" fmla="*/ 0 w 3529"/>
                <a:gd name="T1" fmla="*/ 7 h 530"/>
                <a:gd name="T2" fmla="*/ 624 w 3529"/>
                <a:gd name="T3" fmla="*/ 7 h 530"/>
                <a:gd name="T4" fmla="*/ 1260 w 3529"/>
                <a:gd name="T5" fmla="*/ 14 h 530"/>
                <a:gd name="T6" fmla="*/ 2019 w 3529"/>
                <a:gd name="T7" fmla="*/ 89 h 530"/>
                <a:gd name="T8" fmla="*/ 2657 w 3529"/>
                <a:gd name="T9" fmla="*/ 211 h 530"/>
                <a:gd name="T10" fmla="*/ 3529 w 3529"/>
                <a:gd name="T11" fmla="*/ 530 h 530"/>
                <a:gd name="T12" fmla="*/ 0 60000 65536"/>
                <a:gd name="T13" fmla="*/ 0 60000 65536"/>
                <a:gd name="T14" fmla="*/ 0 60000 65536"/>
                <a:gd name="T15" fmla="*/ 0 60000 65536"/>
                <a:gd name="T16" fmla="*/ 0 60000 65536"/>
                <a:gd name="T17" fmla="*/ 0 60000 65536"/>
                <a:gd name="T18" fmla="*/ 0 w 3529"/>
                <a:gd name="T19" fmla="*/ 0 h 530"/>
                <a:gd name="T20" fmla="*/ 3529 w 3529"/>
                <a:gd name="T21" fmla="*/ 530 h 530"/>
              </a:gdLst>
              <a:ahLst/>
              <a:cxnLst>
                <a:cxn ang="T12">
                  <a:pos x="T0" y="T1"/>
                </a:cxn>
                <a:cxn ang="T13">
                  <a:pos x="T2" y="T3"/>
                </a:cxn>
                <a:cxn ang="T14">
                  <a:pos x="T4" y="T5"/>
                </a:cxn>
                <a:cxn ang="T15">
                  <a:pos x="T6" y="T7"/>
                </a:cxn>
                <a:cxn ang="T16">
                  <a:pos x="T8" y="T9"/>
                </a:cxn>
                <a:cxn ang="T17">
                  <a:pos x="T10" y="T11"/>
                </a:cxn>
              </a:cxnLst>
              <a:rect l="T18" t="T19" r="T20" b="T21"/>
              <a:pathLst>
                <a:path w="3529" h="530">
                  <a:moveTo>
                    <a:pt x="0" y="7"/>
                  </a:moveTo>
                  <a:cubicBezTo>
                    <a:pt x="180" y="7"/>
                    <a:pt x="414" y="6"/>
                    <a:pt x="624" y="7"/>
                  </a:cubicBezTo>
                  <a:cubicBezTo>
                    <a:pt x="834" y="8"/>
                    <a:pt x="1028" y="0"/>
                    <a:pt x="1260" y="14"/>
                  </a:cubicBezTo>
                  <a:cubicBezTo>
                    <a:pt x="1492" y="28"/>
                    <a:pt x="1786" y="56"/>
                    <a:pt x="2019" y="89"/>
                  </a:cubicBezTo>
                  <a:cubicBezTo>
                    <a:pt x="2252" y="122"/>
                    <a:pt x="2405" y="137"/>
                    <a:pt x="2657" y="211"/>
                  </a:cubicBezTo>
                  <a:cubicBezTo>
                    <a:pt x="2909" y="285"/>
                    <a:pt x="3347" y="464"/>
                    <a:pt x="3529" y="53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2" name="Group 53"/>
          <p:cNvGrpSpPr>
            <a:grpSpLocks/>
          </p:cNvGrpSpPr>
          <p:nvPr/>
        </p:nvGrpSpPr>
        <p:grpSpPr bwMode="auto">
          <a:xfrm>
            <a:off x="1711325" y="2844800"/>
            <a:ext cx="2403475" cy="584200"/>
            <a:chOff x="1078" y="1800"/>
            <a:chExt cx="1514" cy="368"/>
          </a:xfrm>
        </p:grpSpPr>
        <p:sp>
          <p:nvSpPr>
            <p:cNvPr id="20488" name="Freeform 48"/>
            <p:cNvSpPr>
              <a:spLocks/>
            </p:cNvSpPr>
            <p:nvPr/>
          </p:nvSpPr>
          <p:spPr bwMode="auto">
            <a:xfrm>
              <a:off x="1078" y="1800"/>
              <a:ext cx="1514" cy="264"/>
            </a:xfrm>
            <a:custGeom>
              <a:avLst/>
              <a:gdLst>
                <a:gd name="T0" fmla="*/ 0 w 1514"/>
                <a:gd name="T1" fmla="*/ 0 h 264"/>
                <a:gd name="T2" fmla="*/ 602 w 1514"/>
                <a:gd name="T3" fmla="*/ 24 h 264"/>
                <a:gd name="T4" fmla="*/ 1130 w 1514"/>
                <a:gd name="T5" fmla="*/ 120 h 264"/>
                <a:gd name="T6" fmla="*/ 1514 w 1514"/>
                <a:gd name="T7" fmla="*/ 264 h 264"/>
                <a:gd name="T8" fmla="*/ 0 60000 65536"/>
                <a:gd name="T9" fmla="*/ 0 60000 65536"/>
                <a:gd name="T10" fmla="*/ 0 60000 65536"/>
                <a:gd name="T11" fmla="*/ 0 60000 65536"/>
                <a:gd name="T12" fmla="*/ 0 w 1514"/>
                <a:gd name="T13" fmla="*/ 0 h 264"/>
                <a:gd name="T14" fmla="*/ 1514 w 1514"/>
                <a:gd name="T15" fmla="*/ 264 h 264"/>
              </a:gdLst>
              <a:ahLst/>
              <a:cxnLst>
                <a:cxn ang="T8">
                  <a:pos x="T0" y="T1"/>
                </a:cxn>
                <a:cxn ang="T9">
                  <a:pos x="T2" y="T3"/>
                </a:cxn>
                <a:cxn ang="T10">
                  <a:pos x="T4" y="T5"/>
                </a:cxn>
                <a:cxn ang="T11">
                  <a:pos x="T6" y="T7"/>
                </a:cxn>
              </a:cxnLst>
              <a:rect l="T12" t="T13" r="T14" b="T15"/>
              <a:pathLst>
                <a:path w="1514" h="264">
                  <a:moveTo>
                    <a:pt x="0" y="0"/>
                  </a:moveTo>
                  <a:cubicBezTo>
                    <a:pt x="100" y="2"/>
                    <a:pt x="414" y="4"/>
                    <a:pt x="602" y="24"/>
                  </a:cubicBezTo>
                  <a:cubicBezTo>
                    <a:pt x="790" y="44"/>
                    <a:pt x="978" y="80"/>
                    <a:pt x="1130" y="120"/>
                  </a:cubicBezTo>
                  <a:cubicBezTo>
                    <a:pt x="1282" y="160"/>
                    <a:pt x="1398" y="212"/>
                    <a:pt x="1514" y="264"/>
                  </a:cubicBezTo>
                </a:path>
              </a:pathLst>
            </a:custGeom>
            <a:noFill/>
            <a:ln w="19050" cap="flat" cmpd="sng">
              <a:solidFill>
                <a:schemeClr val="accent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9" name="Freeform 52"/>
            <p:cNvSpPr>
              <a:spLocks/>
            </p:cNvSpPr>
            <p:nvPr/>
          </p:nvSpPr>
          <p:spPr bwMode="auto">
            <a:xfrm>
              <a:off x="1152" y="1816"/>
              <a:ext cx="352" cy="352"/>
            </a:xfrm>
            <a:custGeom>
              <a:avLst/>
              <a:gdLst>
                <a:gd name="T0" fmla="*/ 0 w 352"/>
                <a:gd name="T1" fmla="*/ 248 h 352"/>
                <a:gd name="T2" fmla="*/ 192 w 352"/>
                <a:gd name="T3" fmla="*/ 8 h 352"/>
                <a:gd name="T4" fmla="*/ 96 w 352"/>
                <a:gd name="T5" fmla="*/ 296 h 352"/>
                <a:gd name="T6" fmla="*/ 240 w 352"/>
                <a:gd name="T7" fmla="*/ 56 h 352"/>
                <a:gd name="T8" fmla="*/ 192 w 352"/>
                <a:gd name="T9" fmla="*/ 344 h 352"/>
                <a:gd name="T10" fmla="*/ 336 w 352"/>
                <a:gd name="T11" fmla="*/ 104 h 352"/>
                <a:gd name="T12" fmla="*/ 288 w 352"/>
                <a:gd name="T13" fmla="*/ 344 h 352"/>
                <a:gd name="T14" fmla="*/ 0 60000 65536"/>
                <a:gd name="T15" fmla="*/ 0 60000 65536"/>
                <a:gd name="T16" fmla="*/ 0 60000 65536"/>
                <a:gd name="T17" fmla="*/ 0 60000 65536"/>
                <a:gd name="T18" fmla="*/ 0 60000 65536"/>
                <a:gd name="T19" fmla="*/ 0 60000 65536"/>
                <a:gd name="T20" fmla="*/ 0 60000 65536"/>
                <a:gd name="T21" fmla="*/ 0 w 352"/>
                <a:gd name="T22" fmla="*/ 0 h 352"/>
                <a:gd name="T23" fmla="*/ 352 w 352"/>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352">
                  <a:moveTo>
                    <a:pt x="0" y="248"/>
                  </a:moveTo>
                  <a:cubicBezTo>
                    <a:pt x="88" y="124"/>
                    <a:pt x="176" y="0"/>
                    <a:pt x="192" y="8"/>
                  </a:cubicBezTo>
                  <a:cubicBezTo>
                    <a:pt x="208" y="16"/>
                    <a:pt x="88" y="288"/>
                    <a:pt x="96" y="296"/>
                  </a:cubicBezTo>
                  <a:cubicBezTo>
                    <a:pt x="104" y="304"/>
                    <a:pt x="224" y="48"/>
                    <a:pt x="240" y="56"/>
                  </a:cubicBezTo>
                  <a:cubicBezTo>
                    <a:pt x="256" y="64"/>
                    <a:pt x="176" y="336"/>
                    <a:pt x="192" y="344"/>
                  </a:cubicBezTo>
                  <a:cubicBezTo>
                    <a:pt x="208" y="352"/>
                    <a:pt x="320" y="104"/>
                    <a:pt x="336" y="104"/>
                  </a:cubicBezTo>
                  <a:cubicBezTo>
                    <a:pt x="352" y="104"/>
                    <a:pt x="296" y="304"/>
                    <a:pt x="288" y="344"/>
                  </a:cubicBezTo>
                </a:path>
              </a:pathLst>
            </a:custGeom>
            <a:noFill/>
            <a:ln w="28575" cap="flat" cmpd="sng">
              <a:solidFill>
                <a:schemeClr val="accent1"/>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443102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wipe(left)">
                                      <p:cBhvr>
                                        <p:cTn id="17" dur="5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6903"/>
                                        </p:tgtEl>
                                        <p:attrNameLst>
                                          <p:attrName>style.visibility</p:attrName>
                                        </p:attrNameLst>
                                      </p:cBhvr>
                                      <p:to>
                                        <p:strVal val="visible"/>
                                      </p:to>
                                    </p:set>
                                    <p:animEffect transition="in" filter="wipe(right)">
                                      <p:cBhvr>
                                        <p:cTn id="22" dur="500"/>
                                        <p:tgtEl>
                                          <p:spTgt spid="36903"/>
                                        </p:tgtEl>
                                      </p:cBhvr>
                                    </p:animEffect>
                                  </p:childTnLst>
                                  <p:subTnLst>
                                    <p:set>
                                      <p:cBhvr override="childStyle">
                                        <p:cTn dur="1" fill="hold" display="0" masterRel="nextClick" afterEffect="1"/>
                                        <p:tgtEl>
                                          <p:spTgt spid="3690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4" autoUpdateAnimBg="0"/>
      <p:bldP spid="369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0394CAB-08AE-1E4E-9E87-DE37BA69D1F6}" type="slidenum">
              <a:rPr lang="en-US" altLang="en-US" sz="1400">
                <a:latin typeface="Arial" charset="0"/>
              </a:rPr>
              <a:pPr/>
              <a:t>29</a:t>
            </a:fld>
            <a:endParaRPr lang="en-US" altLang="en-US" sz="1400">
              <a:latin typeface="Arial" charset="0"/>
            </a:endParaRPr>
          </a:p>
        </p:txBody>
      </p:sp>
      <p:sp>
        <p:nvSpPr>
          <p:cNvPr id="21507" name="Rectangle 2"/>
          <p:cNvSpPr>
            <a:spLocks noGrp="1" noChangeArrowheads="1"/>
          </p:cNvSpPr>
          <p:nvPr>
            <p:ph type="title"/>
          </p:nvPr>
        </p:nvSpPr>
        <p:spPr/>
        <p:txBody>
          <a:bodyPr/>
          <a:lstStyle/>
          <a:p>
            <a:pPr eaLnBrk="1" hangingPunct="1"/>
            <a:r>
              <a:rPr lang="en-US" altLang="en-US"/>
              <a:t>Queue implementation details</a:t>
            </a:r>
          </a:p>
        </p:txBody>
      </p:sp>
      <p:sp>
        <p:nvSpPr>
          <p:cNvPr id="21508" name="Rectangle 3"/>
          <p:cNvSpPr>
            <a:spLocks noGrp="1" noChangeArrowheads="1"/>
          </p:cNvSpPr>
          <p:nvPr>
            <p:ph type="body" idx="1"/>
          </p:nvPr>
        </p:nvSpPr>
        <p:spPr/>
        <p:txBody>
          <a:bodyPr>
            <a:normAutofit lnSpcReduction="10000"/>
          </a:bodyPr>
          <a:lstStyle/>
          <a:p>
            <a:pPr eaLnBrk="1" hangingPunct="1"/>
            <a:r>
              <a:rPr lang="en-US" altLang="en-US"/>
              <a:t>With an array implementation:</a:t>
            </a:r>
            <a:endParaRPr lang="en-US" altLang="en-US" sz="2400"/>
          </a:p>
          <a:p>
            <a:pPr lvl="1" eaLnBrk="1" hangingPunct="1"/>
            <a:r>
              <a:rPr lang="en-US" altLang="en-US"/>
              <a:t>you can have both overflow and underflow</a:t>
            </a:r>
          </a:p>
          <a:p>
            <a:pPr lvl="1" eaLnBrk="1" hangingPunct="1"/>
            <a:r>
              <a:rPr lang="en-US" altLang="en-US"/>
              <a:t>you should set deleted elements to </a:t>
            </a:r>
            <a:r>
              <a:rPr lang="en-US" altLang="en-US">
                <a:solidFill>
                  <a:schemeClr val="accent2"/>
                </a:solidFill>
                <a:latin typeface="Consolas" charset="0"/>
              </a:rPr>
              <a:t>null</a:t>
            </a:r>
            <a:r>
              <a:rPr lang="en-US" altLang="en-US">
                <a:solidFill>
                  <a:srgbClr val="FFFF99"/>
                </a:solidFill>
                <a:latin typeface="Consolas" charset="0"/>
              </a:rPr>
              <a:t/>
            </a:r>
            <a:br>
              <a:rPr lang="en-US" altLang="en-US">
                <a:solidFill>
                  <a:srgbClr val="FFFF99"/>
                </a:solidFill>
                <a:latin typeface="Consolas" charset="0"/>
              </a:rPr>
            </a:br>
            <a:endParaRPr lang="en-US" altLang="en-US"/>
          </a:p>
          <a:p>
            <a:pPr eaLnBrk="1" hangingPunct="1"/>
            <a:r>
              <a:rPr lang="en-US" altLang="en-US"/>
              <a:t>With a linked-list implementation:</a:t>
            </a:r>
            <a:endParaRPr lang="en-US" altLang="en-US" sz="2400"/>
          </a:p>
          <a:p>
            <a:pPr lvl="1" eaLnBrk="1" hangingPunct="1"/>
            <a:r>
              <a:rPr lang="en-US" altLang="en-US"/>
              <a:t>you can have underflow</a:t>
            </a:r>
          </a:p>
          <a:p>
            <a:pPr lvl="1" eaLnBrk="1" hangingPunct="1"/>
            <a:r>
              <a:rPr lang="en-US" altLang="en-US"/>
              <a:t>overflow is a global out-of-memory condition</a:t>
            </a:r>
          </a:p>
          <a:p>
            <a:pPr lvl="1" eaLnBrk="1" hangingPunct="1"/>
            <a:r>
              <a:rPr lang="en-US" altLang="en-US"/>
              <a:t>there is no reason to set deleted elements to </a:t>
            </a:r>
            <a:r>
              <a:rPr lang="en-US" altLang="en-US">
                <a:solidFill>
                  <a:schemeClr val="accent2"/>
                </a:solidFill>
                <a:latin typeface="Consolas" charset="0"/>
              </a:rPr>
              <a:t>null</a:t>
            </a:r>
          </a:p>
        </p:txBody>
      </p:sp>
    </p:spTree>
    <p:extLst>
      <p:ext uri="{BB962C8B-B14F-4D97-AF65-F5344CB8AC3E}">
        <p14:creationId xmlns:p14="http://schemas.microsoft.com/office/powerpoint/2010/main" val="172152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altLang="en-US">
                <a:ea typeface="ＭＳ Ｐゴシック" charset="-128"/>
              </a:rPr>
              <a:t>Abstract data types (ADTs)</a:t>
            </a:r>
          </a:p>
        </p:txBody>
      </p:sp>
      <p:sp>
        <p:nvSpPr>
          <p:cNvPr id="6146" name="Rectangle 3"/>
          <p:cNvSpPr>
            <a:spLocks noGrp="1" noChangeArrowheads="1"/>
          </p:cNvSpPr>
          <p:nvPr>
            <p:ph type="body" idx="1"/>
          </p:nvPr>
        </p:nvSpPr>
        <p:spPr/>
        <p:txBody>
          <a:bodyPr>
            <a:normAutofit fontScale="85000" lnSpcReduction="20000"/>
          </a:bodyPr>
          <a:lstStyle/>
          <a:p>
            <a:r>
              <a:rPr lang="en-US" altLang="en-US" b="1" dirty="0">
                <a:ea typeface="ＭＳ Ｐゴシック" charset="-128"/>
              </a:rPr>
              <a:t>abstract data type (ADT)</a:t>
            </a:r>
            <a:r>
              <a:rPr lang="en-US" altLang="en-US" dirty="0">
                <a:ea typeface="ＭＳ Ｐゴシック" charset="-128"/>
              </a:rPr>
              <a:t>: A specification of a collection of data and the operations that can be performed on it.</a:t>
            </a:r>
          </a:p>
          <a:p>
            <a:pPr lvl="1"/>
            <a:r>
              <a:rPr lang="en-US" altLang="en-US" dirty="0"/>
              <a:t>Describes </a:t>
            </a:r>
            <a:r>
              <a:rPr lang="en-US" altLang="en-US" i="1" dirty="0"/>
              <a:t>what</a:t>
            </a:r>
            <a:r>
              <a:rPr lang="en-US" altLang="en-US" dirty="0"/>
              <a:t> a collection does, not </a:t>
            </a:r>
            <a:r>
              <a:rPr lang="en-US" altLang="en-US" i="1" dirty="0"/>
              <a:t>how</a:t>
            </a:r>
            <a:r>
              <a:rPr lang="en-US" altLang="en-US" dirty="0"/>
              <a:t> it does it</a:t>
            </a:r>
          </a:p>
          <a:p>
            <a:pPr lvl="1"/>
            <a:endParaRPr lang="en-US" altLang="en-US" dirty="0"/>
          </a:p>
          <a:p>
            <a:r>
              <a:rPr lang="en-US" altLang="en-US" dirty="0">
                <a:ea typeface="ＭＳ Ｐゴシック" charset="-128"/>
              </a:rPr>
              <a:t>We don't know exactly how a stack or queue is implemented, and we don't need to.</a:t>
            </a:r>
          </a:p>
          <a:p>
            <a:pPr lvl="1"/>
            <a:r>
              <a:rPr lang="en-US" altLang="en-US" dirty="0"/>
              <a:t>We just need to understand the idea of the collection and what operations it can perform.</a:t>
            </a:r>
          </a:p>
          <a:p>
            <a:pPr lvl="1"/>
            <a:endParaRPr lang="en-US" altLang="en-US" dirty="0"/>
          </a:p>
          <a:p>
            <a:pPr lvl="1"/>
            <a:endParaRPr lang="en-US" altLang="en-US" dirty="0"/>
          </a:p>
          <a:p>
            <a:pPr lvl="1">
              <a:buFontTx/>
              <a:buNone/>
            </a:pPr>
            <a:r>
              <a:rPr lang="en-US" altLang="en-US" dirty="0"/>
              <a:t>	(Stacks are usually implemented with arrays; queues are often implemented using </a:t>
            </a:r>
            <a:r>
              <a:rPr lang="en-US" altLang="en-US" dirty="0" smtClean="0"/>
              <a:t>linked </a:t>
            </a:r>
            <a:r>
              <a:rPr lang="en-US" altLang="en-US" dirty="0"/>
              <a:t>list.)</a:t>
            </a:r>
          </a:p>
        </p:txBody>
      </p:sp>
    </p:spTree>
    <p:extLst>
      <p:ext uri="{BB962C8B-B14F-4D97-AF65-F5344CB8AC3E}">
        <p14:creationId xmlns:p14="http://schemas.microsoft.com/office/powerpoint/2010/main" val="2037360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en-US">
                <a:ea typeface="ＭＳ Ｐゴシック" charset="-128"/>
              </a:rPr>
              <a:t>Queue idioms</a:t>
            </a:r>
          </a:p>
        </p:txBody>
      </p:sp>
      <p:sp>
        <p:nvSpPr>
          <p:cNvPr id="228355" name="Rectangle 3"/>
          <p:cNvSpPr>
            <a:spLocks noGrp="1" noChangeArrowheads="1"/>
          </p:cNvSpPr>
          <p:nvPr>
            <p:ph type="body" idx="1"/>
          </p:nvPr>
        </p:nvSpPr>
        <p:spPr/>
        <p:txBody>
          <a:bodyPr>
            <a:normAutofit fontScale="77500" lnSpcReduction="20000"/>
          </a:bodyPr>
          <a:lstStyle/>
          <a:p>
            <a:r>
              <a:rPr lang="en-US" altLang="en-US">
                <a:ea typeface="ＭＳ Ｐゴシック" charset="-128"/>
              </a:rPr>
              <a:t>As with stacks, must pull contents out of queue to view them.</a:t>
            </a:r>
            <a:endParaRPr lang="en-US" altLang="en-US" sz="800">
              <a:ea typeface="ＭＳ Ｐゴシック" charset="-128"/>
            </a:endParaRPr>
          </a:p>
          <a:p>
            <a:pPr lvl="1">
              <a:buFontTx/>
              <a:buNone/>
            </a:pPr>
            <a:endParaRPr lang="en-US" altLang="en-US" sz="800"/>
          </a:p>
          <a:p>
            <a:pPr lvl="1">
              <a:lnSpc>
                <a:spcPct val="80000"/>
              </a:lnSpc>
              <a:buFontTx/>
              <a:buNone/>
            </a:pPr>
            <a:r>
              <a:rPr lang="en-US" altLang="en-US" b="1">
                <a:solidFill>
                  <a:srgbClr val="008000"/>
                </a:solidFill>
                <a:latin typeface="Courier New" charset="0"/>
              </a:rPr>
              <a:t>	// process (and destroy) an entire queue</a:t>
            </a:r>
          </a:p>
          <a:p>
            <a:pPr lvl="1">
              <a:lnSpc>
                <a:spcPct val="80000"/>
              </a:lnSpc>
              <a:buFontTx/>
              <a:buNone/>
            </a:pPr>
            <a:r>
              <a:rPr lang="en-US" altLang="en-US">
                <a:latin typeface="Courier New" charset="0"/>
              </a:rPr>
              <a:t>	while (!q.isEmpty()) {</a:t>
            </a:r>
          </a:p>
          <a:p>
            <a:pPr lvl="1">
              <a:lnSpc>
                <a:spcPct val="80000"/>
              </a:lnSpc>
              <a:buFontTx/>
              <a:buNone/>
            </a:pPr>
            <a:r>
              <a:rPr lang="en-US" altLang="en-US">
                <a:latin typeface="Courier New" charset="0"/>
              </a:rPr>
              <a:t>	    </a:t>
            </a:r>
            <a:r>
              <a:rPr lang="en-US" altLang="en-US" b="1"/>
              <a:t>do something with</a:t>
            </a:r>
            <a:r>
              <a:rPr lang="en-US" altLang="en-US">
                <a:latin typeface="Courier New" charset="0"/>
              </a:rPr>
              <a:t> q.remove();</a:t>
            </a:r>
          </a:p>
          <a:p>
            <a:pPr lvl="1">
              <a:lnSpc>
                <a:spcPct val="80000"/>
              </a:lnSpc>
              <a:buFontTx/>
              <a:buNone/>
            </a:pPr>
            <a:r>
              <a:rPr lang="en-US" altLang="en-US">
                <a:latin typeface="Courier New" charset="0"/>
              </a:rPr>
              <a:t>	}</a:t>
            </a:r>
          </a:p>
          <a:p>
            <a:pPr lvl="1">
              <a:lnSpc>
                <a:spcPct val="80000"/>
              </a:lnSpc>
              <a:buFontTx/>
              <a:buNone/>
            </a:pPr>
            <a:endParaRPr lang="en-US" altLang="en-US">
              <a:latin typeface="Courier New" charset="0"/>
            </a:endParaRPr>
          </a:p>
          <a:p>
            <a:pPr lvl="1"/>
            <a:r>
              <a:rPr lang="en-US" altLang="en-US"/>
              <a:t>another idiom: Examining each element exactly once.</a:t>
            </a:r>
          </a:p>
          <a:p>
            <a:pPr lvl="1">
              <a:buFontTx/>
              <a:buNone/>
            </a:pPr>
            <a:endParaRPr lang="en-US" altLang="en-US" sz="800"/>
          </a:p>
          <a:p>
            <a:pPr lvl="1">
              <a:lnSpc>
                <a:spcPct val="80000"/>
              </a:lnSpc>
              <a:buFontTx/>
              <a:buNone/>
            </a:pPr>
            <a:r>
              <a:rPr lang="en-US" altLang="en-US">
                <a:latin typeface="Courier New" charset="0"/>
              </a:rPr>
              <a:t>	int size = q.size();</a:t>
            </a:r>
          </a:p>
          <a:p>
            <a:pPr lvl="1">
              <a:lnSpc>
                <a:spcPct val="80000"/>
              </a:lnSpc>
              <a:buFontTx/>
              <a:buNone/>
            </a:pPr>
            <a:r>
              <a:rPr lang="en-US" altLang="en-US">
                <a:latin typeface="Courier New" charset="0"/>
              </a:rPr>
              <a:t>	for (int i = 0; i &lt; size; i++) {</a:t>
            </a:r>
          </a:p>
          <a:p>
            <a:pPr lvl="1">
              <a:lnSpc>
                <a:spcPct val="80000"/>
              </a:lnSpc>
              <a:buFontTx/>
              <a:buNone/>
            </a:pPr>
            <a:r>
              <a:rPr lang="en-US" altLang="en-US">
                <a:latin typeface="Courier New" charset="0"/>
              </a:rPr>
              <a:t>	    </a:t>
            </a:r>
            <a:r>
              <a:rPr lang="en-US" altLang="en-US" b="1"/>
              <a:t>do something with</a:t>
            </a:r>
            <a:r>
              <a:rPr lang="en-US" altLang="en-US">
                <a:latin typeface="Courier New" charset="0"/>
              </a:rPr>
              <a:t> q.remove();</a:t>
            </a:r>
          </a:p>
          <a:p>
            <a:pPr lvl="1">
              <a:lnSpc>
                <a:spcPct val="80000"/>
              </a:lnSpc>
              <a:buFontTx/>
              <a:buNone/>
            </a:pPr>
            <a:r>
              <a:rPr lang="en-US" altLang="en-US">
                <a:latin typeface="Courier New" charset="0"/>
              </a:rPr>
              <a:t>	    </a:t>
            </a:r>
            <a:r>
              <a:rPr lang="en-US" altLang="en-US"/>
              <a:t>(including possibly re-adding it to the queue)</a:t>
            </a:r>
          </a:p>
          <a:p>
            <a:pPr lvl="1">
              <a:lnSpc>
                <a:spcPct val="80000"/>
              </a:lnSpc>
              <a:buFontTx/>
              <a:buNone/>
            </a:pPr>
            <a:r>
              <a:rPr lang="en-US" altLang="en-US">
                <a:latin typeface="Courier New" charset="0"/>
              </a:rPr>
              <a:t>	}</a:t>
            </a:r>
          </a:p>
          <a:p>
            <a:pPr lvl="1">
              <a:lnSpc>
                <a:spcPct val="80000"/>
              </a:lnSpc>
              <a:buFontTx/>
              <a:buNone/>
            </a:pPr>
            <a:endParaRPr lang="en-US" altLang="en-US">
              <a:latin typeface="Courier New" charset="0"/>
            </a:endParaRPr>
          </a:p>
          <a:p>
            <a:pPr lvl="2"/>
            <a:r>
              <a:rPr lang="en-US" altLang="en-US"/>
              <a:t>Why do we need the </a:t>
            </a:r>
            <a:r>
              <a:rPr lang="en-US" altLang="en-US">
                <a:latin typeface="Courier New" charset="0"/>
              </a:rPr>
              <a:t>size</a:t>
            </a:r>
            <a:r>
              <a:rPr lang="en-US" altLang="en-US"/>
              <a:t> variable?</a:t>
            </a:r>
          </a:p>
        </p:txBody>
      </p:sp>
    </p:spTree>
    <p:extLst>
      <p:ext uri="{BB962C8B-B14F-4D97-AF65-F5344CB8AC3E}">
        <p14:creationId xmlns:p14="http://schemas.microsoft.com/office/powerpoint/2010/main" val="175946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835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35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835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3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AC97EDD-FCFB-F741-88F4-8217DF1720BB}" type="slidenum">
              <a:rPr lang="en-US" altLang="en-US" sz="1400">
                <a:latin typeface="Arial" charset="0"/>
              </a:rPr>
              <a:pPr/>
              <a:t>31</a:t>
            </a:fld>
            <a:endParaRPr lang="en-US" altLang="en-US" sz="1400">
              <a:latin typeface="Arial" charset="0"/>
            </a:endParaRPr>
          </a:p>
        </p:txBody>
      </p:sp>
      <p:sp>
        <p:nvSpPr>
          <p:cNvPr id="23555" name="Rectangle 2"/>
          <p:cNvSpPr>
            <a:spLocks noGrp="1" noChangeArrowheads="1"/>
          </p:cNvSpPr>
          <p:nvPr>
            <p:ph type="title"/>
          </p:nvPr>
        </p:nvSpPr>
        <p:spPr/>
        <p:txBody>
          <a:bodyPr/>
          <a:lstStyle/>
          <a:p>
            <a:pPr eaLnBrk="1" hangingPunct="1"/>
            <a:r>
              <a:rPr lang="en-US" altLang="en-US">
                <a:solidFill>
                  <a:schemeClr val="tx1"/>
                </a:solidFill>
                <a:latin typeface="Consolas" charset="0"/>
                <a:ea typeface="Verdana" charset="0"/>
                <a:cs typeface="Verdana" charset="0"/>
              </a:rPr>
              <a:t>java.util.Stack</a:t>
            </a:r>
          </a:p>
        </p:txBody>
      </p:sp>
      <p:sp>
        <p:nvSpPr>
          <p:cNvPr id="23556" name="Rectangle 3"/>
          <p:cNvSpPr>
            <a:spLocks noGrp="1" noChangeArrowheads="1"/>
          </p:cNvSpPr>
          <p:nvPr>
            <p:ph type="body" idx="1"/>
          </p:nvPr>
        </p:nvSpPr>
        <p:spPr/>
        <p:txBody>
          <a:bodyPr>
            <a:normAutofit fontScale="92500"/>
          </a:bodyPr>
          <a:lstStyle/>
          <a:p>
            <a:pPr eaLnBrk="1" hangingPunct="1"/>
            <a:r>
              <a:rPr lang="en-US" altLang="en-US"/>
              <a:t>The </a:t>
            </a:r>
            <a:r>
              <a:rPr lang="en-US" altLang="en-US">
                <a:solidFill>
                  <a:schemeClr val="accent2"/>
                </a:solidFill>
                <a:latin typeface="Consolas" charset="0"/>
              </a:rPr>
              <a:t>Stack</a:t>
            </a:r>
            <a:r>
              <a:rPr lang="en-US" altLang="en-US"/>
              <a:t> ADT, as provided in </a:t>
            </a:r>
            <a:r>
              <a:rPr lang="en-US" altLang="en-US">
                <a:solidFill>
                  <a:schemeClr val="accent2"/>
                </a:solidFill>
                <a:latin typeface="Consolas" charset="0"/>
              </a:rPr>
              <a:t>java.util.Stack</a:t>
            </a:r>
            <a:r>
              <a:rPr lang="en-US" altLang="en-US"/>
              <a:t>:</a:t>
            </a:r>
          </a:p>
          <a:p>
            <a:pPr lvl="1" eaLnBrk="1" hangingPunct="1"/>
            <a:r>
              <a:rPr lang="en-US" altLang="en-US">
                <a:solidFill>
                  <a:schemeClr val="accent2"/>
                </a:solidFill>
                <a:latin typeface="Consolas" charset="0"/>
              </a:rPr>
              <a:t>Stack()</a:t>
            </a:r>
            <a:r>
              <a:rPr lang="en-US" altLang="en-US"/>
              <a:t>: the constructor</a:t>
            </a:r>
          </a:p>
          <a:p>
            <a:pPr lvl="1" eaLnBrk="1" hangingPunct="1"/>
            <a:r>
              <a:rPr lang="en-US" altLang="en-US">
                <a:solidFill>
                  <a:schemeClr val="accent2"/>
                </a:solidFill>
                <a:latin typeface="Consolas" charset="0"/>
              </a:rPr>
              <a:t>boolean empty() </a:t>
            </a:r>
            <a:r>
              <a:rPr lang="en-US" altLang="en-US"/>
              <a:t>(but also inherits </a:t>
            </a:r>
            <a:r>
              <a:rPr lang="en-US" altLang="en-US">
                <a:solidFill>
                  <a:schemeClr val="accent2"/>
                </a:solidFill>
                <a:latin typeface="Consolas" charset="0"/>
              </a:rPr>
              <a:t>isEmpty()</a:t>
            </a:r>
            <a:r>
              <a:rPr lang="en-US" altLang="en-US"/>
              <a:t>)</a:t>
            </a:r>
          </a:p>
          <a:p>
            <a:pPr lvl="1" eaLnBrk="1" hangingPunct="1"/>
            <a:r>
              <a:rPr lang="en-US" altLang="en-US">
                <a:solidFill>
                  <a:schemeClr val="accent2"/>
                </a:solidFill>
                <a:latin typeface="Consolas" charset="0"/>
              </a:rPr>
              <a:t>Object push(Object item)</a:t>
            </a:r>
          </a:p>
          <a:p>
            <a:pPr lvl="1" eaLnBrk="1" hangingPunct="1"/>
            <a:r>
              <a:rPr lang="en-US" altLang="en-US">
                <a:solidFill>
                  <a:schemeClr val="accent2"/>
                </a:solidFill>
                <a:latin typeface="Consolas" charset="0"/>
              </a:rPr>
              <a:t>Object peek()</a:t>
            </a:r>
          </a:p>
          <a:p>
            <a:pPr lvl="1" eaLnBrk="1" hangingPunct="1"/>
            <a:r>
              <a:rPr lang="en-US" altLang="en-US">
                <a:solidFill>
                  <a:schemeClr val="accent2"/>
                </a:solidFill>
                <a:latin typeface="Consolas" charset="0"/>
              </a:rPr>
              <a:t>Object pop()</a:t>
            </a:r>
          </a:p>
          <a:p>
            <a:pPr lvl="1" eaLnBrk="1" hangingPunct="1"/>
            <a:r>
              <a:rPr lang="en-US" altLang="en-US">
                <a:solidFill>
                  <a:schemeClr val="accent2"/>
                </a:solidFill>
                <a:latin typeface="Consolas" charset="0"/>
              </a:rPr>
              <a:t>int search(Object o):</a:t>
            </a:r>
            <a:r>
              <a:rPr lang="en-US" altLang="en-US"/>
              <a:t> Returns the 1-based position of the object on this stack</a:t>
            </a:r>
          </a:p>
        </p:txBody>
      </p:sp>
    </p:spTree>
    <p:extLst>
      <p:ext uri="{BB962C8B-B14F-4D97-AF65-F5344CB8AC3E}">
        <p14:creationId xmlns:p14="http://schemas.microsoft.com/office/powerpoint/2010/main" val="1117462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5DAB05D-E598-CB40-8101-238DECD16612}" type="slidenum">
              <a:rPr lang="en-US" altLang="en-US" sz="1400">
                <a:latin typeface="Arial" charset="0"/>
              </a:rPr>
              <a:pPr/>
              <a:t>32</a:t>
            </a:fld>
            <a:endParaRPr lang="en-US" altLang="en-US" sz="1400">
              <a:latin typeface="Arial" charset="0"/>
            </a:endParaRPr>
          </a:p>
        </p:txBody>
      </p:sp>
      <p:sp>
        <p:nvSpPr>
          <p:cNvPr id="24579" name="Rectangle 2"/>
          <p:cNvSpPr>
            <a:spLocks noGrp="1" noChangeArrowheads="1"/>
          </p:cNvSpPr>
          <p:nvPr>
            <p:ph type="title"/>
          </p:nvPr>
        </p:nvSpPr>
        <p:spPr/>
        <p:txBody>
          <a:bodyPr/>
          <a:lstStyle/>
          <a:p>
            <a:pPr eaLnBrk="1" hangingPunct="1"/>
            <a:r>
              <a:rPr lang="en-US" altLang="en-US"/>
              <a:t>java.util </a:t>
            </a:r>
            <a:r>
              <a:rPr lang="en-US" altLang="en-US">
                <a:solidFill>
                  <a:schemeClr val="tx1"/>
                </a:solidFill>
                <a:latin typeface="Consolas" charset="0"/>
              </a:rPr>
              <a:t>Interface Queue&lt;E&gt;</a:t>
            </a:r>
          </a:p>
        </p:txBody>
      </p:sp>
      <p:sp>
        <p:nvSpPr>
          <p:cNvPr id="24580" name="Rectangle 3"/>
          <p:cNvSpPr>
            <a:spLocks noGrp="1" noChangeArrowheads="1"/>
          </p:cNvSpPr>
          <p:nvPr>
            <p:ph type="body" idx="1"/>
          </p:nvPr>
        </p:nvSpPr>
        <p:spPr>
          <a:xfrm>
            <a:off x="381000" y="1371600"/>
            <a:ext cx="8458200" cy="5029200"/>
          </a:xfrm>
        </p:spPr>
        <p:txBody>
          <a:bodyPr>
            <a:normAutofit lnSpcReduction="10000"/>
          </a:bodyPr>
          <a:lstStyle/>
          <a:p>
            <a:pPr eaLnBrk="1" hangingPunct="1">
              <a:lnSpc>
                <a:spcPct val="80000"/>
              </a:lnSpc>
            </a:pPr>
            <a:r>
              <a:rPr lang="en-US" altLang="en-US" sz="2000"/>
              <a:t>Java provides a queue </a:t>
            </a:r>
            <a:r>
              <a:rPr lang="en-US" altLang="en-US" sz="2000" i="1"/>
              <a:t>interface</a:t>
            </a:r>
            <a:r>
              <a:rPr lang="en-US" altLang="en-US" sz="2000"/>
              <a:t> and several implementations</a:t>
            </a:r>
            <a:br>
              <a:rPr lang="en-US" altLang="en-US" sz="2000"/>
            </a:br>
            <a:r>
              <a:rPr lang="en-US" altLang="en-US" sz="1200">
                <a:solidFill>
                  <a:schemeClr val="accent2"/>
                </a:solidFill>
                <a:latin typeface="Consolas" charset="0"/>
              </a:rPr>
              <a:t> </a:t>
            </a:r>
          </a:p>
          <a:p>
            <a:pPr eaLnBrk="1" hangingPunct="1">
              <a:lnSpc>
                <a:spcPct val="80000"/>
              </a:lnSpc>
            </a:pPr>
            <a:r>
              <a:rPr lang="en-US" altLang="en-US" sz="2000">
                <a:solidFill>
                  <a:schemeClr val="accent2"/>
                </a:solidFill>
                <a:latin typeface="Consolas" charset="0"/>
              </a:rPr>
              <a:t>boolean add(E e)</a:t>
            </a:r>
          </a:p>
          <a:p>
            <a:pPr lvl="1" eaLnBrk="1" hangingPunct="1">
              <a:lnSpc>
                <a:spcPct val="80000"/>
              </a:lnSpc>
            </a:pPr>
            <a:r>
              <a:rPr lang="en-US" altLang="en-US" sz="1800"/>
              <a:t>Inserts the specified element into this queue if it is possible to do so immediately without violating capacity restrictions, returning true upon success and throwing an IllegalStateException if no space is currently available.</a:t>
            </a:r>
          </a:p>
          <a:p>
            <a:pPr eaLnBrk="1" hangingPunct="1">
              <a:lnSpc>
                <a:spcPct val="80000"/>
              </a:lnSpc>
            </a:pPr>
            <a:r>
              <a:rPr lang="en-US" altLang="en-US" sz="2000">
                <a:solidFill>
                  <a:schemeClr val="accent2"/>
                </a:solidFill>
                <a:latin typeface="Consolas" charset="0"/>
              </a:rPr>
              <a:t>E element()</a:t>
            </a:r>
          </a:p>
          <a:p>
            <a:pPr lvl="1" eaLnBrk="1" hangingPunct="1">
              <a:lnSpc>
                <a:spcPct val="80000"/>
              </a:lnSpc>
            </a:pPr>
            <a:r>
              <a:rPr lang="en-US" altLang="en-US" sz="1800"/>
              <a:t>Retrieves, but does not remove, the head of this queue.</a:t>
            </a:r>
          </a:p>
          <a:p>
            <a:pPr eaLnBrk="1" hangingPunct="1">
              <a:lnSpc>
                <a:spcPct val="80000"/>
              </a:lnSpc>
            </a:pPr>
            <a:r>
              <a:rPr lang="en-US" altLang="en-US" sz="2000">
                <a:solidFill>
                  <a:schemeClr val="accent2"/>
                </a:solidFill>
                <a:latin typeface="Consolas" charset="0"/>
              </a:rPr>
              <a:t>boolean offer(E e)</a:t>
            </a:r>
          </a:p>
          <a:p>
            <a:pPr lvl="1" eaLnBrk="1" hangingPunct="1">
              <a:lnSpc>
                <a:spcPct val="80000"/>
              </a:lnSpc>
            </a:pPr>
            <a:r>
              <a:rPr lang="en-US" altLang="en-US" sz="1800"/>
              <a:t>Inserts the specified element into this queue if it is possible to do so immediately without violating capacity restrictions.</a:t>
            </a:r>
          </a:p>
          <a:p>
            <a:pPr eaLnBrk="1" hangingPunct="1">
              <a:lnSpc>
                <a:spcPct val="80000"/>
              </a:lnSpc>
            </a:pPr>
            <a:r>
              <a:rPr lang="en-US" altLang="en-US" sz="2000">
                <a:solidFill>
                  <a:schemeClr val="accent2"/>
                </a:solidFill>
                <a:latin typeface="Consolas" charset="0"/>
              </a:rPr>
              <a:t>E peek()</a:t>
            </a:r>
          </a:p>
          <a:p>
            <a:pPr lvl="1" eaLnBrk="1" hangingPunct="1">
              <a:lnSpc>
                <a:spcPct val="80000"/>
              </a:lnSpc>
            </a:pPr>
            <a:r>
              <a:rPr lang="en-US" altLang="en-US" sz="1800"/>
              <a:t>Retrieves, but does not remove, the head of this queue, or returns null if this queue is empty.</a:t>
            </a:r>
          </a:p>
          <a:p>
            <a:pPr eaLnBrk="1" hangingPunct="1">
              <a:lnSpc>
                <a:spcPct val="80000"/>
              </a:lnSpc>
            </a:pPr>
            <a:r>
              <a:rPr lang="en-US" altLang="en-US" sz="2000">
                <a:solidFill>
                  <a:schemeClr val="accent2"/>
                </a:solidFill>
                <a:latin typeface="Consolas" charset="0"/>
              </a:rPr>
              <a:t>E poll()</a:t>
            </a:r>
          </a:p>
          <a:p>
            <a:pPr lvl="1" eaLnBrk="1" hangingPunct="1">
              <a:lnSpc>
                <a:spcPct val="80000"/>
              </a:lnSpc>
            </a:pPr>
            <a:r>
              <a:rPr lang="en-US" altLang="en-US" sz="1800"/>
              <a:t>Retrieves and removes the head of this queue, or returns null if this queue is empty.</a:t>
            </a:r>
          </a:p>
          <a:p>
            <a:pPr eaLnBrk="1" hangingPunct="1">
              <a:lnSpc>
                <a:spcPct val="80000"/>
              </a:lnSpc>
            </a:pPr>
            <a:r>
              <a:rPr lang="en-US" altLang="en-US" sz="2000">
                <a:solidFill>
                  <a:schemeClr val="accent2"/>
                </a:solidFill>
                <a:latin typeface="Consolas" charset="0"/>
              </a:rPr>
              <a:t>E remove()</a:t>
            </a:r>
          </a:p>
          <a:p>
            <a:pPr lvl="1" eaLnBrk="1" hangingPunct="1">
              <a:lnSpc>
                <a:spcPct val="80000"/>
              </a:lnSpc>
            </a:pPr>
            <a:r>
              <a:rPr lang="en-US" altLang="en-US" sz="1800"/>
              <a:t>Retrieves and removes the head of this queue.</a:t>
            </a:r>
          </a:p>
        </p:txBody>
      </p:sp>
      <p:sp>
        <p:nvSpPr>
          <p:cNvPr id="82948" name="Text Box 4"/>
          <p:cNvSpPr txBox="1">
            <a:spLocks noChangeArrowheads="1"/>
          </p:cNvSpPr>
          <p:nvPr/>
        </p:nvSpPr>
        <p:spPr bwMode="auto">
          <a:xfrm>
            <a:off x="6705600" y="63246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1600"/>
              <a:t>Source: Java 6 API</a:t>
            </a:r>
          </a:p>
        </p:txBody>
      </p:sp>
    </p:spTree>
    <p:extLst>
      <p:ext uri="{BB962C8B-B14F-4D97-AF65-F5344CB8AC3E}">
        <p14:creationId xmlns:p14="http://schemas.microsoft.com/office/powerpoint/2010/main" val="125855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wipe(left)">
                                      <p:cBhvr>
                                        <p:cTn id="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en-US">
                <a:ea typeface="ＭＳ Ｐゴシック" charset="-128"/>
              </a:rPr>
              <a:t>Mixing stacks and queues</a:t>
            </a:r>
          </a:p>
        </p:txBody>
      </p:sp>
      <p:sp>
        <p:nvSpPr>
          <p:cNvPr id="226307" name="Rectangle 3"/>
          <p:cNvSpPr>
            <a:spLocks noGrp="1" noChangeArrowheads="1"/>
          </p:cNvSpPr>
          <p:nvPr>
            <p:ph type="body" idx="1"/>
          </p:nvPr>
        </p:nvSpPr>
        <p:spPr/>
        <p:txBody>
          <a:bodyPr>
            <a:noAutofit/>
          </a:bodyPr>
          <a:lstStyle/>
          <a:p>
            <a:r>
              <a:rPr lang="en-US" altLang="en-US" sz="2400" dirty="0">
                <a:ea typeface="ＭＳ Ｐゴシック" charset="-128"/>
              </a:rPr>
              <a:t>We often mix stacks and queues to achieve certain effects.</a:t>
            </a:r>
          </a:p>
          <a:p>
            <a:pPr lvl="1"/>
            <a:r>
              <a:rPr lang="en-US" altLang="en-US" sz="2000" dirty="0"/>
              <a:t>Example: Reverse the order of the elements of a queue.</a:t>
            </a:r>
          </a:p>
          <a:p>
            <a:pPr lvl="1">
              <a:buFontTx/>
              <a:buNone/>
            </a:pPr>
            <a:endParaRPr lang="en-US" altLang="en-US" sz="500" dirty="0"/>
          </a:p>
          <a:p>
            <a:pPr lvl="1">
              <a:lnSpc>
                <a:spcPct val="70000"/>
              </a:lnSpc>
              <a:buFontTx/>
              <a:buNone/>
            </a:pPr>
            <a:r>
              <a:rPr lang="en-US" altLang="en-US" sz="2000" b="1" dirty="0">
                <a:latin typeface="Courier New" charset="0"/>
              </a:rPr>
              <a:t>	Queue&lt;Integer&gt; q = new </a:t>
            </a:r>
            <a:r>
              <a:rPr lang="en-US" altLang="en-US" sz="2000" b="1" dirty="0" err="1">
                <a:latin typeface="Courier New" charset="0"/>
              </a:rPr>
              <a:t>LinkedList</a:t>
            </a:r>
            <a:r>
              <a:rPr lang="en-US" altLang="en-US" sz="2000" b="1" dirty="0">
                <a:latin typeface="Courier New" charset="0"/>
              </a:rPr>
              <a:t>&lt;Integer&gt;();</a:t>
            </a:r>
          </a:p>
          <a:p>
            <a:pPr lvl="1">
              <a:lnSpc>
                <a:spcPct val="70000"/>
              </a:lnSpc>
              <a:buFontTx/>
              <a:buNone/>
            </a:pPr>
            <a:r>
              <a:rPr lang="en-US" altLang="en-US" sz="2000" dirty="0">
                <a:latin typeface="Courier New" charset="0"/>
              </a:rPr>
              <a:t>	</a:t>
            </a:r>
            <a:r>
              <a:rPr lang="en-US" altLang="en-US" sz="2000" dirty="0" err="1">
                <a:latin typeface="Courier New" charset="0"/>
              </a:rPr>
              <a:t>q.add</a:t>
            </a:r>
            <a:r>
              <a:rPr lang="en-US" altLang="en-US" sz="2000" dirty="0">
                <a:latin typeface="Courier New" charset="0"/>
              </a:rPr>
              <a:t>(1);</a:t>
            </a:r>
          </a:p>
          <a:p>
            <a:pPr lvl="1">
              <a:lnSpc>
                <a:spcPct val="70000"/>
              </a:lnSpc>
              <a:buFontTx/>
              <a:buNone/>
            </a:pPr>
            <a:r>
              <a:rPr lang="en-US" altLang="en-US" sz="2000" dirty="0">
                <a:latin typeface="Courier New" charset="0"/>
              </a:rPr>
              <a:t>	</a:t>
            </a:r>
            <a:r>
              <a:rPr lang="en-US" altLang="en-US" sz="2000" dirty="0" err="1">
                <a:latin typeface="Courier New" charset="0"/>
              </a:rPr>
              <a:t>q.add</a:t>
            </a:r>
            <a:r>
              <a:rPr lang="en-US" altLang="en-US" sz="2000" dirty="0">
                <a:latin typeface="Courier New" charset="0"/>
              </a:rPr>
              <a:t>(2);</a:t>
            </a:r>
          </a:p>
          <a:p>
            <a:pPr lvl="1">
              <a:lnSpc>
                <a:spcPct val="70000"/>
              </a:lnSpc>
              <a:buFontTx/>
              <a:buNone/>
            </a:pPr>
            <a:r>
              <a:rPr lang="en-US" altLang="en-US" sz="2000" dirty="0">
                <a:latin typeface="Courier New" charset="0"/>
              </a:rPr>
              <a:t>	</a:t>
            </a:r>
            <a:r>
              <a:rPr lang="en-US" altLang="en-US" sz="2000" dirty="0" err="1">
                <a:latin typeface="Courier New" charset="0"/>
              </a:rPr>
              <a:t>q.add</a:t>
            </a:r>
            <a:r>
              <a:rPr lang="en-US" altLang="en-US" sz="2000" dirty="0">
                <a:latin typeface="Courier New" charset="0"/>
              </a:rPr>
              <a:t>(3);                   </a:t>
            </a:r>
            <a:r>
              <a:rPr lang="en-US" altLang="en-US" sz="2000" b="1" dirty="0">
                <a:solidFill>
                  <a:srgbClr val="008000"/>
                </a:solidFill>
                <a:latin typeface="Courier New" charset="0"/>
              </a:rPr>
              <a:t>// [1, 2, 3]</a:t>
            </a:r>
          </a:p>
          <a:p>
            <a:pPr lvl="1">
              <a:lnSpc>
                <a:spcPct val="70000"/>
              </a:lnSpc>
              <a:buFontTx/>
              <a:buNone/>
            </a:pPr>
            <a:endParaRPr lang="en-US" altLang="en-US" sz="2000" dirty="0">
              <a:latin typeface="Courier New" charset="0"/>
            </a:endParaRPr>
          </a:p>
          <a:p>
            <a:pPr lvl="1">
              <a:lnSpc>
                <a:spcPct val="70000"/>
              </a:lnSpc>
              <a:buFontTx/>
              <a:buNone/>
            </a:pPr>
            <a:r>
              <a:rPr lang="en-US" altLang="en-US" sz="2000" b="1" dirty="0">
                <a:latin typeface="Courier New" charset="0"/>
              </a:rPr>
              <a:t>	Stack&lt;Integer&gt; s = new Stack&lt;Integer&gt;();</a:t>
            </a:r>
          </a:p>
          <a:p>
            <a:pPr lvl="1">
              <a:lnSpc>
                <a:spcPct val="70000"/>
              </a:lnSpc>
              <a:buFontTx/>
              <a:buNone/>
            </a:pPr>
            <a:endParaRPr lang="en-US" altLang="en-US" sz="500" b="1" dirty="0">
              <a:latin typeface="Courier New" charset="0"/>
            </a:endParaRPr>
          </a:p>
          <a:p>
            <a:pPr lvl="1">
              <a:lnSpc>
                <a:spcPct val="70000"/>
              </a:lnSpc>
              <a:buFontTx/>
              <a:buNone/>
            </a:pPr>
            <a:r>
              <a:rPr lang="en-US" altLang="en-US" sz="2000" dirty="0">
                <a:latin typeface="Courier New" charset="0"/>
              </a:rPr>
              <a:t>	while (!</a:t>
            </a:r>
            <a:r>
              <a:rPr lang="en-US" altLang="en-US" sz="2000" dirty="0" err="1">
                <a:latin typeface="Courier New" charset="0"/>
              </a:rPr>
              <a:t>q.isEmpty</a:t>
            </a:r>
            <a:r>
              <a:rPr lang="en-US" altLang="en-US" sz="2000" dirty="0">
                <a:latin typeface="Courier New" charset="0"/>
              </a:rPr>
              <a:t>()) {      </a:t>
            </a:r>
            <a:r>
              <a:rPr lang="en-US" altLang="en-US" sz="2000" b="1" dirty="0">
                <a:solidFill>
                  <a:srgbClr val="008000"/>
                </a:solidFill>
                <a:latin typeface="Courier New" charset="0"/>
              </a:rPr>
              <a:t>// Q -&gt; S</a:t>
            </a:r>
            <a:endParaRPr lang="en-US" altLang="en-US" sz="2000" dirty="0">
              <a:latin typeface="Courier New" charset="0"/>
            </a:endParaRPr>
          </a:p>
          <a:p>
            <a:pPr lvl="1">
              <a:lnSpc>
                <a:spcPct val="70000"/>
              </a:lnSpc>
              <a:buFontTx/>
              <a:buNone/>
            </a:pPr>
            <a:r>
              <a:rPr lang="en-US" altLang="en-US" sz="2000" dirty="0">
                <a:latin typeface="Courier New" charset="0"/>
              </a:rPr>
              <a:t>	    </a:t>
            </a:r>
            <a:r>
              <a:rPr lang="en-US" altLang="en-US" sz="2000" dirty="0" err="1">
                <a:latin typeface="Courier New" charset="0"/>
              </a:rPr>
              <a:t>s.push</a:t>
            </a:r>
            <a:r>
              <a:rPr lang="en-US" altLang="en-US" sz="2000" dirty="0">
                <a:latin typeface="Courier New" charset="0"/>
              </a:rPr>
              <a:t>(</a:t>
            </a:r>
            <a:r>
              <a:rPr lang="en-US" altLang="en-US" sz="2000" dirty="0" err="1">
                <a:latin typeface="Courier New" charset="0"/>
              </a:rPr>
              <a:t>q.remove</a:t>
            </a:r>
            <a:r>
              <a:rPr lang="en-US" altLang="en-US" sz="2000" dirty="0">
                <a:latin typeface="Courier New" charset="0"/>
              </a:rPr>
              <a:t>());</a:t>
            </a:r>
            <a:endParaRPr lang="en-US" altLang="en-US" sz="2000" b="1" dirty="0">
              <a:solidFill>
                <a:srgbClr val="008000"/>
              </a:solidFill>
              <a:latin typeface="Courier New" charset="0"/>
            </a:endParaRPr>
          </a:p>
          <a:p>
            <a:pPr lvl="1">
              <a:lnSpc>
                <a:spcPct val="70000"/>
              </a:lnSpc>
              <a:buFontTx/>
              <a:buNone/>
            </a:pPr>
            <a:r>
              <a:rPr lang="en-US" altLang="en-US" sz="2000" dirty="0">
                <a:latin typeface="Courier New" charset="0"/>
              </a:rPr>
              <a:t>	}</a:t>
            </a:r>
          </a:p>
          <a:p>
            <a:pPr lvl="1">
              <a:lnSpc>
                <a:spcPct val="70000"/>
              </a:lnSpc>
              <a:buFontTx/>
              <a:buNone/>
            </a:pPr>
            <a:endParaRPr lang="en-US" altLang="en-US" sz="500" dirty="0">
              <a:latin typeface="Courier New" charset="0"/>
            </a:endParaRPr>
          </a:p>
          <a:p>
            <a:pPr lvl="1">
              <a:lnSpc>
                <a:spcPct val="70000"/>
              </a:lnSpc>
              <a:buFontTx/>
              <a:buNone/>
            </a:pPr>
            <a:r>
              <a:rPr lang="en-US" altLang="en-US" sz="2000" dirty="0">
                <a:latin typeface="Courier New" charset="0"/>
              </a:rPr>
              <a:t>	while (!</a:t>
            </a:r>
            <a:r>
              <a:rPr lang="en-US" altLang="en-US" sz="2000" dirty="0" err="1">
                <a:latin typeface="Courier New" charset="0"/>
              </a:rPr>
              <a:t>s.isEmpty</a:t>
            </a:r>
            <a:r>
              <a:rPr lang="en-US" altLang="en-US" sz="2000" dirty="0">
                <a:latin typeface="Courier New" charset="0"/>
              </a:rPr>
              <a:t>()) {      </a:t>
            </a:r>
            <a:r>
              <a:rPr lang="en-US" altLang="en-US" sz="2000" b="1" dirty="0">
                <a:solidFill>
                  <a:srgbClr val="008000"/>
                </a:solidFill>
                <a:latin typeface="Courier New" charset="0"/>
              </a:rPr>
              <a:t>// S -&gt; Q</a:t>
            </a:r>
            <a:endParaRPr lang="en-US" altLang="en-US" sz="2000" dirty="0">
              <a:latin typeface="Courier New" charset="0"/>
            </a:endParaRPr>
          </a:p>
          <a:p>
            <a:pPr lvl="1">
              <a:lnSpc>
                <a:spcPct val="70000"/>
              </a:lnSpc>
              <a:buFontTx/>
              <a:buNone/>
            </a:pPr>
            <a:r>
              <a:rPr lang="en-US" altLang="en-US" sz="2000" dirty="0">
                <a:latin typeface="Courier New" charset="0"/>
              </a:rPr>
              <a:t>	    </a:t>
            </a:r>
            <a:r>
              <a:rPr lang="en-US" altLang="en-US" sz="2000" dirty="0" err="1">
                <a:latin typeface="Courier New" charset="0"/>
              </a:rPr>
              <a:t>q.add</a:t>
            </a:r>
            <a:r>
              <a:rPr lang="en-US" altLang="en-US" sz="2000" dirty="0">
                <a:latin typeface="Courier New" charset="0"/>
              </a:rPr>
              <a:t>(</a:t>
            </a:r>
            <a:r>
              <a:rPr lang="en-US" altLang="en-US" sz="2000" dirty="0" err="1">
                <a:latin typeface="Courier New" charset="0"/>
              </a:rPr>
              <a:t>s.pop</a:t>
            </a:r>
            <a:r>
              <a:rPr lang="en-US" altLang="en-US" sz="2000" dirty="0">
                <a:latin typeface="Courier New" charset="0"/>
              </a:rPr>
              <a:t>());</a:t>
            </a:r>
            <a:endParaRPr lang="en-US" altLang="en-US" sz="2000" b="1" dirty="0">
              <a:solidFill>
                <a:srgbClr val="008000"/>
              </a:solidFill>
              <a:latin typeface="Courier New" charset="0"/>
            </a:endParaRPr>
          </a:p>
          <a:p>
            <a:pPr lvl="1">
              <a:lnSpc>
                <a:spcPct val="70000"/>
              </a:lnSpc>
              <a:buFontTx/>
              <a:buNone/>
            </a:pPr>
            <a:r>
              <a:rPr lang="en-US" altLang="en-US" sz="2000" dirty="0">
                <a:latin typeface="Courier New" charset="0"/>
              </a:rPr>
              <a:t>	}</a:t>
            </a:r>
          </a:p>
          <a:p>
            <a:pPr lvl="1">
              <a:lnSpc>
                <a:spcPct val="70000"/>
              </a:lnSpc>
              <a:buFontTx/>
              <a:buNone/>
            </a:pPr>
            <a:endParaRPr lang="en-US" altLang="en-US" sz="500" dirty="0">
              <a:latin typeface="Courier New" charset="0"/>
            </a:endParaRPr>
          </a:p>
          <a:p>
            <a:pPr lvl="1">
              <a:lnSpc>
                <a:spcPct val="70000"/>
              </a:lnSpc>
              <a:buFontTx/>
              <a:buNone/>
            </a:pPr>
            <a:r>
              <a:rPr lang="en-US" altLang="en-US" sz="2000" dirty="0">
                <a:latin typeface="Courier New" charset="0"/>
              </a:rPr>
              <a:t>	</a:t>
            </a:r>
            <a:r>
              <a:rPr lang="en-US" altLang="en-US" sz="2000" dirty="0" err="1">
                <a:latin typeface="Courier New" charset="0"/>
              </a:rPr>
              <a:t>System.out.println</a:t>
            </a:r>
            <a:r>
              <a:rPr lang="en-US" altLang="en-US" sz="2000" dirty="0">
                <a:latin typeface="Courier New" charset="0"/>
              </a:rPr>
              <a:t>(q);      </a:t>
            </a:r>
            <a:r>
              <a:rPr lang="en-US" altLang="en-US" sz="2000" b="1" dirty="0">
                <a:solidFill>
                  <a:srgbClr val="008000"/>
                </a:solidFill>
                <a:latin typeface="Courier New" charset="0"/>
              </a:rPr>
              <a:t>// [3, 2, 1]</a:t>
            </a:r>
          </a:p>
        </p:txBody>
      </p:sp>
    </p:spTree>
    <p:extLst>
      <p:ext uri="{BB962C8B-B14F-4D97-AF65-F5344CB8AC3E}">
        <p14:creationId xmlns:p14="http://schemas.microsoft.com/office/powerpoint/2010/main" val="244982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0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30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07">
                                            <p:txEl>
                                              <p:pRg st="12" end="1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6307">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307">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307">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630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en-US">
                <a:ea typeface="ＭＳ Ｐゴシック" charset="-128"/>
              </a:rPr>
              <a:t>Exercises</a:t>
            </a:r>
          </a:p>
        </p:txBody>
      </p:sp>
      <p:sp>
        <p:nvSpPr>
          <p:cNvPr id="22530" name="Rectangle 3"/>
          <p:cNvSpPr>
            <a:spLocks noGrp="1" noChangeArrowheads="1"/>
          </p:cNvSpPr>
          <p:nvPr>
            <p:ph type="body" idx="1"/>
          </p:nvPr>
        </p:nvSpPr>
        <p:spPr/>
        <p:txBody>
          <a:bodyPr>
            <a:normAutofit fontScale="77500" lnSpcReduction="20000"/>
          </a:bodyPr>
          <a:lstStyle/>
          <a:p>
            <a:r>
              <a:rPr lang="en-US" altLang="en-US">
                <a:ea typeface="ＭＳ Ｐゴシック" charset="-128"/>
              </a:rPr>
              <a:t>Write a method </a:t>
            </a:r>
            <a:r>
              <a:rPr lang="en-US" altLang="en-US">
                <a:latin typeface="Courier New" charset="0"/>
                <a:ea typeface="ＭＳ Ｐゴシック" charset="-128"/>
              </a:rPr>
              <a:t>stutter</a:t>
            </a:r>
            <a:r>
              <a:rPr lang="en-US" altLang="en-US">
                <a:ea typeface="ＭＳ Ｐゴシック" charset="-128"/>
              </a:rPr>
              <a:t> that accepts a queue of integers as a parameter and replaces every element of the queue with two copies of that element.</a:t>
            </a:r>
          </a:p>
          <a:p>
            <a:pPr lvl="1"/>
            <a:endParaRPr lang="en-US" altLang="en-US" sz="800">
              <a:latin typeface="Courier New" charset="0"/>
            </a:endParaRPr>
          </a:p>
          <a:p>
            <a:pPr lvl="1"/>
            <a:r>
              <a:rPr lang="en-US" altLang="en-US">
                <a:latin typeface="Courier New" charset="0"/>
              </a:rPr>
              <a:t>front [1, 2, 3] back</a:t>
            </a:r>
            <a:r>
              <a:rPr lang="en-US" altLang="en-US"/>
              <a:t/>
            </a:r>
            <a:br>
              <a:rPr lang="en-US" altLang="en-US"/>
            </a:br>
            <a:r>
              <a:rPr lang="en-US" altLang="en-US"/>
              <a:t>becomes</a:t>
            </a:r>
            <a:br>
              <a:rPr lang="en-US" altLang="en-US"/>
            </a:br>
            <a:r>
              <a:rPr lang="en-US" altLang="en-US">
                <a:latin typeface="Courier New" charset="0"/>
              </a:rPr>
              <a:t>front [1, 1, 2, 2, 3, 3] back</a:t>
            </a:r>
          </a:p>
          <a:p>
            <a:pPr lvl="1"/>
            <a:endParaRPr lang="en-US" altLang="en-US">
              <a:latin typeface="Courier New" charset="0"/>
            </a:endParaRPr>
          </a:p>
          <a:p>
            <a:r>
              <a:rPr lang="en-US" altLang="en-US">
                <a:ea typeface="ＭＳ Ｐゴシック" charset="-128"/>
              </a:rPr>
              <a:t>Write a method </a:t>
            </a:r>
            <a:r>
              <a:rPr lang="en-US" altLang="en-US">
                <a:latin typeface="Courier New" charset="0"/>
                <a:ea typeface="ＭＳ Ｐゴシック" charset="-128"/>
              </a:rPr>
              <a:t>mirror</a:t>
            </a:r>
            <a:r>
              <a:rPr lang="en-US" altLang="en-US">
                <a:ea typeface="ＭＳ Ｐゴシック" charset="-128"/>
              </a:rPr>
              <a:t> that accepts a queue of strings as a parameter and appends the queue's contents to itself in reverse order.</a:t>
            </a:r>
          </a:p>
          <a:p>
            <a:pPr lvl="1"/>
            <a:endParaRPr lang="en-US" altLang="en-US" sz="800">
              <a:latin typeface="Courier New" charset="0"/>
            </a:endParaRPr>
          </a:p>
          <a:p>
            <a:pPr lvl="1"/>
            <a:r>
              <a:rPr lang="en-US" altLang="en-US">
                <a:latin typeface="Courier New" charset="0"/>
              </a:rPr>
              <a:t>front [a, b, c] back</a:t>
            </a:r>
            <a:r>
              <a:rPr lang="en-US" altLang="en-US"/>
              <a:t/>
            </a:r>
            <a:br>
              <a:rPr lang="en-US" altLang="en-US"/>
            </a:br>
            <a:r>
              <a:rPr lang="en-US" altLang="en-US"/>
              <a:t>becomes</a:t>
            </a:r>
            <a:br>
              <a:rPr lang="en-US" altLang="en-US"/>
            </a:br>
            <a:r>
              <a:rPr lang="en-US" altLang="en-US">
                <a:latin typeface="Courier New" charset="0"/>
              </a:rPr>
              <a:t>front [a, b, c, c, b, a] back</a:t>
            </a:r>
            <a:endParaRPr lang="en-US" altLang="en-US"/>
          </a:p>
        </p:txBody>
      </p:sp>
    </p:spTree>
    <p:extLst>
      <p:ext uri="{BB962C8B-B14F-4D97-AF65-F5344CB8AC3E}">
        <p14:creationId xmlns:p14="http://schemas.microsoft.com/office/powerpoint/2010/main" val="68692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altLang="en-US">
                <a:ea typeface="ＭＳ Ｐゴシック" charset="-128"/>
              </a:rPr>
              <a:t>Stacks</a:t>
            </a:r>
          </a:p>
        </p:txBody>
      </p:sp>
      <p:sp>
        <p:nvSpPr>
          <p:cNvPr id="7170" name="Rectangle 3"/>
          <p:cNvSpPr>
            <a:spLocks noGrp="1" noChangeArrowheads="1"/>
          </p:cNvSpPr>
          <p:nvPr>
            <p:ph type="body" idx="1"/>
          </p:nvPr>
        </p:nvSpPr>
        <p:spPr/>
        <p:txBody>
          <a:bodyPr>
            <a:normAutofit/>
          </a:bodyPr>
          <a:lstStyle/>
          <a:p>
            <a:r>
              <a:rPr lang="en-US" altLang="en-US" sz="2400" b="1" dirty="0">
                <a:ea typeface="ＭＳ Ｐゴシック" charset="-128"/>
              </a:rPr>
              <a:t>stack</a:t>
            </a:r>
            <a:r>
              <a:rPr lang="en-US" altLang="en-US" sz="2400" dirty="0">
                <a:ea typeface="ＭＳ Ｐゴシック" charset="-128"/>
              </a:rPr>
              <a:t>: A collection based on the principle of adding elements and retrieving them in the opposite order.</a:t>
            </a:r>
          </a:p>
          <a:p>
            <a:pPr lvl="1"/>
            <a:r>
              <a:rPr lang="en-US" altLang="en-US" sz="2000" dirty="0"/>
              <a:t>Last-In, First-Out ("LIFO")</a:t>
            </a:r>
          </a:p>
          <a:p>
            <a:pPr lvl="1"/>
            <a:r>
              <a:rPr lang="en-US" altLang="en-US" sz="2000" dirty="0"/>
              <a:t>Elements are stored in order of insertion.</a:t>
            </a:r>
          </a:p>
          <a:p>
            <a:pPr lvl="2"/>
            <a:r>
              <a:rPr lang="en-US" altLang="en-US" sz="1800" dirty="0"/>
              <a:t>We do not think of them as having indexes.</a:t>
            </a:r>
          </a:p>
          <a:p>
            <a:pPr lvl="1"/>
            <a:r>
              <a:rPr lang="en-US" altLang="en-US" sz="2000" dirty="0"/>
              <a:t>Client can only add/remove/examine </a:t>
            </a:r>
            <a:br>
              <a:rPr lang="en-US" altLang="en-US" sz="2000" dirty="0"/>
            </a:br>
            <a:r>
              <a:rPr lang="en-US" altLang="en-US" sz="2000" dirty="0"/>
              <a:t>the last element added (the "top").</a:t>
            </a:r>
          </a:p>
          <a:p>
            <a:pPr lvl="1"/>
            <a:endParaRPr lang="en-US" altLang="en-US" sz="1100" dirty="0"/>
          </a:p>
          <a:p>
            <a:pPr lvl="1"/>
            <a:endParaRPr lang="en-US" altLang="en-US" sz="1100" dirty="0"/>
          </a:p>
          <a:p>
            <a:r>
              <a:rPr lang="en-US" altLang="en-US" sz="2400" dirty="0">
                <a:ea typeface="ＭＳ Ｐゴシック" charset="-128"/>
              </a:rPr>
              <a:t>basic stack operations:</a:t>
            </a:r>
          </a:p>
          <a:p>
            <a:pPr lvl="1"/>
            <a:r>
              <a:rPr lang="en-US" altLang="en-US" sz="2000" b="1" dirty="0"/>
              <a:t>push</a:t>
            </a:r>
            <a:r>
              <a:rPr lang="en-US" altLang="en-US" sz="2000" dirty="0"/>
              <a:t>: Add an element to the top.</a:t>
            </a:r>
          </a:p>
          <a:p>
            <a:pPr lvl="1"/>
            <a:r>
              <a:rPr lang="en-US" altLang="en-US" sz="2000" b="1" dirty="0"/>
              <a:t>pop</a:t>
            </a:r>
            <a:r>
              <a:rPr lang="en-US" altLang="en-US" sz="2000" dirty="0"/>
              <a:t>: Remove the top element.</a:t>
            </a:r>
          </a:p>
          <a:p>
            <a:pPr lvl="1"/>
            <a:r>
              <a:rPr lang="en-US" altLang="en-US" sz="2000" b="1" dirty="0"/>
              <a:t>peek</a:t>
            </a:r>
            <a:r>
              <a:rPr lang="en-US" altLang="en-US" sz="2000" dirty="0"/>
              <a:t>: Examine the top element.</a:t>
            </a:r>
          </a:p>
        </p:txBody>
      </p:sp>
      <p:pic>
        <p:nvPicPr>
          <p:cNvPr id="209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688" y="2057400"/>
            <a:ext cx="950912"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09927" name="Text Box 7"/>
          <p:cNvSpPr txBox="1">
            <a:spLocks noChangeArrowheads="1"/>
          </p:cNvSpPr>
          <p:nvPr/>
        </p:nvSpPr>
        <p:spPr bwMode="auto">
          <a:xfrm>
            <a:off x="7015163" y="6110288"/>
            <a:ext cx="7016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atin typeface="Tahoma" charset="0"/>
                <a:ea typeface="+mn-ea"/>
              </a:rPr>
              <a:t>stack</a:t>
            </a:r>
          </a:p>
        </p:txBody>
      </p:sp>
      <p:graphicFrame>
        <p:nvGraphicFramePr>
          <p:cNvPr id="209928" name="Group 8"/>
          <p:cNvGraphicFramePr>
            <a:graphicFrameLocks noGrp="1"/>
          </p:cNvGraphicFramePr>
          <p:nvPr/>
        </p:nvGraphicFramePr>
        <p:xfrm>
          <a:off x="5719763" y="4510088"/>
          <a:ext cx="2133600" cy="1584960"/>
        </p:xfrm>
        <a:graphic>
          <a:graphicData uri="http://schemas.openxmlformats.org/drawingml/2006/table">
            <a:tbl>
              <a:tblPr/>
              <a:tblGrid>
                <a:gridCol w="1219200"/>
                <a:gridCol w="914400"/>
              </a:tblGrid>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top</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charset="0"/>
                        <a:ea typeface="ＭＳ Ｐゴシック" charset="-128"/>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5560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charset="0"/>
                          <a:ea typeface="ＭＳ Ｐゴシック" charset="-128"/>
                        </a:rPr>
                        <a:t>bottom</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charset="0"/>
                          <a:ea typeface="ＭＳ Ｐゴシック" charset="-128"/>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
        <p:nvSpPr>
          <p:cNvPr id="209950" name="Line 30"/>
          <p:cNvSpPr>
            <a:spLocks noChangeShapeType="1"/>
          </p:cNvSpPr>
          <p:nvPr/>
        </p:nvSpPr>
        <p:spPr bwMode="auto">
          <a:xfrm>
            <a:off x="6557963" y="3976688"/>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09951" name="Text Box 31"/>
          <p:cNvSpPr txBox="1">
            <a:spLocks noChangeArrowheads="1"/>
          </p:cNvSpPr>
          <p:nvPr/>
        </p:nvSpPr>
        <p:spPr bwMode="auto">
          <a:xfrm>
            <a:off x="7624763" y="3581400"/>
            <a:ext cx="12906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pop, peek</a:t>
            </a:r>
          </a:p>
        </p:txBody>
      </p:sp>
      <p:sp>
        <p:nvSpPr>
          <p:cNvPr id="209952" name="Text Box 32"/>
          <p:cNvSpPr txBox="1">
            <a:spLocks noChangeArrowheads="1"/>
          </p:cNvSpPr>
          <p:nvPr/>
        </p:nvSpPr>
        <p:spPr bwMode="auto">
          <a:xfrm>
            <a:off x="6172200" y="3581400"/>
            <a:ext cx="7191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000">
                <a:latin typeface="Tahoma" charset="0"/>
                <a:ea typeface="+mn-ea"/>
              </a:rPr>
              <a:t>push</a:t>
            </a:r>
          </a:p>
        </p:txBody>
      </p:sp>
      <p:sp>
        <p:nvSpPr>
          <p:cNvPr id="209953" name="Line 33"/>
          <p:cNvSpPr>
            <a:spLocks noChangeShapeType="1"/>
          </p:cNvSpPr>
          <p:nvPr/>
        </p:nvSpPr>
        <p:spPr bwMode="auto">
          <a:xfrm flipV="1">
            <a:off x="7624763" y="3976688"/>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294415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altLang="en-US">
                <a:ea typeface="ＭＳ Ｐゴシック" charset="-128"/>
              </a:rPr>
              <a:t>Stacks in computer science</a:t>
            </a:r>
          </a:p>
        </p:txBody>
      </p:sp>
      <p:sp>
        <p:nvSpPr>
          <p:cNvPr id="9218" name="Rectangle 3"/>
          <p:cNvSpPr>
            <a:spLocks noGrp="1" noChangeArrowheads="1"/>
          </p:cNvSpPr>
          <p:nvPr>
            <p:ph type="body" idx="1"/>
          </p:nvPr>
        </p:nvSpPr>
        <p:spPr/>
        <p:txBody>
          <a:bodyPr>
            <a:normAutofit fontScale="77500" lnSpcReduction="20000"/>
          </a:bodyPr>
          <a:lstStyle/>
          <a:p>
            <a:r>
              <a:rPr lang="en-US" altLang="en-US">
                <a:ea typeface="ＭＳ Ｐゴシック" charset="-128"/>
              </a:rPr>
              <a:t>Programming languages and compilers:</a:t>
            </a:r>
          </a:p>
          <a:p>
            <a:pPr lvl="1"/>
            <a:r>
              <a:rPr lang="en-US" altLang="en-US"/>
              <a:t>method calls are placed onto a stack </a:t>
            </a:r>
            <a:r>
              <a:rPr lang="en-US" altLang="en-US" i="1"/>
              <a:t>(call=push, return=pop)</a:t>
            </a:r>
            <a:endParaRPr lang="en-US" altLang="en-US"/>
          </a:p>
          <a:p>
            <a:pPr lvl="1"/>
            <a:r>
              <a:rPr lang="en-US" altLang="en-US"/>
              <a:t>compilers use stacks to evaluate expressions</a:t>
            </a:r>
          </a:p>
          <a:p>
            <a:pPr lvl="1"/>
            <a:endParaRPr lang="en-US" altLang="en-US"/>
          </a:p>
          <a:p>
            <a:r>
              <a:rPr lang="en-US" altLang="en-US">
                <a:ea typeface="ＭＳ Ｐゴシック" charset="-128"/>
              </a:rPr>
              <a:t>Matching up related pairs of things:</a:t>
            </a:r>
          </a:p>
          <a:p>
            <a:pPr lvl="1"/>
            <a:r>
              <a:rPr lang="en-US" altLang="en-US"/>
              <a:t>find out whether a string is a palindrome</a:t>
            </a:r>
          </a:p>
          <a:p>
            <a:pPr lvl="1"/>
            <a:r>
              <a:rPr lang="en-US" altLang="en-US"/>
              <a:t>examine a file to see if its braces </a:t>
            </a:r>
            <a:r>
              <a:rPr lang="en-US" altLang="en-US">
                <a:latin typeface="Courier New" charset="0"/>
              </a:rPr>
              <a:t>{</a:t>
            </a:r>
            <a:r>
              <a:rPr lang="en-US" altLang="en-US"/>
              <a:t> </a:t>
            </a:r>
            <a:r>
              <a:rPr lang="en-US" altLang="en-US">
                <a:latin typeface="Courier New" charset="0"/>
              </a:rPr>
              <a:t>}</a:t>
            </a:r>
            <a:r>
              <a:rPr lang="en-US" altLang="en-US"/>
              <a:t> match</a:t>
            </a:r>
          </a:p>
          <a:p>
            <a:pPr lvl="1"/>
            <a:r>
              <a:rPr lang="en-US" altLang="en-US"/>
              <a:t>convert "infix" expressions to pre/postfix</a:t>
            </a:r>
          </a:p>
          <a:p>
            <a:endParaRPr lang="en-US" altLang="en-US">
              <a:ea typeface="ＭＳ Ｐゴシック" charset="-128"/>
            </a:endParaRPr>
          </a:p>
          <a:p>
            <a:r>
              <a:rPr lang="en-US" altLang="en-US">
                <a:ea typeface="ＭＳ Ｐゴシック" charset="-128"/>
              </a:rPr>
              <a:t>Sophisticated algorithms:</a:t>
            </a:r>
          </a:p>
          <a:p>
            <a:pPr lvl="1"/>
            <a:r>
              <a:rPr lang="en-US" altLang="en-US"/>
              <a:t>searching through a maze with "backtracking"</a:t>
            </a:r>
          </a:p>
          <a:p>
            <a:pPr lvl="1"/>
            <a:r>
              <a:rPr lang="en-US" altLang="en-US"/>
              <a:t>many programs use an "undo stack" of previous operations</a:t>
            </a:r>
          </a:p>
        </p:txBody>
      </p:sp>
      <p:graphicFrame>
        <p:nvGraphicFramePr>
          <p:cNvPr id="215073" name="Group 33"/>
          <p:cNvGraphicFramePr>
            <a:graphicFrameLocks noGrp="1"/>
          </p:cNvGraphicFramePr>
          <p:nvPr>
            <p:extLst>
              <p:ext uri="{D42A27DB-BD31-4B8C-83A1-F6EECF244321}">
                <p14:modId xmlns:p14="http://schemas.microsoft.com/office/powerpoint/2010/main" val="431851952"/>
              </p:ext>
            </p:extLst>
          </p:nvPr>
        </p:nvGraphicFramePr>
        <p:xfrm>
          <a:off x="6823075" y="2651125"/>
          <a:ext cx="2092325" cy="1539876"/>
        </p:xfrm>
        <a:graphic>
          <a:graphicData uri="http://schemas.openxmlformats.org/drawingml/2006/table">
            <a:tbl>
              <a:tblPr/>
              <a:tblGrid>
                <a:gridCol w="1076325"/>
                <a:gridCol w="1016000"/>
              </a:tblGrid>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0"/>
                        </a:rPr>
                        <a:t>method3</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ahoma" charset="0"/>
                          <a:ea typeface="ＭＳ Ｐゴシック" charset="0"/>
                        </a:rPr>
                        <a:t>return var</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ahoma" charset="0"/>
                          <a:ea typeface="ＭＳ Ｐゴシック" charset="0"/>
                        </a:rPr>
                        <a:t>local vars</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ahoma" charset="0"/>
                          <a:ea typeface="ＭＳ Ｐゴシック" charset="0"/>
                        </a:rPr>
                        <a:t>parameters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rPr>
                        <a:t>method2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ahoma" charset="0"/>
                          <a:ea typeface="ＭＳ Ｐゴシック" charset="0"/>
                        </a:rPr>
                        <a:t>return var</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ahoma" charset="0"/>
                          <a:ea typeface="ＭＳ Ｐゴシック" charset="0"/>
                        </a:rPr>
                        <a:t>local vars</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ahoma" charset="0"/>
                          <a:ea typeface="ＭＳ Ｐゴシック" charset="0"/>
                        </a:rPr>
                        <a:t>parameters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rPr>
                        <a:t>method1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ahoma" charset="0"/>
                          <a:ea typeface="ＭＳ Ｐゴシック" charset="0"/>
                        </a:rPr>
                        <a:t>return </a:t>
                      </a:r>
                      <a:r>
                        <a:rPr kumimoji="0" lang="en-US" sz="1000" b="0" i="0" u="none" strike="noStrike" cap="none" normalizeH="0" baseline="0" dirty="0" err="1">
                          <a:ln>
                            <a:noFill/>
                          </a:ln>
                          <a:solidFill>
                            <a:schemeClr val="tx1"/>
                          </a:solidFill>
                          <a:effectLst/>
                          <a:latin typeface="Tahoma" charset="0"/>
                          <a:ea typeface="ＭＳ Ｐゴシック" charset="0"/>
                        </a:rPr>
                        <a:t>var</a:t>
                      </a:r>
                      <a:endParaRPr kumimoji="0" lang="en-US" sz="1000" b="0" i="0" u="none" strike="noStrike" cap="none" normalizeH="0" baseline="0" dirty="0">
                        <a:ln>
                          <a:noFill/>
                        </a:ln>
                        <a:solidFill>
                          <a:schemeClr val="tx1"/>
                        </a:solidFill>
                        <a:effectLst/>
                        <a:latin typeface="Tahoma" charset="0"/>
                        <a:ea typeface="ＭＳ Ｐゴシック" charset="0"/>
                      </a:endParaRP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ahoma" charset="0"/>
                          <a:ea typeface="ＭＳ Ｐゴシック" charset="0"/>
                        </a:rPr>
                        <a:t>local </a:t>
                      </a:r>
                      <a:r>
                        <a:rPr kumimoji="0" lang="en-US" sz="1000" b="0" i="0" u="none" strike="noStrike" cap="none" normalizeH="0" baseline="0" dirty="0" err="1">
                          <a:ln>
                            <a:noFill/>
                          </a:ln>
                          <a:solidFill>
                            <a:schemeClr val="tx1"/>
                          </a:solidFill>
                          <a:effectLst/>
                          <a:latin typeface="Tahoma" charset="0"/>
                          <a:ea typeface="ＭＳ Ｐゴシック" charset="0"/>
                        </a:rPr>
                        <a:t>vars</a:t>
                      </a:r>
                      <a:endParaRPr kumimoji="0" lang="en-US" sz="1000" b="0" i="0" u="none" strike="noStrike" cap="none" normalizeH="0" baseline="0" dirty="0">
                        <a:ln>
                          <a:noFill/>
                        </a:ln>
                        <a:solidFill>
                          <a:schemeClr val="tx1"/>
                        </a:solidFill>
                        <a:effectLst/>
                        <a:latin typeface="Tahoma" charset="0"/>
                        <a:ea typeface="ＭＳ Ｐゴシック" charset="0"/>
                      </a:endParaRP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ahoma" charset="0"/>
                          <a:ea typeface="ＭＳ Ｐゴシック" charset="0"/>
                        </a:rPr>
                        <a:t>parameters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50618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en-US">
                <a:ea typeface="ＭＳ Ｐゴシック" charset="-128"/>
              </a:rPr>
              <a:t>Class </a:t>
            </a:r>
            <a:r>
              <a:rPr lang="en-US" altLang="en-US">
                <a:latin typeface="Courier New" charset="0"/>
                <a:ea typeface="ＭＳ Ｐゴシック" charset="-128"/>
              </a:rPr>
              <a:t>Stack</a:t>
            </a:r>
          </a:p>
        </p:txBody>
      </p:sp>
      <p:sp>
        <p:nvSpPr>
          <p:cNvPr id="10242" name="Rectangle 3"/>
          <p:cNvSpPr>
            <a:spLocks noGrp="1" noChangeArrowheads="1"/>
          </p:cNvSpPr>
          <p:nvPr>
            <p:ph type="body" idx="1"/>
          </p:nvPr>
        </p:nvSpPr>
        <p:spPr>
          <a:xfrm>
            <a:off x="228600" y="1371600"/>
            <a:ext cx="9140825" cy="5181600"/>
          </a:xfrm>
        </p:spPr>
        <p:txBody>
          <a:bodyPr>
            <a:normAutofit/>
          </a:bodyPr>
          <a:lstStyle/>
          <a:p>
            <a:pPr>
              <a:lnSpc>
                <a:spcPct val="95000"/>
              </a:lnSpc>
            </a:pPr>
            <a:endParaRPr lang="en-US" altLang="en-US" sz="2400" dirty="0">
              <a:ea typeface="ＭＳ Ｐゴシック" charset="-128"/>
            </a:endParaRPr>
          </a:p>
          <a:p>
            <a:pPr lvl="1">
              <a:lnSpc>
                <a:spcPct val="95000"/>
              </a:lnSpc>
            </a:pPr>
            <a:endParaRPr lang="en-US" altLang="en-US" sz="2000" dirty="0"/>
          </a:p>
          <a:p>
            <a:pPr lvl="1">
              <a:lnSpc>
                <a:spcPct val="95000"/>
              </a:lnSpc>
            </a:pPr>
            <a:endParaRPr lang="en-US" altLang="en-US" sz="2000" dirty="0"/>
          </a:p>
          <a:p>
            <a:pPr lvl="1">
              <a:lnSpc>
                <a:spcPct val="95000"/>
              </a:lnSpc>
            </a:pPr>
            <a:endParaRPr lang="en-US" altLang="en-US" sz="2000" dirty="0"/>
          </a:p>
          <a:p>
            <a:pPr lvl="1">
              <a:lnSpc>
                <a:spcPct val="95000"/>
              </a:lnSpc>
            </a:pPr>
            <a:endParaRPr lang="en-US" altLang="en-US" sz="2000" dirty="0"/>
          </a:p>
          <a:p>
            <a:pPr lvl="1">
              <a:lnSpc>
                <a:spcPct val="95000"/>
              </a:lnSpc>
            </a:pPr>
            <a:endParaRPr lang="en-US" altLang="en-US" sz="2000" dirty="0"/>
          </a:p>
          <a:p>
            <a:pPr lvl="1">
              <a:lnSpc>
                <a:spcPct val="95000"/>
              </a:lnSpc>
            </a:pPr>
            <a:endParaRPr lang="en-US" altLang="en-US" sz="2000" dirty="0"/>
          </a:p>
          <a:p>
            <a:pPr lvl="1">
              <a:lnSpc>
                <a:spcPct val="95000"/>
              </a:lnSpc>
            </a:pPr>
            <a:endParaRPr lang="en-US" altLang="en-US" sz="2000" dirty="0"/>
          </a:p>
          <a:p>
            <a:pPr lvl="1">
              <a:lnSpc>
                <a:spcPct val="70000"/>
              </a:lnSpc>
              <a:buFontTx/>
              <a:buNone/>
            </a:pPr>
            <a:r>
              <a:rPr lang="en-US" altLang="en-US" sz="2000" dirty="0">
                <a:latin typeface="Courier New" charset="0"/>
              </a:rPr>
              <a:t>Stack&lt;String&gt; s = new Stack&lt;String&gt;();</a:t>
            </a:r>
          </a:p>
          <a:p>
            <a:pPr lvl="1">
              <a:lnSpc>
                <a:spcPct val="70000"/>
              </a:lnSpc>
              <a:buFontTx/>
              <a:buNone/>
            </a:pPr>
            <a:r>
              <a:rPr lang="en-US" altLang="en-US" sz="2000" dirty="0" err="1">
                <a:latin typeface="Courier New" charset="0"/>
              </a:rPr>
              <a:t>s.push</a:t>
            </a:r>
            <a:r>
              <a:rPr lang="en-US" altLang="en-US" sz="2000" dirty="0">
                <a:latin typeface="Courier New" charset="0"/>
              </a:rPr>
              <a:t>("a");</a:t>
            </a:r>
          </a:p>
          <a:p>
            <a:pPr lvl="1">
              <a:lnSpc>
                <a:spcPct val="70000"/>
              </a:lnSpc>
              <a:buFontTx/>
              <a:buNone/>
            </a:pPr>
            <a:r>
              <a:rPr lang="en-US" altLang="en-US" sz="2000" dirty="0" err="1">
                <a:latin typeface="Courier New" charset="0"/>
              </a:rPr>
              <a:t>s.push</a:t>
            </a:r>
            <a:r>
              <a:rPr lang="en-US" altLang="en-US" sz="2000" dirty="0">
                <a:latin typeface="Courier New" charset="0"/>
              </a:rPr>
              <a:t>("b");</a:t>
            </a:r>
          </a:p>
          <a:p>
            <a:pPr lvl="1">
              <a:lnSpc>
                <a:spcPct val="70000"/>
              </a:lnSpc>
              <a:buFontTx/>
              <a:buNone/>
            </a:pPr>
            <a:r>
              <a:rPr lang="en-US" altLang="en-US" sz="2000" dirty="0" err="1">
                <a:latin typeface="Courier New" charset="0"/>
              </a:rPr>
              <a:t>s.push</a:t>
            </a:r>
            <a:r>
              <a:rPr lang="en-US" altLang="en-US" sz="2000" dirty="0">
                <a:latin typeface="Courier New" charset="0"/>
              </a:rPr>
              <a:t>("c");             </a:t>
            </a:r>
            <a:r>
              <a:rPr lang="en-US" altLang="en-US" sz="2000" b="1" dirty="0">
                <a:solidFill>
                  <a:srgbClr val="008000"/>
                </a:solidFill>
                <a:latin typeface="Courier New" charset="0"/>
              </a:rPr>
              <a:t>// bottom ["a", "b", "c"] top</a:t>
            </a:r>
          </a:p>
          <a:p>
            <a:pPr lvl="1">
              <a:lnSpc>
                <a:spcPct val="70000"/>
              </a:lnSpc>
              <a:buFontTx/>
              <a:buNone/>
            </a:pPr>
            <a:endParaRPr lang="en-US" altLang="en-US" sz="600" dirty="0">
              <a:latin typeface="Courier New" charset="0"/>
            </a:endParaRPr>
          </a:p>
          <a:p>
            <a:pPr lvl="1">
              <a:lnSpc>
                <a:spcPct val="70000"/>
              </a:lnSpc>
              <a:buFontTx/>
              <a:buNone/>
            </a:pPr>
            <a:r>
              <a:rPr lang="en-US" altLang="en-US" sz="2000" dirty="0" err="1">
                <a:latin typeface="Courier New" charset="0"/>
              </a:rPr>
              <a:t>System.out.println</a:t>
            </a:r>
            <a:r>
              <a:rPr lang="en-US" altLang="en-US" sz="2000" dirty="0">
                <a:latin typeface="Courier New" charset="0"/>
              </a:rPr>
              <a:t>(</a:t>
            </a:r>
            <a:r>
              <a:rPr lang="en-US" altLang="en-US" sz="2000" dirty="0" err="1">
                <a:latin typeface="Courier New" charset="0"/>
              </a:rPr>
              <a:t>s.pop</a:t>
            </a:r>
            <a:r>
              <a:rPr lang="en-US" altLang="en-US" sz="2000" dirty="0">
                <a:latin typeface="Courier New" charset="0"/>
              </a:rPr>
              <a:t>()); </a:t>
            </a:r>
            <a:r>
              <a:rPr lang="en-US" altLang="en-US" sz="2000" b="1" dirty="0">
                <a:solidFill>
                  <a:srgbClr val="008000"/>
                </a:solidFill>
                <a:latin typeface="Courier New" charset="0"/>
              </a:rPr>
              <a:t>// "c"</a:t>
            </a:r>
          </a:p>
          <a:p>
            <a:pPr>
              <a:buFontTx/>
              <a:buNone/>
            </a:pPr>
            <a:endParaRPr lang="en-US" altLang="en-US" sz="1600" dirty="0">
              <a:latin typeface="Courier New" charset="0"/>
              <a:ea typeface="ＭＳ Ｐゴシック" charset="-128"/>
            </a:endParaRPr>
          </a:p>
          <a:p>
            <a:pPr lvl="1"/>
            <a:r>
              <a:rPr lang="en-US" altLang="en-US" sz="2000" dirty="0">
                <a:latin typeface="Courier New" charset="0"/>
              </a:rPr>
              <a:t>Stack</a:t>
            </a:r>
            <a:r>
              <a:rPr lang="en-US" altLang="en-US" sz="2000" dirty="0"/>
              <a:t> has other methods that are off-limits (not efficient)</a:t>
            </a:r>
          </a:p>
        </p:txBody>
      </p:sp>
      <p:graphicFrame>
        <p:nvGraphicFramePr>
          <p:cNvPr id="216165" name="Group 101"/>
          <p:cNvGraphicFramePr>
            <a:graphicFrameLocks noGrp="1"/>
          </p:cNvGraphicFramePr>
          <p:nvPr>
            <p:extLst>
              <p:ext uri="{D42A27DB-BD31-4B8C-83A1-F6EECF244321}">
                <p14:modId xmlns:p14="http://schemas.microsoft.com/office/powerpoint/2010/main" val="1246729989"/>
              </p:ext>
            </p:extLst>
          </p:nvPr>
        </p:nvGraphicFramePr>
        <p:xfrm>
          <a:off x="690563" y="1371600"/>
          <a:ext cx="7691437" cy="2523744"/>
        </p:xfrm>
        <a:graphic>
          <a:graphicData uri="http://schemas.openxmlformats.org/drawingml/2006/table">
            <a:tbl>
              <a:tblPr/>
              <a:tblGrid>
                <a:gridCol w="1870075"/>
                <a:gridCol w="5821362"/>
              </a:tblGrid>
              <a:tr h="174625">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charset="0"/>
                          <a:ea typeface="ＭＳ Ｐゴシック" charset="-128"/>
                        </a:rPr>
                        <a:t>Stack&lt;</a:t>
                      </a:r>
                      <a:r>
                        <a:rPr kumimoji="0" lang="en-US" altLang="en-US" sz="1800" b="1" i="0" u="none" strike="noStrike" cap="none" normalizeH="0" baseline="0">
                          <a:ln>
                            <a:noFill/>
                          </a:ln>
                          <a:solidFill>
                            <a:schemeClr val="tx1"/>
                          </a:solidFill>
                          <a:effectLst/>
                          <a:latin typeface="Verdana" charset="0"/>
                          <a:ea typeface="ＭＳ Ｐゴシック" charset="-128"/>
                        </a:rPr>
                        <a:t>E</a:t>
                      </a:r>
                      <a:r>
                        <a:rPr kumimoji="0" lang="en-US" altLang="en-US" sz="1800" b="0" i="0" u="none" strike="noStrike" cap="none" normalizeH="0" baseline="0">
                          <a:ln>
                            <a:noFill/>
                          </a:ln>
                          <a:solidFill>
                            <a:schemeClr val="tx1"/>
                          </a:solidFill>
                          <a:effectLst/>
                          <a:latin typeface="Courier New" charset="0"/>
                          <a:ea typeface="ＭＳ Ｐゴシック" charset="-128"/>
                        </a:rPr>
                        <a:t>&gt;()</a:t>
                      </a: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constructs a new stack with elements of type </a:t>
                      </a:r>
                      <a:r>
                        <a:rPr kumimoji="0" lang="en-US" altLang="en-US" sz="1800" b="1" i="0" u="none" strike="noStrike" cap="none" normalizeH="0" baseline="0">
                          <a:ln>
                            <a:noFill/>
                          </a:ln>
                          <a:solidFill>
                            <a:schemeClr val="tx1"/>
                          </a:solidFill>
                          <a:effectLst/>
                          <a:latin typeface="Verdana" charset="0"/>
                          <a:ea typeface="ＭＳ Ｐゴシック" charset="-128"/>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charset="0"/>
                          <a:ea typeface="ＭＳ Ｐゴシック" charset="-128"/>
                        </a:rPr>
                        <a:t>push(</a:t>
                      </a:r>
                      <a:r>
                        <a:rPr kumimoji="0" lang="en-US" altLang="en-US" sz="1800" b="1" i="0" u="none" strike="noStrike" cap="none" normalizeH="0" baseline="0" dirty="0">
                          <a:ln>
                            <a:noFill/>
                          </a:ln>
                          <a:solidFill>
                            <a:schemeClr val="tx1"/>
                          </a:solidFill>
                          <a:effectLst/>
                          <a:latin typeface="Verdana" charset="0"/>
                          <a:ea typeface="ＭＳ Ｐゴシック" charset="-128"/>
                        </a:rPr>
                        <a:t>value</a:t>
                      </a:r>
                      <a:r>
                        <a:rPr kumimoji="0" lang="en-US" altLang="en-US" sz="1800" b="0" i="0" u="none" strike="noStrike" cap="none" normalizeH="0" baseline="0" dirty="0">
                          <a:ln>
                            <a:noFill/>
                          </a:ln>
                          <a:solidFill>
                            <a:schemeClr val="tx1"/>
                          </a:solidFill>
                          <a:effectLst/>
                          <a:latin typeface="Courier New" charset="0"/>
                          <a:ea typeface="ＭＳ Ｐゴシック" charset="-128"/>
                        </a:rPr>
                        <a:t>)</a:t>
                      </a:r>
                      <a:endParaRPr kumimoji="0" lang="en-US" altLang="en-US" sz="18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places given value on top of stack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charset="0"/>
                          <a:ea typeface="ＭＳ Ｐゴシック" charset="-128"/>
                        </a:rPr>
                        <a:t>pop()</a:t>
                      </a: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removes top value from stack and returns it;</a:t>
                      </a: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throws </a:t>
                      </a:r>
                      <a:r>
                        <a:rPr kumimoji="0" lang="en-US" altLang="en-US" sz="1800" b="0" i="0" u="none" strike="noStrike" cap="none" normalizeH="0" baseline="0">
                          <a:ln>
                            <a:noFill/>
                          </a:ln>
                          <a:solidFill>
                            <a:schemeClr val="tx1"/>
                          </a:solidFill>
                          <a:effectLst/>
                          <a:latin typeface="Courier New" charset="0"/>
                          <a:ea typeface="ＭＳ Ｐゴシック" charset="-128"/>
                        </a:rPr>
                        <a:t>EmptyStackException</a:t>
                      </a:r>
                      <a:r>
                        <a:rPr kumimoji="0" lang="en-US" altLang="en-US" sz="1800" b="0" i="0" u="none" strike="noStrike" cap="none" normalizeH="0" baseline="0">
                          <a:ln>
                            <a:noFill/>
                          </a:ln>
                          <a:solidFill>
                            <a:schemeClr val="tx1"/>
                          </a:solidFill>
                          <a:effectLst/>
                          <a:latin typeface="Tahoma" charset="0"/>
                          <a:ea typeface="ＭＳ Ｐゴシック" charset="-128"/>
                        </a:rPr>
                        <a:t> if stack is empty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charset="0"/>
                          <a:ea typeface="ＭＳ Ｐゴシック" charset="-128"/>
                        </a:rPr>
                        <a:t>peek()</a:t>
                      </a: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returns top value from stack without removing it;</a:t>
                      </a: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throws </a:t>
                      </a:r>
                      <a:r>
                        <a:rPr kumimoji="0" lang="en-US" altLang="en-US" sz="1800" b="0" i="0" u="none" strike="noStrike" cap="none" normalizeH="0" baseline="0">
                          <a:ln>
                            <a:noFill/>
                          </a:ln>
                          <a:solidFill>
                            <a:schemeClr val="tx1"/>
                          </a:solidFill>
                          <a:effectLst/>
                          <a:latin typeface="Courier New" charset="0"/>
                          <a:ea typeface="ＭＳ Ｐゴシック" charset="-128"/>
                        </a:rPr>
                        <a:t>EmptyStackException</a:t>
                      </a:r>
                      <a:r>
                        <a:rPr kumimoji="0" lang="en-US" altLang="en-US" sz="1800" b="0" i="0" u="none" strike="noStrike" cap="none" normalizeH="0" baseline="0">
                          <a:ln>
                            <a:noFill/>
                          </a:ln>
                          <a:solidFill>
                            <a:schemeClr val="tx1"/>
                          </a:solidFill>
                          <a:effectLst/>
                          <a:latin typeface="Tahoma" charset="0"/>
                          <a:ea typeface="ＭＳ Ｐゴシック" charset="-128"/>
                        </a:rPr>
                        <a:t> if stack is empty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charset="0"/>
                          <a:ea typeface="ＭＳ Ｐゴシック" charset="-128"/>
                        </a:rPr>
                        <a:t>size()</a:t>
                      </a: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ahoma" charset="0"/>
                          <a:ea typeface="ＭＳ Ｐゴシック" charset="-128"/>
                        </a:rPr>
                        <a:t>returns number of elements in stack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charset="0"/>
                          <a:ea typeface="ＭＳ Ｐゴシック" charset="-128"/>
                        </a:rPr>
                        <a:t>isEmpty()</a:t>
                      </a: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charset="2"/>
                        <a:defRPr sz="2000">
                          <a:solidFill>
                            <a:schemeClr val="tx1"/>
                          </a:solidFill>
                          <a:latin typeface="Verdana" charset="0"/>
                          <a:ea typeface="ＭＳ Ｐゴシック" charset="-128"/>
                        </a:defRPr>
                      </a:lvl1pPr>
                      <a:lvl2pPr marL="742950" indent="-285750">
                        <a:spcBef>
                          <a:spcPct val="20000"/>
                        </a:spcBef>
                        <a:buClr>
                          <a:schemeClr val="accent1"/>
                        </a:buClr>
                        <a:buSzPct val="85000"/>
                        <a:buFont typeface="Wingdings 2" charset="2"/>
                        <a:defRPr>
                          <a:solidFill>
                            <a:schemeClr val="tx1"/>
                          </a:solidFill>
                          <a:latin typeface="Verdana" charset="0"/>
                          <a:ea typeface="ＭＳ Ｐゴシック" charset="-128"/>
                        </a:defRPr>
                      </a:lvl2pPr>
                      <a:lvl3pPr marL="1143000" indent="-228600">
                        <a:spcBef>
                          <a:spcPct val="20000"/>
                        </a:spcBef>
                        <a:buClr>
                          <a:schemeClr val="accent2"/>
                        </a:buClr>
                        <a:buSzPct val="70000"/>
                        <a:buFont typeface="Wingdings 2" charset="2"/>
                        <a:defRPr sz="1600">
                          <a:solidFill>
                            <a:schemeClr val="tx1"/>
                          </a:solidFill>
                          <a:latin typeface="Verdana" charset="0"/>
                          <a:ea typeface="ＭＳ Ｐゴシック" charset="-128"/>
                        </a:defRPr>
                      </a:lvl3pPr>
                      <a:lvl4pPr marL="1600200" indent="-228600">
                        <a:spcBef>
                          <a:spcPct val="20000"/>
                        </a:spcBef>
                        <a:buClr>
                          <a:srgbClr val="EB641B"/>
                        </a:buClr>
                        <a:buSzPct val="65000"/>
                        <a:buFont typeface="Wingdings 2" charset="2"/>
                        <a:defRPr sz="1500">
                          <a:solidFill>
                            <a:schemeClr val="tx1"/>
                          </a:solidFill>
                          <a:latin typeface="Verdana" charset="0"/>
                          <a:ea typeface="ＭＳ Ｐゴシック" charset="-128"/>
                        </a:defRPr>
                      </a:lvl4pPr>
                      <a:lvl5pPr marL="2057400" indent="-228600">
                        <a:spcBef>
                          <a:spcPct val="20000"/>
                        </a:spcBef>
                        <a:buClr>
                          <a:srgbClr val="39639D"/>
                        </a:buClr>
                        <a:buSzPct val="65000"/>
                        <a:buFont typeface="Wingdings 2" charset="2"/>
                        <a:defRPr sz="1500">
                          <a:solidFill>
                            <a:schemeClr val="tx1"/>
                          </a:solidFill>
                          <a:latin typeface="Verdana" charset="0"/>
                          <a:ea typeface="ＭＳ Ｐゴシック" charset="-128"/>
                        </a:defRPr>
                      </a:lvl5pPr>
                      <a:lvl6pPr marL="25146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6pPr>
                      <a:lvl7pPr marL="29718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7pPr>
                      <a:lvl8pPr marL="34290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8pPr>
                      <a:lvl9pPr marL="3886200" indent="-228600" fontAlgn="base">
                        <a:spcBef>
                          <a:spcPct val="20000"/>
                        </a:spcBef>
                        <a:spcAft>
                          <a:spcPct val="0"/>
                        </a:spcAft>
                        <a:buClr>
                          <a:srgbClr val="39639D"/>
                        </a:buClr>
                        <a:buSzPct val="65000"/>
                        <a:buFont typeface="Wingdings 2" charset="2"/>
                        <a:defRPr sz="1500">
                          <a:solidFill>
                            <a:schemeClr val="tx1"/>
                          </a:solidFill>
                          <a:latin typeface="Verdana" charset="0"/>
                          <a:ea typeface="ＭＳ Ｐゴシック" charset="-128"/>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ahoma" charset="0"/>
                          <a:ea typeface="ＭＳ Ｐゴシック" charset="-128"/>
                        </a:rPr>
                        <a:t>returns </a:t>
                      </a:r>
                      <a:r>
                        <a:rPr kumimoji="0" lang="en-US" altLang="en-US" sz="1800" b="0" i="0" u="none" strike="noStrike" cap="none" normalizeH="0" baseline="0" dirty="0">
                          <a:ln>
                            <a:noFill/>
                          </a:ln>
                          <a:solidFill>
                            <a:schemeClr val="tx1"/>
                          </a:solidFill>
                          <a:effectLst/>
                          <a:latin typeface="Courier New" charset="0"/>
                          <a:ea typeface="ＭＳ Ｐゴシック" charset="-128"/>
                        </a:rPr>
                        <a:t>true</a:t>
                      </a:r>
                      <a:r>
                        <a:rPr kumimoji="0" lang="en-US" altLang="en-US" sz="1800" b="0" i="0" u="none" strike="noStrike" cap="none" normalizeH="0" baseline="0" dirty="0">
                          <a:ln>
                            <a:noFill/>
                          </a:ln>
                          <a:solidFill>
                            <a:schemeClr val="tx1"/>
                          </a:solidFill>
                          <a:effectLst/>
                          <a:latin typeface="Tahoma" charset="0"/>
                          <a:ea typeface="ＭＳ Ｐゴシック" charset="-128"/>
                        </a:rPr>
                        <a:t> if stack has no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1654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14C29A5-A1A9-BD45-A22D-54CC69FB1A10}" type="slidenum">
              <a:rPr lang="en-US" altLang="en-US" sz="1400">
                <a:latin typeface="Arial" charset="0"/>
              </a:rPr>
              <a:pPr/>
              <a:t>7</a:t>
            </a:fld>
            <a:endParaRPr lang="en-US" altLang="en-US" sz="1400">
              <a:latin typeface="Arial" charset="0"/>
            </a:endParaRPr>
          </a:p>
        </p:txBody>
      </p:sp>
      <p:sp>
        <p:nvSpPr>
          <p:cNvPr id="5123" name="Rectangle 2"/>
          <p:cNvSpPr>
            <a:spLocks noGrp="1" noChangeArrowheads="1"/>
          </p:cNvSpPr>
          <p:nvPr>
            <p:ph type="title"/>
          </p:nvPr>
        </p:nvSpPr>
        <p:spPr/>
        <p:txBody>
          <a:bodyPr/>
          <a:lstStyle/>
          <a:p>
            <a:pPr eaLnBrk="1" hangingPunct="1"/>
            <a:r>
              <a:rPr lang="en-US" altLang="en-US"/>
              <a:t>Array implementation of stacks</a:t>
            </a:r>
          </a:p>
        </p:txBody>
      </p:sp>
      <p:sp>
        <p:nvSpPr>
          <p:cNvPr id="5124" name="Rectangle 3"/>
          <p:cNvSpPr>
            <a:spLocks noGrp="1" noChangeArrowheads="1"/>
          </p:cNvSpPr>
          <p:nvPr>
            <p:ph type="body" idx="1"/>
          </p:nvPr>
        </p:nvSpPr>
        <p:spPr/>
        <p:txBody>
          <a:bodyPr>
            <a:normAutofit fontScale="92500" lnSpcReduction="10000"/>
          </a:bodyPr>
          <a:lstStyle/>
          <a:p>
            <a:pPr eaLnBrk="1" hangingPunct="1"/>
            <a:r>
              <a:rPr lang="en-US" altLang="en-US"/>
              <a:t>To implement a stack, items are inserted and removed at the same end (called the </a:t>
            </a:r>
            <a:r>
              <a:rPr lang="en-US" altLang="en-US">
                <a:solidFill>
                  <a:schemeClr val="tx2"/>
                </a:solidFill>
              </a:rPr>
              <a:t>top</a:t>
            </a:r>
            <a:r>
              <a:rPr lang="en-US" altLang="en-US"/>
              <a:t>)</a:t>
            </a:r>
          </a:p>
          <a:p>
            <a:pPr eaLnBrk="1" hangingPunct="1"/>
            <a:r>
              <a:rPr lang="en-US" altLang="en-US"/>
              <a:t>Efficient array implementation requires that the top of the stack be towards the center of the array, not fixed at one end</a:t>
            </a:r>
          </a:p>
          <a:p>
            <a:pPr eaLnBrk="1" hangingPunct="1"/>
            <a:r>
              <a:rPr lang="en-US" altLang="en-US"/>
              <a:t>To use an array to implement a stack, you need both the array itself and an integer</a:t>
            </a:r>
          </a:p>
          <a:p>
            <a:pPr lvl="1" eaLnBrk="1" hangingPunct="1"/>
            <a:r>
              <a:rPr lang="en-US" altLang="en-US"/>
              <a:t>The integer tells you either:</a:t>
            </a:r>
          </a:p>
          <a:p>
            <a:pPr lvl="2" eaLnBrk="1" hangingPunct="1"/>
            <a:r>
              <a:rPr lang="en-US" altLang="en-US"/>
              <a:t>Which location is currently the top of the stack, or</a:t>
            </a:r>
          </a:p>
          <a:p>
            <a:pPr lvl="2" eaLnBrk="1" hangingPunct="1"/>
            <a:r>
              <a:rPr lang="en-US" altLang="en-US"/>
              <a:t>How many elements are in the stack</a:t>
            </a:r>
          </a:p>
        </p:txBody>
      </p:sp>
    </p:spTree>
    <p:extLst>
      <p:ext uri="{BB962C8B-B14F-4D97-AF65-F5344CB8AC3E}">
        <p14:creationId xmlns:p14="http://schemas.microsoft.com/office/powerpoint/2010/main" val="199644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32BF1668-D47D-DD44-B39A-9A31C20D815E}" type="slidenum">
              <a:rPr lang="en-US" altLang="en-US" sz="1400">
                <a:latin typeface="Arial" charset="0"/>
              </a:rPr>
              <a:pPr/>
              <a:t>8</a:t>
            </a:fld>
            <a:endParaRPr lang="en-US" altLang="en-US" sz="1400">
              <a:latin typeface="Arial" charset="0"/>
            </a:endParaRPr>
          </a:p>
        </p:txBody>
      </p:sp>
      <p:sp>
        <p:nvSpPr>
          <p:cNvPr id="6147" name="Rectangle 2"/>
          <p:cNvSpPr>
            <a:spLocks noGrp="1" noChangeArrowheads="1"/>
          </p:cNvSpPr>
          <p:nvPr>
            <p:ph type="title"/>
          </p:nvPr>
        </p:nvSpPr>
        <p:spPr>
          <a:xfrm>
            <a:off x="1143000" y="152400"/>
            <a:ext cx="7467600" cy="914400"/>
          </a:xfrm>
        </p:spPr>
        <p:txBody>
          <a:bodyPr/>
          <a:lstStyle/>
          <a:p>
            <a:pPr eaLnBrk="1" hangingPunct="1"/>
            <a:r>
              <a:rPr lang="en-US" altLang="en-US"/>
              <a:t>Pushing and popping</a:t>
            </a:r>
          </a:p>
        </p:txBody>
      </p:sp>
      <p:sp>
        <p:nvSpPr>
          <p:cNvPr id="12291" name="Rectangle 3"/>
          <p:cNvSpPr>
            <a:spLocks noGrp="1" noChangeArrowheads="1"/>
          </p:cNvSpPr>
          <p:nvPr>
            <p:ph type="body" idx="1"/>
          </p:nvPr>
        </p:nvSpPr>
        <p:spPr>
          <a:xfrm>
            <a:off x="304800" y="3200400"/>
            <a:ext cx="8610600" cy="2819400"/>
          </a:xfrm>
        </p:spPr>
        <p:txBody>
          <a:bodyPr>
            <a:normAutofit fontScale="85000" lnSpcReduction="10000"/>
          </a:bodyPr>
          <a:lstStyle/>
          <a:p>
            <a:pPr eaLnBrk="1" hangingPunct="1">
              <a:lnSpc>
                <a:spcPct val="90000"/>
              </a:lnSpc>
            </a:pPr>
            <a:r>
              <a:rPr lang="en-US" altLang="en-US"/>
              <a:t>If the </a:t>
            </a:r>
            <a:r>
              <a:rPr lang="en-US" altLang="en-US">
                <a:solidFill>
                  <a:schemeClr val="tx2"/>
                </a:solidFill>
              </a:rPr>
              <a:t>bottom</a:t>
            </a:r>
            <a:r>
              <a:rPr lang="en-US" altLang="en-US"/>
              <a:t> of the stack is at location </a:t>
            </a:r>
            <a:r>
              <a:rPr lang="en-US" altLang="en-US" sz="2400">
                <a:solidFill>
                  <a:schemeClr val="accent2"/>
                </a:solidFill>
                <a:latin typeface="Consolas" charset="0"/>
              </a:rPr>
              <a:t>0</a:t>
            </a:r>
            <a:r>
              <a:rPr lang="en-US" altLang="en-US"/>
              <a:t>, then an empty stack is represented by </a:t>
            </a:r>
            <a:r>
              <a:rPr lang="en-US" altLang="en-US">
                <a:solidFill>
                  <a:schemeClr val="accent2"/>
                </a:solidFill>
                <a:latin typeface="Consolas" charset="0"/>
              </a:rPr>
              <a:t>top = -1</a:t>
            </a:r>
            <a:r>
              <a:rPr lang="en-US" altLang="en-US"/>
              <a:t> or </a:t>
            </a:r>
            <a:r>
              <a:rPr lang="en-US" altLang="en-US">
                <a:solidFill>
                  <a:schemeClr val="accent2"/>
                </a:solidFill>
                <a:latin typeface="Consolas" charset="0"/>
              </a:rPr>
              <a:t>count = 0</a:t>
            </a:r>
          </a:p>
          <a:p>
            <a:pPr eaLnBrk="1" hangingPunct="1">
              <a:lnSpc>
                <a:spcPct val="90000"/>
              </a:lnSpc>
            </a:pPr>
            <a:r>
              <a:rPr lang="en-US" altLang="en-US"/>
              <a:t>To add (</a:t>
            </a:r>
            <a:r>
              <a:rPr lang="en-US" altLang="en-US">
                <a:solidFill>
                  <a:schemeClr val="tx2"/>
                </a:solidFill>
              </a:rPr>
              <a:t>push</a:t>
            </a:r>
            <a:r>
              <a:rPr lang="en-US" altLang="en-US"/>
              <a:t>) an element, either:</a:t>
            </a:r>
          </a:p>
          <a:p>
            <a:pPr lvl="1" eaLnBrk="1" hangingPunct="1">
              <a:lnSpc>
                <a:spcPct val="90000"/>
              </a:lnSpc>
            </a:pPr>
            <a:r>
              <a:rPr lang="en-US" altLang="en-US" sz="2000"/>
              <a:t>Increment </a:t>
            </a:r>
            <a:r>
              <a:rPr lang="en-US" altLang="en-US" sz="2000">
                <a:solidFill>
                  <a:schemeClr val="accent2"/>
                </a:solidFill>
                <a:latin typeface="Consolas" charset="0"/>
              </a:rPr>
              <a:t>top</a:t>
            </a:r>
            <a:r>
              <a:rPr lang="en-US" altLang="en-US" sz="2000"/>
              <a:t> and store the element in</a:t>
            </a:r>
            <a:r>
              <a:rPr lang="en-US" altLang="en-US" sz="2000">
                <a:solidFill>
                  <a:srgbClr val="FFFF99"/>
                </a:solidFill>
                <a:latin typeface="Consolas" charset="0"/>
              </a:rPr>
              <a:t> </a:t>
            </a:r>
            <a:r>
              <a:rPr lang="en-US" altLang="en-US" sz="2000">
                <a:solidFill>
                  <a:schemeClr val="accent2"/>
                </a:solidFill>
                <a:latin typeface="Consolas" charset="0"/>
              </a:rPr>
              <a:t>stk[top]</a:t>
            </a:r>
            <a:r>
              <a:rPr lang="en-US" altLang="en-US" sz="2000"/>
              <a:t>, or</a:t>
            </a:r>
          </a:p>
          <a:p>
            <a:pPr lvl="1" eaLnBrk="1" hangingPunct="1">
              <a:lnSpc>
                <a:spcPct val="90000"/>
              </a:lnSpc>
            </a:pPr>
            <a:r>
              <a:rPr lang="en-US" altLang="en-US" sz="2000"/>
              <a:t>Store the element in</a:t>
            </a:r>
            <a:r>
              <a:rPr lang="en-US" altLang="en-US" sz="2000">
                <a:solidFill>
                  <a:srgbClr val="FFFF99"/>
                </a:solidFill>
                <a:latin typeface="Consolas" charset="0"/>
              </a:rPr>
              <a:t> </a:t>
            </a:r>
            <a:r>
              <a:rPr lang="en-US" altLang="en-US" sz="2000">
                <a:solidFill>
                  <a:schemeClr val="accent2"/>
                </a:solidFill>
                <a:latin typeface="Consolas" charset="0"/>
              </a:rPr>
              <a:t>stk[count]</a:t>
            </a:r>
            <a:r>
              <a:rPr lang="en-US" altLang="en-US" sz="2000">
                <a:solidFill>
                  <a:srgbClr val="FFFF99"/>
                </a:solidFill>
                <a:latin typeface="Consolas" charset="0"/>
              </a:rPr>
              <a:t> </a:t>
            </a:r>
            <a:r>
              <a:rPr lang="en-US" altLang="en-US" sz="2000"/>
              <a:t>and increment</a:t>
            </a:r>
            <a:r>
              <a:rPr lang="en-US" altLang="en-US" sz="2000">
                <a:solidFill>
                  <a:srgbClr val="FFFF99"/>
                </a:solidFill>
                <a:latin typeface="Consolas" charset="0"/>
              </a:rPr>
              <a:t> </a:t>
            </a:r>
            <a:r>
              <a:rPr lang="en-US" altLang="en-US" sz="2000">
                <a:solidFill>
                  <a:schemeClr val="accent2"/>
                </a:solidFill>
                <a:latin typeface="Consolas" charset="0"/>
              </a:rPr>
              <a:t>count</a:t>
            </a:r>
          </a:p>
          <a:p>
            <a:pPr eaLnBrk="1" hangingPunct="1">
              <a:lnSpc>
                <a:spcPct val="90000"/>
              </a:lnSpc>
            </a:pPr>
            <a:r>
              <a:rPr lang="en-US" altLang="en-US"/>
              <a:t>To remove (</a:t>
            </a:r>
            <a:r>
              <a:rPr lang="en-US" altLang="en-US">
                <a:solidFill>
                  <a:schemeClr val="tx2"/>
                </a:solidFill>
              </a:rPr>
              <a:t>pop</a:t>
            </a:r>
            <a:r>
              <a:rPr lang="en-US" altLang="en-US"/>
              <a:t>) an element, either:</a:t>
            </a:r>
          </a:p>
          <a:p>
            <a:pPr lvl="1" eaLnBrk="1" hangingPunct="1">
              <a:lnSpc>
                <a:spcPct val="90000"/>
              </a:lnSpc>
            </a:pPr>
            <a:r>
              <a:rPr lang="en-US" altLang="en-US" sz="2000"/>
              <a:t>Get the element from</a:t>
            </a:r>
            <a:r>
              <a:rPr lang="en-US" altLang="en-US" sz="2000">
                <a:solidFill>
                  <a:srgbClr val="FFFF99"/>
                </a:solidFill>
                <a:latin typeface="Consolas" charset="0"/>
              </a:rPr>
              <a:t> </a:t>
            </a:r>
            <a:r>
              <a:rPr lang="en-US" altLang="en-US" sz="2000">
                <a:solidFill>
                  <a:schemeClr val="accent2"/>
                </a:solidFill>
                <a:latin typeface="Consolas" charset="0"/>
              </a:rPr>
              <a:t>stk[top]</a:t>
            </a:r>
            <a:r>
              <a:rPr lang="en-US" altLang="en-US" sz="2000">
                <a:solidFill>
                  <a:srgbClr val="FFFF99"/>
                </a:solidFill>
                <a:latin typeface="Consolas" charset="0"/>
              </a:rPr>
              <a:t> </a:t>
            </a:r>
            <a:r>
              <a:rPr lang="en-US" altLang="en-US" sz="2000"/>
              <a:t>and decrement</a:t>
            </a:r>
            <a:r>
              <a:rPr lang="en-US" altLang="en-US" sz="2000">
                <a:solidFill>
                  <a:srgbClr val="FFFF99"/>
                </a:solidFill>
                <a:latin typeface="Consolas" charset="0"/>
              </a:rPr>
              <a:t> </a:t>
            </a:r>
            <a:r>
              <a:rPr lang="en-US" altLang="en-US" sz="2000">
                <a:solidFill>
                  <a:schemeClr val="accent2"/>
                </a:solidFill>
                <a:latin typeface="Consolas" charset="0"/>
              </a:rPr>
              <a:t>top</a:t>
            </a:r>
            <a:r>
              <a:rPr lang="en-US" altLang="en-US" sz="2000"/>
              <a:t>, or</a:t>
            </a:r>
          </a:p>
          <a:p>
            <a:pPr lvl="1" eaLnBrk="1" hangingPunct="1">
              <a:lnSpc>
                <a:spcPct val="90000"/>
              </a:lnSpc>
            </a:pPr>
            <a:r>
              <a:rPr lang="en-US" altLang="en-US" sz="2000"/>
              <a:t>Decrement </a:t>
            </a:r>
            <a:r>
              <a:rPr lang="en-US" altLang="en-US" sz="2000">
                <a:solidFill>
                  <a:schemeClr val="accent2"/>
                </a:solidFill>
                <a:latin typeface="Consolas" charset="0"/>
              </a:rPr>
              <a:t>count</a:t>
            </a:r>
            <a:r>
              <a:rPr lang="en-US" altLang="en-US" sz="2000"/>
              <a:t> and get the element in</a:t>
            </a:r>
            <a:r>
              <a:rPr lang="en-US" altLang="en-US" sz="2000">
                <a:solidFill>
                  <a:srgbClr val="FFFF99"/>
                </a:solidFill>
                <a:latin typeface="Consolas" charset="0"/>
              </a:rPr>
              <a:t> </a:t>
            </a:r>
            <a:r>
              <a:rPr lang="en-US" altLang="en-US" sz="2000">
                <a:solidFill>
                  <a:schemeClr val="accent2"/>
                </a:solidFill>
                <a:latin typeface="Consolas" charset="0"/>
              </a:rPr>
              <a:t>stk[count]</a:t>
            </a:r>
          </a:p>
        </p:txBody>
      </p:sp>
      <p:grpSp>
        <p:nvGrpSpPr>
          <p:cNvPr id="2" name="Group 32"/>
          <p:cNvGrpSpPr>
            <a:grpSpLocks/>
          </p:cNvGrpSpPr>
          <p:nvPr/>
        </p:nvGrpSpPr>
        <p:grpSpPr bwMode="auto">
          <a:xfrm>
            <a:off x="3902075" y="2363788"/>
            <a:ext cx="2138363" cy="608012"/>
            <a:chOff x="2458" y="1489"/>
            <a:chExt cx="1347" cy="383"/>
          </a:xfrm>
        </p:grpSpPr>
        <p:sp>
          <p:nvSpPr>
            <p:cNvPr id="6165" name="Text Box 28"/>
            <p:cNvSpPr txBox="1">
              <a:spLocks noChangeArrowheads="1"/>
            </p:cNvSpPr>
            <p:nvPr/>
          </p:nvSpPr>
          <p:spPr bwMode="auto">
            <a:xfrm>
              <a:off x="2749" y="15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top = 3</a:t>
              </a:r>
            </a:p>
          </p:txBody>
        </p:sp>
        <p:sp>
          <p:nvSpPr>
            <p:cNvPr id="6166" name="Freeform 29"/>
            <p:cNvSpPr>
              <a:spLocks/>
            </p:cNvSpPr>
            <p:nvPr/>
          </p:nvSpPr>
          <p:spPr bwMode="auto">
            <a:xfrm>
              <a:off x="2458" y="148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2318" name="Text Box 30"/>
          <p:cNvSpPr txBox="1">
            <a:spLocks noChangeArrowheads="1"/>
          </p:cNvSpPr>
          <p:nvPr/>
        </p:nvSpPr>
        <p:spPr bwMode="auto">
          <a:xfrm>
            <a:off x="6116638" y="2514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latin typeface="Times New Roman" charset="0"/>
              </a:rPr>
              <a:t>or  </a:t>
            </a:r>
            <a:r>
              <a:rPr lang="en-US" altLang="en-US">
                <a:solidFill>
                  <a:schemeClr val="accent2"/>
                </a:solidFill>
                <a:latin typeface="Consolas" charset="0"/>
              </a:rPr>
              <a:t>count = 4</a:t>
            </a:r>
          </a:p>
        </p:txBody>
      </p:sp>
      <p:grpSp>
        <p:nvGrpSpPr>
          <p:cNvPr id="3" name="Group 35"/>
          <p:cNvGrpSpPr>
            <a:grpSpLocks/>
          </p:cNvGrpSpPr>
          <p:nvPr/>
        </p:nvGrpSpPr>
        <p:grpSpPr bwMode="auto">
          <a:xfrm>
            <a:off x="762000" y="1295400"/>
            <a:ext cx="8021638" cy="990600"/>
            <a:chOff x="480" y="816"/>
            <a:chExt cx="5053" cy="624"/>
          </a:xfrm>
        </p:grpSpPr>
        <p:sp>
          <p:nvSpPr>
            <p:cNvPr id="6152" name="Text Box 25"/>
            <p:cNvSpPr txBox="1">
              <a:spLocks noChangeArrowheads="1"/>
            </p:cNvSpPr>
            <p:nvPr/>
          </p:nvSpPr>
          <p:spPr bwMode="auto">
            <a:xfrm>
              <a:off x="1117" y="816"/>
              <a:ext cx="44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0    1    2   3    4    5    6    7    8    9</a:t>
              </a:r>
              <a:endParaRPr lang="en-US" altLang="en-US" sz="2000">
                <a:latin typeface="Times New Roman" charset="0"/>
              </a:endParaRPr>
            </a:p>
          </p:txBody>
        </p:sp>
        <p:grpSp>
          <p:nvGrpSpPr>
            <p:cNvPr id="6153" name="Group 34"/>
            <p:cNvGrpSpPr>
              <a:grpSpLocks/>
            </p:cNvGrpSpPr>
            <p:nvPr/>
          </p:nvGrpSpPr>
          <p:grpSpPr bwMode="auto">
            <a:xfrm>
              <a:off x="480" y="1056"/>
              <a:ext cx="4813" cy="384"/>
              <a:chOff x="480" y="1056"/>
              <a:chExt cx="4813" cy="384"/>
            </a:xfrm>
          </p:grpSpPr>
          <p:sp>
            <p:nvSpPr>
              <p:cNvPr id="6154" name="Rectangle 15"/>
              <p:cNvSpPr>
                <a:spLocks noChangeArrowheads="1"/>
              </p:cNvSpPr>
              <p:nvPr/>
            </p:nvSpPr>
            <p:spPr bwMode="auto">
              <a:xfrm>
                <a:off x="973"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17</a:t>
                </a:r>
              </a:p>
            </p:txBody>
          </p:sp>
          <p:sp>
            <p:nvSpPr>
              <p:cNvPr id="6155" name="Rectangle 16"/>
              <p:cNvSpPr>
                <a:spLocks noChangeArrowheads="1"/>
              </p:cNvSpPr>
              <p:nvPr/>
            </p:nvSpPr>
            <p:spPr bwMode="auto">
              <a:xfrm>
                <a:off x="1405"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23</a:t>
                </a:r>
              </a:p>
            </p:txBody>
          </p:sp>
          <p:sp>
            <p:nvSpPr>
              <p:cNvPr id="6156" name="Rectangle 17"/>
              <p:cNvSpPr>
                <a:spLocks noChangeArrowheads="1"/>
              </p:cNvSpPr>
              <p:nvPr/>
            </p:nvSpPr>
            <p:spPr bwMode="auto">
              <a:xfrm>
                <a:off x="1837"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97</a:t>
                </a:r>
              </a:p>
            </p:txBody>
          </p:sp>
          <p:sp>
            <p:nvSpPr>
              <p:cNvPr id="6157" name="Rectangle 18"/>
              <p:cNvSpPr>
                <a:spLocks noChangeArrowheads="1"/>
              </p:cNvSpPr>
              <p:nvPr/>
            </p:nvSpPr>
            <p:spPr bwMode="auto">
              <a:xfrm>
                <a:off x="2269"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44</a:t>
                </a:r>
              </a:p>
            </p:txBody>
          </p:sp>
          <p:sp>
            <p:nvSpPr>
              <p:cNvPr id="6158" name="Rectangle 19"/>
              <p:cNvSpPr>
                <a:spLocks noChangeArrowheads="1"/>
              </p:cNvSpPr>
              <p:nvPr/>
            </p:nvSpPr>
            <p:spPr bwMode="auto">
              <a:xfrm>
                <a:off x="270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6159" name="Rectangle 20"/>
              <p:cNvSpPr>
                <a:spLocks noChangeArrowheads="1"/>
              </p:cNvSpPr>
              <p:nvPr/>
            </p:nvSpPr>
            <p:spPr bwMode="auto">
              <a:xfrm>
                <a:off x="3133"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6160" name="Rectangle 21"/>
              <p:cNvSpPr>
                <a:spLocks noChangeArrowheads="1"/>
              </p:cNvSpPr>
              <p:nvPr/>
            </p:nvSpPr>
            <p:spPr bwMode="auto">
              <a:xfrm>
                <a:off x="3565"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6161" name="Rectangle 22"/>
              <p:cNvSpPr>
                <a:spLocks noChangeArrowheads="1"/>
              </p:cNvSpPr>
              <p:nvPr/>
            </p:nvSpPr>
            <p:spPr bwMode="auto">
              <a:xfrm>
                <a:off x="3997"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6162" name="Rectangle 23"/>
              <p:cNvSpPr>
                <a:spLocks noChangeArrowheads="1"/>
              </p:cNvSpPr>
              <p:nvPr/>
            </p:nvSpPr>
            <p:spPr bwMode="auto">
              <a:xfrm>
                <a:off x="4429"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6163" name="Rectangle 24"/>
              <p:cNvSpPr>
                <a:spLocks noChangeArrowheads="1"/>
              </p:cNvSpPr>
              <p:nvPr/>
            </p:nvSpPr>
            <p:spPr bwMode="auto">
              <a:xfrm>
                <a:off x="486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6164" name="Text Box 31"/>
              <p:cNvSpPr txBox="1">
                <a:spLocks noChangeArrowheads="1"/>
              </p:cNvSpPr>
              <p:nvPr/>
            </p:nvSpPr>
            <p:spPr bwMode="auto">
              <a:xfrm>
                <a:off x="480" y="1056"/>
                <a:ext cx="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stk:</a:t>
                </a:r>
              </a:p>
            </p:txBody>
          </p:sp>
        </p:grpSp>
      </p:grpSp>
    </p:spTree>
    <p:extLst>
      <p:ext uri="{BB962C8B-B14F-4D97-AF65-F5344CB8AC3E}">
        <p14:creationId xmlns:p14="http://schemas.microsoft.com/office/powerpoint/2010/main" val="1315310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18"/>
                                        </p:tgtEl>
                                        <p:attrNameLst>
                                          <p:attrName>style.visibility</p:attrName>
                                        </p:attrNameLst>
                                      </p:cBhvr>
                                      <p:to>
                                        <p:strVal val="visible"/>
                                      </p:to>
                                    </p:set>
                                    <p:animEffect transition="in" filter="dissolve">
                                      <p:cBhvr>
                                        <p:cTn id="17" dur="500"/>
                                        <p:tgtEl>
                                          <p:spTgt spid="12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1">
                                            <p:txEl>
                                              <p:pRg st="0" end="0"/>
                                            </p:txEl>
                                          </p:spTgt>
                                        </p:tgtEl>
                                        <p:attrNameLst>
                                          <p:attrName>style.visibility</p:attrName>
                                        </p:attrNameLst>
                                      </p:cBhvr>
                                      <p:to>
                                        <p:strVal val="visible"/>
                                      </p:to>
                                    </p:set>
                                    <p:animEffect transition="in" filter="wipe(left)">
                                      <p:cBhvr>
                                        <p:cTn id="22" dur="500"/>
                                        <p:tgtEl>
                                          <p:spTgt spid="1229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1">
                                            <p:txEl>
                                              <p:pRg st="1" end="1"/>
                                            </p:txEl>
                                          </p:spTgt>
                                        </p:tgtEl>
                                        <p:attrNameLst>
                                          <p:attrName>style.visibility</p:attrName>
                                        </p:attrNameLst>
                                      </p:cBhvr>
                                      <p:to>
                                        <p:strVal val="visible"/>
                                      </p:to>
                                    </p:set>
                                    <p:animEffect transition="in" filter="wipe(left)">
                                      <p:cBhvr>
                                        <p:cTn id="27" dur="500"/>
                                        <p:tgtEl>
                                          <p:spTgt spid="1229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1">
                                            <p:txEl>
                                              <p:pRg st="2" end="2"/>
                                            </p:txEl>
                                          </p:spTgt>
                                        </p:tgtEl>
                                        <p:attrNameLst>
                                          <p:attrName>style.visibility</p:attrName>
                                        </p:attrNameLst>
                                      </p:cBhvr>
                                      <p:to>
                                        <p:strVal val="visible"/>
                                      </p:to>
                                    </p:set>
                                    <p:animEffect transition="in" filter="wipe(left)">
                                      <p:cBhvr>
                                        <p:cTn id="32" dur="500"/>
                                        <p:tgtEl>
                                          <p:spTgt spid="1229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91">
                                            <p:txEl>
                                              <p:pRg st="3" end="3"/>
                                            </p:txEl>
                                          </p:spTgt>
                                        </p:tgtEl>
                                        <p:attrNameLst>
                                          <p:attrName>style.visibility</p:attrName>
                                        </p:attrNameLst>
                                      </p:cBhvr>
                                      <p:to>
                                        <p:strVal val="visible"/>
                                      </p:to>
                                    </p:set>
                                    <p:animEffect transition="in" filter="wipe(left)">
                                      <p:cBhvr>
                                        <p:cTn id="37" dur="500"/>
                                        <p:tgtEl>
                                          <p:spTgt spid="1229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91">
                                            <p:txEl>
                                              <p:pRg st="4" end="4"/>
                                            </p:txEl>
                                          </p:spTgt>
                                        </p:tgtEl>
                                        <p:attrNameLst>
                                          <p:attrName>style.visibility</p:attrName>
                                        </p:attrNameLst>
                                      </p:cBhvr>
                                      <p:to>
                                        <p:strVal val="visible"/>
                                      </p:to>
                                    </p:set>
                                    <p:animEffect transition="in" filter="wipe(left)">
                                      <p:cBhvr>
                                        <p:cTn id="42" dur="500"/>
                                        <p:tgtEl>
                                          <p:spTgt spid="1229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91">
                                            <p:txEl>
                                              <p:pRg st="5" end="5"/>
                                            </p:txEl>
                                          </p:spTgt>
                                        </p:tgtEl>
                                        <p:attrNameLst>
                                          <p:attrName>style.visibility</p:attrName>
                                        </p:attrNameLst>
                                      </p:cBhvr>
                                      <p:to>
                                        <p:strVal val="visible"/>
                                      </p:to>
                                    </p:set>
                                    <p:animEffect transition="in" filter="wipe(left)">
                                      <p:cBhvr>
                                        <p:cTn id="47" dur="500"/>
                                        <p:tgtEl>
                                          <p:spTgt spid="12291">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291">
                                            <p:txEl>
                                              <p:pRg st="6" end="6"/>
                                            </p:txEl>
                                          </p:spTgt>
                                        </p:tgtEl>
                                        <p:attrNameLst>
                                          <p:attrName>style.visibility</p:attrName>
                                        </p:attrNameLst>
                                      </p:cBhvr>
                                      <p:to>
                                        <p:strVal val="visible"/>
                                      </p:to>
                                    </p:set>
                                    <p:animEffect transition="in" filter="wipe(left)">
                                      <p:cBhvr>
                                        <p:cTn id="52"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4" autoUpdateAnimBg="0"/>
      <p:bldP spid="1231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C3DC894-FD71-4C46-A0E7-ECF17B1C3568}" type="slidenum">
              <a:rPr lang="en-US" altLang="en-US" sz="1400">
                <a:latin typeface="Arial" charset="0"/>
              </a:rPr>
              <a:pPr/>
              <a:t>9</a:t>
            </a:fld>
            <a:endParaRPr lang="en-US" altLang="en-US" sz="1400">
              <a:latin typeface="Arial" charset="0"/>
            </a:endParaRPr>
          </a:p>
        </p:txBody>
      </p:sp>
      <p:sp>
        <p:nvSpPr>
          <p:cNvPr id="7171" name="Rectangle 2"/>
          <p:cNvSpPr>
            <a:spLocks noGrp="1" noChangeArrowheads="1"/>
          </p:cNvSpPr>
          <p:nvPr>
            <p:ph type="title"/>
          </p:nvPr>
        </p:nvSpPr>
        <p:spPr>
          <a:xfrm>
            <a:off x="1295400" y="228600"/>
            <a:ext cx="7391400" cy="838200"/>
          </a:xfrm>
        </p:spPr>
        <p:txBody>
          <a:bodyPr/>
          <a:lstStyle/>
          <a:p>
            <a:pPr eaLnBrk="1" hangingPunct="1"/>
            <a:r>
              <a:rPr lang="en-US" altLang="en-US"/>
              <a:t>After popping</a:t>
            </a:r>
          </a:p>
        </p:txBody>
      </p:sp>
      <p:sp>
        <p:nvSpPr>
          <p:cNvPr id="13315" name="Rectangle 3"/>
          <p:cNvSpPr>
            <a:spLocks noGrp="1" noChangeArrowheads="1"/>
          </p:cNvSpPr>
          <p:nvPr>
            <p:ph type="body" idx="1"/>
          </p:nvPr>
        </p:nvSpPr>
        <p:spPr>
          <a:xfrm>
            <a:off x="304800" y="3200400"/>
            <a:ext cx="8610600" cy="2819400"/>
          </a:xfrm>
        </p:spPr>
        <p:txBody>
          <a:bodyPr/>
          <a:lstStyle/>
          <a:p>
            <a:pPr eaLnBrk="1" hangingPunct="1">
              <a:lnSpc>
                <a:spcPct val="90000"/>
              </a:lnSpc>
            </a:pPr>
            <a:r>
              <a:rPr lang="en-US" altLang="en-US" sz="2400"/>
              <a:t>When you pop an element, do you just leave the “deleted” element sitting in the array?</a:t>
            </a:r>
          </a:p>
          <a:p>
            <a:pPr eaLnBrk="1" hangingPunct="1">
              <a:lnSpc>
                <a:spcPct val="90000"/>
              </a:lnSpc>
            </a:pPr>
            <a:r>
              <a:rPr lang="en-US" altLang="en-US" sz="2400"/>
              <a:t>The surprising answer is, </a:t>
            </a:r>
            <a:r>
              <a:rPr lang="en-US" altLang="en-US" sz="2400" i="1"/>
              <a:t>“it depends”</a:t>
            </a:r>
          </a:p>
          <a:p>
            <a:pPr lvl="1" eaLnBrk="1" hangingPunct="1">
              <a:lnSpc>
                <a:spcPct val="90000"/>
              </a:lnSpc>
            </a:pPr>
            <a:r>
              <a:rPr lang="en-US" altLang="en-US" sz="2000"/>
              <a:t>If this is an array of primitives, </a:t>
            </a:r>
            <a:r>
              <a:rPr lang="en-US" altLang="en-US" sz="2000" i="1"/>
              <a:t>or</a:t>
            </a:r>
            <a:r>
              <a:rPr lang="en-US" altLang="en-US" sz="2000"/>
              <a:t> if you are programming in C or C++, </a:t>
            </a:r>
            <a:r>
              <a:rPr lang="en-US" altLang="en-US" sz="2000" i="1"/>
              <a:t>then</a:t>
            </a:r>
            <a:r>
              <a:rPr lang="en-US" altLang="en-US" sz="2000"/>
              <a:t> doing anything more is just a waste of time</a:t>
            </a:r>
          </a:p>
          <a:p>
            <a:pPr lvl="1" eaLnBrk="1" hangingPunct="1">
              <a:lnSpc>
                <a:spcPct val="90000"/>
              </a:lnSpc>
            </a:pPr>
            <a:r>
              <a:rPr lang="en-US" altLang="en-US" sz="2000"/>
              <a:t>If you are programming in Java, and the array contains objects, you should set the “deleted” array element to </a:t>
            </a:r>
            <a:r>
              <a:rPr lang="en-US" altLang="en-US" sz="2000">
                <a:solidFill>
                  <a:schemeClr val="accent2"/>
                </a:solidFill>
                <a:latin typeface="Consolas" charset="0"/>
              </a:rPr>
              <a:t>null</a:t>
            </a:r>
          </a:p>
          <a:p>
            <a:pPr lvl="1" eaLnBrk="1" hangingPunct="1">
              <a:lnSpc>
                <a:spcPct val="90000"/>
              </a:lnSpc>
            </a:pPr>
            <a:r>
              <a:rPr lang="en-US" altLang="en-US" sz="2000"/>
              <a:t>Why? To allow it to be garbage collected!</a:t>
            </a:r>
          </a:p>
        </p:txBody>
      </p:sp>
      <p:grpSp>
        <p:nvGrpSpPr>
          <p:cNvPr id="2" name="Group 4"/>
          <p:cNvGrpSpPr>
            <a:grpSpLocks/>
          </p:cNvGrpSpPr>
          <p:nvPr/>
        </p:nvGrpSpPr>
        <p:grpSpPr bwMode="auto">
          <a:xfrm>
            <a:off x="3348038" y="2363788"/>
            <a:ext cx="2138362" cy="608012"/>
            <a:chOff x="2458" y="1489"/>
            <a:chExt cx="1347" cy="383"/>
          </a:xfrm>
        </p:grpSpPr>
        <p:sp>
          <p:nvSpPr>
            <p:cNvPr id="7189" name="Text Box 5"/>
            <p:cNvSpPr txBox="1">
              <a:spLocks noChangeArrowheads="1"/>
            </p:cNvSpPr>
            <p:nvPr/>
          </p:nvSpPr>
          <p:spPr bwMode="auto">
            <a:xfrm>
              <a:off x="2749" y="15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solidFill>
                    <a:schemeClr val="accent2"/>
                  </a:solidFill>
                  <a:latin typeface="Consolas" charset="0"/>
                </a:rPr>
                <a:t>top = 2</a:t>
              </a:r>
            </a:p>
          </p:txBody>
        </p:sp>
        <p:sp>
          <p:nvSpPr>
            <p:cNvPr id="7190" name="Freeform 6"/>
            <p:cNvSpPr>
              <a:spLocks/>
            </p:cNvSpPr>
            <p:nvPr/>
          </p:nvSpPr>
          <p:spPr bwMode="auto">
            <a:xfrm>
              <a:off x="2458" y="148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3319" name="Text Box 7"/>
          <p:cNvSpPr txBox="1">
            <a:spLocks noChangeArrowheads="1"/>
          </p:cNvSpPr>
          <p:nvPr/>
        </p:nvSpPr>
        <p:spPr bwMode="auto">
          <a:xfrm>
            <a:off x="6116638" y="2514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a:latin typeface="Times New Roman" charset="0"/>
              </a:rPr>
              <a:t>or  </a:t>
            </a:r>
            <a:r>
              <a:rPr lang="en-US" altLang="en-US">
                <a:solidFill>
                  <a:schemeClr val="accent2"/>
                </a:solidFill>
                <a:latin typeface="Consolas" charset="0"/>
              </a:rPr>
              <a:t>count = 3</a:t>
            </a:r>
          </a:p>
        </p:txBody>
      </p:sp>
      <p:grpSp>
        <p:nvGrpSpPr>
          <p:cNvPr id="3" name="Group 22"/>
          <p:cNvGrpSpPr>
            <a:grpSpLocks/>
          </p:cNvGrpSpPr>
          <p:nvPr/>
        </p:nvGrpSpPr>
        <p:grpSpPr bwMode="auto">
          <a:xfrm>
            <a:off x="762000" y="1295400"/>
            <a:ext cx="8021638" cy="990600"/>
            <a:chOff x="480" y="816"/>
            <a:chExt cx="5053" cy="624"/>
          </a:xfrm>
        </p:grpSpPr>
        <p:sp>
          <p:nvSpPr>
            <p:cNvPr id="7176" name="Text Box 23"/>
            <p:cNvSpPr txBox="1">
              <a:spLocks noChangeArrowheads="1"/>
            </p:cNvSpPr>
            <p:nvPr/>
          </p:nvSpPr>
          <p:spPr bwMode="auto">
            <a:xfrm>
              <a:off x="1117" y="816"/>
              <a:ext cx="44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spcBef>
                  <a:spcPct val="50000"/>
                </a:spcBef>
              </a:pPr>
              <a:r>
                <a:rPr lang="en-US" altLang="en-US" sz="2000">
                  <a:latin typeface="Consolas" charset="0"/>
                </a:rPr>
                <a:t>0    1   2    3    4    5    6    7    8    9</a:t>
              </a:r>
              <a:endParaRPr lang="en-US" altLang="en-US" sz="2000">
                <a:latin typeface="Times New Roman" charset="0"/>
              </a:endParaRPr>
            </a:p>
          </p:txBody>
        </p:sp>
        <p:grpSp>
          <p:nvGrpSpPr>
            <p:cNvPr id="7177" name="Group 24"/>
            <p:cNvGrpSpPr>
              <a:grpSpLocks/>
            </p:cNvGrpSpPr>
            <p:nvPr/>
          </p:nvGrpSpPr>
          <p:grpSpPr bwMode="auto">
            <a:xfrm>
              <a:off x="480" y="1056"/>
              <a:ext cx="4813" cy="384"/>
              <a:chOff x="480" y="1056"/>
              <a:chExt cx="4813" cy="384"/>
            </a:xfrm>
          </p:grpSpPr>
          <p:sp>
            <p:nvSpPr>
              <p:cNvPr id="7178" name="Rectangle 25"/>
              <p:cNvSpPr>
                <a:spLocks noChangeArrowheads="1"/>
              </p:cNvSpPr>
              <p:nvPr/>
            </p:nvSpPr>
            <p:spPr bwMode="auto">
              <a:xfrm>
                <a:off x="973"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17</a:t>
                </a:r>
              </a:p>
            </p:txBody>
          </p:sp>
          <p:sp>
            <p:nvSpPr>
              <p:cNvPr id="7179" name="Rectangle 26"/>
              <p:cNvSpPr>
                <a:spLocks noChangeArrowheads="1"/>
              </p:cNvSpPr>
              <p:nvPr/>
            </p:nvSpPr>
            <p:spPr bwMode="auto">
              <a:xfrm>
                <a:off x="1405"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23</a:t>
                </a:r>
              </a:p>
            </p:txBody>
          </p:sp>
          <p:sp>
            <p:nvSpPr>
              <p:cNvPr id="7180" name="Rectangle 27"/>
              <p:cNvSpPr>
                <a:spLocks noChangeArrowheads="1"/>
              </p:cNvSpPr>
              <p:nvPr/>
            </p:nvSpPr>
            <p:spPr bwMode="auto">
              <a:xfrm>
                <a:off x="1837"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97</a:t>
                </a:r>
              </a:p>
            </p:txBody>
          </p:sp>
          <p:sp>
            <p:nvSpPr>
              <p:cNvPr id="7181" name="Rectangle 28"/>
              <p:cNvSpPr>
                <a:spLocks noChangeArrowheads="1"/>
              </p:cNvSpPr>
              <p:nvPr/>
            </p:nvSpPr>
            <p:spPr bwMode="auto">
              <a:xfrm>
                <a:off x="2269"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altLang="en-US">
                    <a:latin typeface="Times New Roman" charset="0"/>
                  </a:rPr>
                  <a:t>44</a:t>
                </a:r>
              </a:p>
            </p:txBody>
          </p:sp>
          <p:sp>
            <p:nvSpPr>
              <p:cNvPr id="7182" name="Rectangle 29"/>
              <p:cNvSpPr>
                <a:spLocks noChangeArrowheads="1"/>
              </p:cNvSpPr>
              <p:nvPr/>
            </p:nvSpPr>
            <p:spPr bwMode="auto">
              <a:xfrm>
                <a:off x="270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3" name="Rectangle 30"/>
              <p:cNvSpPr>
                <a:spLocks noChangeArrowheads="1"/>
              </p:cNvSpPr>
              <p:nvPr/>
            </p:nvSpPr>
            <p:spPr bwMode="auto">
              <a:xfrm>
                <a:off x="3133"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4" name="Rectangle 31"/>
              <p:cNvSpPr>
                <a:spLocks noChangeArrowheads="1"/>
              </p:cNvSpPr>
              <p:nvPr/>
            </p:nvSpPr>
            <p:spPr bwMode="auto">
              <a:xfrm>
                <a:off x="3565"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5" name="Rectangle 32"/>
              <p:cNvSpPr>
                <a:spLocks noChangeArrowheads="1"/>
              </p:cNvSpPr>
              <p:nvPr/>
            </p:nvSpPr>
            <p:spPr bwMode="auto">
              <a:xfrm>
                <a:off x="3997"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6" name="Rectangle 33"/>
              <p:cNvSpPr>
                <a:spLocks noChangeArrowheads="1"/>
              </p:cNvSpPr>
              <p:nvPr/>
            </p:nvSpPr>
            <p:spPr bwMode="auto">
              <a:xfrm>
                <a:off x="4429"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7" name="Rectangle 34"/>
              <p:cNvSpPr>
                <a:spLocks noChangeArrowheads="1"/>
              </p:cNvSpPr>
              <p:nvPr/>
            </p:nvSpPr>
            <p:spPr bwMode="auto">
              <a:xfrm>
                <a:off x="486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8" name="Text Box 35"/>
              <p:cNvSpPr txBox="1">
                <a:spLocks noChangeArrowheads="1"/>
              </p:cNvSpPr>
              <p:nvPr/>
            </p:nvSpPr>
            <p:spPr bwMode="auto">
              <a:xfrm>
                <a:off x="480" y="1056"/>
                <a:ext cx="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solidFill>
                      <a:schemeClr val="accent2"/>
                    </a:solidFill>
                    <a:latin typeface="Consolas" charset="0"/>
                  </a:rPr>
                  <a:t>stk:</a:t>
                </a:r>
              </a:p>
            </p:txBody>
          </p:sp>
        </p:grpSp>
      </p:grpSp>
    </p:spTree>
    <p:extLst>
      <p:ext uri="{BB962C8B-B14F-4D97-AF65-F5344CB8AC3E}">
        <p14:creationId xmlns:p14="http://schemas.microsoft.com/office/powerpoint/2010/main" val="968134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dissolve">
                                      <p:cBhvr>
                                        <p:cTn id="17" dur="500"/>
                                        <p:tgtEl>
                                          <p:spTgt spid="13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5">
                                            <p:txEl>
                                              <p:pRg st="0" end="0"/>
                                            </p:txEl>
                                          </p:spTgt>
                                        </p:tgtEl>
                                        <p:attrNameLst>
                                          <p:attrName>style.visibility</p:attrName>
                                        </p:attrNameLst>
                                      </p:cBhvr>
                                      <p:to>
                                        <p:strVal val="visible"/>
                                      </p:to>
                                    </p:set>
                                    <p:animEffect transition="in" filter="wipe(left)">
                                      <p:cBhvr>
                                        <p:cTn id="22" dur="500"/>
                                        <p:tgtEl>
                                          <p:spTgt spid="1331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1" end="1"/>
                                            </p:txEl>
                                          </p:spTgt>
                                        </p:tgtEl>
                                        <p:attrNameLst>
                                          <p:attrName>style.visibility</p:attrName>
                                        </p:attrNameLst>
                                      </p:cBhvr>
                                      <p:to>
                                        <p:strVal val="visible"/>
                                      </p:to>
                                    </p:set>
                                    <p:animEffect transition="in" filter="wipe(left)">
                                      <p:cBhvr>
                                        <p:cTn id="27" dur="500"/>
                                        <p:tgtEl>
                                          <p:spTgt spid="1331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5">
                                            <p:txEl>
                                              <p:pRg st="2" end="2"/>
                                            </p:txEl>
                                          </p:spTgt>
                                        </p:tgtEl>
                                        <p:attrNameLst>
                                          <p:attrName>style.visibility</p:attrName>
                                        </p:attrNameLst>
                                      </p:cBhvr>
                                      <p:to>
                                        <p:strVal val="visible"/>
                                      </p:to>
                                    </p:set>
                                    <p:animEffect transition="in" filter="wipe(left)">
                                      <p:cBhvr>
                                        <p:cTn id="32" dur="500"/>
                                        <p:tgtEl>
                                          <p:spTgt spid="1331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5">
                                            <p:txEl>
                                              <p:pRg st="3" end="3"/>
                                            </p:txEl>
                                          </p:spTgt>
                                        </p:tgtEl>
                                        <p:attrNameLst>
                                          <p:attrName>style.visibility</p:attrName>
                                        </p:attrNameLst>
                                      </p:cBhvr>
                                      <p:to>
                                        <p:strVal val="visible"/>
                                      </p:to>
                                    </p:set>
                                    <p:animEffect transition="in" filter="wipe(left)">
                                      <p:cBhvr>
                                        <p:cTn id="37" dur="500"/>
                                        <p:tgtEl>
                                          <p:spTgt spid="13315">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5">
                                            <p:txEl>
                                              <p:pRg st="4" end="4"/>
                                            </p:txEl>
                                          </p:spTgt>
                                        </p:tgtEl>
                                        <p:attrNameLst>
                                          <p:attrName>style.visibility</p:attrName>
                                        </p:attrNameLst>
                                      </p:cBhvr>
                                      <p:to>
                                        <p:strVal val="visible"/>
                                      </p:to>
                                    </p:set>
                                    <p:animEffect transition="in" filter="wipe(left)">
                                      <p:cBhvr>
                                        <p:cTn id="4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4" autoUpdateAnimBg="0"/>
      <p:bldP spid="1331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9236</TotalTime>
  <Words>2318</Words>
  <Application>Microsoft Macintosh PowerPoint</Application>
  <PresentationFormat>On-screen Show (4:3)</PresentationFormat>
  <Paragraphs>556</Paragraphs>
  <Slides>34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Consolas</vt:lpstr>
      <vt:lpstr>ＭＳ Ｐゴシック</vt:lpstr>
      <vt:lpstr>Arial</vt:lpstr>
      <vt:lpstr>Calibri</vt:lpstr>
      <vt:lpstr>Courier New</vt:lpstr>
      <vt:lpstr>Tahoma</vt:lpstr>
      <vt:lpstr>Times</vt:lpstr>
      <vt:lpstr>Times New Roman</vt:lpstr>
      <vt:lpstr>Verdana</vt:lpstr>
      <vt:lpstr>Office Theme</vt:lpstr>
      <vt:lpstr>Stacks and Queues</vt:lpstr>
      <vt:lpstr>Stacks and queues</vt:lpstr>
      <vt:lpstr>Abstract data types (ADTs)</vt:lpstr>
      <vt:lpstr>Stacks</vt:lpstr>
      <vt:lpstr>Stacks in computer science</vt:lpstr>
      <vt:lpstr>Class Stack</vt:lpstr>
      <vt:lpstr>Array implementation of stacks</vt:lpstr>
      <vt:lpstr>Pushing and popping</vt:lpstr>
      <vt:lpstr>After popping</vt:lpstr>
      <vt:lpstr>Sharing space</vt:lpstr>
      <vt:lpstr>Error checking</vt:lpstr>
      <vt:lpstr>Linked-list implementation of stacks</vt:lpstr>
      <vt:lpstr>Linked-list implementation details</vt:lpstr>
      <vt:lpstr>Stack limitations/idioms</vt:lpstr>
      <vt:lpstr>What happened to my stack?</vt:lpstr>
      <vt:lpstr>What happened to my stack?</vt:lpstr>
      <vt:lpstr>Queues</vt:lpstr>
      <vt:lpstr>Queues in computer science</vt:lpstr>
      <vt:lpstr>Programming with Queues</vt:lpstr>
      <vt:lpstr>Array implementation of queues</vt:lpstr>
      <vt:lpstr>Array implementation of queues</vt:lpstr>
      <vt:lpstr>Circular arrays</vt:lpstr>
      <vt:lpstr>Full and empty queues</vt:lpstr>
      <vt:lpstr>Full and empty queues: solutions</vt:lpstr>
      <vt:lpstr>Linked-list implementation of queues</vt:lpstr>
      <vt:lpstr>SLL implementation of queues</vt:lpstr>
      <vt:lpstr>Enqueueing a node</vt:lpstr>
      <vt:lpstr>Dequeueing a node</vt:lpstr>
      <vt:lpstr>Queue implementation details</vt:lpstr>
      <vt:lpstr>Queue idioms</vt:lpstr>
      <vt:lpstr>java.util.Stack</vt:lpstr>
      <vt:lpstr>java.util Interface Queue&lt;E&gt;</vt:lpstr>
      <vt:lpstr>Mixing stacks and queues</vt:lpstr>
      <vt:lpstr>Exercises</vt:lpstr>
    </vt:vector>
  </TitlesOfParts>
  <Company>Stevens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Ruby</dc:title>
  <dc:creator>Mark Ardis</dc:creator>
  <cp:lastModifiedBy>Ye Yang</cp:lastModifiedBy>
  <cp:revision>336</cp:revision>
  <cp:lastPrinted>2017-09-15T14:11:19Z</cp:lastPrinted>
  <dcterms:created xsi:type="dcterms:W3CDTF">2015-09-25T15:06:19Z</dcterms:created>
  <dcterms:modified xsi:type="dcterms:W3CDTF">2017-09-22T16:41:49Z</dcterms:modified>
</cp:coreProperties>
</file>