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14" r:id="rId3"/>
    <p:sldId id="412" r:id="rId4"/>
    <p:sldId id="415"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289" r:id="rId24"/>
    <p:sldId id="290" r:id="rId25"/>
    <p:sldId id="291" r:id="rId26"/>
    <p:sldId id="292" r:id="rId27"/>
    <p:sldId id="293" r:id="rId28"/>
    <p:sldId id="294" r:id="rId29"/>
    <p:sldId id="295" r:id="rId30"/>
    <p:sldId id="296" r:id="rId31"/>
    <p:sldId id="297" r:id="rId32"/>
    <p:sldId id="298" r:id="rId33"/>
    <p:sldId id="299"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2"/>
    <p:restoredTop sz="87173"/>
  </p:normalViewPr>
  <p:slideViewPr>
    <p:cSldViewPr>
      <p:cViewPr varScale="1">
        <p:scale>
          <a:sx n="91" d="100"/>
          <a:sy n="91" d="100"/>
        </p:scale>
        <p:origin x="68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7D0A0CC-EBFA-C743-856B-738D4A892BCD}" type="datetimeFigureOut">
              <a:rPr lang="en-US" smtClean="0"/>
              <a:t>1/30/20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5ACCEDA-2E3F-FC41-BB18-023AC22642AE}" type="slidenum">
              <a:rPr lang="en-US" smtClean="0"/>
              <a:t>‹#›</a:t>
            </a:fld>
            <a:endParaRPr lang="en-US"/>
          </a:p>
        </p:txBody>
      </p:sp>
    </p:spTree>
    <p:extLst>
      <p:ext uri="{BB962C8B-B14F-4D97-AF65-F5344CB8AC3E}">
        <p14:creationId xmlns:p14="http://schemas.microsoft.com/office/powerpoint/2010/main" val="97655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71E87DE4-0485-6C45-8E85-3B7390FCBB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1D7E782-3B36-E14C-BCBA-8D352A2E84BC}" type="slidenum">
              <a:rPr lang="en-US" altLang="en-US" smtClean="0"/>
              <a:pPr>
                <a:spcBef>
                  <a:spcPct val="0"/>
                </a:spcBef>
              </a:pPr>
              <a:t>1</a:t>
            </a:fld>
            <a:endParaRPr lang="en-US" altLang="en-US"/>
          </a:p>
        </p:txBody>
      </p:sp>
      <p:sp>
        <p:nvSpPr>
          <p:cNvPr id="19458" name="Rectangle 2">
            <a:extLst>
              <a:ext uri="{FF2B5EF4-FFF2-40B4-BE49-F238E27FC236}">
                <a16:creationId xmlns:a16="http://schemas.microsoft.com/office/drawing/2014/main" id="{1FC66065-BE36-6043-9C6A-518FDD88FD9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6544B91A-6825-C947-81F2-08527E3583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8887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Role Subtype: How do you represent the many roles of an object? Make a subtype for each role. Put common behavior in the supertype3Conceptually simple3Interface is simple 7Cannot directly implement if there are multiple or changing roles7Each new role causes the interface of the supertype to change</a:t>
            </a:r>
            <a:endParaRPr lang="en-US" dirty="0"/>
          </a:p>
        </p:txBody>
      </p:sp>
      <p:sp>
        <p:nvSpPr>
          <p:cNvPr id="4" name="Slide Number Placeholder 3"/>
          <p:cNvSpPr>
            <a:spLocks noGrp="1"/>
          </p:cNvSpPr>
          <p:nvPr>
            <p:ph type="sldNum" sz="quarter" idx="5"/>
          </p:nvPr>
        </p:nvSpPr>
        <p:spPr/>
        <p:txBody>
          <a:bodyPr/>
          <a:lstStyle/>
          <a:p>
            <a:fld id="{F5ACCEDA-2E3F-FC41-BB18-023AC22642AE}" type="slidenum">
              <a:rPr lang="en-US" smtClean="0"/>
              <a:t>18</a:t>
            </a:fld>
            <a:endParaRPr lang="en-US"/>
          </a:p>
        </p:txBody>
      </p:sp>
    </p:spTree>
    <p:extLst>
      <p:ext uri="{BB962C8B-B14F-4D97-AF65-F5344CB8AC3E}">
        <p14:creationId xmlns:p14="http://schemas.microsoft.com/office/powerpoint/2010/main" val="357119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noAutofit/>
          </a:body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6" name="Holder 6"/>
          <p:cNvSpPr>
            <a:spLocks noGrp="1"/>
          </p:cNvSpPr>
          <p:nvPr>
            <p:ph type="sldNum" sz="quarter" idx="7"/>
          </p:nvPr>
        </p:nvSpPr>
        <p:spPr/>
        <p:txBody>
          <a:bodyPr lIns="0" tIns="0" rIns="0" bIns="0"/>
          <a:lstStyle/>
          <a:p>
            <a:pPr marL="124460">
              <a:lnSpc>
                <a:spcPct val="100000"/>
              </a:lnSpc>
            </a:pPr>
            <a:fld id="{81D60167-4931-47E6-BA6A-407CBD079E47}" type="slidenum">
              <a:rPr sz="1100" b="1" dirty="0" smtClean="0">
                <a:latin typeface="Verdana"/>
                <a:cs typeface="Verdana"/>
              </a:rPr>
              <a:t>‹#›</a:t>
            </a:fld>
            <a:endParaRPr sz="1100">
              <a:latin typeface="Verdana"/>
              <a:cs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6" name="Holder 6"/>
          <p:cNvSpPr>
            <a:spLocks noGrp="1"/>
          </p:cNvSpPr>
          <p:nvPr>
            <p:ph type="sldNum" sz="quarter" idx="7"/>
          </p:nvPr>
        </p:nvSpPr>
        <p:spPr>
          <a:xfrm>
            <a:off x="7157204" y="6617968"/>
            <a:ext cx="462796" cy="240032"/>
          </a:xfrm>
        </p:spPr>
        <p:txBody>
          <a:bodyPr lIns="0" tIns="0" rIns="0" bIns="0"/>
          <a:lstStyle/>
          <a:p>
            <a:pPr marL="124460">
              <a:lnSpc>
                <a:spcPct val="100000"/>
              </a:lnSpc>
            </a:pPr>
            <a:fld id="{81D60167-4931-47E6-BA6A-407CBD079E47}" type="slidenum">
              <a:rPr sz="1100" b="1" dirty="0" smtClean="0">
                <a:latin typeface="Verdana"/>
                <a:cs typeface="Verdana"/>
              </a:rPr>
              <a:t>‹#›</a:t>
            </a:fld>
            <a:endParaRPr sz="1100">
              <a:latin typeface="Verdana"/>
              <a:cs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33347" y="1096260"/>
            <a:ext cx="5296962" cy="0"/>
          </a:xfrm>
          <a:custGeom>
            <a:avLst/>
            <a:gdLst/>
            <a:ahLst/>
            <a:cxnLst/>
            <a:rect l="l" t="t" r="r" b="b"/>
            <a:pathLst>
              <a:path w="5296962">
                <a:moveTo>
                  <a:pt x="0" y="0"/>
                </a:moveTo>
                <a:lnTo>
                  <a:pt x="5296962" y="0"/>
                </a:lnTo>
              </a:path>
            </a:pathLst>
          </a:custGeom>
          <a:ln w="7286">
            <a:solidFill>
              <a:srgbClr val="7C7C7C"/>
            </a:solidFill>
          </a:ln>
        </p:spPr>
        <p:txBody>
          <a:bodyPr wrap="square" lIns="0" tIns="0" rIns="0" bIns="0" rtlCol="0">
            <a:noAutofit/>
          </a:bodyPr>
          <a:lstStyle/>
          <a:p>
            <a:endParaRPr/>
          </a:p>
        </p:txBody>
      </p:sp>
      <p:sp>
        <p:nvSpPr>
          <p:cNvPr id="17" name="bk object 17"/>
          <p:cNvSpPr/>
          <p:nvPr/>
        </p:nvSpPr>
        <p:spPr>
          <a:xfrm>
            <a:off x="1336991" y="1092618"/>
            <a:ext cx="0" cy="4570785"/>
          </a:xfrm>
          <a:custGeom>
            <a:avLst/>
            <a:gdLst/>
            <a:ahLst/>
            <a:cxnLst/>
            <a:rect l="l" t="t" r="r" b="b"/>
            <a:pathLst>
              <a:path h="4570785">
                <a:moveTo>
                  <a:pt x="0" y="4570785"/>
                </a:moveTo>
                <a:lnTo>
                  <a:pt x="0" y="0"/>
                </a:lnTo>
              </a:path>
            </a:pathLst>
          </a:custGeom>
          <a:ln w="7286">
            <a:solidFill>
              <a:srgbClr val="878787"/>
            </a:solidFill>
          </a:ln>
        </p:spPr>
        <p:txBody>
          <a:bodyPr wrap="square" lIns="0" tIns="0" rIns="0" bIns="0" rtlCol="0">
            <a:noAutofit/>
          </a:bodyPr>
          <a:lstStyle/>
          <a:p>
            <a:endParaRPr/>
          </a:p>
        </p:txBody>
      </p:sp>
      <p:sp>
        <p:nvSpPr>
          <p:cNvPr id="18" name="bk object 18"/>
          <p:cNvSpPr/>
          <p:nvPr/>
        </p:nvSpPr>
        <p:spPr>
          <a:xfrm>
            <a:off x="5253245" y="1201880"/>
            <a:ext cx="644815" cy="0"/>
          </a:xfrm>
          <a:custGeom>
            <a:avLst/>
            <a:gdLst/>
            <a:ahLst/>
            <a:cxnLst/>
            <a:rect l="l" t="t" r="r" b="b"/>
            <a:pathLst>
              <a:path w="644815">
                <a:moveTo>
                  <a:pt x="0" y="0"/>
                </a:moveTo>
                <a:lnTo>
                  <a:pt x="644815" y="0"/>
                </a:lnTo>
              </a:path>
            </a:pathLst>
          </a:custGeom>
          <a:ln w="7286">
            <a:solidFill>
              <a:srgbClr val="878787"/>
            </a:solidFill>
          </a:ln>
        </p:spPr>
        <p:txBody>
          <a:bodyPr wrap="square" lIns="0" tIns="0" rIns="0" bIns="0" rtlCol="0">
            <a:noAutofit/>
          </a:bodyPr>
          <a:lstStyle/>
          <a:p>
            <a:endParaRPr/>
          </a:p>
        </p:txBody>
      </p:sp>
      <p:sp>
        <p:nvSpPr>
          <p:cNvPr id="19" name="bk object 19"/>
          <p:cNvSpPr/>
          <p:nvPr/>
        </p:nvSpPr>
        <p:spPr>
          <a:xfrm>
            <a:off x="5978208" y="1201880"/>
            <a:ext cx="644815" cy="0"/>
          </a:xfrm>
          <a:custGeom>
            <a:avLst/>
            <a:gdLst/>
            <a:ahLst/>
            <a:cxnLst/>
            <a:rect l="l" t="t" r="r" b="b"/>
            <a:pathLst>
              <a:path w="644815">
                <a:moveTo>
                  <a:pt x="0" y="0"/>
                </a:moveTo>
                <a:lnTo>
                  <a:pt x="644815" y="0"/>
                </a:lnTo>
              </a:path>
            </a:pathLst>
          </a:custGeom>
          <a:ln w="7286">
            <a:solidFill>
              <a:srgbClr val="777777"/>
            </a:solidFill>
          </a:ln>
        </p:spPr>
        <p:txBody>
          <a:bodyPr wrap="square" lIns="0" tIns="0" rIns="0" bIns="0" rtlCol="0">
            <a:noAutofit/>
          </a:bodyPr>
          <a:lstStyle/>
          <a:p>
            <a:endParaRPr/>
          </a:p>
        </p:txBody>
      </p:sp>
      <p:sp>
        <p:nvSpPr>
          <p:cNvPr id="20" name="bk object 20"/>
          <p:cNvSpPr/>
          <p:nvPr/>
        </p:nvSpPr>
        <p:spPr>
          <a:xfrm>
            <a:off x="1333347" y="1276541"/>
            <a:ext cx="1147554" cy="0"/>
          </a:xfrm>
          <a:custGeom>
            <a:avLst/>
            <a:gdLst/>
            <a:ahLst/>
            <a:cxnLst/>
            <a:rect l="l" t="t" r="r" b="b"/>
            <a:pathLst>
              <a:path w="1147554">
                <a:moveTo>
                  <a:pt x="0" y="0"/>
                </a:moveTo>
                <a:lnTo>
                  <a:pt x="1147554" y="0"/>
                </a:lnTo>
              </a:path>
            </a:pathLst>
          </a:custGeom>
          <a:ln w="10929">
            <a:solidFill>
              <a:srgbClr val="9C9C9C"/>
            </a:solidFill>
          </a:ln>
        </p:spPr>
        <p:txBody>
          <a:bodyPr wrap="square" lIns="0" tIns="0" rIns="0" bIns="0" rtlCol="0">
            <a:noAutofit/>
          </a:bodyPr>
          <a:lstStyle/>
          <a:p>
            <a:endParaRPr/>
          </a:p>
        </p:txBody>
      </p:sp>
      <p:sp>
        <p:nvSpPr>
          <p:cNvPr id="21" name="bk object 21"/>
          <p:cNvSpPr/>
          <p:nvPr/>
        </p:nvSpPr>
        <p:spPr>
          <a:xfrm>
            <a:off x="2939923" y="1271079"/>
            <a:ext cx="189438" cy="0"/>
          </a:xfrm>
          <a:custGeom>
            <a:avLst/>
            <a:gdLst/>
            <a:ahLst/>
            <a:cxnLst/>
            <a:rect l="l" t="t" r="r" b="b"/>
            <a:pathLst>
              <a:path w="189438">
                <a:moveTo>
                  <a:pt x="0" y="0"/>
                </a:moveTo>
                <a:lnTo>
                  <a:pt x="189438" y="0"/>
                </a:lnTo>
              </a:path>
            </a:pathLst>
          </a:custGeom>
          <a:ln w="3643">
            <a:solidFill>
              <a:srgbClr val="000000"/>
            </a:solidFill>
          </a:ln>
        </p:spPr>
        <p:txBody>
          <a:bodyPr wrap="square" lIns="0" tIns="0" rIns="0" bIns="0" rtlCol="0">
            <a:noAutofit/>
          </a:bodyPr>
          <a:lstStyle/>
          <a:p>
            <a:endParaRPr/>
          </a:p>
        </p:txBody>
      </p:sp>
      <p:sp>
        <p:nvSpPr>
          <p:cNvPr id="22" name="bk object 22"/>
          <p:cNvSpPr/>
          <p:nvPr/>
        </p:nvSpPr>
        <p:spPr>
          <a:xfrm>
            <a:off x="5227745" y="1190953"/>
            <a:ext cx="0" cy="302290"/>
          </a:xfrm>
          <a:custGeom>
            <a:avLst/>
            <a:gdLst/>
            <a:ahLst/>
            <a:cxnLst/>
            <a:rect l="l" t="t" r="r" b="b"/>
            <a:pathLst>
              <a:path h="302290">
                <a:moveTo>
                  <a:pt x="0" y="302290"/>
                </a:moveTo>
                <a:lnTo>
                  <a:pt x="0" y="0"/>
                </a:lnTo>
              </a:path>
            </a:pathLst>
          </a:custGeom>
          <a:ln w="3643">
            <a:solidFill>
              <a:srgbClr val="000000"/>
            </a:solidFill>
          </a:ln>
        </p:spPr>
        <p:txBody>
          <a:bodyPr wrap="square" lIns="0" tIns="0" rIns="0" bIns="0" rtlCol="0">
            <a:noAutofit/>
          </a:bodyPr>
          <a:lstStyle/>
          <a:p>
            <a:endParaRPr/>
          </a:p>
        </p:txBody>
      </p:sp>
      <p:sp>
        <p:nvSpPr>
          <p:cNvPr id="23" name="bk object 23"/>
          <p:cNvSpPr/>
          <p:nvPr/>
        </p:nvSpPr>
        <p:spPr>
          <a:xfrm>
            <a:off x="5890775" y="1201880"/>
            <a:ext cx="0" cy="316859"/>
          </a:xfrm>
          <a:custGeom>
            <a:avLst/>
            <a:gdLst/>
            <a:ahLst/>
            <a:cxnLst/>
            <a:rect l="l" t="t" r="r" b="b"/>
            <a:pathLst>
              <a:path h="316859">
                <a:moveTo>
                  <a:pt x="0" y="316859"/>
                </a:moveTo>
                <a:lnTo>
                  <a:pt x="0" y="0"/>
                </a:lnTo>
              </a:path>
            </a:pathLst>
          </a:custGeom>
          <a:ln w="14572">
            <a:solidFill>
              <a:srgbClr val="A8A3A3"/>
            </a:solidFill>
          </a:ln>
        </p:spPr>
        <p:txBody>
          <a:bodyPr wrap="square" lIns="0" tIns="0" rIns="0" bIns="0" rtlCol="0">
            <a:noAutofit/>
          </a:bodyPr>
          <a:lstStyle/>
          <a:p>
            <a:endParaRPr/>
          </a:p>
        </p:txBody>
      </p:sp>
      <p:sp>
        <p:nvSpPr>
          <p:cNvPr id="24" name="bk object 24"/>
          <p:cNvSpPr/>
          <p:nvPr/>
        </p:nvSpPr>
        <p:spPr>
          <a:xfrm>
            <a:off x="5980029" y="1198237"/>
            <a:ext cx="0" cy="324142"/>
          </a:xfrm>
          <a:custGeom>
            <a:avLst/>
            <a:gdLst/>
            <a:ahLst/>
            <a:cxnLst/>
            <a:rect l="l" t="t" r="r" b="b"/>
            <a:pathLst>
              <a:path h="324142">
                <a:moveTo>
                  <a:pt x="0" y="324142"/>
                </a:moveTo>
                <a:lnTo>
                  <a:pt x="0" y="0"/>
                </a:lnTo>
              </a:path>
            </a:pathLst>
          </a:custGeom>
          <a:ln w="10929">
            <a:solidFill>
              <a:srgbClr val="979797"/>
            </a:solidFill>
          </a:ln>
        </p:spPr>
        <p:txBody>
          <a:bodyPr wrap="square" lIns="0" tIns="0" rIns="0" bIns="0" rtlCol="0">
            <a:noAutofit/>
          </a:bodyPr>
          <a:lstStyle/>
          <a:p>
            <a:endParaRPr/>
          </a:p>
        </p:txBody>
      </p:sp>
      <p:sp>
        <p:nvSpPr>
          <p:cNvPr id="25" name="bk object 25"/>
          <p:cNvSpPr/>
          <p:nvPr/>
        </p:nvSpPr>
        <p:spPr>
          <a:xfrm>
            <a:off x="6619382" y="1198237"/>
            <a:ext cx="0" cy="316859"/>
          </a:xfrm>
          <a:custGeom>
            <a:avLst/>
            <a:gdLst/>
            <a:ahLst/>
            <a:cxnLst/>
            <a:rect l="l" t="t" r="r" b="b"/>
            <a:pathLst>
              <a:path h="316859">
                <a:moveTo>
                  <a:pt x="0" y="316859"/>
                </a:moveTo>
                <a:lnTo>
                  <a:pt x="0" y="0"/>
                </a:lnTo>
              </a:path>
            </a:pathLst>
          </a:custGeom>
          <a:ln w="7286">
            <a:solidFill>
              <a:srgbClr val="747774"/>
            </a:solidFill>
          </a:ln>
        </p:spPr>
        <p:txBody>
          <a:bodyPr wrap="square" lIns="0" tIns="0" rIns="0" bIns="0" rtlCol="0">
            <a:noAutofit/>
          </a:bodyPr>
          <a:lstStyle/>
          <a:p>
            <a:endParaRPr/>
          </a:p>
        </p:txBody>
      </p:sp>
      <p:sp>
        <p:nvSpPr>
          <p:cNvPr id="26" name="bk object 26"/>
          <p:cNvSpPr/>
          <p:nvPr/>
        </p:nvSpPr>
        <p:spPr>
          <a:xfrm>
            <a:off x="5253245" y="1513276"/>
            <a:ext cx="641173" cy="0"/>
          </a:xfrm>
          <a:custGeom>
            <a:avLst/>
            <a:gdLst/>
            <a:ahLst/>
            <a:cxnLst/>
            <a:rect l="l" t="t" r="r" b="b"/>
            <a:pathLst>
              <a:path w="641173">
                <a:moveTo>
                  <a:pt x="0" y="0"/>
                </a:moveTo>
                <a:lnTo>
                  <a:pt x="641173" y="0"/>
                </a:lnTo>
              </a:path>
            </a:pathLst>
          </a:custGeom>
          <a:ln w="3643">
            <a:solidFill>
              <a:srgbClr val="878787"/>
            </a:solidFill>
          </a:ln>
        </p:spPr>
        <p:txBody>
          <a:bodyPr wrap="square" lIns="0" tIns="0" rIns="0" bIns="0" rtlCol="0">
            <a:noAutofit/>
          </a:bodyPr>
          <a:lstStyle/>
          <a:p>
            <a:endParaRPr/>
          </a:p>
        </p:txBody>
      </p:sp>
      <p:sp>
        <p:nvSpPr>
          <p:cNvPr id="27" name="bk object 27"/>
          <p:cNvSpPr/>
          <p:nvPr/>
        </p:nvSpPr>
        <p:spPr>
          <a:xfrm>
            <a:off x="5978208" y="1513276"/>
            <a:ext cx="644815" cy="0"/>
          </a:xfrm>
          <a:custGeom>
            <a:avLst/>
            <a:gdLst/>
            <a:ahLst/>
            <a:cxnLst/>
            <a:rect l="l" t="t" r="r" b="b"/>
            <a:pathLst>
              <a:path w="644815">
                <a:moveTo>
                  <a:pt x="0" y="0"/>
                </a:moveTo>
                <a:lnTo>
                  <a:pt x="644815" y="0"/>
                </a:lnTo>
              </a:path>
            </a:pathLst>
          </a:custGeom>
          <a:ln w="3643">
            <a:solidFill>
              <a:srgbClr val="808080"/>
            </a:solidFill>
          </a:ln>
        </p:spPr>
        <p:txBody>
          <a:bodyPr wrap="square" lIns="0" tIns="0" rIns="0" bIns="0" rtlCol="0">
            <a:noAutofit/>
          </a:bodyPr>
          <a:lstStyle/>
          <a:p>
            <a:endParaRPr/>
          </a:p>
        </p:txBody>
      </p:sp>
      <p:sp>
        <p:nvSpPr>
          <p:cNvPr id="28" name="bk object 28"/>
          <p:cNvSpPr/>
          <p:nvPr/>
        </p:nvSpPr>
        <p:spPr>
          <a:xfrm>
            <a:off x="5260531" y="1626180"/>
            <a:ext cx="637529" cy="0"/>
          </a:xfrm>
          <a:custGeom>
            <a:avLst/>
            <a:gdLst/>
            <a:ahLst/>
            <a:cxnLst/>
            <a:rect l="l" t="t" r="r" b="b"/>
            <a:pathLst>
              <a:path w="637529">
                <a:moveTo>
                  <a:pt x="0" y="0"/>
                </a:moveTo>
                <a:lnTo>
                  <a:pt x="637529" y="0"/>
                </a:lnTo>
              </a:path>
            </a:pathLst>
          </a:custGeom>
          <a:ln w="10929">
            <a:solidFill>
              <a:srgbClr val="A8A8A8"/>
            </a:solidFill>
          </a:ln>
        </p:spPr>
        <p:txBody>
          <a:bodyPr wrap="square" lIns="0" tIns="0" rIns="0" bIns="0" rtlCol="0">
            <a:noAutofit/>
          </a:bodyPr>
          <a:lstStyle/>
          <a:p>
            <a:endParaRPr/>
          </a:p>
        </p:txBody>
      </p:sp>
      <p:sp>
        <p:nvSpPr>
          <p:cNvPr id="29" name="bk object 29"/>
          <p:cNvSpPr/>
          <p:nvPr/>
        </p:nvSpPr>
        <p:spPr>
          <a:xfrm>
            <a:off x="5996424" y="1624359"/>
            <a:ext cx="626600" cy="0"/>
          </a:xfrm>
          <a:custGeom>
            <a:avLst/>
            <a:gdLst/>
            <a:ahLst/>
            <a:cxnLst/>
            <a:rect l="l" t="t" r="r" b="b"/>
            <a:pathLst>
              <a:path w="626600">
                <a:moveTo>
                  <a:pt x="0" y="0"/>
                </a:moveTo>
                <a:lnTo>
                  <a:pt x="626600" y="0"/>
                </a:lnTo>
              </a:path>
            </a:pathLst>
          </a:custGeom>
          <a:ln w="14572">
            <a:solidFill>
              <a:srgbClr val="A8A8A8"/>
            </a:solidFill>
          </a:ln>
        </p:spPr>
        <p:txBody>
          <a:bodyPr wrap="square" lIns="0" tIns="0" rIns="0" bIns="0" rtlCol="0">
            <a:noAutofit/>
          </a:bodyPr>
          <a:lstStyle/>
          <a:p>
            <a:endParaRPr/>
          </a:p>
        </p:txBody>
      </p:sp>
      <p:sp>
        <p:nvSpPr>
          <p:cNvPr id="30" name="bk object 30"/>
          <p:cNvSpPr/>
          <p:nvPr/>
        </p:nvSpPr>
        <p:spPr>
          <a:xfrm>
            <a:off x="5227745" y="1638927"/>
            <a:ext cx="0" cy="779400"/>
          </a:xfrm>
          <a:custGeom>
            <a:avLst/>
            <a:gdLst/>
            <a:ahLst/>
            <a:cxnLst/>
            <a:rect l="l" t="t" r="r" b="b"/>
            <a:pathLst>
              <a:path h="779400">
                <a:moveTo>
                  <a:pt x="0" y="779400"/>
                </a:moveTo>
                <a:lnTo>
                  <a:pt x="0" y="0"/>
                </a:lnTo>
              </a:path>
            </a:pathLst>
          </a:custGeom>
          <a:ln w="3643">
            <a:solidFill>
              <a:srgbClr val="000000"/>
            </a:solidFill>
          </a:ln>
        </p:spPr>
        <p:txBody>
          <a:bodyPr wrap="square" lIns="0" tIns="0" rIns="0" bIns="0" rtlCol="0">
            <a:noAutofit/>
          </a:bodyPr>
          <a:lstStyle/>
          <a:p>
            <a:endParaRPr/>
          </a:p>
        </p:txBody>
      </p:sp>
      <p:sp>
        <p:nvSpPr>
          <p:cNvPr id="31" name="bk object 31"/>
          <p:cNvSpPr/>
          <p:nvPr/>
        </p:nvSpPr>
        <p:spPr>
          <a:xfrm>
            <a:off x="5890775" y="1620716"/>
            <a:ext cx="0" cy="775759"/>
          </a:xfrm>
          <a:custGeom>
            <a:avLst/>
            <a:gdLst/>
            <a:ahLst/>
            <a:cxnLst/>
            <a:rect l="l" t="t" r="r" b="b"/>
            <a:pathLst>
              <a:path h="775759">
                <a:moveTo>
                  <a:pt x="0" y="775759"/>
                </a:moveTo>
                <a:lnTo>
                  <a:pt x="0" y="0"/>
                </a:lnTo>
              </a:path>
            </a:pathLst>
          </a:custGeom>
          <a:ln w="14572">
            <a:solidFill>
              <a:srgbClr val="A0A0A0"/>
            </a:solidFill>
          </a:ln>
        </p:spPr>
        <p:txBody>
          <a:bodyPr wrap="square" lIns="0" tIns="0" rIns="0" bIns="0" rtlCol="0">
            <a:noAutofit/>
          </a:bodyPr>
          <a:lstStyle/>
          <a:p>
            <a:endParaRPr/>
          </a:p>
        </p:txBody>
      </p:sp>
      <p:sp>
        <p:nvSpPr>
          <p:cNvPr id="32" name="bk object 32"/>
          <p:cNvSpPr/>
          <p:nvPr/>
        </p:nvSpPr>
        <p:spPr>
          <a:xfrm>
            <a:off x="5989138" y="1620716"/>
            <a:ext cx="0" cy="575445"/>
          </a:xfrm>
          <a:custGeom>
            <a:avLst/>
            <a:gdLst/>
            <a:ahLst/>
            <a:cxnLst/>
            <a:rect l="l" t="t" r="r" b="b"/>
            <a:pathLst>
              <a:path h="575445">
                <a:moveTo>
                  <a:pt x="0" y="575445"/>
                </a:moveTo>
                <a:lnTo>
                  <a:pt x="0" y="0"/>
                </a:lnTo>
              </a:path>
            </a:pathLst>
          </a:custGeom>
          <a:ln w="14572">
            <a:solidFill>
              <a:srgbClr val="A8A8A8"/>
            </a:solidFill>
          </a:ln>
        </p:spPr>
        <p:txBody>
          <a:bodyPr wrap="square" lIns="0" tIns="0" rIns="0" bIns="0" rtlCol="0">
            <a:noAutofit/>
          </a:bodyPr>
          <a:lstStyle/>
          <a:p>
            <a:endParaRPr/>
          </a:p>
        </p:txBody>
      </p:sp>
      <p:sp>
        <p:nvSpPr>
          <p:cNvPr id="33" name="bk object 33"/>
          <p:cNvSpPr/>
          <p:nvPr/>
        </p:nvSpPr>
        <p:spPr>
          <a:xfrm>
            <a:off x="6619382" y="1620716"/>
            <a:ext cx="0" cy="568161"/>
          </a:xfrm>
          <a:custGeom>
            <a:avLst/>
            <a:gdLst/>
            <a:ahLst/>
            <a:cxnLst/>
            <a:rect l="l" t="t" r="r" b="b"/>
            <a:pathLst>
              <a:path h="568161">
                <a:moveTo>
                  <a:pt x="0" y="568161"/>
                </a:moveTo>
                <a:lnTo>
                  <a:pt x="0" y="0"/>
                </a:lnTo>
              </a:path>
            </a:pathLst>
          </a:custGeom>
          <a:ln w="7286">
            <a:solidFill>
              <a:srgbClr val="6B6B6B"/>
            </a:solidFill>
          </a:ln>
        </p:spPr>
        <p:txBody>
          <a:bodyPr wrap="square" lIns="0" tIns="0" rIns="0" bIns="0" rtlCol="0">
            <a:noAutofit/>
          </a:bodyPr>
          <a:lstStyle/>
          <a:p>
            <a:endParaRPr/>
          </a:p>
        </p:txBody>
      </p:sp>
      <p:sp>
        <p:nvSpPr>
          <p:cNvPr id="34" name="bk object 34"/>
          <p:cNvSpPr/>
          <p:nvPr/>
        </p:nvSpPr>
        <p:spPr>
          <a:xfrm>
            <a:off x="5260531" y="1841061"/>
            <a:ext cx="637529" cy="0"/>
          </a:xfrm>
          <a:custGeom>
            <a:avLst/>
            <a:gdLst/>
            <a:ahLst/>
            <a:cxnLst/>
            <a:rect l="l" t="t" r="r" b="b"/>
            <a:pathLst>
              <a:path w="637529">
                <a:moveTo>
                  <a:pt x="0" y="0"/>
                </a:moveTo>
                <a:lnTo>
                  <a:pt x="637529" y="0"/>
                </a:lnTo>
              </a:path>
            </a:pathLst>
          </a:custGeom>
          <a:ln w="10929">
            <a:solidFill>
              <a:srgbClr val="A0A0A0"/>
            </a:solidFill>
          </a:ln>
        </p:spPr>
        <p:txBody>
          <a:bodyPr wrap="square" lIns="0" tIns="0" rIns="0" bIns="0" rtlCol="0">
            <a:noAutofit/>
          </a:bodyPr>
          <a:lstStyle/>
          <a:p>
            <a:endParaRPr/>
          </a:p>
        </p:txBody>
      </p:sp>
      <p:sp>
        <p:nvSpPr>
          <p:cNvPr id="35" name="bk object 35"/>
          <p:cNvSpPr/>
          <p:nvPr/>
        </p:nvSpPr>
        <p:spPr>
          <a:xfrm>
            <a:off x="5981852" y="1841061"/>
            <a:ext cx="641172" cy="0"/>
          </a:xfrm>
          <a:custGeom>
            <a:avLst/>
            <a:gdLst/>
            <a:ahLst/>
            <a:cxnLst/>
            <a:rect l="l" t="t" r="r" b="b"/>
            <a:pathLst>
              <a:path w="641172">
                <a:moveTo>
                  <a:pt x="0" y="0"/>
                </a:moveTo>
                <a:lnTo>
                  <a:pt x="641172" y="0"/>
                </a:lnTo>
              </a:path>
            </a:pathLst>
          </a:custGeom>
          <a:ln w="10929">
            <a:solidFill>
              <a:srgbClr val="A0A0A0"/>
            </a:solidFill>
          </a:ln>
        </p:spPr>
        <p:txBody>
          <a:bodyPr wrap="square" lIns="0" tIns="0" rIns="0" bIns="0" rtlCol="0">
            <a:noAutofit/>
          </a:bodyPr>
          <a:lstStyle/>
          <a:p>
            <a:endParaRPr/>
          </a:p>
        </p:txBody>
      </p:sp>
      <p:sp>
        <p:nvSpPr>
          <p:cNvPr id="36" name="bk object 36"/>
          <p:cNvSpPr/>
          <p:nvPr/>
        </p:nvSpPr>
        <p:spPr>
          <a:xfrm>
            <a:off x="5967279" y="2167026"/>
            <a:ext cx="652103" cy="0"/>
          </a:xfrm>
          <a:custGeom>
            <a:avLst/>
            <a:gdLst/>
            <a:ahLst/>
            <a:cxnLst/>
            <a:rect l="l" t="t" r="r" b="b"/>
            <a:pathLst>
              <a:path w="652103">
                <a:moveTo>
                  <a:pt x="0" y="0"/>
                </a:moveTo>
                <a:lnTo>
                  <a:pt x="652103" y="0"/>
                </a:lnTo>
              </a:path>
            </a:pathLst>
          </a:custGeom>
          <a:ln w="3643">
            <a:solidFill>
              <a:srgbClr val="939393"/>
            </a:solidFill>
          </a:ln>
        </p:spPr>
        <p:txBody>
          <a:bodyPr wrap="square" lIns="0" tIns="0" rIns="0" bIns="0" rtlCol="0">
            <a:noAutofit/>
          </a:bodyPr>
          <a:lstStyle/>
          <a:p>
            <a:endParaRPr/>
          </a:p>
        </p:txBody>
      </p:sp>
      <p:sp>
        <p:nvSpPr>
          <p:cNvPr id="37" name="bk object 37"/>
          <p:cNvSpPr/>
          <p:nvPr/>
        </p:nvSpPr>
        <p:spPr>
          <a:xfrm>
            <a:off x="5970922" y="2276288"/>
            <a:ext cx="641172" cy="0"/>
          </a:xfrm>
          <a:custGeom>
            <a:avLst/>
            <a:gdLst/>
            <a:ahLst/>
            <a:cxnLst/>
            <a:rect l="l" t="t" r="r" b="b"/>
            <a:pathLst>
              <a:path w="641172">
                <a:moveTo>
                  <a:pt x="0" y="0"/>
                </a:moveTo>
                <a:lnTo>
                  <a:pt x="641172" y="0"/>
                </a:lnTo>
              </a:path>
            </a:pathLst>
          </a:custGeom>
          <a:ln w="3643">
            <a:solidFill>
              <a:srgbClr val="000000"/>
            </a:solidFill>
          </a:ln>
        </p:spPr>
        <p:txBody>
          <a:bodyPr wrap="square" lIns="0" tIns="0" rIns="0" bIns="0" rtlCol="0">
            <a:noAutofit/>
          </a:bodyPr>
          <a:lstStyle/>
          <a:p>
            <a:endParaRPr/>
          </a:p>
        </p:txBody>
      </p:sp>
      <p:sp>
        <p:nvSpPr>
          <p:cNvPr id="38" name="bk object 38"/>
          <p:cNvSpPr/>
          <p:nvPr/>
        </p:nvSpPr>
        <p:spPr>
          <a:xfrm>
            <a:off x="5224101" y="2418327"/>
            <a:ext cx="663031" cy="0"/>
          </a:xfrm>
          <a:custGeom>
            <a:avLst/>
            <a:gdLst/>
            <a:ahLst/>
            <a:cxnLst/>
            <a:rect l="l" t="t" r="r" b="b"/>
            <a:pathLst>
              <a:path w="663031">
                <a:moveTo>
                  <a:pt x="0" y="0"/>
                </a:moveTo>
                <a:lnTo>
                  <a:pt x="663031" y="0"/>
                </a:lnTo>
              </a:path>
            </a:pathLst>
          </a:custGeom>
          <a:ln w="3643">
            <a:solidFill>
              <a:srgbClr val="000000"/>
            </a:solidFill>
          </a:ln>
        </p:spPr>
        <p:txBody>
          <a:bodyPr wrap="square" lIns="0" tIns="0" rIns="0" bIns="0" rtlCol="0">
            <a:noAutofit/>
          </a:bodyPr>
          <a:lstStyle/>
          <a:p>
            <a:endParaRPr/>
          </a:p>
        </p:txBody>
      </p:sp>
      <p:sp>
        <p:nvSpPr>
          <p:cNvPr id="39" name="bk object 39"/>
          <p:cNvSpPr/>
          <p:nvPr/>
        </p:nvSpPr>
        <p:spPr>
          <a:xfrm>
            <a:off x="6626668" y="2312708"/>
            <a:ext cx="0" cy="855884"/>
          </a:xfrm>
          <a:custGeom>
            <a:avLst/>
            <a:gdLst/>
            <a:ahLst/>
            <a:cxnLst/>
            <a:rect l="l" t="t" r="r" b="b"/>
            <a:pathLst>
              <a:path h="855884">
                <a:moveTo>
                  <a:pt x="0" y="855884"/>
                </a:moveTo>
                <a:lnTo>
                  <a:pt x="0" y="0"/>
                </a:lnTo>
              </a:path>
            </a:pathLst>
          </a:custGeom>
          <a:ln w="7286">
            <a:solidFill>
              <a:srgbClr val="646464"/>
            </a:solidFill>
          </a:ln>
        </p:spPr>
        <p:txBody>
          <a:bodyPr wrap="square" lIns="0" tIns="0" rIns="0" bIns="0" rtlCol="0">
            <a:noAutofit/>
          </a:bodyPr>
          <a:lstStyle/>
          <a:p>
            <a:endParaRPr/>
          </a:p>
        </p:txBody>
      </p:sp>
      <p:sp>
        <p:nvSpPr>
          <p:cNvPr id="40" name="bk object 40"/>
          <p:cNvSpPr/>
          <p:nvPr/>
        </p:nvSpPr>
        <p:spPr>
          <a:xfrm>
            <a:off x="1417138" y="2518484"/>
            <a:ext cx="1755938" cy="0"/>
          </a:xfrm>
          <a:custGeom>
            <a:avLst/>
            <a:gdLst/>
            <a:ahLst/>
            <a:cxnLst/>
            <a:rect l="l" t="t" r="r" b="b"/>
            <a:pathLst>
              <a:path w="1755938">
                <a:moveTo>
                  <a:pt x="0" y="0"/>
                </a:moveTo>
                <a:lnTo>
                  <a:pt x="1755938" y="0"/>
                </a:lnTo>
              </a:path>
            </a:pathLst>
          </a:custGeom>
          <a:ln w="10929">
            <a:solidFill>
              <a:srgbClr val="9C9C9C"/>
            </a:solidFill>
          </a:ln>
        </p:spPr>
        <p:txBody>
          <a:bodyPr wrap="square" lIns="0" tIns="0" rIns="0" bIns="0" rtlCol="0">
            <a:noAutofit/>
          </a:bodyPr>
          <a:lstStyle/>
          <a:p>
            <a:endParaRPr/>
          </a:p>
        </p:txBody>
      </p:sp>
      <p:sp>
        <p:nvSpPr>
          <p:cNvPr id="41" name="bk object 41"/>
          <p:cNvSpPr/>
          <p:nvPr/>
        </p:nvSpPr>
        <p:spPr>
          <a:xfrm>
            <a:off x="5992780" y="2531231"/>
            <a:ext cx="637529" cy="0"/>
          </a:xfrm>
          <a:custGeom>
            <a:avLst/>
            <a:gdLst/>
            <a:ahLst/>
            <a:cxnLst/>
            <a:rect l="l" t="t" r="r" b="b"/>
            <a:pathLst>
              <a:path w="637529">
                <a:moveTo>
                  <a:pt x="0" y="0"/>
                </a:moveTo>
                <a:lnTo>
                  <a:pt x="637529" y="0"/>
                </a:lnTo>
              </a:path>
            </a:pathLst>
          </a:custGeom>
          <a:ln w="7286">
            <a:solidFill>
              <a:srgbClr val="747474"/>
            </a:solidFill>
          </a:ln>
        </p:spPr>
        <p:txBody>
          <a:bodyPr wrap="square" lIns="0" tIns="0" rIns="0" bIns="0" rtlCol="0">
            <a:noAutofit/>
          </a:bodyPr>
          <a:lstStyle/>
          <a:p>
            <a:endParaRPr/>
          </a:p>
        </p:txBody>
      </p:sp>
      <p:sp>
        <p:nvSpPr>
          <p:cNvPr id="42" name="bk object 42"/>
          <p:cNvSpPr/>
          <p:nvPr/>
        </p:nvSpPr>
        <p:spPr>
          <a:xfrm>
            <a:off x="1424424" y="2513021"/>
            <a:ext cx="0" cy="1544233"/>
          </a:xfrm>
          <a:custGeom>
            <a:avLst/>
            <a:gdLst/>
            <a:ahLst/>
            <a:cxnLst/>
            <a:rect l="l" t="t" r="r" b="b"/>
            <a:pathLst>
              <a:path h="1544233">
                <a:moveTo>
                  <a:pt x="0" y="1544233"/>
                </a:moveTo>
                <a:lnTo>
                  <a:pt x="0" y="0"/>
                </a:lnTo>
              </a:path>
            </a:pathLst>
          </a:custGeom>
          <a:ln w="14572">
            <a:solidFill>
              <a:srgbClr val="A0A3A0"/>
            </a:solidFill>
          </a:ln>
        </p:spPr>
        <p:txBody>
          <a:bodyPr wrap="square" lIns="0" tIns="0" rIns="0" bIns="0" rtlCol="0">
            <a:noAutofit/>
          </a:bodyPr>
          <a:lstStyle/>
          <a:p>
            <a:endParaRPr/>
          </a:p>
        </p:txBody>
      </p:sp>
      <p:sp>
        <p:nvSpPr>
          <p:cNvPr id="43" name="bk object 43"/>
          <p:cNvSpPr/>
          <p:nvPr/>
        </p:nvSpPr>
        <p:spPr>
          <a:xfrm>
            <a:off x="1417138" y="2676914"/>
            <a:ext cx="1763224" cy="0"/>
          </a:xfrm>
          <a:custGeom>
            <a:avLst/>
            <a:gdLst/>
            <a:ahLst/>
            <a:cxnLst/>
            <a:rect l="l" t="t" r="r" b="b"/>
            <a:pathLst>
              <a:path w="1763224">
                <a:moveTo>
                  <a:pt x="0" y="0"/>
                </a:moveTo>
                <a:lnTo>
                  <a:pt x="1763224" y="0"/>
                </a:lnTo>
              </a:path>
            </a:pathLst>
          </a:custGeom>
          <a:ln w="14572">
            <a:solidFill>
              <a:srgbClr val="A8A8A8"/>
            </a:solidFill>
          </a:ln>
        </p:spPr>
        <p:txBody>
          <a:bodyPr wrap="square" lIns="0" tIns="0" rIns="0" bIns="0" rtlCol="0">
            <a:noAutofit/>
          </a:bodyPr>
          <a:lstStyle/>
          <a:p>
            <a:endParaRPr/>
          </a:p>
        </p:txBody>
      </p:sp>
      <p:sp>
        <p:nvSpPr>
          <p:cNvPr id="44" name="bk object 44"/>
          <p:cNvSpPr/>
          <p:nvPr/>
        </p:nvSpPr>
        <p:spPr>
          <a:xfrm>
            <a:off x="3129361" y="2505737"/>
            <a:ext cx="0" cy="313216"/>
          </a:xfrm>
          <a:custGeom>
            <a:avLst/>
            <a:gdLst/>
            <a:ahLst/>
            <a:cxnLst/>
            <a:rect l="l" t="t" r="r" b="b"/>
            <a:pathLst>
              <a:path h="313216">
                <a:moveTo>
                  <a:pt x="0" y="313216"/>
                </a:moveTo>
                <a:lnTo>
                  <a:pt x="0" y="0"/>
                </a:lnTo>
              </a:path>
            </a:pathLst>
          </a:custGeom>
          <a:ln w="3643">
            <a:solidFill>
              <a:srgbClr val="A3A3A3"/>
            </a:solidFill>
          </a:ln>
        </p:spPr>
        <p:txBody>
          <a:bodyPr wrap="square" lIns="0" tIns="0" rIns="0" bIns="0" rtlCol="0">
            <a:noAutofit/>
          </a:bodyPr>
          <a:lstStyle/>
          <a:p>
            <a:endParaRPr/>
          </a:p>
        </p:txBody>
      </p:sp>
      <p:sp>
        <p:nvSpPr>
          <p:cNvPr id="45" name="bk object 45"/>
          <p:cNvSpPr/>
          <p:nvPr/>
        </p:nvSpPr>
        <p:spPr>
          <a:xfrm>
            <a:off x="3129361" y="2815313"/>
            <a:ext cx="0" cy="462541"/>
          </a:xfrm>
          <a:custGeom>
            <a:avLst/>
            <a:gdLst/>
            <a:ahLst/>
            <a:cxnLst/>
            <a:rect l="l" t="t" r="r" b="b"/>
            <a:pathLst>
              <a:path h="462541">
                <a:moveTo>
                  <a:pt x="0" y="462541"/>
                </a:moveTo>
                <a:lnTo>
                  <a:pt x="0" y="0"/>
                </a:lnTo>
              </a:path>
            </a:pathLst>
          </a:custGeom>
          <a:ln w="3643">
            <a:solidFill>
              <a:srgbClr val="000000"/>
            </a:solidFill>
          </a:ln>
        </p:spPr>
        <p:txBody>
          <a:bodyPr wrap="square" lIns="0" tIns="0" rIns="0" bIns="0" rtlCol="0">
            <a:noAutofit/>
          </a:bodyPr>
          <a:lstStyle/>
          <a:p>
            <a:endParaRPr/>
          </a:p>
        </p:txBody>
      </p:sp>
      <p:sp>
        <p:nvSpPr>
          <p:cNvPr id="46" name="bk object 46"/>
          <p:cNvSpPr/>
          <p:nvPr/>
        </p:nvSpPr>
        <p:spPr>
          <a:xfrm>
            <a:off x="3125717" y="3154024"/>
            <a:ext cx="346087" cy="0"/>
          </a:xfrm>
          <a:custGeom>
            <a:avLst/>
            <a:gdLst/>
            <a:ahLst/>
            <a:cxnLst/>
            <a:rect l="l" t="t" r="r" b="b"/>
            <a:pathLst>
              <a:path w="346087">
                <a:moveTo>
                  <a:pt x="0" y="0"/>
                </a:moveTo>
                <a:lnTo>
                  <a:pt x="346087" y="0"/>
                </a:lnTo>
              </a:path>
            </a:pathLst>
          </a:custGeom>
          <a:ln w="3643">
            <a:solidFill>
              <a:srgbClr val="939393"/>
            </a:solidFill>
          </a:ln>
        </p:spPr>
        <p:txBody>
          <a:bodyPr wrap="square" lIns="0" tIns="0" rIns="0" bIns="0" rtlCol="0">
            <a:noAutofit/>
          </a:bodyPr>
          <a:lstStyle/>
          <a:p>
            <a:endParaRPr/>
          </a:p>
        </p:txBody>
      </p:sp>
      <p:sp>
        <p:nvSpPr>
          <p:cNvPr id="47" name="bk object 47"/>
          <p:cNvSpPr/>
          <p:nvPr/>
        </p:nvSpPr>
        <p:spPr>
          <a:xfrm>
            <a:off x="3468163" y="3154024"/>
            <a:ext cx="185793" cy="0"/>
          </a:xfrm>
          <a:custGeom>
            <a:avLst/>
            <a:gdLst/>
            <a:ahLst/>
            <a:cxnLst/>
            <a:rect l="l" t="t" r="r" b="b"/>
            <a:pathLst>
              <a:path w="185793">
                <a:moveTo>
                  <a:pt x="0" y="0"/>
                </a:moveTo>
                <a:lnTo>
                  <a:pt x="185793" y="0"/>
                </a:lnTo>
              </a:path>
            </a:pathLst>
          </a:custGeom>
          <a:ln w="3643">
            <a:solidFill>
              <a:srgbClr val="000000"/>
            </a:solidFill>
          </a:ln>
        </p:spPr>
        <p:txBody>
          <a:bodyPr wrap="square" lIns="0" tIns="0" rIns="0" bIns="0" rtlCol="0">
            <a:noAutofit/>
          </a:bodyPr>
          <a:lstStyle/>
          <a:p>
            <a:endParaRPr/>
          </a:p>
        </p:txBody>
      </p:sp>
      <p:sp>
        <p:nvSpPr>
          <p:cNvPr id="48" name="bk object 48"/>
          <p:cNvSpPr/>
          <p:nvPr/>
        </p:nvSpPr>
        <p:spPr>
          <a:xfrm>
            <a:off x="5992780" y="3163129"/>
            <a:ext cx="637529" cy="0"/>
          </a:xfrm>
          <a:custGeom>
            <a:avLst/>
            <a:gdLst/>
            <a:ahLst/>
            <a:cxnLst/>
            <a:rect l="l" t="t" r="r" b="b"/>
            <a:pathLst>
              <a:path w="637529">
                <a:moveTo>
                  <a:pt x="0" y="0"/>
                </a:moveTo>
                <a:lnTo>
                  <a:pt x="637529" y="0"/>
                </a:lnTo>
              </a:path>
            </a:pathLst>
          </a:custGeom>
          <a:ln w="10929">
            <a:solidFill>
              <a:srgbClr val="909090"/>
            </a:solidFill>
          </a:ln>
        </p:spPr>
        <p:txBody>
          <a:bodyPr wrap="square" lIns="0" tIns="0" rIns="0" bIns="0" rtlCol="0">
            <a:noAutofit/>
          </a:bodyPr>
          <a:lstStyle/>
          <a:p>
            <a:endParaRPr/>
          </a:p>
        </p:txBody>
      </p:sp>
      <p:sp>
        <p:nvSpPr>
          <p:cNvPr id="49" name="bk object 49"/>
          <p:cNvSpPr/>
          <p:nvPr/>
        </p:nvSpPr>
        <p:spPr>
          <a:xfrm>
            <a:off x="5992780" y="2312708"/>
            <a:ext cx="0" cy="855884"/>
          </a:xfrm>
          <a:custGeom>
            <a:avLst/>
            <a:gdLst/>
            <a:ahLst/>
            <a:cxnLst/>
            <a:rect l="l" t="t" r="r" b="b"/>
            <a:pathLst>
              <a:path h="855884">
                <a:moveTo>
                  <a:pt x="0" y="855884"/>
                </a:moveTo>
                <a:lnTo>
                  <a:pt x="0" y="0"/>
                </a:lnTo>
              </a:path>
            </a:pathLst>
          </a:custGeom>
          <a:ln w="14572">
            <a:solidFill>
              <a:srgbClr val="A0A0A0"/>
            </a:solidFill>
          </a:ln>
        </p:spPr>
        <p:txBody>
          <a:bodyPr wrap="square" lIns="0" tIns="0" rIns="0" bIns="0" rtlCol="0">
            <a:noAutofit/>
          </a:bodyPr>
          <a:lstStyle/>
          <a:p>
            <a:endParaRPr/>
          </a:p>
        </p:txBody>
      </p:sp>
      <p:sp>
        <p:nvSpPr>
          <p:cNvPr id="50" name="bk object 50"/>
          <p:cNvSpPr/>
          <p:nvPr/>
        </p:nvSpPr>
        <p:spPr>
          <a:xfrm>
            <a:off x="3114789" y="3306991"/>
            <a:ext cx="0" cy="80125"/>
          </a:xfrm>
          <a:custGeom>
            <a:avLst/>
            <a:gdLst/>
            <a:ahLst/>
            <a:cxnLst/>
            <a:rect l="l" t="t" r="r" b="b"/>
            <a:pathLst>
              <a:path h="80125">
                <a:moveTo>
                  <a:pt x="0" y="80125"/>
                </a:moveTo>
                <a:lnTo>
                  <a:pt x="0" y="0"/>
                </a:lnTo>
              </a:path>
            </a:pathLst>
          </a:custGeom>
          <a:ln w="10929">
            <a:solidFill>
              <a:srgbClr val="676767"/>
            </a:solidFill>
          </a:ln>
        </p:spPr>
        <p:txBody>
          <a:bodyPr wrap="square" lIns="0" tIns="0" rIns="0" bIns="0" rtlCol="0">
            <a:noAutofit/>
          </a:bodyPr>
          <a:lstStyle/>
          <a:p>
            <a:endParaRPr/>
          </a:p>
        </p:txBody>
      </p:sp>
      <p:sp>
        <p:nvSpPr>
          <p:cNvPr id="51" name="bk object 51"/>
          <p:cNvSpPr/>
          <p:nvPr/>
        </p:nvSpPr>
        <p:spPr>
          <a:xfrm>
            <a:off x="5289677" y="3385295"/>
            <a:ext cx="943543" cy="0"/>
          </a:xfrm>
          <a:custGeom>
            <a:avLst/>
            <a:gdLst/>
            <a:ahLst/>
            <a:cxnLst/>
            <a:rect l="l" t="t" r="r" b="b"/>
            <a:pathLst>
              <a:path w="943543">
                <a:moveTo>
                  <a:pt x="0" y="0"/>
                </a:moveTo>
                <a:lnTo>
                  <a:pt x="943543" y="0"/>
                </a:lnTo>
              </a:path>
            </a:pathLst>
          </a:custGeom>
          <a:ln w="10929">
            <a:solidFill>
              <a:srgbClr val="A0A0A0"/>
            </a:solidFill>
          </a:ln>
        </p:spPr>
        <p:txBody>
          <a:bodyPr wrap="square" lIns="0" tIns="0" rIns="0" bIns="0" rtlCol="0">
            <a:noAutofit/>
          </a:bodyPr>
          <a:lstStyle/>
          <a:p>
            <a:endParaRPr/>
          </a:p>
        </p:txBody>
      </p:sp>
      <p:sp>
        <p:nvSpPr>
          <p:cNvPr id="52" name="bk object 52"/>
          <p:cNvSpPr/>
          <p:nvPr/>
        </p:nvSpPr>
        <p:spPr>
          <a:xfrm>
            <a:off x="3129361" y="3368905"/>
            <a:ext cx="0" cy="509888"/>
          </a:xfrm>
          <a:custGeom>
            <a:avLst/>
            <a:gdLst/>
            <a:ahLst/>
            <a:cxnLst/>
            <a:rect l="l" t="t" r="r" b="b"/>
            <a:pathLst>
              <a:path h="509888">
                <a:moveTo>
                  <a:pt x="0" y="509888"/>
                </a:moveTo>
                <a:lnTo>
                  <a:pt x="0" y="0"/>
                </a:lnTo>
              </a:path>
            </a:pathLst>
          </a:custGeom>
          <a:ln w="3643">
            <a:solidFill>
              <a:srgbClr val="000000"/>
            </a:solidFill>
          </a:ln>
        </p:spPr>
        <p:txBody>
          <a:bodyPr wrap="square" lIns="0" tIns="0" rIns="0" bIns="0" rtlCol="0">
            <a:noAutofit/>
          </a:bodyPr>
          <a:lstStyle/>
          <a:p>
            <a:endParaRPr/>
          </a:p>
        </p:txBody>
      </p:sp>
      <p:sp>
        <p:nvSpPr>
          <p:cNvPr id="53" name="bk object 53"/>
          <p:cNvSpPr/>
          <p:nvPr/>
        </p:nvSpPr>
        <p:spPr>
          <a:xfrm>
            <a:off x="6229577" y="3379832"/>
            <a:ext cx="0" cy="517173"/>
          </a:xfrm>
          <a:custGeom>
            <a:avLst/>
            <a:gdLst/>
            <a:ahLst/>
            <a:cxnLst/>
            <a:rect l="l" t="t" r="r" b="b"/>
            <a:pathLst>
              <a:path h="517173">
                <a:moveTo>
                  <a:pt x="0" y="517173"/>
                </a:moveTo>
                <a:lnTo>
                  <a:pt x="0" y="0"/>
                </a:lnTo>
              </a:path>
            </a:pathLst>
          </a:custGeom>
          <a:ln w="7286">
            <a:solidFill>
              <a:srgbClr val="707070"/>
            </a:solidFill>
          </a:ln>
        </p:spPr>
        <p:txBody>
          <a:bodyPr wrap="square" lIns="0" tIns="0" rIns="0" bIns="0" rtlCol="0">
            <a:noAutofit/>
          </a:bodyPr>
          <a:lstStyle/>
          <a:p>
            <a:endParaRPr/>
          </a:p>
        </p:txBody>
      </p:sp>
      <p:sp>
        <p:nvSpPr>
          <p:cNvPr id="54" name="bk object 54"/>
          <p:cNvSpPr/>
          <p:nvPr/>
        </p:nvSpPr>
        <p:spPr>
          <a:xfrm>
            <a:off x="1417138" y="4051792"/>
            <a:ext cx="1745009" cy="0"/>
          </a:xfrm>
          <a:custGeom>
            <a:avLst/>
            <a:gdLst/>
            <a:ahLst/>
            <a:cxnLst/>
            <a:rect l="l" t="t" r="r" b="b"/>
            <a:pathLst>
              <a:path w="1745009">
                <a:moveTo>
                  <a:pt x="0" y="0"/>
                </a:moveTo>
                <a:lnTo>
                  <a:pt x="1745009" y="0"/>
                </a:lnTo>
              </a:path>
            </a:pathLst>
          </a:custGeom>
          <a:ln w="10929">
            <a:solidFill>
              <a:srgbClr val="878787"/>
            </a:solidFill>
          </a:ln>
        </p:spPr>
        <p:txBody>
          <a:bodyPr wrap="square" lIns="0" tIns="0" rIns="0" bIns="0" rtlCol="0">
            <a:noAutofit/>
          </a:bodyPr>
          <a:lstStyle/>
          <a:p>
            <a:endParaRPr/>
          </a:p>
        </p:txBody>
      </p:sp>
      <p:sp>
        <p:nvSpPr>
          <p:cNvPr id="55" name="bk object 55"/>
          <p:cNvSpPr/>
          <p:nvPr/>
        </p:nvSpPr>
        <p:spPr>
          <a:xfrm>
            <a:off x="3129361" y="3875152"/>
            <a:ext cx="0" cy="182102"/>
          </a:xfrm>
          <a:custGeom>
            <a:avLst/>
            <a:gdLst/>
            <a:ahLst/>
            <a:cxnLst/>
            <a:rect l="l" t="t" r="r" b="b"/>
            <a:pathLst>
              <a:path h="182102">
                <a:moveTo>
                  <a:pt x="0" y="182102"/>
                </a:moveTo>
                <a:lnTo>
                  <a:pt x="0" y="0"/>
                </a:lnTo>
              </a:path>
            </a:pathLst>
          </a:custGeom>
          <a:ln w="3643">
            <a:solidFill>
              <a:srgbClr val="878C8C"/>
            </a:solidFill>
          </a:ln>
        </p:spPr>
        <p:txBody>
          <a:bodyPr wrap="square" lIns="0" tIns="0" rIns="0" bIns="0" rtlCol="0">
            <a:noAutofit/>
          </a:bodyPr>
          <a:lstStyle/>
          <a:p>
            <a:endParaRPr/>
          </a:p>
        </p:txBody>
      </p:sp>
      <p:sp>
        <p:nvSpPr>
          <p:cNvPr id="56" name="bk object 56"/>
          <p:cNvSpPr/>
          <p:nvPr/>
        </p:nvSpPr>
        <p:spPr>
          <a:xfrm>
            <a:off x="5821558" y="4049971"/>
            <a:ext cx="153007" cy="0"/>
          </a:xfrm>
          <a:custGeom>
            <a:avLst/>
            <a:gdLst/>
            <a:ahLst/>
            <a:cxnLst/>
            <a:rect l="l" t="t" r="r" b="b"/>
            <a:pathLst>
              <a:path w="153007">
                <a:moveTo>
                  <a:pt x="0" y="0"/>
                </a:moveTo>
                <a:lnTo>
                  <a:pt x="153007" y="0"/>
                </a:lnTo>
              </a:path>
            </a:pathLst>
          </a:custGeom>
          <a:ln w="3643">
            <a:solidFill>
              <a:srgbClr val="000000"/>
            </a:solidFill>
          </a:ln>
        </p:spPr>
        <p:txBody>
          <a:bodyPr wrap="square" lIns="0" tIns="0" rIns="0" bIns="0" rtlCol="0">
            <a:noAutofit/>
          </a:bodyPr>
          <a:lstStyle/>
          <a:p>
            <a:endParaRPr/>
          </a:p>
        </p:txBody>
      </p:sp>
      <p:sp>
        <p:nvSpPr>
          <p:cNvPr id="57" name="bk object 57"/>
          <p:cNvSpPr/>
          <p:nvPr/>
        </p:nvSpPr>
        <p:spPr>
          <a:xfrm>
            <a:off x="5970922" y="4049971"/>
            <a:ext cx="641172" cy="0"/>
          </a:xfrm>
          <a:custGeom>
            <a:avLst/>
            <a:gdLst/>
            <a:ahLst/>
            <a:cxnLst/>
            <a:rect l="l" t="t" r="r" b="b"/>
            <a:pathLst>
              <a:path w="641172">
                <a:moveTo>
                  <a:pt x="0" y="0"/>
                </a:moveTo>
                <a:lnTo>
                  <a:pt x="641172" y="0"/>
                </a:lnTo>
              </a:path>
            </a:pathLst>
          </a:custGeom>
          <a:ln w="3643">
            <a:solidFill>
              <a:srgbClr val="878787"/>
            </a:solidFill>
          </a:ln>
        </p:spPr>
        <p:txBody>
          <a:bodyPr wrap="square" lIns="0" tIns="0" rIns="0" bIns="0" rtlCol="0">
            <a:noAutofit/>
          </a:bodyPr>
          <a:lstStyle/>
          <a:p>
            <a:endParaRPr/>
          </a:p>
        </p:txBody>
      </p:sp>
      <p:sp>
        <p:nvSpPr>
          <p:cNvPr id="58" name="bk object 58"/>
          <p:cNvSpPr/>
          <p:nvPr/>
        </p:nvSpPr>
        <p:spPr>
          <a:xfrm>
            <a:off x="6222291" y="3856941"/>
            <a:ext cx="0" cy="214881"/>
          </a:xfrm>
          <a:custGeom>
            <a:avLst/>
            <a:gdLst/>
            <a:ahLst/>
            <a:cxnLst/>
            <a:rect l="l" t="t" r="r" b="b"/>
            <a:pathLst>
              <a:path h="214881">
                <a:moveTo>
                  <a:pt x="0" y="214881"/>
                </a:moveTo>
                <a:lnTo>
                  <a:pt x="0" y="0"/>
                </a:lnTo>
              </a:path>
            </a:pathLst>
          </a:custGeom>
          <a:ln w="14572">
            <a:solidFill>
              <a:srgbClr val="7C7C7C"/>
            </a:solidFill>
          </a:ln>
        </p:spPr>
        <p:txBody>
          <a:bodyPr wrap="square" lIns="0" tIns="0" rIns="0" bIns="0" rtlCol="0">
            <a:noAutofit/>
          </a:bodyPr>
          <a:lstStyle/>
          <a:p>
            <a:endParaRPr/>
          </a:p>
        </p:txBody>
      </p:sp>
      <p:sp>
        <p:nvSpPr>
          <p:cNvPr id="59" name="bk object 59"/>
          <p:cNvSpPr/>
          <p:nvPr/>
        </p:nvSpPr>
        <p:spPr>
          <a:xfrm>
            <a:off x="2309679" y="4046329"/>
            <a:ext cx="0" cy="994282"/>
          </a:xfrm>
          <a:custGeom>
            <a:avLst/>
            <a:gdLst/>
            <a:ahLst/>
            <a:cxnLst/>
            <a:rect l="l" t="t" r="r" b="b"/>
            <a:pathLst>
              <a:path h="994282">
                <a:moveTo>
                  <a:pt x="0" y="994282"/>
                </a:moveTo>
                <a:lnTo>
                  <a:pt x="0" y="0"/>
                </a:lnTo>
              </a:path>
            </a:pathLst>
          </a:custGeom>
          <a:ln w="7286">
            <a:solidFill>
              <a:srgbClr val="676767"/>
            </a:solidFill>
          </a:ln>
        </p:spPr>
        <p:txBody>
          <a:bodyPr wrap="square" lIns="0" tIns="0" rIns="0" bIns="0" rtlCol="0">
            <a:noAutofit/>
          </a:bodyPr>
          <a:lstStyle/>
          <a:p>
            <a:endParaRPr/>
          </a:p>
        </p:txBody>
      </p:sp>
      <p:sp>
        <p:nvSpPr>
          <p:cNvPr id="60" name="bk object 60"/>
          <p:cNvSpPr/>
          <p:nvPr/>
        </p:nvSpPr>
        <p:spPr>
          <a:xfrm>
            <a:off x="5828844" y="4079107"/>
            <a:ext cx="0" cy="495320"/>
          </a:xfrm>
          <a:custGeom>
            <a:avLst/>
            <a:gdLst/>
            <a:ahLst/>
            <a:cxnLst/>
            <a:rect l="l" t="t" r="r" b="b"/>
            <a:pathLst>
              <a:path h="495320">
                <a:moveTo>
                  <a:pt x="0" y="495320"/>
                </a:moveTo>
                <a:lnTo>
                  <a:pt x="0" y="0"/>
                </a:lnTo>
              </a:path>
            </a:pathLst>
          </a:custGeom>
          <a:ln w="7286">
            <a:solidFill>
              <a:srgbClr val="646464"/>
            </a:solidFill>
          </a:ln>
        </p:spPr>
        <p:txBody>
          <a:bodyPr wrap="square" lIns="0" tIns="0" rIns="0" bIns="0" rtlCol="0">
            <a:noAutofit/>
          </a:bodyPr>
          <a:lstStyle/>
          <a:p>
            <a:endParaRPr/>
          </a:p>
        </p:txBody>
      </p:sp>
      <p:sp>
        <p:nvSpPr>
          <p:cNvPr id="61" name="bk object 61"/>
          <p:cNvSpPr/>
          <p:nvPr/>
        </p:nvSpPr>
        <p:spPr>
          <a:xfrm>
            <a:off x="5821558" y="4210221"/>
            <a:ext cx="58289" cy="0"/>
          </a:xfrm>
          <a:custGeom>
            <a:avLst/>
            <a:gdLst/>
            <a:ahLst/>
            <a:cxnLst/>
            <a:rect l="l" t="t" r="r" b="b"/>
            <a:pathLst>
              <a:path w="58289">
                <a:moveTo>
                  <a:pt x="0" y="0"/>
                </a:moveTo>
                <a:lnTo>
                  <a:pt x="58289" y="0"/>
                </a:lnTo>
              </a:path>
            </a:pathLst>
          </a:custGeom>
          <a:ln w="3643">
            <a:solidFill>
              <a:srgbClr val="6B6B6B"/>
            </a:solidFill>
          </a:ln>
        </p:spPr>
        <p:txBody>
          <a:bodyPr wrap="square" lIns="0" tIns="0" rIns="0" bIns="0" rtlCol="0">
            <a:noAutofit/>
          </a:bodyPr>
          <a:lstStyle/>
          <a:p>
            <a:endParaRPr/>
          </a:p>
        </p:txBody>
      </p:sp>
      <p:sp>
        <p:nvSpPr>
          <p:cNvPr id="62" name="bk object 62"/>
          <p:cNvSpPr/>
          <p:nvPr/>
        </p:nvSpPr>
        <p:spPr>
          <a:xfrm>
            <a:off x="5876203" y="4210221"/>
            <a:ext cx="735891" cy="0"/>
          </a:xfrm>
          <a:custGeom>
            <a:avLst/>
            <a:gdLst/>
            <a:ahLst/>
            <a:cxnLst/>
            <a:rect l="l" t="t" r="r" b="b"/>
            <a:pathLst>
              <a:path w="735891">
                <a:moveTo>
                  <a:pt x="0" y="0"/>
                </a:moveTo>
                <a:lnTo>
                  <a:pt x="735891" y="0"/>
                </a:lnTo>
              </a:path>
            </a:pathLst>
          </a:custGeom>
          <a:ln w="3643">
            <a:solidFill>
              <a:srgbClr val="000000"/>
            </a:solidFill>
          </a:ln>
        </p:spPr>
        <p:txBody>
          <a:bodyPr wrap="square" lIns="0" tIns="0" rIns="0" bIns="0" rtlCol="0">
            <a:noAutofit/>
          </a:bodyPr>
          <a:lstStyle/>
          <a:p>
            <a:endParaRPr/>
          </a:p>
        </p:txBody>
      </p:sp>
      <p:sp>
        <p:nvSpPr>
          <p:cNvPr id="63" name="bk object 63"/>
          <p:cNvSpPr/>
          <p:nvPr/>
        </p:nvSpPr>
        <p:spPr>
          <a:xfrm>
            <a:off x="2513689" y="4428745"/>
            <a:ext cx="0" cy="611866"/>
          </a:xfrm>
          <a:custGeom>
            <a:avLst/>
            <a:gdLst/>
            <a:ahLst/>
            <a:cxnLst/>
            <a:rect l="l" t="t" r="r" b="b"/>
            <a:pathLst>
              <a:path h="611866">
                <a:moveTo>
                  <a:pt x="0" y="611866"/>
                </a:moveTo>
                <a:lnTo>
                  <a:pt x="0" y="0"/>
                </a:lnTo>
              </a:path>
            </a:pathLst>
          </a:custGeom>
          <a:ln w="7286">
            <a:solidFill>
              <a:srgbClr val="707070"/>
            </a:solidFill>
          </a:ln>
        </p:spPr>
        <p:txBody>
          <a:bodyPr wrap="square" lIns="0" tIns="0" rIns="0" bIns="0" rtlCol="0">
            <a:noAutofit/>
          </a:bodyPr>
          <a:lstStyle/>
          <a:p>
            <a:endParaRPr/>
          </a:p>
        </p:txBody>
      </p:sp>
      <p:sp>
        <p:nvSpPr>
          <p:cNvPr id="64" name="bk object 64"/>
          <p:cNvSpPr/>
          <p:nvPr/>
        </p:nvSpPr>
        <p:spPr>
          <a:xfrm>
            <a:off x="2502759" y="4472449"/>
            <a:ext cx="440806" cy="0"/>
          </a:xfrm>
          <a:custGeom>
            <a:avLst/>
            <a:gdLst/>
            <a:ahLst/>
            <a:cxnLst/>
            <a:rect l="l" t="t" r="r" b="b"/>
            <a:pathLst>
              <a:path w="440806">
                <a:moveTo>
                  <a:pt x="0" y="0"/>
                </a:moveTo>
                <a:lnTo>
                  <a:pt x="440806" y="0"/>
                </a:lnTo>
              </a:path>
            </a:pathLst>
          </a:custGeom>
          <a:ln w="3643">
            <a:solidFill>
              <a:srgbClr val="707070"/>
            </a:solidFill>
          </a:ln>
        </p:spPr>
        <p:txBody>
          <a:bodyPr wrap="square" lIns="0" tIns="0" rIns="0" bIns="0" rtlCol="0">
            <a:noAutofit/>
          </a:bodyPr>
          <a:lstStyle/>
          <a:p>
            <a:endParaRPr/>
          </a:p>
        </p:txBody>
      </p:sp>
      <p:sp>
        <p:nvSpPr>
          <p:cNvPr id="65" name="bk object 65"/>
          <p:cNvSpPr/>
          <p:nvPr/>
        </p:nvSpPr>
        <p:spPr>
          <a:xfrm>
            <a:off x="2939923" y="4472449"/>
            <a:ext cx="1311490" cy="0"/>
          </a:xfrm>
          <a:custGeom>
            <a:avLst/>
            <a:gdLst/>
            <a:ahLst/>
            <a:cxnLst/>
            <a:rect l="l" t="t" r="r" b="b"/>
            <a:pathLst>
              <a:path w="1311490">
                <a:moveTo>
                  <a:pt x="0" y="0"/>
                </a:moveTo>
                <a:lnTo>
                  <a:pt x="1311490" y="0"/>
                </a:lnTo>
              </a:path>
            </a:pathLst>
          </a:custGeom>
          <a:ln w="3643">
            <a:solidFill>
              <a:srgbClr val="000000"/>
            </a:solidFill>
          </a:ln>
        </p:spPr>
        <p:txBody>
          <a:bodyPr wrap="square" lIns="0" tIns="0" rIns="0" bIns="0" rtlCol="0">
            <a:noAutofit/>
          </a:bodyPr>
          <a:lstStyle/>
          <a:p>
            <a:endParaRPr/>
          </a:p>
        </p:txBody>
      </p:sp>
      <p:sp>
        <p:nvSpPr>
          <p:cNvPr id="66" name="bk object 66"/>
          <p:cNvSpPr/>
          <p:nvPr/>
        </p:nvSpPr>
        <p:spPr>
          <a:xfrm>
            <a:off x="4313345" y="4456061"/>
            <a:ext cx="94717" cy="0"/>
          </a:xfrm>
          <a:custGeom>
            <a:avLst/>
            <a:gdLst/>
            <a:ahLst/>
            <a:cxnLst/>
            <a:rect l="l" t="t" r="r" b="b"/>
            <a:pathLst>
              <a:path w="94717">
                <a:moveTo>
                  <a:pt x="0" y="0"/>
                </a:moveTo>
                <a:lnTo>
                  <a:pt x="94717" y="0"/>
                </a:lnTo>
              </a:path>
            </a:pathLst>
          </a:custGeom>
          <a:ln w="10929">
            <a:solidFill>
              <a:srgbClr val="232323"/>
            </a:solidFill>
          </a:ln>
        </p:spPr>
        <p:txBody>
          <a:bodyPr wrap="square" lIns="0" tIns="0" rIns="0" bIns="0" rtlCol="0">
            <a:noAutofit/>
          </a:bodyPr>
          <a:lstStyle/>
          <a:p>
            <a:endParaRPr/>
          </a:p>
        </p:txBody>
      </p:sp>
      <p:sp>
        <p:nvSpPr>
          <p:cNvPr id="67" name="bk object 67"/>
          <p:cNvSpPr/>
          <p:nvPr/>
        </p:nvSpPr>
        <p:spPr>
          <a:xfrm>
            <a:off x="5817915" y="4508870"/>
            <a:ext cx="61931" cy="0"/>
          </a:xfrm>
          <a:custGeom>
            <a:avLst/>
            <a:gdLst/>
            <a:ahLst/>
            <a:cxnLst/>
            <a:rect l="l" t="t" r="r" b="b"/>
            <a:pathLst>
              <a:path w="61931">
                <a:moveTo>
                  <a:pt x="0" y="0"/>
                </a:moveTo>
                <a:lnTo>
                  <a:pt x="61931" y="0"/>
                </a:lnTo>
              </a:path>
            </a:pathLst>
          </a:custGeom>
          <a:ln w="3643">
            <a:solidFill>
              <a:srgbClr val="606060"/>
            </a:solidFill>
          </a:ln>
        </p:spPr>
        <p:txBody>
          <a:bodyPr wrap="square" lIns="0" tIns="0" rIns="0" bIns="0" rtlCol="0">
            <a:noAutofit/>
          </a:bodyPr>
          <a:lstStyle/>
          <a:p>
            <a:endParaRPr/>
          </a:p>
        </p:txBody>
      </p:sp>
      <p:sp>
        <p:nvSpPr>
          <p:cNvPr id="68" name="bk object 68"/>
          <p:cNvSpPr/>
          <p:nvPr/>
        </p:nvSpPr>
        <p:spPr>
          <a:xfrm>
            <a:off x="4229555" y="4829371"/>
            <a:ext cx="575598" cy="0"/>
          </a:xfrm>
          <a:custGeom>
            <a:avLst/>
            <a:gdLst/>
            <a:ahLst/>
            <a:cxnLst/>
            <a:rect l="l" t="t" r="r" b="b"/>
            <a:pathLst>
              <a:path w="575598">
                <a:moveTo>
                  <a:pt x="0" y="0"/>
                </a:moveTo>
                <a:lnTo>
                  <a:pt x="575598" y="0"/>
                </a:lnTo>
              </a:path>
            </a:pathLst>
          </a:custGeom>
          <a:ln w="7286">
            <a:solidFill>
              <a:srgbClr val="777777"/>
            </a:solidFill>
          </a:ln>
        </p:spPr>
        <p:txBody>
          <a:bodyPr wrap="square" lIns="0" tIns="0" rIns="0" bIns="0" rtlCol="0">
            <a:noAutofit/>
          </a:bodyPr>
          <a:lstStyle/>
          <a:p>
            <a:endParaRPr/>
          </a:p>
        </p:txBody>
      </p:sp>
      <p:sp>
        <p:nvSpPr>
          <p:cNvPr id="69" name="bk object 69"/>
          <p:cNvSpPr/>
          <p:nvPr/>
        </p:nvSpPr>
        <p:spPr>
          <a:xfrm>
            <a:off x="5821558" y="4891286"/>
            <a:ext cx="790536" cy="0"/>
          </a:xfrm>
          <a:custGeom>
            <a:avLst/>
            <a:gdLst/>
            <a:ahLst/>
            <a:cxnLst/>
            <a:rect l="l" t="t" r="r" b="b"/>
            <a:pathLst>
              <a:path w="790536">
                <a:moveTo>
                  <a:pt x="0" y="0"/>
                </a:moveTo>
                <a:lnTo>
                  <a:pt x="790536" y="0"/>
                </a:lnTo>
              </a:path>
            </a:pathLst>
          </a:custGeom>
          <a:ln w="3643">
            <a:solidFill>
              <a:srgbClr val="000000"/>
            </a:solidFill>
          </a:ln>
        </p:spPr>
        <p:txBody>
          <a:bodyPr wrap="square" lIns="0" tIns="0" rIns="0" bIns="0" rtlCol="0">
            <a:noAutofit/>
          </a:bodyPr>
          <a:lstStyle/>
          <a:p>
            <a:endParaRPr/>
          </a:p>
        </p:txBody>
      </p:sp>
      <p:sp>
        <p:nvSpPr>
          <p:cNvPr id="70" name="bk object 70"/>
          <p:cNvSpPr/>
          <p:nvPr/>
        </p:nvSpPr>
        <p:spPr>
          <a:xfrm>
            <a:off x="5843417" y="4916782"/>
            <a:ext cx="0" cy="539024"/>
          </a:xfrm>
          <a:custGeom>
            <a:avLst/>
            <a:gdLst/>
            <a:ahLst/>
            <a:cxnLst/>
            <a:rect l="l" t="t" r="r" b="b"/>
            <a:pathLst>
              <a:path h="539024">
                <a:moveTo>
                  <a:pt x="0" y="539024"/>
                </a:moveTo>
                <a:lnTo>
                  <a:pt x="0" y="0"/>
                </a:lnTo>
              </a:path>
            </a:pathLst>
          </a:custGeom>
          <a:ln w="7286">
            <a:solidFill>
              <a:srgbClr val="808080"/>
            </a:solidFill>
          </a:ln>
        </p:spPr>
        <p:txBody>
          <a:bodyPr wrap="square" lIns="0" tIns="0" rIns="0" bIns="0" rtlCol="0">
            <a:noAutofit/>
          </a:bodyPr>
          <a:lstStyle/>
          <a:p>
            <a:endParaRPr/>
          </a:p>
        </p:txBody>
      </p:sp>
      <p:sp>
        <p:nvSpPr>
          <p:cNvPr id="71" name="bk object 71"/>
          <p:cNvSpPr/>
          <p:nvPr/>
        </p:nvSpPr>
        <p:spPr>
          <a:xfrm>
            <a:off x="2098384" y="5035148"/>
            <a:ext cx="622957" cy="0"/>
          </a:xfrm>
          <a:custGeom>
            <a:avLst/>
            <a:gdLst/>
            <a:ahLst/>
            <a:cxnLst/>
            <a:rect l="l" t="t" r="r" b="b"/>
            <a:pathLst>
              <a:path w="622957">
                <a:moveTo>
                  <a:pt x="0" y="0"/>
                </a:moveTo>
                <a:lnTo>
                  <a:pt x="622957" y="0"/>
                </a:lnTo>
              </a:path>
            </a:pathLst>
          </a:custGeom>
          <a:ln w="10929">
            <a:solidFill>
              <a:srgbClr val="9C9C9C"/>
            </a:solidFill>
          </a:ln>
        </p:spPr>
        <p:txBody>
          <a:bodyPr wrap="square" lIns="0" tIns="0" rIns="0" bIns="0" rtlCol="0">
            <a:noAutofit/>
          </a:bodyPr>
          <a:lstStyle/>
          <a:p>
            <a:endParaRPr/>
          </a:p>
        </p:txBody>
      </p:sp>
      <p:sp>
        <p:nvSpPr>
          <p:cNvPr id="72" name="bk object 72"/>
          <p:cNvSpPr/>
          <p:nvPr/>
        </p:nvSpPr>
        <p:spPr>
          <a:xfrm>
            <a:off x="5839773" y="5080674"/>
            <a:ext cx="790536" cy="0"/>
          </a:xfrm>
          <a:custGeom>
            <a:avLst/>
            <a:gdLst/>
            <a:ahLst/>
            <a:cxnLst/>
            <a:rect l="l" t="t" r="r" b="b"/>
            <a:pathLst>
              <a:path w="790536">
                <a:moveTo>
                  <a:pt x="0" y="0"/>
                </a:moveTo>
                <a:lnTo>
                  <a:pt x="790536" y="0"/>
                </a:lnTo>
              </a:path>
            </a:pathLst>
          </a:custGeom>
          <a:ln w="14572">
            <a:solidFill>
              <a:srgbClr val="A0A0A0"/>
            </a:solidFill>
          </a:ln>
        </p:spPr>
        <p:txBody>
          <a:bodyPr wrap="square" lIns="0" tIns="0" rIns="0" bIns="0" rtlCol="0">
            <a:noAutofit/>
          </a:bodyPr>
          <a:lstStyle/>
          <a:p>
            <a:endParaRPr/>
          </a:p>
        </p:txBody>
      </p:sp>
      <p:sp>
        <p:nvSpPr>
          <p:cNvPr id="73" name="bk object 73"/>
          <p:cNvSpPr/>
          <p:nvPr/>
        </p:nvSpPr>
        <p:spPr>
          <a:xfrm>
            <a:off x="4229555" y="5322870"/>
            <a:ext cx="564668" cy="0"/>
          </a:xfrm>
          <a:custGeom>
            <a:avLst/>
            <a:gdLst/>
            <a:ahLst/>
            <a:cxnLst/>
            <a:rect l="l" t="t" r="r" b="b"/>
            <a:pathLst>
              <a:path w="564668">
                <a:moveTo>
                  <a:pt x="0" y="0"/>
                </a:moveTo>
                <a:lnTo>
                  <a:pt x="564668" y="0"/>
                </a:lnTo>
              </a:path>
            </a:pathLst>
          </a:custGeom>
          <a:ln w="3643">
            <a:solidFill>
              <a:srgbClr val="7C7C7C"/>
            </a:solidFill>
          </a:ln>
        </p:spPr>
        <p:txBody>
          <a:bodyPr wrap="square" lIns="0" tIns="0" rIns="0" bIns="0" rtlCol="0">
            <a:noAutofit/>
          </a:bodyPr>
          <a:lstStyle/>
          <a:p>
            <a:endParaRPr/>
          </a:p>
        </p:txBody>
      </p:sp>
      <p:sp>
        <p:nvSpPr>
          <p:cNvPr id="74" name="bk object 74"/>
          <p:cNvSpPr/>
          <p:nvPr/>
        </p:nvSpPr>
        <p:spPr>
          <a:xfrm>
            <a:off x="5839773" y="5452164"/>
            <a:ext cx="790536" cy="0"/>
          </a:xfrm>
          <a:custGeom>
            <a:avLst/>
            <a:gdLst/>
            <a:ahLst/>
            <a:cxnLst/>
            <a:rect l="l" t="t" r="r" b="b"/>
            <a:pathLst>
              <a:path w="790536">
                <a:moveTo>
                  <a:pt x="0" y="0"/>
                </a:moveTo>
                <a:lnTo>
                  <a:pt x="790536" y="0"/>
                </a:lnTo>
              </a:path>
            </a:pathLst>
          </a:custGeom>
          <a:ln w="7286">
            <a:solidFill>
              <a:srgbClr val="7C7C7C"/>
            </a:solidFill>
          </a:ln>
        </p:spPr>
        <p:txBody>
          <a:bodyPr wrap="square" lIns="0" tIns="0" rIns="0" bIns="0" rtlCol="0">
            <a:noAutofit/>
          </a:bodyPr>
          <a:lstStyle/>
          <a:p>
            <a:endParaRPr/>
          </a:p>
        </p:txBody>
      </p:sp>
      <p:sp>
        <p:nvSpPr>
          <p:cNvPr id="75" name="bk object 75"/>
          <p:cNvSpPr/>
          <p:nvPr/>
        </p:nvSpPr>
        <p:spPr>
          <a:xfrm>
            <a:off x="1333347" y="5657941"/>
            <a:ext cx="5296962" cy="0"/>
          </a:xfrm>
          <a:custGeom>
            <a:avLst/>
            <a:gdLst/>
            <a:ahLst/>
            <a:cxnLst/>
            <a:rect l="l" t="t" r="r" b="b"/>
            <a:pathLst>
              <a:path w="5296962">
                <a:moveTo>
                  <a:pt x="0" y="0"/>
                </a:moveTo>
                <a:lnTo>
                  <a:pt x="5296962" y="0"/>
                </a:lnTo>
              </a:path>
            </a:pathLst>
          </a:custGeom>
          <a:ln w="10929">
            <a:solidFill>
              <a:srgbClr val="939393"/>
            </a:solidFill>
          </a:ln>
        </p:spPr>
        <p:txBody>
          <a:bodyPr wrap="square" lIns="0" tIns="0" rIns="0" bIns="0" rtlCol="0">
            <a:noAutofit/>
          </a:bodyPr>
          <a:lstStyle/>
          <a:p>
            <a:endParaRPr/>
          </a:p>
        </p:txBody>
      </p:sp>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noAutofit/>
          </a:body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7" name="Holder 7"/>
          <p:cNvSpPr>
            <a:spLocks noGrp="1"/>
          </p:cNvSpPr>
          <p:nvPr>
            <p:ph type="sldNum" sz="quarter" idx="7"/>
          </p:nvPr>
        </p:nvSpPr>
        <p:spPr>
          <a:xfrm>
            <a:off x="7157204" y="6617968"/>
            <a:ext cx="462796" cy="240031"/>
          </a:xfrm>
        </p:spPr>
        <p:txBody>
          <a:bodyPr lIns="0" tIns="0" rIns="0" bIns="0"/>
          <a:lstStyle/>
          <a:p>
            <a:pPr marL="124460">
              <a:lnSpc>
                <a:spcPct val="100000"/>
              </a:lnSpc>
            </a:pPr>
            <a:fld id="{81D60167-4931-47E6-BA6A-407CBD079E47}" type="slidenum">
              <a:rPr sz="1100" b="1" dirty="0" smtClean="0">
                <a:latin typeface="Verdana"/>
                <a:cs typeface="Verdana"/>
              </a:rPr>
              <a:t>‹#›</a:t>
            </a:fld>
            <a:endParaRPr sz="1100" dirty="0">
              <a:latin typeface="Verdana"/>
              <a:cs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5" name="Holder 5"/>
          <p:cNvSpPr>
            <a:spLocks noGrp="1"/>
          </p:cNvSpPr>
          <p:nvPr>
            <p:ph type="sldNum" sz="quarter" idx="7"/>
          </p:nvPr>
        </p:nvSpPr>
        <p:spPr>
          <a:xfrm>
            <a:off x="7157204" y="6617968"/>
            <a:ext cx="462796" cy="240031"/>
          </a:xfrm>
        </p:spPr>
        <p:txBody>
          <a:bodyPr lIns="0" tIns="0" rIns="0" bIns="0"/>
          <a:lstStyle/>
          <a:p>
            <a:pPr marL="124460">
              <a:lnSpc>
                <a:spcPct val="100000"/>
              </a:lnSpc>
            </a:pPr>
            <a:fld id="{81D60167-4931-47E6-BA6A-407CBD079E47}" type="slidenum">
              <a:rPr sz="1100" b="1" dirty="0" smtClean="0">
                <a:latin typeface="Verdana"/>
                <a:cs typeface="Verdana"/>
              </a:rPr>
              <a:t>‹#›</a:t>
            </a:fld>
            <a:endParaRPr sz="1100" dirty="0">
              <a:latin typeface="Verdana"/>
              <a:cs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05839" y="1699952"/>
            <a:ext cx="1005840" cy="128847"/>
          </a:xfrm>
          <a:prstGeom prst="rect">
            <a:avLst/>
          </a:prstGeom>
          <a:blipFill>
            <a:blip r:embed="rId2" cstate="print"/>
            <a:stretch>
              <a:fillRect/>
            </a:stretch>
          </a:blipFill>
        </p:spPr>
        <p:txBody>
          <a:bodyPr wrap="square" lIns="0" tIns="0" rIns="0" bIns="0" rtlCol="0">
            <a:noAutofit/>
          </a:bodyPr>
          <a:lstStyle/>
          <a:p>
            <a:endParaRPr/>
          </a:p>
        </p:txBody>
      </p:sp>
      <p:sp>
        <p:nvSpPr>
          <p:cNvPr id="17" name="bk object 17"/>
          <p:cNvSpPr/>
          <p:nvPr/>
        </p:nvSpPr>
        <p:spPr>
          <a:xfrm>
            <a:off x="743989" y="1473431"/>
            <a:ext cx="980902" cy="0"/>
          </a:xfrm>
          <a:custGeom>
            <a:avLst/>
            <a:gdLst/>
            <a:ahLst/>
            <a:cxnLst/>
            <a:rect l="l" t="t" r="r" b="b"/>
            <a:pathLst>
              <a:path w="980902">
                <a:moveTo>
                  <a:pt x="0" y="0"/>
                </a:moveTo>
                <a:lnTo>
                  <a:pt x="980902" y="0"/>
                </a:lnTo>
              </a:path>
            </a:pathLst>
          </a:custGeom>
          <a:ln w="20781">
            <a:solidFill>
              <a:srgbClr val="4B4B4B"/>
            </a:solidFill>
          </a:ln>
        </p:spPr>
        <p:txBody>
          <a:bodyPr wrap="square" lIns="0" tIns="0" rIns="0" bIns="0" rtlCol="0">
            <a:noAutofit/>
          </a:bodyPr>
          <a:lstStyle/>
          <a:p>
            <a:endParaRPr/>
          </a:p>
        </p:txBody>
      </p:sp>
      <p:sp>
        <p:nvSpPr>
          <p:cNvPr id="18" name="bk object 18"/>
          <p:cNvSpPr/>
          <p:nvPr/>
        </p:nvSpPr>
        <p:spPr>
          <a:xfrm>
            <a:off x="758536" y="1463039"/>
            <a:ext cx="0" cy="652548"/>
          </a:xfrm>
          <a:custGeom>
            <a:avLst/>
            <a:gdLst/>
            <a:ahLst/>
            <a:cxnLst/>
            <a:rect l="l" t="t" r="r" b="b"/>
            <a:pathLst>
              <a:path h="652548">
                <a:moveTo>
                  <a:pt x="0" y="652548"/>
                </a:moveTo>
                <a:lnTo>
                  <a:pt x="0" y="0"/>
                </a:lnTo>
              </a:path>
            </a:pathLst>
          </a:custGeom>
          <a:ln w="29094">
            <a:solidFill>
              <a:srgbClr val="545454"/>
            </a:solidFill>
          </a:ln>
        </p:spPr>
        <p:txBody>
          <a:bodyPr wrap="square" lIns="0" tIns="0" rIns="0" bIns="0" rtlCol="0">
            <a:noAutofit/>
          </a:bodyPr>
          <a:lstStyle/>
          <a:p>
            <a:endParaRPr/>
          </a:p>
        </p:txBody>
      </p:sp>
      <p:sp>
        <p:nvSpPr>
          <p:cNvPr id="19" name="bk object 19"/>
          <p:cNvSpPr/>
          <p:nvPr/>
        </p:nvSpPr>
        <p:spPr>
          <a:xfrm>
            <a:off x="1714500" y="1463039"/>
            <a:ext cx="0" cy="652548"/>
          </a:xfrm>
          <a:custGeom>
            <a:avLst/>
            <a:gdLst/>
            <a:ahLst/>
            <a:cxnLst/>
            <a:rect l="l" t="t" r="r" b="b"/>
            <a:pathLst>
              <a:path h="652548">
                <a:moveTo>
                  <a:pt x="0" y="652548"/>
                </a:moveTo>
                <a:lnTo>
                  <a:pt x="0" y="0"/>
                </a:lnTo>
              </a:path>
            </a:pathLst>
          </a:custGeom>
          <a:ln w="20781">
            <a:solidFill>
              <a:srgbClr val="3F443F"/>
            </a:solidFill>
          </a:ln>
        </p:spPr>
        <p:txBody>
          <a:bodyPr wrap="square" lIns="0" tIns="0" rIns="0" bIns="0" rtlCol="0">
            <a:noAutofit/>
          </a:bodyPr>
          <a:lstStyle/>
          <a:p>
            <a:endParaRPr/>
          </a:p>
        </p:txBody>
      </p:sp>
      <p:sp>
        <p:nvSpPr>
          <p:cNvPr id="20" name="bk object 20"/>
          <p:cNvSpPr/>
          <p:nvPr/>
        </p:nvSpPr>
        <p:spPr>
          <a:xfrm>
            <a:off x="743989" y="2107276"/>
            <a:ext cx="980902" cy="0"/>
          </a:xfrm>
          <a:custGeom>
            <a:avLst/>
            <a:gdLst/>
            <a:ahLst/>
            <a:cxnLst/>
            <a:rect l="l" t="t" r="r" b="b"/>
            <a:pathLst>
              <a:path w="980902">
                <a:moveTo>
                  <a:pt x="0" y="0"/>
                </a:moveTo>
                <a:lnTo>
                  <a:pt x="980902" y="0"/>
                </a:lnTo>
              </a:path>
            </a:pathLst>
          </a:custGeom>
          <a:ln w="16625">
            <a:solidFill>
              <a:srgbClr val="3B3B3B"/>
            </a:solidFill>
          </a:ln>
        </p:spPr>
        <p:txBody>
          <a:bodyPr wrap="square" lIns="0" tIns="0" rIns="0" bIns="0" rtlCol="0">
            <a:noAutofit/>
          </a:bodyPr>
          <a:lstStyle/>
          <a:p>
            <a:endParaRPr/>
          </a:p>
        </p:txBody>
      </p:sp>
      <p:sp>
        <p:nvSpPr>
          <p:cNvPr id="21" name="bk object 21"/>
          <p:cNvSpPr/>
          <p:nvPr/>
        </p:nvSpPr>
        <p:spPr>
          <a:xfrm>
            <a:off x="743989" y="2425237"/>
            <a:ext cx="980902" cy="0"/>
          </a:xfrm>
          <a:custGeom>
            <a:avLst/>
            <a:gdLst/>
            <a:ahLst/>
            <a:cxnLst/>
            <a:rect l="l" t="t" r="r" b="b"/>
            <a:pathLst>
              <a:path w="980902">
                <a:moveTo>
                  <a:pt x="0" y="0"/>
                </a:moveTo>
                <a:lnTo>
                  <a:pt x="980902" y="0"/>
                </a:lnTo>
              </a:path>
            </a:pathLst>
          </a:custGeom>
          <a:ln w="20781">
            <a:solidFill>
              <a:srgbClr val="4B4B4B"/>
            </a:solidFill>
          </a:ln>
        </p:spPr>
        <p:txBody>
          <a:bodyPr wrap="square" lIns="0" tIns="0" rIns="0" bIns="0" rtlCol="0">
            <a:noAutofit/>
          </a:bodyPr>
          <a:lstStyle/>
          <a:p>
            <a:endParaRPr/>
          </a:p>
        </p:txBody>
      </p:sp>
      <p:sp>
        <p:nvSpPr>
          <p:cNvPr id="22" name="bk object 22"/>
          <p:cNvSpPr/>
          <p:nvPr/>
        </p:nvSpPr>
        <p:spPr>
          <a:xfrm>
            <a:off x="758536" y="2419003"/>
            <a:ext cx="0" cy="648393"/>
          </a:xfrm>
          <a:custGeom>
            <a:avLst/>
            <a:gdLst/>
            <a:ahLst/>
            <a:cxnLst/>
            <a:rect l="l" t="t" r="r" b="b"/>
            <a:pathLst>
              <a:path h="648393">
                <a:moveTo>
                  <a:pt x="0" y="648393"/>
                </a:moveTo>
                <a:lnTo>
                  <a:pt x="0" y="0"/>
                </a:lnTo>
              </a:path>
            </a:pathLst>
          </a:custGeom>
          <a:ln w="29094">
            <a:solidFill>
              <a:srgbClr val="545454"/>
            </a:solidFill>
          </a:ln>
        </p:spPr>
        <p:txBody>
          <a:bodyPr wrap="square" lIns="0" tIns="0" rIns="0" bIns="0" rtlCol="0">
            <a:noAutofit/>
          </a:bodyPr>
          <a:lstStyle/>
          <a:p>
            <a:endParaRPr/>
          </a:p>
        </p:txBody>
      </p:sp>
      <p:sp>
        <p:nvSpPr>
          <p:cNvPr id="23" name="bk object 23"/>
          <p:cNvSpPr/>
          <p:nvPr/>
        </p:nvSpPr>
        <p:spPr>
          <a:xfrm>
            <a:off x="1714500" y="2419003"/>
            <a:ext cx="0" cy="648393"/>
          </a:xfrm>
          <a:custGeom>
            <a:avLst/>
            <a:gdLst/>
            <a:ahLst/>
            <a:cxnLst/>
            <a:rect l="l" t="t" r="r" b="b"/>
            <a:pathLst>
              <a:path h="648393">
                <a:moveTo>
                  <a:pt x="0" y="648393"/>
                </a:moveTo>
                <a:lnTo>
                  <a:pt x="0" y="0"/>
                </a:lnTo>
              </a:path>
            </a:pathLst>
          </a:custGeom>
          <a:ln w="20781">
            <a:solidFill>
              <a:srgbClr val="3F443F"/>
            </a:solidFill>
          </a:ln>
        </p:spPr>
        <p:txBody>
          <a:bodyPr wrap="square" lIns="0" tIns="0" rIns="0" bIns="0" rtlCol="0">
            <a:noAutofit/>
          </a:bodyPr>
          <a:lstStyle/>
          <a:p>
            <a:endParaRPr/>
          </a:p>
        </p:txBody>
      </p:sp>
      <p:sp>
        <p:nvSpPr>
          <p:cNvPr id="24" name="bk object 24"/>
          <p:cNvSpPr/>
          <p:nvPr/>
        </p:nvSpPr>
        <p:spPr>
          <a:xfrm>
            <a:off x="743989" y="3063239"/>
            <a:ext cx="980902" cy="0"/>
          </a:xfrm>
          <a:custGeom>
            <a:avLst/>
            <a:gdLst/>
            <a:ahLst/>
            <a:cxnLst/>
            <a:rect l="l" t="t" r="r" b="b"/>
            <a:pathLst>
              <a:path w="980902">
                <a:moveTo>
                  <a:pt x="0" y="0"/>
                </a:moveTo>
                <a:lnTo>
                  <a:pt x="980902" y="0"/>
                </a:lnTo>
              </a:path>
            </a:pathLst>
          </a:custGeom>
          <a:ln w="24938">
            <a:solidFill>
              <a:srgbClr val="444444"/>
            </a:solidFill>
          </a:ln>
        </p:spPr>
        <p:txBody>
          <a:bodyPr wrap="square" lIns="0" tIns="0" rIns="0" bIns="0" rtlCol="0">
            <a:noAutofit/>
          </a:bodyPr>
          <a:lstStyle/>
          <a:p>
            <a:endParaRPr/>
          </a:p>
        </p:txBody>
      </p:sp>
      <p:sp>
        <p:nvSpPr>
          <p:cNvPr id="25" name="bk object 25"/>
          <p:cNvSpPr/>
          <p:nvPr/>
        </p:nvSpPr>
        <p:spPr>
          <a:xfrm>
            <a:off x="2030383" y="1783079"/>
            <a:ext cx="0" cy="968432"/>
          </a:xfrm>
          <a:custGeom>
            <a:avLst/>
            <a:gdLst/>
            <a:ahLst/>
            <a:cxnLst/>
            <a:rect l="l" t="t" r="r" b="b"/>
            <a:pathLst>
              <a:path h="968432">
                <a:moveTo>
                  <a:pt x="0" y="968432"/>
                </a:moveTo>
                <a:lnTo>
                  <a:pt x="0" y="0"/>
                </a:lnTo>
              </a:path>
            </a:pathLst>
          </a:custGeom>
          <a:ln w="20781">
            <a:solidFill>
              <a:srgbClr val="444444"/>
            </a:solidFill>
          </a:ln>
        </p:spPr>
        <p:txBody>
          <a:bodyPr wrap="square" lIns="0" tIns="0" rIns="0" bIns="0" rtlCol="0">
            <a:noAutofit/>
          </a:bodyPr>
          <a:lstStyle/>
          <a:p>
            <a:endParaRPr/>
          </a:p>
        </p:txBody>
      </p:sp>
      <p:sp>
        <p:nvSpPr>
          <p:cNvPr id="26" name="bk object 26"/>
          <p:cNvSpPr/>
          <p:nvPr/>
        </p:nvSpPr>
        <p:spPr>
          <a:xfrm>
            <a:off x="2975956" y="1949334"/>
            <a:ext cx="972588" cy="0"/>
          </a:xfrm>
          <a:custGeom>
            <a:avLst/>
            <a:gdLst/>
            <a:ahLst/>
            <a:cxnLst/>
            <a:rect l="l" t="t" r="r" b="b"/>
            <a:pathLst>
              <a:path w="972588">
                <a:moveTo>
                  <a:pt x="0" y="0"/>
                </a:moveTo>
                <a:lnTo>
                  <a:pt x="972588" y="0"/>
                </a:lnTo>
              </a:path>
            </a:pathLst>
          </a:custGeom>
          <a:ln w="16625">
            <a:solidFill>
              <a:srgbClr val="3B3B3B"/>
            </a:solidFill>
          </a:ln>
        </p:spPr>
        <p:txBody>
          <a:bodyPr wrap="square" lIns="0" tIns="0" rIns="0" bIns="0" rtlCol="0">
            <a:noAutofit/>
          </a:bodyPr>
          <a:lstStyle/>
          <a:p>
            <a:endParaRPr/>
          </a:p>
        </p:txBody>
      </p:sp>
      <p:sp>
        <p:nvSpPr>
          <p:cNvPr id="27" name="bk object 27"/>
          <p:cNvSpPr/>
          <p:nvPr/>
        </p:nvSpPr>
        <p:spPr>
          <a:xfrm>
            <a:off x="2986347" y="1941022"/>
            <a:ext cx="0" cy="652548"/>
          </a:xfrm>
          <a:custGeom>
            <a:avLst/>
            <a:gdLst/>
            <a:ahLst/>
            <a:cxnLst/>
            <a:rect l="l" t="t" r="r" b="b"/>
            <a:pathLst>
              <a:path h="652548">
                <a:moveTo>
                  <a:pt x="0" y="652548"/>
                </a:moveTo>
                <a:lnTo>
                  <a:pt x="0" y="0"/>
                </a:lnTo>
              </a:path>
            </a:pathLst>
          </a:custGeom>
          <a:ln w="20781">
            <a:solidFill>
              <a:srgbClr val="3F3F3F"/>
            </a:solidFill>
          </a:ln>
        </p:spPr>
        <p:txBody>
          <a:bodyPr wrap="square" lIns="0" tIns="0" rIns="0" bIns="0" rtlCol="0">
            <a:noAutofit/>
          </a:bodyPr>
          <a:lstStyle/>
          <a:p>
            <a:endParaRPr/>
          </a:p>
        </p:txBody>
      </p:sp>
      <p:sp>
        <p:nvSpPr>
          <p:cNvPr id="28" name="bk object 28"/>
          <p:cNvSpPr/>
          <p:nvPr/>
        </p:nvSpPr>
        <p:spPr>
          <a:xfrm>
            <a:off x="3938154" y="1941022"/>
            <a:ext cx="0" cy="652548"/>
          </a:xfrm>
          <a:custGeom>
            <a:avLst/>
            <a:gdLst/>
            <a:ahLst/>
            <a:cxnLst/>
            <a:rect l="l" t="t" r="r" b="b"/>
            <a:pathLst>
              <a:path h="652548">
                <a:moveTo>
                  <a:pt x="0" y="652548"/>
                </a:moveTo>
                <a:lnTo>
                  <a:pt x="0" y="0"/>
                </a:lnTo>
              </a:path>
            </a:pathLst>
          </a:custGeom>
          <a:ln w="20781">
            <a:solidFill>
              <a:srgbClr val="3F4444"/>
            </a:solidFill>
          </a:ln>
        </p:spPr>
        <p:txBody>
          <a:bodyPr wrap="square" lIns="0" tIns="0" rIns="0" bIns="0" rtlCol="0">
            <a:noAutofit/>
          </a:bodyPr>
          <a:lstStyle/>
          <a:p>
            <a:endParaRPr/>
          </a:p>
        </p:txBody>
      </p:sp>
      <p:sp>
        <p:nvSpPr>
          <p:cNvPr id="29" name="bk object 29"/>
          <p:cNvSpPr/>
          <p:nvPr/>
        </p:nvSpPr>
        <p:spPr>
          <a:xfrm>
            <a:off x="2975956" y="2583179"/>
            <a:ext cx="972588" cy="0"/>
          </a:xfrm>
          <a:custGeom>
            <a:avLst/>
            <a:gdLst/>
            <a:ahLst/>
            <a:cxnLst/>
            <a:rect l="l" t="t" r="r" b="b"/>
            <a:pathLst>
              <a:path w="972588">
                <a:moveTo>
                  <a:pt x="0" y="0"/>
                </a:moveTo>
                <a:lnTo>
                  <a:pt x="972588" y="0"/>
                </a:lnTo>
              </a:path>
            </a:pathLst>
          </a:custGeom>
          <a:ln w="20781">
            <a:solidFill>
              <a:srgbClr val="484848"/>
            </a:solidFill>
          </a:ln>
        </p:spPr>
        <p:txBody>
          <a:bodyPr wrap="square" lIns="0" tIns="0" rIns="0" bIns="0" rtlCol="0">
            <a:noAutofit/>
          </a:bodyPr>
          <a:lstStyle/>
          <a:p>
            <a:endParaRPr/>
          </a:p>
        </p:txBody>
      </p:sp>
      <p:sp>
        <p:nvSpPr>
          <p:cNvPr id="30" name="bk object 30"/>
          <p:cNvSpPr/>
          <p:nvPr/>
        </p:nvSpPr>
        <p:spPr>
          <a:xfrm>
            <a:off x="2986347" y="4006734"/>
            <a:ext cx="0" cy="648393"/>
          </a:xfrm>
          <a:custGeom>
            <a:avLst/>
            <a:gdLst/>
            <a:ahLst/>
            <a:cxnLst/>
            <a:rect l="l" t="t" r="r" b="b"/>
            <a:pathLst>
              <a:path h="648393">
                <a:moveTo>
                  <a:pt x="0" y="648393"/>
                </a:moveTo>
                <a:lnTo>
                  <a:pt x="0" y="0"/>
                </a:lnTo>
              </a:path>
            </a:pathLst>
          </a:custGeom>
          <a:ln w="20781">
            <a:solidFill>
              <a:srgbClr val="444444"/>
            </a:solidFill>
          </a:ln>
        </p:spPr>
        <p:txBody>
          <a:bodyPr wrap="square" lIns="0" tIns="0" rIns="0" bIns="0" rtlCol="0">
            <a:noAutofit/>
          </a:bodyPr>
          <a:lstStyle/>
          <a:p>
            <a:endParaRPr/>
          </a:p>
        </p:txBody>
      </p:sp>
      <p:sp>
        <p:nvSpPr>
          <p:cNvPr id="31" name="bk object 31"/>
          <p:cNvSpPr/>
          <p:nvPr/>
        </p:nvSpPr>
        <p:spPr>
          <a:xfrm>
            <a:off x="2028305" y="4650971"/>
            <a:ext cx="960119" cy="0"/>
          </a:xfrm>
          <a:custGeom>
            <a:avLst/>
            <a:gdLst/>
            <a:ahLst/>
            <a:cxnLst/>
            <a:rect l="l" t="t" r="r" b="b"/>
            <a:pathLst>
              <a:path w="960119">
                <a:moveTo>
                  <a:pt x="0" y="0"/>
                </a:moveTo>
                <a:lnTo>
                  <a:pt x="960119" y="0"/>
                </a:lnTo>
              </a:path>
            </a:pathLst>
          </a:custGeom>
          <a:ln w="24938">
            <a:solidFill>
              <a:srgbClr val="444444"/>
            </a:solidFill>
          </a:ln>
        </p:spPr>
        <p:txBody>
          <a:bodyPr wrap="square" lIns="0" tIns="0" rIns="0" bIns="0" rtlCol="0">
            <a:noAutofit/>
          </a:bodyPr>
          <a:lstStyle/>
          <a:p>
            <a:endParaRPr/>
          </a:p>
        </p:txBody>
      </p:sp>
      <p:sp>
        <p:nvSpPr>
          <p:cNvPr id="32" name="bk object 32"/>
          <p:cNvSpPr/>
          <p:nvPr/>
        </p:nvSpPr>
        <p:spPr>
          <a:xfrm>
            <a:off x="3462251" y="2822171"/>
            <a:ext cx="0" cy="810491"/>
          </a:xfrm>
          <a:custGeom>
            <a:avLst/>
            <a:gdLst/>
            <a:ahLst/>
            <a:cxnLst/>
            <a:rect l="l" t="t" r="r" b="b"/>
            <a:pathLst>
              <a:path h="810491">
                <a:moveTo>
                  <a:pt x="0" y="810491"/>
                </a:moveTo>
                <a:lnTo>
                  <a:pt x="0" y="0"/>
                </a:lnTo>
              </a:path>
            </a:pathLst>
          </a:custGeom>
          <a:ln w="24938">
            <a:solidFill>
              <a:srgbClr val="3F3F3F"/>
            </a:solidFill>
          </a:ln>
        </p:spPr>
        <p:txBody>
          <a:bodyPr wrap="square" lIns="0" tIns="0" rIns="0" bIns="0" rtlCol="0">
            <a:noAutofit/>
          </a:bodyPr>
          <a:lstStyle/>
          <a:p>
            <a:endParaRPr/>
          </a:p>
        </p:txBody>
      </p:sp>
      <p:sp>
        <p:nvSpPr>
          <p:cNvPr id="33" name="bk object 33"/>
          <p:cNvSpPr/>
          <p:nvPr/>
        </p:nvSpPr>
        <p:spPr>
          <a:xfrm>
            <a:off x="2497974" y="3618114"/>
            <a:ext cx="2564476" cy="0"/>
          </a:xfrm>
          <a:custGeom>
            <a:avLst/>
            <a:gdLst/>
            <a:ahLst/>
            <a:cxnLst/>
            <a:rect l="l" t="t" r="r" b="b"/>
            <a:pathLst>
              <a:path w="2564476">
                <a:moveTo>
                  <a:pt x="0" y="0"/>
                </a:moveTo>
                <a:lnTo>
                  <a:pt x="2564476" y="0"/>
                </a:lnTo>
              </a:path>
            </a:pathLst>
          </a:custGeom>
          <a:ln w="20781">
            <a:solidFill>
              <a:srgbClr val="3B3B3B"/>
            </a:solidFill>
          </a:ln>
        </p:spPr>
        <p:txBody>
          <a:bodyPr wrap="square" lIns="0" tIns="0" rIns="0" bIns="0" rtlCol="0">
            <a:noAutofit/>
          </a:bodyPr>
          <a:lstStyle/>
          <a:p>
            <a:endParaRPr/>
          </a:p>
        </p:txBody>
      </p:sp>
      <p:sp>
        <p:nvSpPr>
          <p:cNvPr id="34" name="bk object 34"/>
          <p:cNvSpPr/>
          <p:nvPr/>
        </p:nvSpPr>
        <p:spPr>
          <a:xfrm>
            <a:off x="4889962" y="1783079"/>
            <a:ext cx="0" cy="972588"/>
          </a:xfrm>
          <a:custGeom>
            <a:avLst/>
            <a:gdLst/>
            <a:ahLst/>
            <a:cxnLst/>
            <a:rect l="l" t="t" r="r" b="b"/>
            <a:pathLst>
              <a:path h="972588">
                <a:moveTo>
                  <a:pt x="0" y="972588"/>
                </a:moveTo>
                <a:lnTo>
                  <a:pt x="0" y="0"/>
                </a:lnTo>
              </a:path>
            </a:pathLst>
          </a:custGeom>
          <a:ln w="20781">
            <a:solidFill>
              <a:srgbClr val="444444"/>
            </a:solidFill>
          </a:ln>
        </p:spPr>
        <p:txBody>
          <a:bodyPr wrap="square" lIns="0" tIns="0" rIns="0" bIns="0" rtlCol="0">
            <a:noAutofit/>
          </a:bodyPr>
          <a:lstStyle/>
          <a:p>
            <a:endParaRPr/>
          </a:p>
        </p:txBody>
      </p:sp>
      <p:sp>
        <p:nvSpPr>
          <p:cNvPr id="35" name="bk object 35"/>
          <p:cNvSpPr/>
          <p:nvPr/>
        </p:nvSpPr>
        <p:spPr>
          <a:xfrm>
            <a:off x="5052059" y="3607723"/>
            <a:ext cx="0" cy="423948"/>
          </a:xfrm>
          <a:custGeom>
            <a:avLst/>
            <a:gdLst/>
            <a:ahLst/>
            <a:cxnLst/>
            <a:rect l="l" t="t" r="r" b="b"/>
            <a:pathLst>
              <a:path h="423948">
                <a:moveTo>
                  <a:pt x="0" y="423948"/>
                </a:moveTo>
                <a:lnTo>
                  <a:pt x="0" y="0"/>
                </a:lnTo>
              </a:path>
            </a:pathLst>
          </a:custGeom>
          <a:ln w="20781">
            <a:solidFill>
              <a:srgbClr val="444444"/>
            </a:solidFill>
          </a:ln>
        </p:spPr>
        <p:txBody>
          <a:bodyPr wrap="square" lIns="0" tIns="0" rIns="0" bIns="0" rtlCol="0">
            <a:noAutofit/>
          </a:bodyPr>
          <a:lstStyle/>
          <a:p>
            <a:endParaRPr/>
          </a:p>
        </p:txBody>
      </p:sp>
      <p:sp>
        <p:nvSpPr>
          <p:cNvPr id="36" name="bk object 36"/>
          <p:cNvSpPr/>
          <p:nvPr/>
        </p:nvSpPr>
        <p:spPr>
          <a:xfrm>
            <a:off x="5199611" y="1473431"/>
            <a:ext cx="972588" cy="0"/>
          </a:xfrm>
          <a:custGeom>
            <a:avLst/>
            <a:gdLst/>
            <a:ahLst/>
            <a:cxnLst/>
            <a:rect l="l" t="t" r="r" b="b"/>
            <a:pathLst>
              <a:path w="972588">
                <a:moveTo>
                  <a:pt x="0" y="0"/>
                </a:moveTo>
                <a:lnTo>
                  <a:pt x="972588" y="0"/>
                </a:lnTo>
              </a:path>
            </a:pathLst>
          </a:custGeom>
          <a:ln w="20781">
            <a:solidFill>
              <a:srgbClr val="4B4B4B"/>
            </a:solidFill>
          </a:ln>
        </p:spPr>
        <p:txBody>
          <a:bodyPr wrap="square" lIns="0" tIns="0" rIns="0" bIns="0" rtlCol="0">
            <a:noAutofit/>
          </a:bodyPr>
          <a:lstStyle/>
          <a:p>
            <a:endParaRPr/>
          </a:p>
        </p:txBody>
      </p:sp>
      <p:sp>
        <p:nvSpPr>
          <p:cNvPr id="37" name="bk object 37"/>
          <p:cNvSpPr/>
          <p:nvPr/>
        </p:nvSpPr>
        <p:spPr>
          <a:xfrm>
            <a:off x="5210002" y="1463039"/>
            <a:ext cx="0" cy="652548"/>
          </a:xfrm>
          <a:custGeom>
            <a:avLst/>
            <a:gdLst/>
            <a:ahLst/>
            <a:cxnLst/>
            <a:rect l="l" t="t" r="r" b="b"/>
            <a:pathLst>
              <a:path h="652548">
                <a:moveTo>
                  <a:pt x="0" y="652548"/>
                </a:moveTo>
                <a:lnTo>
                  <a:pt x="0" y="0"/>
                </a:lnTo>
              </a:path>
            </a:pathLst>
          </a:custGeom>
          <a:ln w="20781">
            <a:solidFill>
              <a:srgbClr val="444444"/>
            </a:solidFill>
          </a:ln>
        </p:spPr>
        <p:txBody>
          <a:bodyPr wrap="square" lIns="0" tIns="0" rIns="0" bIns="0" rtlCol="0">
            <a:noAutofit/>
          </a:bodyPr>
          <a:lstStyle/>
          <a:p>
            <a:endParaRPr/>
          </a:p>
        </p:txBody>
      </p:sp>
      <p:sp>
        <p:nvSpPr>
          <p:cNvPr id="38" name="bk object 38"/>
          <p:cNvSpPr/>
          <p:nvPr/>
        </p:nvSpPr>
        <p:spPr>
          <a:xfrm>
            <a:off x="2019992" y="2265217"/>
            <a:ext cx="785553" cy="0"/>
          </a:xfrm>
          <a:custGeom>
            <a:avLst/>
            <a:gdLst/>
            <a:ahLst/>
            <a:cxnLst/>
            <a:rect l="l" t="t" r="r" b="b"/>
            <a:pathLst>
              <a:path w="785553">
                <a:moveTo>
                  <a:pt x="0" y="0"/>
                </a:moveTo>
                <a:lnTo>
                  <a:pt x="785553" y="0"/>
                </a:lnTo>
              </a:path>
            </a:pathLst>
          </a:custGeom>
          <a:ln w="24938">
            <a:solidFill>
              <a:srgbClr val="3F3F3F"/>
            </a:solidFill>
          </a:ln>
        </p:spPr>
        <p:txBody>
          <a:bodyPr wrap="square" lIns="0" tIns="0" rIns="0" bIns="0" rtlCol="0">
            <a:noAutofit/>
          </a:bodyPr>
          <a:lstStyle/>
          <a:p>
            <a:endParaRPr/>
          </a:p>
        </p:txBody>
      </p:sp>
      <p:sp>
        <p:nvSpPr>
          <p:cNvPr id="39" name="bk object 39"/>
          <p:cNvSpPr/>
          <p:nvPr/>
        </p:nvSpPr>
        <p:spPr>
          <a:xfrm>
            <a:off x="2030383" y="4002577"/>
            <a:ext cx="0" cy="656705"/>
          </a:xfrm>
          <a:custGeom>
            <a:avLst/>
            <a:gdLst/>
            <a:ahLst/>
            <a:cxnLst/>
            <a:rect l="l" t="t" r="r" b="b"/>
            <a:pathLst>
              <a:path h="656705">
                <a:moveTo>
                  <a:pt x="0" y="656705"/>
                </a:moveTo>
                <a:lnTo>
                  <a:pt x="0" y="0"/>
                </a:lnTo>
              </a:path>
            </a:pathLst>
          </a:custGeom>
          <a:ln w="20781">
            <a:solidFill>
              <a:srgbClr val="444444"/>
            </a:solidFill>
          </a:ln>
        </p:spPr>
        <p:txBody>
          <a:bodyPr wrap="square" lIns="0" tIns="0" rIns="0" bIns="0" rtlCol="0">
            <a:noAutofit/>
          </a:bodyPr>
          <a:lstStyle/>
          <a:p>
            <a:endParaRPr/>
          </a:p>
        </p:txBody>
      </p:sp>
      <p:sp>
        <p:nvSpPr>
          <p:cNvPr id="40" name="bk object 40"/>
          <p:cNvSpPr/>
          <p:nvPr/>
        </p:nvSpPr>
        <p:spPr>
          <a:xfrm>
            <a:off x="2508365" y="3607723"/>
            <a:ext cx="0" cy="423948"/>
          </a:xfrm>
          <a:custGeom>
            <a:avLst/>
            <a:gdLst/>
            <a:ahLst/>
            <a:cxnLst/>
            <a:rect l="l" t="t" r="r" b="b"/>
            <a:pathLst>
              <a:path h="423948">
                <a:moveTo>
                  <a:pt x="0" y="423948"/>
                </a:moveTo>
                <a:lnTo>
                  <a:pt x="0" y="0"/>
                </a:lnTo>
              </a:path>
            </a:pathLst>
          </a:custGeom>
          <a:ln w="20781">
            <a:solidFill>
              <a:srgbClr val="444444"/>
            </a:solidFill>
          </a:ln>
        </p:spPr>
        <p:txBody>
          <a:bodyPr wrap="square" lIns="0" tIns="0" rIns="0" bIns="0" rtlCol="0">
            <a:noAutofit/>
          </a:bodyPr>
          <a:lstStyle/>
          <a:p>
            <a:endParaRPr/>
          </a:p>
        </p:txBody>
      </p:sp>
      <p:sp>
        <p:nvSpPr>
          <p:cNvPr id="41" name="bk object 41"/>
          <p:cNvSpPr/>
          <p:nvPr/>
        </p:nvSpPr>
        <p:spPr>
          <a:xfrm>
            <a:off x="5199611" y="2107276"/>
            <a:ext cx="972588" cy="0"/>
          </a:xfrm>
          <a:custGeom>
            <a:avLst/>
            <a:gdLst/>
            <a:ahLst/>
            <a:cxnLst/>
            <a:rect l="l" t="t" r="r" b="b"/>
            <a:pathLst>
              <a:path w="972588">
                <a:moveTo>
                  <a:pt x="0" y="0"/>
                </a:moveTo>
                <a:lnTo>
                  <a:pt x="972588" y="0"/>
                </a:lnTo>
              </a:path>
            </a:pathLst>
          </a:custGeom>
          <a:ln w="16625">
            <a:solidFill>
              <a:srgbClr val="3B3B3B"/>
            </a:solidFill>
          </a:ln>
        </p:spPr>
        <p:txBody>
          <a:bodyPr wrap="square" lIns="0" tIns="0" rIns="0" bIns="0" rtlCol="0">
            <a:noAutofit/>
          </a:bodyPr>
          <a:lstStyle/>
          <a:p>
            <a:endParaRPr/>
          </a:p>
        </p:txBody>
      </p:sp>
      <p:sp>
        <p:nvSpPr>
          <p:cNvPr id="42" name="bk object 42"/>
          <p:cNvSpPr/>
          <p:nvPr/>
        </p:nvSpPr>
        <p:spPr>
          <a:xfrm>
            <a:off x="5199611" y="2425237"/>
            <a:ext cx="972588" cy="0"/>
          </a:xfrm>
          <a:custGeom>
            <a:avLst/>
            <a:gdLst/>
            <a:ahLst/>
            <a:cxnLst/>
            <a:rect l="l" t="t" r="r" b="b"/>
            <a:pathLst>
              <a:path w="972588">
                <a:moveTo>
                  <a:pt x="0" y="0"/>
                </a:moveTo>
                <a:lnTo>
                  <a:pt x="972588" y="0"/>
                </a:lnTo>
              </a:path>
            </a:pathLst>
          </a:custGeom>
          <a:ln w="20781">
            <a:solidFill>
              <a:srgbClr val="484B48"/>
            </a:solidFill>
          </a:ln>
        </p:spPr>
        <p:txBody>
          <a:bodyPr wrap="square" lIns="0" tIns="0" rIns="0" bIns="0" rtlCol="0">
            <a:noAutofit/>
          </a:bodyPr>
          <a:lstStyle/>
          <a:p>
            <a:endParaRPr/>
          </a:p>
        </p:txBody>
      </p:sp>
      <p:sp>
        <p:nvSpPr>
          <p:cNvPr id="43" name="bk object 43"/>
          <p:cNvSpPr/>
          <p:nvPr/>
        </p:nvSpPr>
        <p:spPr>
          <a:xfrm>
            <a:off x="5210002" y="2414847"/>
            <a:ext cx="0" cy="656704"/>
          </a:xfrm>
          <a:custGeom>
            <a:avLst/>
            <a:gdLst/>
            <a:ahLst/>
            <a:cxnLst/>
            <a:rect l="l" t="t" r="r" b="b"/>
            <a:pathLst>
              <a:path h="656704">
                <a:moveTo>
                  <a:pt x="0" y="656704"/>
                </a:moveTo>
                <a:lnTo>
                  <a:pt x="0" y="0"/>
                </a:lnTo>
              </a:path>
            </a:pathLst>
          </a:custGeom>
          <a:ln w="20781">
            <a:solidFill>
              <a:srgbClr val="3F4444"/>
            </a:solidFill>
          </a:ln>
        </p:spPr>
        <p:txBody>
          <a:bodyPr wrap="square" lIns="0" tIns="0" rIns="0" bIns="0" rtlCol="0">
            <a:noAutofit/>
          </a:bodyPr>
          <a:lstStyle/>
          <a:p>
            <a:endParaRPr/>
          </a:p>
        </p:txBody>
      </p:sp>
      <p:sp>
        <p:nvSpPr>
          <p:cNvPr id="44" name="bk object 44"/>
          <p:cNvSpPr/>
          <p:nvPr/>
        </p:nvSpPr>
        <p:spPr>
          <a:xfrm>
            <a:off x="2028305" y="4015047"/>
            <a:ext cx="964276" cy="0"/>
          </a:xfrm>
          <a:custGeom>
            <a:avLst/>
            <a:gdLst/>
            <a:ahLst/>
            <a:cxnLst/>
            <a:rect l="l" t="t" r="r" b="b"/>
            <a:pathLst>
              <a:path w="964276">
                <a:moveTo>
                  <a:pt x="0" y="0"/>
                </a:moveTo>
                <a:lnTo>
                  <a:pt x="964276" y="0"/>
                </a:lnTo>
              </a:path>
            </a:pathLst>
          </a:custGeom>
          <a:ln w="24938">
            <a:solidFill>
              <a:srgbClr val="444444"/>
            </a:solidFill>
          </a:ln>
        </p:spPr>
        <p:txBody>
          <a:bodyPr wrap="square" lIns="0" tIns="0" rIns="0" bIns="0" rtlCol="0">
            <a:noAutofit/>
          </a:bodyPr>
          <a:lstStyle/>
          <a:p>
            <a:endParaRPr/>
          </a:p>
        </p:txBody>
      </p:sp>
      <p:sp>
        <p:nvSpPr>
          <p:cNvPr id="45" name="bk object 45"/>
          <p:cNvSpPr/>
          <p:nvPr/>
        </p:nvSpPr>
        <p:spPr>
          <a:xfrm>
            <a:off x="5199611" y="3063239"/>
            <a:ext cx="972588" cy="0"/>
          </a:xfrm>
          <a:custGeom>
            <a:avLst/>
            <a:gdLst/>
            <a:ahLst/>
            <a:cxnLst/>
            <a:rect l="l" t="t" r="r" b="b"/>
            <a:pathLst>
              <a:path w="972588">
                <a:moveTo>
                  <a:pt x="0" y="0"/>
                </a:moveTo>
                <a:lnTo>
                  <a:pt x="972588" y="0"/>
                </a:lnTo>
              </a:path>
            </a:pathLst>
          </a:custGeom>
          <a:ln w="24938">
            <a:solidFill>
              <a:srgbClr val="444444"/>
            </a:solidFill>
          </a:ln>
        </p:spPr>
        <p:txBody>
          <a:bodyPr wrap="square" lIns="0" tIns="0" rIns="0" bIns="0" rtlCol="0">
            <a:noAutofit/>
          </a:bodyPr>
          <a:lstStyle/>
          <a:p>
            <a:endParaRPr/>
          </a:p>
        </p:txBody>
      </p:sp>
      <p:sp>
        <p:nvSpPr>
          <p:cNvPr id="46" name="bk object 46"/>
          <p:cNvSpPr/>
          <p:nvPr/>
        </p:nvSpPr>
        <p:spPr>
          <a:xfrm>
            <a:off x="4563687" y="4015047"/>
            <a:ext cx="972588" cy="0"/>
          </a:xfrm>
          <a:custGeom>
            <a:avLst/>
            <a:gdLst/>
            <a:ahLst/>
            <a:cxnLst/>
            <a:rect l="l" t="t" r="r" b="b"/>
            <a:pathLst>
              <a:path w="972588">
                <a:moveTo>
                  <a:pt x="0" y="0"/>
                </a:moveTo>
                <a:lnTo>
                  <a:pt x="972588" y="0"/>
                </a:lnTo>
              </a:path>
            </a:pathLst>
          </a:custGeom>
          <a:ln w="24938">
            <a:solidFill>
              <a:srgbClr val="444444"/>
            </a:solidFill>
          </a:ln>
        </p:spPr>
        <p:txBody>
          <a:bodyPr wrap="square" lIns="0" tIns="0" rIns="0" bIns="0" rtlCol="0">
            <a:noAutofit/>
          </a:bodyPr>
          <a:lstStyle/>
          <a:p>
            <a:endParaRPr/>
          </a:p>
        </p:txBody>
      </p:sp>
      <p:sp>
        <p:nvSpPr>
          <p:cNvPr id="47" name="bk object 47"/>
          <p:cNvSpPr/>
          <p:nvPr/>
        </p:nvSpPr>
        <p:spPr>
          <a:xfrm>
            <a:off x="4574077" y="4002577"/>
            <a:ext cx="0" cy="656705"/>
          </a:xfrm>
          <a:custGeom>
            <a:avLst/>
            <a:gdLst/>
            <a:ahLst/>
            <a:cxnLst/>
            <a:rect l="l" t="t" r="r" b="b"/>
            <a:pathLst>
              <a:path h="656705">
                <a:moveTo>
                  <a:pt x="0" y="656705"/>
                </a:moveTo>
                <a:lnTo>
                  <a:pt x="0" y="0"/>
                </a:lnTo>
              </a:path>
            </a:pathLst>
          </a:custGeom>
          <a:ln w="20781">
            <a:solidFill>
              <a:srgbClr val="3F443F"/>
            </a:solidFill>
          </a:ln>
        </p:spPr>
        <p:txBody>
          <a:bodyPr wrap="square" lIns="0" tIns="0" rIns="0" bIns="0" rtlCol="0">
            <a:noAutofit/>
          </a:bodyPr>
          <a:lstStyle/>
          <a:p>
            <a:endParaRPr/>
          </a:p>
        </p:txBody>
      </p:sp>
      <p:sp>
        <p:nvSpPr>
          <p:cNvPr id="48" name="bk object 48"/>
          <p:cNvSpPr/>
          <p:nvPr/>
        </p:nvSpPr>
        <p:spPr>
          <a:xfrm>
            <a:off x="5525885" y="4002577"/>
            <a:ext cx="0" cy="660862"/>
          </a:xfrm>
          <a:custGeom>
            <a:avLst/>
            <a:gdLst/>
            <a:ahLst/>
            <a:cxnLst/>
            <a:rect l="l" t="t" r="r" b="b"/>
            <a:pathLst>
              <a:path h="660862">
                <a:moveTo>
                  <a:pt x="0" y="660862"/>
                </a:moveTo>
                <a:lnTo>
                  <a:pt x="0" y="0"/>
                </a:lnTo>
              </a:path>
            </a:pathLst>
          </a:custGeom>
          <a:ln w="20781">
            <a:solidFill>
              <a:srgbClr val="3F3F3F"/>
            </a:solidFill>
          </a:ln>
        </p:spPr>
        <p:txBody>
          <a:bodyPr wrap="square" lIns="0" tIns="0" rIns="0" bIns="0" rtlCol="0">
            <a:noAutofit/>
          </a:bodyPr>
          <a:lstStyle/>
          <a:p>
            <a:endParaRPr/>
          </a:p>
        </p:txBody>
      </p:sp>
      <p:sp>
        <p:nvSpPr>
          <p:cNvPr id="49" name="bk object 49"/>
          <p:cNvSpPr/>
          <p:nvPr/>
        </p:nvSpPr>
        <p:spPr>
          <a:xfrm>
            <a:off x="4563687" y="4650971"/>
            <a:ext cx="972588" cy="0"/>
          </a:xfrm>
          <a:custGeom>
            <a:avLst/>
            <a:gdLst/>
            <a:ahLst/>
            <a:cxnLst/>
            <a:rect l="l" t="t" r="r" b="b"/>
            <a:pathLst>
              <a:path w="972588">
                <a:moveTo>
                  <a:pt x="0" y="0"/>
                </a:moveTo>
                <a:lnTo>
                  <a:pt x="972588" y="0"/>
                </a:lnTo>
              </a:path>
            </a:pathLst>
          </a:custGeom>
          <a:ln w="24938">
            <a:solidFill>
              <a:srgbClr val="444444"/>
            </a:solidFill>
          </a:ln>
        </p:spPr>
        <p:txBody>
          <a:bodyPr wrap="square" lIns="0" tIns="0" rIns="0" bIns="0" rtlCol="0">
            <a:noAutofit/>
          </a:bodyPr>
          <a:lstStyle/>
          <a:p>
            <a:endParaRPr/>
          </a:p>
        </p:txBody>
      </p:sp>
      <p:sp>
        <p:nvSpPr>
          <p:cNvPr id="50" name="bk object 50"/>
          <p:cNvSpPr/>
          <p:nvPr/>
        </p:nvSpPr>
        <p:spPr>
          <a:xfrm>
            <a:off x="758536" y="5274425"/>
            <a:ext cx="0" cy="660862"/>
          </a:xfrm>
          <a:custGeom>
            <a:avLst/>
            <a:gdLst/>
            <a:ahLst/>
            <a:cxnLst/>
            <a:rect l="l" t="t" r="r" b="b"/>
            <a:pathLst>
              <a:path h="660862">
                <a:moveTo>
                  <a:pt x="0" y="660862"/>
                </a:moveTo>
                <a:lnTo>
                  <a:pt x="0" y="0"/>
                </a:lnTo>
              </a:path>
            </a:pathLst>
          </a:custGeom>
          <a:ln w="29094">
            <a:solidFill>
              <a:srgbClr val="545454"/>
            </a:solidFill>
          </a:ln>
        </p:spPr>
        <p:txBody>
          <a:bodyPr wrap="square" lIns="0" tIns="0" rIns="0" bIns="0" rtlCol="0">
            <a:noAutofit/>
          </a:bodyPr>
          <a:lstStyle/>
          <a:p>
            <a:endParaRPr/>
          </a:p>
        </p:txBody>
      </p:sp>
      <p:sp>
        <p:nvSpPr>
          <p:cNvPr id="51" name="bk object 51"/>
          <p:cNvSpPr/>
          <p:nvPr/>
        </p:nvSpPr>
        <p:spPr>
          <a:xfrm>
            <a:off x="4258194" y="5274425"/>
            <a:ext cx="0" cy="660862"/>
          </a:xfrm>
          <a:custGeom>
            <a:avLst/>
            <a:gdLst/>
            <a:ahLst/>
            <a:cxnLst/>
            <a:rect l="l" t="t" r="r" b="b"/>
            <a:pathLst>
              <a:path h="660862">
                <a:moveTo>
                  <a:pt x="0" y="660862"/>
                </a:moveTo>
                <a:lnTo>
                  <a:pt x="0" y="0"/>
                </a:lnTo>
              </a:path>
            </a:pathLst>
          </a:custGeom>
          <a:ln w="20781">
            <a:solidFill>
              <a:srgbClr val="444444"/>
            </a:solidFill>
          </a:ln>
        </p:spPr>
        <p:txBody>
          <a:bodyPr wrap="square" lIns="0" tIns="0" rIns="0" bIns="0" rtlCol="0">
            <a:noAutofit/>
          </a:bodyPr>
          <a:lstStyle/>
          <a:p>
            <a:endParaRPr/>
          </a:p>
        </p:txBody>
      </p:sp>
      <p:sp>
        <p:nvSpPr>
          <p:cNvPr id="52" name="bk object 52"/>
          <p:cNvSpPr/>
          <p:nvPr/>
        </p:nvSpPr>
        <p:spPr>
          <a:xfrm>
            <a:off x="743989" y="5284816"/>
            <a:ext cx="980902" cy="0"/>
          </a:xfrm>
          <a:custGeom>
            <a:avLst/>
            <a:gdLst/>
            <a:ahLst/>
            <a:cxnLst/>
            <a:rect l="l" t="t" r="r" b="b"/>
            <a:pathLst>
              <a:path w="980902">
                <a:moveTo>
                  <a:pt x="0" y="0"/>
                </a:moveTo>
                <a:lnTo>
                  <a:pt x="980902" y="0"/>
                </a:lnTo>
              </a:path>
            </a:pathLst>
          </a:custGeom>
          <a:ln w="20781">
            <a:solidFill>
              <a:srgbClr val="444444"/>
            </a:solidFill>
          </a:ln>
        </p:spPr>
        <p:txBody>
          <a:bodyPr wrap="square" lIns="0" tIns="0" rIns="0" bIns="0" rtlCol="0">
            <a:noAutofit/>
          </a:bodyPr>
          <a:lstStyle/>
          <a:p>
            <a:endParaRPr/>
          </a:p>
        </p:txBody>
      </p:sp>
      <p:sp>
        <p:nvSpPr>
          <p:cNvPr id="53" name="bk object 53"/>
          <p:cNvSpPr/>
          <p:nvPr/>
        </p:nvSpPr>
        <p:spPr>
          <a:xfrm>
            <a:off x="743989" y="5924896"/>
            <a:ext cx="980902" cy="0"/>
          </a:xfrm>
          <a:custGeom>
            <a:avLst/>
            <a:gdLst/>
            <a:ahLst/>
            <a:cxnLst/>
            <a:rect l="l" t="t" r="r" b="b"/>
            <a:pathLst>
              <a:path w="980902">
                <a:moveTo>
                  <a:pt x="0" y="0"/>
                </a:moveTo>
                <a:lnTo>
                  <a:pt x="980902" y="0"/>
                </a:lnTo>
              </a:path>
            </a:pathLst>
          </a:custGeom>
          <a:ln w="29094">
            <a:solidFill>
              <a:srgbClr val="5B5B5B"/>
            </a:solidFill>
          </a:ln>
        </p:spPr>
        <p:txBody>
          <a:bodyPr wrap="square" lIns="0" tIns="0" rIns="0" bIns="0" rtlCol="0">
            <a:noAutofit/>
          </a:bodyPr>
          <a:lstStyle/>
          <a:p>
            <a:endParaRPr/>
          </a:p>
        </p:txBody>
      </p:sp>
      <p:sp>
        <p:nvSpPr>
          <p:cNvPr id="54" name="bk object 54"/>
          <p:cNvSpPr/>
          <p:nvPr/>
        </p:nvSpPr>
        <p:spPr>
          <a:xfrm>
            <a:off x="3295996" y="5284816"/>
            <a:ext cx="972588" cy="0"/>
          </a:xfrm>
          <a:custGeom>
            <a:avLst/>
            <a:gdLst/>
            <a:ahLst/>
            <a:cxnLst/>
            <a:rect l="l" t="t" r="r" b="b"/>
            <a:pathLst>
              <a:path w="972588">
                <a:moveTo>
                  <a:pt x="0" y="0"/>
                </a:moveTo>
                <a:lnTo>
                  <a:pt x="972588" y="0"/>
                </a:lnTo>
              </a:path>
            </a:pathLst>
          </a:custGeom>
          <a:ln w="20781">
            <a:solidFill>
              <a:srgbClr val="444444"/>
            </a:solidFill>
          </a:ln>
        </p:spPr>
        <p:txBody>
          <a:bodyPr wrap="square" lIns="0" tIns="0" rIns="0" bIns="0" rtlCol="0">
            <a:noAutofit/>
          </a:bodyPr>
          <a:lstStyle/>
          <a:p>
            <a:endParaRPr/>
          </a:p>
        </p:txBody>
      </p:sp>
      <p:sp>
        <p:nvSpPr>
          <p:cNvPr id="55" name="bk object 55"/>
          <p:cNvSpPr/>
          <p:nvPr/>
        </p:nvSpPr>
        <p:spPr>
          <a:xfrm>
            <a:off x="3300152" y="5924896"/>
            <a:ext cx="955964" cy="0"/>
          </a:xfrm>
          <a:custGeom>
            <a:avLst/>
            <a:gdLst/>
            <a:ahLst/>
            <a:cxnLst/>
            <a:rect l="l" t="t" r="r" b="b"/>
            <a:pathLst>
              <a:path w="955964">
                <a:moveTo>
                  <a:pt x="0" y="0"/>
                </a:moveTo>
                <a:lnTo>
                  <a:pt x="955964" y="0"/>
                </a:lnTo>
              </a:path>
            </a:pathLst>
          </a:custGeom>
          <a:ln w="29094">
            <a:solidFill>
              <a:srgbClr val="5B5B5B"/>
            </a:solidFill>
          </a:ln>
        </p:spPr>
        <p:txBody>
          <a:bodyPr wrap="square" lIns="0" tIns="0" rIns="0" bIns="0" rtlCol="0">
            <a:noAutofit/>
          </a:bodyPr>
          <a:lstStyle/>
          <a:p>
            <a:endParaRPr/>
          </a:p>
        </p:txBody>
      </p:sp>
      <p:sp>
        <p:nvSpPr>
          <p:cNvPr id="56" name="bk object 56"/>
          <p:cNvSpPr/>
          <p:nvPr/>
        </p:nvSpPr>
        <p:spPr>
          <a:xfrm>
            <a:off x="6161808" y="1463039"/>
            <a:ext cx="0" cy="652548"/>
          </a:xfrm>
          <a:custGeom>
            <a:avLst/>
            <a:gdLst/>
            <a:ahLst/>
            <a:cxnLst/>
            <a:rect l="l" t="t" r="r" b="b"/>
            <a:pathLst>
              <a:path h="652548">
                <a:moveTo>
                  <a:pt x="0" y="652548"/>
                </a:moveTo>
                <a:lnTo>
                  <a:pt x="0" y="0"/>
                </a:lnTo>
              </a:path>
            </a:pathLst>
          </a:custGeom>
          <a:ln w="20781">
            <a:solidFill>
              <a:srgbClr val="484848"/>
            </a:solidFill>
          </a:ln>
        </p:spPr>
        <p:txBody>
          <a:bodyPr wrap="square" lIns="0" tIns="0" rIns="0" bIns="0" rtlCol="0">
            <a:noAutofit/>
          </a:bodyPr>
          <a:lstStyle/>
          <a:p>
            <a:endParaRPr/>
          </a:p>
        </p:txBody>
      </p:sp>
      <p:sp>
        <p:nvSpPr>
          <p:cNvPr id="57" name="bk object 57"/>
          <p:cNvSpPr/>
          <p:nvPr/>
        </p:nvSpPr>
        <p:spPr>
          <a:xfrm>
            <a:off x="6161808" y="2419003"/>
            <a:ext cx="0" cy="648393"/>
          </a:xfrm>
          <a:custGeom>
            <a:avLst/>
            <a:gdLst/>
            <a:ahLst/>
            <a:cxnLst/>
            <a:rect l="l" t="t" r="r" b="b"/>
            <a:pathLst>
              <a:path h="648393">
                <a:moveTo>
                  <a:pt x="0" y="648393"/>
                </a:moveTo>
                <a:lnTo>
                  <a:pt x="0" y="0"/>
                </a:lnTo>
              </a:path>
            </a:pathLst>
          </a:custGeom>
          <a:ln w="20781">
            <a:solidFill>
              <a:srgbClr val="484848"/>
            </a:solidFill>
          </a:ln>
        </p:spPr>
        <p:txBody>
          <a:bodyPr wrap="square" lIns="0" tIns="0" rIns="0" bIns="0" rtlCol="0">
            <a:noAutofit/>
          </a:bodyPr>
          <a:lstStyle/>
          <a:p>
            <a:endParaRPr/>
          </a:p>
        </p:txBody>
      </p:sp>
      <p:sp>
        <p:nvSpPr>
          <p:cNvPr id="58" name="bk object 58"/>
          <p:cNvSpPr/>
          <p:nvPr/>
        </p:nvSpPr>
        <p:spPr>
          <a:xfrm>
            <a:off x="6155574" y="3379123"/>
            <a:ext cx="968433" cy="0"/>
          </a:xfrm>
          <a:custGeom>
            <a:avLst/>
            <a:gdLst/>
            <a:ahLst/>
            <a:cxnLst/>
            <a:rect l="l" t="t" r="r" b="b"/>
            <a:pathLst>
              <a:path w="968433">
                <a:moveTo>
                  <a:pt x="0" y="0"/>
                </a:moveTo>
                <a:lnTo>
                  <a:pt x="968433" y="0"/>
                </a:lnTo>
              </a:path>
            </a:pathLst>
          </a:custGeom>
          <a:ln w="24938">
            <a:solidFill>
              <a:srgbClr val="444444"/>
            </a:solidFill>
          </a:ln>
        </p:spPr>
        <p:txBody>
          <a:bodyPr wrap="square" lIns="0" tIns="0" rIns="0" bIns="0" rtlCol="0">
            <a:noAutofit/>
          </a:bodyPr>
          <a:lstStyle/>
          <a:p>
            <a:endParaRPr/>
          </a:p>
        </p:txBody>
      </p:sp>
      <p:sp>
        <p:nvSpPr>
          <p:cNvPr id="59" name="bk object 59"/>
          <p:cNvSpPr/>
          <p:nvPr/>
        </p:nvSpPr>
        <p:spPr>
          <a:xfrm>
            <a:off x="5845925" y="3686694"/>
            <a:ext cx="0" cy="1292628"/>
          </a:xfrm>
          <a:custGeom>
            <a:avLst/>
            <a:gdLst/>
            <a:ahLst/>
            <a:cxnLst/>
            <a:rect l="l" t="t" r="r" b="b"/>
            <a:pathLst>
              <a:path h="1292628">
                <a:moveTo>
                  <a:pt x="0" y="1292628"/>
                </a:moveTo>
                <a:lnTo>
                  <a:pt x="0" y="0"/>
                </a:lnTo>
              </a:path>
            </a:pathLst>
          </a:custGeom>
          <a:ln w="20781">
            <a:solidFill>
              <a:srgbClr val="484848"/>
            </a:solidFill>
          </a:ln>
        </p:spPr>
        <p:txBody>
          <a:bodyPr wrap="square" lIns="0" tIns="0" rIns="0" bIns="0" rtlCol="0">
            <a:noAutofit/>
          </a:bodyPr>
          <a:lstStyle/>
          <a:p>
            <a:endParaRPr/>
          </a:p>
        </p:txBody>
      </p:sp>
      <p:sp>
        <p:nvSpPr>
          <p:cNvPr id="60" name="bk object 60"/>
          <p:cNvSpPr/>
          <p:nvPr/>
        </p:nvSpPr>
        <p:spPr>
          <a:xfrm>
            <a:off x="6161808" y="3370811"/>
            <a:ext cx="0" cy="652548"/>
          </a:xfrm>
          <a:custGeom>
            <a:avLst/>
            <a:gdLst/>
            <a:ahLst/>
            <a:cxnLst/>
            <a:rect l="l" t="t" r="r" b="b"/>
            <a:pathLst>
              <a:path h="652548">
                <a:moveTo>
                  <a:pt x="0" y="652548"/>
                </a:moveTo>
                <a:lnTo>
                  <a:pt x="0" y="0"/>
                </a:lnTo>
              </a:path>
            </a:pathLst>
          </a:custGeom>
          <a:ln w="20781">
            <a:solidFill>
              <a:srgbClr val="444844"/>
            </a:solidFill>
          </a:ln>
        </p:spPr>
        <p:txBody>
          <a:bodyPr wrap="square" lIns="0" tIns="0" rIns="0" bIns="0" rtlCol="0">
            <a:noAutofit/>
          </a:bodyPr>
          <a:lstStyle/>
          <a:p>
            <a:endParaRPr/>
          </a:p>
        </p:txBody>
      </p:sp>
      <p:sp>
        <p:nvSpPr>
          <p:cNvPr id="61" name="bk object 61"/>
          <p:cNvSpPr/>
          <p:nvPr/>
        </p:nvSpPr>
        <p:spPr>
          <a:xfrm>
            <a:off x="6155574" y="4015047"/>
            <a:ext cx="968433" cy="0"/>
          </a:xfrm>
          <a:custGeom>
            <a:avLst/>
            <a:gdLst/>
            <a:ahLst/>
            <a:cxnLst/>
            <a:rect l="l" t="t" r="r" b="b"/>
            <a:pathLst>
              <a:path w="968433">
                <a:moveTo>
                  <a:pt x="0" y="0"/>
                </a:moveTo>
                <a:lnTo>
                  <a:pt x="968433" y="0"/>
                </a:lnTo>
              </a:path>
            </a:pathLst>
          </a:custGeom>
          <a:ln w="24938">
            <a:solidFill>
              <a:srgbClr val="444444"/>
            </a:solidFill>
          </a:ln>
        </p:spPr>
        <p:txBody>
          <a:bodyPr wrap="square" lIns="0" tIns="0" rIns="0" bIns="0" rtlCol="0">
            <a:noAutofit/>
          </a:bodyPr>
          <a:lstStyle/>
          <a:p>
            <a:endParaRPr/>
          </a:p>
        </p:txBody>
      </p:sp>
      <p:sp>
        <p:nvSpPr>
          <p:cNvPr id="62" name="bk object 62"/>
          <p:cNvSpPr/>
          <p:nvPr/>
        </p:nvSpPr>
        <p:spPr>
          <a:xfrm>
            <a:off x="6155574" y="4650971"/>
            <a:ext cx="968433" cy="0"/>
          </a:xfrm>
          <a:custGeom>
            <a:avLst/>
            <a:gdLst/>
            <a:ahLst/>
            <a:cxnLst/>
            <a:rect l="l" t="t" r="r" b="b"/>
            <a:pathLst>
              <a:path w="968433">
                <a:moveTo>
                  <a:pt x="0" y="0"/>
                </a:moveTo>
                <a:lnTo>
                  <a:pt x="968433" y="0"/>
                </a:lnTo>
              </a:path>
            </a:pathLst>
          </a:custGeom>
          <a:ln w="24938">
            <a:solidFill>
              <a:srgbClr val="444444"/>
            </a:solidFill>
          </a:ln>
        </p:spPr>
        <p:txBody>
          <a:bodyPr wrap="square" lIns="0" tIns="0" rIns="0" bIns="0" rtlCol="0">
            <a:noAutofit/>
          </a:bodyPr>
          <a:lstStyle/>
          <a:p>
            <a:endParaRPr/>
          </a:p>
        </p:txBody>
      </p:sp>
      <p:sp>
        <p:nvSpPr>
          <p:cNvPr id="63" name="bk object 63"/>
          <p:cNvSpPr/>
          <p:nvPr/>
        </p:nvSpPr>
        <p:spPr>
          <a:xfrm>
            <a:off x="6161808" y="4638502"/>
            <a:ext cx="0" cy="656705"/>
          </a:xfrm>
          <a:custGeom>
            <a:avLst/>
            <a:gdLst/>
            <a:ahLst/>
            <a:cxnLst/>
            <a:rect l="l" t="t" r="r" b="b"/>
            <a:pathLst>
              <a:path h="656705">
                <a:moveTo>
                  <a:pt x="0" y="656705"/>
                </a:moveTo>
                <a:lnTo>
                  <a:pt x="0" y="0"/>
                </a:lnTo>
              </a:path>
            </a:pathLst>
          </a:custGeom>
          <a:ln w="20781">
            <a:solidFill>
              <a:srgbClr val="444848"/>
            </a:solidFill>
          </a:ln>
        </p:spPr>
        <p:txBody>
          <a:bodyPr wrap="square" lIns="0" tIns="0" rIns="0" bIns="0" rtlCol="0">
            <a:noAutofit/>
          </a:bodyPr>
          <a:lstStyle/>
          <a:p>
            <a:endParaRPr/>
          </a:p>
        </p:txBody>
      </p:sp>
      <p:sp>
        <p:nvSpPr>
          <p:cNvPr id="64" name="bk object 64"/>
          <p:cNvSpPr/>
          <p:nvPr/>
        </p:nvSpPr>
        <p:spPr>
          <a:xfrm>
            <a:off x="6155574" y="5284816"/>
            <a:ext cx="964276" cy="0"/>
          </a:xfrm>
          <a:custGeom>
            <a:avLst/>
            <a:gdLst/>
            <a:ahLst/>
            <a:cxnLst/>
            <a:rect l="l" t="t" r="r" b="b"/>
            <a:pathLst>
              <a:path w="964276">
                <a:moveTo>
                  <a:pt x="0" y="0"/>
                </a:moveTo>
                <a:lnTo>
                  <a:pt x="964276" y="0"/>
                </a:lnTo>
              </a:path>
            </a:pathLst>
          </a:custGeom>
          <a:ln w="20781">
            <a:solidFill>
              <a:srgbClr val="444444"/>
            </a:solidFill>
          </a:ln>
        </p:spPr>
        <p:txBody>
          <a:bodyPr wrap="square" lIns="0" tIns="0" rIns="0" bIns="0" rtlCol="0">
            <a:noAutofit/>
          </a:bodyPr>
          <a:lstStyle/>
          <a:p>
            <a:endParaRPr/>
          </a:p>
        </p:txBody>
      </p:sp>
      <p:sp>
        <p:nvSpPr>
          <p:cNvPr id="65" name="bk object 65"/>
          <p:cNvSpPr/>
          <p:nvPr/>
        </p:nvSpPr>
        <p:spPr>
          <a:xfrm>
            <a:off x="7117772" y="3374968"/>
            <a:ext cx="0" cy="644235"/>
          </a:xfrm>
          <a:custGeom>
            <a:avLst/>
            <a:gdLst/>
            <a:ahLst/>
            <a:cxnLst/>
            <a:rect l="l" t="t" r="r" b="b"/>
            <a:pathLst>
              <a:path h="644235">
                <a:moveTo>
                  <a:pt x="0" y="644235"/>
                </a:moveTo>
                <a:lnTo>
                  <a:pt x="0" y="0"/>
                </a:lnTo>
              </a:path>
            </a:pathLst>
          </a:custGeom>
          <a:ln w="20781">
            <a:solidFill>
              <a:srgbClr val="3F3F3F"/>
            </a:solidFill>
          </a:ln>
        </p:spPr>
        <p:txBody>
          <a:bodyPr wrap="square" lIns="0" tIns="0" rIns="0" bIns="0" rtlCol="0">
            <a:noAutofit/>
          </a:bodyPr>
          <a:lstStyle/>
          <a:p>
            <a:endParaRPr/>
          </a:p>
        </p:txBody>
      </p:sp>
      <p:sp>
        <p:nvSpPr>
          <p:cNvPr id="66" name="bk object 66"/>
          <p:cNvSpPr/>
          <p:nvPr/>
        </p:nvSpPr>
        <p:spPr>
          <a:xfrm>
            <a:off x="7117772" y="4638502"/>
            <a:ext cx="0" cy="656705"/>
          </a:xfrm>
          <a:custGeom>
            <a:avLst/>
            <a:gdLst/>
            <a:ahLst/>
            <a:cxnLst/>
            <a:rect l="l" t="t" r="r" b="b"/>
            <a:pathLst>
              <a:path h="656705">
                <a:moveTo>
                  <a:pt x="0" y="656705"/>
                </a:moveTo>
                <a:lnTo>
                  <a:pt x="0" y="0"/>
                </a:lnTo>
              </a:path>
            </a:pathLst>
          </a:custGeom>
          <a:ln w="20781">
            <a:solidFill>
              <a:srgbClr val="3F3F3F"/>
            </a:solidFill>
          </a:ln>
        </p:spPr>
        <p:txBody>
          <a:bodyPr wrap="square" lIns="0" tIns="0" rIns="0" bIns="0" rtlCol="0">
            <a:noAutofit/>
          </a:bodyPr>
          <a:lstStyle/>
          <a:p>
            <a:endParaRPr/>
          </a:p>
        </p:txBody>
      </p:sp>
      <p:sp>
        <p:nvSpPr>
          <p:cNvPr id="67" name="bk object 67"/>
          <p:cNvSpPr/>
          <p:nvPr/>
        </p:nvSpPr>
        <p:spPr>
          <a:xfrm>
            <a:off x="7747461" y="2745277"/>
            <a:ext cx="972588" cy="0"/>
          </a:xfrm>
          <a:custGeom>
            <a:avLst/>
            <a:gdLst/>
            <a:ahLst/>
            <a:cxnLst/>
            <a:rect l="l" t="t" r="r" b="b"/>
            <a:pathLst>
              <a:path w="972588">
                <a:moveTo>
                  <a:pt x="0" y="0"/>
                </a:moveTo>
                <a:lnTo>
                  <a:pt x="972588" y="0"/>
                </a:lnTo>
              </a:path>
            </a:pathLst>
          </a:custGeom>
          <a:ln w="20781">
            <a:solidFill>
              <a:srgbClr val="3B3B3B"/>
            </a:solidFill>
          </a:ln>
        </p:spPr>
        <p:txBody>
          <a:bodyPr wrap="square" lIns="0" tIns="0" rIns="0" bIns="0" rtlCol="0">
            <a:noAutofit/>
          </a:bodyPr>
          <a:lstStyle/>
          <a:p>
            <a:endParaRPr/>
          </a:p>
        </p:txBody>
      </p:sp>
      <p:sp>
        <p:nvSpPr>
          <p:cNvPr id="68" name="bk object 68"/>
          <p:cNvSpPr/>
          <p:nvPr/>
        </p:nvSpPr>
        <p:spPr>
          <a:xfrm>
            <a:off x="7433656" y="3050771"/>
            <a:ext cx="0" cy="1292628"/>
          </a:xfrm>
          <a:custGeom>
            <a:avLst/>
            <a:gdLst/>
            <a:ahLst/>
            <a:cxnLst/>
            <a:rect l="l" t="t" r="r" b="b"/>
            <a:pathLst>
              <a:path h="1292628">
                <a:moveTo>
                  <a:pt x="0" y="1292628"/>
                </a:moveTo>
                <a:lnTo>
                  <a:pt x="0" y="0"/>
                </a:lnTo>
              </a:path>
            </a:pathLst>
          </a:custGeom>
          <a:ln w="20781">
            <a:solidFill>
              <a:srgbClr val="3B3F3F"/>
            </a:solidFill>
          </a:ln>
        </p:spPr>
        <p:txBody>
          <a:bodyPr wrap="square" lIns="0" tIns="0" rIns="0" bIns="0" rtlCol="0">
            <a:noAutofit/>
          </a:bodyPr>
          <a:lstStyle/>
          <a:p>
            <a:endParaRPr/>
          </a:p>
        </p:txBody>
      </p:sp>
      <p:sp>
        <p:nvSpPr>
          <p:cNvPr id="69" name="bk object 69"/>
          <p:cNvSpPr/>
          <p:nvPr/>
        </p:nvSpPr>
        <p:spPr>
          <a:xfrm>
            <a:off x="7751617" y="2739043"/>
            <a:ext cx="0" cy="644236"/>
          </a:xfrm>
          <a:custGeom>
            <a:avLst/>
            <a:gdLst/>
            <a:ahLst/>
            <a:cxnLst/>
            <a:rect l="l" t="t" r="r" b="b"/>
            <a:pathLst>
              <a:path h="644236">
                <a:moveTo>
                  <a:pt x="0" y="644236"/>
                </a:moveTo>
                <a:lnTo>
                  <a:pt x="0" y="0"/>
                </a:lnTo>
              </a:path>
            </a:pathLst>
          </a:custGeom>
          <a:ln w="24938">
            <a:solidFill>
              <a:srgbClr val="484848"/>
            </a:solidFill>
          </a:ln>
        </p:spPr>
        <p:txBody>
          <a:bodyPr wrap="square" lIns="0" tIns="0" rIns="0" bIns="0" rtlCol="0">
            <a:noAutofit/>
          </a:bodyPr>
          <a:lstStyle/>
          <a:p>
            <a:endParaRPr/>
          </a:p>
        </p:txBody>
      </p:sp>
      <p:sp>
        <p:nvSpPr>
          <p:cNvPr id="70" name="bk object 70"/>
          <p:cNvSpPr/>
          <p:nvPr/>
        </p:nvSpPr>
        <p:spPr>
          <a:xfrm>
            <a:off x="7747461" y="3379123"/>
            <a:ext cx="960120" cy="0"/>
          </a:xfrm>
          <a:custGeom>
            <a:avLst/>
            <a:gdLst/>
            <a:ahLst/>
            <a:cxnLst/>
            <a:rect l="l" t="t" r="r" b="b"/>
            <a:pathLst>
              <a:path w="960120">
                <a:moveTo>
                  <a:pt x="0" y="0"/>
                </a:moveTo>
                <a:lnTo>
                  <a:pt x="960120" y="0"/>
                </a:lnTo>
              </a:path>
            </a:pathLst>
          </a:custGeom>
          <a:ln w="24938">
            <a:solidFill>
              <a:srgbClr val="444444"/>
            </a:solidFill>
          </a:ln>
        </p:spPr>
        <p:txBody>
          <a:bodyPr wrap="square" lIns="0" tIns="0" rIns="0" bIns="0" rtlCol="0">
            <a:noAutofit/>
          </a:bodyPr>
          <a:lstStyle/>
          <a:p>
            <a:endParaRPr/>
          </a:p>
        </p:txBody>
      </p:sp>
      <p:sp>
        <p:nvSpPr>
          <p:cNvPr id="71" name="bk object 71"/>
          <p:cNvSpPr/>
          <p:nvPr/>
        </p:nvSpPr>
        <p:spPr>
          <a:xfrm>
            <a:off x="7743305" y="4015047"/>
            <a:ext cx="976745" cy="0"/>
          </a:xfrm>
          <a:custGeom>
            <a:avLst/>
            <a:gdLst/>
            <a:ahLst/>
            <a:cxnLst/>
            <a:rect l="l" t="t" r="r" b="b"/>
            <a:pathLst>
              <a:path w="976745">
                <a:moveTo>
                  <a:pt x="0" y="0"/>
                </a:moveTo>
                <a:lnTo>
                  <a:pt x="976745" y="0"/>
                </a:lnTo>
              </a:path>
            </a:pathLst>
          </a:custGeom>
          <a:ln w="24938">
            <a:solidFill>
              <a:srgbClr val="444444"/>
            </a:solidFill>
          </a:ln>
        </p:spPr>
        <p:txBody>
          <a:bodyPr wrap="square" lIns="0" tIns="0" rIns="0" bIns="0" rtlCol="0">
            <a:noAutofit/>
          </a:bodyPr>
          <a:lstStyle/>
          <a:p>
            <a:endParaRPr/>
          </a:p>
        </p:txBody>
      </p:sp>
      <p:sp>
        <p:nvSpPr>
          <p:cNvPr id="72" name="bk object 72"/>
          <p:cNvSpPr/>
          <p:nvPr/>
        </p:nvSpPr>
        <p:spPr>
          <a:xfrm>
            <a:off x="7751617" y="4006734"/>
            <a:ext cx="0" cy="648393"/>
          </a:xfrm>
          <a:custGeom>
            <a:avLst/>
            <a:gdLst/>
            <a:ahLst/>
            <a:cxnLst/>
            <a:rect l="l" t="t" r="r" b="b"/>
            <a:pathLst>
              <a:path h="648393">
                <a:moveTo>
                  <a:pt x="0" y="648393"/>
                </a:moveTo>
                <a:lnTo>
                  <a:pt x="0" y="0"/>
                </a:lnTo>
              </a:path>
            </a:pathLst>
          </a:custGeom>
          <a:ln w="24938">
            <a:solidFill>
              <a:srgbClr val="484848"/>
            </a:solidFill>
          </a:ln>
        </p:spPr>
        <p:txBody>
          <a:bodyPr wrap="square" lIns="0" tIns="0" rIns="0" bIns="0" rtlCol="0">
            <a:noAutofit/>
          </a:bodyPr>
          <a:lstStyle/>
          <a:p>
            <a:endParaRPr/>
          </a:p>
        </p:txBody>
      </p:sp>
      <p:sp>
        <p:nvSpPr>
          <p:cNvPr id="73" name="bk object 73"/>
          <p:cNvSpPr/>
          <p:nvPr/>
        </p:nvSpPr>
        <p:spPr>
          <a:xfrm>
            <a:off x="7747461" y="4650971"/>
            <a:ext cx="960120" cy="0"/>
          </a:xfrm>
          <a:custGeom>
            <a:avLst/>
            <a:gdLst/>
            <a:ahLst/>
            <a:cxnLst/>
            <a:rect l="l" t="t" r="r" b="b"/>
            <a:pathLst>
              <a:path w="960120">
                <a:moveTo>
                  <a:pt x="0" y="0"/>
                </a:moveTo>
                <a:lnTo>
                  <a:pt x="960120" y="0"/>
                </a:lnTo>
              </a:path>
            </a:pathLst>
          </a:custGeom>
          <a:ln w="24938">
            <a:solidFill>
              <a:srgbClr val="444848"/>
            </a:solidFill>
          </a:ln>
        </p:spPr>
        <p:txBody>
          <a:bodyPr wrap="square" lIns="0" tIns="0" rIns="0" bIns="0" rtlCol="0">
            <a:noAutofit/>
          </a:bodyPr>
          <a:lstStyle/>
          <a:p>
            <a:endParaRPr/>
          </a:p>
        </p:txBody>
      </p:sp>
      <p:sp>
        <p:nvSpPr>
          <p:cNvPr id="74" name="bk object 74"/>
          <p:cNvSpPr/>
          <p:nvPr/>
        </p:nvSpPr>
        <p:spPr>
          <a:xfrm>
            <a:off x="8707582" y="2739043"/>
            <a:ext cx="0" cy="644236"/>
          </a:xfrm>
          <a:custGeom>
            <a:avLst/>
            <a:gdLst/>
            <a:ahLst/>
            <a:cxnLst/>
            <a:rect l="l" t="t" r="r" b="b"/>
            <a:pathLst>
              <a:path h="644236">
                <a:moveTo>
                  <a:pt x="0" y="644236"/>
                </a:moveTo>
                <a:lnTo>
                  <a:pt x="0" y="0"/>
                </a:lnTo>
              </a:path>
            </a:pathLst>
          </a:custGeom>
          <a:ln w="24938">
            <a:solidFill>
              <a:srgbClr val="4B4B4B"/>
            </a:solidFill>
          </a:ln>
        </p:spPr>
        <p:txBody>
          <a:bodyPr wrap="square" lIns="0" tIns="0" rIns="0" bIns="0" rtlCol="0">
            <a:noAutofit/>
          </a:bodyPr>
          <a:lstStyle/>
          <a:p>
            <a:endParaRPr/>
          </a:p>
        </p:txBody>
      </p:sp>
      <p:sp>
        <p:nvSpPr>
          <p:cNvPr id="75" name="bk object 75"/>
          <p:cNvSpPr/>
          <p:nvPr/>
        </p:nvSpPr>
        <p:spPr>
          <a:xfrm>
            <a:off x="8707582" y="4006734"/>
            <a:ext cx="0" cy="648393"/>
          </a:xfrm>
          <a:custGeom>
            <a:avLst/>
            <a:gdLst/>
            <a:ahLst/>
            <a:cxnLst/>
            <a:rect l="l" t="t" r="r" b="b"/>
            <a:pathLst>
              <a:path h="648393">
                <a:moveTo>
                  <a:pt x="0" y="648393"/>
                </a:moveTo>
                <a:lnTo>
                  <a:pt x="0" y="0"/>
                </a:lnTo>
              </a:path>
            </a:pathLst>
          </a:custGeom>
          <a:ln w="24938">
            <a:solidFill>
              <a:srgbClr val="4B4B4B"/>
            </a:solidFill>
          </a:ln>
        </p:spPr>
        <p:txBody>
          <a:bodyPr wrap="square" lIns="0" tIns="0" rIns="0" bIns="0" rtlCol="0">
            <a:noAutofit/>
          </a:bodyPr>
          <a:lstStyle/>
          <a:p>
            <a:endParaRPr/>
          </a:p>
        </p:txBody>
      </p:sp>
      <p:sp>
        <p:nvSpPr>
          <p:cNvPr id="2" name="Holder 2"/>
          <p:cNvSpPr>
            <a:spLocks noGrp="1"/>
          </p:cNvSpPr>
          <p:nvPr>
            <p:ph type="ftr" sz="quarter" idx="5"/>
          </p:nvPr>
        </p:nvSpPr>
        <p:spPr>
          <a:xfrm>
            <a:off x="307340" y="6539838"/>
            <a:ext cx="638368" cy="276097"/>
          </a:xfrm>
          <a:prstGeom prst="rect">
            <a:avLst/>
          </a:prstGeom>
        </p:spPr>
        <p:txBody>
          <a:bodyPr lIns="0" tIns="0" rIns="0" bIns="0"/>
          <a:lstStyle/>
          <a:p>
            <a:pPr marL="12700">
              <a:lnSpc>
                <a:spcPct val="100000"/>
              </a:lnSpc>
            </a:pPr>
            <a:r>
              <a:rPr sz="1700" spc="-5" dirty="0">
                <a:solidFill>
                  <a:srgbClr val="17375E"/>
                </a:solidFill>
                <a:latin typeface="Calibri"/>
                <a:cs typeface="Calibri"/>
              </a:rPr>
              <a:t>15-214</a:t>
            </a:r>
            <a:endParaRPr sz="1700">
              <a:latin typeface="Calibri"/>
              <a:cs typeface="Calibri"/>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4" name="Holder 4"/>
          <p:cNvSpPr>
            <a:spLocks noGrp="1"/>
          </p:cNvSpPr>
          <p:nvPr>
            <p:ph type="sldNum" sz="quarter" idx="7"/>
          </p:nvPr>
        </p:nvSpPr>
        <p:spPr/>
        <p:txBody>
          <a:bodyPr lIns="0" tIns="0" rIns="0" bIns="0"/>
          <a:lstStyle/>
          <a:p>
            <a:pPr marL="124460">
              <a:lnSpc>
                <a:spcPct val="100000"/>
              </a:lnSpc>
            </a:pPr>
            <a:fld id="{81D60167-4931-47E6-BA6A-407CBD079E47}" type="slidenum">
              <a:rPr sz="1100" b="1" dirty="0" smtClean="0">
                <a:latin typeface="Verdana"/>
                <a:cs typeface="Verdana"/>
              </a:rPr>
              <a:t>‹#›</a:t>
            </a:fld>
            <a:endParaRPr sz="1100">
              <a:latin typeface="Verdana"/>
              <a:cs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64E7DF9-0971-674F-A5F5-AE9700496504}"/>
              </a:ext>
            </a:extLst>
          </p:cNvPr>
          <p:cNvSpPr>
            <a:spLocks noGrp="1" noChangeArrowheads="1"/>
          </p:cNvSpPr>
          <p:nvPr>
            <p:ph type="dt" sz="half" idx="10"/>
          </p:nvPr>
        </p:nvSpPr>
        <p:spPr>
          <a:ln/>
        </p:spPr>
        <p:txBody>
          <a:bodyPr/>
          <a:lstStyle>
            <a:lvl1pPr>
              <a:defRPr/>
            </a:lvl1pPr>
          </a:lstStyle>
          <a:p>
            <a:pPr>
              <a:defRPr/>
            </a:pPr>
            <a:fld id="{FE412378-5F55-6C4E-B550-00A8EF5B714D}" type="datetime1">
              <a:rPr lang="en-US"/>
              <a:pPr>
                <a:defRPr/>
              </a:pPr>
              <a:t>1/30/20</a:t>
            </a:fld>
            <a:endParaRPr lang="en-US"/>
          </a:p>
        </p:txBody>
      </p:sp>
      <p:sp>
        <p:nvSpPr>
          <p:cNvPr id="5" name="Rectangle 5">
            <a:extLst>
              <a:ext uri="{FF2B5EF4-FFF2-40B4-BE49-F238E27FC236}">
                <a16:creationId xmlns:a16="http://schemas.microsoft.com/office/drawing/2014/main" id="{50F4EBA5-80D3-784D-9DE3-26F0F1BBDC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94E0411-BC3F-254F-AA4B-C01AA93ED444}"/>
              </a:ext>
            </a:extLst>
          </p:cNvPr>
          <p:cNvSpPr>
            <a:spLocks noGrp="1" noChangeArrowheads="1"/>
          </p:cNvSpPr>
          <p:nvPr>
            <p:ph type="sldNum" sz="quarter" idx="12"/>
          </p:nvPr>
        </p:nvSpPr>
        <p:spPr>
          <a:ln/>
        </p:spPr>
        <p:txBody>
          <a:bodyPr/>
          <a:lstStyle>
            <a:lvl1pPr>
              <a:defRPr/>
            </a:lvl1pPr>
          </a:lstStyle>
          <a:p>
            <a:pPr>
              <a:defRPr/>
            </a:pPr>
            <a:fld id="{37F1FA10-5160-FA41-8CD3-FB15AC8953C6}" type="slidenum">
              <a:rPr lang="en-US" altLang="en-US"/>
              <a:pPr>
                <a:defRPr/>
              </a:pPr>
              <a:t>‹#›</a:t>
            </a:fld>
            <a:endParaRPr lang="en-US" altLang="en-US"/>
          </a:p>
        </p:txBody>
      </p:sp>
    </p:spTree>
    <p:extLst>
      <p:ext uri="{BB962C8B-B14F-4D97-AF65-F5344CB8AC3E}">
        <p14:creationId xmlns:p14="http://schemas.microsoft.com/office/powerpoint/2010/main" val="1228967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2497" y="237670"/>
            <a:ext cx="8439005" cy="459804"/>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463276" y="1141963"/>
            <a:ext cx="8217446" cy="1938424"/>
          </a:xfrm>
          <a:prstGeom prst="rect">
            <a:avLst/>
          </a:prstGeom>
        </p:spPr>
        <p:txBody>
          <a:bodyPr wrap="square" lIns="0" tIns="0" rIns="0" bIns="0">
            <a:noAutofit/>
          </a:body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t>1/30/20</a:t>
            </a:fld>
            <a:endParaRPr lang="en-US"/>
          </a:p>
        </p:txBody>
      </p:sp>
      <p:sp>
        <p:nvSpPr>
          <p:cNvPr id="6" name="Holder 6"/>
          <p:cNvSpPr>
            <a:spLocks noGrp="1"/>
          </p:cNvSpPr>
          <p:nvPr>
            <p:ph type="sldNum" sz="quarter" idx="7"/>
          </p:nvPr>
        </p:nvSpPr>
        <p:spPr>
          <a:xfrm>
            <a:off x="7157204" y="6617968"/>
            <a:ext cx="615196" cy="240031"/>
          </a:xfrm>
          <a:prstGeom prst="rect">
            <a:avLst/>
          </a:prstGeom>
        </p:spPr>
        <p:txBody>
          <a:bodyPr wrap="square" lIns="0" tIns="0" rIns="0" bIns="0">
            <a:noAutofit/>
          </a:bodyPr>
          <a:lstStyle/>
          <a:p>
            <a:pPr marL="124460">
              <a:lnSpc>
                <a:spcPct val="100000"/>
              </a:lnSpc>
            </a:pPr>
            <a:fld id="{81D60167-4931-47E6-BA6A-407CBD079E47}" type="slidenum">
              <a:rPr sz="1100" b="1" dirty="0" smtClean="0">
                <a:latin typeface="Verdana"/>
                <a:cs typeface="Verdana"/>
              </a:rPr>
              <a:t>‹#›</a:t>
            </a:fld>
            <a:endParaRPr sz="1100" dirty="0">
              <a:latin typeface="Verdana"/>
              <a:cs typeface="Verdan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78AEC18-BD84-2645-A183-D609A51DD925}"/>
              </a:ext>
            </a:extLst>
          </p:cNvPr>
          <p:cNvSpPr>
            <a:spLocks noGrp="1" noChangeArrowheads="1"/>
          </p:cNvSpPr>
          <p:nvPr>
            <p:ph type="ctrTitle"/>
          </p:nvPr>
        </p:nvSpPr>
        <p:spPr/>
        <p:txBody>
          <a:bodyPr/>
          <a:lstStyle/>
          <a:p>
            <a:pPr algn="ctr" eaLnBrk="1" hangingPunct="1"/>
            <a:r>
              <a:rPr lang="en-US" altLang="en-US" dirty="0"/>
              <a:t>Intro to Design Patterns</a:t>
            </a:r>
          </a:p>
        </p:txBody>
      </p:sp>
      <p:sp>
        <p:nvSpPr>
          <p:cNvPr id="18434" name="Rectangle 3">
            <a:extLst>
              <a:ext uri="{FF2B5EF4-FFF2-40B4-BE49-F238E27FC236}">
                <a16:creationId xmlns:a16="http://schemas.microsoft.com/office/drawing/2014/main" id="{D662292F-5F20-A74B-96A8-7250A3D08E70}"/>
              </a:ext>
            </a:extLst>
          </p:cNvPr>
          <p:cNvSpPr>
            <a:spLocks noGrp="1" noChangeArrowheads="1"/>
          </p:cNvSpPr>
          <p:nvPr>
            <p:ph type="subTitle" idx="1"/>
          </p:nvPr>
        </p:nvSpPr>
        <p:spPr/>
        <p:txBody>
          <a:bodyPr/>
          <a:lstStyle/>
          <a:p>
            <a:pPr eaLnBrk="1" hangingPunct="1"/>
            <a:r>
              <a:rPr lang="en-US" altLang="en-US" dirty="0"/>
              <a:t>SSW345</a:t>
            </a:r>
          </a:p>
        </p:txBody>
      </p:sp>
      <p:sp>
        <p:nvSpPr>
          <p:cNvPr id="18435" name="Date Placeholder 1">
            <a:extLst>
              <a:ext uri="{FF2B5EF4-FFF2-40B4-BE49-F238E27FC236}">
                <a16:creationId xmlns:a16="http://schemas.microsoft.com/office/drawing/2014/main" id="{2B3F12D1-C816-F84D-9B54-642C8D4958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C8729E7-D6FA-5B4C-8D8C-585F34D04EDB}" type="datetime1">
              <a:rPr lang="en-US" altLang="en-US" sz="1400" smtClean="0"/>
              <a:pPr>
                <a:spcBef>
                  <a:spcPct val="0"/>
                </a:spcBef>
                <a:buFontTx/>
                <a:buNone/>
              </a:pPr>
              <a:t>1/30/20</a:t>
            </a:fld>
            <a:endParaRPr lang="en-US" altLang="en-US" sz="1400"/>
          </a:p>
        </p:txBody>
      </p:sp>
      <p:sp>
        <p:nvSpPr>
          <p:cNvPr id="18436" name="Slide Number Placeholder 2">
            <a:extLst>
              <a:ext uri="{FF2B5EF4-FFF2-40B4-BE49-F238E27FC236}">
                <a16:creationId xmlns:a16="http://schemas.microsoft.com/office/drawing/2014/main" id="{EB765892-3B65-F54C-A53B-7EDE92F6AE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337B0CF-0CAF-1242-9BE6-1ADFE42B8BD9}" type="slidenum">
              <a:rPr lang="en-US" altLang="en-US" sz="1400" smtClean="0"/>
              <a:pPr>
                <a:spcBef>
                  <a:spcPct val="0"/>
                </a:spcBef>
                <a:buFontTx/>
                <a:buNone/>
              </a:pPr>
              <a:t>1</a:t>
            </a:fld>
            <a:endParaRPr lang="en-US" altLang="en-US" sz="1400"/>
          </a:p>
        </p:txBody>
      </p:sp>
    </p:spTree>
    <p:extLst>
      <p:ext uri="{BB962C8B-B14F-4D97-AF65-F5344CB8AC3E}">
        <p14:creationId xmlns:p14="http://schemas.microsoft.com/office/powerpoint/2010/main" val="4137699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2813685"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W</a:t>
            </a:r>
            <a:r>
              <a:rPr sz="2800" spc="0" dirty="0">
                <a:latin typeface="Calibri"/>
                <a:cs typeface="Calibri"/>
              </a:rPr>
              <a:t>hat d</a:t>
            </a:r>
            <a:r>
              <a:rPr sz="2800" spc="-5" dirty="0">
                <a:latin typeface="Calibri"/>
                <a:cs typeface="Calibri"/>
              </a:rPr>
              <a:t>o</a:t>
            </a:r>
            <a:r>
              <a:rPr sz="2800" spc="0" dirty="0">
                <a:latin typeface="Calibri"/>
                <a:cs typeface="Calibri"/>
              </a:rPr>
              <a:t>es it print?</a:t>
            </a:r>
            <a:endParaRPr sz="2800">
              <a:latin typeface="Calibri"/>
              <a:cs typeface="Calibri"/>
            </a:endParaRPr>
          </a:p>
        </p:txBody>
      </p:sp>
      <p:sp>
        <p:nvSpPr>
          <p:cNvPr id="5" name="object 5"/>
          <p:cNvSpPr txBox="1"/>
          <p:nvPr/>
        </p:nvSpPr>
        <p:spPr>
          <a:xfrm>
            <a:off x="901699" y="3644900"/>
            <a:ext cx="6435090" cy="24974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impor</a:t>
            </a:r>
            <a:r>
              <a:rPr sz="1800" spc="0" dirty="0">
                <a:latin typeface="Consolas"/>
                <a:cs typeface="Consolas"/>
              </a:rPr>
              <a:t>t </a:t>
            </a:r>
            <a:r>
              <a:rPr sz="1800" spc="-5" dirty="0">
                <a:latin typeface="Consolas"/>
                <a:cs typeface="Consolas"/>
              </a:rPr>
              <a:t>java.math.BigDecima</a:t>
            </a:r>
            <a:r>
              <a:rPr sz="1800" spc="5" dirty="0">
                <a:latin typeface="Consolas"/>
                <a:cs typeface="Consolas"/>
              </a:rPr>
              <a:t>l</a:t>
            </a:r>
            <a:r>
              <a:rPr sz="1800" spc="0" dirty="0">
                <a:latin typeface="Consolas"/>
                <a:cs typeface="Consolas"/>
              </a:rPr>
              <a:t>;</a:t>
            </a:r>
            <a:endParaRPr sz="1800">
              <a:latin typeface="Consolas"/>
              <a:cs typeface="Consolas"/>
            </a:endParaRPr>
          </a:p>
          <a:p>
            <a:pPr>
              <a:lnSpc>
                <a:spcPts val="1000"/>
              </a:lnSpc>
            </a:pPr>
            <a:endParaRPr sz="1000"/>
          </a:p>
          <a:p>
            <a:pPr>
              <a:lnSpc>
                <a:spcPts val="1100"/>
              </a:lnSpc>
              <a:spcBef>
                <a:spcPts val="40"/>
              </a:spcBef>
            </a:pPr>
            <a:endParaRPr sz="1100"/>
          </a:p>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ct val="100299"/>
              </a:lnSpc>
              <a:spcBef>
                <a:spcPts val="3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BigDecima</a:t>
            </a:r>
            <a:r>
              <a:rPr sz="1800" spc="0" dirty="0">
                <a:latin typeface="Consolas"/>
                <a:cs typeface="Consolas"/>
              </a:rPr>
              <a:t>l </a:t>
            </a:r>
            <a:r>
              <a:rPr sz="1800" spc="-5" dirty="0">
                <a:latin typeface="Consolas"/>
                <a:cs typeface="Consolas"/>
              </a:rPr>
              <a:t>paymen</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latin typeface="Consolas"/>
                <a:cs typeface="Consolas"/>
              </a:rPr>
              <a:t>(2.00); BigDecima</a:t>
            </a:r>
            <a:r>
              <a:rPr sz="1800" spc="0" dirty="0">
                <a:latin typeface="Consolas"/>
                <a:cs typeface="Consolas"/>
              </a:rPr>
              <a:t>l </a:t>
            </a:r>
            <a:r>
              <a:rPr sz="1800" spc="-5" dirty="0">
                <a:latin typeface="Consolas"/>
                <a:cs typeface="Consolas"/>
              </a:rPr>
              <a:t>cos</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latin typeface="Consolas"/>
                <a:cs typeface="Consolas"/>
              </a:rPr>
              <a:t>(1.10); System.out.printl</a:t>
            </a:r>
            <a:r>
              <a:rPr sz="1800" spc="5" dirty="0">
                <a:latin typeface="Consolas"/>
                <a:cs typeface="Consolas"/>
              </a:rPr>
              <a:t>n</a:t>
            </a:r>
            <a:r>
              <a:rPr sz="1800" spc="0" dirty="0">
                <a:latin typeface="Consolas"/>
                <a:cs typeface="Consolas"/>
              </a:rPr>
              <a:t>(</a:t>
            </a:r>
            <a:r>
              <a:rPr sz="1800" spc="-5" dirty="0">
                <a:latin typeface="Consolas"/>
                <a:cs typeface="Consolas"/>
              </a:rPr>
              <a:t>payment.subtrac</a:t>
            </a:r>
            <a:r>
              <a:rPr sz="1800" spc="5" dirty="0">
                <a:latin typeface="Consolas"/>
                <a:cs typeface="Consolas"/>
              </a:rPr>
              <a:t>t</a:t>
            </a:r>
            <a:r>
              <a:rPr sz="1800" spc="-5" dirty="0">
                <a:latin typeface="Consolas"/>
                <a:cs typeface="Consolas"/>
              </a:rPr>
              <a:t>(cost));</a:t>
            </a:r>
            <a:endParaRPr sz="1800">
              <a:latin typeface="Consolas"/>
              <a:cs typeface="Consolas"/>
            </a:endParaRPr>
          </a:p>
          <a:p>
            <a:pPr marL="514984">
              <a:lnSpc>
                <a:spcPts val="210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
        <p:nvSpPr>
          <p:cNvPr id="6" name="object 6"/>
          <p:cNvSpPr/>
          <p:nvPr/>
        </p:nvSpPr>
        <p:spPr>
          <a:xfrm>
            <a:off x="914399" y="1219201"/>
            <a:ext cx="4899852" cy="1854276"/>
          </a:xfrm>
          <a:custGeom>
            <a:avLst/>
            <a:gdLst/>
            <a:ahLst/>
            <a:cxnLst/>
            <a:rect l="l" t="t" r="r" b="b"/>
            <a:pathLst>
              <a:path w="4899852" h="1854276">
                <a:moveTo>
                  <a:pt x="0" y="0"/>
                </a:moveTo>
                <a:lnTo>
                  <a:pt x="4899852" y="0"/>
                </a:lnTo>
                <a:lnTo>
                  <a:pt x="4899852" y="1854276"/>
                </a:lnTo>
                <a:lnTo>
                  <a:pt x="0" y="1854276"/>
                </a:lnTo>
                <a:lnTo>
                  <a:pt x="0" y="0"/>
                </a:lnTo>
                <a:close/>
              </a:path>
            </a:pathLst>
          </a:custGeom>
          <a:ln w="50799">
            <a:solidFill>
              <a:srgbClr val="005DB9"/>
            </a:solidFill>
          </a:ln>
        </p:spPr>
        <p:txBody>
          <a:bodyPr wrap="square" lIns="0" tIns="0" rIns="0" bIns="0" rtlCol="0">
            <a:noAutofit/>
          </a:bodyPr>
          <a:lstStyle/>
          <a:p>
            <a:endParaRPr/>
          </a:p>
        </p:txBody>
      </p:sp>
      <p:sp>
        <p:nvSpPr>
          <p:cNvPr id="7" name="object 7"/>
          <p:cNvSpPr txBox="1"/>
          <p:nvPr/>
        </p:nvSpPr>
        <p:spPr>
          <a:xfrm>
            <a:off x="939799" y="1186054"/>
            <a:ext cx="4899852" cy="1845310"/>
          </a:xfrm>
          <a:prstGeom prst="rect">
            <a:avLst/>
          </a:prstGeom>
        </p:spPr>
        <p:txBody>
          <a:bodyPr vert="horz" wrap="square" lIns="0" tIns="0" rIns="0" bIns="0" rtlCol="0">
            <a:noAutofit/>
          </a:bodyPr>
          <a:lstStyle/>
          <a:p>
            <a:pPr marL="561975" indent="-549910">
              <a:lnSpc>
                <a:spcPct val="100000"/>
              </a:lnSpc>
              <a:buClr>
                <a:srgbClr val="0647AA"/>
              </a:buClr>
              <a:buFont typeface="Calibri"/>
              <a:buAutoNum type="alphaLcParenBoth"/>
              <a:tabLst>
                <a:tab pos="561975" algn="l"/>
              </a:tabLst>
            </a:pPr>
            <a:r>
              <a:rPr sz="3300" spc="-5" dirty="0">
                <a:solidFill>
                  <a:srgbClr val="005DB9"/>
                </a:solidFill>
                <a:latin typeface="Consolas"/>
                <a:cs typeface="Consolas"/>
              </a:rPr>
              <a:t>0.9</a:t>
            </a:r>
          </a:p>
          <a:p>
            <a:pPr marL="581660" indent="-569595">
              <a:lnSpc>
                <a:spcPts val="3400"/>
              </a:lnSpc>
              <a:buClr>
                <a:srgbClr val="0647AA"/>
              </a:buClr>
              <a:buFont typeface="Calibri"/>
              <a:buAutoNum type="alphaLcParenBoth"/>
              <a:tabLst>
                <a:tab pos="581660" algn="l"/>
              </a:tabLst>
            </a:pPr>
            <a:r>
              <a:rPr sz="3300" spc="-5" dirty="0">
                <a:solidFill>
                  <a:srgbClr val="005DB9"/>
                </a:solidFill>
                <a:latin typeface="Consolas"/>
                <a:cs typeface="Consolas"/>
              </a:rPr>
              <a:t>0.90</a:t>
            </a:r>
            <a:endParaRPr lang="en-US" sz="3300" spc="-5" dirty="0">
              <a:solidFill>
                <a:srgbClr val="005DB9"/>
              </a:solidFill>
              <a:latin typeface="Consolas"/>
              <a:cs typeface="Consolas"/>
            </a:endParaRPr>
          </a:p>
          <a:p>
            <a:pPr marL="581660" indent="-569595">
              <a:lnSpc>
                <a:spcPts val="3400"/>
              </a:lnSpc>
              <a:buClr>
                <a:srgbClr val="0647AA"/>
              </a:buClr>
              <a:buFont typeface="Calibri"/>
              <a:buAutoNum type="alphaLcParenBoth"/>
              <a:tabLst>
                <a:tab pos="581660" algn="l"/>
              </a:tabLst>
            </a:pPr>
            <a:r>
              <a:rPr sz="3300" spc="-5" dirty="0">
                <a:solidFill>
                  <a:srgbClr val="005DB9"/>
                </a:solidFill>
                <a:latin typeface="Consolas"/>
                <a:cs typeface="Consolas"/>
              </a:rPr>
              <a:t>0.8999999999999999</a:t>
            </a:r>
          </a:p>
          <a:p>
            <a:pPr marL="12700">
              <a:lnSpc>
                <a:spcPts val="3500"/>
              </a:lnSpc>
            </a:pPr>
            <a:r>
              <a:rPr sz="3300" spc="-5" dirty="0">
                <a:solidFill>
                  <a:srgbClr val="005DB9"/>
                </a:solidFill>
                <a:latin typeface="Consolas"/>
                <a:cs typeface="Consolas"/>
              </a:rPr>
              <a:t>(d) None of the above</a:t>
            </a:r>
          </a:p>
        </p:txBody>
      </p:sp>
    </p:spTree>
    <p:extLst>
      <p:ext uri="{BB962C8B-B14F-4D97-AF65-F5344CB8AC3E}">
        <p14:creationId xmlns:p14="http://schemas.microsoft.com/office/powerpoint/2010/main" val="123951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1645920"/>
            <a:ext cx="7466648" cy="1123315"/>
          </a:xfrm>
          <a:prstGeom prst="rect">
            <a:avLst/>
          </a:prstGeom>
        </p:spPr>
        <p:txBody>
          <a:bodyPr vert="horz" wrap="square" lIns="0" tIns="0" rIns="0" bIns="0" rtlCol="0">
            <a:noAutofit/>
          </a:bodyPr>
          <a:lstStyle/>
          <a:p>
            <a:pPr marL="561975" indent="-549910">
              <a:lnSpc>
                <a:spcPct val="100000"/>
              </a:lnSpc>
              <a:buFont typeface="Calibri"/>
              <a:buAutoNum type="alphaLcParenBoth"/>
              <a:tabLst>
                <a:tab pos="561975" algn="l"/>
              </a:tabLst>
            </a:pPr>
            <a:r>
              <a:rPr sz="3300" spc="-5" dirty="0">
                <a:latin typeface="Consolas"/>
                <a:cs typeface="Consolas"/>
              </a:rPr>
              <a:t>0.9</a:t>
            </a:r>
            <a:endParaRPr sz="3300" dirty="0">
              <a:latin typeface="Consolas"/>
              <a:cs typeface="Consolas"/>
            </a:endParaRPr>
          </a:p>
          <a:p>
            <a:pPr>
              <a:lnSpc>
                <a:spcPts val="700"/>
              </a:lnSpc>
              <a:spcBef>
                <a:spcPts val="31"/>
              </a:spcBef>
              <a:buFont typeface="Calibri"/>
              <a:buAutoNum type="alphaLcParenBoth"/>
            </a:pPr>
            <a:endParaRPr sz="700" dirty="0"/>
          </a:p>
          <a:p>
            <a:pPr marL="581660" indent="-569595">
              <a:lnSpc>
                <a:spcPct val="100000"/>
              </a:lnSpc>
              <a:buFont typeface="Calibri"/>
              <a:buAutoNum type="alphaLcParenBoth"/>
              <a:tabLst>
                <a:tab pos="581660" algn="l"/>
              </a:tabLst>
            </a:pPr>
            <a:r>
              <a:rPr sz="3300" spc="-5" dirty="0">
                <a:latin typeface="Consolas"/>
                <a:cs typeface="Consolas"/>
              </a:rPr>
              <a:t>0.9</a:t>
            </a:r>
            <a:endParaRPr lang="en-US" sz="3300" spc="-5" dirty="0">
              <a:latin typeface="Consolas"/>
              <a:cs typeface="Consolas"/>
            </a:endParaRPr>
          </a:p>
          <a:p>
            <a:pPr marL="581660" indent="-569595">
              <a:lnSpc>
                <a:spcPct val="100000"/>
              </a:lnSpc>
              <a:buFont typeface="Calibri"/>
              <a:buAutoNum type="alphaLcParenBoth"/>
              <a:tabLst>
                <a:tab pos="581660" algn="l"/>
              </a:tabLst>
            </a:pPr>
            <a:r>
              <a:rPr lang="en-US" sz="3300" spc="-5" dirty="0">
                <a:latin typeface="Consolas"/>
                <a:cs typeface="Consolas"/>
              </a:rPr>
              <a:t>0.8999999999999999</a:t>
            </a:r>
            <a:endParaRPr lang="en-US" sz="3300" dirty="0">
              <a:latin typeface="Consolas"/>
              <a:cs typeface="Consolas"/>
            </a:endParaRPr>
          </a:p>
          <a:p>
            <a:pPr>
              <a:lnSpc>
                <a:spcPts val="700"/>
              </a:lnSpc>
              <a:spcBef>
                <a:spcPts val="40"/>
              </a:spcBef>
            </a:pPr>
            <a:endParaRPr lang="en-US" sz="700" dirty="0"/>
          </a:p>
          <a:p>
            <a:pPr marL="12700">
              <a:lnSpc>
                <a:spcPct val="100000"/>
              </a:lnSpc>
            </a:pPr>
            <a:r>
              <a:rPr lang="en-US" sz="3300" dirty="0">
                <a:solidFill>
                  <a:srgbClr val="00A000"/>
                </a:solidFill>
                <a:latin typeface="Calibri"/>
                <a:cs typeface="Calibri"/>
              </a:rPr>
              <a:t>( d ) N</a:t>
            </a:r>
            <a:r>
              <a:rPr lang="en-US" sz="3300" spc="-5" dirty="0">
                <a:solidFill>
                  <a:srgbClr val="00A000"/>
                </a:solidFill>
                <a:latin typeface="Calibri"/>
                <a:cs typeface="Calibri"/>
              </a:rPr>
              <a:t>o</a:t>
            </a:r>
            <a:r>
              <a:rPr lang="en-US" sz="3300" spc="0" dirty="0">
                <a:solidFill>
                  <a:srgbClr val="00A000"/>
                </a:solidFill>
                <a:latin typeface="Calibri"/>
                <a:cs typeface="Calibri"/>
              </a:rPr>
              <a:t>ne </a:t>
            </a:r>
            <a:r>
              <a:rPr lang="en-US" sz="3300" spc="-5" dirty="0">
                <a:solidFill>
                  <a:srgbClr val="00A000"/>
                </a:solidFill>
                <a:latin typeface="Calibri"/>
                <a:cs typeface="Calibri"/>
              </a:rPr>
              <a:t>o</a:t>
            </a:r>
            <a:r>
              <a:rPr lang="en-US" sz="3300" spc="0" dirty="0">
                <a:solidFill>
                  <a:srgbClr val="00A000"/>
                </a:solidFill>
                <a:latin typeface="Calibri"/>
                <a:cs typeface="Calibri"/>
              </a:rPr>
              <a:t>f the ab</a:t>
            </a:r>
            <a:r>
              <a:rPr lang="en-US" sz="3300" spc="-5" dirty="0">
                <a:solidFill>
                  <a:srgbClr val="00A000"/>
                </a:solidFill>
                <a:latin typeface="Calibri"/>
                <a:cs typeface="Calibri"/>
              </a:rPr>
              <a:t>o</a:t>
            </a:r>
            <a:r>
              <a:rPr lang="en-US" sz="3300" spc="0" dirty="0">
                <a:solidFill>
                  <a:srgbClr val="00A000"/>
                </a:solidFill>
                <a:latin typeface="Calibri"/>
                <a:cs typeface="Calibri"/>
              </a:rPr>
              <a:t>v</a:t>
            </a:r>
            <a:r>
              <a:rPr lang="en-US" sz="3300" spc="-5" dirty="0">
                <a:solidFill>
                  <a:srgbClr val="00A000"/>
                </a:solidFill>
                <a:latin typeface="Calibri"/>
                <a:cs typeface="Calibri"/>
              </a:rPr>
              <a:t>e</a:t>
            </a:r>
            <a:r>
              <a:rPr lang="en-US" sz="3300" spc="0" dirty="0">
                <a:latin typeface="Calibri"/>
                <a:cs typeface="Calibri"/>
              </a:rPr>
              <a:t>:</a:t>
            </a:r>
            <a:endParaRPr lang="en-US" sz="3300" dirty="0">
              <a:latin typeface="Calibri"/>
              <a:cs typeface="Calibri"/>
            </a:endParaRPr>
          </a:p>
          <a:p>
            <a:pPr>
              <a:lnSpc>
                <a:spcPts val="700"/>
              </a:lnSpc>
              <a:spcBef>
                <a:spcPts val="48"/>
              </a:spcBef>
            </a:pPr>
            <a:endParaRPr lang="en-US" sz="700" dirty="0"/>
          </a:p>
          <a:p>
            <a:pPr marL="12700">
              <a:lnSpc>
                <a:spcPct val="100000"/>
              </a:lnSpc>
            </a:pPr>
            <a:r>
              <a:rPr lang="en-US" sz="3300" spc="-5" dirty="0">
                <a:solidFill>
                  <a:srgbClr val="00A000"/>
                </a:solidFill>
                <a:latin typeface="Consolas"/>
                <a:cs typeface="Consolas"/>
              </a:rPr>
              <a:t>0.899999999999999911182158029987476766109466552734375</a:t>
            </a:r>
            <a:endParaRPr lang="en-US" sz="3300" dirty="0">
              <a:latin typeface="Consolas"/>
              <a:cs typeface="Consolas"/>
            </a:endParaRPr>
          </a:p>
          <a:p>
            <a:pPr marL="581660" indent="-569595">
              <a:lnSpc>
                <a:spcPct val="100000"/>
              </a:lnSpc>
              <a:buFont typeface="Calibri"/>
              <a:buAutoNum type="alphaLcParenBoth"/>
              <a:tabLst>
                <a:tab pos="581660" algn="l"/>
              </a:tabLst>
            </a:pPr>
            <a:endParaRPr lang="en-US" sz="3300" spc="-5" dirty="0">
              <a:latin typeface="Consolas"/>
              <a:cs typeface="Consolas"/>
            </a:endParaRPr>
          </a:p>
          <a:p>
            <a:pPr marL="581660" indent="-569595">
              <a:lnSpc>
                <a:spcPct val="100000"/>
              </a:lnSpc>
              <a:buFont typeface="Calibri"/>
              <a:buAutoNum type="alphaLcParenBoth"/>
              <a:tabLst>
                <a:tab pos="581660" algn="l"/>
              </a:tabLst>
            </a:pPr>
            <a:endParaRPr sz="3300" dirty="0">
              <a:latin typeface="Consolas"/>
              <a:cs typeface="Consolas"/>
            </a:endParaRPr>
          </a:p>
        </p:txBody>
      </p:sp>
      <p:sp>
        <p:nvSpPr>
          <p:cNvPr id="6" name="object 6"/>
          <p:cNvSpPr txBox="1"/>
          <p:nvPr/>
        </p:nvSpPr>
        <p:spPr>
          <a:xfrm>
            <a:off x="991552" y="431165"/>
            <a:ext cx="2813685"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W</a:t>
            </a:r>
            <a:r>
              <a:rPr sz="2800" spc="0" dirty="0">
                <a:latin typeface="Calibri"/>
                <a:cs typeface="Calibri"/>
              </a:rPr>
              <a:t>hat d</a:t>
            </a:r>
            <a:r>
              <a:rPr sz="2800" spc="-5" dirty="0">
                <a:latin typeface="Calibri"/>
                <a:cs typeface="Calibri"/>
              </a:rPr>
              <a:t>o</a:t>
            </a:r>
            <a:r>
              <a:rPr sz="2800" spc="0" dirty="0">
                <a:latin typeface="Calibri"/>
                <a:cs typeface="Calibri"/>
              </a:rPr>
              <a:t>es it print?</a:t>
            </a:r>
            <a:endParaRPr sz="2800">
              <a:latin typeface="Calibri"/>
              <a:cs typeface="Calibri"/>
            </a:endParaRPr>
          </a:p>
        </p:txBody>
      </p:sp>
    </p:spTree>
    <p:extLst>
      <p:ext uri="{BB962C8B-B14F-4D97-AF65-F5344CB8AC3E}">
        <p14:creationId xmlns:p14="http://schemas.microsoft.com/office/powerpoint/2010/main" val="178226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1911350" cy="447040"/>
          </a:xfrm>
          <a:prstGeom prst="rect">
            <a:avLst/>
          </a:prstGeom>
        </p:spPr>
        <p:txBody>
          <a:bodyPr vert="horz" wrap="square" lIns="0" tIns="0" rIns="0" bIns="0" rtlCol="0">
            <a:noAutofit/>
          </a:bodyPr>
          <a:lstStyle/>
          <a:p>
            <a:pPr marL="12700">
              <a:lnSpc>
                <a:spcPct val="100000"/>
              </a:lnSpc>
            </a:pPr>
            <a:r>
              <a:rPr sz="2800" dirty="0">
                <a:latin typeface="Calibri"/>
                <a:cs typeface="Calibri"/>
              </a:rPr>
              <a:t>An</a:t>
            </a:r>
            <a:r>
              <a:rPr sz="2800" spc="-5" dirty="0">
                <a:latin typeface="Calibri"/>
                <a:cs typeface="Calibri"/>
              </a:rPr>
              <a:t>o</a:t>
            </a:r>
            <a:r>
              <a:rPr sz="2800" spc="0" dirty="0">
                <a:latin typeface="Calibri"/>
                <a:cs typeface="Calibri"/>
              </a:rPr>
              <a:t>ther l</a:t>
            </a:r>
            <a:r>
              <a:rPr sz="2800" spc="-5" dirty="0">
                <a:latin typeface="Calibri"/>
                <a:cs typeface="Calibri"/>
              </a:rPr>
              <a:t>oo</a:t>
            </a:r>
            <a:r>
              <a:rPr sz="2800" spc="0" dirty="0">
                <a:latin typeface="Calibri"/>
                <a:cs typeface="Calibri"/>
              </a:rPr>
              <a:t>k</a:t>
            </a:r>
            <a:endParaRPr sz="2800">
              <a:latin typeface="Calibri"/>
              <a:cs typeface="Calibri"/>
            </a:endParaRPr>
          </a:p>
        </p:txBody>
      </p:sp>
      <p:sp>
        <p:nvSpPr>
          <p:cNvPr id="5" name="object 5"/>
          <p:cNvSpPr txBox="1"/>
          <p:nvPr/>
        </p:nvSpPr>
        <p:spPr>
          <a:xfrm>
            <a:off x="863599" y="1257301"/>
            <a:ext cx="6473190" cy="4999355"/>
          </a:xfrm>
          <a:prstGeom prst="rect">
            <a:avLst/>
          </a:prstGeom>
        </p:spPr>
        <p:txBody>
          <a:bodyPr vert="horz" wrap="square" lIns="0" tIns="0" rIns="0" bIns="0" rtlCol="0">
            <a:noAutofit/>
          </a:bodyPr>
          <a:lstStyle/>
          <a:p>
            <a:pPr marL="12700">
              <a:lnSpc>
                <a:spcPct val="100000"/>
              </a:lnSpc>
            </a:pPr>
            <a:r>
              <a:rPr sz="2800" dirty="0">
                <a:latin typeface="Calibri"/>
                <a:cs typeface="Calibri"/>
              </a:rPr>
              <a:t>The spec sa</a:t>
            </a:r>
            <a:r>
              <a:rPr sz="2800" spc="-5" dirty="0">
                <a:latin typeface="Calibri"/>
                <a:cs typeface="Calibri"/>
              </a:rPr>
              <a:t>y</a:t>
            </a:r>
            <a:r>
              <a:rPr sz="2800" spc="0" dirty="0">
                <a:latin typeface="Calibri"/>
                <a:cs typeface="Calibri"/>
              </a:rPr>
              <a:t>s:</a:t>
            </a:r>
            <a:endParaRPr sz="2800" dirty="0">
              <a:latin typeface="Calibri"/>
              <a:cs typeface="Calibri"/>
            </a:endParaRPr>
          </a:p>
          <a:p>
            <a:pPr marL="561340">
              <a:lnSpc>
                <a:spcPts val="2820"/>
              </a:lnSpc>
            </a:pPr>
            <a:r>
              <a:rPr sz="2400" spc="-5" dirty="0">
                <a:latin typeface="Consolas"/>
                <a:cs typeface="Consolas"/>
              </a:rPr>
              <a:t>publi</a:t>
            </a:r>
            <a:r>
              <a:rPr sz="2400" spc="0" dirty="0">
                <a:latin typeface="Consolas"/>
                <a:cs typeface="Consolas"/>
              </a:rPr>
              <a:t>c </a:t>
            </a:r>
            <a:r>
              <a:rPr sz="2400" spc="-5" dirty="0">
                <a:latin typeface="Consolas"/>
                <a:cs typeface="Consolas"/>
              </a:rPr>
              <a:t>BigDecima</a:t>
            </a:r>
            <a:r>
              <a:rPr sz="2400" spc="0" dirty="0">
                <a:latin typeface="Consolas"/>
                <a:cs typeface="Consolas"/>
              </a:rPr>
              <a:t>l</a:t>
            </a:r>
            <a:r>
              <a:rPr sz="2400" spc="-5" dirty="0">
                <a:latin typeface="Consolas"/>
                <a:cs typeface="Consolas"/>
              </a:rPr>
              <a:t>(doubl</a:t>
            </a:r>
            <a:r>
              <a:rPr sz="2400" spc="0" dirty="0">
                <a:latin typeface="Consolas"/>
                <a:cs typeface="Consolas"/>
              </a:rPr>
              <a:t>e </a:t>
            </a:r>
            <a:r>
              <a:rPr sz="2400" spc="-5" dirty="0">
                <a:latin typeface="Consolas"/>
                <a:cs typeface="Consolas"/>
              </a:rPr>
              <a:t>va</a:t>
            </a:r>
            <a:r>
              <a:rPr sz="2400" spc="0" dirty="0">
                <a:latin typeface="Consolas"/>
                <a:cs typeface="Consolas"/>
              </a:rPr>
              <a:t>l)</a:t>
            </a:r>
            <a:endParaRPr sz="2400" dirty="0">
              <a:latin typeface="Consolas"/>
              <a:cs typeface="Consolas"/>
            </a:endParaRPr>
          </a:p>
          <a:p>
            <a:pPr>
              <a:lnSpc>
                <a:spcPts val="550"/>
              </a:lnSpc>
              <a:spcBef>
                <a:spcPts val="49"/>
              </a:spcBef>
            </a:pPr>
            <a:endParaRPr sz="550" dirty="0"/>
          </a:p>
          <a:p>
            <a:pPr marL="12700" marR="72390">
              <a:lnSpc>
                <a:spcPct val="100699"/>
              </a:lnSpc>
            </a:pPr>
            <a:r>
              <a:rPr sz="2400" dirty="0">
                <a:latin typeface="Calibri"/>
                <a:cs typeface="Calibri"/>
              </a:rPr>
              <a:t>Translates a d</a:t>
            </a:r>
            <a:r>
              <a:rPr sz="2400" spc="-5" dirty="0">
                <a:latin typeface="Calibri"/>
                <a:cs typeface="Calibri"/>
              </a:rPr>
              <a:t>o</a:t>
            </a:r>
            <a:r>
              <a:rPr sz="2400" spc="0" dirty="0">
                <a:latin typeface="Calibri"/>
                <a:cs typeface="Calibri"/>
              </a:rPr>
              <a:t>uble into a</a:t>
            </a:r>
            <a:r>
              <a:rPr sz="2400" spc="-5" dirty="0">
                <a:latin typeface="Calibri"/>
                <a:cs typeface="Calibri"/>
              </a:rPr>
              <a:t> B</a:t>
            </a:r>
            <a:r>
              <a:rPr sz="2400" spc="0" dirty="0">
                <a:latin typeface="Calibri"/>
                <a:cs typeface="Calibri"/>
              </a:rPr>
              <a:t>igDecimal which</a:t>
            </a:r>
            <a:r>
              <a:rPr sz="2400" spc="-5" dirty="0">
                <a:latin typeface="Calibri"/>
                <a:cs typeface="Calibri"/>
              </a:rPr>
              <a:t> </a:t>
            </a:r>
            <a:r>
              <a:rPr sz="2400" spc="0" dirty="0">
                <a:latin typeface="Calibri"/>
                <a:cs typeface="Calibri"/>
              </a:rPr>
              <a:t>is </a:t>
            </a:r>
            <a:r>
              <a:rPr sz="2400" spc="0" dirty="0">
                <a:solidFill>
                  <a:srgbClr val="CC3333"/>
                </a:solidFill>
                <a:latin typeface="Calibri"/>
                <a:cs typeface="Calibri"/>
              </a:rPr>
              <a:t>the exact decimal represen</a:t>
            </a:r>
            <a:r>
              <a:rPr sz="2400" spc="30" dirty="0">
                <a:solidFill>
                  <a:srgbClr val="CC3333"/>
                </a:solidFill>
                <a:latin typeface="Calibri"/>
                <a:cs typeface="Calibri"/>
              </a:rPr>
              <a:t>ta</a:t>
            </a:r>
            <a:r>
              <a:rPr lang="en-US" sz="2400" spc="30" dirty="0">
                <a:solidFill>
                  <a:srgbClr val="CC3333"/>
                </a:solidFill>
                <a:latin typeface="Calibri"/>
                <a:cs typeface="Calibri"/>
              </a:rPr>
              <a:t>ti</a:t>
            </a:r>
            <a:r>
              <a:rPr sz="2400" spc="-5" dirty="0">
                <a:solidFill>
                  <a:srgbClr val="CC3333"/>
                </a:solidFill>
                <a:latin typeface="Calibri"/>
                <a:cs typeface="Calibri"/>
              </a:rPr>
              <a:t>o</a:t>
            </a:r>
            <a:r>
              <a:rPr sz="2400" spc="0" dirty="0">
                <a:solidFill>
                  <a:srgbClr val="CC3333"/>
                </a:solidFill>
                <a:latin typeface="Calibri"/>
                <a:cs typeface="Calibri"/>
              </a:rPr>
              <a:t>n </a:t>
            </a:r>
            <a:r>
              <a:rPr sz="2400" spc="-5" dirty="0">
                <a:solidFill>
                  <a:srgbClr val="CC3333"/>
                </a:solidFill>
                <a:latin typeface="Calibri"/>
                <a:cs typeface="Calibri"/>
              </a:rPr>
              <a:t>o</a:t>
            </a:r>
            <a:r>
              <a:rPr sz="2400" spc="0" dirty="0">
                <a:solidFill>
                  <a:srgbClr val="CC3333"/>
                </a:solidFill>
                <a:latin typeface="Calibri"/>
                <a:cs typeface="Calibri"/>
              </a:rPr>
              <a:t>f the d</a:t>
            </a:r>
            <a:r>
              <a:rPr sz="2400" spc="-5" dirty="0">
                <a:solidFill>
                  <a:srgbClr val="CC3333"/>
                </a:solidFill>
                <a:latin typeface="Calibri"/>
                <a:cs typeface="Calibri"/>
              </a:rPr>
              <a:t>o</a:t>
            </a:r>
            <a:r>
              <a:rPr sz="2400" spc="0" dirty="0">
                <a:solidFill>
                  <a:srgbClr val="CC3333"/>
                </a:solidFill>
                <a:latin typeface="Calibri"/>
                <a:cs typeface="Calibri"/>
              </a:rPr>
              <a:t>uble's binary ﬂ</a:t>
            </a:r>
            <a:r>
              <a:rPr sz="2400" spc="-5" dirty="0">
                <a:solidFill>
                  <a:srgbClr val="CC3333"/>
                </a:solidFill>
                <a:latin typeface="Calibri"/>
                <a:cs typeface="Calibri"/>
              </a:rPr>
              <a:t>o</a:t>
            </a:r>
            <a:r>
              <a:rPr sz="2400" spc="55" dirty="0">
                <a:solidFill>
                  <a:srgbClr val="CC3333"/>
                </a:solidFill>
                <a:latin typeface="Calibri"/>
                <a:cs typeface="Calibri"/>
              </a:rPr>
              <a:t>a</a:t>
            </a:r>
            <a:r>
              <a:rPr lang="en-US" sz="2400" spc="55" dirty="0">
                <a:solidFill>
                  <a:srgbClr val="CC3333"/>
                </a:solidFill>
                <a:latin typeface="Calibri"/>
                <a:cs typeface="Calibri"/>
              </a:rPr>
              <a:t>ti</a:t>
            </a:r>
            <a:r>
              <a:rPr sz="2400" spc="55" dirty="0">
                <a:solidFill>
                  <a:srgbClr val="CC3333"/>
                </a:solidFill>
                <a:latin typeface="Calibri"/>
                <a:cs typeface="Calibri"/>
              </a:rPr>
              <a:t>ng-p</a:t>
            </a:r>
            <a:r>
              <a:rPr sz="2400" spc="-5" dirty="0">
                <a:solidFill>
                  <a:srgbClr val="CC3333"/>
                </a:solidFill>
                <a:latin typeface="Calibri"/>
                <a:cs typeface="Calibri"/>
              </a:rPr>
              <a:t>o</a:t>
            </a:r>
            <a:r>
              <a:rPr sz="2400" spc="0" dirty="0">
                <a:solidFill>
                  <a:srgbClr val="CC3333"/>
                </a:solidFill>
                <a:latin typeface="Calibri"/>
                <a:cs typeface="Calibri"/>
              </a:rPr>
              <a:t>int value.</a:t>
            </a:r>
            <a:endParaRPr sz="2400" dirty="0">
              <a:latin typeface="Calibri"/>
              <a:cs typeface="Calibri"/>
            </a:endParaRPr>
          </a:p>
          <a:p>
            <a:pPr>
              <a:lnSpc>
                <a:spcPts val="1000"/>
              </a:lnSpc>
            </a:pPr>
            <a:endParaRPr sz="1000" dirty="0"/>
          </a:p>
          <a:p>
            <a:pPr>
              <a:lnSpc>
                <a:spcPts val="1000"/>
              </a:lnSpc>
              <a:spcBef>
                <a:spcPts val="79"/>
              </a:spcBef>
            </a:pPr>
            <a:endParaRPr sz="1000" dirty="0"/>
          </a:p>
          <a:p>
            <a:pPr marL="50800" marR="2902585">
              <a:lnSpc>
                <a:spcPct val="199100"/>
              </a:lnSpc>
            </a:pPr>
            <a:r>
              <a:rPr sz="1800" spc="-5" dirty="0">
                <a:latin typeface="Consolas"/>
                <a:cs typeface="Consolas"/>
              </a:rPr>
              <a:t>impor</a:t>
            </a:r>
            <a:r>
              <a:rPr sz="1800" spc="0" dirty="0">
                <a:latin typeface="Consolas"/>
                <a:cs typeface="Consolas"/>
              </a:rPr>
              <a:t>t </a:t>
            </a:r>
            <a:r>
              <a:rPr sz="1800" spc="-5" dirty="0">
                <a:latin typeface="Consolas"/>
                <a:cs typeface="Consolas"/>
              </a:rPr>
              <a:t>java.math.BigDecima</a:t>
            </a:r>
            <a:r>
              <a:rPr sz="1800" spc="5" dirty="0">
                <a:latin typeface="Consolas"/>
                <a:cs typeface="Consolas"/>
              </a:rPr>
              <a:t>l</a:t>
            </a:r>
            <a:r>
              <a:rPr sz="1800" spc="0" dirty="0">
                <a:latin typeface="Consolas"/>
                <a:cs typeface="Consolas"/>
              </a:rPr>
              <a:t>; </a:t>
            </a: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dirty="0">
              <a:latin typeface="Consolas"/>
              <a:cs typeface="Consolas"/>
            </a:endParaRPr>
          </a:p>
          <a:p>
            <a:pPr marL="1056005" marR="12700" indent="-502920">
              <a:lnSpc>
                <a:spcPct val="100299"/>
              </a:lnSpc>
              <a:spcBef>
                <a:spcPts val="3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BigDecima</a:t>
            </a:r>
            <a:r>
              <a:rPr sz="1800" spc="0" dirty="0">
                <a:latin typeface="Consolas"/>
                <a:cs typeface="Consolas"/>
              </a:rPr>
              <a:t>l </a:t>
            </a:r>
            <a:r>
              <a:rPr sz="1800" spc="-5" dirty="0">
                <a:latin typeface="Consolas"/>
                <a:cs typeface="Consolas"/>
              </a:rPr>
              <a:t>paymen</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solidFill>
                  <a:srgbClr val="CC3333"/>
                </a:solidFill>
                <a:latin typeface="Consolas"/>
                <a:cs typeface="Consolas"/>
              </a:rPr>
              <a:t>2.0</a:t>
            </a:r>
            <a:r>
              <a:rPr sz="1800" spc="0" dirty="0">
                <a:solidFill>
                  <a:srgbClr val="CC3333"/>
                </a:solidFill>
                <a:latin typeface="Consolas"/>
                <a:cs typeface="Consolas"/>
              </a:rPr>
              <a:t>0</a:t>
            </a:r>
            <a:r>
              <a:rPr sz="1800" spc="-5" dirty="0">
                <a:latin typeface="Consolas"/>
                <a:cs typeface="Consolas"/>
              </a:rPr>
              <a:t>); BigDecima</a:t>
            </a:r>
            <a:r>
              <a:rPr sz="1800" spc="0" dirty="0">
                <a:latin typeface="Consolas"/>
                <a:cs typeface="Consolas"/>
              </a:rPr>
              <a:t>l </a:t>
            </a:r>
            <a:r>
              <a:rPr sz="1800" spc="-5" dirty="0">
                <a:latin typeface="Consolas"/>
                <a:cs typeface="Consolas"/>
              </a:rPr>
              <a:t>cos</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solidFill>
                  <a:srgbClr val="CC3333"/>
                </a:solidFill>
                <a:latin typeface="Consolas"/>
                <a:cs typeface="Consolas"/>
              </a:rPr>
              <a:t>1.1</a:t>
            </a:r>
            <a:r>
              <a:rPr sz="1800" spc="0" dirty="0">
                <a:solidFill>
                  <a:srgbClr val="CC3333"/>
                </a:solidFill>
                <a:latin typeface="Consolas"/>
                <a:cs typeface="Consolas"/>
              </a:rPr>
              <a:t>0</a:t>
            </a:r>
            <a:r>
              <a:rPr sz="1800" spc="-5" dirty="0">
                <a:latin typeface="Consolas"/>
                <a:cs typeface="Consolas"/>
              </a:rPr>
              <a:t>); System.out.printl</a:t>
            </a:r>
            <a:r>
              <a:rPr sz="1800" spc="5" dirty="0">
                <a:latin typeface="Consolas"/>
                <a:cs typeface="Consolas"/>
              </a:rPr>
              <a:t>n</a:t>
            </a:r>
            <a:r>
              <a:rPr sz="1800" spc="0" dirty="0">
                <a:latin typeface="Consolas"/>
                <a:cs typeface="Consolas"/>
              </a:rPr>
              <a:t>(</a:t>
            </a:r>
            <a:r>
              <a:rPr sz="1800" spc="-5" dirty="0">
                <a:latin typeface="Consolas"/>
                <a:cs typeface="Consolas"/>
              </a:rPr>
              <a:t>payment.subtrac</a:t>
            </a:r>
            <a:r>
              <a:rPr sz="1800" spc="5" dirty="0">
                <a:latin typeface="Consolas"/>
                <a:cs typeface="Consolas"/>
              </a:rPr>
              <a:t>t</a:t>
            </a:r>
            <a:r>
              <a:rPr sz="1800" spc="-5" dirty="0">
                <a:latin typeface="Consolas"/>
                <a:cs typeface="Consolas"/>
              </a:rPr>
              <a:t>(cost));</a:t>
            </a:r>
            <a:endParaRPr sz="1800" dirty="0">
              <a:latin typeface="Consolas"/>
              <a:cs typeface="Consolas"/>
            </a:endParaRPr>
          </a:p>
          <a:p>
            <a:pPr marL="553085">
              <a:lnSpc>
                <a:spcPts val="2100"/>
              </a:lnSpc>
            </a:pPr>
            <a:r>
              <a:rPr sz="1800" dirty="0">
                <a:latin typeface="Consolas"/>
                <a:cs typeface="Consolas"/>
              </a:rPr>
              <a:t>}</a:t>
            </a:r>
          </a:p>
          <a:p>
            <a:pPr marL="50800">
              <a:lnSpc>
                <a:spcPct val="100000"/>
              </a:lnSpc>
              <a:spcBef>
                <a:spcPts val="40"/>
              </a:spcBef>
            </a:pPr>
            <a:r>
              <a:rPr sz="1800" dirty="0">
                <a:latin typeface="Consolas"/>
                <a:cs typeface="Consolas"/>
              </a:rPr>
              <a:t>}</a:t>
            </a:r>
          </a:p>
        </p:txBody>
      </p:sp>
    </p:spTree>
    <p:extLst>
      <p:ext uri="{BB962C8B-B14F-4D97-AF65-F5344CB8AC3E}">
        <p14:creationId xmlns:p14="http://schemas.microsoft.com/office/powerpoint/2010/main" val="336856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2627630" cy="447040"/>
          </a:xfrm>
          <a:prstGeom prst="rect">
            <a:avLst/>
          </a:prstGeom>
        </p:spPr>
        <p:txBody>
          <a:bodyPr vert="horz" wrap="square" lIns="0" tIns="0" rIns="0" bIns="0" rtlCol="0">
            <a:noAutofit/>
          </a:bodyPr>
          <a:lstStyle/>
          <a:p>
            <a:pPr marL="12700">
              <a:lnSpc>
                <a:spcPct val="100000"/>
              </a:lnSpc>
            </a:pPr>
            <a:r>
              <a:rPr sz="2800" dirty="0">
                <a:latin typeface="Calibri"/>
                <a:cs typeface="Calibri"/>
              </a:rPr>
              <a:t>H</a:t>
            </a:r>
            <a:r>
              <a:rPr sz="2800" spc="-5" dirty="0">
                <a:latin typeface="Calibri"/>
                <a:cs typeface="Calibri"/>
              </a:rPr>
              <a:t>o</a:t>
            </a:r>
            <a:r>
              <a:rPr sz="2800" spc="0" dirty="0">
                <a:latin typeface="Calibri"/>
                <a:cs typeface="Calibri"/>
              </a:rPr>
              <a:t>w do </a:t>
            </a:r>
            <a:r>
              <a:rPr sz="2800" spc="-5" dirty="0">
                <a:latin typeface="Calibri"/>
                <a:cs typeface="Calibri"/>
              </a:rPr>
              <a:t>yo</a:t>
            </a:r>
            <a:r>
              <a:rPr sz="2800" spc="0" dirty="0">
                <a:latin typeface="Calibri"/>
                <a:cs typeface="Calibri"/>
              </a:rPr>
              <a:t>u ﬁx it?</a:t>
            </a:r>
            <a:endParaRPr sz="2800">
              <a:latin typeface="Calibri"/>
              <a:cs typeface="Calibri"/>
            </a:endParaRPr>
          </a:p>
        </p:txBody>
      </p:sp>
      <p:sp>
        <p:nvSpPr>
          <p:cNvPr id="5" name="object 5"/>
          <p:cNvSpPr txBox="1"/>
          <p:nvPr/>
        </p:nvSpPr>
        <p:spPr>
          <a:xfrm>
            <a:off x="901699" y="3390900"/>
            <a:ext cx="3545204" cy="3003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impor</a:t>
            </a:r>
            <a:r>
              <a:rPr sz="1800" spc="0" dirty="0">
                <a:latin typeface="Consolas"/>
                <a:cs typeface="Consolas"/>
              </a:rPr>
              <a:t>t </a:t>
            </a:r>
            <a:r>
              <a:rPr sz="1800" spc="-5" dirty="0">
                <a:latin typeface="Consolas"/>
                <a:cs typeface="Consolas"/>
              </a:rPr>
              <a:t>java.math.BigDecima</a:t>
            </a:r>
            <a:r>
              <a:rPr sz="1800" spc="5" dirty="0">
                <a:latin typeface="Consolas"/>
                <a:cs typeface="Consolas"/>
              </a:rPr>
              <a:t>l</a:t>
            </a:r>
            <a:r>
              <a:rPr sz="1800" spc="0" dirty="0">
                <a:latin typeface="Consolas"/>
                <a:cs typeface="Consolas"/>
              </a:rPr>
              <a:t>;</a:t>
            </a:r>
            <a:endParaRPr sz="1800">
              <a:latin typeface="Consolas"/>
              <a:cs typeface="Consolas"/>
            </a:endParaRPr>
          </a:p>
        </p:txBody>
      </p:sp>
      <p:sp>
        <p:nvSpPr>
          <p:cNvPr id="6" name="object 6"/>
          <p:cNvSpPr txBox="1"/>
          <p:nvPr/>
        </p:nvSpPr>
        <p:spPr>
          <a:xfrm>
            <a:off x="901699" y="3937000"/>
            <a:ext cx="6561455" cy="19513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ct val="100299"/>
              </a:lnSpc>
              <a:spcBef>
                <a:spcPts val="3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BigDecima</a:t>
            </a:r>
            <a:r>
              <a:rPr sz="1800" spc="0" dirty="0">
                <a:latin typeface="Consolas"/>
                <a:cs typeface="Consolas"/>
              </a:rPr>
              <a:t>l </a:t>
            </a:r>
            <a:r>
              <a:rPr sz="1800" spc="-5" dirty="0">
                <a:latin typeface="Consolas"/>
                <a:cs typeface="Consolas"/>
              </a:rPr>
              <a:t>paymen</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0" dirty="0">
                <a:solidFill>
                  <a:srgbClr val="00A000"/>
                </a:solidFill>
                <a:latin typeface="Consolas"/>
                <a:cs typeface="Consolas"/>
              </a:rPr>
              <a:t>"</a:t>
            </a:r>
            <a:r>
              <a:rPr sz="1800" spc="-5" dirty="0">
                <a:latin typeface="Consolas"/>
                <a:cs typeface="Consolas"/>
              </a:rPr>
              <a:t>2.0</a:t>
            </a:r>
            <a:r>
              <a:rPr sz="1800" spc="0" dirty="0">
                <a:latin typeface="Consolas"/>
                <a:cs typeface="Consolas"/>
              </a:rPr>
              <a:t>0</a:t>
            </a:r>
            <a:r>
              <a:rPr sz="1800" spc="0" dirty="0">
                <a:solidFill>
                  <a:srgbClr val="00A000"/>
                </a:solidFill>
                <a:latin typeface="Consolas"/>
                <a:cs typeface="Consolas"/>
              </a:rPr>
              <a:t>"</a:t>
            </a:r>
            <a:r>
              <a:rPr sz="1800" spc="-5" dirty="0">
                <a:latin typeface="Consolas"/>
                <a:cs typeface="Consolas"/>
              </a:rPr>
              <a:t>); BigDecima</a:t>
            </a:r>
            <a:r>
              <a:rPr sz="1800" spc="0" dirty="0">
                <a:latin typeface="Consolas"/>
                <a:cs typeface="Consolas"/>
              </a:rPr>
              <a:t>l </a:t>
            </a:r>
            <a:r>
              <a:rPr sz="1800" spc="-5" dirty="0">
                <a:latin typeface="Consolas"/>
                <a:cs typeface="Consolas"/>
              </a:rPr>
              <a:t>cos</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0" dirty="0">
                <a:solidFill>
                  <a:srgbClr val="00A000"/>
                </a:solidFill>
                <a:latin typeface="Consolas"/>
                <a:cs typeface="Consolas"/>
              </a:rPr>
              <a:t>"</a:t>
            </a:r>
            <a:r>
              <a:rPr sz="1800" spc="-5" dirty="0">
                <a:latin typeface="Consolas"/>
                <a:cs typeface="Consolas"/>
              </a:rPr>
              <a:t>1.1</a:t>
            </a:r>
            <a:r>
              <a:rPr sz="1800" spc="0" dirty="0">
                <a:latin typeface="Consolas"/>
                <a:cs typeface="Consolas"/>
              </a:rPr>
              <a:t>0</a:t>
            </a:r>
            <a:r>
              <a:rPr sz="1800" spc="0" dirty="0">
                <a:solidFill>
                  <a:srgbClr val="00A000"/>
                </a:solidFill>
                <a:latin typeface="Consolas"/>
                <a:cs typeface="Consolas"/>
              </a:rPr>
              <a:t>"</a:t>
            </a:r>
            <a:r>
              <a:rPr sz="1800" spc="-5" dirty="0">
                <a:latin typeface="Consolas"/>
                <a:cs typeface="Consolas"/>
              </a:rPr>
              <a:t>); System.out.printl</a:t>
            </a:r>
            <a:r>
              <a:rPr sz="1800" spc="5" dirty="0">
                <a:latin typeface="Consolas"/>
                <a:cs typeface="Consolas"/>
              </a:rPr>
              <a:t>n</a:t>
            </a:r>
            <a:r>
              <a:rPr sz="1800" spc="0" dirty="0">
                <a:latin typeface="Consolas"/>
                <a:cs typeface="Consolas"/>
              </a:rPr>
              <a:t>(</a:t>
            </a:r>
            <a:r>
              <a:rPr sz="1800" spc="-5" dirty="0">
                <a:latin typeface="Consolas"/>
                <a:cs typeface="Consolas"/>
              </a:rPr>
              <a:t>payment.subtrac</a:t>
            </a:r>
            <a:r>
              <a:rPr sz="1800" spc="5" dirty="0">
                <a:latin typeface="Consolas"/>
                <a:cs typeface="Consolas"/>
              </a:rPr>
              <a:t>t</a:t>
            </a:r>
            <a:r>
              <a:rPr sz="1800" spc="-5" dirty="0">
                <a:latin typeface="Consolas"/>
                <a:cs typeface="Consolas"/>
              </a:rPr>
              <a:t>(cost));</a:t>
            </a:r>
            <a:endParaRPr sz="1800">
              <a:latin typeface="Consolas"/>
              <a:cs typeface="Consolas"/>
            </a:endParaRPr>
          </a:p>
          <a:p>
            <a:pPr marL="514984">
              <a:lnSpc>
                <a:spcPts val="210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
        <p:nvSpPr>
          <p:cNvPr id="7" name="object 7"/>
          <p:cNvSpPr/>
          <p:nvPr/>
        </p:nvSpPr>
        <p:spPr>
          <a:xfrm>
            <a:off x="6016623" y="3523422"/>
            <a:ext cx="2390538" cy="512832"/>
          </a:xfrm>
          <a:custGeom>
            <a:avLst/>
            <a:gdLst/>
            <a:ahLst/>
            <a:cxnLst/>
            <a:rect l="l" t="t" r="r" b="b"/>
            <a:pathLst>
              <a:path w="2390538" h="512832">
                <a:moveTo>
                  <a:pt x="0" y="0"/>
                </a:moveTo>
                <a:lnTo>
                  <a:pt x="2390538" y="0"/>
                </a:lnTo>
                <a:lnTo>
                  <a:pt x="2390538" y="512832"/>
                </a:lnTo>
                <a:lnTo>
                  <a:pt x="0" y="512832"/>
                </a:lnTo>
                <a:lnTo>
                  <a:pt x="0" y="0"/>
                </a:lnTo>
                <a:close/>
              </a:path>
            </a:pathLst>
          </a:custGeom>
          <a:ln w="50799">
            <a:solidFill>
              <a:srgbClr val="005DB9"/>
            </a:solidFill>
          </a:ln>
        </p:spPr>
        <p:txBody>
          <a:bodyPr wrap="square" lIns="0" tIns="0" rIns="0" bIns="0" rtlCol="0">
            <a:noAutofit/>
          </a:bodyPr>
          <a:lstStyle/>
          <a:p>
            <a:endParaRPr/>
          </a:p>
        </p:txBody>
      </p:sp>
      <p:sp>
        <p:nvSpPr>
          <p:cNvPr id="8" name="object 8"/>
          <p:cNvSpPr txBox="1"/>
          <p:nvPr/>
        </p:nvSpPr>
        <p:spPr>
          <a:xfrm>
            <a:off x="6042023" y="3492754"/>
            <a:ext cx="2025014" cy="539750"/>
          </a:xfrm>
          <a:prstGeom prst="rect">
            <a:avLst/>
          </a:prstGeom>
        </p:spPr>
        <p:txBody>
          <a:bodyPr vert="horz" wrap="square" lIns="0" tIns="0" rIns="0" bIns="0" rtlCol="0">
            <a:noAutofit/>
          </a:bodyPr>
          <a:lstStyle/>
          <a:p>
            <a:pPr marL="12700">
              <a:lnSpc>
                <a:spcPct val="100000"/>
              </a:lnSpc>
            </a:pPr>
            <a:r>
              <a:rPr sz="3300" dirty="0">
                <a:solidFill>
                  <a:srgbClr val="0647AA"/>
                </a:solidFill>
                <a:latin typeface="Calibri"/>
                <a:cs typeface="Calibri"/>
              </a:rPr>
              <a:t>P</a:t>
            </a:r>
            <a:r>
              <a:rPr sz="3300" spc="-5" dirty="0">
                <a:solidFill>
                  <a:srgbClr val="0647AA"/>
                </a:solidFill>
                <a:latin typeface="Calibri"/>
                <a:cs typeface="Calibri"/>
              </a:rPr>
              <a:t>r</a:t>
            </a:r>
            <a:r>
              <a:rPr sz="3300" spc="0" dirty="0">
                <a:solidFill>
                  <a:srgbClr val="0647AA"/>
                </a:solidFill>
                <a:latin typeface="Calibri"/>
                <a:cs typeface="Calibri"/>
              </a:rPr>
              <a:t>ints </a:t>
            </a:r>
            <a:r>
              <a:rPr sz="3300" spc="-5" dirty="0">
                <a:solidFill>
                  <a:srgbClr val="005DB9"/>
                </a:solidFill>
                <a:latin typeface="Consolas"/>
                <a:cs typeface="Consolas"/>
              </a:rPr>
              <a:t>0.90</a:t>
            </a:r>
            <a:endParaRPr sz="3300">
              <a:latin typeface="Consolas"/>
              <a:cs typeface="Consolas"/>
            </a:endParaRPr>
          </a:p>
        </p:txBody>
      </p:sp>
    </p:spTree>
    <p:extLst>
      <p:ext uri="{BB962C8B-B14F-4D97-AF65-F5344CB8AC3E}">
        <p14:creationId xmlns:p14="http://schemas.microsoft.com/office/powerpoint/2010/main" val="279328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3139" y="431960"/>
            <a:ext cx="1626235" cy="436245"/>
          </a:xfrm>
          <a:prstGeom prst="rect">
            <a:avLst/>
          </a:prstGeom>
        </p:spPr>
        <p:txBody>
          <a:bodyPr vert="horz" wrap="square" lIns="0" tIns="0" rIns="0" bIns="0" rtlCol="0">
            <a:noAutofit/>
          </a:bodyPr>
          <a:lstStyle/>
          <a:p>
            <a:pPr marL="12700">
              <a:lnSpc>
                <a:spcPct val="100000"/>
              </a:lnSpc>
            </a:pPr>
            <a:r>
              <a:rPr sz="2800" spc="-5" dirty="0">
                <a:latin typeface="Arial"/>
                <a:cs typeface="Arial"/>
              </a:rPr>
              <a:t>T</a:t>
            </a:r>
            <a:r>
              <a:rPr sz="2800" spc="0" dirty="0">
                <a:latin typeface="Arial"/>
                <a:cs typeface="Arial"/>
              </a:rPr>
              <a:t>he moral</a:t>
            </a:r>
            <a:endParaRPr sz="2800">
              <a:latin typeface="Arial"/>
              <a:cs typeface="Arial"/>
            </a:endParaRPr>
          </a:p>
        </p:txBody>
      </p:sp>
      <p:sp>
        <p:nvSpPr>
          <p:cNvPr id="5" name="object 5"/>
          <p:cNvSpPr txBox="1"/>
          <p:nvPr/>
        </p:nvSpPr>
        <p:spPr>
          <a:xfrm>
            <a:off x="900112" y="1618933"/>
            <a:ext cx="7405688" cy="3060700"/>
          </a:xfrm>
          <a:prstGeom prst="rect">
            <a:avLst/>
          </a:prstGeom>
        </p:spPr>
        <p:txBody>
          <a:bodyPr vert="horz" wrap="square" lIns="0" tIns="0" rIns="0" bIns="0" rtlCol="0">
            <a:noAutofit/>
          </a:bodyPr>
          <a:lstStyle/>
          <a:p>
            <a:pPr marL="355600" marR="2225040" indent="-342900">
              <a:lnSpc>
                <a:spcPts val="2800"/>
              </a:lnSpc>
              <a:buFont typeface="Arial"/>
              <a:buChar char="•"/>
              <a:tabLst>
                <a:tab pos="354965" algn="l"/>
              </a:tabLst>
            </a:pPr>
            <a:r>
              <a:rPr sz="2400" dirty="0">
                <a:latin typeface="Arial"/>
                <a:cs typeface="Arial"/>
              </a:rPr>
              <a:t>Use </a:t>
            </a:r>
            <a:r>
              <a:rPr sz="2400" spc="-5" dirty="0">
                <a:solidFill>
                  <a:srgbClr val="00A000"/>
                </a:solidFill>
                <a:latin typeface="Consolas"/>
                <a:cs typeface="Consolas"/>
              </a:rPr>
              <a:t>ne</a:t>
            </a:r>
            <a:r>
              <a:rPr sz="2400" spc="0" dirty="0">
                <a:solidFill>
                  <a:srgbClr val="00A000"/>
                </a:solidFill>
                <a:latin typeface="Consolas"/>
                <a:cs typeface="Consolas"/>
              </a:rPr>
              <a:t>w</a:t>
            </a:r>
            <a:r>
              <a:rPr lang="en-US" sz="2400" spc="0" dirty="0">
                <a:solidFill>
                  <a:srgbClr val="00A000"/>
                </a:solidFill>
                <a:latin typeface="Consolas"/>
                <a:cs typeface="Consolas"/>
              </a:rPr>
              <a:t> </a:t>
            </a:r>
            <a:r>
              <a:rPr sz="2400" spc="-5" dirty="0" err="1">
                <a:solidFill>
                  <a:srgbClr val="00A000"/>
                </a:solidFill>
                <a:latin typeface="Consolas"/>
                <a:cs typeface="Consolas"/>
              </a:rPr>
              <a:t>BigDecima</a:t>
            </a:r>
            <a:r>
              <a:rPr sz="2400" spc="0" dirty="0" err="1">
                <a:solidFill>
                  <a:srgbClr val="00A000"/>
                </a:solidFill>
                <a:latin typeface="Consolas"/>
                <a:cs typeface="Consolas"/>
              </a:rPr>
              <a:t>l</a:t>
            </a:r>
            <a:r>
              <a:rPr sz="2400" spc="-5" dirty="0">
                <a:solidFill>
                  <a:srgbClr val="00A000"/>
                </a:solidFill>
                <a:latin typeface="Consolas"/>
                <a:cs typeface="Consolas"/>
              </a:rPr>
              <a:t>(String</a:t>
            </a:r>
            <a:r>
              <a:rPr sz="2400" spc="0" dirty="0">
                <a:solidFill>
                  <a:srgbClr val="00A000"/>
                </a:solidFill>
                <a:latin typeface="Consolas"/>
                <a:cs typeface="Consolas"/>
              </a:rPr>
              <a:t>)</a:t>
            </a:r>
            <a:r>
              <a:rPr sz="2400" spc="0" dirty="0">
                <a:latin typeface="Arial"/>
                <a:cs typeface="Arial"/>
              </a:rPr>
              <a:t>, not </a:t>
            </a:r>
            <a:r>
              <a:rPr sz="2400" spc="-5" dirty="0">
                <a:solidFill>
                  <a:srgbClr val="CC3333"/>
                </a:solidFill>
                <a:latin typeface="Consolas"/>
                <a:cs typeface="Consolas"/>
              </a:rPr>
              <a:t>ne</a:t>
            </a:r>
            <a:r>
              <a:rPr sz="2400" spc="0" dirty="0">
                <a:solidFill>
                  <a:srgbClr val="CC3333"/>
                </a:solidFill>
                <a:latin typeface="Consolas"/>
                <a:cs typeface="Consolas"/>
              </a:rPr>
              <a:t>w </a:t>
            </a:r>
            <a:r>
              <a:rPr sz="2400" spc="-5" dirty="0">
                <a:solidFill>
                  <a:srgbClr val="CC3333"/>
                </a:solidFill>
                <a:latin typeface="Consolas"/>
                <a:cs typeface="Consolas"/>
              </a:rPr>
              <a:t>BigDecima</a:t>
            </a:r>
            <a:r>
              <a:rPr sz="2400" spc="0" dirty="0">
                <a:solidFill>
                  <a:srgbClr val="CC3333"/>
                </a:solidFill>
                <a:latin typeface="Consolas"/>
                <a:cs typeface="Consolas"/>
              </a:rPr>
              <a:t>l</a:t>
            </a:r>
            <a:r>
              <a:rPr sz="2400" spc="-5" dirty="0">
                <a:solidFill>
                  <a:srgbClr val="CC3333"/>
                </a:solidFill>
                <a:latin typeface="Consolas"/>
                <a:cs typeface="Consolas"/>
              </a:rPr>
              <a:t>(double)</a:t>
            </a:r>
            <a:endParaRPr sz="2400" dirty="0">
              <a:latin typeface="Consolas"/>
              <a:cs typeface="Consolas"/>
            </a:endParaRPr>
          </a:p>
          <a:p>
            <a:pPr marL="355600" marR="12700" indent="-342900">
              <a:lnSpc>
                <a:spcPct val="101499"/>
              </a:lnSpc>
              <a:spcBef>
                <a:spcPts val="470"/>
              </a:spcBef>
              <a:buFont typeface="Arial"/>
              <a:buChar char="•"/>
              <a:tabLst>
                <a:tab pos="354965" algn="l"/>
              </a:tabLst>
            </a:pPr>
            <a:r>
              <a:rPr sz="2400" spc="-5" dirty="0">
                <a:latin typeface="Consolas"/>
                <a:cs typeface="Consolas"/>
              </a:rPr>
              <a:t>BigDecimal.valueO</a:t>
            </a:r>
            <a:r>
              <a:rPr sz="2400" spc="5" dirty="0">
                <a:latin typeface="Consolas"/>
                <a:cs typeface="Consolas"/>
              </a:rPr>
              <a:t>f</a:t>
            </a:r>
            <a:r>
              <a:rPr sz="2400" spc="-5" dirty="0">
                <a:latin typeface="Consolas"/>
                <a:cs typeface="Consolas"/>
              </a:rPr>
              <a:t>(double</a:t>
            </a:r>
            <a:r>
              <a:rPr sz="2400" spc="0" dirty="0">
                <a:latin typeface="Consolas"/>
                <a:cs typeface="Consolas"/>
              </a:rPr>
              <a:t>)</a:t>
            </a:r>
            <a:r>
              <a:rPr sz="2400" spc="-650" dirty="0">
                <a:latin typeface="Consolas"/>
                <a:cs typeface="Consolas"/>
              </a:rPr>
              <a:t> </a:t>
            </a:r>
            <a:r>
              <a:rPr sz="2400" spc="0" dirty="0">
                <a:latin typeface="Arial"/>
                <a:cs typeface="Arial"/>
              </a:rPr>
              <a:t>is bette</a:t>
            </a:r>
            <a:r>
              <a:rPr sz="2400" spc="-135" dirty="0">
                <a:latin typeface="Arial"/>
                <a:cs typeface="Arial"/>
              </a:rPr>
              <a:t>r</a:t>
            </a:r>
            <a:r>
              <a:rPr sz="2400" spc="0" dirty="0">
                <a:latin typeface="Arial"/>
                <a:cs typeface="Arial"/>
              </a:rPr>
              <a:t>, but not perfect</a:t>
            </a:r>
            <a:endParaRPr sz="2400" dirty="0">
              <a:latin typeface="Arial"/>
              <a:cs typeface="Arial"/>
            </a:endParaRPr>
          </a:p>
          <a:p>
            <a:pPr marL="755650" lvl="1" indent="-285750">
              <a:lnSpc>
                <a:spcPct val="100000"/>
              </a:lnSpc>
              <a:spcBef>
                <a:spcPts val="400"/>
              </a:spcBef>
              <a:buFont typeface="Arial"/>
              <a:buChar char="–"/>
              <a:tabLst>
                <a:tab pos="755015" algn="l"/>
              </a:tabLst>
            </a:pPr>
            <a:r>
              <a:rPr sz="2000" dirty="0">
                <a:latin typeface="Arial"/>
                <a:cs typeface="Arial"/>
              </a:rPr>
              <a:t>Use it for non-constant values.</a:t>
            </a:r>
          </a:p>
          <a:p>
            <a:pPr lvl="1">
              <a:lnSpc>
                <a:spcPts val="550"/>
              </a:lnSpc>
              <a:spcBef>
                <a:spcPts val="46"/>
              </a:spcBef>
              <a:buFont typeface="Arial"/>
              <a:buChar char="–"/>
            </a:pPr>
            <a:endParaRPr sz="550" dirty="0"/>
          </a:p>
          <a:p>
            <a:pPr marL="355600" indent="-342900">
              <a:lnSpc>
                <a:spcPct val="100000"/>
              </a:lnSpc>
              <a:buFont typeface="Arial"/>
              <a:buChar char="•"/>
              <a:tabLst>
                <a:tab pos="354965" algn="l"/>
              </a:tabLst>
            </a:pPr>
            <a:r>
              <a:rPr sz="2400" dirty="0">
                <a:latin typeface="Arial"/>
                <a:cs typeface="Arial"/>
              </a:rPr>
              <a:t>For</a:t>
            </a:r>
            <a:r>
              <a:rPr sz="2400" spc="-135" dirty="0">
                <a:latin typeface="Arial"/>
                <a:cs typeface="Arial"/>
              </a:rPr>
              <a:t> </a:t>
            </a:r>
            <a:r>
              <a:rPr sz="2400" spc="0" dirty="0">
                <a:latin typeface="Arial"/>
                <a:cs typeface="Arial"/>
              </a:rPr>
              <a:t>API designers</a:t>
            </a:r>
            <a:endParaRPr sz="2400" dirty="0">
              <a:latin typeface="Arial"/>
              <a:cs typeface="Arial"/>
            </a:endParaRPr>
          </a:p>
          <a:p>
            <a:pPr>
              <a:lnSpc>
                <a:spcPts val="500"/>
              </a:lnSpc>
              <a:spcBef>
                <a:spcPts val="24"/>
              </a:spcBef>
              <a:buFont typeface="Arial"/>
              <a:buChar char="•"/>
            </a:pPr>
            <a:endParaRPr sz="500" dirty="0"/>
          </a:p>
          <a:p>
            <a:pPr marL="755650" lvl="1" indent="-285750">
              <a:lnSpc>
                <a:spcPct val="100000"/>
              </a:lnSpc>
              <a:buFont typeface="Arial"/>
              <a:buChar char="–"/>
              <a:tabLst>
                <a:tab pos="755015" algn="l"/>
              </a:tabLst>
            </a:pPr>
            <a:r>
              <a:rPr sz="2000" dirty="0">
                <a:solidFill>
                  <a:srgbClr val="008F00"/>
                </a:solidFill>
                <a:latin typeface="Arial"/>
                <a:cs typeface="Arial"/>
              </a:rPr>
              <a:t>Make it easy to do the commonly correct thing</a:t>
            </a:r>
            <a:endParaRPr sz="2000" dirty="0">
              <a:latin typeface="Arial"/>
              <a:cs typeface="Arial"/>
            </a:endParaRPr>
          </a:p>
          <a:p>
            <a:pPr marL="755650" lvl="1" indent="-285750">
              <a:lnSpc>
                <a:spcPct val="100000"/>
              </a:lnSpc>
              <a:spcBef>
                <a:spcPts val="500"/>
              </a:spcBef>
              <a:buFont typeface="Arial"/>
              <a:buChar char="–"/>
              <a:tabLst>
                <a:tab pos="755015" algn="l"/>
              </a:tabLst>
            </a:pPr>
            <a:r>
              <a:rPr sz="2000" dirty="0">
                <a:latin typeface="Arial"/>
                <a:cs typeface="Arial"/>
              </a:rPr>
              <a:t>Make it possible to do exotic things</a:t>
            </a:r>
          </a:p>
        </p:txBody>
      </p:sp>
    </p:spTree>
    <p:extLst>
      <p:ext uri="{BB962C8B-B14F-4D97-AF65-F5344CB8AC3E}">
        <p14:creationId xmlns:p14="http://schemas.microsoft.com/office/powerpoint/2010/main" val="234039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Using deleg</a:t>
            </a:r>
            <a:r>
              <a:rPr sz="2800" spc="65" dirty="0">
                <a:latin typeface="Calibri"/>
                <a:cs typeface="Calibri"/>
              </a:rPr>
              <a:t>a</a:t>
            </a:r>
            <a:r>
              <a:rPr lang="en-US" sz="2800" spc="65" dirty="0">
                <a:latin typeface="Calibri"/>
                <a:cs typeface="Calibri"/>
              </a:rPr>
              <a:t>ti</a:t>
            </a:r>
            <a:r>
              <a:rPr sz="2800" spc="-5" dirty="0">
                <a:latin typeface="Calibri"/>
                <a:cs typeface="Calibri"/>
              </a:rPr>
              <a:t>o</a:t>
            </a:r>
            <a:r>
              <a:rPr sz="2800" spc="0" dirty="0">
                <a:latin typeface="Calibri"/>
                <a:cs typeface="Calibri"/>
              </a:rPr>
              <a:t>n to extend func</a:t>
            </a:r>
            <a:r>
              <a:rPr lang="en-US" sz="2800" spc="140" dirty="0">
                <a:latin typeface="Calibri"/>
                <a:cs typeface="Calibri"/>
              </a:rPr>
              <a:t>ti</a:t>
            </a:r>
            <a:r>
              <a:rPr sz="2800" spc="-5" dirty="0">
                <a:latin typeface="Calibri"/>
                <a:cs typeface="Calibri"/>
              </a:rPr>
              <a:t>o</a:t>
            </a:r>
            <a:r>
              <a:rPr sz="2800" spc="0" dirty="0">
                <a:latin typeface="Calibri"/>
                <a:cs typeface="Calibri"/>
              </a:rPr>
              <a:t>nality</a:t>
            </a:r>
            <a:endParaRPr sz="2800" dirty="0">
              <a:latin typeface="Calibri"/>
              <a:cs typeface="Calibri"/>
            </a:endParaRPr>
          </a:p>
        </p:txBody>
      </p:sp>
      <p:sp>
        <p:nvSpPr>
          <p:cNvPr id="5" name="object 5"/>
          <p:cNvSpPr txBox="1"/>
          <p:nvPr/>
        </p:nvSpPr>
        <p:spPr>
          <a:xfrm>
            <a:off x="535938" y="1391928"/>
            <a:ext cx="2033270" cy="384810"/>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One</a:t>
            </a:r>
            <a:r>
              <a:rPr sz="2400" spc="-5" dirty="0">
                <a:latin typeface="Calibri"/>
                <a:cs typeface="Calibri"/>
              </a:rPr>
              <a:t> </a:t>
            </a:r>
            <a:r>
              <a:rPr sz="2400" spc="10" dirty="0">
                <a:latin typeface="Calibri"/>
                <a:cs typeface="Calibri"/>
              </a:rPr>
              <a:t>solu</a:t>
            </a:r>
            <a:r>
              <a:rPr lang="en-US" sz="2400" spc="10" dirty="0">
                <a:latin typeface="Calibri"/>
                <a:cs typeface="Calibri"/>
              </a:rPr>
              <a:t>ti</a:t>
            </a:r>
            <a:r>
              <a:rPr sz="2400" spc="10" dirty="0">
                <a:latin typeface="Calibri"/>
                <a:cs typeface="Calibri"/>
              </a:rPr>
              <a:t>on:</a:t>
            </a:r>
            <a:endParaRPr sz="2400" dirty="0">
              <a:latin typeface="Calibri"/>
              <a:cs typeface="Calibri"/>
            </a:endParaRPr>
          </a:p>
        </p:txBody>
      </p:sp>
      <p:sp>
        <p:nvSpPr>
          <p:cNvPr id="6" name="object 6"/>
          <p:cNvSpPr txBox="1"/>
          <p:nvPr/>
        </p:nvSpPr>
        <p:spPr>
          <a:xfrm>
            <a:off x="535938" y="2075698"/>
            <a:ext cx="8265159" cy="4090897"/>
          </a:xfrm>
          <a:prstGeom prst="rect">
            <a:avLst/>
          </a:prstGeom>
        </p:spPr>
        <p:txBody>
          <a:bodyPr vert="horz" wrap="square" lIns="0" tIns="0" rIns="0" bIns="0" rtlCol="0">
            <a:noAutofit/>
          </a:bodyPr>
          <a:lstStyle/>
          <a:p>
            <a:pPr marL="291465" marR="1548765" indent="-279400">
              <a:lnSpc>
                <a:spcPct val="1208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LoggingLis</a:t>
            </a:r>
            <a:r>
              <a:rPr sz="1800" spc="0" dirty="0">
                <a:latin typeface="Consolas"/>
                <a:cs typeface="Consolas"/>
              </a:rPr>
              <a:t>t</a:t>
            </a:r>
            <a:r>
              <a:rPr sz="1800" spc="-5" dirty="0">
                <a:latin typeface="Consolas"/>
                <a:cs typeface="Consolas"/>
              </a:rPr>
              <a:t>&lt;E</a:t>
            </a:r>
            <a:r>
              <a:rPr sz="1800" spc="0" dirty="0">
                <a:latin typeface="Consolas"/>
                <a:cs typeface="Consolas"/>
              </a:rPr>
              <a:t>&gt; </a:t>
            </a:r>
            <a:r>
              <a:rPr sz="1800" spc="-5" dirty="0">
                <a:latin typeface="Consolas"/>
                <a:cs typeface="Consolas"/>
              </a:rPr>
              <a:t>implement</a:t>
            </a:r>
            <a:r>
              <a:rPr sz="1800" spc="0" dirty="0">
                <a:latin typeface="Consolas"/>
                <a:cs typeface="Consolas"/>
              </a:rPr>
              <a:t>s</a:t>
            </a:r>
            <a:r>
              <a:rPr sz="1800" spc="5" dirty="0">
                <a:latin typeface="Consolas"/>
                <a:cs typeface="Consolas"/>
              </a:rPr>
              <a:t> </a:t>
            </a:r>
            <a:r>
              <a:rPr sz="1800" spc="-5" dirty="0">
                <a:latin typeface="Consolas"/>
                <a:cs typeface="Consolas"/>
              </a:rPr>
              <a:t>List&lt;E</a:t>
            </a:r>
            <a:r>
              <a:rPr sz="1800" spc="0" dirty="0">
                <a:latin typeface="Consolas"/>
                <a:cs typeface="Consolas"/>
              </a:rPr>
              <a:t>&gt; { </a:t>
            </a:r>
            <a:r>
              <a:rPr sz="1800" spc="-5" dirty="0">
                <a:latin typeface="Consolas"/>
                <a:cs typeface="Consolas"/>
              </a:rPr>
              <a:t>privat</a:t>
            </a:r>
            <a:r>
              <a:rPr sz="1800" spc="0" dirty="0">
                <a:latin typeface="Consolas"/>
                <a:cs typeface="Consolas"/>
              </a:rPr>
              <a:t>e </a:t>
            </a:r>
            <a:r>
              <a:rPr sz="1800" spc="-5" dirty="0">
                <a:latin typeface="Consolas"/>
                <a:cs typeface="Consolas"/>
              </a:rPr>
              <a:t>fina</a:t>
            </a:r>
            <a:r>
              <a:rPr sz="1800" spc="0" dirty="0">
                <a:latin typeface="Consolas"/>
                <a:cs typeface="Consolas"/>
              </a:rPr>
              <a:t>l </a:t>
            </a:r>
            <a:r>
              <a:rPr sz="1800" spc="-5" dirty="0">
                <a:latin typeface="Consolas"/>
                <a:cs typeface="Consolas"/>
              </a:rPr>
              <a:t>List&lt;E</a:t>
            </a:r>
            <a:r>
              <a:rPr sz="1800" spc="0" dirty="0">
                <a:latin typeface="Consolas"/>
                <a:cs typeface="Consolas"/>
              </a:rPr>
              <a:t>&gt; </a:t>
            </a:r>
            <a:r>
              <a:rPr sz="1800" spc="-5" dirty="0">
                <a:latin typeface="Consolas"/>
                <a:cs typeface="Consolas"/>
              </a:rPr>
              <a:t>list;</a:t>
            </a:r>
            <a:endParaRPr sz="1800" dirty="0">
              <a:latin typeface="Consolas"/>
              <a:cs typeface="Consolas"/>
            </a:endParaRPr>
          </a:p>
          <a:p>
            <a:pPr marL="291465" marR="12700">
              <a:lnSpc>
                <a:spcPct val="120800"/>
              </a:lnSpc>
            </a:pPr>
            <a:r>
              <a:rPr sz="1800" spc="-5" dirty="0">
                <a:latin typeface="Consolas"/>
                <a:cs typeface="Consolas"/>
              </a:rPr>
              <a:t>publi</a:t>
            </a:r>
            <a:r>
              <a:rPr sz="1800" spc="0" dirty="0">
                <a:latin typeface="Consolas"/>
                <a:cs typeface="Consolas"/>
              </a:rPr>
              <a:t>c </a:t>
            </a:r>
            <a:r>
              <a:rPr sz="1800" spc="-5" dirty="0">
                <a:latin typeface="Consolas"/>
                <a:cs typeface="Consolas"/>
              </a:rPr>
              <a:t>LoggingLis</a:t>
            </a:r>
            <a:r>
              <a:rPr sz="1800" spc="0" dirty="0">
                <a:latin typeface="Consolas"/>
                <a:cs typeface="Consolas"/>
              </a:rPr>
              <a:t>t</a:t>
            </a:r>
            <a:r>
              <a:rPr sz="1800" spc="-5" dirty="0">
                <a:latin typeface="Consolas"/>
                <a:cs typeface="Consolas"/>
              </a:rPr>
              <a:t>&lt;E&gt;(List&lt;E</a:t>
            </a:r>
            <a:r>
              <a:rPr sz="1800" spc="0" dirty="0">
                <a:latin typeface="Consolas"/>
                <a:cs typeface="Consolas"/>
              </a:rPr>
              <a:t>&gt;</a:t>
            </a:r>
            <a:r>
              <a:rPr sz="1800" spc="5" dirty="0">
                <a:latin typeface="Consolas"/>
                <a:cs typeface="Consolas"/>
              </a:rPr>
              <a:t> </a:t>
            </a:r>
            <a:r>
              <a:rPr sz="1800" spc="-5" dirty="0">
                <a:latin typeface="Consolas"/>
                <a:cs typeface="Consolas"/>
              </a:rPr>
              <a:t>list</a:t>
            </a:r>
            <a:r>
              <a:rPr sz="1800" spc="0" dirty="0">
                <a:latin typeface="Consolas"/>
                <a:cs typeface="Consolas"/>
              </a:rPr>
              <a:t>) { </a:t>
            </a:r>
            <a:r>
              <a:rPr sz="1800" spc="-5" dirty="0">
                <a:latin typeface="Consolas"/>
                <a:cs typeface="Consolas"/>
              </a:rPr>
              <a:t>this.lis</a:t>
            </a:r>
            <a:r>
              <a:rPr sz="1800" spc="0" dirty="0">
                <a:latin typeface="Consolas"/>
                <a:cs typeface="Consolas"/>
              </a:rPr>
              <a:t>t = </a:t>
            </a:r>
            <a:r>
              <a:rPr sz="1800" spc="-5" dirty="0">
                <a:latin typeface="Consolas"/>
                <a:cs typeface="Consolas"/>
              </a:rPr>
              <a:t>list</a:t>
            </a:r>
            <a:r>
              <a:rPr sz="1800" spc="0" dirty="0">
                <a:latin typeface="Consolas"/>
                <a:cs typeface="Consolas"/>
              </a:rPr>
              <a:t>; } </a:t>
            </a:r>
            <a:r>
              <a:rPr sz="1800" spc="-5" dirty="0">
                <a:latin typeface="Consolas"/>
                <a:cs typeface="Consolas"/>
              </a:rPr>
              <a:t>publi</a:t>
            </a:r>
            <a:r>
              <a:rPr sz="1800" spc="0" dirty="0">
                <a:latin typeface="Consolas"/>
                <a:cs typeface="Consolas"/>
              </a:rPr>
              <a:t>c </a:t>
            </a:r>
            <a:r>
              <a:rPr sz="1800" spc="-5" dirty="0">
                <a:latin typeface="Consolas"/>
                <a:cs typeface="Consolas"/>
              </a:rPr>
              <a:t>boolea</a:t>
            </a:r>
            <a:r>
              <a:rPr sz="1800" spc="0" dirty="0">
                <a:latin typeface="Consolas"/>
                <a:cs typeface="Consolas"/>
              </a:rPr>
              <a:t>n </a:t>
            </a:r>
            <a:r>
              <a:rPr sz="1800" spc="-5" dirty="0">
                <a:latin typeface="Consolas"/>
                <a:cs typeface="Consolas"/>
              </a:rPr>
              <a:t>add(</a:t>
            </a:r>
            <a:r>
              <a:rPr sz="1800" spc="0" dirty="0">
                <a:latin typeface="Consolas"/>
                <a:cs typeface="Consolas"/>
              </a:rPr>
              <a:t>E </a:t>
            </a:r>
            <a:r>
              <a:rPr sz="1800" spc="-5" dirty="0">
                <a:latin typeface="Consolas"/>
                <a:cs typeface="Consolas"/>
              </a:rPr>
              <a:t>e</a:t>
            </a:r>
            <a:r>
              <a:rPr sz="1800" spc="0" dirty="0">
                <a:latin typeface="Consolas"/>
                <a:cs typeface="Consolas"/>
              </a:rPr>
              <a:t>) {</a:t>
            </a:r>
            <a:endParaRPr sz="1800" dirty="0">
              <a:latin typeface="Consolas"/>
              <a:cs typeface="Consolas"/>
            </a:endParaRPr>
          </a:p>
          <a:p>
            <a:pPr marL="850265" marR="2665730" indent="0">
              <a:lnSpc>
                <a:spcPct val="116700"/>
              </a:lnSpc>
              <a:spcBef>
                <a:spcPts val="100"/>
              </a:spcBef>
            </a:pPr>
            <a:r>
              <a:rPr sz="1800" spc="-5" dirty="0">
                <a:latin typeface="Consolas"/>
                <a:cs typeface="Consolas"/>
              </a:rPr>
              <a:t>System.out.printl</a:t>
            </a:r>
            <a:r>
              <a:rPr sz="1800" spc="5" dirty="0">
                <a:latin typeface="Consolas"/>
                <a:cs typeface="Consolas"/>
              </a:rPr>
              <a:t>n</a:t>
            </a:r>
            <a:r>
              <a:rPr sz="1800" spc="-5" dirty="0">
                <a:latin typeface="Consolas"/>
                <a:cs typeface="Consolas"/>
              </a:rPr>
              <a:t>("Addin</a:t>
            </a:r>
            <a:r>
              <a:rPr sz="1800" spc="0" dirty="0">
                <a:latin typeface="Consolas"/>
                <a:cs typeface="Consolas"/>
              </a:rPr>
              <a:t>g " + </a:t>
            </a:r>
            <a:r>
              <a:rPr sz="1800" spc="-5" dirty="0">
                <a:latin typeface="Consolas"/>
                <a:cs typeface="Consolas"/>
              </a:rPr>
              <a:t>e); retur</a:t>
            </a:r>
            <a:r>
              <a:rPr sz="1800" spc="0" dirty="0">
                <a:latin typeface="Consolas"/>
                <a:cs typeface="Consolas"/>
              </a:rPr>
              <a:t>n </a:t>
            </a:r>
            <a:r>
              <a:rPr sz="1800" spc="-5" dirty="0">
                <a:latin typeface="Consolas"/>
                <a:cs typeface="Consolas"/>
              </a:rPr>
              <a:t>list.ad</a:t>
            </a:r>
            <a:r>
              <a:rPr sz="1800" spc="0" dirty="0">
                <a:latin typeface="Consolas"/>
                <a:cs typeface="Consolas"/>
              </a:rPr>
              <a:t>d</a:t>
            </a:r>
            <a:r>
              <a:rPr sz="1800" spc="-5" dirty="0">
                <a:latin typeface="Consolas"/>
                <a:cs typeface="Consolas"/>
              </a:rPr>
              <a:t>(e);</a:t>
            </a:r>
            <a:endParaRPr sz="1800" dirty="0">
              <a:latin typeface="Consolas"/>
              <a:cs typeface="Consolas"/>
            </a:endParaRPr>
          </a:p>
          <a:p>
            <a:pPr marL="291465">
              <a:lnSpc>
                <a:spcPct val="100000"/>
              </a:lnSpc>
              <a:spcBef>
                <a:spcPts val="500"/>
              </a:spcBef>
            </a:pPr>
            <a:r>
              <a:rPr sz="1800" dirty="0">
                <a:latin typeface="Consolas"/>
                <a:cs typeface="Consolas"/>
              </a:rPr>
              <a:t>}</a:t>
            </a:r>
          </a:p>
          <a:p>
            <a:pPr marL="850265" marR="1409065" indent="-558800">
              <a:lnSpc>
                <a:spcPct val="120800"/>
              </a:lnSpc>
            </a:pPr>
            <a:r>
              <a:rPr sz="1800" spc="-5" dirty="0">
                <a:latin typeface="Consolas"/>
                <a:cs typeface="Consolas"/>
              </a:rPr>
              <a:t>publi</a:t>
            </a:r>
            <a:r>
              <a:rPr sz="1800" spc="0" dirty="0">
                <a:latin typeface="Consolas"/>
                <a:cs typeface="Consolas"/>
              </a:rPr>
              <a:t>c E </a:t>
            </a:r>
            <a:r>
              <a:rPr sz="1800" spc="-5" dirty="0">
                <a:latin typeface="Consolas"/>
                <a:cs typeface="Consolas"/>
              </a:rPr>
              <a:t>remove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index</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5" dirty="0">
                <a:latin typeface="Consolas"/>
                <a:cs typeface="Consolas"/>
              </a:rPr>
              <a:t>("Removin</a:t>
            </a:r>
            <a:r>
              <a:rPr sz="1800" spc="0" dirty="0">
                <a:latin typeface="Consolas"/>
                <a:cs typeface="Consolas"/>
              </a:rPr>
              <a:t>g</a:t>
            </a:r>
            <a:r>
              <a:rPr sz="1800" spc="5" dirty="0">
                <a:latin typeface="Consolas"/>
                <a:cs typeface="Consolas"/>
              </a:rPr>
              <a:t> </a:t>
            </a:r>
            <a:r>
              <a:rPr sz="1800" spc="-5" dirty="0">
                <a:latin typeface="Consolas"/>
                <a:cs typeface="Consolas"/>
              </a:rPr>
              <a:t>a</a:t>
            </a:r>
            <a:r>
              <a:rPr sz="1800" spc="0" dirty="0">
                <a:latin typeface="Consolas"/>
                <a:cs typeface="Consolas"/>
              </a:rPr>
              <a:t>t " + </a:t>
            </a:r>
            <a:r>
              <a:rPr sz="1800" spc="-5" dirty="0">
                <a:latin typeface="Consolas"/>
                <a:cs typeface="Consolas"/>
              </a:rPr>
              <a:t>index); retur</a:t>
            </a:r>
            <a:r>
              <a:rPr sz="1800" spc="0" dirty="0">
                <a:latin typeface="Consolas"/>
                <a:cs typeface="Consolas"/>
              </a:rPr>
              <a:t>n </a:t>
            </a:r>
            <a:r>
              <a:rPr sz="1800" spc="-5" dirty="0">
                <a:latin typeface="Consolas"/>
                <a:cs typeface="Consolas"/>
              </a:rPr>
              <a:t>list.remov</a:t>
            </a:r>
            <a:r>
              <a:rPr sz="1800" spc="0" dirty="0">
                <a:latin typeface="Consolas"/>
                <a:cs typeface="Consolas"/>
              </a:rPr>
              <a:t>e</a:t>
            </a:r>
            <a:r>
              <a:rPr sz="1800" spc="-5" dirty="0">
                <a:latin typeface="Consolas"/>
                <a:cs typeface="Consolas"/>
              </a:rPr>
              <a:t>(index);</a:t>
            </a:r>
            <a:endParaRPr sz="1800" dirty="0">
              <a:latin typeface="Consolas"/>
              <a:cs typeface="Consolas"/>
            </a:endParaRPr>
          </a:p>
          <a:p>
            <a:pPr marL="291465">
              <a:lnSpc>
                <a:spcPct val="100000"/>
              </a:lnSpc>
              <a:spcBef>
                <a:spcPts val="400"/>
              </a:spcBef>
            </a:pPr>
            <a:r>
              <a:rPr sz="1800" dirty="0">
                <a:latin typeface="Consolas"/>
                <a:cs typeface="Consolas"/>
              </a:rPr>
              <a:t>}</a:t>
            </a:r>
          </a:p>
          <a:p>
            <a:pPr>
              <a:lnSpc>
                <a:spcPts val="500"/>
              </a:lnSpc>
              <a:spcBef>
                <a:spcPts val="0"/>
              </a:spcBef>
            </a:pPr>
            <a:endParaRPr sz="400" dirty="0"/>
          </a:p>
          <a:p>
            <a:pPr marL="291465">
              <a:lnSpc>
                <a:spcPct val="100000"/>
              </a:lnSpc>
            </a:pPr>
            <a:r>
              <a:rPr sz="1800" dirty="0">
                <a:latin typeface="Consolas"/>
                <a:cs typeface="Consolas"/>
              </a:rPr>
              <a:t>…</a:t>
            </a:r>
          </a:p>
        </p:txBody>
      </p:sp>
      <p:sp>
        <p:nvSpPr>
          <p:cNvPr id="7" name="object 7"/>
          <p:cNvSpPr/>
          <p:nvPr/>
        </p:nvSpPr>
        <p:spPr>
          <a:xfrm>
            <a:off x="4572001" y="990599"/>
            <a:ext cx="4303884" cy="1143000"/>
          </a:xfrm>
          <a:custGeom>
            <a:avLst/>
            <a:gdLst/>
            <a:ahLst/>
            <a:cxnLst/>
            <a:rect l="l" t="t" r="r" b="b"/>
            <a:pathLst>
              <a:path w="4181284" h="990600">
                <a:moveTo>
                  <a:pt x="4181284" y="825500"/>
                </a:moveTo>
                <a:lnTo>
                  <a:pt x="783330" y="825500"/>
                </a:lnTo>
                <a:lnTo>
                  <a:pt x="783330" y="990600"/>
                </a:lnTo>
                <a:lnTo>
                  <a:pt x="4181284" y="990600"/>
                </a:lnTo>
                <a:lnTo>
                  <a:pt x="4181284" y="825500"/>
                </a:lnTo>
                <a:close/>
              </a:path>
              <a:path w="4181284" h="990600">
                <a:moveTo>
                  <a:pt x="4181284" y="0"/>
                </a:moveTo>
                <a:lnTo>
                  <a:pt x="783330" y="0"/>
                </a:lnTo>
                <a:lnTo>
                  <a:pt x="783330" y="577850"/>
                </a:lnTo>
                <a:lnTo>
                  <a:pt x="0" y="942000"/>
                </a:lnTo>
                <a:lnTo>
                  <a:pt x="783330" y="825500"/>
                </a:lnTo>
                <a:lnTo>
                  <a:pt x="4181284" y="825500"/>
                </a:lnTo>
                <a:lnTo>
                  <a:pt x="4181284" y="0"/>
                </a:lnTo>
                <a:close/>
              </a:path>
            </a:pathLst>
          </a:custGeom>
          <a:solidFill>
            <a:srgbClr val="6095C9"/>
          </a:solidFill>
        </p:spPr>
        <p:txBody>
          <a:bodyPr wrap="square" lIns="0" tIns="0" rIns="0" bIns="0" rtlCol="0">
            <a:noAutofit/>
          </a:bodyPr>
          <a:lstStyle/>
          <a:p>
            <a:endParaRPr/>
          </a:p>
        </p:txBody>
      </p:sp>
      <p:sp>
        <p:nvSpPr>
          <p:cNvPr id="9" name="object 9"/>
          <p:cNvSpPr txBox="1"/>
          <p:nvPr/>
        </p:nvSpPr>
        <p:spPr>
          <a:xfrm>
            <a:off x="5556672" y="1074420"/>
            <a:ext cx="3232785" cy="554355"/>
          </a:xfrm>
          <a:prstGeom prst="rect">
            <a:avLst/>
          </a:prstGeom>
        </p:spPr>
        <p:txBody>
          <a:bodyPr vert="horz" wrap="square" lIns="0" tIns="0" rIns="0" bIns="0" rtlCol="0">
            <a:noAutofit/>
          </a:bodyPr>
          <a:lstStyle/>
          <a:p>
            <a:pPr algn="ctr">
              <a:lnSpc>
                <a:spcPct val="100000"/>
              </a:lnSpc>
            </a:pPr>
            <a:r>
              <a:rPr sz="1800" dirty="0">
                <a:solidFill>
                  <a:srgbClr val="FFFFFF"/>
                </a:solidFill>
                <a:latin typeface="Calibri"/>
                <a:cs typeface="Calibri"/>
              </a:rPr>
              <a:t>The</a:t>
            </a:r>
            <a:r>
              <a:rPr sz="1800" spc="-5" dirty="0">
                <a:solidFill>
                  <a:srgbClr val="FFFFFF"/>
                </a:solidFill>
                <a:latin typeface="Calibri"/>
                <a:cs typeface="Calibri"/>
              </a:rPr>
              <a:t> </a:t>
            </a:r>
            <a:r>
              <a:rPr sz="1800" spc="-5" dirty="0">
                <a:solidFill>
                  <a:srgbClr val="FFFFFF"/>
                </a:solidFill>
                <a:latin typeface="Consolas"/>
                <a:cs typeface="Consolas"/>
              </a:rPr>
              <a:t>LoggingLis</a:t>
            </a:r>
            <a:r>
              <a:rPr sz="1800" spc="0" dirty="0">
                <a:solidFill>
                  <a:srgbClr val="FFFFFF"/>
                </a:solidFill>
                <a:latin typeface="Consolas"/>
                <a:cs typeface="Consolas"/>
              </a:rPr>
              <a:t>t</a:t>
            </a:r>
            <a:r>
              <a:rPr sz="1800" spc="-580" dirty="0">
                <a:solidFill>
                  <a:srgbClr val="FFFFFF"/>
                </a:solidFill>
                <a:latin typeface="Consolas"/>
                <a:cs typeface="Consolas"/>
              </a:rPr>
              <a:t> </a:t>
            </a:r>
            <a:r>
              <a:rPr sz="1800" i="1" spc="0" dirty="0">
                <a:solidFill>
                  <a:srgbClr val="FFFFFF"/>
                </a:solidFill>
                <a:latin typeface="Calibri"/>
                <a:cs typeface="Calibri"/>
              </a:rPr>
              <a:t>is composed of</a:t>
            </a:r>
            <a:endParaRPr sz="1800" dirty="0">
              <a:latin typeface="Calibri"/>
              <a:cs typeface="Calibri"/>
            </a:endParaRPr>
          </a:p>
          <a:p>
            <a:pPr marL="13970" algn="ctr">
              <a:lnSpc>
                <a:spcPts val="2100"/>
              </a:lnSpc>
            </a:pPr>
            <a:r>
              <a:rPr sz="1800" dirty="0">
                <a:solidFill>
                  <a:srgbClr val="FFFFFF"/>
                </a:solidFill>
                <a:latin typeface="Calibri"/>
                <a:cs typeface="Calibri"/>
              </a:rPr>
              <a:t>a </a:t>
            </a:r>
            <a:r>
              <a:rPr sz="1800" spc="-5" dirty="0">
                <a:solidFill>
                  <a:srgbClr val="FFFFFF"/>
                </a:solidFill>
                <a:latin typeface="Consolas"/>
                <a:cs typeface="Consolas"/>
              </a:rPr>
              <a:t>Lis</a:t>
            </a:r>
            <a:r>
              <a:rPr sz="1800" spc="0" dirty="0">
                <a:solidFill>
                  <a:srgbClr val="FFFFFF"/>
                </a:solidFill>
                <a:latin typeface="Consolas"/>
                <a:cs typeface="Consolas"/>
              </a:rPr>
              <a:t>t</a:t>
            </a:r>
            <a:r>
              <a:rPr sz="1800" spc="0" dirty="0">
                <a:solidFill>
                  <a:srgbClr val="FFFFFF"/>
                </a:solidFill>
                <a:latin typeface="Calibri"/>
                <a:cs typeface="Calibri"/>
              </a:rPr>
              <a:t>, and delegates (the non-</a:t>
            </a:r>
            <a:endParaRPr sz="1800" dirty="0">
              <a:latin typeface="Calibri"/>
              <a:cs typeface="Calibri"/>
            </a:endParaRPr>
          </a:p>
        </p:txBody>
      </p:sp>
      <p:sp>
        <p:nvSpPr>
          <p:cNvPr id="10" name="object 10"/>
          <p:cNvSpPr txBox="1"/>
          <p:nvPr/>
        </p:nvSpPr>
        <p:spPr>
          <a:xfrm>
            <a:off x="5569112" y="1620520"/>
            <a:ext cx="3221990" cy="300355"/>
          </a:xfrm>
          <a:prstGeom prst="rect">
            <a:avLst/>
          </a:prstGeom>
        </p:spPr>
        <p:txBody>
          <a:bodyPr vert="horz" wrap="square" lIns="0" tIns="0" rIns="0" bIns="0" rtlCol="0">
            <a:noAutofit/>
          </a:bodyPr>
          <a:lstStyle/>
          <a:p>
            <a:pPr marL="12700">
              <a:lnSpc>
                <a:spcPct val="100000"/>
              </a:lnSpc>
            </a:pPr>
            <a:r>
              <a:rPr sz="1800" dirty="0">
                <a:solidFill>
                  <a:srgbClr val="FFFFFF"/>
                </a:solidFill>
                <a:latin typeface="Calibri"/>
                <a:cs typeface="Calibri"/>
              </a:rPr>
              <a:t>logging) func</a:t>
            </a:r>
            <a:r>
              <a:rPr lang="en-US" sz="1800" spc="90" dirty="0">
                <a:solidFill>
                  <a:srgbClr val="FFFFFF"/>
                </a:solidFill>
                <a:latin typeface="Calibri"/>
                <a:cs typeface="Calibri"/>
              </a:rPr>
              <a:t>ti</a:t>
            </a:r>
            <a:r>
              <a:rPr sz="1800" spc="90" dirty="0">
                <a:solidFill>
                  <a:srgbClr val="FFFFFF"/>
                </a:solidFill>
                <a:latin typeface="Calibri"/>
                <a:cs typeface="Calibri"/>
              </a:rPr>
              <a:t>onality to that </a:t>
            </a:r>
            <a:r>
              <a:rPr sz="1800" spc="-5" dirty="0">
                <a:solidFill>
                  <a:srgbClr val="FFFFFF"/>
                </a:solidFill>
                <a:latin typeface="Consolas"/>
                <a:cs typeface="Consolas"/>
              </a:rPr>
              <a:t>List</a:t>
            </a:r>
            <a:endParaRPr sz="1800" dirty="0">
              <a:latin typeface="Consolas"/>
              <a:cs typeface="Consolas"/>
            </a:endParaRPr>
          </a:p>
        </p:txBody>
      </p:sp>
    </p:spTree>
    <p:extLst>
      <p:ext uri="{BB962C8B-B14F-4D97-AF65-F5344CB8AC3E}">
        <p14:creationId xmlns:p14="http://schemas.microsoft.com/office/powerpoint/2010/main" val="146667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4397" y="1385823"/>
            <a:ext cx="5167630" cy="4667885"/>
          </a:xfrm>
          <a:prstGeom prst="rect">
            <a:avLst/>
          </a:prstGeom>
        </p:spPr>
        <p:txBody>
          <a:bodyPr vert="horz" wrap="square" lIns="0" tIns="0" rIns="0" bIns="0" rtlCol="0">
            <a:noAutofit/>
          </a:bodyPr>
          <a:lstStyle/>
          <a:p>
            <a:pPr marL="927100" marR="762635" indent="-914400">
              <a:lnSpc>
                <a:spcPts val="2010"/>
              </a:lnSpc>
            </a:pPr>
            <a:r>
              <a:rPr sz="1700" spc="-5" dirty="0">
                <a:latin typeface="Consolas"/>
                <a:cs typeface="Consolas"/>
              </a:rPr>
              <a:t>publi</a:t>
            </a:r>
            <a:r>
              <a:rPr sz="1700" spc="0" dirty="0">
                <a:latin typeface="Consolas"/>
                <a:cs typeface="Consolas"/>
              </a:rPr>
              <a:t>c </a:t>
            </a:r>
            <a:r>
              <a:rPr sz="1700" spc="-5" dirty="0">
                <a:latin typeface="Consolas"/>
                <a:cs typeface="Consolas"/>
              </a:rPr>
              <a:t>abstrac</a:t>
            </a:r>
            <a:r>
              <a:rPr sz="1700" spc="0" dirty="0">
                <a:latin typeface="Consolas"/>
                <a:cs typeface="Consolas"/>
              </a:rPr>
              <a:t>t </a:t>
            </a:r>
            <a:r>
              <a:rPr sz="1700" spc="-5" dirty="0">
                <a:latin typeface="Consolas"/>
                <a:cs typeface="Consolas"/>
              </a:rPr>
              <a:t>clas</a:t>
            </a:r>
            <a:r>
              <a:rPr sz="1700" spc="0" dirty="0">
                <a:latin typeface="Consolas"/>
                <a:cs typeface="Consolas"/>
              </a:rPr>
              <a:t>s </a:t>
            </a:r>
            <a:r>
              <a:rPr sz="1700" spc="-5" dirty="0">
                <a:latin typeface="Consolas"/>
                <a:cs typeface="Consolas"/>
              </a:rPr>
              <a:t>AbstractAccount implement</a:t>
            </a:r>
            <a:r>
              <a:rPr sz="1700" spc="0" dirty="0">
                <a:latin typeface="Consolas"/>
                <a:cs typeface="Consolas"/>
              </a:rPr>
              <a:t>s </a:t>
            </a:r>
            <a:r>
              <a:rPr sz="1700" spc="-5" dirty="0">
                <a:latin typeface="Consolas"/>
                <a:cs typeface="Consolas"/>
              </a:rPr>
              <a:t>Accoun</a:t>
            </a:r>
            <a:r>
              <a:rPr sz="1700" spc="0" dirty="0">
                <a:latin typeface="Consolas"/>
                <a:cs typeface="Consolas"/>
              </a:rPr>
              <a:t>t {</a:t>
            </a:r>
            <a:endParaRPr sz="1700">
              <a:latin typeface="Consolas"/>
              <a:cs typeface="Consolas"/>
            </a:endParaRPr>
          </a:p>
          <a:p>
            <a:pPr marL="355600">
              <a:lnSpc>
                <a:spcPts val="1939"/>
              </a:lnSpc>
            </a:pPr>
            <a:r>
              <a:rPr sz="1700" spc="-5" dirty="0">
                <a:latin typeface="Consolas"/>
                <a:cs typeface="Consolas"/>
              </a:rPr>
              <a:t>protecte</a:t>
            </a:r>
            <a:r>
              <a:rPr sz="1700" spc="0" dirty="0">
                <a:latin typeface="Consolas"/>
                <a:cs typeface="Consolas"/>
              </a:rPr>
              <a:t>d </a:t>
            </a:r>
            <a:r>
              <a:rPr sz="1700" spc="-5" dirty="0">
                <a:latin typeface="Consolas"/>
                <a:cs typeface="Consolas"/>
              </a:rPr>
              <a:t>lon</a:t>
            </a:r>
            <a:r>
              <a:rPr sz="1700" spc="0" dirty="0">
                <a:latin typeface="Consolas"/>
                <a:cs typeface="Consolas"/>
              </a:rPr>
              <a:t>g </a:t>
            </a:r>
            <a:r>
              <a:rPr sz="1700" spc="-5" dirty="0">
                <a:latin typeface="Consolas"/>
                <a:cs typeface="Consolas"/>
              </a:rPr>
              <a:t>balanc</a:t>
            </a:r>
            <a:r>
              <a:rPr sz="1700" spc="0" dirty="0">
                <a:latin typeface="Consolas"/>
                <a:cs typeface="Consolas"/>
              </a:rPr>
              <a:t>e = </a:t>
            </a:r>
            <a:r>
              <a:rPr sz="1700" spc="-5" dirty="0">
                <a:latin typeface="Consolas"/>
                <a:cs typeface="Consolas"/>
              </a:rPr>
              <a:t>0;</a:t>
            </a:r>
            <a:endParaRPr sz="1700">
              <a:latin typeface="Consolas"/>
              <a:cs typeface="Consolas"/>
            </a:endParaRPr>
          </a:p>
          <a:p>
            <a:pPr marL="927100" marR="1724660" indent="-571500">
              <a:lnSpc>
                <a:spcPts val="2000"/>
              </a:lnSpc>
              <a:spcBef>
                <a:spcPts val="160"/>
              </a:spcBef>
            </a:pPr>
            <a:r>
              <a:rPr sz="1700" spc="-5" dirty="0">
                <a:latin typeface="Consolas"/>
                <a:cs typeface="Consolas"/>
              </a:rPr>
              <a:t>publi</a:t>
            </a:r>
            <a:r>
              <a:rPr sz="1700" spc="0" dirty="0">
                <a:latin typeface="Consolas"/>
                <a:cs typeface="Consolas"/>
              </a:rPr>
              <a:t>c </a:t>
            </a:r>
            <a:r>
              <a:rPr sz="1700" spc="-5" dirty="0">
                <a:latin typeface="Consolas"/>
                <a:cs typeface="Consolas"/>
              </a:rPr>
              <a:t>lon</a:t>
            </a:r>
            <a:r>
              <a:rPr sz="1700" spc="0" dirty="0">
                <a:latin typeface="Consolas"/>
                <a:cs typeface="Consolas"/>
              </a:rPr>
              <a:t>g </a:t>
            </a:r>
            <a:r>
              <a:rPr sz="1700" spc="-5" dirty="0">
                <a:latin typeface="Consolas"/>
                <a:cs typeface="Consolas"/>
              </a:rPr>
              <a:t>getBalanc</a:t>
            </a:r>
            <a:r>
              <a:rPr sz="1700" spc="0" dirty="0">
                <a:latin typeface="Consolas"/>
                <a:cs typeface="Consolas"/>
              </a:rPr>
              <a:t>e</a:t>
            </a:r>
            <a:r>
              <a:rPr sz="1700" spc="-5" dirty="0">
                <a:latin typeface="Consolas"/>
                <a:cs typeface="Consolas"/>
              </a:rPr>
              <a:t>(</a:t>
            </a:r>
            <a:r>
              <a:rPr sz="1700" spc="0" dirty="0">
                <a:latin typeface="Consolas"/>
                <a:cs typeface="Consolas"/>
              </a:rPr>
              <a:t>) { </a:t>
            </a:r>
            <a:r>
              <a:rPr sz="1700" spc="-5" dirty="0">
                <a:latin typeface="Consolas"/>
                <a:cs typeface="Consolas"/>
              </a:rPr>
              <a:t>retur</a:t>
            </a:r>
            <a:r>
              <a:rPr sz="1700" spc="0" dirty="0">
                <a:latin typeface="Consolas"/>
                <a:cs typeface="Consolas"/>
              </a:rPr>
              <a:t>n </a:t>
            </a:r>
            <a:r>
              <a:rPr sz="1700" spc="-5" dirty="0">
                <a:latin typeface="Consolas"/>
                <a:cs typeface="Consolas"/>
              </a:rPr>
              <a:t>balance;</a:t>
            </a:r>
            <a:endParaRPr sz="1700">
              <a:latin typeface="Consolas"/>
              <a:cs typeface="Consolas"/>
            </a:endParaRPr>
          </a:p>
          <a:p>
            <a:pPr marL="355600">
              <a:lnSpc>
                <a:spcPts val="1939"/>
              </a:lnSpc>
            </a:pPr>
            <a:r>
              <a:rPr sz="1700" dirty="0">
                <a:latin typeface="Consolas"/>
                <a:cs typeface="Consolas"/>
              </a:rPr>
              <a:t>}</a:t>
            </a:r>
            <a:endParaRPr sz="1700">
              <a:latin typeface="Consolas"/>
              <a:cs typeface="Consolas"/>
            </a:endParaRPr>
          </a:p>
          <a:p>
            <a:pPr marL="353695">
              <a:lnSpc>
                <a:spcPct val="100000"/>
              </a:lnSpc>
              <a:spcBef>
                <a:spcPts val="60"/>
              </a:spcBef>
            </a:pPr>
            <a:r>
              <a:rPr sz="1700" spc="-15" dirty="0">
                <a:latin typeface="Consolas"/>
                <a:cs typeface="Consolas"/>
              </a:rPr>
              <a:t>abstrac</a:t>
            </a:r>
            <a:r>
              <a:rPr sz="1700" spc="0" dirty="0">
                <a:latin typeface="Consolas"/>
                <a:cs typeface="Consolas"/>
              </a:rPr>
              <a:t>t</a:t>
            </a:r>
            <a:r>
              <a:rPr sz="1700" spc="-15" dirty="0">
                <a:latin typeface="Consolas"/>
                <a:cs typeface="Consolas"/>
              </a:rPr>
              <a:t> publi</a:t>
            </a:r>
            <a:r>
              <a:rPr sz="1700" spc="0" dirty="0">
                <a:latin typeface="Consolas"/>
                <a:cs typeface="Consolas"/>
              </a:rPr>
              <a:t>c</a:t>
            </a:r>
            <a:r>
              <a:rPr sz="1700" spc="-15" dirty="0">
                <a:latin typeface="Consolas"/>
                <a:cs typeface="Consolas"/>
              </a:rPr>
              <a:t> voi</a:t>
            </a:r>
            <a:r>
              <a:rPr sz="1700" spc="0" dirty="0">
                <a:latin typeface="Consolas"/>
                <a:cs typeface="Consolas"/>
              </a:rPr>
              <a:t>d</a:t>
            </a:r>
            <a:r>
              <a:rPr sz="1700" spc="-10" dirty="0">
                <a:latin typeface="Consolas"/>
                <a:cs typeface="Consolas"/>
              </a:rPr>
              <a:t> </a:t>
            </a:r>
            <a:r>
              <a:rPr sz="1700" spc="-15" dirty="0">
                <a:latin typeface="Consolas"/>
                <a:cs typeface="Consolas"/>
              </a:rPr>
              <a:t>monthlyAdjustmen</a:t>
            </a:r>
            <a:r>
              <a:rPr sz="1700" spc="-10" dirty="0">
                <a:latin typeface="Consolas"/>
                <a:cs typeface="Consolas"/>
              </a:rPr>
              <a:t>t</a:t>
            </a:r>
            <a:r>
              <a:rPr sz="1700" spc="-15" dirty="0">
                <a:latin typeface="Consolas"/>
                <a:cs typeface="Consolas"/>
              </a:rPr>
              <a:t>();</a:t>
            </a:r>
            <a:endParaRPr sz="1700">
              <a:latin typeface="Consolas"/>
              <a:cs typeface="Consolas"/>
            </a:endParaRPr>
          </a:p>
          <a:p>
            <a:pPr marL="355600">
              <a:lnSpc>
                <a:spcPts val="2000"/>
              </a:lnSpc>
            </a:pPr>
            <a:r>
              <a:rPr sz="1700" i="1" spc="-5" dirty="0">
                <a:latin typeface="Consolas"/>
                <a:cs typeface="Consolas"/>
              </a:rPr>
              <a:t>/</a:t>
            </a:r>
            <a:r>
              <a:rPr sz="1700" i="1" spc="0" dirty="0">
                <a:latin typeface="Consolas"/>
                <a:cs typeface="Consolas"/>
              </a:rPr>
              <a:t>/ </a:t>
            </a:r>
            <a:r>
              <a:rPr sz="1700" i="1" spc="-5" dirty="0">
                <a:latin typeface="Consolas"/>
                <a:cs typeface="Consolas"/>
              </a:rPr>
              <a:t>othe</a:t>
            </a:r>
            <a:r>
              <a:rPr sz="1700" i="1" spc="0" dirty="0">
                <a:latin typeface="Consolas"/>
                <a:cs typeface="Consolas"/>
              </a:rPr>
              <a:t>r </a:t>
            </a:r>
            <a:r>
              <a:rPr sz="1700" i="1" spc="-5" dirty="0">
                <a:latin typeface="Consolas"/>
                <a:cs typeface="Consolas"/>
              </a:rPr>
              <a:t>methods…</a:t>
            </a:r>
            <a:endParaRPr sz="1700">
              <a:latin typeface="Consolas"/>
              <a:cs typeface="Consolas"/>
            </a:endParaRPr>
          </a:p>
          <a:p>
            <a:pPr marL="12700">
              <a:lnSpc>
                <a:spcPct val="100000"/>
              </a:lnSpc>
              <a:spcBef>
                <a:spcPts val="60"/>
              </a:spcBef>
            </a:pPr>
            <a:r>
              <a:rPr sz="1700" dirty="0">
                <a:latin typeface="Consolas"/>
                <a:cs typeface="Consolas"/>
              </a:rPr>
              <a:t>}</a:t>
            </a:r>
            <a:endParaRPr sz="1700">
              <a:latin typeface="Consolas"/>
              <a:cs typeface="Consolas"/>
            </a:endParaRPr>
          </a:p>
          <a:p>
            <a:pPr>
              <a:lnSpc>
                <a:spcPts val="900"/>
              </a:lnSpc>
              <a:spcBef>
                <a:spcPts val="49"/>
              </a:spcBef>
            </a:pPr>
            <a:endParaRPr sz="900"/>
          </a:p>
          <a:p>
            <a:pPr>
              <a:lnSpc>
                <a:spcPts val="1000"/>
              </a:lnSpc>
            </a:pPr>
            <a:endParaRPr sz="1000"/>
          </a:p>
          <a:p>
            <a:pPr marL="927100" marR="915669" indent="-914400">
              <a:lnSpc>
                <a:spcPct val="100499"/>
              </a:lnSpc>
            </a:pPr>
            <a:r>
              <a:rPr sz="1700" spc="-5" dirty="0">
                <a:latin typeface="Consolas"/>
                <a:cs typeface="Consolas"/>
              </a:rPr>
              <a:t>publi</a:t>
            </a:r>
            <a:r>
              <a:rPr sz="1700" spc="0" dirty="0">
                <a:latin typeface="Consolas"/>
                <a:cs typeface="Consolas"/>
              </a:rPr>
              <a:t>c </a:t>
            </a:r>
            <a:r>
              <a:rPr sz="1700" spc="-5" dirty="0">
                <a:latin typeface="Consolas"/>
                <a:cs typeface="Consolas"/>
              </a:rPr>
              <a:t>clas</a:t>
            </a:r>
            <a:r>
              <a:rPr sz="1700" spc="0" dirty="0">
                <a:latin typeface="Consolas"/>
                <a:cs typeface="Consolas"/>
              </a:rPr>
              <a:t>s </a:t>
            </a:r>
            <a:r>
              <a:rPr sz="1700" spc="-5" dirty="0">
                <a:latin typeface="Consolas"/>
                <a:cs typeface="Consolas"/>
              </a:rPr>
              <a:t>CheckingAccountImpl extend</a:t>
            </a:r>
            <a:r>
              <a:rPr sz="1700" spc="0" dirty="0">
                <a:latin typeface="Consolas"/>
                <a:cs typeface="Consolas"/>
              </a:rPr>
              <a:t>s </a:t>
            </a:r>
            <a:r>
              <a:rPr sz="1700" spc="-5" dirty="0">
                <a:latin typeface="Consolas"/>
                <a:cs typeface="Consolas"/>
              </a:rPr>
              <a:t>AbstractAccount implement</a:t>
            </a:r>
            <a:r>
              <a:rPr sz="1700" spc="0" dirty="0">
                <a:latin typeface="Consolas"/>
                <a:cs typeface="Consolas"/>
              </a:rPr>
              <a:t>s </a:t>
            </a:r>
            <a:r>
              <a:rPr sz="1700" spc="-5" dirty="0">
                <a:latin typeface="Consolas"/>
                <a:cs typeface="Consolas"/>
              </a:rPr>
              <a:t>CheckingAccoun</a:t>
            </a:r>
            <a:r>
              <a:rPr sz="1700" spc="0" dirty="0">
                <a:latin typeface="Consolas"/>
                <a:cs typeface="Consolas"/>
              </a:rPr>
              <a:t>t</a:t>
            </a:r>
            <a:r>
              <a:rPr sz="1700" spc="5" dirty="0">
                <a:latin typeface="Consolas"/>
                <a:cs typeface="Consolas"/>
              </a:rPr>
              <a:t> </a:t>
            </a:r>
            <a:r>
              <a:rPr sz="1700" spc="0" dirty="0">
                <a:latin typeface="Consolas"/>
                <a:cs typeface="Consolas"/>
              </a:rPr>
              <a:t>{</a:t>
            </a:r>
            <a:endParaRPr sz="1700">
              <a:latin typeface="Consolas"/>
              <a:cs typeface="Consolas"/>
            </a:endParaRPr>
          </a:p>
          <a:p>
            <a:pPr marL="927100" marR="894080" indent="-571500">
              <a:lnSpc>
                <a:spcPts val="2000"/>
              </a:lnSpc>
              <a:spcBef>
                <a:spcPts val="160"/>
              </a:spcBef>
            </a:pPr>
            <a:r>
              <a:rPr sz="1700" spc="-5" dirty="0">
                <a:latin typeface="Consolas"/>
                <a:cs typeface="Consolas"/>
              </a:rPr>
              <a:t>publi</a:t>
            </a:r>
            <a:r>
              <a:rPr sz="1700" spc="0" dirty="0">
                <a:latin typeface="Consolas"/>
                <a:cs typeface="Consolas"/>
              </a:rPr>
              <a:t>c </a:t>
            </a:r>
            <a:r>
              <a:rPr sz="1700" spc="-5" dirty="0">
                <a:latin typeface="Consolas"/>
                <a:cs typeface="Consolas"/>
              </a:rPr>
              <a:t>voi</a:t>
            </a:r>
            <a:r>
              <a:rPr sz="1700" spc="0" dirty="0">
                <a:latin typeface="Consolas"/>
                <a:cs typeface="Consolas"/>
              </a:rPr>
              <a:t>d </a:t>
            </a:r>
            <a:r>
              <a:rPr sz="1700" spc="-5" dirty="0">
                <a:latin typeface="Consolas"/>
                <a:cs typeface="Consolas"/>
              </a:rPr>
              <a:t>monthlyAdjustmen</a:t>
            </a:r>
            <a:r>
              <a:rPr sz="1700" spc="5" dirty="0">
                <a:latin typeface="Consolas"/>
                <a:cs typeface="Consolas"/>
              </a:rPr>
              <a:t>t</a:t>
            </a:r>
            <a:r>
              <a:rPr sz="1700" spc="-5" dirty="0">
                <a:latin typeface="Consolas"/>
                <a:cs typeface="Consolas"/>
              </a:rPr>
              <a:t>(</a:t>
            </a:r>
            <a:r>
              <a:rPr sz="1700" spc="0" dirty="0">
                <a:latin typeface="Consolas"/>
                <a:cs typeface="Consolas"/>
              </a:rPr>
              <a:t>) { </a:t>
            </a:r>
            <a:r>
              <a:rPr sz="1700" spc="-5" dirty="0">
                <a:latin typeface="Consolas"/>
                <a:cs typeface="Consolas"/>
              </a:rPr>
              <a:t>balanc</a:t>
            </a:r>
            <a:r>
              <a:rPr sz="1700" spc="0" dirty="0">
                <a:latin typeface="Consolas"/>
                <a:cs typeface="Consolas"/>
              </a:rPr>
              <a:t>e </a:t>
            </a:r>
            <a:r>
              <a:rPr sz="1700" spc="-5" dirty="0">
                <a:latin typeface="Consolas"/>
                <a:cs typeface="Consolas"/>
              </a:rPr>
              <a:t>-</a:t>
            </a:r>
            <a:r>
              <a:rPr sz="1700" spc="0" dirty="0">
                <a:latin typeface="Consolas"/>
                <a:cs typeface="Consolas"/>
              </a:rPr>
              <a:t>= </a:t>
            </a:r>
            <a:r>
              <a:rPr sz="1700" spc="-5" dirty="0">
                <a:latin typeface="Consolas"/>
                <a:cs typeface="Consolas"/>
              </a:rPr>
              <a:t>getFe</a:t>
            </a:r>
            <a:r>
              <a:rPr sz="1700" spc="0" dirty="0">
                <a:latin typeface="Consolas"/>
                <a:cs typeface="Consolas"/>
              </a:rPr>
              <a:t>e</a:t>
            </a:r>
            <a:r>
              <a:rPr sz="1700" spc="-5" dirty="0">
                <a:latin typeface="Consolas"/>
                <a:cs typeface="Consolas"/>
              </a:rPr>
              <a:t>();</a:t>
            </a:r>
            <a:endParaRPr sz="1700">
              <a:latin typeface="Consolas"/>
              <a:cs typeface="Consolas"/>
            </a:endParaRPr>
          </a:p>
          <a:p>
            <a:pPr marL="355600">
              <a:lnSpc>
                <a:spcPts val="1939"/>
              </a:lnSpc>
            </a:pPr>
            <a:r>
              <a:rPr sz="1700" dirty="0">
                <a:latin typeface="Consolas"/>
                <a:cs typeface="Consolas"/>
              </a:rPr>
              <a:t>}</a:t>
            </a:r>
            <a:endParaRPr sz="1700">
              <a:latin typeface="Consolas"/>
              <a:cs typeface="Consolas"/>
            </a:endParaRPr>
          </a:p>
          <a:p>
            <a:pPr marL="355600">
              <a:lnSpc>
                <a:spcPct val="100000"/>
              </a:lnSpc>
              <a:spcBef>
                <a:spcPts val="60"/>
              </a:spcBef>
            </a:pPr>
            <a:r>
              <a:rPr sz="1700" spc="-5" dirty="0">
                <a:latin typeface="Consolas"/>
                <a:cs typeface="Consolas"/>
              </a:rPr>
              <a:t>publi</a:t>
            </a:r>
            <a:r>
              <a:rPr sz="1700" spc="0" dirty="0">
                <a:latin typeface="Consolas"/>
                <a:cs typeface="Consolas"/>
              </a:rPr>
              <a:t>c </a:t>
            </a:r>
            <a:r>
              <a:rPr sz="1700" spc="-5" dirty="0">
                <a:latin typeface="Consolas"/>
                <a:cs typeface="Consolas"/>
              </a:rPr>
              <a:t>lon</a:t>
            </a:r>
            <a:r>
              <a:rPr sz="1700" spc="0" dirty="0">
                <a:latin typeface="Consolas"/>
                <a:cs typeface="Consolas"/>
              </a:rPr>
              <a:t>g </a:t>
            </a:r>
            <a:r>
              <a:rPr sz="1700" spc="-5" dirty="0">
                <a:latin typeface="Consolas"/>
                <a:cs typeface="Consolas"/>
              </a:rPr>
              <a:t>getFe</a:t>
            </a:r>
            <a:r>
              <a:rPr sz="1700" spc="0" dirty="0">
                <a:latin typeface="Consolas"/>
                <a:cs typeface="Consolas"/>
              </a:rPr>
              <a:t>e</a:t>
            </a:r>
            <a:r>
              <a:rPr sz="1700" spc="-5" dirty="0">
                <a:latin typeface="Consolas"/>
                <a:cs typeface="Consolas"/>
              </a:rPr>
              <a:t>(</a:t>
            </a:r>
            <a:r>
              <a:rPr sz="1700" spc="0" dirty="0">
                <a:latin typeface="Consolas"/>
                <a:cs typeface="Consolas"/>
              </a:rPr>
              <a:t>) { </a:t>
            </a:r>
            <a:r>
              <a:rPr sz="1700" i="1" spc="0" dirty="0">
                <a:latin typeface="Consolas"/>
                <a:cs typeface="Consolas"/>
              </a:rPr>
              <a:t>… </a:t>
            </a:r>
            <a:r>
              <a:rPr sz="1700" spc="0" dirty="0">
                <a:latin typeface="Consolas"/>
                <a:cs typeface="Consolas"/>
              </a:rPr>
              <a:t>}</a:t>
            </a:r>
            <a:endParaRPr sz="1700">
              <a:latin typeface="Consolas"/>
              <a:cs typeface="Consolas"/>
            </a:endParaRPr>
          </a:p>
          <a:p>
            <a:pPr marL="12700">
              <a:lnSpc>
                <a:spcPts val="2000"/>
              </a:lnSpc>
            </a:pPr>
            <a:r>
              <a:rPr sz="1700" dirty="0">
                <a:latin typeface="Consolas"/>
                <a:cs typeface="Consolas"/>
              </a:rPr>
              <a:t>}</a:t>
            </a:r>
            <a:endParaRPr sz="1700">
              <a:latin typeface="Consolas"/>
              <a:cs typeface="Consolas"/>
            </a:endParaRPr>
          </a:p>
        </p:txBody>
      </p:sp>
      <p:sp>
        <p:nvSpPr>
          <p:cNvPr id="5" name="object 5"/>
          <p:cNvSpPr txBox="1">
            <a:spLocks noGrp="1"/>
          </p:cNvSpPr>
          <p:nvPr>
            <p:ph type="title"/>
          </p:nvPr>
        </p:nvSpPr>
        <p:spPr>
          <a:prstGeom prst="rect">
            <a:avLst/>
          </a:prstGeom>
        </p:spPr>
        <p:txBody>
          <a:bodyPr vert="horz" wrap="square" lIns="0" tIns="44270" rIns="0" bIns="0" rtlCol="0">
            <a:noAutofit/>
          </a:bodyPr>
          <a:lstStyle/>
          <a:p>
            <a:pPr marL="144780">
              <a:lnSpc>
                <a:spcPct val="100000"/>
              </a:lnSpc>
            </a:pPr>
            <a:r>
              <a:rPr sz="2800" dirty="0">
                <a:latin typeface="Calibri"/>
                <a:cs typeface="Calibri"/>
              </a:rPr>
              <a:t>Implemen</a:t>
            </a:r>
            <a:r>
              <a:rPr sz="2800" spc="35" dirty="0">
                <a:latin typeface="Calibri"/>
                <a:cs typeface="Calibri"/>
              </a:rPr>
              <a:t>ta</a:t>
            </a:r>
            <a:r>
              <a:rPr lang="en-US" sz="2800" spc="35" dirty="0">
                <a:latin typeface="Calibri"/>
                <a:cs typeface="Calibri"/>
              </a:rPr>
              <a:t>ti</a:t>
            </a:r>
            <a:r>
              <a:rPr sz="2800" spc="-5" dirty="0">
                <a:latin typeface="Calibri"/>
                <a:cs typeface="Calibri"/>
              </a:rPr>
              <a:t>o</a:t>
            </a:r>
            <a:r>
              <a:rPr sz="2800" spc="0" dirty="0">
                <a:latin typeface="Calibri"/>
                <a:cs typeface="Calibri"/>
              </a:rPr>
              <a:t>n inheritance f</a:t>
            </a:r>
            <a:r>
              <a:rPr sz="2800" spc="-5" dirty="0">
                <a:latin typeface="Calibri"/>
                <a:cs typeface="Calibri"/>
              </a:rPr>
              <a:t>o</a:t>
            </a:r>
            <a:r>
              <a:rPr sz="2800" spc="0" dirty="0">
                <a:latin typeface="Calibri"/>
                <a:cs typeface="Calibri"/>
              </a:rPr>
              <a:t>r c</a:t>
            </a:r>
            <a:r>
              <a:rPr sz="2800" spc="-5" dirty="0">
                <a:latin typeface="Calibri"/>
                <a:cs typeface="Calibri"/>
              </a:rPr>
              <a:t>o</a:t>
            </a:r>
            <a:r>
              <a:rPr sz="2800" spc="0" dirty="0">
                <a:latin typeface="Calibri"/>
                <a:cs typeface="Calibri"/>
              </a:rPr>
              <a:t>de reuse</a:t>
            </a:r>
            <a:endParaRPr sz="2800" dirty="0">
              <a:latin typeface="Calibri"/>
              <a:cs typeface="Calibri"/>
            </a:endParaRPr>
          </a:p>
        </p:txBody>
      </p:sp>
    </p:spTree>
    <p:extLst>
      <p:ext uri="{BB962C8B-B14F-4D97-AF65-F5344CB8AC3E}">
        <p14:creationId xmlns:p14="http://schemas.microsoft.com/office/powerpoint/2010/main" val="334268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Design </a:t>
            </a:r>
            <a:r>
              <a:rPr sz="2800" spc="-5" dirty="0">
                <a:latin typeface="Calibri"/>
                <a:cs typeface="Calibri"/>
              </a:rPr>
              <a:t>w</a:t>
            </a:r>
            <a:r>
              <a:rPr sz="2800" spc="0" dirty="0">
                <a:latin typeface="Calibri"/>
                <a:cs typeface="Calibri"/>
              </a:rPr>
              <a:t>ith inheritance (</a:t>
            </a:r>
            <a:r>
              <a:rPr sz="2800" spc="-5" dirty="0">
                <a:latin typeface="Calibri"/>
                <a:cs typeface="Calibri"/>
              </a:rPr>
              <a:t>o</a:t>
            </a:r>
            <a:r>
              <a:rPr sz="2800" spc="0" dirty="0">
                <a:latin typeface="Calibri"/>
                <a:cs typeface="Calibri"/>
              </a:rPr>
              <a:t>r n</a:t>
            </a:r>
            <a:r>
              <a:rPr sz="2800" spc="-5" dirty="0">
                <a:latin typeface="Calibri"/>
                <a:cs typeface="Calibri"/>
              </a:rPr>
              <a:t>o</a:t>
            </a:r>
            <a:r>
              <a:rPr sz="2800" spc="0" dirty="0">
                <a:latin typeface="Calibri"/>
                <a:cs typeface="Calibri"/>
              </a:rPr>
              <a:t>t)</a:t>
            </a:r>
            <a:endParaRPr sz="2800">
              <a:latin typeface="Calibri"/>
              <a:cs typeface="Calibri"/>
            </a:endParaRPr>
          </a:p>
        </p:txBody>
      </p:sp>
      <p:sp>
        <p:nvSpPr>
          <p:cNvPr id="5" name="object 5"/>
          <p:cNvSpPr txBox="1"/>
          <p:nvPr/>
        </p:nvSpPr>
        <p:spPr>
          <a:xfrm>
            <a:off x="338383" y="1279032"/>
            <a:ext cx="6687820" cy="1551940"/>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Fav</a:t>
            </a:r>
            <a:r>
              <a:rPr sz="2400" spc="-5" dirty="0">
                <a:latin typeface="Calibri"/>
                <a:cs typeface="Calibri"/>
              </a:rPr>
              <a:t>o</a:t>
            </a:r>
            <a:r>
              <a:rPr sz="2400" spc="0" dirty="0">
                <a:latin typeface="Calibri"/>
                <a:cs typeface="Calibri"/>
              </a:rPr>
              <a:t>r c</a:t>
            </a:r>
            <a:r>
              <a:rPr sz="2400" spc="-5" dirty="0">
                <a:latin typeface="Calibri"/>
                <a:cs typeface="Calibri"/>
              </a:rPr>
              <a:t>o</a:t>
            </a:r>
            <a:r>
              <a:rPr sz="2400" spc="0" dirty="0">
                <a:latin typeface="Calibri"/>
                <a:cs typeface="Calibri"/>
              </a:rPr>
              <a:t>mp</a:t>
            </a:r>
            <a:r>
              <a:rPr sz="2400" spc="-5" dirty="0">
                <a:latin typeface="Calibri"/>
                <a:cs typeface="Calibri"/>
              </a:rPr>
              <a:t>o</a:t>
            </a:r>
            <a:r>
              <a:rPr sz="2400" spc="0" dirty="0">
                <a:latin typeface="Calibri"/>
                <a:cs typeface="Calibri"/>
              </a:rPr>
              <a:t>s</a:t>
            </a:r>
            <a:r>
              <a:rPr lang="en-US" sz="2400" spc="0" dirty="0">
                <a:latin typeface="Calibri"/>
                <a:cs typeface="Calibri"/>
              </a:rPr>
              <a:t>iti</a:t>
            </a:r>
            <a:r>
              <a:rPr sz="2400" spc="-5" dirty="0">
                <a:latin typeface="Calibri"/>
                <a:cs typeface="Calibri"/>
              </a:rPr>
              <a:t>o</a:t>
            </a:r>
            <a:r>
              <a:rPr sz="2400" spc="0" dirty="0">
                <a:latin typeface="Calibri"/>
                <a:cs typeface="Calibri"/>
              </a:rPr>
              <a:t>n </a:t>
            </a:r>
            <a:r>
              <a:rPr sz="2400" spc="-5" dirty="0">
                <a:latin typeface="Calibri"/>
                <a:cs typeface="Calibri"/>
              </a:rPr>
              <a:t>o</a:t>
            </a:r>
            <a:r>
              <a:rPr sz="2400" spc="0" dirty="0">
                <a:latin typeface="Calibri"/>
                <a:cs typeface="Calibri"/>
              </a:rPr>
              <a:t>ver inheritance</a:t>
            </a:r>
            <a:endParaRPr sz="2400" dirty="0">
              <a:latin typeface="Calibri"/>
              <a:cs typeface="Calibri"/>
            </a:endParaRPr>
          </a:p>
          <a:p>
            <a:pPr marL="755650" lvl="1" indent="-285750">
              <a:lnSpc>
                <a:spcPct val="100000"/>
              </a:lnSpc>
              <a:spcBef>
                <a:spcPts val="400"/>
              </a:spcBef>
              <a:buFont typeface="Arial"/>
              <a:buChar char="–"/>
              <a:tabLst>
                <a:tab pos="755015" algn="l"/>
              </a:tabLst>
            </a:pPr>
            <a:r>
              <a:rPr sz="2000" dirty="0">
                <a:latin typeface="Calibri"/>
                <a:cs typeface="Calibri"/>
              </a:rPr>
              <a:t>Inheritance violates inform</a:t>
            </a:r>
            <a:r>
              <a:rPr sz="2000" spc="45" dirty="0">
                <a:latin typeface="Calibri"/>
                <a:cs typeface="Calibri"/>
              </a:rPr>
              <a:t>a</a:t>
            </a:r>
            <a:r>
              <a:rPr lang="en-US" sz="2000" spc="45" dirty="0">
                <a:latin typeface="Calibri"/>
                <a:cs typeface="Calibri"/>
              </a:rPr>
              <a:t>ti</a:t>
            </a:r>
            <a:r>
              <a:rPr sz="2000" spc="45" dirty="0">
                <a:latin typeface="Calibri"/>
                <a:cs typeface="Calibri"/>
              </a:rPr>
              <a:t>on hiding</a:t>
            </a:r>
            <a:endParaRPr sz="2000" dirty="0">
              <a:latin typeface="Calibri"/>
              <a:cs typeface="Calibri"/>
            </a:endParaRPr>
          </a:p>
          <a:p>
            <a:pPr lvl="1">
              <a:lnSpc>
                <a:spcPts val="550"/>
              </a:lnSpc>
              <a:spcBef>
                <a:spcPts val="45"/>
              </a:spcBef>
              <a:buFont typeface="Arial"/>
              <a:buChar char="–"/>
            </a:pPr>
            <a:endParaRPr sz="550" dirty="0"/>
          </a:p>
          <a:p>
            <a:pPr marL="355600" indent="-342900">
              <a:lnSpc>
                <a:spcPct val="100000"/>
              </a:lnSpc>
              <a:buFont typeface="Arial"/>
              <a:buChar char="•"/>
              <a:tabLst>
                <a:tab pos="354965" algn="l"/>
              </a:tabLst>
            </a:pPr>
            <a:r>
              <a:rPr sz="2400" dirty="0">
                <a:latin typeface="Calibri"/>
                <a:cs typeface="Calibri"/>
              </a:rPr>
              <a:t>Design and d</a:t>
            </a:r>
            <a:r>
              <a:rPr sz="2400" spc="-5" dirty="0">
                <a:latin typeface="Calibri"/>
                <a:cs typeface="Calibri"/>
              </a:rPr>
              <a:t>o</a:t>
            </a:r>
            <a:r>
              <a:rPr sz="2400" spc="0" dirty="0">
                <a:latin typeface="Calibri"/>
                <a:cs typeface="Calibri"/>
              </a:rPr>
              <a:t>cument f</a:t>
            </a:r>
            <a:r>
              <a:rPr sz="2400" spc="-5" dirty="0">
                <a:latin typeface="Calibri"/>
                <a:cs typeface="Calibri"/>
              </a:rPr>
              <a:t>o</a:t>
            </a:r>
            <a:r>
              <a:rPr sz="2400" spc="0" dirty="0">
                <a:latin typeface="Calibri"/>
                <a:cs typeface="Calibri"/>
              </a:rPr>
              <a:t>r inheritance, </a:t>
            </a:r>
            <a:r>
              <a:rPr sz="2400" spc="-5" dirty="0">
                <a:latin typeface="Calibri"/>
                <a:cs typeface="Calibri"/>
              </a:rPr>
              <a:t>o</a:t>
            </a:r>
            <a:r>
              <a:rPr sz="2400" spc="0" dirty="0">
                <a:latin typeface="Calibri"/>
                <a:cs typeface="Calibri"/>
              </a:rPr>
              <a:t>r pr</a:t>
            </a:r>
            <a:r>
              <a:rPr sz="2400" spc="-5" dirty="0">
                <a:latin typeface="Calibri"/>
                <a:cs typeface="Calibri"/>
              </a:rPr>
              <a:t>o</a:t>
            </a:r>
            <a:r>
              <a:rPr sz="2400" spc="0" dirty="0">
                <a:latin typeface="Calibri"/>
                <a:cs typeface="Calibri"/>
              </a:rPr>
              <a:t>hibit it</a:t>
            </a:r>
            <a:endParaRPr sz="2400" dirty="0">
              <a:latin typeface="Calibri"/>
              <a:cs typeface="Calibri"/>
            </a:endParaRPr>
          </a:p>
          <a:p>
            <a:pPr>
              <a:lnSpc>
                <a:spcPts val="500"/>
              </a:lnSpc>
              <a:spcBef>
                <a:spcPts val="24"/>
              </a:spcBef>
              <a:buFont typeface="Arial"/>
              <a:buChar char="•"/>
            </a:pPr>
            <a:endParaRPr sz="500" dirty="0"/>
          </a:p>
          <a:p>
            <a:pPr marL="755650" lvl="1" indent="-285750">
              <a:lnSpc>
                <a:spcPct val="100000"/>
              </a:lnSpc>
              <a:buFont typeface="Arial"/>
              <a:buChar char="–"/>
              <a:tabLst>
                <a:tab pos="755015" algn="l"/>
              </a:tabLst>
            </a:pPr>
            <a:r>
              <a:rPr sz="2000" dirty="0">
                <a:latin typeface="Calibri"/>
                <a:cs typeface="Calibri"/>
              </a:rPr>
              <a:t>Document requirements for overriding any method</a:t>
            </a:r>
          </a:p>
        </p:txBody>
      </p:sp>
    </p:spTree>
    <p:extLst>
      <p:ext uri="{BB962C8B-B14F-4D97-AF65-F5344CB8AC3E}">
        <p14:creationId xmlns:p14="http://schemas.microsoft.com/office/powerpoint/2010/main" val="319056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spc="-5" dirty="0">
                <a:latin typeface="Calibri"/>
                <a:cs typeface="Calibri"/>
              </a:rPr>
              <a:t>B</a:t>
            </a:r>
            <a:r>
              <a:rPr sz="2800" spc="0" dirty="0">
                <a:latin typeface="Calibri"/>
                <a:cs typeface="Calibri"/>
              </a:rPr>
              <a:t>ehavi</a:t>
            </a:r>
            <a:r>
              <a:rPr sz="2800" spc="-5" dirty="0">
                <a:latin typeface="Calibri"/>
                <a:cs typeface="Calibri"/>
              </a:rPr>
              <a:t>o</a:t>
            </a:r>
            <a:r>
              <a:rPr sz="2800" spc="0" dirty="0">
                <a:latin typeface="Calibri"/>
                <a:cs typeface="Calibri"/>
              </a:rPr>
              <a:t>ral subtyping</a:t>
            </a:r>
            <a:endParaRPr sz="2800">
              <a:latin typeface="Calibri"/>
              <a:cs typeface="Calibri"/>
            </a:endParaRPr>
          </a:p>
        </p:txBody>
      </p:sp>
      <p:sp>
        <p:nvSpPr>
          <p:cNvPr id="5" name="object 5"/>
          <p:cNvSpPr txBox="1"/>
          <p:nvPr/>
        </p:nvSpPr>
        <p:spPr>
          <a:xfrm>
            <a:off x="535939" y="1261978"/>
            <a:ext cx="7760334" cy="4898390"/>
          </a:xfrm>
          <a:prstGeom prst="rect">
            <a:avLst/>
          </a:prstGeom>
        </p:spPr>
        <p:txBody>
          <a:bodyPr vert="horz" wrap="square" lIns="0" tIns="0" rIns="0" bIns="0" rtlCol="0">
            <a:noAutofit/>
          </a:bodyPr>
          <a:lstStyle/>
          <a:p>
            <a:pPr marL="625475" marR="263525">
              <a:lnSpc>
                <a:spcPts val="2100"/>
              </a:lnSpc>
            </a:pPr>
            <a:r>
              <a:rPr sz="1800" dirty="0">
                <a:latin typeface="Arial"/>
                <a:cs typeface="Arial"/>
              </a:rPr>
              <a:t>Let q(x) be a property provable about objects x of type</a:t>
            </a:r>
            <a:r>
              <a:rPr sz="1800" spc="-35" dirty="0">
                <a:latin typeface="Arial"/>
                <a:cs typeface="Arial"/>
              </a:rPr>
              <a:t> </a:t>
            </a:r>
            <a:r>
              <a:rPr sz="1800" spc="-200" dirty="0">
                <a:latin typeface="Arial"/>
                <a:cs typeface="Arial"/>
              </a:rPr>
              <a:t>T</a:t>
            </a:r>
            <a:r>
              <a:rPr sz="1800" spc="0" dirty="0">
                <a:latin typeface="Arial"/>
                <a:cs typeface="Arial"/>
              </a:rPr>
              <a:t>.</a:t>
            </a:r>
            <a:r>
              <a:rPr sz="1800" spc="-35" dirty="0">
                <a:latin typeface="Arial"/>
                <a:cs typeface="Arial"/>
              </a:rPr>
              <a:t> </a:t>
            </a:r>
            <a:r>
              <a:rPr sz="1800" spc="0" dirty="0">
                <a:latin typeface="Arial"/>
                <a:cs typeface="Arial"/>
              </a:rPr>
              <a:t>Then q(y) should be provable for objects y of type S where S is a subtype of</a:t>
            </a:r>
            <a:r>
              <a:rPr sz="1800" spc="-35" dirty="0">
                <a:latin typeface="Arial"/>
                <a:cs typeface="Arial"/>
              </a:rPr>
              <a:t> </a:t>
            </a:r>
            <a:r>
              <a:rPr sz="1800" spc="-200" dirty="0">
                <a:latin typeface="Arial"/>
                <a:cs typeface="Arial"/>
              </a:rPr>
              <a:t>T</a:t>
            </a:r>
            <a:r>
              <a:rPr sz="1800" spc="0" dirty="0">
                <a:latin typeface="Arial"/>
                <a:cs typeface="Arial"/>
              </a:rPr>
              <a:t>.</a:t>
            </a:r>
            <a:endParaRPr sz="1800" dirty="0">
              <a:latin typeface="Arial"/>
              <a:cs typeface="Arial"/>
            </a:endParaRPr>
          </a:p>
          <a:p>
            <a:pPr marR="12700" algn="r">
              <a:lnSpc>
                <a:spcPts val="2140"/>
              </a:lnSpc>
            </a:pPr>
            <a:r>
              <a:rPr sz="1800" dirty="0">
                <a:latin typeface="Arial"/>
                <a:cs typeface="Arial"/>
              </a:rPr>
              <a:t>Barbara Liskov</a:t>
            </a:r>
          </a:p>
          <a:p>
            <a:pPr marL="355600" indent="-342900">
              <a:lnSpc>
                <a:spcPts val="2550"/>
              </a:lnSpc>
              <a:buFont typeface="Arial"/>
              <a:buChar char="•"/>
              <a:tabLst>
                <a:tab pos="354965" algn="l"/>
              </a:tabLst>
            </a:pPr>
            <a:r>
              <a:rPr sz="2400" dirty="0">
                <a:latin typeface="Calibri"/>
                <a:cs typeface="Calibri"/>
              </a:rPr>
              <a:t>e.g., C</a:t>
            </a:r>
            <a:r>
              <a:rPr sz="2400" spc="-5" dirty="0">
                <a:latin typeface="Calibri"/>
                <a:cs typeface="Calibri"/>
              </a:rPr>
              <a:t>o</a:t>
            </a:r>
            <a:r>
              <a:rPr sz="2400" spc="0" dirty="0">
                <a:latin typeface="Calibri"/>
                <a:cs typeface="Calibri"/>
              </a:rPr>
              <a:t>mpiler-enf</a:t>
            </a:r>
            <a:r>
              <a:rPr sz="2400" spc="-5" dirty="0">
                <a:latin typeface="Calibri"/>
                <a:cs typeface="Calibri"/>
              </a:rPr>
              <a:t>o</a:t>
            </a:r>
            <a:r>
              <a:rPr sz="2400" spc="0" dirty="0">
                <a:latin typeface="Calibri"/>
                <a:cs typeface="Calibri"/>
              </a:rPr>
              <a:t>rced rules in </a:t>
            </a:r>
            <a:r>
              <a:rPr sz="2400" spc="-5" dirty="0">
                <a:latin typeface="Calibri"/>
                <a:cs typeface="Calibri"/>
              </a:rPr>
              <a:t>J</a:t>
            </a:r>
            <a:r>
              <a:rPr sz="2400" spc="0" dirty="0">
                <a:latin typeface="Calibri"/>
                <a:cs typeface="Calibri"/>
              </a:rPr>
              <a:t>ava:</a:t>
            </a:r>
            <a:endParaRPr sz="2400" dirty="0">
              <a:latin typeface="Calibri"/>
              <a:cs typeface="Calibri"/>
            </a:endParaRPr>
          </a:p>
          <a:p>
            <a:pPr marL="755650" lvl="1" indent="-285750">
              <a:lnSpc>
                <a:spcPts val="2380"/>
              </a:lnSpc>
              <a:buFont typeface="Arial"/>
              <a:buChar char="–"/>
              <a:tabLst>
                <a:tab pos="755015" algn="l"/>
              </a:tabLst>
            </a:pPr>
            <a:r>
              <a:rPr sz="2000" dirty="0">
                <a:latin typeface="Calibri"/>
                <a:cs typeface="Calibri"/>
              </a:rPr>
              <a:t>Subtypes can add, but not remove methods</a:t>
            </a:r>
          </a:p>
          <a:p>
            <a:pPr marL="755650" lvl="1" indent="-285750">
              <a:lnSpc>
                <a:spcPct val="100000"/>
              </a:lnSpc>
              <a:buFont typeface="Arial"/>
              <a:buChar char="–"/>
              <a:tabLst>
                <a:tab pos="755015" algn="l"/>
              </a:tabLst>
            </a:pPr>
            <a:r>
              <a:rPr sz="2000" dirty="0">
                <a:latin typeface="Calibri"/>
                <a:cs typeface="Calibri"/>
              </a:rPr>
              <a:t>Concrete class must implement all undeﬁned methods</a:t>
            </a:r>
          </a:p>
          <a:p>
            <a:pPr marL="755650" lvl="1" indent="-285750">
              <a:lnSpc>
                <a:spcPct val="100000"/>
              </a:lnSpc>
              <a:buFont typeface="Arial"/>
              <a:buChar char="–"/>
              <a:tabLst>
                <a:tab pos="755015" algn="l"/>
              </a:tabLst>
            </a:pPr>
            <a:r>
              <a:rPr sz="2000" dirty="0">
                <a:latin typeface="Calibri"/>
                <a:cs typeface="Calibri"/>
              </a:rPr>
              <a:t>Overriding method must return same type or subtype</a:t>
            </a:r>
          </a:p>
          <a:p>
            <a:pPr marL="755650" lvl="1" indent="-285750">
              <a:lnSpc>
                <a:spcPct val="100000"/>
              </a:lnSpc>
              <a:buFont typeface="Arial"/>
              <a:buChar char="–"/>
              <a:tabLst>
                <a:tab pos="755015" algn="l"/>
              </a:tabLst>
            </a:pPr>
            <a:r>
              <a:rPr sz="2000" dirty="0">
                <a:latin typeface="Calibri"/>
                <a:cs typeface="Calibri"/>
              </a:rPr>
              <a:t>Overriding method must accept the same parameter types</a:t>
            </a:r>
          </a:p>
          <a:p>
            <a:pPr marL="755650" lvl="1" indent="-285750">
              <a:lnSpc>
                <a:spcPct val="100000"/>
              </a:lnSpc>
              <a:buFont typeface="Arial"/>
              <a:buChar char="–"/>
              <a:tabLst>
                <a:tab pos="755015" algn="l"/>
              </a:tabLst>
            </a:pPr>
            <a:r>
              <a:rPr sz="2000" dirty="0">
                <a:latin typeface="Calibri"/>
                <a:cs typeface="Calibri"/>
              </a:rPr>
              <a:t>Overriding method may not throw addi</a:t>
            </a:r>
            <a:r>
              <a:rPr sz="2000" spc="100" dirty="0">
                <a:latin typeface="Calibri"/>
                <a:cs typeface="Calibri"/>
              </a:rPr>
              <a:t>9onal excep9ons</a:t>
            </a:r>
            <a:endParaRPr sz="2000" dirty="0">
              <a:latin typeface="Calibri"/>
              <a:cs typeface="Calibri"/>
            </a:endParaRPr>
          </a:p>
          <a:p>
            <a:pPr marL="355600" indent="-342900">
              <a:lnSpc>
                <a:spcPct val="100000"/>
              </a:lnSpc>
              <a:spcBef>
                <a:spcPts val="15"/>
              </a:spcBef>
              <a:buFont typeface="Arial"/>
              <a:buChar char="•"/>
              <a:tabLst>
                <a:tab pos="354965" algn="l"/>
              </a:tabLst>
            </a:pPr>
            <a:r>
              <a:rPr sz="2400" dirty="0">
                <a:latin typeface="Calibri"/>
                <a:cs typeface="Calibri"/>
              </a:rPr>
              <a:t>Also applies to speciﬁed behavi</a:t>
            </a:r>
            <a:r>
              <a:rPr sz="2400" spc="-5" dirty="0">
                <a:latin typeface="Calibri"/>
                <a:cs typeface="Calibri"/>
              </a:rPr>
              <a:t>o</a:t>
            </a:r>
            <a:r>
              <a:rPr sz="2400" spc="0" dirty="0">
                <a:latin typeface="Calibri"/>
                <a:cs typeface="Calibri"/>
              </a:rPr>
              <a:t>r:</a:t>
            </a:r>
            <a:endParaRPr sz="2400" dirty="0">
              <a:latin typeface="Calibri"/>
              <a:cs typeface="Calibri"/>
            </a:endParaRPr>
          </a:p>
          <a:p>
            <a:pPr marL="755650" lvl="1" indent="-285750">
              <a:lnSpc>
                <a:spcPts val="2305"/>
              </a:lnSpc>
              <a:buFont typeface="Arial"/>
              <a:buChar char="–"/>
              <a:tabLst>
                <a:tab pos="755015" algn="l"/>
              </a:tabLst>
            </a:pPr>
            <a:r>
              <a:rPr sz="2000" dirty="0">
                <a:latin typeface="Calibri"/>
                <a:cs typeface="Calibri"/>
              </a:rPr>
              <a:t>Same or stronger invariants</a:t>
            </a:r>
          </a:p>
          <a:p>
            <a:pPr marL="755650" lvl="1" indent="-285750">
              <a:lnSpc>
                <a:spcPct val="100000"/>
              </a:lnSpc>
              <a:buFont typeface="Arial"/>
              <a:buChar char="–"/>
              <a:tabLst>
                <a:tab pos="755015" algn="l"/>
              </a:tabLst>
            </a:pPr>
            <a:r>
              <a:rPr sz="2000" dirty="0">
                <a:latin typeface="Calibri"/>
                <a:cs typeface="Calibri"/>
              </a:rPr>
              <a:t>Same or stronger postcondi</a:t>
            </a:r>
            <a:r>
              <a:rPr lang="en-US" sz="2000" spc="100" dirty="0">
                <a:latin typeface="Calibri"/>
                <a:cs typeface="Calibri"/>
              </a:rPr>
              <a:t>ti</a:t>
            </a:r>
            <a:r>
              <a:rPr sz="2000" spc="100" dirty="0">
                <a:latin typeface="Calibri"/>
                <a:cs typeface="Calibri"/>
              </a:rPr>
              <a:t>ons for all methods</a:t>
            </a:r>
            <a:endParaRPr sz="2000" dirty="0">
              <a:latin typeface="Calibri"/>
              <a:cs typeface="Calibri"/>
            </a:endParaRPr>
          </a:p>
          <a:p>
            <a:pPr marL="755650" lvl="1" indent="-285750">
              <a:lnSpc>
                <a:spcPct val="100000"/>
              </a:lnSpc>
              <a:buFont typeface="Arial"/>
              <a:buChar char="–"/>
              <a:tabLst>
                <a:tab pos="755015" algn="l"/>
              </a:tabLst>
            </a:pPr>
            <a:r>
              <a:rPr sz="2000" dirty="0">
                <a:latin typeface="Calibri"/>
                <a:cs typeface="Calibri"/>
              </a:rPr>
              <a:t>Same or weaker precondi</a:t>
            </a:r>
            <a:r>
              <a:rPr lang="en-US" sz="2000" spc="100" dirty="0">
                <a:latin typeface="Calibri"/>
                <a:cs typeface="Calibri"/>
              </a:rPr>
              <a:t>ti</a:t>
            </a:r>
            <a:r>
              <a:rPr sz="2000" spc="100" dirty="0">
                <a:latin typeface="Calibri"/>
                <a:cs typeface="Calibri"/>
              </a:rPr>
              <a:t>ons for all methods</a:t>
            </a:r>
            <a:endParaRPr sz="2000" dirty="0">
              <a:latin typeface="Calibri"/>
              <a:cs typeface="Calibri"/>
            </a:endParaRPr>
          </a:p>
          <a:p>
            <a:pPr>
              <a:lnSpc>
                <a:spcPts val="1000"/>
              </a:lnSpc>
            </a:pPr>
            <a:endParaRPr sz="1000" dirty="0"/>
          </a:p>
          <a:p>
            <a:pPr>
              <a:lnSpc>
                <a:spcPts val="1100"/>
              </a:lnSpc>
              <a:spcBef>
                <a:spcPts val="45"/>
              </a:spcBef>
            </a:pPr>
            <a:endParaRPr sz="1100" dirty="0"/>
          </a:p>
          <a:p>
            <a:pPr marL="4093845" marR="40005">
              <a:lnSpc>
                <a:spcPts val="2800"/>
              </a:lnSpc>
            </a:pPr>
            <a:r>
              <a:rPr sz="2400" dirty="0">
                <a:latin typeface="Verdana"/>
                <a:cs typeface="Verdana"/>
              </a:rPr>
              <a:t>This is called t</a:t>
            </a:r>
            <a:r>
              <a:rPr sz="2400" spc="-5" dirty="0">
                <a:latin typeface="Verdana"/>
                <a:cs typeface="Verdana"/>
              </a:rPr>
              <a:t>h</a:t>
            </a:r>
            <a:r>
              <a:rPr sz="2400" spc="0" dirty="0">
                <a:latin typeface="Verdana"/>
                <a:cs typeface="Verdana"/>
              </a:rPr>
              <a:t>e </a:t>
            </a:r>
            <a:r>
              <a:rPr sz="2400" i="1" spc="0" dirty="0">
                <a:latin typeface="Verdana"/>
                <a:cs typeface="Verdana"/>
              </a:rPr>
              <a:t>Liskov Subst</a:t>
            </a:r>
            <a:r>
              <a:rPr sz="2400" i="1" spc="-5" dirty="0">
                <a:latin typeface="Verdana"/>
                <a:cs typeface="Verdana"/>
              </a:rPr>
              <a:t>i</a:t>
            </a:r>
            <a:r>
              <a:rPr sz="2400" i="1" spc="0" dirty="0">
                <a:latin typeface="Verdana"/>
                <a:cs typeface="Verdana"/>
              </a:rPr>
              <a:t>t</a:t>
            </a:r>
            <a:r>
              <a:rPr sz="2400" i="1" spc="-5" dirty="0">
                <a:latin typeface="Verdana"/>
                <a:cs typeface="Verdana"/>
              </a:rPr>
              <a:t>u</a:t>
            </a:r>
            <a:r>
              <a:rPr sz="2400" i="1" spc="0" dirty="0">
                <a:latin typeface="Verdana"/>
                <a:cs typeface="Verdana"/>
              </a:rPr>
              <a:t>t</a:t>
            </a:r>
            <a:r>
              <a:rPr sz="2400" i="1" spc="-5" dirty="0">
                <a:latin typeface="Verdana"/>
                <a:cs typeface="Verdana"/>
              </a:rPr>
              <a:t>i</a:t>
            </a:r>
            <a:r>
              <a:rPr sz="2400" i="1" spc="0" dirty="0">
                <a:latin typeface="Verdana"/>
                <a:cs typeface="Verdana"/>
              </a:rPr>
              <a:t>on Princip</a:t>
            </a:r>
            <a:r>
              <a:rPr sz="2400" i="1" spc="-5" dirty="0">
                <a:latin typeface="Verdana"/>
                <a:cs typeface="Verdana"/>
              </a:rPr>
              <a:t>l</a:t>
            </a:r>
            <a:r>
              <a:rPr sz="2400" i="1" spc="0" dirty="0">
                <a:latin typeface="Verdana"/>
                <a:cs typeface="Verdana"/>
              </a:rPr>
              <a:t>e</a:t>
            </a:r>
            <a:r>
              <a:rPr sz="2400" spc="0" dirty="0">
                <a:latin typeface="Verdana"/>
                <a:cs typeface="Verdana"/>
              </a:rPr>
              <a:t>.</a:t>
            </a:r>
            <a:endParaRPr sz="2400" dirty="0">
              <a:latin typeface="Verdana"/>
              <a:cs typeface="Verdana"/>
            </a:endParaRPr>
          </a:p>
        </p:txBody>
      </p:sp>
    </p:spTree>
    <p:extLst>
      <p:ext uri="{BB962C8B-B14F-4D97-AF65-F5344CB8AC3E}">
        <p14:creationId xmlns:p14="http://schemas.microsoft.com/office/powerpoint/2010/main" val="118035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1812" y="3321151"/>
            <a:ext cx="8056245" cy="2785745"/>
          </a:xfrm>
          <a:prstGeom prst="rect">
            <a:avLst/>
          </a:prstGeom>
        </p:spPr>
        <p:txBody>
          <a:bodyPr vert="horz" wrap="square" lIns="0" tIns="0" rIns="0" bIns="0" rtlCol="0">
            <a:noAutofit/>
          </a:bodyPr>
          <a:lstStyle/>
          <a:p>
            <a:pPr marL="469900" marR="4569460">
              <a:lnSpc>
                <a:spcPct val="101899"/>
              </a:lnSpc>
            </a:pPr>
            <a:r>
              <a:rPr sz="1800" spc="-5" dirty="0">
                <a:solidFill>
                  <a:srgbClr val="3333CC"/>
                </a:solidFill>
                <a:latin typeface="Consolas"/>
                <a:cs typeface="Consolas"/>
              </a:rPr>
              <a:t>//</a:t>
            </a:r>
            <a:r>
              <a:rPr sz="1800" spc="0" dirty="0">
                <a:solidFill>
                  <a:srgbClr val="3333CC"/>
                </a:solidFill>
                <a:latin typeface="Consolas"/>
                <a:cs typeface="Consolas"/>
              </a:rPr>
              <a:t>@ </a:t>
            </a:r>
            <a:r>
              <a:rPr sz="1800" spc="-5" dirty="0">
                <a:solidFill>
                  <a:srgbClr val="3333CC"/>
                </a:solidFill>
                <a:latin typeface="Consolas"/>
                <a:cs typeface="Consolas"/>
              </a:rPr>
              <a:t>require</a:t>
            </a:r>
            <a:r>
              <a:rPr sz="1800" spc="0" dirty="0">
                <a:solidFill>
                  <a:srgbClr val="3333CC"/>
                </a:solidFill>
                <a:latin typeface="Consolas"/>
                <a:cs typeface="Consolas"/>
              </a:rPr>
              <a:t>s </a:t>
            </a:r>
            <a:r>
              <a:rPr sz="1800" spc="-5" dirty="0">
                <a:solidFill>
                  <a:srgbClr val="3333CC"/>
                </a:solidFill>
                <a:latin typeface="Consolas"/>
                <a:cs typeface="Consolas"/>
              </a:rPr>
              <a:t>facto</a:t>
            </a:r>
            <a:r>
              <a:rPr sz="1800" spc="0" dirty="0">
                <a:solidFill>
                  <a:srgbClr val="3333CC"/>
                </a:solidFill>
                <a:latin typeface="Consolas"/>
                <a:cs typeface="Consolas"/>
              </a:rPr>
              <a:t>r &gt; </a:t>
            </a:r>
            <a:r>
              <a:rPr sz="1800" spc="-5" dirty="0">
                <a:solidFill>
                  <a:srgbClr val="3333CC"/>
                </a:solidFill>
                <a:latin typeface="Consolas"/>
                <a:cs typeface="Consolas"/>
              </a:rPr>
              <a:t>0; voi</a:t>
            </a:r>
            <a:r>
              <a:rPr sz="1800" spc="0" dirty="0">
                <a:solidFill>
                  <a:srgbClr val="3333CC"/>
                </a:solidFill>
                <a:latin typeface="Consolas"/>
                <a:cs typeface="Consolas"/>
              </a:rPr>
              <a:t>d </a:t>
            </a:r>
            <a:r>
              <a:rPr sz="1800" spc="-5" dirty="0">
                <a:solidFill>
                  <a:srgbClr val="3333CC"/>
                </a:solidFill>
                <a:latin typeface="Consolas"/>
                <a:cs typeface="Consolas"/>
              </a:rPr>
              <a:t>scale</a:t>
            </a:r>
            <a:r>
              <a:rPr sz="1800" spc="0" dirty="0">
                <a:solidFill>
                  <a:srgbClr val="3333CC"/>
                </a:solidFill>
                <a:latin typeface="Consolas"/>
                <a:cs typeface="Consolas"/>
              </a:rPr>
              <a:t>(</a:t>
            </a:r>
            <a:r>
              <a:rPr sz="1800" spc="-5" dirty="0">
                <a:solidFill>
                  <a:srgbClr val="3333CC"/>
                </a:solidFill>
                <a:latin typeface="Consolas"/>
                <a:cs typeface="Consolas"/>
              </a:rPr>
              <a:t>in</a:t>
            </a:r>
            <a:r>
              <a:rPr sz="1800" spc="0" dirty="0">
                <a:solidFill>
                  <a:srgbClr val="3333CC"/>
                </a:solidFill>
                <a:latin typeface="Consolas"/>
                <a:cs typeface="Consolas"/>
              </a:rPr>
              <a:t>t </a:t>
            </a:r>
            <a:r>
              <a:rPr sz="1800" spc="-5" dirty="0">
                <a:solidFill>
                  <a:srgbClr val="3333CC"/>
                </a:solidFill>
                <a:latin typeface="Consolas"/>
                <a:cs typeface="Consolas"/>
              </a:rPr>
              <a:t>factor</a:t>
            </a:r>
            <a:r>
              <a:rPr sz="1800" spc="0" dirty="0">
                <a:solidFill>
                  <a:srgbClr val="3333CC"/>
                </a:solidFill>
                <a:latin typeface="Consolas"/>
                <a:cs typeface="Consolas"/>
              </a:rPr>
              <a:t>) {</a:t>
            </a:r>
            <a:endParaRPr sz="1800">
              <a:latin typeface="Consolas"/>
              <a:cs typeface="Consolas"/>
            </a:endParaRPr>
          </a:p>
          <a:p>
            <a:pPr marL="927100" marR="5746750">
              <a:lnSpc>
                <a:spcPts val="2100"/>
              </a:lnSpc>
              <a:spcBef>
                <a:spcPts val="160"/>
              </a:spcBef>
            </a:pPr>
            <a:r>
              <a:rPr sz="1800" spc="-5" dirty="0">
                <a:solidFill>
                  <a:srgbClr val="3333CC"/>
                </a:solidFill>
                <a:latin typeface="Consolas"/>
                <a:cs typeface="Consolas"/>
              </a:rPr>
              <a:t>w=w*factor; h=h*factor;</a:t>
            </a:r>
            <a:endParaRPr sz="1800">
              <a:latin typeface="Consolas"/>
              <a:cs typeface="Consolas"/>
            </a:endParaRPr>
          </a:p>
          <a:p>
            <a:pPr marL="469900">
              <a:lnSpc>
                <a:spcPts val="2140"/>
              </a:lnSpc>
            </a:pPr>
            <a:r>
              <a:rPr sz="1800" dirty="0">
                <a:solidFill>
                  <a:srgbClr val="3333CC"/>
                </a:solidFill>
                <a:latin typeface="Consolas"/>
                <a:cs typeface="Consolas"/>
              </a:rPr>
              <a:t>}</a:t>
            </a:r>
            <a:endParaRPr sz="1800">
              <a:latin typeface="Consolas"/>
              <a:cs typeface="Consolas"/>
            </a:endParaRPr>
          </a:p>
          <a:p>
            <a:pPr marL="12700">
              <a:lnSpc>
                <a:spcPts val="2100"/>
              </a:lnSpc>
            </a:pPr>
            <a:r>
              <a:rPr sz="1800" dirty="0">
                <a:latin typeface="Consolas"/>
                <a:cs typeface="Consolas"/>
              </a:rPr>
              <a:t>}</a:t>
            </a:r>
            <a:endParaRPr sz="1800">
              <a:latin typeface="Consolas"/>
              <a:cs typeface="Consolas"/>
            </a:endParaRPr>
          </a:p>
          <a:p>
            <a:pPr>
              <a:lnSpc>
                <a:spcPts val="1000"/>
              </a:lnSpc>
            </a:pPr>
            <a:endParaRPr sz="1000"/>
          </a:p>
          <a:p>
            <a:pPr>
              <a:lnSpc>
                <a:spcPts val="1000"/>
              </a:lnSpc>
            </a:pPr>
            <a:endParaRPr sz="1000"/>
          </a:p>
          <a:p>
            <a:pPr>
              <a:lnSpc>
                <a:spcPts val="1300"/>
              </a:lnSpc>
              <a:spcBef>
                <a:spcPts val="37"/>
              </a:spcBef>
            </a:pPr>
            <a:endParaRPr sz="1300"/>
          </a:p>
          <a:p>
            <a:pPr marL="827405" marR="12700">
              <a:lnSpc>
                <a:spcPts val="2800"/>
              </a:lnSpc>
            </a:pPr>
            <a:r>
              <a:rPr sz="2400" b="1" dirty="0">
                <a:latin typeface="Arial"/>
                <a:cs typeface="Arial"/>
              </a:rPr>
              <a:t>Is t</a:t>
            </a:r>
            <a:r>
              <a:rPr sz="2400" b="1" spc="-5" dirty="0">
                <a:latin typeface="Arial"/>
                <a:cs typeface="Arial"/>
              </a:rPr>
              <a:t>h</a:t>
            </a:r>
            <a:r>
              <a:rPr sz="2400" b="1" spc="0" dirty="0">
                <a:latin typeface="Arial"/>
                <a:cs typeface="Arial"/>
              </a:rPr>
              <a:t>is Square a behavioral subtype of Rectangle? (</a:t>
            </a:r>
            <a:r>
              <a:rPr sz="2400" b="1" spc="-135" dirty="0">
                <a:latin typeface="Arial"/>
                <a:cs typeface="Arial"/>
              </a:rPr>
              <a:t>Y</a:t>
            </a:r>
            <a:r>
              <a:rPr sz="2400" b="1" spc="0" dirty="0">
                <a:latin typeface="Arial"/>
                <a:cs typeface="Arial"/>
              </a:rPr>
              <a:t>es.)</a:t>
            </a:r>
            <a:endParaRPr sz="2400">
              <a:latin typeface="Arial"/>
              <a:cs typeface="Arial"/>
            </a:endParaRPr>
          </a:p>
        </p:txBody>
      </p:sp>
      <p:sp>
        <p:nvSpPr>
          <p:cNvPr id="5" name="object 5"/>
          <p:cNvSpPr txBox="1"/>
          <p:nvPr/>
        </p:nvSpPr>
        <p:spPr>
          <a:xfrm>
            <a:off x="318628" y="292136"/>
            <a:ext cx="8063372"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B</a:t>
            </a:r>
            <a:r>
              <a:rPr sz="2800" spc="0" dirty="0">
                <a:latin typeface="Calibri"/>
                <a:cs typeface="Calibri"/>
              </a:rPr>
              <a:t>ehavi</a:t>
            </a:r>
            <a:r>
              <a:rPr sz="2800" spc="-5" dirty="0">
                <a:latin typeface="Calibri"/>
                <a:cs typeface="Calibri"/>
              </a:rPr>
              <a:t>o</a:t>
            </a:r>
            <a:r>
              <a:rPr sz="2800" spc="0" dirty="0">
                <a:latin typeface="Calibri"/>
                <a:cs typeface="Calibri"/>
              </a:rPr>
              <a:t>ral subtyping </a:t>
            </a:r>
            <a:r>
              <a:rPr sz="2800" spc="-5" dirty="0">
                <a:latin typeface="Calibri"/>
                <a:cs typeface="Calibri"/>
              </a:rPr>
              <a:t>(</a:t>
            </a:r>
            <a:r>
              <a:rPr sz="2800" spc="0" dirty="0" err="1">
                <a:latin typeface="Calibri"/>
                <a:cs typeface="Calibri"/>
              </a:rPr>
              <a:t>Lis</a:t>
            </a:r>
            <a:r>
              <a:rPr sz="2800" spc="-5" dirty="0" err="1">
                <a:latin typeface="Calibri"/>
                <a:cs typeface="Calibri"/>
              </a:rPr>
              <a:t>k</a:t>
            </a:r>
            <a:r>
              <a:rPr sz="2800" spc="0" dirty="0" err="1">
                <a:latin typeface="Calibri"/>
                <a:cs typeface="Calibri"/>
              </a:rPr>
              <a:t>ov</a:t>
            </a:r>
            <a:r>
              <a:rPr sz="2800" spc="-5" dirty="0">
                <a:latin typeface="Calibri"/>
                <a:cs typeface="Calibri"/>
              </a:rPr>
              <a:t> </a:t>
            </a:r>
            <a:r>
              <a:rPr sz="2800" spc="0" dirty="0">
                <a:latin typeface="Calibri"/>
                <a:cs typeface="Calibri"/>
              </a:rPr>
              <a:t>Subs</a:t>
            </a:r>
            <a:r>
              <a:rPr lang="en-US" sz="2800" spc="140" dirty="0">
                <a:latin typeface="Calibri"/>
                <a:cs typeface="Calibri"/>
              </a:rPr>
              <a:t>ti</a:t>
            </a:r>
            <a:r>
              <a:rPr sz="2800" spc="140" dirty="0">
                <a:latin typeface="Calibri"/>
                <a:cs typeface="Calibri"/>
              </a:rPr>
              <a:t>tu</a:t>
            </a:r>
            <a:r>
              <a:rPr lang="en-US" sz="2800" spc="140" dirty="0">
                <a:latin typeface="Calibri"/>
                <a:cs typeface="Calibri"/>
              </a:rPr>
              <a:t>ti</a:t>
            </a:r>
            <a:r>
              <a:rPr sz="2800" spc="-5" dirty="0">
                <a:latin typeface="Calibri"/>
                <a:cs typeface="Calibri"/>
              </a:rPr>
              <a:t>o</a:t>
            </a:r>
            <a:r>
              <a:rPr sz="2800" spc="0" dirty="0">
                <a:latin typeface="Calibri"/>
                <a:cs typeface="Calibri"/>
              </a:rPr>
              <a:t>n Principle)</a:t>
            </a:r>
            <a:endParaRPr sz="2800" dirty="0">
              <a:latin typeface="Calibri"/>
              <a:cs typeface="Calibri"/>
            </a:endParaRPr>
          </a:p>
        </p:txBody>
      </p:sp>
      <p:sp>
        <p:nvSpPr>
          <p:cNvPr id="6" name="object 6"/>
          <p:cNvSpPr txBox="1"/>
          <p:nvPr/>
        </p:nvSpPr>
        <p:spPr>
          <a:xfrm>
            <a:off x="231812" y="1141963"/>
            <a:ext cx="3624579" cy="846455"/>
          </a:xfrm>
          <a:prstGeom prst="rect">
            <a:avLst/>
          </a:prstGeom>
        </p:spPr>
        <p:txBody>
          <a:bodyPr vert="horz" wrap="square" lIns="0" tIns="0" rIns="0" bIns="0" rtlCol="0">
            <a:noAutofit/>
          </a:bodyPr>
          <a:lstStyle/>
          <a:p>
            <a:pPr marR="1462405" algn="ctr">
              <a:lnSpc>
                <a:spcPct val="100000"/>
              </a:lnSpc>
            </a:pPr>
            <a:r>
              <a:rPr sz="1800" spc="-5" dirty="0">
                <a:latin typeface="Consolas"/>
                <a:cs typeface="Consolas"/>
              </a:rPr>
              <a:t>clas</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a:latin typeface="Consolas"/>
              <a:cs typeface="Consolas"/>
            </a:endParaRPr>
          </a:p>
          <a:p>
            <a:pPr marL="469900">
              <a:lnSpc>
                <a:spcPts val="2100"/>
              </a:lnSpc>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a:latin typeface="Consolas"/>
              <a:cs typeface="Consolas"/>
            </a:endParaRPr>
          </a:p>
          <a:p>
            <a:pPr marL="469900">
              <a:lnSpc>
                <a:spcPct val="100000"/>
              </a:lnSpc>
              <a:spcBef>
                <a:spcPts val="40"/>
              </a:spcBef>
            </a:pP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w;</a:t>
            </a:r>
            <a:endParaRPr sz="1800">
              <a:latin typeface="Consolas"/>
              <a:cs typeface="Consolas"/>
            </a:endParaRPr>
          </a:p>
        </p:txBody>
      </p:sp>
      <p:sp>
        <p:nvSpPr>
          <p:cNvPr id="7" name="object 7"/>
          <p:cNvSpPr txBox="1"/>
          <p:nvPr/>
        </p:nvSpPr>
        <p:spPr>
          <a:xfrm>
            <a:off x="689012" y="2249403"/>
            <a:ext cx="3168015" cy="831215"/>
          </a:xfrm>
          <a:prstGeom prst="rect">
            <a:avLst/>
          </a:prstGeom>
        </p:spPr>
        <p:txBody>
          <a:bodyPr vert="horz" wrap="square" lIns="0" tIns="0" rIns="0" bIns="0" rtlCol="0">
            <a:noAutofit/>
          </a:bodyPr>
          <a:lstStyle/>
          <a:p>
            <a:pPr marL="469900" marR="12700" indent="-457200">
              <a:lnSpc>
                <a:spcPts val="2100"/>
              </a:lnSpc>
            </a:pPr>
            <a:r>
              <a:rPr sz="1800" spc="-5" dirty="0">
                <a:latin typeface="Consolas"/>
                <a:cs typeface="Consolas"/>
              </a:rPr>
              <a:t>Rectangle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 </a:t>
            </a:r>
            <a:r>
              <a:rPr sz="1800" spc="-5" dirty="0">
                <a:latin typeface="Consolas"/>
                <a:cs typeface="Consolas"/>
              </a:rPr>
              <a:t>this.</a:t>
            </a:r>
            <a:r>
              <a:rPr sz="1800" spc="0" dirty="0">
                <a:latin typeface="Consolas"/>
                <a:cs typeface="Consolas"/>
              </a:rPr>
              <a:t>h</a:t>
            </a:r>
            <a:r>
              <a:rPr sz="1800" spc="-5" dirty="0">
                <a:latin typeface="Consolas"/>
                <a:cs typeface="Consolas"/>
              </a:rPr>
              <a:t>=h</a:t>
            </a:r>
            <a:r>
              <a:rPr sz="1800" spc="0" dirty="0">
                <a:latin typeface="Consolas"/>
                <a:cs typeface="Consolas"/>
              </a:rPr>
              <a:t>; </a:t>
            </a:r>
            <a:r>
              <a:rPr sz="1800" spc="-5" dirty="0">
                <a:latin typeface="Consolas"/>
                <a:cs typeface="Consolas"/>
              </a:rPr>
              <a:t>this.</a:t>
            </a:r>
            <a:r>
              <a:rPr sz="1800" spc="0" dirty="0">
                <a:latin typeface="Consolas"/>
                <a:cs typeface="Consolas"/>
              </a:rPr>
              <a:t>w</a:t>
            </a:r>
            <a:r>
              <a:rPr sz="1800" spc="-5" dirty="0">
                <a:latin typeface="Consolas"/>
                <a:cs typeface="Consolas"/>
              </a:rPr>
              <a:t>=w;</a:t>
            </a:r>
            <a:endParaRPr sz="1800">
              <a:latin typeface="Consolas"/>
              <a:cs typeface="Consolas"/>
            </a:endParaRPr>
          </a:p>
          <a:p>
            <a:pPr marL="12700">
              <a:lnSpc>
                <a:spcPts val="2140"/>
              </a:lnSpc>
            </a:pPr>
            <a:r>
              <a:rPr sz="1800" dirty="0">
                <a:latin typeface="Consolas"/>
                <a:cs typeface="Consolas"/>
              </a:rPr>
              <a:t>}</a:t>
            </a:r>
            <a:endParaRPr sz="1800">
              <a:latin typeface="Consolas"/>
              <a:cs typeface="Consolas"/>
            </a:endParaRPr>
          </a:p>
        </p:txBody>
      </p:sp>
      <p:sp>
        <p:nvSpPr>
          <p:cNvPr id="8" name="object 8"/>
          <p:cNvSpPr txBox="1">
            <a:spLocks noGrp="1"/>
          </p:cNvSpPr>
          <p:nvPr>
            <p:ph type="body" idx="1"/>
          </p:nvPr>
        </p:nvSpPr>
        <p:spPr>
          <a:prstGeom prst="rect">
            <a:avLst/>
          </a:prstGeom>
        </p:spPr>
        <p:txBody>
          <a:bodyPr vert="horz" wrap="square" lIns="0" tIns="0" rIns="0" bIns="0" rtlCol="0">
            <a:noAutofit/>
          </a:bodyPr>
          <a:lstStyle/>
          <a:p>
            <a:pPr marL="3839845" indent="0">
              <a:lnSpc>
                <a:spcPct val="100000"/>
              </a:lnSpc>
              <a:buNone/>
            </a:pPr>
            <a:r>
              <a:rPr sz="1800" spc="-5" dirty="0">
                <a:latin typeface="Consolas"/>
                <a:cs typeface="Consolas"/>
              </a:rPr>
              <a:t>clas</a:t>
            </a:r>
            <a:r>
              <a:rPr sz="1800" spc="0" dirty="0">
                <a:latin typeface="Consolas"/>
                <a:cs typeface="Consolas"/>
              </a:rPr>
              <a:t>s </a:t>
            </a:r>
            <a:r>
              <a:rPr sz="1800" spc="-5" dirty="0">
                <a:latin typeface="Consolas"/>
                <a:cs typeface="Consolas"/>
              </a:rPr>
              <a:t>Squar</a:t>
            </a:r>
            <a:r>
              <a:rPr sz="1800" spc="0" dirty="0">
                <a:latin typeface="Consolas"/>
                <a:cs typeface="Consolas"/>
              </a:rPr>
              <a:t>e </a:t>
            </a:r>
            <a:r>
              <a:rPr sz="1800" spc="-5" dirty="0">
                <a:latin typeface="Consolas"/>
                <a:cs typeface="Consolas"/>
              </a:rPr>
              <a:t>extend</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dirty="0">
              <a:latin typeface="Consolas"/>
              <a:cs typeface="Consolas"/>
            </a:endParaRPr>
          </a:p>
          <a:p>
            <a:pPr marL="4297045" indent="0">
              <a:lnSpc>
                <a:spcPts val="2100"/>
              </a:lnSpc>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dirty="0">
              <a:latin typeface="Consolas"/>
              <a:cs typeface="Consolas"/>
            </a:endParaRPr>
          </a:p>
          <a:p>
            <a:pPr marL="4297045" marR="1189355" indent="0">
              <a:lnSpc>
                <a:spcPts val="2100"/>
              </a:lnSpc>
              <a:spcBef>
                <a:spcPts val="160"/>
              </a:spcBef>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h==w; Square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a:t>
            </a:r>
            <a:endParaRPr sz="1800" dirty="0">
              <a:latin typeface="Consolas"/>
              <a:cs typeface="Consolas"/>
            </a:endParaRPr>
          </a:p>
          <a:p>
            <a:pPr marL="4754245" indent="0">
              <a:lnSpc>
                <a:spcPts val="2140"/>
              </a:lnSpc>
              <a:buNone/>
            </a:pPr>
            <a:r>
              <a:rPr sz="1800" spc="-5" dirty="0">
                <a:latin typeface="Consolas"/>
                <a:cs typeface="Consolas"/>
              </a:rPr>
              <a:t>super(w</a:t>
            </a:r>
            <a:r>
              <a:rPr sz="1800" spc="0" dirty="0">
                <a:latin typeface="Consolas"/>
                <a:cs typeface="Consolas"/>
              </a:rPr>
              <a:t>, </a:t>
            </a:r>
            <a:r>
              <a:rPr sz="1800" spc="-5" dirty="0">
                <a:latin typeface="Consolas"/>
                <a:cs typeface="Consolas"/>
              </a:rPr>
              <a:t>w);</a:t>
            </a:r>
            <a:endParaRPr sz="1800" dirty="0">
              <a:latin typeface="Consolas"/>
              <a:cs typeface="Consolas"/>
            </a:endParaRPr>
          </a:p>
          <a:p>
            <a:pPr marL="4297045" indent="0">
              <a:lnSpc>
                <a:spcPts val="2100"/>
              </a:lnSpc>
              <a:buNone/>
            </a:pPr>
            <a:r>
              <a:rPr sz="1800" dirty="0">
                <a:latin typeface="Consolas"/>
                <a:cs typeface="Consolas"/>
              </a:rPr>
              <a:t>}</a:t>
            </a:r>
          </a:p>
          <a:p>
            <a:pPr marL="3839845" indent="0">
              <a:lnSpc>
                <a:spcPct val="100000"/>
              </a:lnSpc>
              <a:spcBef>
                <a:spcPts val="40"/>
              </a:spcBef>
              <a:buNone/>
            </a:pPr>
            <a:r>
              <a:rPr sz="1800" dirty="0">
                <a:latin typeface="Consolas"/>
                <a:cs typeface="Consolas"/>
              </a:rPr>
              <a:t>}</a:t>
            </a:r>
          </a:p>
        </p:txBody>
      </p:sp>
    </p:spTree>
    <p:extLst>
      <p:ext uri="{BB962C8B-B14F-4D97-AF65-F5344CB8AC3E}">
        <p14:creationId xmlns:p14="http://schemas.microsoft.com/office/powerpoint/2010/main" val="311204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40CC-ACBD-784F-8DA1-406C2BA52A6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4F5CBE-769F-4543-BB77-204D60CD314F}"/>
              </a:ext>
            </a:extLst>
          </p:cNvPr>
          <p:cNvSpPr>
            <a:spLocks noGrp="1"/>
          </p:cNvSpPr>
          <p:nvPr>
            <p:ph idx="1"/>
          </p:nvPr>
        </p:nvSpPr>
        <p:spPr/>
        <p:txBody>
          <a:bodyPr/>
          <a:lstStyle/>
          <a:p>
            <a:pPr marL="355600">
              <a:buFont typeface="Arial"/>
              <a:buChar char="•"/>
              <a:tabLst>
                <a:tab pos="354965" algn="l"/>
              </a:tabLst>
            </a:pPr>
            <a:r>
              <a:rPr lang="en-US" sz="2400" dirty="0">
                <a:latin typeface="Calibri"/>
                <a:cs typeface="Calibri"/>
              </a:rPr>
              <a:t>A </a:t>
            </a:r>
            <a:r>
              <a:rPr lang="en-US" sz="2400" spc="-5" dirty="0">
                <a:latin typeface="Calibri"/>
                <a:cs typeface="Calibri"/>
              </a:rPr>
              <a:t>J</a:t>
            </a:r>
            <a:r>
              <a:rPr lang="en-US" sz="2400" spc="0" dirty="0">
                <a:latin typeface="Calibri"/>
                <a:cs typeface="Calibri"/>
              </a:rPr>
              <a:t>ava Puzzler</a:t>
            </a:r>
            <a:endParaRPr lang="en-US" sz="2400" dirty="0">
              <a:latin typeface="Calibri"/>
              <a:cs typeface="Calibri"/>
            </a:endParaRPr>
          </a:p>
          <a:p>
            <a:pPr>
              <a:lnSpc>
                <a:spcPts val="600"/>
              </a:lnSpc>
              <a:spcBef>
                <a:spcPts val="19"/>
              </a:spcBef>
              <a:buFont typeface="Arial"/>
              <a:buChar char="•"/>
            </a:pPr>
            <a:endParaRPr lang="en-US" sz="600" dirty="0"/>
          </a:p>
          <a:p>
            <a:pPr marL="355600">
              <a:buFont typeface="Arial"/>
              <a:buChar char="•"/>
              <a:tabLst>
                <a:tab pos="354965" algn="l"/>
              </a:tabLst>
            </a:pPr>
            <a:r>
              <a:rPr lang="en-US" sz="2400" dirty="0">
                <a:latin typeface="Calibri"/>
                <a:cs typeface="Calibri"/>
              </a:rPr>
              <a:t>Intr</a:t>
            </a:r>
            <a:r>
              <a:rPr lang="en-US" sz="2400" spc="-5" dirty="0">
                <a:latin typeface="Calibri"/>
                <a:cs typeface="Calibri"/>
              </a:rPr>
              <a:t>o</a:t>
            </a:r>
            <a:r>
              <a:rPr lang="en-US" sz="2400" spc="0" dirty="0">
                <a:latin typeface="Calibri"/>
                <a:cs typeface="Calibri"/>
              </a:rPr>
              <a:t>duc</a:t>
            </a:r>
            <a:r>
              <a:rPr lang="en-US" sz="2400" spc="120" dirty="0">
                <a:latin typeface="Calibri"/>
                <a:cs typeface="Calibri"/>
              </a:rPr>
              <a:t>ti</a:t>
            </a:r>
            <a:r>
              <a:rPr lang="en-US" sz="2400" spc="-5" dirty="0">
                <a:latin typeface="Calibri"/>
                <a:cs typeface="Calibri"/>
              </a:rPr>
              <a:t>o</a:t>
            </a:r>
            <a:r>
              <a:rPr lang="en-US" sz="2400" spc="0" dirty="0">
                <a:latin typeface="Calibri"/>
                <a:cs typeface="Calibri"/>
              </a:rPr>
              <a:t>n to design p</a:t>
            </a:r>
            <a:r>
              <a:rPr lang="en-US" sz="2400" spc="10" dirty="0">
                <a:latin typeface="Calibri"/>
                <a:cs typeface="Calibri"/>
              </a:rPr>
              <a:t>atterns</a:t>
            </a:r>
            <a:endParaRPr lang="en-US" sz="2400" dirty="0">
              <a:latin typeface="Calibri"/>
              <a:cs typeface="Calibri"/>
            </a:endParaRPr>
          </a:p>
          <a:p>
            <a:pPr marL="755650" lvl="1">
              <a:spcBef>
                <a:spcPts val="420"/>
              </a:spcBef>
              <a:buFont typeface="Arial"/>
              <a:buChar char="–"/>
              <a:tabLst>
                <a:tab pos="755015" algn="l"/>
              </a:tabLst>
            </a:pPr>
            <a:r>
              <a:rPr lang="en-US" sz="2000" dirty="0">
                <a:latin typeface="Calibri"/>
                <a:cs typeface="Calibri"/>
              </a:rPr>
              <a:t>Strategy p</a:t>
            </a:r>
            <a:r>
              <a:rPr lang="en-US" sz="2000" spc="10" dirty="0">
                <a:latin typeface="Calibri"/>
                <a:cs typeface="Calibri"/>
              </a:rPr>
              <a:t>attern</a:t>
            </a:r>
            <a:endParaRPr lang="en-US" sz="2000" dirty="0">
              <a:latin typeface="Calibri"/>
              <a:cs typeface="Calibri"/>
            </a:endParaRPr>
          </a:p>
          <a:p>
            <a:pPr lvl="1">
              <a:lnSpc>
                <a:spcPts val="550"/>
              </a:lnSpc>
              <a:spcBef>
                <a:spcPts val="46"/>
              </a:spcBef>
              <a:buFont typeface="Arial"/>
              <a:buChar char="–"/>
            </a:pPr>
            <a:endParaRPr lang="en-US" sz="550" dirty="0"/>
          </a:p>
          <a:p>
            <a:pPr marL="0" indent="0">
              <a:buNone/>
            </a:pPr>
            <a:endParaRPr lang="en-US" dirty="0"/>
          </a:p>
        </p:txBody>
      </p:sp>
      <p:sp>
        <p:nvSpPr>
          <p:cNvPr id="4" name="Date Placeholder 3">
            <a:extLst>
              <a:ext uri="{FF2B5EF4-FFF2-40B4-BE49-F238E27FC236}">
                <a16:creationId xmlns:a16="http://schemas.microsoft.com/office/drawing/2014/main" id="{FF2915CF-3F2E-414C-B2E7-C22DD4EDD1DE}"/>
              </a:ext>
            </a:extLst>
          </p:cNvPr>
          <p:cNvSpPr>
            <a:spLocks noGrp="1"/>
          </p:cNvSpPr>
          <p:nvPr>
            <p:ph type="dt" sz="half" idx="10"/>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9CEF6933-4D6C-194B-A9B0-C5FBE4337964}" type="datetime1">
              <a:rPr lang="en-US" smtClean="0"/>
              <a:pPr>
                <a:defRPr/>
              </a:pPr>
              <a:t>1/30/20</a:t>
            </a:fld>
            <a:endParaRPr lang="en-US"/>
          </a:p>
        </p:txBody>
      </p:sp>
      <p:sp>
        <p:nvSpPr>
          <p:cNvPr id="5" name="Slide Number Placeholder 4">
            <a:extLst>
              <a:ext uri="{FF2B5EF4-FFF2-40B4-BE49-F238E27FC236}">
                <a16:creationId xmlns:a16="http://schemas.microsoft.com/office/drawing/2014/main" id="{427B528C-3ADC-A944-AF39-E970DBCDCE5B}"/>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2145A77-6A56-134C-A491-4558FA58FCA7}" type="slidenum">
              <a:rPr lang="en-US" altLang="en-US" smtClean="0"/>
              <a:pPr>
                <a:defRPr/>
              </a:pPr>
              <a:t>2</a:t>
            </a:fld>
            <a:endParaRPr lang="en-US" altLang="en-US"/>
          </a:p>
        </p:txBody>
      </p:sp>
    </p:spTree>
    <p:extLst>
      <p:ext uri="{BB962C8B-B14F-4D97-AF65-F5344CB8AC3E}">
        <p14:creationId xmlns:p14="http://schemas.microsoft.com/office/powerpoint/2010/main" val="1473768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18628" y="292136"/>
            <a:ext cx="8596772"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B</a:t>
            </a:r>
            <a:r>
              <a:rPr sz="2800" spc="0" dirty="0">
                <a:latin typeface="Calibri"/>
                <a:cs typeface="Calibri"/>
              </a:rPr>
              <a:t>ehavi</a:t>
            </a:r>
            <a:r>
              <a:rPr sz="2800" spc="-5" dirty="0">
                <a:latin typeface="Calibri"/>
                <a:cs typeface="Calibri"/>
              </a:rPr>
              <a:t>o</a:t>
            </a:r>
            <a:r>
              <a:rPr sz="2800" spc="0" dirty="0">
                <a:latin typeface="Calibri"/>
                <a:cs typeface="Calibri"/>
              </a:rPr>
              <a:t>ral subtyping </a:t>
            </a:r>
            <a:r>
              <a:rPr sz="2800" spc="-5" dirty="0">
                <a:latin typeface="Calibri"/>
                <a:cs typeface="Calibri"/>
              </a:rPr>
              <a:t>(</a:t>
            </a:r>
            <a:r>
              <a:rPr sz="2800" spc="0" dirty="0" err="1">
                <a:latin typeface="Calibri"/>
                <a:cs typeface="Calibri"/>
              </a:rPr>
              <a:t>Lis</a:t>
            </a:r>
            <a:r>
              <a:rPr sz="2800" spc="-5" dirty="0" err="1">
                <a:latin typeface="Calibri"/>
                <a:cs typeface="Calibri"/>
              </a:rPr>
              <a:t>k</a:t>
            </a:r>
            <a:r>
              <a:rPr sz="2800" spc="0" dirty="0" err="1">
                <a:latin typeface="Calibri"/>
                <a:cs typeface="Calibri"/>
              </a:rPr>
              <a:t>ov</a:t>
            </a:r>
            <a:r>
              <a:rPr sz="2800" spc="-5" dirty="0">
                <a:latin typeface="Calibri"/>
                <a:cs typeface="Calibri"/>
              </a:rPr>
              <a:t> </a:t>
            </a:r>
            <a:r>
              <a:rPr sz="2800" spc="0" dirty="0">
                <a:latin typeface="Calibri"/>
                <a:cs typeface="Calibri"/>
              </a:rPr>
              <a:t>Subs</a:t>
            </a:r>
            <a:r>
              <a:rPr lang="en-US" sz="2800" spc="140" dirty="0">
                <a:latin typeface="Calibri"/>
                <a:cs typeface="Calibri"/>
              </a:rPr>
              <a:t>ti</a:t>
            </a:r>
            <a:r>
              <a:rPr sz="2800" spc="140" dirty="0">
                <a:latin typeface="Calibri"/>
                <a:cs typeface="Calibri"/>
              </a:rPr>
              <a:t>tu</a:t>
            </a:r>
            <a:r>
              <a:rPr lang="en-US" sz="2800" spc="140" dirty="0">
                <a:latin typeface="Calibri"/>
                <a:cs typeface="Calibri"/>
              </a:rPr>
              <a:t>ti</a:t>
            </a:r>
            <a:r>
              <a:rPr sz="2800" spc="-5" dirty="0">
                <a:latin typeface="Calibri"/>
                <a:cs typeface="Calibri"/>
              </a:rPr>
              <a:t>o</a:t>
            </a:r>
            <a:r>
              <a:rPr sz="2800" spc="0" dirty="0">
                <a:latin typeface="Calibri"/>
                <a:cs typeface="Calibri"/>
              </a:rPr>
              <a:t>n Principle)</a:t>
            </a:r>
            <a:endParaRPr sz="2800" dirty="0">
              <a:latin typeface="Calibri"/>
              <a:cs typeface="Calibri"/>
            </a:endParaRPr>
          </a:p>
        </p:txBody>
      </p:sp>
      <p:sp>
        <p:nvSpPr>
          <p:cNvPr id="5" name="object 5"/>
          <p:cNvSpPr txBox="1"/>
          <p:nvPr/>
        </p:nvSpPr>
        <p:spPr>
          <a:xfrm>
            <a:off x="1089422" y="5912043"/>
            <a:ext cx="7240905" cy="375920"/>
          </a:xfrm>
          <a:prstGeom prst="rect">
            <a:avLst/>
          </a:prstGeom>
        </p:spPr>
        <p:txBody>
          <a:bodyPr vert="horz" wrap="square" lIns="0" tIns="0" rIns="0" bIns="0" rtlCol="0">
            <a:noAutofit/>
          </a:bodyPr>
          <a:lstStyle/>
          <a:p>
            <a:pPr marL="12700">
              <a:lnSpc>
                <a:spcPct val="100000"/>
              </a:lnSpc>
            </a:pPr>
            <a:r>
              <a:rPr sz="2400" b="1" dirty="0">
                <a:latin typeface="Arial"/>
                <a:cs typeface="Arial"/>
              </a:rPr>
              <a:t>Is t</a:t>
            </a:r>
            <a:r>
              <a:rPr sz="2400" b="1" spc="-5" dirty="0">
                <a:latin typeface="Arial"/>
                <a:cs typeface="Arial"/>
              </a:rPr>
              <a:t>h</a:t>
            </a:r>
            <a:r>
              <a:rPr sz="2400" b="1" spc="0" dirty="0">
                <a:latin typeface="Arial"/>
                <a:cs typeface="Arial"/>
              </a:rPr>
              <a:t>is Square a behavioral subtype of Rectangle?</a:t>
            </a:r>
            <a:endParaRPr sz="2400">
              <a:latin typeface="Arial"/>
              <a:cs typeface="Arial"/>
            </a:endParaRPr>
          </a:p>
        </p:txBody>
      </p:sp>
      <p:sp>
        <p:nvSpPr>
          <p:cNvPr id="6" name="object 6"/>
          <p:cNvSpPr txBox="1"/>
          <p:nvPr/>
        </p:nvSpPr>
        <p:spPr>
          <a:xfrm>
            <a:off x="231812" y="1141963"/>
            <a:ext cx="3624579" cy="846455"/>
          </a:xfrm>
          <a:prstGeom prst="rect">
            <a:avLst/>
          </a:prstGeom>
        </p:spPr>
        <p:txBody>
          <a:bodyPr vert="horz" wrap="square" lIns="0" tIns="0" rIns="0" bIns="0" rtlCol="0">
            <a:noAutofit/>
          </a:bodyPr>
          <a:lstStyle/>
          <a:p>
            <a:pPr marR="1462405" algn="ctr">
              <a:lnSpc>
                <a:spcPct val="100000"/>
              </a:lnSpc>
            </a:pPr>
            <a:r>
              <a:rPr sz="1800" spc="-5" dirty="0">
                <a:latin typeface="Consolas"/>
                <a:cs typeface="Consolas"/>
              </a:rPr>
              <a:t>clas</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a:latin typeface="Consolas"/>
              <a:cs typeface="Consolas"/>
            </a:endParaRPr>
          </a:p>
          <a:p>
            <a:pPr marL="469900">
              <a:lnSpc>
                <a:spcPts val="2100"/>
              </a:lnSpc>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a:latin typeface="Consolas"/>
              <a:cs typeface="Consolas"/>
            </a:endParaRPr>
          </a:p>
          <a:p>
            <a:pPr marL="469900">
              <a:lnSpc>
                <a:spcPct val="100000"/>
              </a:lnSpc>
              <a:spcBef>
                <a:spcPts val="40"/>
              </a:spcBef>
            </a:pP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w;</a:t>
            </a:r>
            <a:endParaRPr sz="1800">
              <a:latin typeface="Consolas"/>
              <a:cs typeface="Consolas"/>
            </a:endParaRPr>
          </a:p>
        </p:txBody>
      </p:sp>
      <p:sp>
        <p:nvSpPr>
          <p:cNvPr id="7" name="object 7"/>
          <p:cNvSpPr txBox="1"/>
          <p:nvPr/>
        </p:nvSpPr>
        <p:spPr>
          <a:xfrm>
            <a:off x="689012" y="2249403"/>
            <a:ext cx="3168015" cy="831215"/>
          </a:xfrm>
          <a:prstGeom prst="rect">
            <a:avLst/>
          </a:prstGeom>
        </p:spPr>
        <p:txBody>
          <a:bodyPr vert="horz" wrap="square" lIns="0" tIns="0" rIns="0" bIns="0" rtlCol="0">
            <a:noAutofit/>
          </a:bodyPr>
          <a:lstStyle/>
          <a:p>
            <a:pPr marL="469900" marR="12700" indent="-457200">
              <a:lnSpc>
                <a:spcPts val="2100"/>
              </a:lnSpc>
            </a:pPr>
            <a:r>
              <a:rPr sz="1800" spc="-5" dirty="0">
                <a:latin typeface="Consolas"/>
                <a:cs typeface="Consolas"/>
              </a:rPr>
              <a:t>Rectangle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 </a:t>
            </a:r>
            <a:r>
              <a:rPr sz="1800" spc="-5" dirty="0">
                <a:latin typeface="Consolas"/>
                <a:cs typeface="Consolas"/>
              </a:rPr>
              <a:t>this.</a:t>
            </a:r>
            <a:r>
              <a:rPr sz="1800" spc="0" dirty="0">
                <a:latin typeface="Consolas"/>
                <a:cs typeface="Consolas"/>
              </a:rPr>
              <a:t>h</a:t>
            </a:r>
            <a:r>
              <a:rPr sz="1800" spc="-5" dirty="0">
                <a:latin typeface="Consolas"/>
                <a:cs typeface="Consolas"/>
              </a:rPr>
              <a:t>=h</a:t>
            </a:r>
            <a:r>
              <a:rPr sz="1800" spc="0" dirty="0">
                <a:latin typeface="Consolas"/>
                <a:cs typeface="Consolas"/>
              </a:rPr>
              <a:t>; </a:t>
            </a:r>
            <a:r>
              <a:rPr sz="1800" spc="-5" dirty="0">
                <a:latin typeface="Consolas"/>
                <a:cs typeface="Consolas"/>
              </a:rPr>
              <a:t>this.</a:t>
            </a:r>
            <a:r>
              <a:rPr sz="1800" spc="0" dirty="0">
                <a:latin typeface="Consolas"/>
                <a:cs typeface="Consolas"/>
              </a:rPr>
              <a:t>w</a:t>
            </a:r>
            <a:r>
              <a:rPr sz="1800" spc="-5" dirty="0">
                <a:latin typeface="Consolas"/>
                <a:cs typeface="Consolas"/>
              </a:rPr>
              <a:t>=w;</a:t>
            </a:r>
            <a:endParaRPr sz="1800">
              <a:latin typeface="Consolas"/>
              <a:cs typeface="Consolas"/>
            </a:endParaRPr>
          </a:p>
          <a:p>
            <a:pPr marL="12700">
              <a:lnSpc>
                <a:spcPts val="2140"/>
              </a:lnSpc>
            </a:pPr>
            <a:r>
              <a:rPr sz="1800" dirty="0">
                <a:latin typeface="Consolas"/>
                <a:cs typeface="Consolas"/>
              </a:rPr>
              <a:t>}</a:t>
            </a:r>
            <a:endParaRPr sz="1800">
              <a:latin typeface="Consolas"/>
              <a:cs typeface="Consolas"/>
            </a:endParaRPr>
          </a:p>
        </p:txBody>
      </p:sp>
      <p:sp>
        <p:nvSpPr>
          <p:cNvPr id="8" name="object 8"/>
          <p:cNvSpPr txBox="1"/>
          <p:nvPr/>
        </p:nvSpPr>
        <p:spPr>
          <a:xfrm>
            <a:off x="689012" y="3321151"/>
            <a:ext cx="3168015" cy="2502535"/>
          </a:xfrm>
          <a:prstGeom prst="rect">
            <a:avLst/>
          </a:prstGeom>
        </p:spPr>
        <p:txBody>
          <a:bodyPr vert="horz" wrap="square" lIns="0" tIns="0" rIns="0" bIns="0" rtlCol="0">
            <a:noAutofit/>
          </a:bodyPr>
          <a:lstStyle/>
          <a:p>
            <a:pPr marL="12700" marR="137795">
              <a:lnSpc>
                <a:spcPct val="101899"/>
              </a:lnSpc>
            </a:pPr>
            <a:r>
              <a:rPr sz="1800" spc="-5" dirty="0">
                <a:solidFill>
                  <a:srgbClr val="3333CC"/>
                </a:solidFill>
                <a:latin typeface="Consolas"/>
                <a:cs typeface="Consolas"/>
              </a:rPr>
              <a:t>//</a:t>
            </a:r>
            <a:r>
              <a:rPr sz="1800" spc="0" dirty="0">
                <a:solidFill>
                  <a:srgbClr val="3333CC"/>
                </a:solidFill>
                <a:latin typeface="Consolas"/>
                <a:cs typeface="Consolas"/>
              </a:rPr>
              <a:t>@ </a:t>
            </a:r>
            <a:r>
              <a:rPr sz="1800" spc="-5" dirty="0">
                <a:solidFill>
                  <a:srgbClr val="3333CC"/>
                </a:solidFill>
                <a:latin typeface="Consolas"/>
                <a:cs typeface="Consolas"/>
              </a:rPr>
              <a:t>require</a:t>
            </a:r>
            <a:r>
              <a:rPr sz="1800" spc="0" dirty="0">
                <a:solidFill>
                  <a:srgbClr val="3333CC"/>
                </a:solidFill>
                <a:latin typeface="Consolas"/>
                <a:cs typeface="Consolas"/>
              </a:rPr>
              <a:t>s </a:t>
            </a:r>
            <a:r>
              <a:rPr sz="1800" spc="-5" dirty="0">
                <a:solidFill>
                  <a:srgbClr val="3333CC"/>
                </a:solidFill>
                <a:latin typeface="Consolas"/>
                <a:cs typeface="Consolas"/>
              </a:rPr>
              <a:t>facto</a:t>
            </a:r>
            <a:r>
              <a:rPr sz="1800" spc="0" dirty="0">
                <a:solidFill>
                  <a:srgbClr val="3333CC"/>
                </a:solidFill>
                <a:latin typeface="Consolas"/>
                <a:cs typeface="Consolas"/>
              </a:rPr>
              <a:t>r &gt; </a:t>
            </a:r>
            <a:r>
              <a:rPr sz="1800" spc="-5" dirty="0">
                <a:solidFill>
                  <a:srgbClr val="3333CC"/>
                </a:solidFill>
                <a:latin typeface="Consolas"/>
                <a:cs typeface="Consolas"/>
              </a:rPr>
              <a:t>0; voi</a:t>
            </a:r>
            <a:r>
              <a:rPr sz="1800" spc="0" dirty="0">
                <a:solidFill>
                  <a:srgbClr val="3333CC"/>
                </a:solidFill>
                <a:latin typeface="Consolas"/>
                <a:cs typeface="Consolas"/>
              </a:rPr>
              <a:t>d </a:t>
            </a:r>
            <a:r>
              <a:rPr sz="1800" spc="-5" dirty="0">
                <a:solidFill>
                  <a:srgbClr val="3333CC"/>
                </a:solidFill>
                <a:latin typeface="Consolas"/>
                <a:cs typeface="Consolas"/>
              </a:rPr>
              <a:t>scale</a:t>
            </a:r>
            <a:r>
              <a:rPr sz="1800" spc="0" dirty="0">
                <a:solidFill>
                  <a:srgbClr val="3333CC"/>
                </a:solidFill>
                <a:latin typeface="Consolas"/>
                <a:cs typeface="Consolas"/>
              </a:rPr>
              <a:t>(</a:t>
            </a:r>
            <a:r>
              <a:rPr sz="1800" spc="-5" dirty="0">
                <a:solidFill>
                  <a:srgbClr val="3333CC"/>
                </a:solidFill>
                <a:latin typeface="Consolas"/>
                <a:cs typeface="Consolas"/>
              </a:rPr>
              <a:t>in</a:t>
            </a:r>
            <a:r>
              <a:rPr sz="1800" spc="0" dirty="0">
                <a:solidFill>
                  <a:srgbClr val="3333CC"/>
                </a:solidFill>
                <a:latin typeface="Consolas"/>
                <a:cs typeface="Consolas"/>
              </a:rPr>
              <a:t>t </a:t>
            </a:r>
            <a:r>
              <a:rPr sz="1800" spc="-5" dirty="0">
                <a:solidFill>
                  <a:srgbClr val="3333CC"/>
                </a:solidFill>
                <a:latin typeface="Consolas"/>
                <a:cs typeface="Consolas"/>
              </a:rPr>
              <a:t>factor</a:t>
            </a:r>
            <a:r>
              <a:rPr sz="1800" spc="0" dirty="0">
                <a:solidFill>
                  <a:srgbClr val="3333CC"/>
                </a:solidFill>
                <a:latin typeface="Consolas"/>
                <a:cs typeface="Consolas"/>
              </a:rPr>
              <a:t>) {</a:t>
            </a:r>
            <a:endParaRPr sz="1800">
              <a:latin typeface="Consolas"/>
              <a:cs typeface="Consolas"/>
            </a:endParaRPr>
          </a:p>
          <a:p>
            <a:pPr marL="469900" marR="1315085">
              <a:lnSpc>
                <a:spcPts val="2100"/>
              </a:lnSpc>
              <a:spcBef>
                <a:spcPts val="160"/>
              </a:spcBef>
            </a:pPr>
            <a:r>
              <a:rPr sz="1800" spc="-5" dirty="0">
                <a:solidFill>
                  <a:srgbClr val="3333CC"/>
                </a:solidFill>
                <a:latin typeface="Consolas"/>
                <a:cs typeface="Consolas"/>
              </a:rPr>
              <a:t>w=w*factor; h=h*factor;</a:t>
            </a:r>
            <a:endParaRPr sz="1800">
              <a:latin typeface="Consolas"/>
              <a:cs typeface="Consolas"/>
            </a:endParaRPr>
          </a:p>
          <a:p>
            <a:pPr marL="12700">
              <a:lnSpc>
                <a:spcPts val="2140"/>
              </a:lnSpc>
            </a:pPr>
            <a:r>
              <a:rPr sz="1800" dirty="0">
                <a:solidFill>
                  <a:srgbClr val="3333CC"/>
                </a:solidFill>
                <a:latin typeface="Consolas"/>
                <a:cs typeface="Consolas"/>
              </a:rPr>
              <a:t>}</a:t>
            </a:r>
            <a:endParaRPr sz="1800">
              <a:latin typeface="Consolas"/>
              <a:cs typeface="Consolas"/>
            </a:endParaRPr>
          </a:p>
          <a:p>
            <a:pPr marL="12700">
              <a:lnSpc>
                <a:spcPts val="2100"/>
              </a:lnSpc>
            </a:pPr>
            <a:r>
              <a:rPr sz="1800" spc="-5" dirty="0">
                <a:solidFill>
                  <a:srgbClr val="3333CC"/>
                </a:solidFill>
                <a:latin typeface="Consolas"/>
                <a:cs typeface="Consolas"/>
              </a:rPr>
              <a:t>//</a:t>
            </a:r>
            <a:r>
              <a:rPr sz="1800" spc="0" dirty="0">
                <a:solidFill>
                  <a:srgbClr val="3333CC"/>
                </a:solidFill>
                <a:latin typeface="Consolas"/>
                <a:cs typeface="Consolas"/>
              </a:rPr>
              <a:t>@ </a:t>
            </a:r>
            <a:r>
              <a:rPr sz="1800" spc="-5" dirty="0">
                <a:solidFill>
                  <a:srgbClr val="3333CC"/>
                </a:solidFill>
                <a:latin typeface="Consolas"/>
                <a:cs typeface="Consolas"/>
              </a:rPr>
              <a:t>require</a:t>
            </a:r>
            <a:r>
              <a:rPr sz="1800" spc="0" dirty="0">
                <a:solidFill>
                  <a:srgbClr val="3333CC"/>
                </a:solidFill>
                <a:latin typeface="Consolas"/>
                <a:cs typeface="Consolas"/>
              </a:rPr>
              <a:t>s </a:t>
            </a:r>
            <a:r>
              <a:rPr sz="1800" spc="-5" dirty="0">
                <a:solidFill>
                  <a:srgbClr val="3333CC"/>
                </a:solidFill>
                <a:latin typeface="Consolas"/>
                <a:cs typeface="Consolas"/>
              </a:rPr>
              <a:t>new</a:t>
            </a:r>
            <a:r>
              <a:rPr sz="1800" spc="0" dirty="0">
                <a:solidFill>
                  <a:srgbClr val="3333CC"/>
                </a:solidFill>
                <a:latin typeface="Consolas"/>
                <a:cs typeface="Consolas"/>
              </a:rPr>
              <a:t>w &gt; </a:t>
            </a:r>
            <a:r>
              <a:rPr sz="1800" spc="-5" dirty="0">
                <a:solidFill>
                  <a:srgbClr val="3333CC"/>
                </a:solidFill>
                <a:latin typeface="Consolas"/>
                <a:cs typeface="Consolas"/>
              </a:rPr>
              <a:t>0;</a:t>
            </a:r>
            <a:endParaRPr sz="1800">
              <a:latin typeface="Consolas"/>
              <a:cs typeface="Consolas"/>
            </a:endParaRPr>
          </a:p>
          <a:p>
            <a:pPr marL="469900" marR="12700" indent="-457200">
              <a:lnSpc>
                <a:spcPct val="101899"/>
              </a:lnSpc>
            </a:pPr>
            <a:r>
              <a:rPr sz="1800" spc="-5" dirty="0">
                <a:solidFill>
                  <a:srgbClr val="3333CC"/>
                </a:solidFill>
                <a:latin typeface="Consolas"/>
                <a:cs typeface="Consolas"/>
              </a:rPr>
              <a:t>voi</a:t>
            </a:r>
            <a:r>
              <a:rPr sz="1800" spc="0" dirty="0">
                <a:solidFill>
                  <a:srgbClr val="3333CC"/>
                </a:solidFill>
                <a:latin typeface="Consolas"/>
                <a:cs typeface="Consolas"/>
              </a:rPr>
              <a:t>d </a:t>
            </a:r>
            <a:r>
              <a:rPr sz="1800" spc="-5" dirty="0">
                <a:solidFill>
                  <a:srgbClr val="3333CC"/>
                </a:solidFill>
                <a:latin typeface="Consolas"/>
                <a:cs typeface="Consolas"/>
              </a:rPr>
              <a:t>setWidt</a:t>
            </a:r>
            <a:r>
              <a:rPr sz="1800" spc="0" dirty="0">
                <a:solidFill>
                  <a:srgbClr val="3333CC"/>
                </a:solidFill>
                <a:latin typeface="Consolas"/>
                <a:cs typeface="Consolas"/>
              </a:rPr>
              <a:t>h(</a:t>
            </a:r>
            <a:r>
              <a:rPr sz="1800" spc="-5" dirty="0">
                <a:solidFill>
                  <a:srgbClr val="3333CC"/>
                </a:solidFill>
                <a:latin typeface="Consolas"/>
                <a:cs typeface="Consolas"/>
              </a:rPr>
              <a:t>in</a:t>
            </a:r>
            <a:r>
              <a:rPr sz="1800" spc="0" dirty="0">
                <a:solidFill>
                  <a:srgbClr val="3333CC"/>
                </a:solidFill>
                <a:latin typeface="Consolas"/>
                <a:cs typeface="Consolas"/>
              </a:rPr>
              <a:t>t </a:t>
            </a:r>
            <a:r>
              <a:rPr sz="1800" spc="-5" dirty="0">
                <a:solidFill>
                  <a:srgbClr val="3333CC"/>
                </a:solidFill>
                <a:latin typeface="Consolas"/>
                <a:cs typeface="Consolas"/>
              </a:rPr>
              <a:t>new</a:t>
            </a:r>
            <a:r>
              <a:rPr sz="1800" spc="0" dirty="0">
                <a:solidFill>
                  <a:srgbClr val="3333CC"/>
                </a:solidFill>
                <a:latin typeface="Consolas"/>
                <a:cs typeface="Consolas"/>
              </a:rPr>
              <a:t>w) { </a:t>
            </a:r>
            <a:r>
              <a:rPr sz="1800" spc="-5" dirty="0">
                <a:solidFill>
                  <a:srgbClr val="3333CC"/>
                </a:solidFill>
                <a:latin typeface="Consolas"/>
                <a:cs typeface="Consolas"/>
              </a:rPr>
              <a:t>w</a:t>
            </a:r>
            <a:r>
              <a:rPr sz="1800" spc="0" dirty="0">
                <a:solidFill>
                  <a:srgbClr val="3333CC"/>
                </a:solidFill>
                <a:latin typeface="Consolas"/>
                <a:cs typeface="Consolas"/>
              </a:rPr>
              <a:t>=</a:t>
            </a:r>
            <a:r>
              <a:rPr sz="1800" spc="-5" dirty="0">
                <a:solidFill>
                  <a:srgbClr val="3333CC"/>
                </a:solidFill>
                <a:latin typeface="Consolas"/>
                <a:cs typeface="Consolas"/>
              </a:rPr>
              <a:t>new</a:t>
            </a:r>
            <a:r>
              <a:rPr sz="1800" spc="0" dirty="0">
                <a:solidFill>
                  <a:srgbClr val="3333CC"/>
                </a:solidFill>
                <a:latin typeface="Consolas"/>
                <a:cs typeface="Consolas"/>
              </a:rPr>
              <a:t>w;</a:t>
            </a:r>
            <a:endParaRPr sz="1800">
              <a:latin typeface="Consolas"/>
              <a:cs typeface="Consolas"/>
            </a:endParaRPr>
          </a:p>
          <a:p>
            <a:pPr marL="12700">
              <a:lnSpc>
                <a:spcPts val="2100"/>
              </a:lnSpc>
            </a:pPr>
            <a:r>
              <a:rPr sz="1800" dirty="0">
                <a:solidFill>
                  <a:srgbClr val="3333CC"/>
                </a:solidFill>
                <a:latin typeface="Consolas"/>
                <a:cs typeface="Consolas"/>
              </a:rPr>
              <a:t>}</a:t>
            </a:r>
            <a:endParaRPr sz="1800">
              <a:latin typeface="Consolas"/>
              <a:cs typeface="Consolas"/>
            </a:endParaRPr>
          </a:p>
        </p:txBody>
      </p:sp>
      <p:sp>
        <p:nvSpPr>
          <p:cNvPr id="9" name="object 9"/>
          <p:cNvSpPr txBox="1"/>
          <p:nvPr/>
        </p:nvSpPr>
        <p:spPr>
          <a:xfrm>
            <a:off x="231812" y="6069562"/>
            <a:ext cx="151130" cy="300355"/>
          </a:xfrm>
          <a:prstGeom prst="rect">
            <a:avLst/>
          </a:prstGeom>
        </p:spPr>
        <p:txBody>
          <a:bodyPr vert="horz" wrap="square" lIns="0" tIns="0" rIns="0" bIns="0" rtlCol="0">
            <a:noAutofit/>
          </a:bodyPr>
          <a:lstStyle/>
          <a:p>
            <a:pPr marL="12700">
              <a:lnSpc>
                <a:spcPct val="100000"/>
              </a:lnSpc>
            </a:pPr>
            <a:r>
              <a:rPr sz="1800" dirty="0">
                <a:latin typeface="Consolas"/>
                <a:cs typeface="Consolas"/>
              </a:rPr>
              <a:t>}</a:t>
            </a:r>
            <a:endParaRPr sz="1800">
              <a:latin typeface="Consolas"/>
              <a:cs typeface="Consolas"/>
            </a:endParaRPr>
          </a:p>
        </p:txBody>
      </p:sp>
      <p:sp>
        <p:nvSpPr>
          <p:cNvPr id="10" name="object 10"/>
          <p:cNvSpPr txBox="1">
            <a:spLocks noGrp="1"/>
          </p:cNvSpPr>
          <p:nvPr>
            <p:ph type="body" idx="1"/>
          </p:nvPr>
        </p:nvSpPr>
        <p:spPr>
          <a:prstGeom prst="rect">
            <a:avLst/>
          </a:prstGeom>
        </p:spPr>
        <p:txBody>
          <a:bodyPr vert="horz" wrap="square" lIns="0" tIns="0" rIns="0" bIns="0" rtlCol="0">
            <a:noAutofit/>
          </a:bodyPr>
          <a:lstStyle/>
          <a:p>
            <a:pPr marL="3839845" indent="0">
              <a:lnSpc>
                <a:spcPct val="100000"/>
              </a:lnSpc>
              <a:buNone/>
            </a:pPr>
            <a:r>
              <a:rPr sz="1800" spc="-5" dirty="0">
                <a:latin typeface="Consolas"/>
                <a:cs typeface="Consolas"/>
              </a:rPr>
              <a:t>clas</a:t>
            </a:r>
            <a:r>
              <a:rPr sz="1800" spc="0" dirty="0">
                <a:latin typeface="Consolas"/>
                <a:cs typeface="Consolas"/>
              </a:rPr>
              <a:t>s </a:t>
            </a:r>
            <a:r>
              <a:rPr sz="1800" spc="-5" dirty="0">
                <a:latin typeface="Consolas"/>
                <a:cs typeface="Consolas"/>
              </a:rPr>
              <a:t>Squar</a:t>
            </a:r>
            <a:r>
              <a:rPr sz="1800" spc="0" dirty="0">
                <a:latin typeface="Consolas"/>
                <a:cs typeface="Consolas"/>
              </a:rPr>
              <a:t>e </a:t>
            </a:r>
            <a:r>
              <a:rPr sz="1800" spc="-5" dirty="0">
                <a:latin typeface="Consolas"/>
                <a:cs typeface="Consolas"/>
              </a:rPr>
              <a:t>extend</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dirty="0">
              <a:latin typeface="Consolas"/>
              <a:cs typeface="Consolas"/>
            </a:endParaRPr>
          </a:p>
          <a:p>
            <a:pPr marL="4297045" indent="0">
              <a:lnSpc>
                <a:spcPts val="2100"/>
              </a:lnSpc>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dirty="0">
              <a:latin typeface="Consolas"/>
              <a:cs typeface="Consolas"/>
            </a:endParaRPr>
          </a:p>
          <a:p>
            <a:pPr marL="4297045" marR="1189355" indent="0">
              <a:lnSpc>
                <a:spcPts val="2100"/>
              </a:lnSpc>
              <a:spcBef>
                <a:spcPts val="160"/>
              </a:spcBef>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h==w; Square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a:t>
            </a:r>
            <a:endParaRPr sz="1800" dirty="0">
              <a:latin typeface="Consolas"/>
              <a:cs typeface="Consolas"/>
            </a:endParaRPr>
          </a:p>
          <a:p>
            <a:pPr marL="4754245" indent="0">
              <a:lnSpc>
                <a:spcPts val="2140"/>
              </a:lnSpc>
              <a:buNone/>
            </a:pPr>
            <a:r>
              <a:rPr sz="1800" spc="-5" dirty="0">
                <a:latin typeface="Consolas"/>
                <a:cs typeface="Consolas"/>
              </a:rPr>
              <a:t>super(w</a:t>
            </a:r>
            <a:r>
              <a:rPr sz="1800" spc="0" dirty="0">
                <a:latin typeface="Consolas"/>
                <a:cs typeface="Consolas"/>
              </a:rPr>
              <a:t>, </a:t>
            </a:r>
            <a:r>
              <a:rPr sz="1800" spc="-5" dirty="0">
                <a:latin typeface="Consolas"/>
                <a:cs typeface="Consolas"/>
              </a:rPr>
              <a:t>w);</a:t>
            </a:r>
            <a:endParaRPr sz="1800" dirty="0">
              <a:latin typeface="Consolas"/>
              <a:cs typeface="Consolas"/>
            </a:endParaRPr>
          </a:p>
          <a:p>
            <a:pPr marL="4297045" indent="0">
              <a:lnSpc>
                <a:spcPts val="2100"/>
              </a:lnSpc>
              <a:buNone/>
            </a:pPr>
            <a:r>
              <a:rPr sz="1800" dirty="0">
                <a:latin typeface="Consolas"/>
                <a:cs typeface="Consolas"/>
              </a:rPr>
              <a:t>}</a:t>
            </a:r>
          </a:p>
          <a:p>
            <a:pPr marL="3839845" indent="0">
              <a:lnSpc>
                <a:spcPct val="100000"/>
              </a:lnSpc>
              <a:spcBef>
                <a:spcPts val="40"/>
              </a:spcBef>
              <a:buNone/>
            </a:pPr>
            <a:r>
              <a:rPr sz="1800" dirty="0">
                <a:latin typeface="Consolas"/>
                <a:cs typeface="Consolas"/>
              </a:rPr>
              <a:t>}</a:t>
            </a:r>
          </a:p>
        </p:txBody>
      </p:sp>
    </p:spTree>
    <p:extLst>
      <p:ext uri="{BB962C8B-B14F-4D97-AF65-F5344CB8AC3E}">
        <p14:creationId xmlns:p14="http://schemas.microsoft.com/office/powerpoint/2010/main" val="424547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18628" y="292136"/>
            <a:ext cx="8139572"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B</a:t>
            </a:r>
            <a:r>
              <a:rPr sz="2800" spc="0" dirty="0">
                <a:latin typeface="Calibri"/>
                <a:cs typeface="Calibri"/>
              </a:rPr>
              <a:t>ehavi</a:t>
            </a:r>
            <a:r>
              <a:rPr sz="2800" spc="-5" dirty="0">
                <a:latin typeface="Calibri"/>
                <a:cs typeface="Calibri"/>
              </a:rPr>
              <a:t>o</a:t>
            </a:r>
            <a:r>
              <a:rPr sz="2800" spc="0" dirty="0">
                <a:latin typeface="Calibri"/>
                <a:cs typeface="Calibri"/>
              </a:rPr>
              <a:t>ral subtyping </a:t>
            </a:r>
            <a:r>
              <a:rPr sz="2800" spc="-5" dirty="0">
                <a:latin typeface="Calibri"/>
                <a:cs typeface="Calibri"/>
              </a:rPr>
              <a:t>(</a:t>
            </a:r>
            <a:r>
              <a:rPr sz="2800" spc="0" dirty="0" err="1">
                <a:latin typeface="Calibri"/>
                <a:cs typeface="Calibri"/>
              </a:rPr>
              <a:t>Lis</a:t>
            </a:r>
            <a:r>
              <a:rPr sz="2800" spc="-5" dirty="0" err="1">
                <a:latin typeface="Calibri"/>
                <a:cs typeface="Calibri"/>
              </a:rPr>
              <a:t>k</a:t>
            </a:r>
            <a:r>
              <a:rPr sz="2800" spc="0" dirty="0" err="1">
                <a:latin typeface="Calibri"/>
                <a:cs typeface="Calibri"/>
              </a:rPr>
              <a:t>ov</a:t>
            </a:r>
            <a:r>
              <a:rPr sz="2800" spc="-5" dirty="0">
                <a:latin typeface="Calibri"/>
                <a:cs typeface="Calibri"/>
              </a:rPr>
              <a:t> </a:t>
            </a:r>
            <a:r>
              <a:rPr sz="2800" spc="0" dirty="0">
                <a:latin typeface="Calibri"/>
                <a:cs typeface="Calibri"/>
              </a:rPr>
              <a:t>Subs</a:t>
            </a:r>
            <a:r>
              <a:rPr lang="en-US" sz="2800" spc="140" dirty="0">
                <a:latin typeface="Calibri"/>
                <a:cs typeface="Calibri"/>
              </a:rPr>
              <a:t>ti</a:t>
            </a:r>
            <a:r>
              <a:rPr sz="2800" spc="140" dirty="0">
                <a:latin typeface="Calibri"/>
                <a:cs typeface="Calibri"/>
              </a:rPr>
              <a:t>tu</a:t>
            </a:r>
            <a:r>
              <a:rPr lang="en-US" sz="2800" spc="140" dirty="0">
                <a:latin typeface="Calibri"/>
                <a:cs typeface="Calibri"/>
              </a:rPr>
              <a:t>ti</a:t>
            </a:r>
            <a:r>
              <a:rPr sz="2800" spc="-5" dirty="0">
                <a:latin typeface="Calibri"/>
                <a:cs typeface="Calibri"/>
              </a:rPr>
              <a:t>o</a:t>
            </a:r>
            <a:r>
              <a:rPr sz="2800" spc="0" dirty="0">
                <a:latin typeface="Calibri"/>
                <a:cs typeface="Calibri"/>
              </a:rPr>
              <a:t>n Principle)</a:t>
            </a:r>
            <a:endParaRPr sz="2800" dirty="0">
              <a:latin typeface="Calibri"/>
              <a:cs typeface="Calibri"/>
            </a:endParaRPr>
          </a:p>
        </p:txBody>
      </p:sp>
      <p:sp>
        <p:nvSpPr>
          <p:cNvPr id="5" name="object 5"/>
          <p:cNvSpPr txBox="1"/>
          <p:nvPr/>
        </p:nvSpPr>
        <p:spPr>
          <a:xfrm>
            <a:off x="1089422" y="5912043"/>
            <a:ext cx="5919470" cy="375920"/>
          </a:xfrm>
          <a:prstGeom prst="rect">
            <a:avLst/>
          </a:prstGeom>
        </p:spPr>
        <p:txBody>
          <a:bodyPr vert="horz" wrap="square" lIns="0" tIns="0" rIns="0" bIns="0" rtlCol="0">
            <a:noAutofit/>
          </a:bodyPr>
          <a:lstStyle/>
          <a:p>
            <a:pPr marL="12700">
              <a:lnSpc>
                <a:spcPct val="100000"/>
              </a:lnSpc>
              <a:tabLst>
                <a:tab pos="995044" algn="l"/>
              </a:tabLst>
            </a:pPr>
            <a:r>
              <a:rPr sz="2400" b="1" spc="-135" dirty="0">
                <a:latin typeface="Arial"/>
                <a:cs typeface="Arial"/>
              </a:rPr>
              <a:t>Y</a:t>
            </a:r>
            <a:r>
              <a:rPr sz="2400" b="1" spc="0" dirty="0">
                <a:latin typeface="Arial"/>
                <a:cs typeface="Arial"/>
              </a:rPr>
              <a:t>es?!	(But t</a:t>
            </a:r>
            <a:r>
              <a:rPr sz="2400" b="1" spc="-5" dirty="0">
                <a:latin typeface="Arial"/>
                <a:cs typeface="Arial"/>
              </a:rPr>
              <a:t>h</a:t>
            </a:r>
            <a:r>
              <a:rPr sz="2400" b="1" spc="0" dirty="0">
                <a:latin typeface="Arial"/>
                <a:cs typeface="Arial"/>
              </a:rPr>
              <a:t>e Square is not a square…)</a:t>
            </a:r>
            <a:endParaRPr sz="2400">
              <a:latin typeface="Arial"/>
              <a:cs typeface="Arial"/>
            </a:endParaRPr>
          </a:p>
        </p:txBody>
      </p:sp>
      <p:sp>
        <p:nvSpPr>
          <p:cNvPr id="6" name="object 6"/>
          <p:cNvSpPr txBox="1"/>
          <p:nvPr/>
        </p:nvSpPr>
        <p:spPr>
          <a:xfrm>
            <a:off x="231812" y="1141963"/>
            <a:ext cx="3624579" cy="846455"/>
          </a:xfrm>
          <a:prstGeom prst="rect">
            <a:avLst/>
          </a:prstGeom>
        </p:spPr>
        <p:txBody>
          <a:bodyPr vert="horz" wrap="square" lIns="0" tIns="0" rIns="0" bIns="0" rtlCol="0">
            <a:noAutofit/>
          </a:bodyPr>
          <a:lstStyle/>
          <a:p>
            <a:pPr marR="1462405" algn="ctr">
              <a:lnSpc>
                <a:spcPct val="100000"/>
              </a:lnSpc>
            </a:pPr>
            <a:r>
              <a:rPr sz="1800" spc="-5" dirty="0">
                <a:latin typeface="Consolas"/>
                <a:cs typeface="Consolas"/>
              </a:rPr>
              <a:t>clas</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a:latin typeface="Consolas"/>
              <a:cs typeface="Consolas"/>
            </a:endParaRPr>
          </a:p>
          <a:p>
            <a:pPr marL="469900">
              <a:lnSpc>
                <a:spcPts val="2100"/>
              </a:lnSpc>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a:latin typeface="Consolas"/>
              <a:cs typeface="Consolas"/>
            </a:endParaRPr>
          </a:p>
          <a:p>
            <a:pPr marL="469900">
              <a:lnSpc>
                <a:spcPct val="100000"/>
              </a:lnSpc>
              <a:spcBef>
                <a:spcPts val="40"/>
              </a:spcBef>
            </a:pP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w;</a:t>
            </a:r>
            <a:endParaRPr sz="1800">
              <a:latin typeface="Consolas"/>
              <a:cs typeface="Consolas"/>
            </a:endParaRPr>
          </a:p>
        </p:txBody>
      </p:sp>
      <p:sp>
        <p:nvSpPr>
          <p:cNvPr id="7" name="object 7"/>
          <p:cNvSpPr txBox="1"/>
          <p:nvPr/>
        </p:nvSpPr>
        <p:spPr>
          <a:xfrm>
            <a:off x="689012" y="2249403"/>
            <a:ext cx="3168015" cy="831215"/>
          </a:xfrm>
          <a:prstGeom prst="rect">
            <a:avLst/>
          </a:prstGeom>
        </p:spPr>
        <p:txBody>
          <a:bodyPr vert="horz" wrap="square" lIns="0" tIns="0" rIns="0" bIns="0" rtlCol="0">
            <a:noAutofit/>
          </a:bodyPr>
          <a:lstStyle/>
          <a:p>
            <a:pPr marL="469900" marR="12700" indent="-457200">
              <a:lnSpc>
                <a:spcPts val="2100"/>
              </a:lnSpc>
            </a:pPr>
            <a:r>
              <a:rPr sz="1800" spc="-5" dirty="0">
                <a:latin typeface="Consolas"/>
                <a:cs typeface="Consolas"/>
              </a:rPr>
              <a:t>Rectangle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h</a:t>
            </a:r>
            <a:r>
              <a:rPr sz="1800" spc="0" dirty="0">
                <a:latin typeface="Consolas"/>
                <a:cs typeface="Consolas"/>
              </a:rPr>
              <a:t>, </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 </a:t>
            </a:r>
            <a:r>
              <a:rPr sz="1800" spc="-5" dirty="0">
                <a:latin typeface="Consolas"/>
                <a:cs typeface="Consolas"/>
              </a:rPr>
              <a:t>this.</a:t>
            </a:r>
            <a:r>
              <a:rPr sz="1800" spc="0" dirty="0">
                <a:latin typeface="Consolas"/>
                <a:cs typeface="Consolas"/>
              </a:rPr>
              <a:t>h</a:t>
            </a:r>
            <a:r>
              <a:rPr sz="1800" spc="-5" dirty="0">
                <a:latin typeface="Consolas"/>
                <a:cs typeface="Consolas"/>
              </a:rPr>
              <a:t>=h</a:t>
            </a:r>
            <a:r>
              <a:rPr sz="1800" spc="0" dirty="0">
                <a:latin typeface="Consolas"/>
                <a:cs typeface="Consolas"/>
              </a:rPr>
              <a:t>; </a:t>
            </a:r>
            <a:r>
              <a:rPr sz="1800" spc="-5" dirty="0">
                <a:latin typeface="Consolas"/>
                <a:cs typeface="Consolas"/>
              </a:rPr>
              <a:t>this.</a:t>
            </a:r>
            <a:r>
              <a:rPr sz="1800" spc="0" dirty="0">
                <a:latin typeface="Consolas"/>
                <a:cs typeface="Consolas"/>
              </a:rPr>
              <a:t>w</a:t>
            </a:r>
            <a:r>
              <a:rPr sz="1800" spc="-5" dirty="0">
                <a:latin typeface="Consolas"/>
                <a:cs typeface="Consolas"/>
              </a:rPr>
              <a:t>=w;</a:t>
            </a:r>
            <a:endParaRPr sz="1800">
              <a:latin typeface="Consolas"/>
              <a:cs typeface="Consolas"/>
            </a:endParaRPr>
          </a:p>
          <a:p>
            <a:pPr marL="12700">
              <a:lnSpc>
                <a:spcPts val="2140"/>
              </a:lnSpc>
            </a:pPr>
            <a:r>
              <a:rPr sz="1800" dirty="0">
                <a:latin typeface="Consolas"/>
                <a:cs typeface="Consolas"/>
              </a:rPr>
              <a:t>}</a:t>
            </a:r>
            <a:endParaRPr sz="1800">
              <a:latin typeface="Consolas"/>
              <a:cs typeface="Consolas"/>
            </a:endParaRPr>
          </a:p>
        </p:txBody>
      </p:sp>
      <p:sp>
        <p:nvSpPr>
          <p:cNvPr id="8" name="object 8"/>
          <p:cNvSpPr txBox="1"/>
          <p:nvPr/>
        </p:nvSpPr>
        <p:spPr>
          <a:xfrm>
            <a:off x="689012" y="3321151"/>
            <a:ext cx="3168015" cy="2502535"/>
          </a:xfrm>
          <a:prstGeom prst="rect">
            <a:avLst/>
          </a:prstGeom>
        </p:spPr>
        <p:txBody>
          <a:bodyPr vert="horz" wrap="square" lIns="0" tIns="0" rIns="0" bIns="0" rtlCol="0">
            <a:noAutofit/>
          </a:bodyPr>
          <a:lstStyle/>
          <a:p>
            <a:pPr marL="12700" marR="137795">
              <a:lnSpc>
                <a:spcPct val="101899"/>
              </a:lnSpc>
            </a:pPr>
            <a:r>
              <a:rPr sz="1800" spc="-5" dirty="0">
                <a:solidFill>
                  <a:srgbClr val="3333CC"/>
                </a:solidFill>
                <a:latin typeface="Consolas"/>
                <a:cs typeface="Consolas"/>
              </a:rPr>
              <a:t>//</a:t>
            </a:r>
            <a:r>
              <a:rPr sz="1800" spc="0" dirty="0">
                <a:solidFill>
                  <a:srgbClr val="3333CC"/>
                </a:solidFill>
                <a:latin typeface="Consolas"/>
                <a:cs typeface="Consolas"/>
              </a:rPr>
              <a:t>@ </a:t>
            </a:r>
            <a:r>
              <a:rPr sz="1800" spc="-5" dirty="0">
                <a:solidFill>
                  <a:srgbClr val="3333CC"/>
                </a:solidFill>
                <a:latin typeface="Consolas"/>
                <a:cs typeface="Consolas"/>
              </a:rPr>
              <a:t>require</a:t>
            </a:r>
            <a:r>
              <a:rPr sz="1800" spc="0" dirty="0">
                <a:solidFill>
                  <a:srgbClr val="3333CC"/>
                </a:solidFill>
                <a:latin typeface="Consolas"/>
                <a:cs typeface="Consolas"/>
              </a:rPr>
              <a:t>s </a:t>
            </a:r>
            <a:r>
              <a:rPr sz="1800" spc="-5" dirty="0">
                <a:solidFill>
                  <a:srgbClr val="3333CC"/>
                </a:solidFill>
                <a:latin typeface="Consolas"/>
                <a:cs typeface="Consolas"/>
              </a:rPr>
              <a:t>facto</a:t>
            </a:r>
            <a:r>
              <a:rPr sz="1800" spc="0" dirty="0">
                <a:solidFill>
                  <a:srgbClr val="3333CC"/>
                </a:solidFill>
                <a:latin typeface="Consolas"/>
                <a:cs typeface="Consolas"/>
              </a:rPr>
              <a:t>r &gt; </a:t>
            </a:r>
            <a:r>
              <a:rPr sz="1800" spc="-5" dirty="0">
                <a:solidFill>
                  <a:srgbClr val="3333CC"/>
                </a:solidFill>
                <a:latin typeface="Consolas"/>
                <a:cs typeface="Consolas"/>
              </a:rPr>
              <a:t>0; voi</a:t>
            </a:r>
            <a:r>
              <a:rPr sz="1800" spc="0" dirty="0">
                <a:solidFill>
                  <a:srgbClr val="3333CC"/>
                </a:solidFill>
                <a:latin typeface="Consolas"/>
                <a:cs typeface="Consolas"/>
              </a:rPr>
              <a:t>d </a:t>
            </a:r>
            <a:r>
              <a:rPr sz="1800" spc="-5" dirty="0">
                <a:solidFill>
                  <a:srgbClr val="3333CC"/>
                </a:solidFill>
                <a:latin typeface="Consolas"/>
                <a:cs typeface="Consolas"/>
              </a:rPr>
              <a:t>scale</a:t>
            </a:r>
            <a:r>
              <a:rPr sz="1800" spc="0" dirty="0">
                <a:solidFill>
                  <a:srgbClr val="3333CC"/>
                </a:solidFill>
                <a:latin typeface="Consolas"/>
                <a:cs typeface="Consolas"/>
              </a:rPr>
              <a:t>(</a:t>
            </a:r>
            <a:r>
              <a:rPr sz="1800" spc="-5" dirty="0">
                <a:solidFill>
                  <a:srgbClr val="3333CC"/>
                </a:solidFill>
                <a:latin typeface="Consolas"/>
                <a:cs typeface="Consolas"/>
              </a:rPr>
              <a:t>in</a:t>
            </a:r>
            <a:r>
              <a:rPr sz="1800" spc="0" dirty="0">
                <a:solidFill>
                  <a:srgbClr val="3333CC"/>
                </a:solidFill>
                <a:latin typeface="Consolas"/>
                <a:cs typeface="Consolas"/>
              </a:rPr>
              <a:t>t </a:t>
            </a:r>
            <a:r>
              <a:rPr sz="1800" spc="-5" dirty="0">
                <a:solidFill>
                  <a:srgbClr val="3333CC"/>
                </a:solidFill>
                <a:latin typeface="Consolas"/>
                <a:cs typeface="Consolas"/>
              </a:rPr>
              <a:t>factor</a:t>
            </a:r>
            <a:r>
              <a:rPr sz="1800" spc="0" dirty="0">
                <a:solidFill>
                  <a:srgbClr val="3333CC"/>
                </a:solidFill>
                <a:latin typeface="Consolas"/>
                <a:cs typeface="Consolas"/>
              </a:rPr>
              <a:t>) {</a:t>
            </a:r>
            <a:endParaRPr sz="1800">
              <a:latin typeface="Consolas"/>
              <a:cs typeface="Consolas"/>
            </a:endParaRPr>
          </a:p>
          <a:p>
            <a:pPr marL="469900" marR="1315085">
              <a:lnSpc>
                <a:spcPts val="2100"/>
              </a:lnSpc>
              <a:spcBef>
                <a:spcPts val="160"/>
              </a:spcBef>
            </a:pPr>
            <a:r>
              <a:rPr sz="1800" spc="-5" dirty="0">
                <a:solidFill>
                  <a:srgbClr val="3333CC"/>
                </a:solidFill>
                <a:latin typeface="Consolas"/>
                <a:cs typeface="Consolas"/>
              </a:rPr>
              <a:t>w=w*factor; h=h*factor;</a:t>
            </a:r>
            <a:endParaRPr sz="1800">
              <a:latin typeface="Consolas"/>
              <a:cs typeface="Consolas"/>
            </a:endParaRPr>
          </a:p>
          <a:p>
            <a:pPr marL="12700">
              <a:lnSpc>
                <a:spcPts val="2140"/>
              </a:lnSpc>
            </a:pPr>
            <a:r>
              <a:rPr sz="1800" dirty="0">
                <a:solidFill>
                  <a:srgbClr val="3333CC"/>
                </a:solidFill>
                <a:latin typeface="Consolas"/>
                <a:cs typeface="Consolas"/>
              </a:rPr>
              <a:t>}</a:t>
            </a:r>
            <a:endParaRPr sz="1800">
              <a:latin typeface="Consolas"/>
              <a:cs typeface="Consolas"/>
            </a:endParaRPr>
          </a:p>
          <a:p>
            <a:pPr marL="12700">
              <a:lnSpc>
                <a:spcPts val="2100"/>
              </a:lnSpc>
            </a:pPr>
            <a:r>
              <a:rPr sz="1800" spc="-5" dirty="0">
                <a:solidFill>
                  <a:srgbClr val="3333CC"/>
                </a:solidFill>
                <a:latin typeface="Consolas"/>
                <a:cs typeface="Consolas"/>
              </a:rPr>
              <a:t>//</a:t>
            </a:r>
            <a:r>
              <a:rPr sz="1800" spc="0" dirty="0">
                <a:solidFill>
                  <a:srgbClr val="3333CC"/>
                </a:solidFill>
                <a:latin typeface="Consolas"/>
                <a:cs typeface="Consolas"/>
              </a:rPr>
              <a:t>@ </a:t>
            </a:r>
            <a:r>
              <a:rPr sz="1800" spc="-5" dirty="0">
                <a:solidFill>
                  <a:srgbClr val="3333CC"/>
                </a:solidFill>
                <a:latin typeface="Consolas"/>
                <a:cs typeface="Consolas"/>
              </a:rPr>
              <a:t>require</a:t>
            </a:r>
            <a:r>
              <a:rPr sz="1800" spc="0" dirty="0">
                <a:solidFill>
                  <a:srgbClr val="3333CC"/>
                </a:solidFill>
                <a:latin typeface="Consolas"/>
                <a:cs typeface="Consolas"/>
              </a:rPr>
              <a:t>s </a:t>
            </a:r>
            <a:r>
              <a:rPr sz="1800" spc="-5" dirty="0">
                <a:solidFill>
                  <a:srgbClr val="3333CC"/>
                </a:solidFill>
                <a:latin typeface="Consolas"/>
                <a:cs typeface="Consolas"/>
              </a:rPr>
              <a:t>new</a:t>
            </a:r>
            <a:r>
              <a:rPr sz="1800" spc="0" dirty="0">
                <a:solidFill>
                  <a:srgbClr val="3333CC"/>
                </a:solidFill>
                <a:latin typeface="Consolas"/>
                <a:cs typeface="Consolas"/>
              </a:rPr>
              <a:t>w &gt; </a:t>
            </a:r>
            <a:r>
              <a:rPr sz="1800" spc="-5" dirty="0">
                <a:solidFill>
                  <a:srgbClr val="3333CC"/>
                </a:solidFill>
                <a:latin typeface="Consolas"/>
                <a:cs typeface="Consolas"/>
              </a:rPr>
              <a:t>0;</a:t>
            </a:r>
            <a:endParaRPr sz="1800">
              <a:latin typeface="Consolas"/>
              <a:cs typeface="Consolas"/>
            </a:endParaRPr>
          </a:p>
          <a:p>
            <a:pPr marL="469900" marR="12700" indent="-457200">
              <a:lnSpc>
                <a:spcPct val="101899"/>
              </a:lnSpc>
            </a:pPr>
            <a:r>
              <a:rPr sz="1800" spc="-5" dirty="0">
                <a:solidFill>
                  <a:srgbClr val="3333CC"/>
                </a:solidFill>
                <a:latin typeface="Consolas"/>
                <a:cs typeface="Consolas"/>
              </a:rPr>
              <a:t>voi</a:t>
            </a:r>
            <a:r>
              <a:rPr sz="1800" spc="0" dirty="0">
                <a:solidFill>
                  <a:srgbClr val="3333CC"/>
                </a:solidFill>
                <a:latin typeface="Consolas"/>
                <a:cs typeface="Consolas"/>
              </a:rPr>
              <a:t>d </a:t>
            </a:r>
            <a:r>
              <a:rPr sz="1800" spc="-5" dirty="0">
                <a:solidFill>
                  <a:srgbClr val="3333CC"/>
                </a:solidFill>
                <a:latin typeface="Consolas"/>
                <a:cs typeface="Consolas"/>
              </a:rPr>
              <a:t>setWidt</a:t>
            </a:r>
            <a:r>
              <a:rPr sz="1800" spc="0" dirty="0">
                <a:solidFill>
                  <a:srgbClr val="3333CC"/>
                </a:solidFill>
                <a:latin typeface="Consolas"/>
                <a:cs typeface="Consolas"/>
              </a:rPr>
              <a:t>h(</a:t>
            </a:r>
            <a:r>
              <a:rPr sz="1800" spc="-5" dirty="0">
                <a:solidFill>
                  <a:srgbClr val="3333CC"/>
                </a:solidFill>
                <a:latin typeface="Consolas"/>
                <a:cs typeface="Consolas"/>
              </a:rPr>
              <a:t>in</a:t>
            </a:r>
            <a:r>
              <a:rPr sz="1800" spc="0" dirty="0">
                <a:solidFill>
                  <a:srgbClr val="3333CC"/>
                </a:solidFill>
                <a:latin typeface="Consolas"/>
                <a:cs typeface="Consolas"/>
              </a:rPr>
              <a:t>t </a:t>
            </a:r>
            <a:r>
              <a:rPr sz="1800" spc="-5" dirty="0">
                <a:solidFill>
                  <a:srgbClr val="3333CC"/>
                </a:solidFill>
                <a:latin typeface="Consolas"/>
                <a:cs typeface="Consolas"/>
              </a:rPr>
              <a:t>new</a:t>
            </a:r>
            <a:r>
              <a:rPr sz="1800" spc="0" dirty="0">
                <a:solidFill>
                  <a:srgbClr val="3333CC"/>
                </a:solidFill>
                <a:latin typeface="Consolas"/>
                <a:cs typeface="Consolas"/>
              </a:rPr>
              <a:t>w) { </a:t>
            </a:r>
            <a:r>
              <a:rPr sz="1800" spc="-5" dirty="0">
                <a:solidFill>
                  <a:srgbClr val="3333CC"/>
                </a:solidFill>
                <a:latin typeface="Consolas"/>
                <a:cs typeface="Consolas"/>
              </a:rPr>
              <a:t>w</a:t>
            </a:r>
            <a:r>
              <a:rPr sz="1800" spc="0" dirty="0">
                <a:solidFill>
                  <a:srgbClr val="3333CC"/>
                </a:solidFill>
                <a:latin typeface="Consolas"/>
                <a:cs typeface="Consolas"/>
              </a:rPr>
              <a:t>=</a:t>
            </a:r>
            <a:r>
              <a:rPr sz="1800" spc="-5" dirty="0">
                <a:solidFill>
                  <a:srgbClr val="3333CC"/>
                </a:solidFill>
                <a:latin typeface="Consolas"/>
                <a:cs typeface="Consolas"/>
              </a:rPr>
              <a:t>new</a:t>
            </a:r>
            <a:r>
              <a:rPr sz="1800" spc="0" dirty="0">
                <a:solidFill>
                  <a:srgbClr val="3333CC"/>
                </a:solidFill>
                <a:latin typeface="Consolas"/>
                <a:cs typeface="Consolas"/>
              </a:rPr>
              <a:t>w;</a:t>
            </a:r>
            <a:endParaRPr sz="1800">
              <a:latin typeface="Consolas"/>
              <a:cs typeface="Consolas"/>
            </a:endParaRPr>
          </a:p>
          <a:p>
            <a:pPr marL="12700">
              <a:lnSpc>
                <a:spcPts val="2100"/>
              </a:lnSpc>
            </a:pPr>
            <a:r>
              <a:rPr sz="1800" dirty="0">
                <a:solidFill>
                  <a:srgbClr val="3333CC"/>
                </a:solidFill>
                <a:latin typeface="Consolas"/>
                <a:cs typeface="Consolas"/>
              </a:rPr>
              <a:t>}</a:t>
            </a:r>
            <a:endParaRPr sz="1800">
              <a:latin typeface="Consolas"/>
              <a:cs typeface="Consolas"/>
            </a:endParaRPr>
          </a:p>
        </p:txBody>
      </p:sp>
      <p:sp>
        <p:nvSpPr>
          <p:cNvPr id="9" name="object 9"/>
          <p:cNvSpPr txBox="1"/>
          <p:nvPr/>
        </p:nvSpPr>
        <p:spPr>
          <a:xfrm>
            <a:off x="231812" y="6069562"/>
            <a:ext cx="151130" cy="300355"/>
          </a:xfrm>
          <a:prstGeom prst="rect">
            <a:avLst/>
          </a:prstGeom>
        </p:spPr>
        <p:txBody>
          <a:bodyPr vert="horz" wrap="square" lIns="0" tIns="0" rIns="0" bIns="0" rtlCol="0">
            <a:noAutofit/>
          </a:bodyPr>
          <a:lstStyle/>
          <a:p>
            <a:pPr marL="12700">
              <a:lnSpc>
                <a:spcPct val="100000"/>
              </a:lnSpc>
            </a:pPr>
            <a:r>
              <a:rPr sz="1800" dirty="0">
                <a:latin typeface="Consolas"/>
                <a:cs typeface="Consolas"/>
              </a:rPr>
              <a:t>}</a:t>
            </a:r>
            <a:endParaRPr sz="1800">
              <a:latin typeface="Consolas"/>
              <a:cs typeface="Consolas"/>
            </a:endParaRPr>
          </a:p>
        </p:txBody>
      </p:sp>
      <p:sp>
        <p:nvSpPr>
          <p:cNvPr id="10" name="object 10"/>
          <p:cNvSpPr txBox="1">
            <a:spLocks noGrp="1"/>
          </p:cNvSpPr>
          <p:nvPr>
            <p:ph type="body" idx="1"/>
          </p:nvPr>
        </p:nvSpPr>
        <p:spPr>
          <a:prstGeom prst="rect">
            <a:avLst/>
          </a:prstGeom>
        </p:spPr>
        <p:txBody>
          <a:bodyPr vert="horz" wrap="square" lIns="0" tIns="0" rIns="0" bIns="0" rtlCol="0">
            <a:noAutofit/>
          </a:bodyPr>
          <a:lstStyle/>
          <a:p>
            <a:pPr marL="3839845" indent="0">
              <a:lnSpc>
                <a:spcPct val="100000"/>
              </a:lnSpc>
              <a:buNone/>
            </a:pPr>
            <a:r>
              <a:rPr sz="1800" spc="-5" dirty="0">
                <a:latin typeface="Consolas"/>
                <a:cs typeface="Consolas"/>
              </a:rPr>
              <a:t>clas</a:t>
            </a:r>
            <a:r>
              <a:rPr sz="1800" spc="0" dirty="0">
                <a:latin typeface="Consolas"/>
                <a:cs typeface="Consolas"/>
              </a:rPr>
              <a:t>s </a:t>
            </a:r>
            <a:r>
              <a:rPr sz="1800" spc="-5" dirty="0">
                <a:latin typeface="Consolas"/>
                <a:cs typeface="Consolas"/>
              </a:rPr>
              <a:t>Squar</a:t>
            </a:r>
            <a:r>
              <a:rPr sz="1800" spc="0" dirty="0">
                <a:latin typeface="Consolas"/>
                <a:cs typeface="Consolas"/>
              </a:rPr>
              <a:t>e </a:t>
            </a:r>
            <a:r>
              <a:rPr sz="1800" spc="-5" dirty="0">
                <a:latin typeface="Consolas"/>
                <a:cs typeface="Consolas"/>
              </a:rPr>
              <a:t>extend</a:t>
            </a:r>
            <a:r>
              <a:rPr sz="1800" spc="0" dirty="0">
                <a:latin typeface="Consolas"/>
                <a:cs typeface="Consolas"/>
              </a:rPr>
              <a:t>s </a:t>
            </a:r>
            <a:r>
              <a:rPr sz="1800" spc="-5" dirty="0">
                <a:latin typeface="Consolas"/>
                <a:cs typeface="Consolas"/>
              </a:rPr>
              <a:t>Rectangl</a:t>
            </a:r>
            <a:r>
              <a:rPr sz="1800" spc="0" dirty="0">
                <a:latin typeface="Consolas"/>
                <a:cs typeface="Consolas"/>
              </a:rPr>
              <a:t>e {</a:t>
            </a:r>
            <a:endParaRPr sz="1800" dirty="0">
              <a:latin typeface="Consolas"/>
              <a:cs typeface="Consolas"/>
            </a:endParaRPr>
          </a:p>
          <a:p>
            <a:pPr marL="4297045" indent="0">
              <a:lnSpc>
                <a:spcPts val="2100"/>
              </a:lnSpc>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h&gt;</a:t>
            </a:r>
            <a:r>
              <a:rPr sz="1800" spc="0" dirty="0">
                <a:latin typeface="Consolas"/>
                <a:cs typeface="Consolas"/>
              </a:rPr>
              <a:t>0 </a:t>
            </a:r>
            <a:r>
              <a:rPr sz="1800" spc="-5" dirty="0">
                <a:latin typeface="Consolas"/>
                <a:cs typeface="Consolas"/>
              </a:rPr>
              <a:t>&amp;</a:t>
            </a:r>
            <a:r>
              <a:rPr sz="1800" spc="0" dirty="0">
                <a:latin typeface="Consolas"/>
                <a:cs typeface="Consolas"/>
              </a:rPr>
              <a:t>&amp; </a:t>
            </a:r>
            <a:r>
              <a:rPr sz="1800" spc="-5" dirty="0">
                <a:latin typeface="Consolas"/>
                <a:cs typeface="Consolas"/>
              </a:rPr>
              <a:t>w&gt;0;</a:t>
            </a:r>
            <a:endParaRPr sz="1800" dirty="0">
              <a:latin typeface="Consolas"/>
              <a:cs typeface="Consolas"/>
            </a:endParaRPr>
          </a:p>
          <a:p>
            <a:pPr marL="4297045" marR="1189355" indent="0">
              <a:lnSpc>
                <a:spcPts val="2100"/>
              </a:lnSpc>
              <a:spcBef>
                <a:spcPts val="160"/>
              </a:spcBef>
              <a:buNone/>
            </a:pPr>
            <a:r>
              <a:rPr sz="1800" spc="-5" dirty="0">
                <a:latin typeface="Consolas"/>
                <a:cs typeface="Consolas"/>
              </a:rPr>
              <a:t>//</a:t>
            </a:r>
            <a:r>
              <a:rPr sz="1800" spc="0" dirty="0">
                <a:latin typeface="Consolas"/>
                <a:cs typeface="Consolas"/>
              </a:rPr>
              <a:t>@ </a:t>
            </a:r>
            <a:r>
              <a:rPr sz="1800" spc="-5" dirty="0">
                <a:latin typeface="Consolas"/>
                <a:cs typeface="Consolas"/>
              </a:rPr>
              <a:t>invarian</a:t>
            </a:r>
            <a:r>
              <a:rPr sz="1800" spc="0" dirty="0">
                <a:latin typeface="Consolas"/>
                <a:cs typeface="Consolas"/>
              </a:rPr>
              <a:t>t </a:t>
            </a:r>
            <a:r>
              <a:rPr sz="1800" spc="-5" dirty="0">
                <a:latin typeface="Consolas"/>
                <a:cs typeface="Consolas"/>
              </a:rPr>
              <a:t>h==w; Square</a:t>
            </a:r>
            <a:r>
              <a:rPr sz="1800" spc="0" dirty="0">
                <a:latin typeface="Consolas"/>
                <a:cs typeface="Consolas"/>
              </a:rPr>
              <a:t>(</a:t>
            </a:r>
            <a:r>
              <a:rPr sz="1800" spc="-5" dirty="0">
                <a:latin typeface="Consolas"/>
                <a:cs typeface="Consolas"/>
              </a:rPr>
              <a:t>in</a:t>
            </a:r>
            <a:r>
              <a:rPr sz="1800" spc="0" dirty="0">
                <a:latin typeface="Consolas"/>
                <a:cs typeface="Consolas"/>
              </a:rPr>
              <a:t>t </a:t>
            </a:r>
            <a:r>
              <a:rPr sz="1800" spc="-5" dirty="0">
                <a:latin typeface="Consolas"/>
                <a:cs typeface="Consolas"/>
              </a:rPr>
              <a:t>w</a:t>
            </a:r>
            <a:r>
              <a:rPr sz="1800" spc="0" dirty="0">
                <a:latin typeface="Consolas"/>
                <a:cs typeface="Consolas"/>
              </a:rPr>
              <a:t>) {</a:t>
            </a:r>
            <a:endParaRPr sz="1800" dirty="0">
              <a:latin typeface="Consolas"/>
              <a:cs typeface="Consolas"/>
            </a:endParaRPr>
          </a:p>
          <a:p>
            <a:pPr marL="4754245" indent="0">
              <a:lnSpc>
                <a:spcPts val="2140"/>
              </a:lnSpc>
              <a:buNone/>
            </a:pPr>
            <a:r>
              <a:rPr sz="1800" spc="-5" dirty="0">
                <a:latin typeface="Consolas"/>
                <a:cs typeface="Consolas"/>
              </a:rPr>
              <a:t>super(w</a:t>
            </a:r>
            <a:r>
              <a:rPr sz="1800" spc="0" dirty="0">
                <a:latin typeface="Consolas"/>
                <a:cs typeface="Consolas"/>
              </a:rPr>
              <a:t>, </a:t>
            </a:r>
            <a:r>
              <a:rPr sz="1800" spc="-5" dirty="0">
                <a:latin typeface="Consolas"/>
                <a:cs typeface="Consolas"/>
              </a:rPr>
              <a:t>w);</a:t>
            </a:r>
            <a:endParaRPr sz="1800" dirty="0">
              <a:latin typeface="Consolas"/>
              <a:cs typeface="Consolas"/>
            </a:endParaRPr>
          </a:p>
          <a:p>
            <a:pPr marL="4297045" indent="0">
              <a:lnSpc>
                <a:spcPts val="2100"/>
              </a:lnSpc>
              <a:buNone/>
            </a:pPr>
            <a:r>
              <a:rPr sz="1800" dirty="0">
                <a:latin typeface="Consolas"/>
                <a:cs typeface="Consolas"/>
              </a:rPr>
              <a:t>}</a:t>
            </a:r>
          </a:p>
          <a:p>
            <a:pPr marL="3839845" indent="0">
              <a:lnSpc>
                <a:spcPct val="100000"/>
              </a:lnSpc>
              <a:spcBef>
                <a:spcPts val="40"/>
              </a:spcBef>
              <a:buNone/>
            </a:pPr>
            <a:r>
              <a:rPr sz="1800" dirty="0">
                <a:latin typeface="Consolas"/>
                <a:cs typeface="Consolas"/>
              </a:rPr>
              <a:t>}</a:t>
            </a:r>
          </a:p>
        </p:txBody>
      </p:sp>
      <p:sp>
        <p:nvSpPr>
          <p:cNvPr id="11" name="object 11"/>
          <p:cNvSpPr txBox="1"/>
          <p:nvPr/>
        </p:nvSpPr>
        <p:spPr>
          <a:xfrm>
            <a:off x="4071805" y="4673443"/>
            <a:ext cx="5022215" cy="731520"/>
          </a:xfrm>
          <a:prstGeom prst="rect">
            <a:avLst/>
          </a:prstGeom>
        </p:spPr>
        <p:txBody>
          <a:bodyPr vert="horz" wrap="square" lIns="0" tIns="0" rIns="0" bIns="0" rtlCol="0">
            <a:noAutofit/>
          </a:bodyPr>
          <a:lstStyle/>
          <a:p>
            <a:pPr marL="12700">
              <a:lnSpc>
                <a:spcPct val="100000"/>
              </a:lnSpc>
            </a:pPr>
            <a:r>
              <a:rPr sz="2400" b="1" dirty="0">
                <a:solidFill>
                  <a:srgbClr val="FF0000"/>
                </a:solidFill>
                <a:latin typeface="Arial"/>
                <a:cs typeface="Arial"/>
              </a:rPr>
              <a:t>← Invalidates stronger</a:t>
            </a:r>
            <a:endParaRPr sz="2400">
              <a:latin typeface="Arial"/>
              <a:cs typeface="Arial"/>
            </a:endParaRPr>
          </a:p>
          <a:p>
            <a:pPr marL="927100">
              <a:lnSpc>
                <a:spcPts val="2800"/>
              </a:lnSpc>
            </a:pPr>
            <a:r>
              <a:rPr sz="2400" b="1" dirty="0">
                <a:solidFill>
                  <a:srgbClr val="FF0000"/>
                </a:solidFill>
                <a:latin typeface="Arial"/>
                <a:cs typeface="Arial"/>
              </a:rPr>
              <a:t>invariant (w==h) in subclass</a:t>
            </a:r>
            <a:endParaRPr sz="2400">
              <a:latin typeface="Arial"/>
              <a:cs typeface="Arial"/>
            </a:endParaRPr>
          </a:p>
        </p:txBody>
      </p:sp>
    </p:spTree>
    <p:extLst>
      <p:ext uri="{BB962C8B-B14F-4D97-AF65-F5344CB8AC3E}">
        <p14:creationId xmlns:p14="http://schemas.microsoft.com/office/powerpoint/2010/main" val="100498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40CC-ACBD-784F-8DA1-406C2BA52A6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4F5CBE-769F-4543-BB77-204D60CD314F}"/>
              </a:ext>
            </a:extLst>
          </p:cNvPr>
          <p:cNvSpPr>
            <a:spLocks noGrp="1"/>
          </p:cNvSpPr>
          <p:nvPr>
            <p:ph idx="1"/>
          </p:nvPr>
        </p:nvSpPr>
        <p:spPr/>
        <p:txBody>
          <a:bodyPr/>
          <a:lstStyle/>
          <a:p>
            <a:pPr marL="355600">
              <a:buFont typeface="Arial"/>
              <a:buChar char="•"/>
              <a:tabLst>
                <a:tab pos="354965" algn="l"/>
              </a:tabLst>
            </a:pPr>
            <a:r>
              <a:rPr lang="en-US" sz="2400" dirty="0">
                <a:latin typeface="Calibri"/>
                <a:cs typeface="Calibri"/>
              </a:rPr>
              <a:t>A </a:t>
            </a:r>
            <a:r>
              <a:rPr lang="en-US" sz="2400" spc="-5" dirty="0">
                <a:latin typeface="Calibri"/>
                <a:cs typeface="Calibri"/>
              </a:rPr>
              <a:t>J</a:t>
            </a:r>
            <a:r>
              <a:rPr lang="en-US" sz="2400" spc="0" dirty="0">
                <a:latin typeface="Calibri"/>
                <a:cs typeface="Calibri"/>
              </a:rPr>
              <a:t>ava Puzzler</a:t>
            </a:r>
            <a:endParaRPr lang="en-US" sz="2400" dirty="0">
              <a:latin typeface="Calibri"/>
              <a:cs typeface="Calibri"/>
            </a:endParaRPr>
          </a:p>
          <a:p>
            <a:pPr>
              <a:lnSpc>
                <a:spcPts val="600"/>
              </a:lnSpc>
              <a:spcBef>
                <a:spcPts val="19"/>
              </a:spcBef>
              <a:buFont typeface="Arial"/>
              <a:buChar char="•"/>
            </a:pPr>
            <a:endParaRPr lang="en-US" sz="600" dirty="0"/>
          </a:p>
          <a:p>
            <a:pPr marL="355600">
              <a:buFont typeface="Arial"/>
              <a:buChar char="•"/>
              <a:tabLst>
                <a:tab pos="354965" algn="l"/>
              </a:tabLst>
            </a:pPr>
            <a:r>
              <a:rPr lang="en-US" sz="2400" dirty="0">
                <a:latin typeface="Calibri"/>
                <a:cs typeface="Calibri"/>
              </a:rPr>
              <a:t>Intr</a:t>
            </a:r>
            <a:r>
              <a:rPr lang="en-US" sz="2400" spc="-5" dirty="0">
                <a:latin typeface="Calibri"/>
                <a:cs typeface="Calibri"/>
              </a:rPr>
              <a:t>o</a:t>
            </a:r>
            <a:r>
              <a:rPr lang="en-US" sz="2400" spc="0" dirty="0">
                <a:latin typeface="Calibri"/>
                <a:cs typeface="Calibri"/>
              </a:rPr>
              <a:t>duc</a:t>
            </a:r>
            <a:r>
              <a:rPr lang="en-US" sz="2400" spc="120" dirty="0">
                <a:latin typeface="Calibri"/>
                <a:cs typeface="Calibri"/>
              </a:rPr>
              <a:t>ti</a:t>
            </a:r>
            <a:r>
              <a:rPr lang="en-US" sz="2400" spc="-5" dirty="0">
                <a:latin typeface="Calibri"/>
                <a:cs typeface="Calibri"/>
              </a:rPr>
              <a:t>o</a:t>
            </a:r>
            <a:r>
              <a:rPr lang="en-US" sz="2400" spc="0" dirty="0">
                <a:latin typeface="Calibri"/>
                <a:cs typeface="Calibri"/>
              </a:rPr>
              <a:t>n to design p</a:t>
            </a:r>
            <a:r>
              <a:rPr lang="en-US" sz="2400" spc="10" dirty="0">
                <a:latin typeface="Calibri"/>
                <a:cs typeface="Calibri"/>
              </a:rPr>
              <a:t>atterns</a:t>
            </a:r>
            <a:endParaRPr lang="en-US" sz="2400" dirty="0">
              <a:latin typeface="Calibri"/>
              <a:cs typeface="Calibri"/>
            </a:endParaRPr>
          </a:p>
          <a:p>
            <a:pPr marL="755650" lvl="1">
              <a:spcBef>
                <a:spcPts val="420"/>
              </a:spcBef>
              <a:buFont typeface="Arial"/>
              <a:buChar char="–"/>
              <a:tabLst>
                <a:tab pos="755015" algn="l"/>
              </a:tabLst>
            </a:pPr>
            <a:r>
              <a:rPr lang="en-US" sz="2000" dirty="0">
                <a:latin typeface="Calibri"/>
                <a:cs typeface="Calibri"/>
              </a:rPr>
              <a:t>Strategy p</a:t>
            </a:r>
            <a:r>
              <a:rPr lang="en-US" sz="2000" spc="10" dirty="0">
                <a:latin typeface="Calibri"/>
                <a:cs typeface="Calibri"/>
              </a:rPr>
              <a:t>attern</a:t>
            </a:r>
            <a:endParaRPr lang="en-US" sz="2000" dirty="0">
              <a:latin typeface="Calibri"/>
              <a:cs typeface="Calibri"/>
            </a:endParaRPr>
          </a:p>
          <a:p>
            <a:pPr lvl="1">
              <a:lnSpc>
                <a:spcPts val="550"/>
              </a:lnSpc>
              <a:spcBef>
                <a:spcPts val="46"/>
              </a:spcBef>
              <a:buFont typeface="Arial"/>
              <a:buChar char="–"/>
            </a:pPr>
            <a:endParaRPr lang="en-US" sz="550" dirty="0"/>
          </a:p>
          <a:p>
            <a:pPr marL="0" indent="0">
              <a:buNone/>
            </a:pPr>
            <a:endParaRPr lang="en-US" dirty="0"/>
          </a:p>
        </p:txBody>
      </p:sp>
      <p:sp>
        <p:nvSpPr>
          <p:cNvPr id="4" name="Date Placeholder 3">
            <a:extLst>
              <a:ext uri="{FF2B5EF4-FFF2-40B4-BE49-F238E27FC236}">
                <a16:creationId xmlns:a16="http://schemas.microsoft.com/office/drawing/2014/main" id="{FF2915CF-3F2E-414C-B2E7-C22DD4EDD1DE}"/>
              </a:ext>
            </a:extLst>
          </p:cNvPr>
          <p:cNvSpPr>
            <a:spLocks noGrp="1"/>
          </p:cNvSpPr>
          <p:nvPr>
            <p:ph type="dt" sz="half" idx="10"/>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9CEF6933-4D6C-194B-A9B0-C5FBE4337964}" type="datetime1">
              <a:rPr lang="en-US" smtClean="0"/>
              <a:pPr>
                <a:defRPr/>
              </a:pPr>
              <a:t>1/30/20</a:t>
            </a:fld>
            <a:endParaRPr lang="en-US"/>
          </a:p>
        </p:txBody>
      </p:sp>
      <p:sp>
        <p:nvSpPr>
          <p:cNvPr id="5" name="Slide Number Placeholder 4">
            <a:extLst>
              <a:ext uri="{FF2B5EF4-FFF2-40B4-BE49-F238E27FC236}">
                <a16:creationId xmlns:a16="http://schemas.microsoft.com/office/drawing/2014/main" id="{427B528C-3ADC-A944-AF39-E970DBCDCE5B}"/>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2145A77-6A56-134C-A491-4558FA58FCA7}" type="slidenum">
              <a:rPr lang="en-US" altLang="en-US" smtClean="0"/>
              <a:pPr>
                <a:defRPr/>
              </a:pPr>
              <a:t>22</a:t>
            </a:fld>
            <a:endParaRPr lang="en-US" altLang="en-US"/>
          </a:p>
        </p:txBody>
      </p:sp>
    </p:spTree>
    <p:extLst>
      <p:ext uri="{BB962C8B-B14F-4D97-AF65-F5344CB8AC3E}">
        <p14:creationId xmlns:p14="http://schemas.microsoft.com/office/powerpoint/2010/main" val="3146404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One design scena</a:t>
            </a:r>
            <a:r>
              <a:rPr sz="2800" spc="-5" dirty="0">
                <a:latin typeface="Calibri"/>
                <a:cs typeface="Calibri"/>
              </a:rPr>
              <a:t>r</a:t>
            </a:r>
            <a:r>
              <a:rPr sz="2800" spc="0" dirty="0">
                <a:latin typeface="Calibri"/>
                <a:cs typeface="Calibri"/>
              </a:rPr>
              <a:t>io</a:t>
            </a:r>
            <a:endParaRPr sz="2800">
              <a:latin typeface="Calibri"/>
              <a:cs typeface="Calibri"/>
            </a:endParaRPr>
          </a:p>
        </p:txBody>
      </p:sp>
      <p:sp>
        <p:nvSpPr>
          <p:cNvPr id="5" name="object 5"/>
          <p:cNvSpPr txBox="1"/>
          <p:nvPr/>
        </p:nvSpPr>
        <p:spPr>
          <a:xfrm>
            <a:off x="338383" y="1279032"/>
            <a:ext cx="8420735" cy="2213610"/>
          </a:xfrm>
          <a:prstGeom prst="rect">
            <a:avLst/>
          </a:prstGeom>
        </p:spPr>
        <p:txBody>
          <a:bodyPr vert="horz" wrap="square" lIns="0" tIns="0" rIns="0" bIns="0" rtlCol="0">
            <a:noAutofit/>
          </a:bodyPr>
          <a:lstStyle/>
          <a:p>
            <a:pPr marL="355600" marR="12700" indent="-342900">
              <a:lnSpc>
                <a:spcPct val="100000"/>
              </a:lnSpc>
              <a:buFont typeface="Arial"/>
              <a:buChar char="•"/>
              <a:tabLst>
                <a:tab pos="354965" algn="l"/>
              </a:tabLst>
            </a:pPr>
            <a:r>
              <a:rPr sz="2400" dirty="0">
                <a:latin typeface="Calibri"/>
                <a:cs typeface="Calibri"/>
              </a:rPr>
              <a:t>Amaz</a:t>
            </a:r>
            <a:r>
              <a:rPr sz="2400" spc="-5" dirty="0">
                <a:latin typeface="Calibri"/>
                <a:cs typeface="Calibri"/>
              </a:rPr>
              <a:t>o</a:t>
            </a:r>
            <a:r>
              <a:rPr sz="2400" spc="0" dirty="0">
                <a:latin typeface="Calibri"/>
                <a:cs typeface="Calibri"/>
              </a:rPr>
              <a:t>n.c</a:t>
            </a:r>
            <a:r>
              <a:rPr sz="2400" spc="-5" dirty="0">
                <a:latin typeface="Calibri"/>
                <a:cs typeface="Calibri"/>
              </a:rPr>
              <a:t>o</a:t>
            </a:r>
            <a:r>
              <a:rPr sz="2400" spc="0" dirty="0">
                <a:latin typeface="Calibri"/>
                <a:cs typeface="Calibri"/>
              </a:rPr>
              <a:t>m pr</a:t>
            </a:r>
            <a:r>
              <a:rPr sz="2400" spc="-5" dirty="0">
                <a:latin typeface="Calibri"/>
                <a:cs typeface="Calibri"/>
              </a:rPr>
              <a:t>o</a:t>
            </a:r>
            <a:r>
              <a:rPr sz="2400" spc="0" dirty="0">
                <a:latin typeface="Calibri"/>
                <a:cs typeface="Calibri"/>
              </a:rPr>
              <a:t>cesses milli</a:t>
            </a:r>
            <a:r>
              <a:rPr sz="2400" spc="-5" dirty="0">
                <a:latin typeface="Calibri"/>
                <a:cs typeface="Calibri"/>
              </a:rPr>
              <a:t>o</a:t>
            </a:r>
            <a:r>
              <a:rPr sz="2400" spc="0" dirty="0">
                <a:latin typeface="Calibri"/>
                <a:cs typeface="Calibri"/>
              </a:rPr>
              <a:t>ns </a:t>
            </a:r>
            <a:r>
              <a:rPr sz="2400" spc="-5" dirty="0">
                <a:latin typeface="Calibri"/>
                <a:cs typeface="Calibri"/>
              </a:rPr>
              <a:t>o</a:t>
            </a:r>
            <a:r>
              <a:rPr sz="2400" spc="0" dirty="0">
                <a:latin typeface="Calibri"/>
                <a:cs typeface="Calibri"/>
              </a:rPr>
              <a:t>f </a:t>
            </a:r>
            <a:r>
              <a:rPr sz="2400" spc="-5" dirty="0">
                <a:latin typeface="Calibri"/>
                <a:cs typeface="Calibri"/>
              </a:rPr>
              <a:t>o</a:t>
            </a:r>
            <a:r>
              <a:rPr sz="2400" spc="0" dirty="0">
                <a:latin typeface="Calibri"/>
                <a:cs typeface="Calibri"/>
              </a:rPr>
              <a:t>rders each year, selling in 75 c</a:t>
            </a:r>
            <a:r>
              <a:rPr sz="2400" spc="-5" dirty="0">
                <a:latin typeface="Calibri"/>
                <a:cs typeface="Calibri"/>
              </a:rPr>
              <a:t>o</a:t>
            </a:r>
            <a:r>
              <a:rPr sz="2400" spc="0" dirty="0">
                <a:latin typeface="Calibri"/>
                <a:cs typeface="Calibri"/>
              </a:rPr>
              <a:t>untries, all 50 states, and th</a:t>
            </a:r>
            <a:r>
              <a:rPr sz="2400" spc="-5" dirty="0">
                <a:latin typeface="Calibri"/>
                <a:cs typeface="Calibri"/>
              </a:rPr>
              <a:t>o</a:t>
            </a:r>
            <a:r>
              <a:rPr sz="2400" spc="0" dirty="0">
                <a:latin typeface="Calibri"/>
                <a:cs typeface="Calibri"/>
              </a:rPr>
              <a:t>usands </a:t>
            </a:r>
            <a:r>
              <a:rPr sz="2400" spc="-5" dirty="0">
                <a:latin typeface="Calibri"/>
                <a:cs typeface="Calibri"/>
              </a:rPr>
              <a:t>o</a:t>
            </a:r>
            <a:r>
              <a:rPr sz="2400" spc="0" dirty="0">
                <a:latin typeface="Calibri"/>
                <a:cs typeface="Calibri"/>
              </a:rPr>
              <a:t>f ci</a:t>
            </a:r>
            <a:r>
              <a:rPr lang="en-US" sz="2400" spc="120" dirty="0">
                <a:latin typeface="Calibri"/>
                <a:cs typeface="Calibri"/>
              </a:rPr>
              <a:t>ti</a:t>
            </a:r>
            <a:r>
              <a:rPr sz="2400" spc="120" dirty="0">
                <a:latin typeface="Calibri"/>
                <a:cs typeface="Calibri"/>
              </a:rPr>
              <a:t>es </a:t>
            </a:r>
            <a:r>
              <a:rPr sz="2400" spc="-5" dirty="0">
                <a:latin typeface="Calibri"/>
                <a:cs typeface="Calibri"/>
              </a:rPr>
              <a:t>wo</a:t>
            </a:r>
            <a:r>
              <a:rPr sz="2400" spc="0" dirty="0">
                <a:latin typeface="Calibri"/>
                <a:cs typeface="Calibri"/>
              </a:rPr>
              <a:t>rld</a:t>
            </a:r>
            <a:r>
              <a:rPr sz="2400" spc="-5" dirty="0">
                <a:latin typeface="Calibri"/>
                <a:cs typeface="Calibri"/>
              </a:rPr>
              <a:t>w</a:t>
            </a:r>
            <a:r>
              <a:rPr sz="2400" spc="0" dirty="0">
                <a:latin typeface="Calibri"/>
                <a:cs typeface="Calibri"/>
              </a:rPr>
              <a:t>ide.  These c</a:t>
            </a:r>
            <a:r>
              <a:rPr sz="2400" spc="-5" dirty="0">
                <a:latin typeface="Calibri"/>
                <a:cs typeface="Calibri"/>
              </a:rPr>
              <a:t>o</a:t>
            </a:r>
            <a:r>
              <a:rPr sz="2400" spc="0" dirty="0">
                <a:latin typeface="Calibri"/>
                <a:cs typeface="Calibri"/>
              </a:rPr>
              <a:t>untries, states, and ci</a:t>
            </a:r>
            <a:r>
              <a:rPr lang="en-US" sz="2400" spc="120" dirty="0">
                <a:latin typeface="Calibri"/>
                <a:cs typeface="Calibri"/>
              </a:rPr>
              <a:t>ti</a:t>
            </a:r>
            <a:r>
              <a:rPr sz="2400" spc="120" dirty="0">
                <a:latin typeface="Calibri"/>
                <a:cs typeface="Calibri"/>
              </a:rPr>
              <a:t>es have hundreds </a:t>
            </a:r>
            <a:r>
              <a:rPr sz="2400" spc="-5" dirty="0">
                <a:latin typeface="Calibri"/>
                <a:cs typeface="Calibri"/>
              </a:rPr>
              <a:t>o</a:t>
            </a:r>
            <a:r>
              <a:rPr sz="2400" spc="0" dirty="0">
                <a:latin typeface="Calibri"/>
                <a:cs typeface="Calibri"/>
              </a:rPr>
              <a:t>f dis</a:t>
            </a:r>
            <a:r>
              <a:rPr lang="en-US" sz="2400" spc="120" dirty="0">
                <a:latin typeface="Calibri"/>
                <a:cs typeface="Calibri"/>
              </a:rPr>
              <a:t>ti</a:t>
            </a:r>
            <a:r>
              <a:rPr sz="2400" spc="120" dirty="0">
                <a:latin typeface="Calibri"/>
                <a:cs typeface="Calibri"/>
              </a:rPr>
              <a:t>nct sales tax p</a:t>
            </a:r>
            <a:r>
              <a:rPr sz="2400" spc="-5" dirty="0">
                <a:latin typeface="Calibri"/>
                <a:cs typeface="Calibri"/>
              </a:rPr>
              <a:t>o</a:t>
            </a:r>
            <a:r>
              <a:rPr sz="2400" spc="0" dirty="0">
                <a:latin typeface="Calibri"/>
                <a:cs typeface="Calibri"/>
              </a:rPr>
              <a:t>licies and, f</a:t>
            </a:r>
            <a:r>
              <a:rPr sz="2400" spc="-5" dirty="0">
                <a:latin typeface="Calibri"/>
                <a:cs typeface="Calibri"/>
              </a:rPr>
              <a:t>o</a:t>
            </a:r>
            <a:r>
              <a:rPr sz="2400" spc="0" dirty="0">
                <a:latin typeface="Calibri"/>
                <a:cs typeface="Calibri"/>
              </a:rPr>
              <a:t>r any </a:t>
            </a:r>
            <a:r>
              <a:rPr sz="2400" spc="-5" dirty="0">
                <a:latin typeface="Calibri"/>
                <a:cs typeface="Calibri"/>
              </a:rPr>
              <a:t>o</a:t>
            </a:r>
            <a:r>
              <a:rPr sz="2400" spc="0" dirty="0">
                <a:latin typeface="Calibri"/>
                <a:cs typeface="Calibri"/>
              </a:rPr>
              <a:t>rder and des</a:t>
            </a:r>
            <a:r>
              <a:rPr lang="en-US" sz="2400" spc="120" dirty="0">
                <a:latin typeface="Calibri"/>
                <a:cs typeface="Calibri"/>
              </a:rPr>
              <a:t>ti</a:t>
            </a:r>
            <a:r>
              <a:rPr sz="2400" spc="120" dirty="0">
                <a:latin typeface="Calibri"/>
                <a:cs typeface="Calibri"/>
              </a:rPr>
              <a:t>n</a:t>
            </a:r>
            <a:r>
              <a:rPr sz="2400" spc="55" dirty="0">
                <a:latin typeface="Calibri"/>
                <a:cs typeface="Calibri"/>
              </a:rPr>
              <a:t>a</a:t>
            </a:r>
            <a:r>
              <a:rPr lang="en-US" sz="2400" spc="55" dirty="0">
                <a:latin typeface="Calibri"/>
                <a:cs typeface="Calibri"/>
              </a:rPr>
              <a:t>ti</a:t>
            </a:r>
            <a:r>
              <a:rPr sz="2400" spc="-5" dirty="0">
                <a:latin typeface="Calibri"/>
                <a:cs typeface="Calibri"/>
              </a:rPr>
              <a:t>o</a:t>
            </a:r>
            <a:r>
              <a:rPr sz="2400" spc="0" dirty="0">
                <a:latin typeface="Calibri"/>
                <a:cs typeface="Calibri"/>
              </a:rPr>
              <a:t>n, Amaz</a:t>
            </a:r>
            <a:r>
              <a:rPr sz="2400" spc="-5" dirty="0">
                <a:latin typeface="Calibri"/>
                <a:cs typeface="Calibri"/>
              </a:rPr>
              <a:t>o</a:t>
            </a:r>
            <a:r>
              <a:rPr sz="2400" spc="0" dirty="0">
                <a:latin typeface="Calibri"/>
                <a:cs typeface="Calibri"/>
              </a:rPr>
              <a:t>n.c</a:t>
            </a:r>
            <a:r>
              <a:rPr sz="2400" spc="-5" dirty="0">
                <a:latin typeface="Calibri"/>
                <a:cs typeface="Calibri"/>
              </a:rPr>
              <a:t>o</a:t>
            </a:r>
            <a:r>
              <a:rPr sz="2400" spc="0" dirty="0">
                <a:latin typeface="Calibri"/>
                <a:cs typeface="Calibri"/>
              </a:rPr>
              <a:t>m must be able to c</a:t>
            </a:r>
            <a:r>
              <a:rPr sz="2400" spc="-5" dirty="0">
                <a:latin typeface="Calibri"/>
                <a:cs typeface="Calibri"/>
              </a:rPr>
              <a:t>o</a:t>
            </a:r>
            <a:r>
              <a:rPr sz="2400" spc="0" dirty="0">
                <a:latin typeface="Calibri"/>
                <a:cs typeface="Calibri"/>
              </a:rPr>
              <a:t>mpute the c</a:t>
            </a:r>
            <a:r>
              <a:rPr sz="2400" spc="-5" dirty="0">
                <a:latin typeface="Calibri"/>
                <a:cs typeface="Calibri"/>
              </a:rPr>
              <a:t>o</a:t>
            </a:r>
            <a:r>
              <a:rPr sz="2400" spc="0" dirty="0">
                <a:latin typeface="Calibri"/>
                <a:cs typeface="Calibri"/>
              </a:rPr>
              <a:t>rrect sales tax f</a:t>
            </a:r>
            <a:r>
              <a:rPr sz="2400" spc="-5" dirty="0">
                <a:latin typeface="Calibri"/>
                <a:cs typeface="Calibri"/>
              </a:rPr>
              <a:t>o</a:t>
            </a:r>
            <a:r>
              <a:rPr sz="2400" spc="0" dirty="0">
                <a:latin typeface="Calibri"/>
                <a:cs typeface="Calibri"/>
              </a:rPr>
              <a:t>r the </a:t>
            </a:r>
            <a:r>
              <a:rPr sz="2400" spc="-5" dirty="0">
                <a:latin typeface="Calibri"/>
                <a:cs typeface="Calibri"/>
              </a:rPr>
              <a:t>o</a:t>
            </a:r>
            <a:r>
              <a:rPr sz="2400" spc="0" dirty="0">
                <a:latin typeface="Calibri"/>
                <a:cs typeface="Calibri"/>
              </a:rPr>
              <a:t>rder and des</a:t>
            </a:r>
            <a:r>
              <a:rPr lang="en-US" sz="2400" spc="120" dirty="0">
                <a:latin typeface="Calibri"/>
                <a:cs typeface="Calibri"/>
              </a:rPr>
              <a:t>ti</a:t>
            </a:r>
            <a:r>
              <a:rPr sz="2400" spc="120" dirty="0">
                <a:latin typeface="Calibri"/>
                <a:cs typeface="Calibri"/>
              </a:rPr>
              <a:t>n</a:t>
            </a:r>
            <a:r>
              <a:rPr sz="2400" spc="55" dirty="0">
                <a:latin typeface="Calibri"/>
                <a:cs typeface="Calibri"/>
              </a:rPr>
              <a:t>a</a:t>
            </a:r>
            <a:r>
              <a:rPr lang="en-US" sz="2400" spc="55" dirty="0">
                <a:latin typeface="Calibri"/>
                <a:cs typeface="Calibri"/>
              </a:rPr>
              <a:t>ti</a:t>
            </a:r>
            <a:r>
              <a:rPr sz="2400" spc="-5" dirty="0">
                <a:latin typeface="Calibri"/>
                <a:cs typeface="Calibri"/>
              </a:rPr>
              <a:t>o</a:t>
            </a:r>
            <a:r>
              <a:rPr sz="2400" spc="0" dirty="0">
                <a:latin typeface="Calibri"/>
                <a:cs typeface="Calibri"/>
              </a:rPr>
              <a:t>n.</a:t>
            </a:r>
            <a:endParaRPr sz="24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An</a:t>
            </a:r>
            <a:r>
              <a:rPr sz="2800" spc="-5" dirty="0">
                <a:latin typeface="Calibri"/>
                <a:cs typeface="Calibri"/>
              </a:rPr>
              <a:t>o</a:t>
            </a:r>
            <a:r>
              <a:rPr sz="2800" spc="0" dirty="0">
                <a:latin typeface="Calibri"/>
                <a:cs typeface="Calibri"/>
              </a:rPr>
              <a:t>ther design scena</a:t>
            </a:r>
            <a:r>
              <a:rPr sz="2800" spc="-5" dirty="0">
                <a:latin typeface="Calibri"/>
                <a:cs typeface="Calibri"/>
              </a:rPr>
              <a:t>r</a:t>
            </a:r>
            <a:r>
              <a:rPr sz="2800" spc="0" dirty="0">
                <a:latin typeface="Calibri"/>
                <a:cs typeface="Calibri"/>
              </a:rPr>
              <a:t>io</a:t>
            </a:r>
            <a:endParaRPr sz="2800">
              <a:latin typeface="Calibri"/>
              <a:cs typeface="Calibri"/>
            </a:endParaRPr>
          </a:p>
        </p:txBody>
      </p:sp>
      <p:sp>
        <p:nvSpPr>
          <p:cNvPr id="5" name="object 5"/>
          <p:cNvSpPr txBox="1"/>
          <p:nvPr/>
        </p:nvSpPr>
        <p:spPr>
          <a:xfrm>
            <a:off x="338383" y="1280861"/>
            <a:ext cx="8409305" cy="2567305"/>
          </a:xfrm>
          <a:prstGeom prst="rect">
            <a:avLst/>
          </a:prstGeom>
        </p:spPr>
        <p:txBody>
          <a:bodyPr vert="horz" wrap="square" lIns="0" tIns="0" rIns="0" bIns="0" rtlCol="0">
            <a:noAutofit/>
          </a:bodyPr>
          <a:lstStyle/>
          <a:p>
            <a:pPr marL="355600" marR="12700" indent="-342900">
              <a:lnSpc>
                <a:spcPct val="99500"/>
              </a:lnSpc>
              <a:buFont typeface="Arial"/>
              <a:buChar char="•"/>
              <a:tabLst>
                <a:tab pos="354965" algn="l"/>
                <a:tab pos="1443990" algn="l"/>
                <a:tab pos="7560945" algn="l"/>
                <a:tab pos="7815580" algn="l"/>
              </a:tabLst>
            </a:pPr>
            <a:r>
              <a:rPr sz="2400" dirty="0">
                <a:latin typeface="Calibri"/>
                <a:cs typeface="Calibri"/>
              </a:rPr>
              <a:t>A visi</a:t>
            </a:r>
            <a:r>
              <a:rPr sz="2400" spc="-5" dirty="0">
                <a:latin typeface="Calibri"/>
                <a:cs typeface="Calibri"/>
              </a:rPr>
              <a:t>o</a:t>
            </a:r>
            <a:r>
              <a:rPr sz="2400" spc="0" dirty="0">
                <a:latin typeface="Calibri"/>
                <a:cs typeface="Calibri"/>
              </a:rPr>
              <a:t>n pr</a:t>
            </a:r>
            <a:r>
              <a:rPr sz="2400" spc="-5" dirty="0">
                <a:latin typeface="Calibri"/>
                <a:cs typeface="Calibri"/>
              </a:rPr>
              <a:t>o</a:t>
            </a:r>
            <a:r>
              <a:rPr sz="2400" spc="0" dirty="0">
                <a:latin typeface="Calibri"/>
                <a:cs typeface="Calibri"/>
              </a:rPr>
              <a:t>cessing system must detect lines in an image.	F</a:t>
            </a:r>
            <a:r>
              <a:rPr sz="2400" spc="-5" dirty="0">
                <a:latin typeface="Calibri"/>
                <a:cs typeface="Calibri"/>
              </a:rPr>
              <a:t>o</a:t>
            </a:r>
            <a:r>
              <a:rPr sz="2400" spc="0" dirty="0">
                <a:latin typeface="Calibri"/>
                <a:cs typeface="Calibri"/>
              </a:rPr>
              <a:t>r diﬀerent applic</a:t>
            </a:r>
            <a:r>
              <a:rPr sz="2400" spc="55" dirty="0">
                <a:latin typeface="Calibri"/>
                <a:cs typeface="Calibri"/>
              </a:rPr>
              <a:t>a</a:t>
            </a:r>
            <a:r>
              <a:rPr lang="en-US" sz="2400" spc="55" dirty="0">
                <a:latin typeface="Calibri"/>
                <a:cs typeface="Calibri"/>
              </a:rPr>
              <a:t>ti</a:t>
            </a:r>
            <a:r>
              <a:rPr sz="2400" spc="-5" dirty="0">
                <a:latin typeface="Calibri"/>
                <a:cs typeface="Calibri"/>
              </a:rPr>
              <a:t>o</a:t>
            </a:r>
            <a:r>
              <a:rPr sz="2400" spc="0" dirty="0">
                <a:latin typeface="Calibri"/>
                <a:cs typeface="Calibri"/>
              </a:rPr>
              <a:t>ns the line detec</a:t>
            </a:r>
            <a:r>
              <a:rPr lang="en-US" sz="2400" spc="120" dirty="0">
                <a:latin typeface="Calibri"/>
                <a:cs typeface="Calibri"/>
              </a:rPr>
              <a:t>ti</a:t>
            </a:r>
            <a:r>
              <a:rPr sz="2400" spc="-5" dirty="0">
                <a:latin typeface="Calibri"/>
                <a:cs typeface="Calibri"/>
              </a:rPr>
              <a:t>o</a:t>
            </a:r>
            <a:r>
              <a:rPr sz="2400" spc="0" dirty="0">
                <a:latin typeface="Calibri"/>
                <a:cs typeface="Calibri"/>
              </a:rPr>
              <a:t>n requirements vary.	E.g., f</a:t>
            </a:r>
            <a:r>
              <a:rPr sz="2400" spc="-5" dirty="0">
                <a:latin typeface="Calibri"/>
                <a:cs typeface="Calibri"/>
              </a:rPr>
              <a:t>o</a:t>
            </a:r>
            <a:r>
              <a:rPr sz="2400" spc="0" dirty="0">
                <a:latin typeface="Calibri"/>
                <a:cs typeface="Calibri"/>
              </a:rPr>
              <a:t>r a visi</a:t>
            </a:r>
            <a:r>
              <a:rPr sz="2400" spc="-5" dirty="0">
                <a:latin typeface="Calibri"/>
                <a:cs typeface="Calibri"/>
              </a:rPr>
              <a:t>o</a:t>
            </a:r>
            <a:r>
              <a:rPr sz="2400" spc="0" dirty="0">
                <a:latin typeface="Calibri"/>
                <a:cs typeface="Calibri"/>
              </a:rPr>
              <a:t>n system in a driverless car the system must pr</a:t>
            </a:r>
            <a:r>
              <a:rPr sz="2400" spc="-5" dirty="0">
                <a:latin typeface="Calibri"/>
                <a:cs typeface="Calibri"/>
              </a:rPr>
              <a:t>o</a:t>
            </a:r>
            <a:r>
              <a:rPr sz="2400" spc="0" dirty="0">
                <a:latin typeface="Calibri"/>
                <a:cs typeface="Calibri"/>
              </a:rPr>
              <a:t>cess 30 images per sec</a:t>
            </a:r>
            <a:r>
              <a:rPr sz="2400" spc="-5" dirty="0">
                <a:latin typeface="Calibri"/>
                <a:cs typeface="Calibri"/>
              </a:rPr>
              <a:t>o</a:t>
            </a:r>
            <a:r>
              <a:rPr sz="2400" spc="0" dirty="0">
                <a:latin typeface="Calibri"/>
                <a:cs typeface="Calibri"/>
              </a:rPr>
              <a:t>nd, but it's OK to miss s</a:t>
            </a:r>
            <a:r>
              <a:rPr sz="2400" spc="-5" dirty="0">
                <a:latin typeface="Calibri"/>
                <a:cs typeface="Calibri"/>
              </a:rPr>
              <a:t>o</a:t>
            </a:r>
            <a:r>
              <a:rPr sz="2400" spc="0" dirty="0">
                <a:latin typeface="Calibri"/>
                <a:cs typeface="Calibri"/>
              </a:rPr>
              <a:t>me lines in s</a:t>
            </a:r>
            <a:r>
              <a:rPr sz="2400" spc="-5" dirty="0">
                <a:latin typeface="Calibri"/>
                <a:cs typeface="Calibri"/>
              </a:rPr>
              <a:t>o</a:t>
            </a:r>
            <a:r>
              <a:rPr sz="2400" spc="0" dirty="0">
                <a:latin typeface="Calibri"/>
                <a:cs typeface="Calibri"/>
              </a:rPr>
              <a:t>me images.	A face rec</a:t>
            </a:r>
            <a:r>
              <a:rPr sz="2400" spc="-5" dirty="0">
                <a:latin typeface="Calibri"/>
                <a:cs typeface="Calibri"/>
              </a:rPr>
              <a:t>o</a:t>
            </a:r>
            <a:r>
              <a:rPr sz="2400" spc="0" dirty="0">
                <a:latin typeface="Calibri"/>
                <a:cs typeface="Calibri"/>
              </a:rPr>
              <a:t>gni</a:t>
            </a:r>
            <a:r>
              <a:rPr lang="en-US" sz="2400" spc="120" dirty="0">
                <a:latin typeface="Calibri"/>
                <a:cs typeface="Calibri"/>
              </a:rPr>
              <a:t>ti</a:t>
            </a:r>
            <a:r>
              <a:rPr sz="2400" spc="-5" dirty="0">
                <a:latin typeface="Calibri"/>
                <a:cs typeface="Calibri"/>
              </a:rPr>
              <a:t>o</a:t>
            </a:r>
            <a:r>
              <a:rPr sz="2400" spc="0" dirty="0">
                <a:latin typeface="Calibri"/>
                <a:cs typeface="Calibri"/>
              </a:rPr>
              <a:t>n system can spend 3-5 sec</a:t>
            </a:r>
            <a:r>
              <a:rPr sz="2400" spc="-5" dirty="0">
                <a:latin typeface="Calibri"/>
                <a:cs typeface="Calibri"/>
              </a:rPr>
              <a:t>o</a:t>
            </a:r>
            <a:r>
              <a:rPr sz="2400" spc="0" dirty="0">
                <a:latin typeface="Calibri"/>
                <a:cs typeface="Calibri"/>
              </a:rPr>
              <a:t>nds analyzing an image, but requires accurate detec</a:t>
            </a:r>
            <a:r>
              <a:rPr lang="en-US" sz="2400" spc="120" dirty="0">
                <a:latin typeface="Calibri"/>
                <a:cs typeface="Calibri"/>
              </a:rPr>
              <a:t>ti</a:t>
            </a:r>
            <a:r>
              <a:rPr sz="2400" spc="-5" dirty="0">
                <a:latin typeface="Calibri"/>
                <a:cs typeface="Calibri"/>
              </a:rPr>
              <a:t>o</a:t>
            </a:r>
            <a:r>
              <a:rPr sz="2400" spc="0" dirty="0">
                <a:latin typeface="Calibri"/>
                <a:cs typeface="Calibri"/>
              </a:rPr>
              <a:t>n </a:t>
            </a:r>
            <a:r>
              <a:rPr sz="2400" spc="-5" dirty="0">
                <a:latin typeface="Calibri"/>
                <a:cs typeface="Calibri"/>
              </a:rPr>
              <a:t>o</a:t>
            </a:r>
            <a:r>
              <a:rPr sz="2400" spc="0" dirty="0">
                <a:latin typeface="Calibri"/>
                <a:cs typeface="Calibri"/>
              </a:rPr>
              <a:t>f subtle lines </a:t>
            </a:r>
            <a:r>
              <a:rPr sz="2400" spc="-5" dirty="0">
                <a:latin typeface="Calibri"/>
                <a:cs typeface="Calibri"/>
              </a:rPr>
              <a:t>o</a:t>
            </a:r>
            <a:r>
              <a:rPr sz="2400" spc="0" dirty="0">
                <a:latin typeface="Calibri"/>
                <a:cs typeface="Calibri"/>
              </a:rPr>
              <a:t>n a face.</a:t>
            </a:r>
            <a:endParaRPr sz="24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A third design scena</a:t>
            </a:r>
            <a:r>
              <a:rPr sz="2800" spc="-5" dirty="0">
                <a:latin typeface="Calibri"/>
                <a:cs typeface="Calibri"/>
              </a:rPr>
              <a:t>r</a:t>
            </a:r>
            <a:r>
              <a:rPr sz="2800" spc="0" dirty="0">
                <a:latin typeface="Calibri"/>
                <a:cs typeface="Calibri"/>
              </a:rPr>
              <a:t>io</a:t>
            </a:r>
            <a:endParaRPr sz="2800">
              <a:latin typeface="Calibri"/>
              <a:cs typeface="Calibri"/>
            </a:endParaRPr>
          </a:p>
        </p:txBody>
      </p:sp>
      <p:sp>
        <p:nvSpPr>
          <p:cNvPr id="5" name="object 5"/>
          <p:cNvSpPr/>
          <p:nvPr/>
        </p:nvSpPr>
        <p:spPr>
          <a:xfrm>
            <a:off x="2219986" y="2254354"/>
            <a:ext cx="6671316" cy="4093426"/>
          </a:xfrm>
          <a:custGeom>
            <a:avLst/>
            <a:gdLst/>
            <a:ahLst/>
            <a:cxnLst/>
            <a:rect l="l" t="t" r="r" b="b"/>
            <a:pathLst>
              <a:path w="6671316" h="4093426">
                <a:moveTo>
                  <a:pt x="0" y="0"/>
                </a:moveTo>
                <a:lnTo>
                  <a:pt x="6671316" y="0"/>
                </a:lnTo>
                <a:lnTo>
                  <a:pt x="6671316" y="4093426"/>
                </a:lnTo>
                <a:lnTo>
                  <a:pt x="0" y="4093426"/>
                </a:lnTo>
                <a:lnTo>
                  <a:pt x="0" y="0"/>
                </a:lnTo>
                <a:close/>
              </a:path>
            </a:pathLst>
          </a:custGeom>
          <a:ln w="25399">
            <a:solidFill>
              <a:srgbClr val="AAC46C"/>
            </a:solidFill>
          </a:ln>
        </p:spPr>
        <p:txBody>
          <a:bodyPr wrap="square" lIns="0" tIns="0" rIns="0" bIns="0" rtlCol="0">
            <a:noAutofit/>
          </a:bodyPr>
          <a:lstStyle/>
          <a:p>
            <a:endParaRPr/>
          </a:p>
        </p:txBody>
      </p:sp>
      <p:sp>
        <p:nvSpPr>
          <p:cNvPr id="6" name="object 6"/>
          <p:cNvSpPr txBox="1"/>
          <p:nvPr/>
        </p:nvSpPr>
        <p:spPr>
          <a:xfrm>
            <a:off x="338383" y="1279032"/>
            <a:ext cx="6616700" cy="1962785"/>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Supp</a:t>
            </a:r>
            <a:r>
              <a:rPr sz="2400" spc="-5" dirty="0">
                <a:latin typeface="Calibri"/>
                <a:cs typeface="Calibri"/>
              </a:rPr>
              <a:t>o</a:t>
            </a:r>
            <a:r>
              <a:rPr sz="2400" spc="0" dirty="0">
                <a:latin typeface="Calibri"/>
                <a:cs typeface="Calibri"/>
              </a:rPr>
              <a:t>se </a:t>
            </a:r>
            <a:r>
              <a:rPr sz="2400" spc="-5" dirty="0">
                <a:latin typeface="Calibri"/>
                <a:cs typeface="Calibri"/>
              </a:rPr>
              <a:t>w</a:t>
            </a:r>
            <a:r>
              <a:rPr sz="2400" spc="0" dirty="0">
                <a:latin typeface="Calibri"/>
                <a:cs typeface="Calibri"/>
              </a:rPr>
              <a:t>e need to s</a:t>
            </a:r>
            <a:r>
              <a:rPr sz="2400" spc="-5" dirty="0">
                <a:latin typeface="Calibri"/>
                <a:cs typeface="Calibri"/>
              </a:rPr>
              <a:t>o</a:t>
            </a:r>
            <a:r>
              <a:rPr sz="2400" spc="0" dirty="0">
                <a:latin typeface="Calibri"/>
                <a:cs typeface="Calibri"/>
              </a:rPr>
              <a:t>rt a list in diﬀerent </a:t>
            </a:r>
            <a:r>
              <a:rPr sz="2400" spc="-5" dirty="0">
                <a:latin typeface="Calibri"/>
                <a:cs typeface="Calibri"/>
              </a:rPr>
              <a:t>o</a:t>
            </a:r>
            <a:r>
              <a:rPr sz="2400" spc="0" dirty="0">
                <a:latin typeface="Calibri"/>
                <a:cs typeface="Calibri"/>
              </a:rPr>
              <a:t>rder</a:t>
            </a:r>
            <a:r>
              <a:rPr sz="2400" spc="-5" dirty="0">
                <a:latin typeface="Calibri"/>
                <a:cs typeface="Calibri"/>
              </a:rPr>
              <a:t>s</a:t>
            </a:r>
            <a:r>
              <a:rPr sz="2400" spc="0" dirty="0">
                <a:latin typeface="Calibri"/>
                <a:cs typeface="Calibri"/>
              </a:rPr>
              <a:t>…</a:t>
            </a:r>
            <a:endParaRPr sz="2400" dirty="0">
              <a:latin typeface="Calibri"/>
              <a:cs typeface="Calibri"/>
            </a:endParaRPr>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a:p>
            <a:pPr>
              <a:lnSpc>
                <a:spcPts val="1100"/>
              </a:lnSpc>
              <a:spcBef>
                <a:spcPts val="59"/>
              </a:spcBef>
            </a:pPr>
            <a:endParaRPr sz="1100" dirty="0"/>
          </a:p>
          <a:p>
            <a:pPr marL="1972945">
              <a:lnSpc>
                <a:spcPct val="100000"/>
              </a:lnSpc>
            </a:pPr>
            <a:r>
              <a:rPr sz="2000" spc="-5" dirty="0">
                <a:latin typeface="Consolas"/>
                <a:cs typeface="Consolas"/>
              </a:rPr>
              <a:t>interfac</a:t>
            </a:r>
            <a:r>
              <a:rPr sz="2000" spc="0" dirty="0">
                <a:latin typeface="Consolas"/>
                <a:cs typeface="Consolas"/>
              </a:rPr>
              <a:t>e </a:t>
            </a:r>
            <a:r>
              <a:rPr sz="2000" spc="-5" dirty="0">
                <a:latin typeface="Consolas"/>
                <a:cs typeface="Consolas"/>
              </a:rPr>
              <a:t>Comparato</a:t>
            </a:r>
            <a:r>
              <a:rPr sz="2000" spc="0" dirty="0">
                <a:latin typeface="Consolas"/>
                <a:cs typeface="Consolas"/>
              </a:rPr>
              <a:t>r</a:t>
            </a:r>
            <a:r>
              <a:rPr sz="2000" spc="5" dirty="0">
                <a:latin typeface="Consolas"/>
                <a:cs typeface="Consolas"/>
              </a:rPr>
              <a:t> </a:t>
            </a:r>
            <a:r>
              <a:rPr sz="2000" spc="0" dirty="0">
                <a:latin typeface="Consolas"/>
                <a:cs typeface="Consolas"/>
              </a:rPr>
              <a:t>{</a:t>
            </a:r>
            <a:endParaRPr sz="2000" dirty="0">
              <a:latin typeface="Consolas"/>
              <a:cs typeface="Consolas"/>
            </a:endParaRPr>
          </a:p>
          <a:p>
            <a:pPr marL="2252345">
              <a:lnSpc>
                <a:spcPct val="100000"/>
              </a:lnSpc>
            </a:pPr>
            <a:r>
              <a:rPr sz="2000" spc="-5" dirty="0">
                <a:latin typeface="Consolas"/>
                <a:cs typeface="Consolas"/>
              </a:rPr>
              <a:t>boolea</a:t>
            </a:r>
            <a:r>
              <a:rPr sz="2000" spc="0" dirty="0">
                <a:latin typeface="Consolas"/>
                <a:cs typeface="Consolas"/>
              </a:rPr>
              <a:t>n </a:t>
            </a:r>
            <a:r>
              <a:rPr sz="2000" spc="-5" dirty="0">
                <a:latin typeface="Consolas"/>
                <a:cs typeface="Consolas"/>
              </a:rPr>
              <a:t>compare</a:t>
            </a:r>
            <a:r>
              <a:rPr sz="2000" spc="0" dirty="0">
                <a:latin typeface="Consolas"/>
                <a:cs typeface="Consolas"/>
              </a:rPr>
              <a:t>(</a:t>
            </a:r>
            <a:r>
              <a:rPr sz="2000" spc="-5" dirty="0">
                <a:latin typeface="Consolas"/>
                <a:cs typeface="Consolas"/>
              </a:rPr>
              <a:t>in</a:t>
            </a:r>
            <a:r>
              <a:rPr sz="2000" spc="0" dirty="0">
                <a:latin typeface="Consolas"/>
                <a:cs typeface="Consolas"/>
              </a:rPr>
              <a:t>t i, </a:t>
            </a:r>
            <a:r>
              <a:rPr sz="2000" spc="-5" dirty="0">
                <a:latin typeface="Consolas"/>
                <a:cs typeface="Consolas"/>
              </a:rPr>
              <a:t>in</a:t>
            </a:r>
            <a:r>
              <a:rPr sz="2000" spc="0" dirty="0">
                <a:latin typeface="Consolas"/>
                <a:cs typeface="Consolas"/>
              </a:rPr>
              <a:t>t </a:t>
            </a:r>
            <a:r>
              <a:rPr sz="2000" spc="-5" dirty="0">
                <a:latin typeface="Consolas"/>
                <a:cs typeface="Consolas"/>
              </a:rPr>
              <a:t>j);</a:t>
            </a:r>
            <a:endParaRPr lang="en-US" sz="2000" dirty="0">
              <a:latin typeface="Consolas"/>
              <a:cs typeface="Consolas"/>
            </a:endParaRPr>
          </a:p>
          <a:p>
            <a:pPr marL="1972945">
              <a:lnSpc>
                <a:spcPct val="100000"/>
              </a:lnSpc>
            </a:pPr>
            <a:r>
              <a:rPr lang="en-US" sz="2000" dirty="0">
                <a:latin typeface="Consolas"/>
                <a:cs typeface="Consolas"/>
              </a:rPr>
              <a:t>}</a:t>
            </a:r>
          </a:p>
        </p:txBody>
      </p:sp>
      <p:sp>
        <p:nvSpPr>
          <p:cNvPr id="8" name="object 8"/>
          <p:cNvSpPr txBox="1"/>
          <p:nvPr/>
        </p:nvSpPr>
        <p:spPr>
          <a:xfrm>
            <a:off x="2298726" y="4433674"/>
            <a:ext cx="6449695" cy="1856105"/>
          </a:xfrm>
          <a:prstGeom prst="rect">
            <a:avLst/>
          </a:prstGeom>
        </p:spPr>
        <p:txBody>
          <a:bodyPr vert="horz" wrap="square" lIns="0" tIns="0" rIns="0" bIns="0" rtlCol="0">
            <a:noAutofit/>
          </a:bodyPr>
          <a:lstStyle/>
          <a:p>
            <a:pPr marL="12700">
              <a:lnSpc>
                <a:spcPct val="100000"/>
              </a:lnSpc>
            </a:pPr>
            <a:r>
              <a:rPr sz="2000" spc="-5" dirty="0">
                <a:latin typeface="Consolas"/>
                <a:cs typeface="Consolas"/>
              </a:rPr>
              <a:t>stati</a:t>
            </a:r>
            <a:r>
              <a:rPr sz="2000" spc="0" dirty="0">
                <a:latin typeface="Consolas"/>
                <a:cs typeface="Consolas"/>
              </a:rPr>
              <a:t>c </a:t>
            </a:r>
            <a:r>
              <a:rPr sz="2000" spc="-5" dirty="0">
                <a:latin typeface="Consolas"/>
                <a:cs typeface="Consolas"/>
              </a:rPr>
              <a:t>voi</a:t>
            </a:r>
            <a:r>
              <a:rPr sz="2000" spc="0" dirty="0">
                <a:latin typeface="Consolas"/>
                <a:cs typeface="Consolas"/>
              </a:rPr>
              <a:t>d </a:t>
            </a:r>
            <a:r>
              <a:rPr sz="2000" spc="-5" dirty="0">
                <a:latin typeface="Consolas"/>
                <a:cs typeface="Consolas"/>
              </a:rPr>
              <a:t>sort</a:t>
            </a:r>
            <a:r>
              <a:rPr sz="2000" spc="0" dirty="0">
                <a:latin typeface="Consolas"/>
                <a:cs typeface="Consolas"/>
              </a:rPr>
              <a:t>(</a:t>
            </a:r>
            <a:r>
              <a:rPr sz="2000" spc="-5" dirty="0">
                <a:latin typeface="Consolas"/>
                <a:cs typeface="Consolas"/>
              </a:rPr>
              <a:t>in</a:t>
            </a:r>
            <a:r>
              <a:rPr sz="2000" spc="0" dirty="0">
                <a:latin typeface="Consolas"/>
                <a:cs typeface="Consolas"/>
              </a:rPr>
              <a:t>t</a:t>
            </a:r>
            <a:r>
              <a:rPr sz="2000" spc="-5" dirty="0">
                <a:latin typeface="Consolas"/>
                <a:cs typeface="Consolas"/>
              </a:rPr>
              <a:t>[</a:t>
            </a:r>
            <a:r>
              <a:rPr sz="2000" spc="0" dirty="0">
                <a:latin typeface="Consolas"/>
                <a:cs typeface="Consolas"/>
              </a:rPr>
              <a:t>] </a:t>
            </a:r>
            <a:r>
              <a:rPr sz="2000" spc="-5" dirty="0">
                <a:latin typeface="Consolas"/>
                <a:cs typeface="Consolas"/>
              </a:rPr>
              <a:t>list</a:t>
            </a:r>
            <a:r>
              <a:rPr sz="2000" spc="0" dirty="0">
                <a:latin typeface="Consolas"/>
                <a:cs typeface="Consolas"/>
              </a:rPr>
              <a:t>, </a:t>
            </a:r>
            <a:r>
              <a:rPr sz="2000" spc="-5" dirty="0">
                <a:latin typeface="Consolas"/>
                <a:cs typeface="Consolas"/>
              </a:rPr>
              <a:t>Comparato</a:t>
            </a:r>
            <a:r>
              <a:rPr sz="2000" spc="0" dirty="0">
                <a:latin typeface="Consolas"/>
                <a:cs typeface="Consolas"/>
              </a:rPr>
              <a:t>r</a:t>
            </a:r>
            <a:r>
              <a:rPr sz="2000" spc="5" dirty="0">
                <a:latin typeface="Consolas"/>
                <a:cs typeface="Consolas"/>
              </a:rPr>
              <a:t> </a:t>
            </a:r>
            <a:r>
              <a:rPr sz="2000" spc="-5" dirty="0">
                <a:latin typeface="Consolas"/>
                <a:cs typeface="Consolas"/>
              </a:rPr>
              <a:t>cm</a:t>
            </a:r>
            <a:r>
              <a:rPr sz="2000" spc="0" dirty="0">
                <a:latin typeface="Consolas"/>
                <a:cs typeface="Consolas"/>
              </a:rPr>
              <a:t>p) {</a:t>
            </a:r>
            <a:endParaRPr sz="2000">
              <a:latin typeface="Consolas"/>
              <a:cs typeface="Consolas"/>
            </a:endParaRPr>
          </a:p>
          <a:p>
            <a:pPr marL="291465">
              <a:lnSpc>
                <a:spcPct val="100000"/>
              </a:lnSpc>
            </a:pPr>
            <a:r>
              <a:rPr sz="2000" dirty="0">
                <a:latin typeface="Consolas"/>
                <a:cs typeface="Consolas"/>
              </a:rPr>
              <a:t>…</a:t>
            </a:r>
            <a:endParaRPr sz="2000">
              <a:latin typeface="Consolas"/>
              <a:cs typeface="Consolas"/>
            </a:endParaRPr>
          </a:p>
          <a:p>
            <a:pPr marL="570865" marR="1688464" indent="-279400">
              <a:lnSpc>
                <a:spcPct val="100000"/>
              </a:lnSpc>
            </a:pPr>
            <a:r>
              <a:rPr sz="2000" spc="-5" dirty="0">
                <a:latin typeface="Consolas"/>
                <a:cs typeface="Consolas"/>
              </a:rPr>
              <a:t>boolea</a:t>
            </a:r>
            <a:r>
              <a:rPr sz="2000" spc="0" dirty="0">
                <a:latin typeface="Consolas"/>
                <a:cs typeface="Consolas"/>
              </a:rPr>
              <a:t>n </a:t>
            </a:r>
            <a:r>
              <a:rPr sz="2000" spc="-5" dirty="0">
                <a:latin typeface="Consolas"/>
                <a:cs typeface="Consolas"/>
              </a:rPr>
              <a:t>mustSwa</a:t>
            </a:r>
            <a:r>
              <a:rPr sz="2000" spc="0" dirty="0">
                <a:latin typeface="Consolas"/>
                <a:cs typeface="Consolas"/>
              </a:rPr>
              <a:t>p = </a:t>
            </a:r>
            <a:r>
              <a:rPr sz="2000" spc="-5" dirty="0">
                <a:latin typeface="Consolas"/>
                <a:cs typeface="Consolas"/>
              </a:rPr>
              <a:t>cmp.compar</a:t>
            </a:r>
            <a:r>
              <a:rPr sz="2000" spc="0" dirty="0">
                <a:latin typeface="Consolas"/>
                <a:cs typeface="Consolas"/>
              </a:rPr>
              <a:t>e</a:t>
            </a:r>
            <a:r>
              <a:rPr sz="2000" spc="-5" dirty="0">
                <a:latin typeface="Consolas"/>
                <a:cs typeface="Consolas"/>
              </a:rPr>
              <a:t>(list</a:t>
            </a:r>
            <a:r>
              <a:rPr sz="2000" spc="0" dirty="0">
                <a:latin typeface="Consolas"/>
                <a:cs typeface="Consolas"/>
              </a:rPr>
              <a:t>[i</a:t>
            </a:r>
            <a:r>
              <a:rPr sz="2000" spc="-5" dirty="0">
                <a:latin typeface="Consolas"/>
                <a:cs typeface="Consolas"/>
              </a:rPr>
              <a:t>]</a:t>
            </a:r>
            <a:r>
              <a:rPr sz="2000" spc="0" dirty="0">
                <a:latin typeface="Consolas"/>
                <a:cs typeface="Consolas"/>
              </a:rPr>
              <a:t>, </a:t>
            </a:r>
            <a:r>
              <a:rPr sz="2000" spc="-5" dirty="0">
                <a:latin typeface="Consolas"/>
                <a:cs typeface="Consolas"/>
              </a:rPr>
              <a:t>list[j]);</a:t>
            </a:r>
            <a:endParaRPr sz="2000">
              <a:latin typeface="Consolas"/>
              <a:cs typeface="Consolas"/>
            </a:endParaRPr>
          </a:p>
          <a:p>
            <a:pPr marL="291465">
              <a:lnSpc>
                <a:spcPct val="100000"/>
              </a:lnSpc>
            </a:pPr>
            <a:r>
              <a:rPr sz="2000" dirty="0">
                <a:latin typeface="Consolas"/>
                <a:cs typeface="Consolas"/>
              </a:rPr>
              <a:t>…</a:t>
            </a:r>
            <a:endParaRPr sz="2000">
              <a:latin typeface="Consolas"/>
              <a:cs typeface="Consolas"/>
            </a:endParaRPr>
          </a:p>
          <a:p>
            <a:pPr marL="12700">
              <a:lnSpc>
                <a:spcPct val="100000"/>
              </a:lnSpc>
            </a:pPr>
            <a:r>
              <a:rPr sz="2000" dirty="0">
                <a:latin typeface="Consolas"/>
                <a:cs typeface="Consolas"/>
              </a:rPr>
              <a:t>}</a:t>
            </a:r>
            <a:endParaRPr sz="2000">
              <a:latin typeface="Consolas"/>
              <a:cs typeface="Consolas"/>
            </a:endParaRPr>
          </a:p>
        </p:txBody>
      </p:sp>
      <p:graphicFrame>
        <p:nvGraphicFramePr>
          <p:cNvPr id="7" name="object 7"/>
          <p:cNvGraphicFramePr>
            <a:graphicFrameLocks noGrp="1"/>
          </p:cNvGraphicFramePr>
          <p:nvPr>
            <p:extLst>
              <p:ext uri="{D42A27DB-BD31-4B8C-83A1-F6EECF244321}">
                <p14:modId xmlns:p14="http://schemas.microsoft.com/office/powerpoint/2010/main" val="3594003539"/>
              </p:ext>
            </p:extLst>
          </p:nvPr>
        </p:nvGraphicFramePr>
        <p:xfrm>
          <a:off x="2286026" y="3521134"/>
          <a:ext cx="6474611" cy="685800"/>
        </p:xfrm>
        <a:graphic>
          <a:graphicData uri="http://schemas.openxmlformats.org/drawingml/2006/table">
            <a:tbl>
              <a:tblPr firstRow="1" bandRow="1">
                <a:tableStyleId>{2D5ABB26-0587-4C30-8999-92F81FD0307C}</a:tableStyleId>
              </a:tblPr>
              <a:tblGrid>
                <a:gridCol w="4703686">
                  <a:extLst>
                    <a:ext uri="{9D8B030D-6E8A-4147-A177-3AD203B41FA5}">
                      <a16:colId xmlns:a16="http://schemas.microsoft.com/office/drawing/2014/main" val="20000"/>
                    </a:ext>
                  </a:extLst>
                </a:gridCol>
                <a:gridCol w="837850">
                  <a:extLst>
                    <a:ext uri="{9D8B030D-6E8A-4147-A177-3AD203B41FA5}">
                      <a16:colId xmlns:a16="http://schemas.microsoft.com/office/drawing/2014/main" val="20001"/>
                    </a:ext>
                  </a:extLst>
                </a:gridCol>
                <a:gridCol w="933075">
                  <a:extLst>
                    <a:ext uri="{9D8B030D-6E8A-4147-A177-3AD203B41FA5}">
                      <a16:colId xmlns:a16="http://schemas.microsoft.com/office/drawing/2014/main" val="20002"/>
                    </a:ext>
                  </a:extLst>
                </a:gridCol>
              </a:tblGrid>
              <a:tr h="342900">
                <a:tc>
                  <a:txBody>
                    <a:bodyPr/>
                    <a:lstStyle/>
                    <a:p>
                      <a:pPr marL="25400">
                        <a:lnSpc>
                          <a:spcPct val="100000"/>
                        </a:lnSpc>
                        <a:tabLst>
                          <a:tab pos="4214495" algn="l"/>
                        </a:tabLst>
                      </a:pPr>
                      <a:r>
                        <a:rPr sz="2000" spc="-5" dirty="0">
                          <a:latin typeface="Consolas"/>
                          <a:cs typeface="Consolas"/>
                        </a:rPr>
                        <a:t>fina</a:t>
                      </a:r>
                      <a:r>
                        <a:rPr sz="2000" spc="0" dirty="0">
                          <a:latin typeface="Consolas"/>
                          <a:cs typeface="Consolas"/>
                        </a:rPr>
                        <a:t>l </a:t>
                      </a:r>
                      <a:r>
                        <a:rPr sz="2000" spc="-5" dirty="0">
                          <a:latin typeface="Consolas"/>
                          <a:cs typeface="Consolas"/>
                        </a:rPr>
                        <a:t>Comparato</a:t>
                      </a:r>
                      <a:r>
                        <a:rPr sz="2000" spc="0" dirty="0">
                          <a:latin typeface="Consolas"/>
                          <a:cs typeface="Consolas"/>
                        </a:rPr>
                        <a:t>r</a:t>
                      </a:r>
                      <a:r>
                        <a:rPr sz="2000" spc="5" dirty="0">
                          <a:latin typeface="Consolas"/>
                          <a:cs typeface="Consolas"/>
                        </a:rPr>
                        <a:t> </a:t>
                      </a:r>
                      <a:r>
                        <a:rPr sz="2000" spc="-5" dirty="0">
                          <a:latin typeface="Consolas"/>
                          <a:cs typeface="Consolas"/>
                        </a:rPr>
                        <a:t>ASCENDIN</a:t>
                      </a:r>
                      <a:r>
                        <a:rPr sz="2000" spc="0" dirty="0">
                          <a:latin typeface="Consolas"/>
                          <a:cs typeface="Consolas"/>
                        </a:rPr>
                        <a:t>G =	(i,</a:t>
                      </a:r>
                      <a:endParaRPr sz="2000">
                        <a:latin typeface="Consolas"/>
                        <a:cs typeface="Consolas"/>
                      </a:endParaRPr>
                    </a:p>
                  </a:txBody>
                  <a:tcPr marL="0" marR="0" marT="0" marB="0"/>
                </a:tc>
                <a:tc>
                  <a:txBody>
                    <a:bodyPr/>
                    <a:lstStyle/>
                    <a:p>
                      <a:pPr marL="69215">
                        <a:lnSpc>
                          <a:spcPct val="100000"/>
                        </a:lnSpc>
                      </a:pPr>
                      <a:r>
                        <a:rPr sz="2000" spc="-5" dirty="0">
                          <a:latin typeface="Consolas"/>
                          <a:cs typeface="Consolas"/>
                        </a:rPr>
                        <a:t>j</a:t>
                      </a:r>
                      <a:r>
                        <a:rPr sz="2000" spc="0" dirty="0">
                          <a:latin typeface="Consolas"/>
                          <a:cs typeface="Consolas"/>
                        </a:rPr>
                        <a:t>) </a:t>
                      </a:r>
                      <a:r>
                        <a:rPr sz="2000" spc="-5" dirty="0">
                          <a:latin typeface="Consolas"/>
                          <a:cs typeface="Consolas"/>
                        </a:rPr>
                        <a:t>-&gt;</a:t>
                      </a:r>
                      <a:endParaRPr sz="2000">
                        <a:latin typeface="Consolas"/>
                        <a:cs typeface="Consolas"/>
                      </a:endParaRPr>
                    </a:p>
                  </a:txBody>
                  <a:tcPr marL="0" marR="0" marT="0" marB="0"/>
                </a:tc>
                <a:tc>
                  <a:txBody>
                    <a:bodyPr/>
                    <a:lstStyle/>
                    <a:p>
                      <a:pPr marL="69850">
                        <a:lnSpc>
                          <a:spcPct val="100000"/>
                        </a:lnSpc>
                      </a:pPr>
                      <a:r>
                        <a:rPr sz="2000" dirty="0">
                          <a:latin typeface="Consolas"/>
                          <a:cs typeface="Consolas"/>
                        </a:rPr>
                        <a:t>i &lt; </a:t>
                      </a:r>
                      <a:r>
                        <a:rPr sz="2000" spc="-5" dirty="0">
                          <a:latin typeface="Consolas"/>
                          <a:cs typeface="Consolas"/>
                        </a:rPr>
                        <a:t>j;</a:t>
                      </a:r>
                      <a:endParaRPr sz="2000">
                        <a:latin typeface="Consolas"/>
                        <a:cs typeface="Consolas"/>
                      </a:endParaRPr>
                    </a:p>
                  </a:txBody>
                  <a:tcPr marL="0" marR="0" marT="0" marB="0"/>
                </a:tc>
                <a:extLst>
                  <a:ext uri="{0D108BD9-81ED-4DB2-BD59-A6C34878D82A}">
                    <a16:rowId xmlns:a16="http://schemas.microsoft.com/office/drawing/2014/main" val="10000"/>
                  </a:ext>
                </a:extLst>
              </a:tr>
              <a:tr h="342900">
                <a:tc>
                  <a:txBody>
                    <a:bodyPr/>
                    <a:lstStyle/>
                    <a:p>
                      <a:pPr marL="25400">
                        <a:lnSpc>
                          <a:spcPct val="100000"/>
                        </a:lnSpc>
                      </a:pPr>
                      <a:r>
                        <a:rPr sz="2000" spc="-5" dirty="0">
                          <a:latin typeface="Consolas"/>
                          <a:cs typeface="Consolas"/>
                        </a:rPr>
                        <a:t>fina</a:t>
                      </a:r>
                      <a:r>
                        <a:rPr sz="2000" spc="0" dirty="0">
                          <a:latin typeface="Consolas"/>
                          <a:cs typeface="Consolas"/>
                        </a:rPr>
                        <a:t>l </a:t>
                      </a:r>
                      <a:r>
                        <a:rPr sz="2000" spc="-5" dirty="0">
                          <a:latin typeface="Consolas"/>
                          <a:cs typeface="Consolas"/>
                        </a:rPr>
                        <a:t>Comparato</a:t>
                      </a:r>
                      <a:r>
                        <a:rPr sz="2000" spc="0" dirty="0">
                          <a:latin typeface="Consolas"/>
                          <a:cs typeface="Consolas"/>
                        </a:rPr>
                        <a:t>r</a:t>
                      </a:r>
                      <a:r>
                        <a:rPr sz="2000" spc="5" dirty="0">
                          <a:latin typeface="Consolas"/>
                          <a:cs typeface="Consolas"/>
                        </a:rPr>
                        <a:t> </a:t>
                      </a:r>
                      <a:r>
                        <a:rPr sz="2000" spc="-5" dirty="0">
                          <a:latin typeface="Consolas"/>
                          <a:cs typeface="Consolas"/>
                        </a:rPr>
                        <a:t>DESCENDIN</a:t>
                      </a:r>
                      <a:r>
                        <a:rPr sz="2000" spc="0" dirty="0">
                          <a:latin typeface="Consolas"/>
                          <a:cs typeface="Consolas"/>
                        </a:rPr>
                        <a:t>G</a:t>
                      </a:r>
                      <a:r>
                        <a:rPr sz="2000" spc="5" dirty="0">
                          <a:latin typeface="Consolas"/>
                          <a:cs typeface="Consolas"/>
                        </a:rPr>
                        <a:t> </a:t>
                      </a:r>
                      <a:r>
                        <a:rPr sz="2000" spc="0" dirty="0">
                          <a:latin typeface="Consolas"/>
                          <a:cs typeface="Consolas"/>
                        </a:rPr>
                        <a:t>= (i,</a:t>
                      </a:r>
                      <a:endParaRPr sz="2000">
                        <a:latin typeface="Consolas"/>
                        <a:cs typeface="Consolas"/>
                      </a:endParaRPr>
                    </a:p>
                  </a:txBody>
                  <a:tcPr marL="0" marR="0" marT="0" marB="0"/>
                </a:tc>
                <a:tc>
                  <a:txBody>
                    <a:bodyPr/>
                    <a:lstStyle/>
                    <a:p>
                      <a:pPr marL="69215">
                        <a:lnSpc>
                          <a:spcPct val="100000"/>
                        </a:lnSpc>
                      </a:pPr>
                      <a:r>
                        <a:rPr sz="2000" spc="-5" dirty="0">
                          <a:latin typeface="Consolas"/>
                          <a:cs typeface="Consolas"/>
                        </a:rPr>
                        <a:t>j</a:t>
                      </a:r>
                      <a:r>
                        <a:rPr sz="2000" spc="0" dirty="0">
                          <a:latin typeface="Consolas"/>
                          <a:cs typeface="Consolas"/>
                        </a:rPr>
                        <a:t>) </a:t>
                      </a:r>
                      <a:r>
                        <a:rPr sz="2000" spc="-5" dirty="0">
                          <a:latin typeface="Consolas"/>
                          <a:cs typeface="Consolas"/>
                        </a:rPr>
                        <a:t>-&gt;</a:t>
                      </a:r>
                      <a:endParaRPr sz="2000">
                        <a:latin typeface="Consolas"/>
                        <a:cs typeface="Consolas"/>
                      </a:endParaRPr>
                    </a:p>
                  </a:txBody>
                  <a:tcPr marL="0" marR="0" marT="0" marB="0"/>
                </a:tc>
                <a:tc>
                  <a:txBody>
                    <a:bodyPr/>
                    <a:lstStyle/>
                    <a:p>
                      <a:pPr marL="69850">
                        <a:lnSpc>
                          <a:spcPct val="100000"/>
                        </a:lnSpc>
                      </a:pPr>
                      <a:r>
                        <a:rPr sz="2000" dirty="0">
                          <a:latin typeface="Consolas"/>
                          <a:cs typeface="Consolas"/>
                        </a:rPr>
                        <a:t>i &gt; </a:t>
                      </a:r>
                      <a:r>
                        <a:rPr sz="2000" spc="-5" dirty="0">
                          <a:latin typeface="Consolas"/>
                          <a:cs typeface="Consolas"/>
                        </a:rPr>
                        <a:t>j;</a:t>
                      </a:r>
                      <a:endParaRPr sz="2000" dirty="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i="1" dirty="0">
                <a:latin typeface="Calibri"/>
                <a:cs typeface="Calibri"/>
              </a:rPr>
              <a:t>D</a:t>
            </a:r>
            <a:r>
              <a:rPr sz="2800" i="1" spc="-5" dirty="0">
                <a:latin typeface="Calibri"/>
                <a:cs typeface="Calibri"/>
              </a:rPr>
              <a:t>e</a:t>
            </a:r>
            <a:r>
              <a:rPr sz="2800" i="1" spc="0" dirty="0">
                <a:latin typeface="Calibri"/>
                <a:cs typeface="Calibri"/>
              </a:rPr>
              <a:t>sign</a:t>
            </a:r>
            <a:r>
              <a:rPr sz="2800" i="1" spc="-5" dirty="0">
                <a:latin typeface="Calibri"/>
                <a:cs typeface="Calibri"/>
              </a:rPr>
              <a:t> </a:t>
            </a:r>
            <a:r>
              <a:rPr sz="2800" i="1" spc="170" dirty="0">
                <a:latin typeface="Calibri"/>
                <a:cs typeface="Calibri"/>
              </a:rPr>
              <a:t>pa</a:t>
            </a:r>
            <a:r>
              <a:rPr lang="en-US" sz="2800" i="1" spc="170" dirty="0">
                <a:latin typeface="Calibri"/>
                <a:cs typeface="Calibri"/>
              </a:rPr>
              <a:t>tt</a:t>
            </a:r>
            <a:r>
              <a:rPr sz="2800" i="1" spc="165" dirty="0">
                <a:latin typeface="Calibri"/>
                <a:cs typeface="Calibri"/>
              </a:rPr>
              <a:t>e</a:t>
            </a:r>
            <a:r>
              <a:rPr sz="2800" i="1" spc="0" dirty="0">
                <a:latin typeface="Calibri"/>
                <a:cs typeface="Calibri"/>
              </a:rPr>
              <a:t>rns</a:t>
            </a:r>
            <a:endParaRPr sz="2800" dirty="0">
              <a:latin typeface="Calibri"/>
              <a:cs typeface="Calibri"/>
            </a:endParaRPr>
          </a:p>
        </p:txBody>
      </p:sp>
      <p:sp>
        <p:nvSpPr>
          <p:cNvPr id="5" name="object 5"/>
          <p:cNvSpPr txBox="1"/>
          <p:nvPr/>
        </p:nvSpPr>
        <p:spPr>
          <a:xfrm>
            <a:off x="535939" y="1658772"/>
            <a:ext cx="3940175" cy="2813050"/>
          </a:xfrm>
          <a:prstGeom prst="rect">
            <a:avLst/>
          </a:prstGeom>
        </p:spPr>
        <p:txBody>
          <a:bodyPr vert="horz" wrap="square" lIns="0" tIns="0" rIns="0" bIns="0" rtlCol="0">
            <a:noAutofit/>
          </a:bodyPr>
          <a:lstStyle/>
          <a:p>
            <a:pPr marL="12700" marR="12700">
              <a:lnSpc>
                <a:spcPct val="79500"/>
              </a:lnSpc>
            </a:pPr>
            <a:r>
              <a:rPr sz="2200" dirty="0">
                <a:latin typeface="Calibri"/>
                <a:cs typeface="Calibri"/>
              </a:rPr>
              <a:t>“Each p</a:t>
            </a:r>
            <a:r>
              <a:rPr sz="2200" spc="10" dirty="0">
                <a:latin typeface="Calibri"/>
                <a:cs typeface="Calibri"/>
              </a:rPr>
              <a:t>a</a:t>
            </a:r>
            <a:r>
              <a:rPr lang="en-US" sz="2200" spc="10" dirty="0">
                <a:latin typeface="Calibri"/>
                <a:cs typeface="Calibri"/>
              </a:rPr>
              <a:t>tt</a:t>
            </a:r>
            <a:r>
              <a:rPr sz="2200" spc="10" dirty="0">
                <a:latin typeface="Calibri"/>
                <a:cs typeface="Calibri"/>
              </a:rPr>
              <a:t>ern describes a problem which occurs over and over again in our environment, and then describes the core of the solu</a:t>
            </a:r>
            <a:r>
              <a:rPr lang="en-US" sz="2200" spc="110" dirty="0">
                <a:latin typeface="Calibri"/>
                <a:cs typeface="Calibri"/>
              </a:rPr>
              <a:t>ti</a:t>
            </a:r>
            <a:r>
              <a:rPr sz="2200" spc="110" dirty="0">
                <a:latin typeface="Calibri"/>
                <a:cs typeface="Calibri"/>
              </a:rPr>
              <a:t>on to that problem, in such a way that you can use this solu</a:t>
            </a:r>
            <a:r>
              <a:rPr lang="en-US" sz="2200" spc="110" dirty="0">
                <a:latin typeface="Calibri"/>
                <a:cs typeface="Calibri"/>
              </a:rPr>
              <a:t>ti</a:t>
            </a:r>
            <a:r>
              <a:rPr sz="2200" spc="110" dirty="0">
                <a:latin typeface="Calibri"/>
                <a:cs typeface="Calibri"/>
              </a:rPr>
              <a:t>on a million </a:t>
            </a:r>
            <a:r>
              <a:rPr lang="en-US" sz="2200" spc="110" dirty="0">
                <a:latin typeface="Calibri"/>
                <a:cs typeface="Calibri"/>
              </a:rPr>
              <a:t>ti</a:t>
            </a:r>
            <a:r>
              <a:rPr sz="2200" spc="110" dirty="0">
                <a:latin typeface="Calibri"/>
                <a:cs typeface="Calibri"/>
              </a:rPr>
              <a:t>mes over, without ever doing it the same way twice”</a:t>
            </a:r>
            <a:endParaRPr sz="2200" dirty="0">
              <a:latin typeface="Calibri"/>
              <a:cs typeface="Calibri"/>
            </a:endParaRPr>
          </a:p>
          <a:p>
            <a:pPr>
              <a:lnSpc>
                <a:spcPts val="500"/>
              </a:lnSpc>
              <a:spcBef>
                <a:spcPts val="40"/>
              </a:spcBef>
            </a:pPr>
            <a:endParaRPr sz="500" dirty="0"/>
          </a:p>
          <a:p>
            <a:pPr marL="494665" marR="676910" indent="-293370">
              <a:lnSpc>
                <a:spcPts val="2320"/>
              </a:lnSpc>
            </a:pPr>
            <a:r>
              <a:rPr sz="2200" dirty="0">
                <a:latin typeface="Calibri"/>
                <a:cs typeface="Calibri"/>
              </a:rPr>
              <a:t>– </a:t>
            </a:r>
            <a:r>
              <a:rPr sz="2400" dirty="0">
                <a:latin typeface="Calibri"/>
                <a:cs typeface="Calibri"/>
              </a:rPr>
              <a:t>Christopher Alexander, Architect (1977)</a:t>
            </a:r>
          </a:p>
        </p:txBody>
      </p:sp>
      <p:sp>
        <p:nvSpPr>
          <p:cNvPr id="6" name="object 6"/>
          <p:cNvSpPr/>
          <p:nvPr/>
        </p:nvSpPr>
        <p:spPr>
          <a:xfrm>
            <a:off x="5791200" y="1676401"/>
            <a:ext cx="2552698" cy="3809998"/>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H</a:t>
            </a:r>
            <a:r>
              <a:rPr sz="2800" spc="-5" dirty="0">
                <a:latin typeface="Calibri"/>
                <a:cs typeface="Calibri"/>
              </a:rPr>
              <a:t>o</a:t>
            </a:r>
            <a:r>
              <a:rPr sz="2800" spc="0" dirty="0">
                <a:latin typeface="Calibri"/>
                <a:cs typeface="Calibri"/>
              </a:rPr>
              <a:t>w n</a:t>
            </a:r>
            <a:r>
              <a:rPr sz="2800" spc="-5" dirty="0">
                <a:latin typeface="Calibri"/>
                <a:cs typeface="Calibri"/>
              </a:rPr>
              <a:t>o</a:t>
            </a:r>
            <a:r>
              <a:rPr sz="2800" spc="0" dirty="0">
                <a:latin typeface="Calibri"/>
                <a:cs typeface="Calibri"/>
              </a:rPr>
              <a:t>t to discuss design (fr</a:t>
            </a:r>
            <a:r>
              <a:rPr sz="2800" spc="-5" dirty="0">
                <a:latin typeface="Calibri"/>
                <a:cs typeface="Calibri"/>
              </a:rPr>
              <a:t>o</a:t>
            </a:r>
            <a:r>
              <a:rPr sz="2800" spc="0" dirty="0">
                <a:latin typeface="Calibri"/>
                <a:cs typeface="Calibri"/>
              </a:rPr>
              <a:t>m Shall</a:t>
            </a:r>
            <a:r>
              <a:rPr sz="2800" spc="-5" dirty="0">
                <a:latin typeface="Calibri"/>
                <a:cs typeface="Calibri"/>
              </a:rPr>
              <a:t>ow</a:t>
            </a:r>
            <a:r>
              <a:rPr sz="2800" spc="0" dirty="0">
                <a:latin typeface="Calibri"/>
                <a:cs typeface="Calibri"/>
              </a:rPr>
              <a:t>ay and T</a:t>
            </a:r>
            <a:r>
              <a:rPr sz="2800" spc="-5" dirty="0">
                <a:latin typeface="Calibri"/>
                <a:cs typeface="Calibri"/>
              </a:rPr>
              <a:t>r</a:t>
            </a:r>
            <a:r>
              <a:rPr sz="2800" spc="15" dirty="0">
                <a:latin typeface="Calibri"/>
                <a:cs typeface="Calibri"/>
              </a:rPr>
              <a:t>o</a:t>
            </a:r>
            <a:r>
              <a:rPr lang="en-US" sz="2800" spc="15" dirty="0">
                <a:latin typeface="Calibri"/>
                <a:cs typeface="Calibri"/>
              </a:rPr>
              <a:t>tt</a:t>
            </a:r>
            <a:r>
              <a:rPr sz="2800" spc="15" dirty="0">
                <a:latin typeface="Calibri"/>
                <a:cs typeface="Calibri"/>
              </a:rPr>
              <a:t>)</a:t>
            </a:r>
            <a:endParaRPr sz="2800" dirty="0">
              <a:latin typeface="Calibri"/>
              <a:cs typeface="Calibri"/>
            </a:endParaRPr>
          </a:p>
        </p:txBody>
      </p:sp>
      <p:sp>
        <p:nvSpPr>
          <p:cNvPr id="5" name="object 5"/>
          <p:cNvSpPr txBox="1"/>
          <p:nvPr/>
        </p:nvSpPr>
        <p:spPr>
          <a:xfrm>
            <a:off x="338383" y="1279032"/>
            <a:ext cx="8211820" cy="3497579"/>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Carpentry:</a:t>
            </a:r>
          </a:p>
          <a:p>
            <a:pPr marL="749300" lvl="1" indent="-279400">
              <a:lnSpc>
                <a:spcPct val="100000"/>
              </a:lnSpc>
              <a:spcBef>
                <a:spcPts val="400"/>
              </a:spcBef>
              <a:buFont typeface="Arial"/>
              <a:buChar char="–"/>
              <a:tabLst>
                <a:tab pos="755015" algn="l"/>
              </a:tabLst>
            </a:pPr>
            <a:r>
              <a:rPr sz="2000" dirty="0">
                <a:latin typeface="Calibri"/>
                <a:cs typeface="Calibri"/>
              </a:rPr>
              <a:t>H</a:t>
            </a:r>
            <a:r>
              <a:rPr sz="2000" spc="-5" dirty="0">
                <a:latin typeface="Calibri"/>
                <a:cs typeface="Calibri"/>
              </a:rPr>
              <a:t>o</a:t>
            </a:r>
            <a:r>
              <a:rPr sz="2000" spc="0" dirty="0">
                <a:latin typeface="Calibri"/>
                <a:cs typeface="Calibri"/>
              </a:rPr>
              <a:t>w do you think we should build these drawers?</a:t>
            </a:r>
            <a:endParaRPr lang="en-US" spc="0" dirty="0">
              <a:latin typeface="Calibri"/>
            </a:endParaRPr>
          </a:p>
          <a:p>
            <a:pPr marL="749300" lvl="1" indent="-279400">
              <a:lnSpc>
                <a:spcPct val="100000"/>
              </a:lnSpc>
              <a:spcBef>
                <a:spcPts val="400"/>
              </a:spcBef>
              <a:buFont typeface="Arial"/>
              <a:buChar char="–"/>
              <a:tabLst>
                <a:tab pos="755015" algn="l"/>
              </a:tabLst>
            </a:pPr>
            <a:r>
              <a:rPr lang="en-US" sz="2000" dirty="0">
                <a:cs typeface="Calibri"/>
              </a:rPr>
              <a:t>Well, I think we should make the joint by </a:t>
            </a:r>
            <a:r>
              <a:rPr lang="en-US" dirty="0"/>
              <a:t>cutting straight down into the wood, and then cut back up 45 degrees, and then going straight back down, and then back up the other way 45 degrees, and then going straight down, and repeating…</a:t>
            </a:r>
            <a:endParaRPr sz="2000" dirty="0">
              <a:latin typeface="Calibri"/>
              <a:cs typeface="Calibri"/>
            </a:endParaRPr>
          </a:p>
          <a:p>
            <a:pPr lvl="1">
              <a:lnSpc>
                <a:spcPts val="550"/>
              </a:lnSpc>
              <a:spcBef>
                <a:spcPts val="25"/>
              </a:spcBef>
              <a:buFont typeface="Arial"/>
              <a:buChar char="–"/>
            </a:pPr>
            <a:endParaRPr sz="550" dirty="0"/>
          </a:p>
          <a:p>
            <a:pPr marL="355600" indent="-342900">
              <a:lnSpc>
                <a:spcPct val="100000"/>
              </a:lnSpc>
              <a:buFont typeface="Arial"/>
              <a:buChar char="•"/>
              <a:tabLst>
                <a:tab pos="354965" algn="l"/>
              </a:tabLst>
            </a:pPr>
            <a:r>
              <a:rPr sz="2400" dirty="0">
                <a:latin typeface="Calibri"/>
                <a:cs typeface="Calibri"/>
              </a:rPr>
              <a:t>S</a:t>
            </a:r>
            <a:r>
              <a:rPr sz="2400" spc="-5" dirty="0">
                <a:latin typeface="Calibri"/>
                <a:cs typeface="Calibri"/>
              </a:rPr>
              <a:t>o</a:t>
            </a:r>
            <a:r>
              <a:rPr lang="en-US" sz="2400" spc="254" dirty="0">
                <a:latin typeface="Calibri"/>
                <a:cs typeface="Calibri"/>
              </a:rPr>
              <a:t>ft</a:t>
            </a:r>
            <a:r>
              <a:rPr lang="en-US" sz="2400" spc="-5" dirty="0">
                <a:latin typeface="Calibri"/>
                <a:cs typeface="Calibri"/>
              </a:rPr>
              <a:t>w</a:t>
            </a:r>
            <a:r>
              <a:rPr sz="2400" spc="0" dirty="0">
                <a:latin typeface="Calibri"/>
                <a:cs typeface="Calibri"/>
              </a:rPr>
              <a:t>are Engineering:</a:t>
            </a:r>
            <a:endParaRPr sz="2400" dirty="0">
              <a:latin typeface="Calibri"/>
              <a:cs typeface="Calibri"/>
            </a:endParaRPr>
          </a:p>
          <a:p>
            <a:pPr marL="749300" lvl="1" indent="-279400">
              <a:lnSpc>
                <a:spcPct val="100000"/>
              </a:lnSpc>
              <a:spcBef>
                <a:spcPts val="425"/>
              </a:spcBef>
              <a:buFont typeface="Arial"/>
              <a:buChar char="–"/>
              <a:tabLst>
                <a:tab pos="755015" algn="l"/>
              </a:tabLst>
            </a:pPr>
            <a:r>
              <a:rPr sz="2000" dirty="0">
                <a:latin typeface="Calibri"/>
                <a:cs typeface="Calibri"/>
              </a:rPr>
              <a:t>H</a:t>
            </a:r>
            <a:r>
              <a:rPr sz="2000" spc="-5" dirty="0">
                <a:latin typeface="Calibri"/>
                <a:cs typeface="Calibri"/>
              </a:rPr>
              <a:t>o</a:t>
            </a:r>
            <a:r>
              <a:rPr sz="2000" spc="0" dirty="0">
                <a:latin typeface="Calibri"/>
                <a:cs typeface="Calibri"/>
              </a:rPr>
              <a:t>w do you think we should write this method?</a:t>
            </a:r>
            <a:endParaRPr sz="2000" dirty="0">
              <a:latin typeface="Calibri"/>
              <a:cs typeface="Calibri"/>
            </a:endParaRPr>
          </a:p>
          <a:p>
            <a:pPr marL="749300" marR="12700" lvl="1" indent="-279400">
              <a:lnSpc>
                <a:spcPct val="100800"/>
              </a:lnSpc>
              <a:spcBef>
                <a:spcPts val="480"/>
              </a:spcBef>
              <a:buFont typeface="Arial"/>
              <a:buChar char="–"/>
              <a:tabLst>
                <a:tab pos="755015" algn="l"/>
              </a:tabLst>
            </a:pPr>
            <a:r>
              <a:rPr sz="2000" dirty="0">
                <a:latin typeface="Calibri"/>
                <a:cs typeface="Calibri"/>
              </a:rPr>
              <a:t>I think we should write this if statement to handle … followed by a while loop … with a break statement so that…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67077" y="3868616"/>
            <a:ext cx="2395536" cy="2390773"/>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Discussi</a:t>
            </a:r>
            <a:r>
              <a:rPr sz="2800" spc="-5" dirty="0">
                <a:latin typeface="Calibri"/>
                <a:cs typeface="Calibri"/>
              </a:rPr>
              <a:t>o</a:t>
            </a:r>
            <a:r>
              <a:rPr sz="2800" spc="0" dirty="0">
                <a:latin typeface="Calibri"/>
                <a:cs typeface="Calibri"/>
              </a:rPr>
              <a:t>n </a:t>
            </a:r>
            <a:r>
              <a:rPr sz="2800" spc="-5" dirty="0">
                <a:latin typeface="Calibri"/>
                <a:cs typeface="Calibri"/>
              </a:rPr>
              <a:t>w</a:t>
            </a:r>
            <a:r>
              <a:rPr sz="2800" spc="0" dirty="0">
                <a:latin typeface="Calibri"/>
                <a:cs typeface="Calibri"/>
              </a:rPr>
              <a:t>ith design p</a:t>
            </a:r>
            <a:r>
              <a:rPr sz="2800" spc="15" dirty="0">
                <a:latin typeface="Calibri"/>
                <a:cs typeface="Calibri"/>
              </a:rPr>
              <a:t>a</a:t>
            </a:r>
            <a:r>
              <a:rPr lang="en-US" sz="2800" spc="15" dirty="0">
                <a:latin typeface="Calibri"/>
                <a:cs typeface="Calibri"/>
              </a:rPr>
              <a:t>tt</a:t>
            </a:r>
            <a:r>
              <a:rPr sz="2800" spc="15" dirty="0">
                <a:latin typeface="Calibri"/>
                <a:cs typeface="Calibri"/>
              </a:rPr>
              <a:t>erns</a:t>
            </a:r>
            <a:endParaRPr sz="2800" dirty="0">
              <a:latin typeface="Calibri"/>
              <a:cs typeface="Calibri"/>
            </a:endParaRPr>
          </a:p>
        </p:txBody>
      </p:sp>
      <p:sp>
        <p:nvSpPr>
          <p:cNvPr id="6" name="object 6"/>
          <p:cNvSpPr txBox="1"/>
          <p:nvPr/>
        </p:nvSpPr>
        <p:spPr>
          <a:xfrm>
            <a:off x="338383" y="1279032"/>
            <a:ext cx="6706234" cy="1551940"/>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Carpentry:</a:t>
            </a:r>
          </a:p>
          <a:p>
            <a:pPr marL="755650" lvl="1" indent="-285750">
              <a:lnSpc>
                <a:spcPct val="100000"/>
              </a:lnSpc>
              <a:spcBef>
                <a:spcPts val="400"/>
              </a:spcBef>
              <a:buFont typeface="Arial"/>
              <a:buChar char="–"/>
              <a:tabLst>
                <a:tab pos="755015" algn="l"/>
              </a:tabLst>
            </a:pPr>
            <a:r>
              <a:rPr sz="2000" dirty="0">
                <a:latin typeface="Calibri"/>
                <a:cs typeface="Calibri"/>
              </a:rPr>
              <a:t>"Is a dovetail joint or a miter joint be</a:t>
            </a:r>
            <a:r>
              <a:rPr lang="en-US" sz="2000" spc="35" dirty="0">
                <a:latin typeface="Calibri"/>
                <a:cs typeface="Calibri"/>
              </a:rPr>
              <a:t>tt</a:t>
            </a:r>
            <a:r>
              <a:rPr sz="2000" spc="35" dirty="0">
                <a:latin typeface="Calibri"/>
                <a:cs typeface="Calibri"/>
              </a:rPr>
              <a:t>er here?"</a:t>
            </a:r>
            <a:endParaRPr sz="2000" dirty="0">
              <a:latin typeface="Calibri"/>
              <a:cs typeface="Calibri"/>
            </a:endParaRPr>
          </a:p>
          <a:p>
            <a:pPr lvl="1">
              <a:lnSpc>
                <a:spcPts val="550"/>
              </a:lnSpc>
              <a:spcBef>
                <a:spcPts val="45"/>
              </a:spcBef>
              <a:buFont typeface="Arial"/>
              <a:buChar char="–"/>
            </a:pPr>
            <a:endParaRPr sz="550" dirty="0"/>
          </a:p>
          <a:p>
            <a:pPr marL="355600" indent="-342900">
              <a:lnSpc>
                <a:spcPct val="100000"/>
              </a:lnSpc>
              <a:buFont typeface="Arial"/>
              <a:buChar char="•"/>
              <a:tabLst>
                <a:tab pos="354965" algn="l"/>
              </a:tabLst>
            </a:pPr>
            <a:r>
              <a:rPr sz="2400" dirty="0">
                <a:latin typeface="Calibri"/>
                <a:cs typeface="Calibri"/>
              </a:rPr>
              <a:t>S</a:t>
            </a:r>
            <a:r>
              <a:rPr sz="2400" spc="-5" dirty="0">
                <a:latin typeface="Calibri"/>
                <a:cs typeface="Calibri"/>
              </a:rPr>
              <a:t>o</a:t>
            </a:r>
            <a:r>
              <a:rPr lang="en-US" sz="2400" spc="254" dirty="0">
                <a:latin typeface="Calibri"/>
                <a:cs typeface="Calibri"/>
              </a:rPr>
              <a:t>ft</a:t>
            </a:r>
            <a:r>
              <a:rPr sz="2400" spc="-5" dirty="0">
                <a:latin typeface="Calibri"/>
                <a:cs typeface="Calibri"/>
              </a:rPr>
              <a:t>w</a:t>
            </a:r>
            <a:r>
              <a:rPr sz="2400" spc="0" dirty="0">
                <a:latin typeface="Calibri"/>
                <a:cs typeface="Calibri"/>
              </a:rPr>
              <a:t>are Engineering:</a:t>
            </a:r>
            <a:endParaRPr sz="2400" dirty="0">
              <a:latin typeface="Calibri"/>
              <a:cs typeface="Calibri"/>
            </a:endParaRPr>
          </a:p>
          <a:p>
            <a:pPr>
              <a:lnSpc>
                <a:spcPts val="500"/>
              </a:lnSpc>
              <a:spcBef>
                <a:spcPts val="24"/>
              </a:spcBef>
              <a:buFont typeface="Arial"/>
              <a:buChar char="•"/>
            </a:pPr>
            <a:endParaRPr sz="500" dirty="0"/>
          </a:p>
          <a:p>
            <a:pPr marL="755650" lvl="1" indent="-285750">
              <a:lnSpc>
                <a:spcPct val="100000"/>
              </a:lnSpc>
              <a:buFont typeface="Arial"/>
              <a:buChar char="–"/>
              <a:tabLst>
                <a:tab pos="755015" algn="l"/>
              </a:tabLst>
            </a:pPr>
            <a:r>
              <a:rPr sz="2000" dirty="0">
                <a:latin typeface="Calibri"/>
                <a:cs typeface="Calibri"/>
              </a:rPr>
              <a:t>"Is a strategy p</a:t>
            </a:r>
            <a:r>
              <a:rPr sz="2000" spc="10" dirty="0">
                <a:latin typeface="Calibri"/>
                <a:cs typeface="Calibri"/>
              </a:rPr>
              <a:t>a</a:t>
            </a:r>
            <a:r>
              <a:rPr lang="en-US" sz="2000" spc="10" dirty="0">
                <a:latin typeface="Calibri"/>
                <a:cs typeface="Calibri"/>
              </a:rPr>
              <a:t>tt</a:t>
            </a:r>
            <a:r>
              <a:rPr sz="2000" spc="10" dirty="0">
                <a:latin typeface="Calibri"/>
                <a:cs typeface="Calibri"/>
              </a:rPr>
              <a:t>ern or a template method be</a:t>
            </a:r>
            <a:r>
              <a:rPr lang="en-US" sz="2000" spc="35" dirty="0">
                <a:latin typeface="Calibri"/>
                <a:cs typeface="Calibri"/>
              </a:rPr>
              <a:t>tt</a:t>
            </a:r>
            <a:r>
              <a:rPr sz="2000" spc="35" dirty="0">
                <a:latin typeface="Calibri"/>
                <a:cs typeface="Calibri"/>
              </a:rPr>
              <a:t>er here?"</a:t>
            </a:r>
            <a:endParaRPr sz="2000" dirty="0">
              <a:latin typeface="Calibri"/>
              <a:cs typeface="Calibri"/>
            </a:endParaRPr>
          </a:p>
        </p:txBody>
      </p:sp>
      <p:sp>
        <p:nvSpPr>
          <p:cNvPr id="7" name="object 7"/>
          <p:cNvSpPr/>
          <p:nvPr/>
        </p:nvSpPr>
        <p:spPr>
          <a:xfrm>
            <a:off x="7332784" y="4202723"/>
            <a:ext cx="1479550" cy="1774824"/>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382360" y="362001"/>
            <a:ext cx="4439285" cy="382905"/>
          </a:xfrm>
          <a:prstGeom prst="rect">
            <a:avLst/>
          </a:prstGeom>
        </p:spPr>
        <p:txBody>
          <a:bodyPr vert="horz" wrap="square" lIns="0" tIns="0" rIns="0" bIns="0" rtlCol="0">
            <a:noAutofit/>
          </a:bodyPr>
          <a:lstStyle/>
          <a:p>
            <a:pPr marL="12700">
              <a:lnSpc>
                <a:spcPct val="100000"/>
              </a:lnSpc>
            </a:pPr>
            <a:r>
              <a:rPr sz="2300" b="1" dirty="0">
                <a:solidFill>
                  <a:srgbClr val="030707"/>
                </a:solidFill>
                <a:latin typeface="Arial"/>
                <a:cs typeface="Arial"/>
              </a:rPr>
              <a:t>History:</a:t>
            </a:r>
            <a:r>
              <a:rPr sz="2300" b="1" spc="40" dirty="0">
                <a:solidFill>
                  <a:srgbClr val="030707"/>
                </a:solidFill>
                <a:latin typeface="Arial"/>
                <a:cs typeface="Arial"/>
              </a:rPr>
              <a:t> </a:t>
            </a:r>
            <a:r>
              <a:rPr sz="2450" b="1" i="1" spc="-150" dirty="0">
                <a:solidFill>
                  <a:srgbClr val="030707"/>
                </a:solidFill>
                <a:latin typeface="Arial"/>
                <a:cs typeface="Arial"/>
              </a:rPr>
              <a:t>Design</a:t>
            </a:r>
            <a:r>
              <a:rPr sz="2450" b="1" i="1" spc="254" dirty="0">
                <a:solidFill>
                  <a:srgbClr val="030707"/>
                </a:solidFill>
                <a:latin typeface="Arial"/>
                <a:cs typeface="Arial"/>
              </a:rPr>
              <a:t> </a:t>
            </a:r>
            <a:r>
              <a:rPr sz="2450" b="1" i="1" spc="-90" dirty="0">
                <a:solidFill>
                  <a:srgbClr val="030707"/>
                </a:solidFill>
                <a:latin typeface="Arial"/>
                <a:cs typeface="Arial"/>
              </a:rPr>
              <a:t>Patterns</a:t>
            </a:r>
            <a:r>
              <a:rPr sz="2450" b="1" i="1" spc="285" dirty="0">
                <a:solidFill>
                  <a:srgbClr val="030707"/>
                </a:solidFill>
                <a:latin typeface="Arial"/>
                <a:cs typeface="Arial"/>
              </a:rPr>
              <a:t> </a:t>
            </a:r>
            <a:r>
              <a:rPr sz="2300" b="1" spc="75" dirty="0">
                <a:solidFill>
                  <a:srgbClr val="030707"/>
                </a:solidFill>
                <a:latin typeface="Arial"/>
                <a:cs typeface="Arial"/>
              </a:rPr>
              <a:t>(1994)</a:t>
            </a:r>
            <a:endParaRPr sz="2300">
              <a:latin typeface="Arial"/>
              <a:cs typeface="Arial"/>
            </a:endParaRPr>
          </a:p>
        </p:txBody>
      </p:sp>
      <p:pic>
        <p:nvPicPr>
          <p:cNvPr id="23" name="Picture 22">
            <a:extLst>
              <a:ext uri="{FF2B5EF4-FFF2-40B4-BE49-F238E27FC236}">
                <a16:creationId xmlns:a16="http://schemas.microsoft.com/office/drawing/2014/main" id="{B3D75EE4-07C3-744B-AD56-C8BE254380AB}"/>
              </a:ext>
            </a:extLst>
          </p:cNvPr>
          <p:cNvPicPr>
            <a:picLocks noChangeAspect="1"/>
          </p:cNvPicPr>
          <p:nvPr/>
        </p:nvPicPr>
        <p:blipFill>
          <a:blip r:embed="rId2"/>
          <a:stretch>
            <a:fillRect/>
          </a:stretch>
        </p:blipFill>
        <p:spPr>
          <a:xfrm>
            <a:off x="2870200" y="1225550"/>
            <a:ext cx="3403600" cy="4406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C291-858C-0746-9B86-BAB29C8433E1}"/>
              </a:ext>
            </a:extLst>
          </p:cNvPr>
          <p:cNvSpPr>
            <a:spLocks noGrp="1"/>
          </p:cNvSpPr>
          <p:nvPr>
            <p:ph type="title"/>
          </p:nvPr>
        </p:nvSpPr>
        <p:spPr/>
        <p:txBody>
          <a:bodyPr/>
          <a:lstStyle/>
          <a:p>
            <a:r>
              <a:rPr lang="en-US" dirty="0"/>
              <a:t>“Time for a Change” (2002)</a:t>
            </a:r>
          </a:p>
        </p:txBody>
      </p:sp>
      <p:sp>
        <p:nvSpPr>
          <p:cNvPr id="4" name="Date Placeholder 3">
            <a:extLst>
              <a:ext uri="{FF2B5EF4-FFF2-40B4-BE49-F238E27FC236}">
                <a16:creationId xmlns:a16="http://schemas.microsoft.com/office/drawing/2014/main" id="{2EE5ABDD-7161-7140-AD41-72E51BAB98CF}"/>
              </a:ext>
            </a:extLst>
          </p:cNvPr>
          <p:cNvSpPr>
            <a:spLocks noGrp="1"/>
          </p:cNvSpPr>
          <p:nvPr>
            <p:ph type="dt" sz="half" idx="10"/>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9CEF6933-4D6C-194B-A9B0-C5FBE4337964}" type="datetime1">
              <a:rPr lang="en-US" smtClean="0"/>
              <a:pPr>
                <a:defRPr/>
              </a:pPr>
              <a:t>1/30/20</a:t>
            </a:fld>
            <a:endParaRPr lang="en-US"/>
          </a:p>
        </p:txBody>
      </p:sp>
      <p:sp>
        <p:nvSpPr>
          <p:cNvPr id="5" name="Slide Number Placeholder 4">
            <a:extLst>
              <a:ext uri="{FF2B5EF4-FFF2-40B4-BE49-F238E27FC236}">
                <a16:creationId xmlns:a16="http://schemas.microsoft.com/office/drawing/2014/main" id="{62E3D303-1687-FB48-A061-DBC8AD8D3B4F}"/>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2145A77-6A56-134C-A491-4558FA58FCA7}" type="slidenum">
              <a:rPr lang="en-US" altLang="en-US" smtClean="0"/>
              <a:pPr>
                <a:defRPr/>
              </a:pPr>
              <a:t>3</a:t>
            </a:fld>
            <a:endParaRPr lang="en-US" altLang="en-US"/>
          </a:p>
        </p:txBody>
      </p:sp>
      <p:sp>
        <p:nvSpPr>
          <p:cNvPr id="6" name="object 5">
            <a:extLst>
              <a:ext uri="{FF2B5EF4-FFF2-40B4-BE49-F238E27FC236}">
                <a16:creationId xmlns:a16="http://schemas.microsoft.com/office/drawing/2014/main" id="{FB1EE62B-D1D8-CE4A-9A15-7D23D598240D}"/>
              </a:ext>
            </a:extLst>
          </p:cNvPr>
          <p:cNvSpPr txBox="1"/>
          <p:nvPr/>
        </p:nvSpPr>
        <p:spPr>
          <a:xfrm>
            <a:off x="901699" y="1600200"/>
            <a:ext cx="6381115" cy="991235"/>
          </a:xfrm>
          <a:prstGeom prst="rect">
            <a:avLst/>
          </a:prstGeom>
        </p:spPr>
        <p:txBody>
          <a:bodyPr vert="horz" wrap="square" lIns="0" tIns="0" rIns="0" bIns="0" rtlCol="0">
            <a:noAutofit/>
          </a:bodyPr>
          <a:lstStyle/>
          <a:p>
            <a:pPr marL="12700">
              <a:lnSpc>
                <a:spcPct val="100000"/>
              </a:lnSpc>
            </a:pPr>
            <a:r>
              <a:rPr sz="3200" dirty="0">
                <a:latin typeface="Calibri"/>
                <a:cs typeface="Calibri"/>
              </a:rPr>
              <a:t>If </a:t>
            </a:r>
            <a:r>
              <a:rPr sz="3200" spc="-5" dirty="0">
                <a:latin typeface="Calibri"/>
                <a:cs typeface="Calibri"/>
              </a:rPr>
              <a:t>yo</a:t>
            </a:r>
            <a:r>
              <a:rPr sz="3200" spc="0" dirty="0">
                <a:latin typeface="Calibri"/>
                <a:cs typeface="Calibri"/>
              </a:rPr>
              <a:t>u pay </a:t>
            </a:r>
            <a:r>
              <a:rPr sz="3200" spc="-5" dirty="0">
                <a:latin typeface="Calibri"/>
                <a:cs typeface="Calibri"/>
              </a:rPr>
              <a:t>$2.0</a:t>
            </a:r>
            <a:r>
              <a:rPr sz="3200" spc="0" dirty="0">
                <a:latin typeface="Calibri"/>
                <a:cs typeface="Calibri"/>
              </a:rPr>
              <a:t>0 f</a:t>
            </a:r>
            <a:r>
              <a:rPr sz="3200" spc="-5" dirty="0">
                <a:latin typeface="Calibri"/>
                <a:cs typeface="Calibri"/>
              </a:rPr>
              <a:t>o</a:t>
            </a:r>
            <a:r>
              <a:rPr sz="3200" spc="0" dirty="0">
                <a:latin typeface="Calibri"/>
                <a:cs typeface="Calibri"/>
              </a:rPr>
              <a:t>r a gasket that c</a:t>
            </a:r>
            <a:r>
              <a:rPr sz="3200" spc="-5" dirty="0">
                <a:latin typeface="Calibri"/>
                <a:cs typeface="Calibri"/>
              </a:rPr>
              <a:t>o</a:t>
            </a:r>
            <a:r>
              <a:rPr sz="3200" spc="0" dirty="0">
                <a:latin typeface="Calibri"/>
                <a:cs typeface="Calibri"/>
              </a:rPr>
              <a:t>sts</a:t>
            </a:r>
            <a:endParaRPr sz="3200" dirty="0">
              <a:latin typeface="Calibri"/>
              <a:cs typeface="Calibri"/>
            </a:endParaRPr>
          </a:p>
          <a:p>
            <a:pPr marL="12700">
              <a:lnSpc>
                <a:spcPts val="3800"/>
              </a:lnSpc>
            </a:pPr>
            <a:r>
              <a:rPr sz="3200" spc="-5" dirty="0">
                <a:latin typeface="Calibri"/>
                <a:cs typeface="Calibri"/>
              </a:rPr>
              <a:t>$1.10</a:t>
            </a:r>
            <a:r>
              <a:rPr sz="3200" spc="0" dirty="0">
                <a:latin typeface="Calibri"/>
                <a:cs typeface="Calibri"/>
              </a:rPr>
              <a:t>, h</a:t>
            </a:r>
            <a:r>
              <a:rPr sz="3200" spc="-5" dirty="0">
                <a:latin typeface="Calibri"/>
                <a:cs typeface="Calibri"/>
              </a:rPr>
              <a:t>o</a:t>
            </a:r>
            <a:r>
              <a:rPr sz="3200" spc="0" dirty="0">
                <a:latin typeface="Calibri"/>
                <a:cs typeface="Calibri"/>
              </a:rPr>
              <a:t>w much change do </a:t>
            </a:r>
            <a:r>
              <a:rPr sz="3200" spc="-5" dirty="0">
                <a:latin typeface="Calibri"/>
                <a:cs typeface="Calibri"/>
              </a:rPr>
              <a:t>yo</a:t>
            </a:r>
            <a:r>
              <a:rPr sz="3200" spc="0" dirty="0">
                <a:latin typeface="Calibri"/>
                <a:cs typeface="Calibri"/>
              </a:rPr>
              <a:t>u get?</a:t>
            </a:r>
            <a:endParaRPr sz="3200" dirty="0">
              <a:latin typeface="Calibri"/>
              <a:cs typeface="Calibri"/>
            </a:endParaRPr>
          </a:p>
        </p:txBody>
      </p:sp>
      <p:sp>
        <p:nvSpPr>
          <p:cNvPr id="7" name="object 6">
            <a:extLst>
              <a:ext uri="{FF2B5EF4-FFF2-40B4-BE49-F238E27FC236}">
                <a16:creationId xmlns:a16="http://schemas.microsoft.com/office/drawing/2014/main" id="{0C920C61-3070-BA4D-8882-7D7066626AFC}"/>
              </a:ext>
            </a:extLst>
          </p:cNvPr>
          <p:cNvSpPr txBox="1"/>
          <p:nvPr/>
        </p:nvSpPr>
        <p:spPr>
          <a:xfrm>
            <a:off x="901699" y="3390900"/>
            <a:ext cx="5555615" cy="14052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ts val="2100"/>
              </a:lnSpc>
              <a:spcBef>
                <a:spcPts val="16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5" dirty="0">
                <a:latin typeface="Consolas"/>
                <a:cs typeface="Consolas"/>
              </a:rPr>
              <a:t>(2.0</a:t>
            </a:r>
            <a:r>
              <a:rPr sz="1800" spc="0" dirty="0">
                <a:latin typeface="Consolas"/>
                <a:cs typeface="Consolas"/>
              </a:rPr>
              <a:t>0 - </a:t>
            </a:r>
            <a:r>
              <a:rPr sz="1800" spc="-5" dirty="0">
                <a:latin typeface="Consolas"/>
                <a:cs typeface="Consolas"/>
              </a:rPr>
              <a:t>1.10);</a:t>
            </a:r>
            <a:endParaRPr sz="1800">
              <a:latin typeface="Consolas"/>
              <a:cs typeface="Consolas"/>
            </a:endParaRPr>
          </a:p>
          <a:p>
            <a:pPr marL="514984">
              <a:lnSpc>
                <a:spcPts val="214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
        <p:nvSpPr>
          <p:cNvPr id="8" name="object 7">
            <a:extLst>
              <a:ext uri="{FF2B5EF4-FFF2-40B4-BE49-F238E27FC236}">
                <a16:creationId xmlns:a16="http://schemas.microsoft.com/office/drawing/2014/main" id="{D2FFABE8-0241-0445-AD93-299E4A0870A2}"/>
              </a:ext>
            </a:extLst>
          </p:cNvPr>
          <p:cNvSpPr/>
          <p:nvPr/>
        </p:nvSpPr>
        <p:spPr>
          <a:xfrm>
            <a:off x="7238998" y="4279900"/>
            <a:ext cx="1196975" cy="179069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a:extLst>
              <a:ext uri="{FF2B5EF4-FFF2-40B4-BE49-F238E27FC236}">
                <a16:creationId xmlns:a16="http://schemas.microsoft.com/office/drawing/2014/main" id="{E938D269-D008-7C47-9603-E7F8A81CBC9B}"/>
              </a:ext>
            </a:extLst>
          </p:cNvPr>
          <p:cNvSpPr txBox="1"/>
          <p:nvPr/>
        </p:nvSpPr>
        <p:spPr>
          <a:xfrm>
            <a:off x="1666299" y="6595943"/>
            <a:ext cx="3888104" cy="221615"/>
          </a:xfrm>
          <a:prstGeom prst="rect">
            <a:avLst/>
          </a:prstGeom>
        </p:spPr>
        <p:txBody>
          <a:bodyPr vert="horz" wrap="square" lIns="0" tIns="0" rIns="0" bIns="0" rtlCol="0">
            <a:noAutofit/>
          </a:bodyPr>
          <a:lstStyle/>
          <a:p>
            <a:pPr marL="12700">
              <a:lnSpc>
                <a:spcPct val="100000"/>
              </a:lnSpc>
            </a:pPr>
            <a:r>
              <a:rPr sz="1400" dirty="0">
                <a:latin typeface="Verdana"/>
                <a:cs typeface="Verdana"/>
              </a:rPr>
              <a:t>From An E</a:t>
            </a:r>
            <a:r>
              <a:rPr sz="1400" spc="-15" dirty="0">
                <a:latin typeface="Verdana"/>
                <a:cs typeface="Verdana"/>
              </a:rPr>
              <a:t>v</a:t>
            </a:r>
            <a:r>
              <a:rPr sz="1400" spc="0" dirty="0">
                <a:latin typeface="Verdana"/>
                <a:cs typeface="Verdana"/>
              </a:rPr>
              <a:t>ening Of Puzzlers </a:t>
            </a:r>
            <a:r>
              <a:rPr sz="1400" spc="-5" dirty="0">
                <a:latin typeface="Verdana"/>
                <a:cs typeface="Verdana"/>
              </a:rPr>
              <a:t>b</a:t>
            </a:r>
            <a:r>
              <a:rPr sz="1400" spc="0" dirty="0">
                <a:latin typeface="Verdana"/>
                <a:cs typeface="Verdana"/>
              </a:rPr>
              <a:t>y Josh Bloch</a:t>
            </a:r>
            <a:endParaRPr sz="1400">
              <a:latin typeface="Verdana"/>
              <a:cs typeface="Verdana"/>
            </a:endParaRPr>
          </a:p>
        </p:txBody>
      </p:sp>
    </p:spTree>
    <p:extLst>
      <p:ext uri="{BB962C8B-B14F-4D97-AF65-F5344CB8AC3E}">
        <p14:creationId xmlns:p14="http://schemas.microsoft.com/office/powerpoint/2010/main" val="2019220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Elements </a:t>
            </a:r>
            <a:r>
              <a:rPr sz="2800" spc="-5" dirty="0">
                <a:latin typeface="Calibri"/>
                <a:cs typeface="Calibri"/>
              </a:rPr>
              <a:t>o</a:t>
            </a:r>
            <a:r>
              <a:rPr sz="2800" spc="0" dirty="0">
                <a:latin typeface="Calibri"/>
                <a:cs typeface="Calibri"/>
              </a:rPr>
              <a:t>f a design p</a:t>
            </a:r>
            <a:r>
              <a:rPr sz="2800" spc="15" dirty="0">
                <a:latin typeface="Calibri"/>
                <a:cs typeface="Calibri"/>
              </a:rPr>
              <a:t>a</a:t>
            </a:r>
            <a:r>
              <a:rPr lang="en-US" sz="2800" spc="15" dirty="0">
                <a:latin typeface="Calibri"/>
                <a:cs typeface="Calibri"/>
              </a:rPr>
              <a:t>tt</a:t>
            </a:r>
            <a:r>
              <a:rPr sz="2800" spc="15" dirty="0">
                <a:latin typeface="Calibri"/>
                <a:cs typeface="Calibri"/>
              </a:rPr>
              <a:t>ern</a:t>
            </a:r>
            <a:endParaRPr sz="2800" dirty="0">
              <a:latin typeface="Calibri"/>
              <a:cs typeface="Calibri"/>
            </a:endParaRPr>
          </a:p>
        </p:txBody>
      </p:sp>
      <p:sp>
        <p:nvSpPr>
          <p:cNvPr id="5" name="object 5"/>
          <p:cNvSpPr txBox="1"/>
          <p:nvPr/>
        </p:nvSpPr>
        <p:spPr>
          <a:xfrm>
            <a:off x="338383" y="1279032"/>
            <a:ext cx="4309745" cy="1689735"/>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Name</a:t>
            </a:r>
          </a:p>
          <a:p>
            <a:pPr marL="355600" indent="-342900">
              <a:lnSpc>
                <a:spcPct val="100000"/>
              </a:lnSpc>
              <a:spcBef>
                <a:spcPts val="495"/>
              </a:spcBef>
              <a:buFont typeface="Arial"/>
              <a:buChar char="•"/>
              <a:tabLst>
                <a:tab pos="354965" algn="l"/>
              </a:tabLst>
            </a:pPr>
            <a:r>
              <a:rPr sz="2400" dirty="0">
                <a:latin typeface="Calibri"/>
                <a:cs typeface="Calibri"/>
              </a:rPr>
              <a:t>Abstract descrip</a:t>
            </a:r>
            <a:r>
              <a:rPr lang="en-US" sz="2400" spc="120" dirty="0">
                <a:latin typeface="Calibri"/>
                <a:cs typeface="Calibri"/>
              </a:rPr>
              <a:t>ti</a:t>
            </a:r>
            <a:r>
              <a:rPr sz="2400" spc="-5" dirty="0">
                <a:latin typeface="Calibri"/>
                <a:cs typeface="Calibri"/>
              </a:rPr>
              <a:t>o</a:t>
            </a:r>
            <a:r>
              <a:rPr sz="2400" spc="0" dirty="0">
                <a:latin typeface="Calibri"/>
                <a:cs typeface="Calibri"/>
              </a:rPr>
              <a:t>n </a:t>
            </a:r>
            <a:r>
              <a:rPr sz="2400" spc="-5" dirty="0">
                <a:latin typeface="Calibri"/>
                <a:cs typeface="Calibri"/>
              </a:rPr>
              <a:t>o</a:t>
            </a:r>
            <a:r>
              <a:rPr sz="2400" spc="0" dirty="0">
                <a:latin typeface="Calibri"/>
                <a:cs typeface="Calibri"/>
              </a:rPr>
              <a:t>f pr</a:t>
            </a:r>
            <a:r>
              <a:rPr sz="2400" spc="-5" dirty="0">
                <a:latin typeface="Calibri"/>
                <a:cs typeface="Calibri"/>
              </a:rPr>
              <a:t>o</a:t>
            </a:r>
            <a:r>
              <a:rPr sz="2400" spc="0" dirty="0">
                <a:latin typeface="Calibri"/>
                <a:cs typeface="Calibri"/>
              </a:rPr>
              <a:t>blem</a:t>
            </a:r>
            <a:endParaRPr sz="2400" dirty="0">
              <a:latin typeface="Calibri"/>
              <a:cs typeface="Calibri"/>
            </a:endParaRPr>
          </a:p>
          <a:p>
            <a:pPr>
              <a:lnSpc>
                <a:spcPts val="600"/>
              </a:lnSpc>
              <a:spcBef>
                <a:spcPts val="19"/>
              </a:spcBef>
              <a:buFont typeface="Arial"/>
              <a:buChar char="•"/>
            </a:pPr>
            <a:endParaRPr sz="600" dirty="0"/>
          </a:p>
          <a:p>
            <a:pPr marL="355600" indent="-342900">
              <a:lnSpc>
                <a:spcPct val="100000"/>
              </a:lnSpc>
              <a:buFont typeface="Arial"/>
              <a:buChar char="•"/>
              <a:tabLst>
                <a:tab pos="354965" algn="l"/>
              </a:tabLst>
            </a:pPr>
            <a:r>
              <a:rPr sz="2400" dirty="0">
                <a:latin typeface="Calibri"/>
                <a:cs typeface="Calibri"/>
              </a:rPr>
              <a:t>Abstract descrip</a:t>
            </a:r>
            <a:r>
              <a:rPr lang="en-US" sz="2400" spc="120" dirty="0">
                <a:latin typeface="Calibri"/>
                <a:cs typeface="Calibri"/>
              </a:rPr>
              <a:t>ti</a:t>
            </a:r>
            <a:r>
              <a:rPr sz="2400" spc="-5" dirty="0">
                <a:latin typeface="Calibri"/>
                <a:cs typeface="Calibri"/>
              </a:rPr>
              <a:t>o</a:t>
            </a:r>
            <a:r>
              <a:rPr sz="2400" spc="0" dirty="0">
                <a:latin typeface="Calibri"/>
                <a:cs typeface="Calibri"/>
              </a:rPr>
              <a:t>n </a:t>
            </a:r>
            <a:r>
              <a:rPr sz="2400" spc="-5" dirty="0">
                <a:latin typeface="Calibri"/>
                <a:cs typeface="Calibri"/>
              </a:rPr>
              <a:t>o</a:t>
            </a:r>
            <a:r>
              <a:rPr sz="2400" spc="0" dirty="0">
                <a:latin typeface="Calibri"/>
                <a:cs typeface="Calibri"/>
              </a:rPr>
              <a:t>f s</a:t>
            </a:r>
            <a:r>
              <a:rPr sz="2400" spc="-5" dirty="0">
                <a:latin typeface="Calibri"/>
                <a:cs typeface="Calibri"/>
              </a:rPr>
              <a:t>o</a:t>
            </a:r>
            <a:r>
              <a:rPr sz="2400" spc="0" dirty="0">
                <a:latin typeface="Calibri"/>
                <a:cs typeface="Calibri"/>
              </a:rPr>
              <a:t>lu</a:t>
            </a:r>
            <a:r>
              <a:rPr lang="en-US" sz="2400" spc="120" dirty="0">
                <a:latin typeface="Calibri"/>
                <a:cs typeface="Calibri"/>
              </a:rPr>
              <a:t>ti</a:t>
            </a:r>
            <a:r>
              <a:rPr sz="2400" spc="-5" dirty="0">
                <a:latin typeface="Calibri"/>
                <a:cs typeface="Calibri"/>
              </a:rPr>
              <a:t>o</a:t>
            </a:r>
            <a:r>
              <a:rPr sz="2400" spc="0" dirty="0">
                <a:latin typeface="Calibri"/>
                <a:cs typeface="Calibri"/>
              </a:rPr>
              <a:t>n</a:t>
            </a:r>
            <a:endParaRPr sz="2400" dirty="0">
              <a:latin typeface="Calibri"/>
              <a:cs typeface="Calibri"/>
            </a:endParaRPr>
          </a:p>
          <a:p>
            <a:pPr>
              <a:lnSpc>
                <a:spcPts val="500"/>
              </a:lnSpc>
              <a:spcBef>
                <a:spcPts val="19"/>
              </a:spcBef>
              <a:buFont typeface="Arial"/>
              <a:buChar char="•"/>
            </a:pPr>
            <a:endParaRPr sz="500" dirty="0"/>
          </a:p>
          <a:p>
            <a:pPr marL="355600" indent="-342900">
              <a:lnSpc>
                <a:spcPct val="100000"/>
              </a:lnSpc>
              <a:buFont typeface="Arial"/>
              <a:buChar char="•"/>
              <a:tabLst>
                <a:tab pos="354965" algn="l"/>
              </a:tabLst>
            </a:pPr>
            <a:r>
              <a:rPr sz="2400" dirty="0">
                <a:latin typeface="Calibri"/>
                <a:cs typeface="Calibri"/>
              </a:rPr>
              <a:t>Analysis </a:t>
            </a:r>
            <a:r>
              <a:rPr sz="2400" spc="-5" dirty="0">
                <a:latin typeface="Calibri"/>
                <a:cs typeface="Calibri"/>
              </a:rPr>
              <a:t>o</a:t>
            </a:r>
            <a:r>
              <a:rPr sz="2400" spc="0" dirty="0">
                <a:latin typeface="Calibri"/>
                <a:cs typeface="Calibri"/>
              </a:rPr>
              <a:t>f c</a:t>
            </a:r>
            <a:r>
              <a:rPr sz="2400" spc="-5" dirty="0">
                <a:latin typeface="Calibri"/>
                <a:cs typeface="Calibri"/>
              </a:rPr>
              <a:t>o</a:t>
            </a:r>
            <a:r>
              <a:rPr sz="2400" spc="0" dirty="0">
                <a:latin typeface="Calibri"/>
                <a:cs typeface="Calibri"/>
              </a:rPr>
              <a:t>nsequences</a:t>
            </a:r>
            <a:endParaRPr sz="2400"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Strategy p</a:t>
            </a:r>
            <a:r>
              <a:rPr sz="2800" spc="15" dirty="0">
                <a:latin typeface="Calibri"/>
                <a:cs typeface="Calibri"/>
              </a:rPr>
              <a:t>a</a:t>
            </a:r>
            <a:r>
              <a:rPr lang="en-US" sz="2800" spc="15" dirty="0">
                <a:latin typeface="Calibri"/>
                <a:cs typeface="Calibri"/>
              </a:rPr>
              <a:t>tt</a:t>
            </a:r>
            <a:r>
              <a:rPr sz="2800" spc="15" dirty="0">
                <a:latin typeface="Calibri"/>
                <a:cs typeface="Calibri"/>
              </a:rPr>
              <a:t>ern</a:t>
            </a:r>
            <a:endParaRPr sz="2800" dirty="0">
              <a:latin typeface="Calibri"/>
              <a:cs typeface="Calibri"/>
            </a:endParaRPr>
          </a:p>
        </p:txBody>
      </p:sp>
      <p:sp>
        <p:nvSpPr>
          <p:cNvPr id="5" name="object 5"/>
          <p:cNvSpPr txBox="1"/>
          <p:nvPr/>
        </p:nvSpPr>
        <p:spPr>
          <a:xfrm>
            <a:off x="338383" y="1279032"/>
            <a:ext cx="7339330" cy="3444240"/>
          </a:xfrm>
          <a:prstGeom prst="rect">
            <a:avLst/>
          </a:prstGeom>
        </p:spPr>
        <p:txBody>
          <a:bodyPr vert="horz" wrap="square" lIns="0" tIns="0" rIns="0" bIns="0" rtlCol="0">
            <a:noAutofit/>
          </a:bodyPr>
          <a:lstStyle/>
          <a:p>
            <a:pPr marL="355600" indent="-342900">
              <a:lnSpc>
                <a:spcPct val="100000"/>
              </a:lnSpc>
              <a:buFont typeface="Arial"/>
              <a:buChar char="•"/>
              <a:tabLst>
                <a:tab pos="354965" algn="l"/>
                <a:tab pos="1624330" algn="l"/>
              </a:tabLst>
            </a:pPr>
            <a:r>
              <a:rPr sz="2400" dirty="0">
                <a:latin typeface="Calibri"/>
                <a:cs typeface="Calibri"/>
              </a:rPr>
              <a:t>Pr</a:t>
            </a:r>
            <a:r>
              <a:rPr sz="2400" spc="-5" dirty="0">
                <a:latin typeface="Calibri"/>
                <a:cs typeface="Calibri"/>
              </a:rPr>
              <a:t>o</a:t>
            </a:r>
            <a:r>
              <a:rPr sz="2400" spc="0" dirty="0">
                <a:latin typeface="Calibri"/>
                <a:cs typeface="Calibri"/>
              </a:rPr>
              <a:t>blem:	Clients need diﬀerent variants </a:t>
            </a:r>
            <a:r>
              <a:rPr sz="2400" spc="-5" dirty="0">
                <a:latin typeface="Calibri"/>
                <a:cs typeface="Calibri"/>
              </a:rPr>
              <a:t>o</a:t>
            </a:r>
            <a:r>
              <a:rPr sz="2400" spc="0" dirty="0">
                <a:latin typeface="Calibri"/>
                <a:cs typeface="Calibri"/>
              </a:rPr>
              <a:t>f an alg</a:t>
            </a:r>
            <a:r>
              <a:rPr sz="2400" spc="-5" dirty="0">
                <a:latin typeface="Calibri"/>
                <a:cs typeface="Calibri"/>
              </a:rPr>
              <a:t>o</a:t>
            </a:r>
            <a:r>
              <a:rPr sz="2400" spc="0" dirty="0">
                <a:latin typeface="Calibri"/>
                <a:cs typeface="Calibri"/>
              </a:rPr>
              <a:t>rithm</a:t>
            </a:r>
            <a:endParaRPr sz="2400" dirty="0">
              <a:latin typeface="Calibri"/>
              <a:cs typeface="Calibri"/>
            </a:endParaRPr>
          </a:p>
          <a:p>
            <a:pPr marL="355600" marR="115570" indent="-342900">
              <a:lnSpc>
                <a:spcPct val="101499"/>
              </a:lnSpc>
              <a:spcBef>
                <a:spcPts val="450"/>
              </a:spcBef>
              <a:buFont typeface="Arial"/>
              <a:buChar char="•"/>
              <a:tabLst>
                <a:tab pos="354965" algn="l"/>
                <a:tab pos="1596390" algn="l"/>
              </a:tabLst>
            </a:pPr>
            <a:r>
              <a:rPr sz="2400" dirty="0">
                <a:latin typeface="Calibri"/>
                <a:cs typeface="Calibri"/>
              </a:rPr>
              <a:t>S</a:t>
            </a:r>
            <a:r>
              <a:rPr sz="2400" spc="-5" dirty="0">
                <a:latin typeface="Calibri"/>
                <a:cs typeface="Calibri"/>
              </a:rPr>
              <a:t>o</a:t>
            </a:r>
            <a:r>
              <a:rPr sz="2400" spc="0" dirty="0">
                <a:latin typeface="Calibri"/>
                <a:cs typeface="Calibri"/>
              </a:rPr>
              <a:t>lu</a:t>
            </a:r>
            <a:r>
              <a:rPr lang="en-US" sz="2400" spc="120" dirty="0">
                <a:latin typeface="Calibri"/>
                <a:cs typeface="Calibri"/>
              </a:rPr>
              <a:t>ti</a:t>
            </a:r>
            <a:r>
              <a:rPr sz="2400" spc="-5" dirty="0">
                <a:latin typeface="Calibri"/>
                <a:cs typeface="Calibri"/>
              </a:rPr>
              <a:t>o</a:t>
            </a:r>
            <a:r>
              <a:rPr sz="2400" spc="0" dirty="0">
                <a:latin typeface="Calibri"/>
                <a:cs typeface="Calibri"/>
              </a:rPr>
              <a:t>n:	Create an interface f</a:t>
            </a:r>
            <a:r>
              <a:rPr sz="2400" spc="-5" dirty="0">
                <a:latin typeface="Calibri"/>
                <a:cs typeface="Calibri"/>
              </a:rPr>
              <a:t>o</a:t>
            </a:r>
            <a:r>
              <a:rPr sz="2400" spc="0" dirty="0">
                <a:latin typeface="Calibri"/>
                <a:cs typeface="Calibri"/>
              </a:rPr>
              <a:t>r the alg</a:t>
            </a:r>
            <a:r>
              <a:rPr sz="2400" spc="-5" dirty="0">
                <a:latin typeface="Calibri"/>
                <a:cs typeface="Calibri"/>
              </a:rPr>
              <a:t>o</a:t>
            </a:r>
            <a:r>
              <a:rPr sz="2400" spc="0" dirty="0">
                <a:latin typeface="Calibri"/>
                <a:cs typeface="Calibri"/>
              </a:rPr>
              <a:t>rithm, </a:t>
            </a:r>
            <a:r>
              <a:rPr sz="2400" spc="-5" dirty="0">
                <a:latin typeface="Calibri"/>
                <a:cs typeface="Calibri"/>
              </a:rPr>
              <a:t>w</a:t>
            </a:r>
            <a:r>
              <a:rPr sz="2400" spc="0" dirty="0">
                <a:latin typeface="Calibri"/>
                <a:cs typeface="Calibri"/>
              </a:rPr>
              <a:t>ith an implemen</a:t>
            </a:r>
            <a:r>
              <a:rPr lang="en-US" sz="2400" spc="120" dirty="0">
                <a:latin typeface="Calibri"/>
                <a:cs typeface="Calibri"/>
              </a:rPr>
              <a:t>ti</a:t>
            </a:r>
            <a:r>
              <a:rPr sz="2400" spc="120" dirty="0">
                <a:latin typeface="Calibri"/>
                <a:cs typeface="Calibri"/>
              </a:rPr>
              <a:t>ng class f</a:t>
            </a:r>
            <a:r>
              <a:rPr sz="2400" spc="-5" dirty="0">
                <a:latin typeface="Calibri"/>
                <a:cs typeface="Calibri"/>
              </a:rPr>
              <a:t>o</a:t>
            </a:r>
            <a:r>
              <a:rPr sz="2400" spc="0" dirty="0">
                <a:latin typeface="Calibri"/>
                <a:cs typeface="Calibri"/>
              </a:rPr>
              <a:t>r each variant </a:t>
            </a:r>
            <a:r>
              <a:rPr sz="2400" spc="-5" dirty="0">
                <a:latin typeface="Calibri"/>
                <a:cs typeface="Calibri"/>
              </a:rPr>
              <a:t>o</a:t>
            </a:r>
            <a:r>
              <a:rPr sz="2400" spc="0" dirty="0">
                <a:latin typeface="Calibri"/>
                <a:cs typeface="Calibri"/>
              </a:rPr>
              <a:t>f the alg</a:t>
            </a:r>
            <a:r>
              <a:rPr sz="2400" spc="-5" dirty="0">
                <a:latin typeface="Calibri"/>
                <a:cs typeface="Calibri"/>
              </a:rPr>
              <a:t>o</a:t>
            </a:r>
            <a:r>
              <a:rPr sz="2400" spc="0" dirty="0">
                <a:latin typeface="Calibri"/>
                <a:cs typeface="Calibri"/>
              </a:rPr>
              <a:t>rithm</a:t>
            </a:r>
            <a:endParaRPr sz="2400" dirty="0">
              <a:latin typeface="Calibri"/>
              <a:cs typeface="Calibri"/>
            </a:endParaRPr>
          </a:p>
          <a:p>
            <a:pPr>
              <a:lnSpc>
                <a:spcPts val="550"/>
              </a:lnSpc>
              <a:spcBef>
                <a:spcPts val="45"/>
              </a:spcBef>
              <a:buFont typeface="Arial"/>
              <a:buChar char="•"/>
            </a:pPr>
            <a:endParaRPr sz="550" dirty="0"/>
          </a:p>
          <a:p>
            <a:pPr marL="355600" indent="-342900">
              <a:lnSpc>
                <a:spcPct val="100000"/>
              </a:lnSpc>
              <a:buFont typeface="Arial"/>
              <a:buChar char="•"/>
              <a:tabLst>
                <a:tab pos="354965" algn="l"/>
              </a:tabLst>
            </a:pPr>
            <a:r>
              <a:rPr sz="2400" dirty="0">
                <a:latin typeface="Calibri"/>
                <a:cs typeface="Calibri"/>
              </a:rPr>
              <a:t>Cons</a:t>
            </a:r>
            <a:r>
              <a:rPr sz="2400" spc="-5" dirty="0">
                <a:latin typeface="Calibri"/>
                <a:cs typeface="Calibri"/>
              </a:rPr>
              <a:t>e</a:t>
            </a:r>
            <a:r>
              <a:rPr sz="2400" spc="0" dirty="0">
                <a:latin typeface="Calibri"/>
                <a:cs typeface="Calibri"/>
              </a:rPr>
              <a:t>qu</a:t>
            </a:r>
            <a:r>
              <a:rPr sz="2400" spc="-5" dirty="0">
                <a:latin typeface="Calibri"/>
                <a:cs typeface="Calibri"/>
              </a:rPr>
              <a:t>e</a:t>
            </a:r>
            <a:r>
              <a:rPr sz="2400" spc="0" dirty="0">
                <a:latin typeface="Calibri"/>
                <a:cs typeface="Calibri"/>
              </a:rPr>
              <a:t>nc</a:t>
            </a:r>
            <a:r>
              <a:rPr sz="2400" spc="-5" dirty="0">
                <a:latin typeface="Calibri"/>
                <a:cs typeface="Calibri"/>
              </a:rPr>
              <a:t>e</a:t>
            </a:r>
            <a:r>
              <a:rPr sz="2400" spc="0" dirty="0">
                <a:latin typeface="Calibri"/>
                <a:cs typeface="Calibri"/>
              </a:rPr>
              <a:t>s:</a:t>
            </a:r>
            <a:endParaRPr sz="2400" dirty="0">
              <a:latin typeface="Calibri"/>
              <a:cs typeface="Calibri"/>
            </a:endParaRPr>
          </a:p>
          <a:p>
            <a:pPr marL="755650" lvl="1" indent="-285750">
              <a:lnSpc>
                <a:spcPct val="100000"/>
              </a:lnSpc>
              <a:spcBef>
                <a:spcPts val="425"/>
              </a:spcBef>
              <a:buFont typeface="Arial"/>
              <a:buChar char="–"/>
              <a:tabLst>
                <a:tab pos="755015" algn="l"/>
              </a:tabLst>
            </a:pPr>
            <a:r>
              <a:rPr sz="2000" dirty="0">
                <a:latin typeface="Calibri"/>
                <a:cs typeface="Calibri"/>
              </a:rPr>
              <a:t>Easily extensible for new algorithm implemen</a:t>
            </a:r>
            <a:r>
              <a:rPr sz="2000" spc="25" dirty="0">
                <a:latin typeface="Calibri"/>
                <a:cs typeface="Calibri"/>
              </a:rPr>
              <a:t>ta</a:t>
            </a:r>
            <a:r>
              <a:rPr lang="en-US" sz="2000" spc="25" dirty="0">
                <a:latin typeface="Calibri"/>
                <a:cs typeface="Calibri"/>
              </a:rPr>
              <a:t>ti</a:t>
            </a:r>
            <a:r>
              <a:rPr sz="2000" spc="25" dirty="0">
                <a:latin typeface="Calibri"/>
                <a:cs typeface="Calibri"/>
              </a:rPr>
              <a:t>ons</a:t>
            </a:r>
            <a:endParaRPr sz="2000" dirty="0">
              <a:latin typeface="Calibri"/>
              <a:cs typeface="Calibri"/>
            </a:endParaRPr>
          </a:p>
          <a:p>
            <a:pPr marL="755650" lvl="1" indent="-285750">
              <a:lnSpc>
                <a:spcPct val="100000"/>
              </a:lnSpc>
              <a:spcBef>
                <a:spcPts val="500"/>
              </a:spcBef>
              <a:buFont typeface="Arial"/>
              <a:buChar char="–"/>
              <a:tabLst>
                <a:tab pos="755015" algn="l"/>
              </a:tabLst>
            </a:pPr>
            <a:r>
              <a:rPr sz="2000" dirty="0">
                <a:latin typeface="Calibri"/>
                <a:cs typeface="Calibri"/>
              </a:rPr>
              <a:t>Separates algorithm from client context</a:t>
            </a:r>
          </a:p>
          <a:p>
            <a:pPr lvl="1">
              <a:lnSpc>
                <a:spcPts val="500"/>
              </a:lnSpc>
              <a:spcBef>
                <a:spcPts val="0"/>
              </a:spcBef>
              <a:buFont typeface="Arial"/>
              <a:buChar char="–"/>
            </a:pPr>
            <a:endParaRPr sz="500" dirty="0"/>
          </a:p>
          <a:p>
            <a:pPr marL="755650" lvl="1" indent="-285750">
              <a:lnSpc>
                <a:spcPct val="100000"/>
              </a:lnSpc>
              <a:buFont typeface="Arial"/>
              <a:buChar char="–"/>
              <a:tabLst>
                <a:tab pos="755015" algn="l"/>
              </a:tabLst>
            </a:pPr>
            <a:r>
              <a:rPr sz="2000" dirty="0">
                <a:latin typeface="Calibri"/>
                <a:cs typeface="Calibri"/>
              </a:rPr>
              <a:t>Introduces an extra interface and many classes:</a:t>
            </a:r>
          </a:p>
          <a:p>
            <a:pPr marL="1155700" lvl="2" indent="-228600">
              <a:lnSpc>
                <a:spcPct val="100000"/>
              </a:lnSpc>
              <a:spcBef>
                <a:spcPts val="500"/>
              </a:spcBef>
              <a:buFont typeface="Arial"/>
              <a:buChar char="•"/>
              <a:tabLst>
                <a:tab pos="1155065" algn="l"/>
              </a:tabLst>
            </a:pPr>
            <a:r>
              <a:rPr sz="2000" dirty="0">
                <a:latin typeface="Calibri"/>
                <a:cs typeface="Calibri"/>
              </a:rPr>
              <a:t>Code can be harder to understand</a:t>
            </a:r>
          </a:p>
          <a:p>
            <a:pPr marL="1155700" lvl="2" indent="-228600">
              <a:lnSpc>
                <a:spcPct val="100000"/>
              </a:lnSpc>
              <a:spcBef>
                <a:spcPts val="400"/>
              </a:spcBef>
              <a:buFont typeface="Arial"/>
              <a:buChar char="•"/>
              <a:tabLst>
                <a:tab pos="1155065" algn="l"/>
              </a:tabLst>
            </a:pPr>
            <a:r>
              <a:rPr sz="2000" dirty="0">
                <a:latin typeface="Calibri"/>
                <a:cs typeface="Calibri"/>
              </a:rPr>
              <a:t>Lots of overhead if the strategies are simple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P</a:t>
            </a:r>
            <a:r>
              <a:rPr sz="2800" spc="15" dirty="0">
                <a:latin typeface="Calibri"/>
                <a:cs typeface="Calibri"/>
              </a:rPr>
              <a:t>a</a:t>
            </a:r>
            <a:r>
              <a:rPr lang="en-US" sz="2800" spc="15" dirty="0">
                <a:latin typeface="Calibri"/>
                <a:cs typeface="Calibri"/>
              </a:rPr>
              <a:t>tt</a:t>
            </a:r>
            <a:r>
              <a:rPr sz="2800" spc="15" dirty="0">
                <a:latin typeface="Calibri"/>
                <a:cs typeface="Calibri"/>
              </a:rPr>
              <a:t>erns a</a:t>
            </a:r>
            <a:r>
              <a:rPr sz="2800" spc="-5" dirty="0">
                <a:latin typeface="Calibri"/>
                <a:cs typeface="Calibri"/>
              </a:rPr>
              <a:t>r</a:t>
            </a:r>
            <a:r>
              <a:rPr sz="2800" spc="0" dirty="0">
                <a:latin typeface="Calibri"/>
                <a:cs typeface="Calibri"/>
              </a:rPr>
              <a:t>e m</a:t>
            </a:r>
            <a:r>
              <a:rPr sz="2800" spc="-5" dirty="0">
                <a:latin typeface="Calibri"/>
                <a:cs typeface="Calibri"/>
              </a:rPr>
              <a:t>o</a:t>
            </a:r>
            <a:r>
              <a:rPr sz="2800" spc="0" dirty="0">
                <a:latin typeface="Calibri"/>
                <a:cs typeface="Calibri"/>
              </a:rPr>
              <a:t>re than just structure</a:t>
            </a:r>
            <a:endParaRPr sz="2800" dirty="0">
              <a:latin typeface="Calibri"/>
              <a:cs typeface="Calibri"/>
            </a:endParaRPr>
          </a:p>
        </p:txBody>
      </p:sp>
      <p:sp>
        <p:nvSpPr>
          <p:cNvPr id="5" name="object 5"/>
          <p:cNvSpPr txBox="1"/>
          <p:nvPr/>
        </p:nvSpPr>
        <p:spPr>
          <a:xfrm>
            <a:off x="338383" y="1279763"/>
            <a:ext cx="8351520" cy="1844675"/>
          </a:xfrm>
          <a:prstGeom prst="rect">
            <a:avLst/>
          </a:prstGeom>
        </p:spPr>
        <p:txBody>
          <a:bodyPr vert="horz" wrap="square" lIns="0" tIns="0" rIns="0" bIns="0" rtlCol="0">
            <a:noAutofit/>
          </a:bodyPr>
          <a:lstStyle/>
          <a:p>
            <a:pPr marL="355600" marR="12700" indent="-342900">
              <a:lnSpc>
                <a:spcPct val="99800"/>
              </a:lnSpc>
              <a:buFont typeface="Arial"/>
              <a:buChar char="•"/>
              <a:tabLst>
                <a:tab pos="354965" algn="l"/>
                <a:tab pos="1664970" algn="l"/>
                <a:tab pos="2602230" algn="l"/>
                <a:tab pos="3244850" algn="l"/>
              </a:tabLst>
            </a:pPr>
            <a:r>
              <a:rPr sz="2400" dirty="0">
                <a:latin typeface="Calibri"/>
                <a:cs typeface="Calibri"/>
              </a:rPr>
              <a:t>C</a:t>
            </a:r>
            <a:r>
              <a:rPr sz="2400" spc="-5" dirty="0">
                <a:latin typeface="Calibri"/>
                <a:cs typeface="Calibri"/>
              </a:rPr>
              <a:t>o</a:t>
            </a:r>
            <a:r>
              <a:rPr sz="2400" spc="0" dirty="0">
                <a:latin typeface="Calibri"/>
                <a:cs typeface="Calibri"/>
              </a:rPr>
              <a:t>nsider:	A m</a:t>
            </a:r>
            <a:r>
              <a:rPr sz="2400" spc="-5" dirty="0">
                <a:latin typeface="Calibri"/>
                <a:cs typeface="Calibri"/>
              </a:rPr>
              <a:t>o</a:t>
            </a:r>
            <a:r>
              <a:rPr sz="2400" spc="0" dirty="0">
                <a:latin typeface="Calibri"/>
                <a:cs typeface="Calibri"/>
              </a:rPr>
              <a:t>dern car engine is c</a:t>
            </a:r>
            <a:r>
              <a:rPr sz="2400" spc="-5" dirty="0">
                <a:latin typeface="Calibri"/>
                <a:cs typeface="Calibri"/>
              </a:rPr>
              <a:t>o</a:t>
            </a:r>
            <a:r>
              <a:rPr sz="2400" spc="0" dirty="0">
                <a:latin typeface="Calibri"/>
                <a:cs typeface="Calibri"/>
              </a:rPr>
              <a:t>nstantly m</a:t>
            </a:r>
            <a:r>
              <a:rPr sz="2400" spc="-5" dirty="0">
                <a:latin typeface="Calibri"/>
                <a:cs typeface="Calibri"/>
              </a:rPr>
              <a:t>o</a:t>
            </a:r>
            <a:r>
              <a:rPr sz="2400" spc="0" dirty="0">
                <a:latin typeface="Calibri"/>
                <a:cs typeface="Calibri"/>
              </a:rPr>
              <a:t>nitored by a s</a:t>
            </a:r>
            <a:r>
              <a:rPr sz="2400" spc="-5" dirty="0">
                <a:latin typeface="Calibri"/>
                <a:cs typeface="Calibri"/>
              </a:rPr>
              <a:t>o</a:t>
            </a:r>
            <a:r>
              <a:rPr lang="en-US" sz="2400" spc="254" dirty="0">
                <a:latin typeface="Calibri"/>
                <a:cs typeface="Calibri"/>
              </a:rPr>
              <a:t>ft</a:t>
            </a:r>
            <a:r>
              <a:rPr sz="2400" spc="-5" dirty="0">
                <a:latin typeface="Calibri"/>
                <a:cs typeface="Calibri"/>
              </a:rPr>
              <a:t>w</a:t>
            </a:r>
            <a:r>
              <a:rPr sz="2400" spc="0" dirty="0">
                <a:latin typeface="Calibri"/>
                <a:cs typeface="Calibri"/>
              </a:rPr>
              <a:t>are system.	The m</a:t>
            </a:r>
            <a:r>
              <a:rPr sz="2400" spc="-5" dirty="0">
                <a:latin typeface="Calibri"/>
                <a:cs typeface="Calibri"/>
              </a:rPr>
              <a:t>o</a:t>
            </a:r>
            <a:r>
              <a:rPr sz="2400" spc="0" dirty="0">
                <a:latin typeface="Calibri"/>
                <a:cs typeface="Calibri"/>
              </a:rPr>
              <a:t>nitoring system must </a:t>
            </a:r>
            <a:r>
              <a:rPr sz="2400" spc="-5" dirty="0">
                <a:latin typeface="Calibri"/>
                <a:cs typeface="Calibri"/>
              </a:rPr>
              <a:t>o</a:t>
            </a:r>
            <a:r>
              <a:rPr sz="2400" spc="0" dirty="0">
                <a:latin typeface="Calibri"/>
                <a:cs typeface="Calibri"/>
              </a:rPr>
              <a:t>btain data fr</a:t>
            </a:r>
            <a:r>
              <a:rPr sz="2400" spc="-5" dirty="0">
                <a:latin typeface="Calibri"/>
                <a:cs typeface="Calibri"/>
              </a:rPr>
              <a:t>o</a:t>
            </a:r>
            <a:r>
              <a:rPr sz="2400" spc="0" dirty="0">
                <a:latin typeface="Calibri"/>
                <a:cs typeface="Calibri"/>
              </a:rPr>
              <a:t>m many dis</a:t>
            </a:r>
            <a:r>
              <a:rPr lang="en-US" sz="2400" spc="120" dirty="0">
                <a:latin typeface="Calibri"/>
                <a:cs typeface="Calibri"/>
              </a:rPr>
              <a:t>ti</a:t>
            </a:r>
            <a:r>
              <a:rPr sz="2400" spc="120" dirty="0">
                <a:latin typeface="Calibri"/>
                <a:cs typeface="Calibri"/>
              </a:rPr>
              <a:t>nct engine sens</a:t>
            </a:r>
            <a:r>
              <a:rPr sz="2400" spc="-5" dirty="0">
                <a:latin typeface="Calibri"/>
                <a:cs typeface="Calibri"/>
              </a:rPr>
              <a:t>o</a:t>
            </a:r>
            <a:r>
              <a:rPr sz="2400" spc="0" dirty="0">
                <a:latin typeface="Calibri"/>
                <a:cs typeface="Calibri"/>
              </a:rPr>
              <a:t>rs, such as an </a:t>
            </a:r>
            <a:r>
              <a:rPr sz="2400" spc="-5" dirty="0">
                <a:latin typeface="Calibri"/>
                <a:cs typeface="Calibri"/>
              </a:rPr>
              <a:t>o</a:t>
            </a:r>
            <a:r>
              <a:rPr sz="2400" spc="0" dirty="0">
                <a:latin typeface="Calibri"/>
                <a:cs typeface="Calibri"/>
              </a:rPr>
              <a:t>il temperature sens</a:t>
            </a:r>
            <a:r>
              <a:rPr sz="2400" spc="-5" dirty="0">
                <a:latin typeface="Calibri"/>
                <a:cs typeface="Calibri"/>
              </a:rPr>
              <a:t>o</a:t>
            </a:r>
            <a:r>
              <a:rPr sz="2400" spc="0" dirty="0">
                <a:latin typeface="Calibri"/>
                <a:cs typeface="Calibri"/>
              </a:rPr>
              <a:t>r, an </a:t>
            </a:r>
            <a:r>
              <a:rPr sz="2400" spc="-5" dirty="0">
                <a:latin typeface="Calibri"/>
                <a:cs typeface="Calibri"/>
              </a:rPr>
              <a:t>o</a:t>
            </a:r>
            <a:r>
              <a:rPr sz="2400" spc="0" dirty="0">
                <a:latin typeface="Calibri"/>
                <a:cs typeface="Calibri"/>
              </a:rPr>
              <a:t>xygen sens</a:t>
            </a:r>
            <a:r>
              <a:rPr sz="2400" spc="-5" dirty="0">
                <a:latin typeface="Calibri"/>
                <a:cs typeface="Calibri"/>
              </a:rPr>
              <a:t>o</a:t>
            </a:r>
            <a:r>
              <a:rPr sz="2400" spc="0" dirty="0">
                <a:latin typeface="Calibri"/>
                <a:cs typeface="Calibri"/>
              </a:rPr>
              <a:t>r, etc.	More sens</a:t>
            </a:r>
            <a:r>
              <a:rPr sz="2400" spc="-5" dirty="0">
                <a:latin typeface="Calibri"/>
                <a:cs typeface="Calibri"/>
              </a:rPr>
              <a:t>o</a:t>
            </a:r>
            <a:r>
              <a:rPr sz="2400" spc="0" dirty="0">
                <a:latin typeface="Calibri"/>
                <a:cs typeface="Calibri"/>
              </a:rPr>
              <a:t>rs may be added in the future.</a:t>
            </a:r>
            <a:endParaRPr sz="24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dirty="0">
                <a:latin typeface="Calibri"/>
                <a:cs typeface="Calibri"/>
              </a:rPr>
              <a:t>Design p</a:t>
            </a:r>
            <a:r>
              <a:rPr sz="2800" spc="15" dirty="0">
                <a:latin typeface="Calibri"/>
                <a:cs typeface="Calibri"/>
              </a:rPr>
              <a:t>a</a:t>
            </a:r>
            <a:r>
              <a:rPr lang="en-US" sz="2800" spc="15" dirty="0">
                <a:latin typeface="Calibri"/>
                <a:cs typeface="Calibri"/>
              </a:rPr>
              <a:t>tt</a:t>
            </a:r>
            <a:r>
              <a:rPr sz="2800" spc="15" dirty="0">
                <a:latin typeface="Calibri"/>
                <a:cs typeface="Calibri"/>
              </a:rPr>
              <a:t>ern c</a:t>
            </a:r>
            <a:r>
              <a:rPr sz="2800" spc="-5" dirty="0">
                <a:latin typeface="Calibri"/>
                <a:cs typeface="Calibri"/>
              </a:rPr>
              <a:t>o</a:t>
            </a:r>
            <a:r>
              <a:rPr sz="2800" spc="0" dirty="0">
                <a:latin typeface="Calibri"/>
                <a:cs typeface="Calibri"/>
              </a:rPr>
              <a:t>nclusi</a:t>
            </a:r>
            <a:r>
              <a:rPr sz="2800" spc="-5" dirty="0">
                <a:latin typeface="Calibri"/>
                <a:cs typeface="Calibri"/>
              </a:rPr>
              <a:t>o</a:t>
            </a:r>
            <a:r>
              <a:rPr sz="2800" spc="0" dirty="0">
                <a:latin typeface="Calibri"/>
                <a:cs typeface="Calibri"/>
              </a:rPr>
              <a:t>ns</a:t>
            </a:r>
            <a:endParaRPr sz="2800" dirty="0">
              <a:latin typeface="Calibri"/>
              <a:cs typeface="Calibri"/>
            </a:endParaRPr>
          </a:p>
        </p:txBody>
      </p:sp>
      <p:sp>
        <p:nvSpPr>
          <p:cNvPr id="5" name="object 5"/>
          <p:cNvSpPr txBox="1"/>
          <p:nvPr/>
        </p:nvSpPr>
        <p:spPr>
          <a:xfrm>
            <a:off x="338383" y="1279032"/>
            <a:ext cx="4874260" cy="1257935"/>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Calibri"/>
                <a:cs typeface="Calibri"/>
              </a:rPr>
              <a:t>Pr</a:t>
            </a:r>
            <a:r>
              <a:rPr sz="2400" spc="-5" dirty="0">
                <a:latin typeface="Calibri"/>
                <a:cs typeface="Calibri"/>
              </a:rPr>
              <a:t>o</a:t>
            </a:r>
            <a:r>
              <a:rPr sz="2400" spc="0" dirty="0">
                <a:latin typeface="Calibri"/>
                <a:cs typeface="Calibri"/>
              </a:rPr>
              <a:t>vide shared language</a:t>
            </a:r>
            <a:endParaRPr sz="2400">
              <a:latin typeface="Calibri"/>
              <a:cs typeface="Calibri"/>
            </a:endParaRPr>
          </a:p>
          <a:p>
            <a:pPr marL="355600" indent="-342900">
              <a:lnSpc>
                <a:spcPct val="100000"/>
              </a:lnSpc>
              <a:spcBef>
                <a:spcPts val="495"/>
              </a:spcBef>
              <a:buFont typeface="Arial"/>
              <a:buChar char="•"/>
              <a:tabLst>
                <a:tab pos="354965" algn="l"/>
              </a:tabLst>
            </a:pPr>
            <a:r>
              <a:rPr sz="2400" dirty="0">
                <a:latin typeface="Calibri"/>
                <a:cs typeface="Calibri"/>
              </a:rPr>
              <a:t>C</a:t>
            </a:r>
            <a:r>
              <a:rPr sz="2400" spc="-5" dirty="0">
                <a:latin typeface="Calibri"/>
                <a:cs typeface="Calibri"/>
              </a:rPr>
              <a:t>o</a:t>
            </a:r>
            <a:r>
              <a:rPr sz="2400" spc="0" dirty="0">
                <a:latin typeface="Calibri"/>
                <a:cs typeface="Calibri"/>
              </a:rPr>
              <a:t>nvey shared experience</a:t>
            </a:r>
            <a:endParaRPr sz="2400">
              <a:latin typeface="Calibri"/>
              <a:cs typeface="Calibri"/>
            </a:endParaRPr>
          </a:p>
          <a:p>
            <a:pPr>
              <a:lnSpc>
                <a:spcPts val="600"/>
              </a:lnSpc>
              <a:spcBef>
                <a:spcPts val="19"/>
              </a:spcBef>
              <a:buFont typeface="Arial"/>
              <a:buChar char="•"/>
            </a:pPr>
            <a:endParaRPr sz="600"/>
          </a:p>
          <a:p>
            <a:pPr marL="355600" indent="-342900">
              <a:lnSpc>
                <a:spcPct val="100000"/>
              </a:lnSpc>
              <a:buFont typeface="Arial"/>
              <a:buChar char="•"/>
              <a:tabLst>
                <a:tab pos="354965" algn="l"/>
              </a:tabLst>
            </a:pPr>
            <a:r>
              <a:rPr sz="2400" dirty="0">
                <a:latin typeface="Calibri"/>
                <a:cs typeface="Calibri"/>
              </a:rPr>
              <a:t>Can be system and language speciﬁc</a:t>
            </a:r>
            <a:endParaRPr sz="2400">
              <a:latin typeface="Calibri"/>
              <a:cs typeface="Calibri"/>
            </a:endParaRPr>
          </a:p>
        </p:txBody>
      </p:sp>
      <p:sp>
        <p:nvSpPr>
          <p:cNvPr id="6" name="object 6"/>
          <p:cNvSpPr/>
          <p:nvPr/>
        </p:nvSpPr>
        <p:spPr>
          <a:xfrm>
            <a:off x="6526843" y="3321539"/>
            <a:ext cx="2350687" cy="304799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2813685"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W</a:t>
            </a:r>
            <a:r>
              <a:rPr sz="2800" spc="0" dirty="0">
                <a:latin typeface="Calibri"/>
                <a:cs typeface="Calibri"/>
              </a:rPr>
              <a:t>hat d</a:t>
            </a:r>
            <a:r>
              <a:rPr sz="2800" spc="-5" dirty="0">
                <a:latin typeface="Calibri"/>
                <a:cs typeface="Calibri"/>
              </a:rPr>
              <a:t>o</a:t>
            </a:r>
            <a:r>
              <a:rPr sz="2800" spc="0" dirty="0">
                <a:latin typeface="Calibri"/>
                <a:cs typeface="Calibri"/>
              </a:rPr>
              <a:t>es it print?</a:t>
            </a:r>
            <a:endParaRPr sz="2800" dirty="0">
              <a:latin typeface="Calibri"/>
              <a:cs typeface="Calibri"/>
            </a:endParaRPr>
          </a:p>
        </p:txBody>
      </p:sp>
      <p:sp>
        <p:nvSpPr>
          <p:cNvPr id="5" name="object 5"/>
          <p:cNvSpPr/>
          <p:nvPr/>
        </p:nvSpPr>
        <p:spPr>
          <a:xfrm>
            <a:off x="914398" y="1219201"/>
            <a:ext cx="4469497" cy="1854276"/>
          </a:xfrm>
          <a:custGeom>
            <a:avLst/>
            <a:gdLst/>
            <a:ahLst/>
            <a:cxnLst/>
            <a:rect l="l" t="t" r="r" b="b"/>
            <a:pathLst>
              <a:path w="4469497" h="1854276">
                <a:moveTo>
                  <a:pt x="0" y="0"/>
                </a:moveTo>
                <a:lnTo>
                  <a:pt x="4469497" y="0"/>
                </a:lnTo>
                <a:lnTo>
                  <a:pt x="4469497" y="1854276"/>
                </a:lnTo>
                <a:lnTo>
                  <a:pt x="0" y="1854276"/>
                </a:lnTo>
                <a:lnTo>
                  <a:pt x="0" y="0"/>
                </a:lnTo>
                <a:close/>
              </a:path>
            </a:pathLst>
          </a:custGeom>
          <a:ln w="50799">
            <a:solidFill>
              <a:srgbClr val="005DB9"/>
            </a:solidFill>
          </a:ln>
        </p:spPr>
        <p:txBody>
          <a:bodyPr wrap="square" lIns="0" tIns="0" rIns="0" bIns="0" rtlCol="0">
            <a:noAutofit/>
          </a:bodyPr>
          <a:lstStyle/>
          <a:p>
            <a:endParaRPr/>
          </a:p>
        </p:txBody>
      </p:sp>
      <p:sp>
        <p:nvSpPr>
          <p:cNvPr id="6" name="object 6"/>
          <p:cNvSpPr txBox="1"/>
          <p:nvPr/>
        </p:nvSpPr>
        <p:spPr>
          <a:xfrm>
            <a:off x="939798" y="1186054"/>
            <a:ext cx="4102735" cy="1832610"/>
          </a:xfrm>
          <a:prstGeom prst="rect">
            <a:avLst/>
          </a:prstGeom>
        </p:spPr>
        <p:txBody>
          <a:bodyPr vert="horz" wrap="square" lIns="0" tIns="0" rIns="0" bIns="0" rtlCol="0">
            <a:noAutofit/>
          </a:bodyPr>
          <a:lstStyle/>
          <a:p>
            <a:pPr marL="641350" indent="-628650">
              <a:lnSpc>
                <a:spcPct val="100000"/>
              </a:lnSpc>
              <a:buClr>
                <a:srgbClr val="0647AA"/>
              </a:buClr>
              <a:buFont typeface="Arial"/>
              <a:buAutoNum type="alphaLcParenBoth"/>
              <a:tabLst>
                <a:tab pos="641350" algn="l"/>
              </a:tabLst>
            </a:pPr>
            <a:r>
              <a:rPr sz="3300" dirty="0">
                <a:solidFill>
                  <a:srgbClr val="0647AA"/>
                </a:solidFill>
                <a:latin typeface="Arial"/>
                <a:cs typeface="Arial"/>
              </a:rPr>
              <a:t>0.9</a:t>
            </a:r>
          </a:p>
          <a:p>
            <a:pPr marL="664210" indent="-652145">
              <a:lnSpc>
                <a:spcPts val="3400"/>
              </a:lnSpc>
              <a:buClr>
                <a:srgbClr val="0647AA"/>
              </a:buClr>
              <a:buFont typeface="Arial"/>
              <a:buAutoNum type="alphaLcParenBoth"/>
              <a:tabLst>
                <a:tab pos="664210" algn="l"/>
              </a:tabLst>
            </a:pPr>
            <a:r>
              <a:rPr sz="3300" dirty="0">
                <a:solidFill>
                  <a:srgbClr val="0647AA"/>
                </a:solidFill>
                <a:latin typeface="Arial"/>
                <a:cs typeface="Arial"/>
              </a:rPr>
              <a:t>0.90</a:t>
            </a:r>
          </a:p>
          <a:p>
            <a:pPr marL="641350" indent="-628650">
              <a:lnSpc>
                <a:spcPts val="3500"/>
              </a:lnSpc>
              <a:buClr>
                <a:srgbClr val="0647AA"/>
              </a:buClr>
              <a:buFont typeface="Arial"/>
              <a:buAutoNum type="alphaLcParenBoth"/>
              <a:tabLst>
                <a:tab pos="641350" algn="l"/>
              </a:tabLst>
            </a:pPr>
            <a:r>
              <a:rPr sz="3300" dirty="0">
                <a:solidFill>
                  <a:srgbClr val="0647AA"/>
                </a:solidFill>
                <a:latin typeface="Arial"/>
                <a:cs typeface="Arial"/>
              </a:rPr>
              <a:t>It varies</a:t>
            </a:r>
          </a:p>
          <a:p>
            <a:pPr marL="664210" indent="-652145">
              <a:lnSpc>
                <a:spcPts val="3500"/>
              </a:lnSpc>
              <a:buClr>
                <a:srgbClr val="0647AA"/>
              </a:buClr>
              <a:buFont typeface="Arial"/>
              <a:buAutoNum type="alphaLcParenBoth"/>
              <a:tabLst>
                <a:tab pos="664210" algn="l"/>
              </a:tabLst>
            </a:pPr>
            <a:r>
              <a:rPr sz="3300" spc="0" dirty="0">
                <a:solidFill>
                  <a:srgbClr val="0647AA"/>
                </a:solidFill>
                <a:latin typeface="Arial"/>
                <a:cs typeface="Arial"/>
              </a:rPr>
              <a:t>None of </a:t>
            </a:r>
            <a:r>
              <a:rPr sz="3300" spc="-5" dirty="0">
                <a:solidFill>
                  <a:srgbClr val="0647AA"/>
                </a:solidFill>
                <a:latin typeface="Arial"/>
                <a:cs typeface="Arial"/>
              </a:rPr>
              <a:t>t</a:t>
            </a:r>
            <a:r>
              <a:rPr sz="3300" spc="0" dirty="0">
                <a:solidFill>
                  <a:srgbClr val="0647AA"/>
                </a:solidFill>
                <a:latin typeface="Arial"/>
                <a:cs typeface="Arial"/>
              </a:rPr>
              <a:t>he above</a:t>
            </a:r>
            <a:endParaRPr sz="3300" dirty="0">
              <a:latin typeface="Arial"/>
              <a:cs typeface="Arial"/>
            </a:endParaRPr>
          </a:p>
        </p:txBody>
      </p:sp>
      <p:sp>
        <p:nvSpPr>
          <p:cNvPr id="7" name="object 7"/>
          <p:cNvSpPr txBox="1"/>
          <p:nvPr/>
        </p:nvSpPr>
        <p:spPr>
          <a:xfrm>
            <a:off x="901699" y="3390900"/>
            <a:ext cx="5555615" cy="14052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ts val="2100"/>
              </a:lnSpc>
              <a:spcBef>
                <a:spcPts val="16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5" dirty="0">
                <a:latin typeface="Consolas"/>
                <a:cs typeface="Consolas"/>
              </a:rPr>
              <a:t>(2.0</a:t>
            </a:r>
            <a:r>
              <a:rPr sz="1800" spc="0" dirty="0">
                <a:latin typeface="Consolas"/>
                <a:cs typeface="Consolas"/>
              </a:rPr>
              <a:t>0 - </a:t>
            </a:r>
            <a:r>
              <a:rPr sz="1800" spc="-5" dirty="0">
                <a:latin typeface="Consolas"/>
                <a:cs typeface="Consolas"/>
              </a:rPr>
              <a:t>1.10);</a:t>
            </a:r>
            <a:endParaRPr sz="1800">
              <a:latin typeface="Consolas"/>
              <a:cs typeface="Consolas"/>
            </a:endParaRPr>
          </a:p>
          <a:p>
            <a:pPr marL="514984">
              <a:lnSpc>
                <a:spcPts val="214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Tree>
    <p:extLst>
      <p:ext uri="{BB962C8B-B14F-4D97-AF65-F5344CB8AC3E}">
        <p14:creationId xmlns:p14="http://schemas.microsoft.com/office/powerpoint/2010/main" val="7047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1645920"/>
            <a:ext cx="1153795" cy="479425"/>
          </a:xfrm>
          <a:prstGeom prst="rect">
            <a:avLst/>
          </a:prstGeom>
        </p:spPr>
        <p:txBody>
          <a:bodyPr vert="horz" wrap="square" lIns="0" tIns="0" rIns="0" bIns="0" rtlCol="0">
            <a:noAutofit/>
          </a:bodyPr>
          <a:lstStyle/>
          <a:p>
            <a:pPr marL="12700">
              <a:lnSpc>
                <a:spcPct val="100000"/>
              </a:lnSpc>
            </a:pPr>
            <a:r>
              <a:rPr sz="3000" dirty="0">
                <a:latin typeface="Calibri"/>
                <a:cs typeface="Calibri"/>
              </a:rPr>
              <a:t>(a) </a:t>
            </a:r>
            <a:r>
              <a:rPr sz="3000" spc="-5" dirty="0">
                <a:latin typeface="Consolas"/>
                <a:cs typeface="Consolas"/>
              </a:rPr>
              <a:t>0.9</a:t>
            </a:r>
            <a:endParaRPr sz="3000">
              <a:latin typeface="Consolas"/>
              <a:cs typeface="Consolas"/>
            </a:endParaRPr>
          </a:p>
        </p:txBody>
      </p:sp>
      <p:sp>
        <p:nvSpPr>
          <p:cNvPr id="5" name="object 5"/>
          <p:cNvSpPr txBox="1"/>
          <p:nvPr/>
        </p:nvSpPr>
        <p:spPr>
          <a:xfrm>
            <a:off x="991552" y="2181859"/>
            <a:ext cx="7374890" cy="1584325"/>
          </a:xfrm>
          <a:prstGeom prst="rect">
            <a:avLst/>
          </a:prstGeom>
        </p:spPr>
        <p:txBody>
          <a:bodyPr vert="horz" wrap="square" lIns="0" tIns="0" rIns="0" bIns="0" rtlCol="0">
            <a:noAutofit/>
          </a:bodyPr>
          <a:lstStyle/>
          <a:p>
            <a:pPr marL="529590" indent="-517525">
              <a:lnSpc>
                <a:spcPct val="100000"/>
              </a:lnSpc>
              <a:buFont typeface="Calibri"/>
              <a:buAutoNum type="alphaLcParenBoth" startAt="2"/>
              <a:tabLst>
                <a:tab pos="529590" algn="l"/>
              </a:tabLst>
            </a:pPr>
            <a:r>
              <a:rPr sz="3000" dirty="0">
                <a:latin typeface="Calibri"/>
                <a:cs typeface="Calibri"/>
              </a:rPr>
              <a:t>0.90</a:t>
            </a:r>
          </a:p>
          <a:p>
            <a:pPr>
              <a:lnSpc>
                <a:spcPts val="800"/>
              </a:lnSpc>
              <a:buFont typeface="Calibri"/>
              <a:buAutoNum type="alphaLcParenBoth" startAt="2"/>
            </a:pPr>
            <a:endParaRPr sz="3000" dirty="0">
              <a:latin typeface="Calibri"/>
              <a:cs typeface="Calibri"/>
            </a:endParaRPr>
          </a:p>
          <a:p>
            <a:pPr marL="490855" indent="-478790">
              <a:lnSpc>
                <a:spcPct val="100000"/>
              </a:lnSpc>
              <a:buFont typeface="Calibri"/>
              <a:buAutoNum type="alphaLcParenBoth" startAt="2"/>
              <a:tabLst>
                <a:tab pos="490855" algn="l"/>
              </a:tabLst>
            </a:pPr>
            <a:r>
              <a:rPr sz="3000" dirty="0">
                <a:latin typeface="Calibri"/>
                <a:cs typeface="Calibri"/>
              </a:rPr>
              <a:t>It varies</a:t>
            </a:r>
          </a:p>
          <a:p>
            <a:pPr>
              <a:lnSpc>
                <a:spcPts val="700"/>
              </a:lnSpc>
              <a:spcBef>
                <a:spcPts val="0"/>
              </a:spcBef>
              <a:buFont typeface="Calibri"/>
              <a:buAutoNum type="alphaLcParenBoth" startAt="2"/>
            </a:pPr>
            <a:endParaRPr sz="700" dirty="0"/>
          </a:p>
          <a:p>
            <a:pPr marL="529590" indent="-517525">
              <a:lnSpc>
                <a:spcPct val="100000"/>
              </a:lnSpc>
              <a:buFont typeface="Calibri"/>
              <a:buAutoNum type="alphaLcParenBoth" startAt="2"/>
              <a:tabLst>
                <a:tab pos="529590" algn="l"/>
              </a:tabLst>
            </a:pPr>
            <a:r>
              <a:rPr sz="3000" dirty="0">
                <a:solidFill>
                  <a:srgbClr val="00A000"/>
                </a:solidFill>
                <a:latin typeface="Calibri"/>
                <a:cs typeface="Calibri"/>
              </a:rPr>
              <a:t>N</a:t>
            </a:r>
            <a:r>
              <a:rPr sz="3000" spc="-5" dirty="0">
                <a:solidFill>
                  <a:srgbClr val="00A000"/>
                </a:solidFill>
                <a:latin typeface="Calibri"/>
                <a:cs typeface="Calibri"/>
              </a:rPr>
              <a:t>o</a:t>
            </a:r>
            <a:r>
              <a:rPr sz="3000" spc="0" dirty="0">
                <a:solidFill>
                  <a:srgbClr val="00A000"/>
                </a:solidFill>
                <a:latin typeface="Calibri"/>
                <a:cs typeface="Calibri"/>
              </a:rPr>
              <a:t>ne </a:t>
            </a:r>
            <a:r>
              <a:rPr sz="3000" spc="-5" dirty="0">
                <a:solidFill>
                  <a:srgbClr val="00A000"/>
                </a:solidFill>
                <a:latin typeface="Calibri"/>
                <a:cs typeface="Calibri"/>
              </a:rPr>
              <a:t>o</a:t>
            </a:r>
            <a:r>
              <a:rPr sz="3000" spc="0" dirty="0">
                <a:solidFill>
                  <a:srgbClr val="00A000"/>
                </a:solidFill>
                <a:latin typeface="Calibri"/>
                <a:cs typeface="Calibri"/>
              </a:rPr>
              <a:t>f the ab</a:t>
            </a:r>
            <a:r>
              <a:rPr sz="3000" spc="-5" dirty="0">
                <a:solidFill>
                  <a:srgbClr val="00A000"/>
                </a:solidFill>
                <a:latin typeface="Calibri"/>
                <a:cs typeface="Calibri"/>
              </a:rPr>
              <a:t>o</a:t>
            </a:r>
            <a:r>
              <a:rPr sz="3000" spc="0" dirty="0">
                <a:solidFill>
                  <a:srgbClr val="00A000"/>
                </a:solidFill>
                <a:latin typeface="Calibri"/>
                <a:cs typeface="Calibri"/>
              </a:rPr>
              <a:t>ve:</a:t>
            </a:r>
            <a:r>
              <a:rPr sz="3000" spc="-5" dirty="0">
                <a:solidFill>
                  <a:srgbClr val="00A000"/>
                </a:solidFill>
                <a:latin typeface="Calibri"/>
                <a:cs typeface="Calibri"/>
              </a:rPr>
              <a:t> </a:t>
            </a:r>
            <a:r>
              <a:rPr sz="3000" spc="-5" dirty="0">
                <a:solidFill>
                  <a:srgbClr val="00AB00"/>
                </a:solidFill>
                <a:latin typeface="Consolas"/>
                <a:cs typeface="Consolas"/>
              </a:rPr>
              <a:t>0.8999999999999999</a:t>
            </a:r>
            <a:endParaRPr sz="3000" dirty="0">
              <a:latin typeface="Consolas"/>
              <a:cs typeface="Consolas"/>
            </a:endParaRPr>
          </a:p>
        </p:txBody>
      </p:sp>
      <p:sp>
        <p:nvSpPr>
          <p:cNvPr id="6" name="object 6"/>
          <p:cNvSpPr txBox="1"/>
          <p:nvPr/>
        </p:nvSpPr>
        <p:spPr>
          <a:xfrm>
            <a:off x="991552" y="5054457"/>
            <a:ext cx="7268845" cy="1077595"/>
          </a:xfrm>
          <a:prstGeom prst="rect">
            <a:avLst/>
          </a:prstGeom>
        </p:spPr>
        <p:txBody>
          <a:bodyPr vert="horz" wrap="square" lIns="0" tIns="0" rIns="0" bIns="0" rtlCol="0">
            <a:noAutofit/>
          </a:bodyPr>
          <a:lstStyle/>
          <a:p>
            <a:pPr marL="12700" marR="12700">
              <a:lnSpc>
                <a:spcPct val="106800"/>
              </a:lnSpc>
            </a:pPr>
            <a:r>
              <a:rPr sz="3200" spc="-5" dirty="0">
                <a:latin typeface="Calibri"/>
                <a:cs typeface="Calibri"/>
              </a:rPr>
              <a:t>D</a:t>
            </a:r>
            <a:r>
              <a:rPr sz="3200" spc="0" dirty="0">
                <a:latin typeface="Calibri"/>
                <a:cs typeface="Calibri"/>
              </a:rPr>
              <a:t>ecimal values can't be </a:t>
            </a:r>
            <a:r>
              <a:rPr sz="3200" spc="-5" dirty="0">
                <a:latin typeface="Calibri"/>
                <a:cs typeface="Calibri"/>
              </a:rPr>
              <a:t>r</a:t>
            </a:r>
            <a:r>
              <a:rPr sz="3200" spc="0" dirty="0">
                <a:latin typeface="Calibri"/>
                <a:cs typeface="Calibri"/>
              </a:rPr>
              <a:t>ep</a:t>
            </a:r>
            <a:r>
              <a:rPr sz="3200" spc="-5" dirty="0">
                <a:latin typeface="Calibri"/>
                <a:cs typeface="Calibri"/>
              </a:rPr>
              <a:t>r</a:t>
            </a:r>
            <a:r>
              <a:rPr sz="3200" spc="0" dirty="0">
                <a:latin typeface="Calibri"/>
                <a:cs typeface="Calibri"/>
              </a:rPr>
              <a:t>esented exactly by</a:t>
            </a:r>
            <a:r>
              <a:rPr sz="3200" spc="160" dirty="0">
                <a:latin typeface="Calibri"/>
                <a:cs typeface="Calibri"/>
              </a:rPr>
              <a:t> </a:t>
            </a:r>
            <a:r>
              <a:rPr sz="3200" spc="-5" dirty="0">
                <a:latin typeface="Consolas"/>
                <a:cs typeface="Consolas"/>
              </a:rPr>
              <a:t>floa</a:t>
            </a:r>
            <a:r>
              <a:rPr sz="3200" spc="0" dirty="0">
                <a:latin typeface="Consolas"/>
                <a:cs typeface="Consolas"/>
              </a:rPr>
              <a:t>t</a:t>
            </a:r>
            <a:r>
              <a:rPr sz="3200" spc="-869" dirty="0">
                <a:latin typeface="Consolas"/>
                <a:cs typeface="Consolas"/>
              </a:rPr>
              <a:t> </a:t>
            </a:r>
            <a:r>
              <a:rPr sz="3200" spc="0" dirty="0">
                <a:latin typeface="Calibri"/>
                <a:cs typeface="Calibri"/>
              </a:rPr>
              <a:t>or</a:t>
            </a:r>
            <a:r>
              <a:rPr sz="3200" spc="165" dirty="0">
                <a:latin typeface="Calibri"/>
                <a:cs typeface="Calibri"/>
              </a:rPr>
              <a:t> </a:t>
            </a:r>
            <a:r>
              <a:rPr sz="3200" spc="-5" dirty="0">
                <a:latin typeface="Consolas"/>
                <a:cs typeface="Consolas"/>
              </a:rPr>
              <a:t>double</a:t>
            </a:r>
            <a:endParaRPr sz="3200" dirty="0">
              <a:latin typeface="Consolas"/>
              <a:cs typeface="Consolas"/>
            </a:endParaRPr>
          </a:p>
        </p:txBody>
      </p:sp>
      <p:sp>
        <p:nvSpPr>
          <p:cNvPr id="7" name="object 7"/>
          <p:cNvSpPr txBox="1"/>
          <p:nvPr/>
        </p:nvSpPr>
        <p:spPr>
          <a:xfrm>
            <a:off x="991552" y="431165"/>
            <a:ext cx="2813685" cy="447040"/>
          </a:xfrm>
          <a:prstGeom prst="rect">
            <a:avLst/>
          </a:prstGeom>
        </p:spPr>
        <p:txBody>
          <a:bodyPr vert="horz" wrap="square" lIns="0" tIns="0" rIns="0" bIns="0" rtlCol="0">
            <a:noAutofit/>
          </a:bodyPr>
          <a:lstStyle/>
          <a:p>
            <a:pPr marL="12700">
              <a:lnSpc>
                <a:spcPct val="100000"/>
              </a:lnSpc>
            </a:pPr>
            <a:r>
              <a:rPr sz="2800" spc="-5" dirty="0">
                <a:latin typeface="Calibri"/>
                <a:cs typeface="Calibri"/>
              </a:rPr>
              <a:t>W</a:t>
            </a:r>
            <a:r>
              <a:rPr sz="2800" spc="0" dirty="0">
                <a:latin typeface="Calibri"/>
                <a:cs typeface="Calibri"/>
              </a:rPr>
              <a:t>hat d</a:t>
            </a:r>
            <a:r>
              <a:rPr sz="2800" spc="-5" dirty="0">
                <a:latin typeface="Calibri"/>
                <a:cs typeface="Calibri"/>
              </a:rPr>
              <a:t>o</a:t>
            </a:r>
            <a:r>
              <a:rPr sz="2800" spc="0" dirty="0">
                <a:latin typeface="Calibri"/>
                <a:cs typeface="Calibri"/>
              </a:rPr>
              <a:t>es it print?</a:t>
            </a:r>
            <a:endParaRPr sz="2800">
              <a:latin typeface="Calibri"/>
              <a:cs typeface="Calibri"/>
            </a:endParaRPr>
          </a:p>
        </p:txBody>
      </p:sp>
    </p:spTree>
    <p:extLst>
      <p:ext uri="{BB962C8B-B14F-4D97-AF65-F5344CB8AC3E}">
        <p14:creationId xmlns:p14="http://schemas.microsoft.com/office/powerpoint/2010/main" val="326711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1911350" cy="447040"/>
          </a:xfrm>
          <a:prstGeom prst="rect">
            <a:avLst/>
          </a:prstGeom>
        </p:spPr>
        <p:txBody>
          <a:bodyPr vert="horz" wrap="square" lIns="0" tIns="0" rIns="0" bIns="0" rtlCol="0">
            <a:noAutofit/>
          </a:bodyPr>
          <a:lstStyle/>
          <a:p>
            <a:pPr marL="12700">
              <a:lnSpc>
                <a:spcPct val="100000"/>
              </a:lnSpc>
            </a:pPr>
            <a:r>
              <a:rPr sz="2800" dirty="0">
                <a:latin typeface="Calibri"/>
                <a:cs typeface="Calibri"/>
              </a:rPr>
              <a:t>An</a:t>
            </a:r>
            <a:r>
              <a:rPr sz="2800" spc="-5" dirty="0">
                <a:latin typeface="Calibri"/>
                <a:cs typeface="Calibri"/>
              </a:rPr>
              <a:t>o</a:t>
            </a:r>
            <a:r>
              <a:rPr sz="2800" spc="0" dirty="0">
                <a:latin typeface="Calibri"/>
                <a:cs typeface="Calibri"/>
              </a:rPr>
              <a:t>ther l</a:t>
            </a:r>
            <a:r>
              <a:rPr sz="2800" spc="-5" dirty="0">
                <a:latin typeface="Calibri"/>
                <a:cs typeface="Calibri"/>
              </a:rPr>
              <a:t>oo</a:t>
            </a:r>
            <a:r>
              <a:rPr sz="2800" spc="0" dirty="0">
                <a:latin typeface="Calibri"/>
                <a:cs typeface="Calibri"/>
              </a:rPr>
              <a:t>k</a:t>
            </a:r>
            <a:endParaRPr sz="2800" dirty="0">
              <a:latin typeface="Calibri"/>
              <a:cs typeface="Calibri"/>
            </a:endParaRPr>
          </a:p>
        </p:txBody>
      </p:sp>
      <p:sp>
        <p:nvSpPr>
          <p:cNvPr id="5" name="object 5"/>
          <p:cNvSpPr txBox="1"/>
          <p:nvPr/>
        </p:nvSpPr>
        <p:spPr>
          <a:xfrm>
            <a:off x="901699" y="3390900"/>
            <a:ext cx="5555615" cy="14052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ts val="2100"/>
              </a:lnSpc>
              <a:spcBef>
                <a:spcPts val="16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0" dirty="0">
                <a:latin typeface="Consolas"/>
                <a:cs typeface="Consolas"/>
              </a:rPr>
              <a:t>(</a:t>
            </a:r>
            <a:r>
              <a:rPr sz="1800" spc="-5" dirty="0">
                <a:solidFill>
                  <a:srgbClr val="CC3333"/>
                </a:solidFill>
                <a:latin typeface="Consolas"/>
                <a:cs typeface="Consolas"/>
              </a:rPr>
              <a:t>2.0</a:t>
            </a:r>
            <a:r>
              <a:rPr sz="1800" spc="0" dirty="0">
                <a:solidFill>
                  <a:srgbClr val="CC3333"/>
                </a:solidFill>
                <a:latin typeface="Consolas"/>
                <a:cs typeface="Consolas"/>
              </a:rPr>
              <a:t>0 - </a:t>
            </a:r>
            <a:r>
              <a:rPr sz="1800" spc="-5" dirty="0">
                <a:solidFill>
                  <a:srgbClr val="CC3333"/>
                </a:solidFill>
                <a:latin typeface="Consolas"/>
                <a:cs typeface="Consolas"/>
              </a:rPr>
              <a:t>1.1</a:t>
            </a:r>
            <a:r>
              <a:rPr sz="1800" spc="0" dirty="0">
                <a:solidFill>
                  <a:srgbClr val="CC3333"/>
                </a:solidFill>
                <a:latin typeface="Consolas"/>
                <a:cs typeface="Consolas"/>
              </a:rPr>
              <a:t>0</a:t>
            </a:r>
            <a:r>
              <a:rPr sz="1800" spc="-5" dirty="0">
                <a:latin typeface="Consolas"/>
                <a:cs typeface="Consolas"/>
              </a:rPr>
              <a:t>);</a:t>
            </a:r>
            <a:endParaRPr sz="1800">
              <a:latin typeface="Consolas"/>
              <a:cs typeface="Consolas"/>
            </a:endParaRPr>
          </a:p>
          <a:p>
            <a:pPr marL="514984">
              <a:lnSpc>
                <a:spcPts val="214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Tree>
    <p:extLst>
      <p:ext uri="{BB962C8B-B14F-4D97-AF65-F5344CB8AC3E}">
        <p14:creationId xmlns:p14="http://schemas.microsoft.com/office/powerpoint/2010/main" val="39513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89989" y="431165"/>
            <a:ext cx="2627630" cy="447040"/>
          </a:xfrm>
          <a:prstGeom prst="rect">
            <a:avLst/>
          </a:prstGeom>
        </p:spPr>
        <p:txBody>
          <a:bodyPr vert="horz" wrap="square" lIns="0" tIns="0" rIns="0" bIns="0" rtlCol="0">
            <a:noAutofit/>
          </a:bodyPr>
          <a:lstStyle/>
          <a:p>
            <a:pPr marL="12700">
              <a:lnSpc>
                <a:spcPct val="100000"/>
              </a:lnSpc>
            </a:pPr>
            <a:r>
              <a:rPr sz="2800" dirty="0">
                <a:latin typeface="Calibri"/>
                <a:cs typeface="Calibri"/>
              </a:rPr>
              <a:t>H</a:t>
            </a:r>
            <a:r>
              <a:rPr sz="2800" spc="-5" dirty="0">
                <a:latin typeface="Calibri"/>
                <a:cs typeface="Calibri"/>
              </a:rPr>
              <a:t>o</a:t>
            </a:r>
            <a:r>
              <a:rPr sz="2800" spc="0" dirty="0">
                <a:latin typeface="Calibri"/>
                <a:cs typeface="Calibri"/>
              </a:rPr>
              <a:t>w do </a:t>
            </a:r>
            <a:r>
              <a:rPr sz="2800" spc="-5" dirty="0">
                <a:latin typeface="Calibri"/>
                <a:cs typeface="Calibri"/>
              </a:rPr>
              <a:t>yo</a:t>
            </a:r>
            <a:r>
              <a:rPr sz="2800" spc="0" dirty="0">
                <a:latin typeface="Calibri"/>
                <a:cs typeface="Calibri"/>
              </a:rPr>
              <a:t>u ﬁx it?</a:t>
            </a:r>
            <a:endParaRPr sz="2800">
              <a:latin typeface="Calibri"/>
              <a:cs typeface="Calibri"/>
            </a:endParaRPr>
          </a:p>
        </p:txBody>
      </p:sp>
      <p:sp>
        <p:nvSpPr>
          <p:cNvPr id="5" name="object 5"/>
          <p:cNvSpPr txBox="1"/>
          <p:nvPr/>
        </p:nvSpPr>
        <p:spPr>
          <a:xfrm>
            <a:off x="901699" y="1569841"/>
            <a:ext cx="3921760" cy="864235"/>
          </a:xfrm>
          <a:prstGeom prst="rect">
            <a:avLst/>
          </a:prstGeom>
        </p:spPr>
        <p:txBody>
          <a:bodyPr vert="horz" wrap="square" lIns="0" tIns="0" rIns="0" bIns="0" rtlCol="0">
            <a:noAutofit/>
          </a:bodyPr>
          <a:lstStyle/>
          <a:p>
            <a:pPr marL="12700" marR="12700">
              <a:lnSpc>
                <a:spcPct val="101899"/>
              </a:lnSpc>
            </a:pPr>
            <a:r>
              <a:rPr sz="1800" spc="-5" dirty="0">
                <a:solidFill>
                  <a:srgbClr val="0647AA"/>
                </a:solidFill>
                <a:latin typeface="Consolas"/>
                <a:cs typeface="Consolas"/>
              </a:rPr>
              <a:t>/</a:t>
            </a:r>
            <a:r>
              <a:rPr sz="1800" spc="0" dirty="0">
                <a:solidFill>
                  <a:srgbClr val="0647AA"/>
                </a:solidFill>
                <a:latin typeface="Consolas"/>
                <a:cs typeface="Consolas"/>
              </a:rPr>
              <a:t>/ </a:t>
            </a:r>
            <a:r>
              <a:rPr sz="1800" spc="-5" dirty="0">
                <a:solidFill>
                  <a:srgbClr val="0647AA"/>
                </a:solidFill>
                <a:latin typeface="Consolas"/>
                <a:cs typeface="Consolas"/>
              </a:rPr>
              <a:t>Yo</a:t>
            </a:r>
            <a:r>
              <a:rPr sz="1800" spc="0" dirty="0">
                <a:solidFill>
                  <a:srgbClr val="0647AA"/>
                </a:solidFill>
                <a:latin typeface="Consolas"/>
                <a:cs typeface="Consolas"/>
              </a:rPr>
              <a:t>u </a:t>
            </a:r>
            <a:r>
              <a:rPr sz="1800" spc="-5" dirty="0">
                <a:solidFill>
                  <a:srgbClr val="0647AA"/>
                </a:solidFill>
                <a:latin typeface="Consolas"/>
                <a:cs typeface="Consolas"/>
              </a:rPr>
              <a:t>coul</a:t>
            </a:r>
            <a:r>
              <a:rPr sz="1800" spc="0" dirty="0">
                <a:solidFill>
                  <a:srgbClr val="0647AA"/>
                </a:solidFill>
                <a:latin typeface="Consolas"/>
                <a:cs typeface="Consolas"/>
              </a:rPr>
              <a:t>d </a:t>
            </a:r>
            <a:r>
              <a:rPr sz="1800" spc="-5" dirty="0">
                <a:solidFill>
                  <a:srgbClr val="0647AA"/>
                </a:solidFill>
                <a:latin typeface="Consolas"/>
                <a:cs typeface="Consolas"/>
              </a:rPr>
              <a:t>fi</a:t>
            </a:r>
            <a:r>
              <a:rPr sz="1800" spc="0" dirty="0">
                <a:solidFill>
                  <a:srgbClr val="0647AA"/>
                </a:solidFill>
                <a:latin typeface="Consolas"/>
                <a:cs typeface="Consolas"/>
              </a:rPr>
              <a:t>x </a:t>
            </a:r>
            <a:r>
              <a:rPr sz="1800" spc="-5" dirty="0">
                <a:solidFill>
                  <a:srgbClr val="0647AA"/>
                </a:solidFill>
                <a:latin typeface="Consolas"/>
                <a:cs typeface="Consolas"/>
              </a:rPr>
              <a:t>i</a:t>
            </a:r>
            <a:r>
              <a:rPr sz="1800" spc="0" dirty="0">
                <a:solidFill>
                  <a:srgbClr val="0647AA"/>
                </a:solidFill>
                <a:latin typeface="Consolas"/>
                <a:cs typeface="Consolas"/>
              </a:rPr>
              <a:t>t </a:t>
            </a:r>
            <a:r>
              <a:rPr sz="1800" spc="-5" dirty="0">
                <a:solidFill>
                  <a:srgbClr val="0647AA"/>
                </a:solidFill>
                <a:latin typeface="Consolas"/>
                <a:cs typeface="Consolas"/>
              </a:rPr>
              <a:t>thi</a:t>
            </a:r>
            <a:r>
              <a:rPr sz="1800" spc="0" dirty="0">
                <a:solidFill>
                  <a:srgbClr val="0647AA"/>
                </a:solidFill>
                <a:latin typeface="Consolas"/>
                <a:cs typeface="Consolas"/>
              </a:rPr>
              <a:t>s </a:t>
            </a:r>
            <a:r>
              <a:rPr sz="1800" spc="-5" dirty="0">
                <a:solidFill>
                  <a:srgbClr val="0647AA"/>
                </a:solidFill>
                <a:latin typeface="Consolas"/>
                <a:cs typeface="Consolas"/>
              </a:rPr>
              <a:t>way... </a:t>
            </a:r>
            <a:r>
              <a:rPr sz="1800" spc="-5" dirty="0">
                <a:solidFill>
                  <a:srgbClr val="00A000"/>
                </a:solidFill>
                <a:latin typeface="Consolas"/>
                <a:cs typeface="Consolas"/>
              </a:rPr>
              <a:t>impor</a:t>
            </a:r>
            <a:r>
              <a:rPr sz="1800" spc="0" dirty="0">
                <a:solidFill>
                  <a:srgbClr val="00A000"/>
                </a:solidFill>
                <a:latin typeface="Consolas"/>
                <a:cs typeface="Consolas"/>
              </a:rPr>
              <a:t>t </a:t>
            </a:r>
            <a:r>
              <a:rPr sz="1800" spc="-5" dirty="0">
                <a:solidFill>
                  <a:srgbClr val="00A000"/>
                </a:solidFill>
                <a:latin typeface="Consolas"/>
                <a:cs typeface="Consolas"/>
              </a:rPr>
              <a:t>java.math.BigDecima</a:t>
            </a:r>
            <a:r>
              <a:rPr sz="1800" spc="5" dirty="0">
                <a:solidFill>
                  <a:srgbClr val="00A000"/>
                </a:solidFill>
                <a:latin typeface="Consolas"/>
                <a:cs typeface="Consolas"/>
              </a:rPr>
              <a:t>l</a:t>
            </a:r>
            <a:r>
              <a:rPr sz="1800" spc="0" dirty="0">
                <a:solidFill>
                  <a:srgbClr val="00A000"/>
                </a:solidFill>
                <a:latin typeface="Consolas"/>
                <a:cs typeface="Consolas"/>
              </a:rPr>
              <a:t>; </a:t>
            </a: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p:txBody>
      </p:sp>
      <p:sp>
        <p:nvSpPr>
          <p:cNvPr id="6" name="object 6"/>
          <p:cNvSpPr txBox="1"/>
          <p:nvPr/>
        </p:nvSpPr>
        <p:spPr>
          <a:xfrm>
            <a:off x="901699" y="2395331"/>
            <a:ext cx="5555615" cy="1905635"/>
          </a:xfrm>
          <a:prstGeom prst="rect">
            <a:avLst/>
          </a:prstGeom>
        </p:spPr>
        <p:txBody>
          <a:bodyPr vert="horz" wrap="square" lIns="0" tIns="0" rIns="0" bIns="0" rtlCol="0">
            <a:noAutofit/>
          </a:bodyPr>
          <a:lstStyle/>
          <a:p>
            <a:pPr marL="1017905" marR="12700" indent="-502920">
              <a:lnSpc>
                <a:spcPct val="115700"/>
              </a:lnSpc>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0" dirty="0">
                <a:latin typeface="Consolas"/>
                <a:cs typeface="Consolas"/>
              </a:rPr>
              <a:t>(</a:t>
            </a:r>
            <a:endParaRPr sz="1800">
              <a:latin typeface="Consolas"/>
              <a:cs typeface="Consolas"/>
            </a:endParaRPr>
          </a:p>
          <a:p>
            <a:pPr marL="2023110" marR="13335" indent="-502920">
              <a:lnSpc>
                <a:spcPts val="2500"/>
              </a:lnSpc>
              <a:spcBef>
                <a:spcPts val="40"/>
              </a:spcBef>
            </a:pPr>
            <a:r>
              <a:rPr sz="1800" spc="-5" dirty="0">
                <a:solidFill>
                  <a:srgbClr val="00A000"/>
                </a:solidFill>
                <a:latin typeface="Consolas"/>
                <a:cs typeface="Consolas"/>
              </a:rPr>
              <a:t>ne</a:t>
            </a:r>
            <a:r>
              <a:rPr sz="1800" spc="0" dirty="0">
                <a:solidFill>
                  <a:srgbClr val="00A000"/>
                </a:solidFill>
                <a:latin typeface="Consolas"/>
                <a:cs typeface="Consolas"/>
              </a:rPr>
              <a:t>w </a:t>
            </a:r>
            <a:r>
              <a:rPr sz="1800" spc="-5" dirty="0">
                <a:solidFill>
                  <a:srgbClr val="00A000"/>
                </a:solidFill>
                <a:latin typeface="Consolas"/>
                <a:cs typeface="Consolas"/>
              </a:rPr>
              <a:t>BigDecima</a:t>
            </a:r>
            <a:r>
              <a:rPr sz="1800" spc="0" dirty="0">
                <a:solidFill>
                  <a:srgbClr val="00A000"/>
                </a:solidFill>
                <a:latin typeface="Consolas"/>
                <a:cs typeface="Consolas"/>
              </a:rPr>
              <a:t>l</a:t>
            </a:r>
            <a:r>
              <a:rPr sz="1800" spc="-5" dirty="0">
                <a:solidFill>
                  <a:srgbClr val="00A000"/>
                </a:solidFill>
                <a:latin typeface="Consolas"/>
                <a:cs typeface="Consolas"/>
              </a:rPr>
              <a:t>("2.00").subtract( ne</a:t>
            </a:r>
            <a:r>
              <a:rPr sz="1800" spc="0" dirty="0">
                <a:solidFill>
                  <a:srgbClr val="00A000"/>
                </a:solidFill>
                <a:latin typeface="Consolas"/>
                <a:cs typeface="Consolas"/>
              </a:rPr>
              <a:t>w </a:t>
            </a:r>
            <a:r>
              <a:rPr sz="1800" spc="-5" dirty="0">
                <a:solidFill>
                  <a:srgbClr val="00A000"/>
                </a:solidFill>
                <a:latin typeface="Consolas"/>
                <a:cs typeface="Consolas"/>
              </a:rPr>
              <a:t>BigDecima</a:t>
            </a:r>
            <a:r>
              <a:rPr sz="1800" spc="0" dirty="0">
                <a:solidFill>
                  <a:srgbClr val="00A000"/>
                </a:solidFill>
                <a:latin typeface="Consolas"/>
                <a:cs typeface="Consolas"/>
              </a:rPr>
              <a:t>l</a:t>
            </a:r>
            <a:r>
              <a:rPr sz="1800" spc="-5" dirty="0">
                <a:solidFill>
                  <a:srgbClr val="00A000"/>
                </a:solidFill>
                <a:latin typeface="Consolas"/>
                <a:cs typeface="Consolas"/>
              </a:rPr>
              <a:t>("1.10")));</a:t>
            </a:r>
            <a:endParaRPr sz="1800">
              <a:latin typeface="Consolas"/>
              <a:cs typeface="Consolas"/>
            </a:endParaRPr>
          </a:p>
          <a:p>
            <a:pPr marL="514984">
              <a:lnSpc>
                <a:spcPct val="100000"/>
              </a:lnSpc>
              <a:spcBef>
                <a:spcPts val="200"/>
              </a:spcBef>
            </a:pPr>
            <a:r>
              <a:rPr sz="1800" dirty="0">
                <a:latin typeface="Consolas"/>
                <a:cs typeface="Consolas"/>
              </a:rPr>
              <a:t>}</a:t>
            </a:r>
            <a:endParaRPr sz="1800">
              <a:latin typeface="Consolas"/>
              <a:cs typeface="Consolas"/>
            </a:endParaRPr>
          </a:p>
          <a:p>
            <a:pPr marL="12700">
              <a:lnSpc>
                <a:spcPct val="100000"/>
              </a:lnSpc>
              <a:spcBef>
                <a:spcPts val="240"/>
              </a:spcBef>
            </a:pPr>
            <a:r>
              <a:rPr sz="1800" dirty="0">
                <a:latin typeface="Consolas"/>
                <a:cs typeface="Consolas"/>
              </a:rPr>
              <a:t>}</a:t>
            </a:r>
            <a:endParaRPr sz="1800">
              <a:latin typeface="Consolas"/>
              <a:cs typeface="Consolas"/>
            </a:endParaRPr>
          </a:p>
        </p:txBody>
      </p:sp>
      <p:sp>
        <p:nvSpPr>
          <p:cNvPr id="7" name="object 7"/>
          <p:cNvSpPr txBox="1"/>
          <p:nvPr/>
        </p:nvSpPr>
        <p:spPr>
          <a:xfrm>
            <a:off x="901699" y="4701540"/>
            <a:ext cx="4298950" cy="579755"/>
          </a:xfrm>
          <a:prstGeom prst="rect">
            <a:avLst/>
          </a:prstGeom>
        </p:spPr>
        <p:txBody>
          <a:bodyPr vert="horz" wrap="square" lIns="0" tIns="0" rIns="0" bIns="0" rtlCol="0">
            <a:noAutofit/>
          </a:bodyPr>
          <a:lstStyle/>
          <a:p>
            <a:pPr marL="12700">
              <a:lnSpc>
                <a:spcPct val="100000"/>
              </a:lnSpc>
            </a:pPr>
            <a:r>
              <a:rPr sz="1800" spc="-5" dirty="0">
                <a:solidFill>
                  <a:srgbClr val="0647AA"/>
                </a:solidFill>
                <a:latin typeface="Consolas"/>
                <a:cs typeface="Consolas"/>
              </a:rPr>
              <a:t>/</a:t>
            </a:r>
            <a:r>
              <a:rPr sz="1800" spc="0" dirty="0">
                <a:solidFill>
                  <a:srgbClr val="0647AA"/>
                </a:solidFill>
                <a:latin typeface="Consolas"/>
                <a:cs typeface="Consolas"/>
              </a:rPr>
              <a:t>/ </a:t>
            </a:r>
            <a:r>
              <a:rPr sz="1800" spc="-5" dirty="0">
                <a:solidFill>
                  <a:srgbClr val="0647AA"/>
                </a:solidFill>
                <a:latin typeface="Consolas"/>
                <a:cs typeface="Consolas"/>
              </a:rPr>
              <a:t>...o</a:t>
            </a:r>
            <a:r>
              <a:rPr sz="1800" spc="0" dirty="0">
                <a:solidFill>
                  <a:srgbClr val="0647AA"/>
                </a:solidFill>
                <a:latin typeface="Consolas"/>
                <a:cs typeface="Consolas"/>
              </a:rPr>
              <a:t>r </a:t>
            </a:r>
            <a:r>
              <a:rPr sz="1800" spc="-5" dirty="0">
                <a:solidFill>
                  <a:srgbClr val="0647AA"/>
                </a:solidFill>
                <a:latin typeface="Consolas"/>
                <a:cs typeface="Consolas"/>
              </a:rPr>
              <a:t>yo</a:t>
            </a:r>
            <a:r>
              <a:rPr sz="1800" spc="0" dirty="0">
                <a:solidFill>
                  <a:srgbClr val="0647AA"/>
                </a:solidFill>
                <a:latin typeface="Consolas"/>
                <a:cs typeface="Consolas"/>
              </a:rPr>
              <a:t>u </a:t>
            </a:r>
            <a:r>
              <a:rPr sz="1800" spc="-5" dirty="0">
                <a:solidFill>
                  <a:srgbClr val="0647AA"/>
                </a:solidFill>
                <a:latin typeface="Consolas"/>
                <a:cs typeface="Consolas"/>
              </a:rPr>
              <a:t>coul</a:t>
            </a:r>
            <a:r>
              <a:rPr sz="1800" spc="0" dirty="0">
                <a:solidFill>
                  <a:srgbClr val="0647AA"/>
                </a:solidFill>
                <a:latin typeface="Consolas"/>
                <a:cs typeface="Consolas"/>
              </a:rPr>
              <a:t>d </a:t>
            </a:r>
            <a:r>
              <a:rPr sz="1800" spc="-5" dirty="0">
                <a:solidFill>
                  <a:srgbClr val="0647AA"/>
                </a:solidFill>
                <a:latin typeface="Consolas"/>
                <a:cs typeface="Consolas"/>
              </a:rPr>
              <a:t>fi</a:t>
            </a:r>
            <a:r>
              <a:rPr sz="1800" spc="0" dirty="0">
                <a:solidFill>
                  <a:srgbClr val="0647AA"/>
                </a:solidFill>
                <a:latin typeface="Consolas"/>
                <a:cs typeface="Consolas"/>
              </a:rPr>
              <a:t>x </a:t>
            </a:r>
            <a:r>
              <a:rPr sz="1800" spc="-5" dirty="0">
                <a:solidFill>
                  <a:srgbClr val="0647AA"/>
                </a:solidFill>
                <a:latin typeface="Consolas"/>
                <a:cs typeface="Consolas"/>
              </a:rPr>
              <a:t>i</a:t>
            </a:r>
            <a:r>
              <a:rPr sz="1800" spc="0" dirty="0">
                <a:solidFill>
                  <a:srgbClr val="0647AA"/>
                </a:solidFill>
                <a:latin typeface="Consolas"/>
                <a:cs typeface="Consolas"/>
              </a:rPr>
              <a:t>t </a:t>
            </a:r>
            <a:r>
              <a:rPr sz="1800" spc="-5" dirty="0">
                <a:solidFill>
                  <a:srgbClr val="0647AA"/>
                </a:solidFill>
                <a:latin typeface="Consolas"/>
                <a:cs typeface="Consolas"/>
              </a:rPr>
              <a:t>thi</a:t>
            </a:r>
            <a:r>
              <a:rPr sz="1800" spc="0" dirty="0">
                <a:solidFill>
                  <a:srgbClr val="0647AA"/>
                </a:solidFill>
                <a:latin typeface="Consolas"/>
                <a:cs typeface="Consolas"/>
              </a:rPr>
              <a:t>s </a:t>
            </a:r>
            <a:r>
              <a:rPr sz="1800" spc="-5" dirty="0">
                <a:solidFill>
                  <a:srgbClr val="0647AA"/>
                </a:solidFill>
                <a:latin typeface="Consolas"/>
                <a:cs typeface="Consolas"/>
              </a:rPr>
              <a:t>way</a:t>
            </a:r>
            <a:endParaRPr sz="1800">
              <a:latin typeface="Consolas"/>
              <a:cs typeface="Consolas"/>
            </a:endParaRPr>
          </a:p>
          <a:p>
            <a:pPr marL="12700">
              <a:lnSpc>
                <a:spcPct val="100000"/>
              </a:lnSpc>
              <a:spcBef>
                <a:spcPts val="40"/>
              </a:spcBef>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p:txBody>
      </p:sp>
      <p:sp>
        <p:nvSpPr>
          <p:cNvPr id="8" name="object 8"/>
          <p:cNvSpPr txBox="1"/>
          <p:nvPr/>
        </p:nvSpPr>
        <p:spPr>
          <a:xfrm>
            <a:off x="901699" y="5242509"/>
            <a:ext cx="5555615" cy="1181735"/>
          </a:xfrm>
          <a:prstGeom prst="rect">
            <a:avLst/>
          </a:prstGeom>
        </p:spPr>
        <p:txBody>
          <a:bodyPr vert="horz" wrap="square" lIns="0" tIns="0" rIns="0" bIns="0" rtlCol="0">
            <a:noAutofit/>
          </a:bodyPr>
          <a:lstStyle/>
          <a:p>
            <a:pPr marL="1017905" marR="12700" indent="-502920">
              <a:lnSpc>
                <a:spcPct val="106500"/>
              </a:lnSpc>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System.out.printl</a:t>
            </a:r>
            <a:r>
              <a:rPr sz="1800" spc="5" dirty="0">
                <a:latin typeface="Consolas"/>
                <a:cs typeface="Consolas"/>
              </a:rPr>
              <a:t>n</a:t>
            </a:r>
            <a:r>
              <a:rPr sz="1800" spc="0" dirty="0">
                <a:latin typeface="Consolas"/>
                <a:cs typeface="Consolas"/>
              </a:rPr>
              <a:t>(</a:t>
            </a:r>
            <a:r>
              <a:rPr sz="1800" spc="-5" dirty="0">
                <a:solidFill>
                  <a:srgbClr val="00A000"/>
                </a:solidFill>
                <a:latin typeface="Consolas"/>
                <a:cs typeface="Consolas"/>
              </a:rPr>
              <a:t>20</a:t>
            </a:r>
            <a:r>
              <a:rPr sz="1800" spc="0" dirty="0">
                <a:solidFill>
                  <a:srgbClr val="00A000"/>
                </a:solidFill>
                <a:latin typeface="Consolas"/>
                <a:cs typeface="Consolas"/>
              </a:rPr>
              <a:t>0 - </a:t>
            </a:r>
            <a:r>
              <a:rPr sz="1800" spc="-5" dirty="0">
                <a:solidFill>
                  <a:srgbClr val="00A000"/>
                </a:solidFill>
                <a:latin typeface="Consolas"/>
                <a:cs typeface="Consolas"/>
              </a:rPr>
              <a:t>11</a:t>
            </a:r>
            <a:r>
              <a:rPr sz="1800" spc="0" dirty="0">
                <a:solidFill>
                  <a:srgbClr val="00A000"/>
                </a:solidFill>
                <a:latin typeface="Consolas"/>
                <a:cs typeface="Consolas"/>
              </a:rPr>
              <a:t>0</a:t>
            </a:r>
            <a:r>
              <a:rPr sz="1800" spc="-5" dirty="0">
                <a:latin typeface="Consolas"/>
                <a:cs typeface="Consolas"/>
              </a:rPr>
              <a:t>);</a:t>
            </a:r>
            <a:endParaRPr sz="1800">
              <a:latin typeface="Consolas"/>
              <a:cs typeface="Consolas"/>
            </a:endParaRPr>
          </a:p>
          <a:p>
            <a:pPr marL="514984">
              <a:lnSpc>
                <a:spcPct val="100000"/>
              </a:lnSpc>
              <a:spcBef>
                <a:spcPts val="40"/>
              </a:spcBef>
            </a:pPr>
            <a:r>
              <a:rPr sz="1800" dirty="0">
                <a:latin typeface="Consolas"/>
                <a:cs typeface="Consolas"/>
              </a:rPr>
              <a:t>}</a:t>
            </a:r>
            <a:endParaRPr sz="1800">
              <a:latin typeface="Consolas"/>
              <a:cs typeface="Consolas"/>
            </a:endParaRPr>
          </a:p>
          <a:p>
            <a:pPr marL="12700">
              <a:lnSpc>
                <a:spcPct val="100000"/>
              </a:lnSpc>
              <a:spcBef>
                <a:spcPts val="140"/>
              </a:spcBef>
            </a:pPr>
            <a:r>
              <a:rPr sz="1800" dirty="0">
                <a:latin typeface="Consolas"/>
                <a:cs typeface="Consolas"/>
              </a:rPr>
              <a:t>}</a:t>
            </a:r>
            <a:endParaRPr sz="1800">
              <a:latin typeface="Consolas"/>
              <a:cs typeface="Consolas"/>
            </a:endParaRPr>
          </a:p>
        </p:txBody>
      </p:sp>
      <p:sp>
        <p:nvSpPr>
          <p:cNvPr id="9" name="object 9"/>
          <p:cNvSpPr/>
          <p:nvPr/>
        </p:nvSpPr>
        <p:spPr>
          <a:xfrm>
            <a:off x="6016623" y="1676401"/>
            <a:ext cx="2404344" cy="517524"/>
          </a:xfrm>
          <a:custGeom>
            <a:avLst/>
            <a:gdLst/>
            <a:ahLst/>
            <a:cxnLst/>
            <a:rect l="l" t="t" r="r" b="b"/>
            <a:pathLst>
              <a:path w="2404344" h="517524">
                <a:moveTo>
                  <a:pt x="0" y="0"/>
                </a:moveTo>
                <a:lnTo>
                  <a:pt x="2404344" y="0"/>
                </a:lnTo>
                <a:lnTo>
                  <a:pt x="2404344" y="517524"/>
                </a:lnTo>
                <a:lnTo>
                  <a:pt x="0" y="517524"/>
                </a:lnTo>
                <a:lnTo>
                  <a:pt x="0" y="0"/>
                </a:lnTo>
                <a:close/>
              </a:path>
            </a:pathLst>
          </a:custGeom>
          <a:ln w="50799">
            <a:solidFill>
              <a:srgbClr val="005DB9"/>
            </a:solidFill>
          </a:ln>
        </p:spPr>
        <p:txBody>
          <a:bodyPr wrap="square" lIns="0" tIns="0" rIns="0" bIns="0" rtlCol="0">
            <a:noAutofit/>
          </a:bodyPr>
          <a:lstStyle/>
          <a:p>
            <a:endParaRPr/>
          </a:p>
        </p:txBody>
      </p:sp>
      <p:sp>
        <p:nvSpPr>
          <p:cNvPr id="10" name="object 10"/>
          <p:cNvSpPr txBox="1"/>
          <p:nvPr/>
        </p:nvSpPr>
        <p:spPr>
          <a:xfrm>
            <a:off x="6042023" y="1648078"/>
            <a:ext cx="2160905" cy="539750"/>
          </a:xfrm>
          <a:prstGeom prst="rect">
            <a:avLst/>
          </a:prstGeom>
        </p:spPr>
        <p:txBody>
          <a:bodyPr vert="horz" wrap="square" lIns="0" tIns="0" rIns="0" bIns="0" rtlCol="0">
            <a:noAutofit/>
          </a:bodyPr>
          <a:lstStyle/>
          <a:p>
            <a:pPr marL="12700">
              <a:lnSpc>
                <a:spcPct val="100000"/>
              </a:lnSpc>
              <a:tabLst>
                <a:tab pos="1226185" algn="l"/>
              </a:tabLst>
            </a:pPr>
            <a:r>
              <a:rPr sz="3300" dirty="0">
                <a:solidFill>
                  <a:srgbClr val="0647AA"/>
                </a:solidFill>
                <a:latin typeface="Calibri"/>
                <a:cs typeface="Calibri"/>
              </a:rPr>
              <a:t>P</a:t>
            </a:r>
            <a:r>
              <a:rPr sz="3300" spc="-5" dirty="0">
                <a:solidFill>
                  <a:srgbClr val="0647AA"/>
                </a:solidFill>
                <a:latin typeface="Calibri"/>
                <a:cs typeface="Calibri"/>
              </a:rPr>
              <a:t>r</a:t>
            </a:r>
            <a:r>
              <a:rPr sz="3300" spc="0" dirty="0">
                <a:solidFill>
                  <a:srgbClr val="0647AA"/>
                </a:solidFill>
                <a:latin typeface="Calibri"/>
                <a:cs typeface="Calibri"/>
              </a:rPr>
              <a:t>ints	</a:t>
            </a:r>
            <a:r>
              <a:rPr sz="3300" spc="-5" dirty="0">
                <a:solidFill>
                  <a:srgbClr val="005DB9"/>
                </a:solidFill>
                <a:latin typeface="Consolas"/>
                <a:cs typeface="Consolas"/>
              </a:rPr>
              <a:t>0.90</a:t>
            </a:r>
            <a:endParaRPr sz="3300">
              <a:latin typeface="Consolas"/>
              <a:cs typeface="Consolas"/>
            </a:endParaRPr>
          </a:p>
        </p:txBody>
      </p:sp>
      <p:sp>
        <p:nvSpPr>
          <p:cNvPr id="11" name="object 11"/>
          <p:cNvSpPr/>
          <p:nvPr/>
        </p:nvSpPr>
        <p:spPr>
          <a:xfrm>
            <a:off x="6016623" y="4740275"/>
            <a:ext cx="2390539" cy="517524"/>
          </a:xfrm>
          <a:custGeom>
            <a:avLst/>
            <a:gdLst/>
            <a:ahLst/>
            <a:cxnLst/>
            <a:rect l="l" t="t" r="r" b="b"/>
            <a:pathLst>
              <a:path w="2390539" h="517524">
                <a:moveTo>
                  <a:pt x="0" y="0"/>
                </a:moveTo>
                <a:lnTo>
                  <a:pt x="2390539" y="0"/>
                </a:lnTo>
                <a:lnTo>
                  <a:pt x="2390539" y="517524"/>
                </a:lnTo>
                <a:lnTo>
                  <a:pt x="0" y="517524"/>
                </a:lnTo>
                <a:lnTo>
                  <a:pt x="0" y="0"/>
                </a:lnTo>
                <a:close/>
              </a:path>
            </a:pathLst>
          </a:custGeom>
          <a:ln w="50799">
            <a:solidFill>
              <a:srgbClr val="005DB9"/>
            </a:solidFill>
          </a:ln>
        </p:spPr>
        <p:txBody>
          <a:bodyPr wrap="square" lIns="0" tIns="0" rIns="0" bIns="0" rtlCol="0">
            <a:noAutofit/>
          </a:bodyPr>
          <a:lstStyle/>
          <a:p>
            <a:endParaRPr/>
          </a:p>
        </p:txBody>
      </p:sp>
      <p:sp>
        <p:nvSpPr>
          <p:cNvPr id="12" name="object 12"/>
          <p:cNvSpPr txBox="1"/>
          <p:nvPr/>
        </p:nvSpPr>
        <p:spPr>
          <a:xfrm>
            <a:off x="6042023" y="4711954"/>
            <a:ext cx="1699895" cy="539750"/>
          </a:xfrm>
          <a:prstGeom prst="rect">
            <a:avLst/>
          </a:prstGeom>
        </p:spPr>
        <p:txBody>
          <a:bodyPr vert="horz" wrap="square" lIns="0" tIns="0" rIns="0" bIns="0" rtlCol="0">
            <a:noAutofit/>
          </a:bodyPr>
          <a:lstStyle/>
          <a:p>
            <a:pPr marL="12700">
              <a:lnSpc>
                <a:spcPct val="100000"/>
              </a:lnSpc>
              <a:tabLst>
                <a:tab pos="1226185" algn="l"/>
              </a:tabLst>
            </a:pPr>
            <a:r>
              <a:rPr sz="3300" dirty="0">
                <a:solidFill>
                  <a:srgbClr val="0647AA"/>
                </a:solidFill>
                <a:latin typeface="Calibri"/>
                <a:cs typeface="Calibri"/>
              </a:rPr>
              <a:t>P</a:t>
            </a:r>
            <a:r>
              <a:rPr sz="3300" spc="-5" dirty="0">
                <a:solidFill>
                  <a:srgbClr val="0647AA"/>
                </a:solidFill>
                <a:latin typeface="Calibri"/>
                <a:cs typeface="Calibri"/>
              </a:rPr>
              <a:t>r</a:t>
            </a:r>
            <a:r>
              <a:rPr sz="3300" spc="0" dirty="0">
                <a:solidFill>
                  <a:srgbClr val="0647AA"/>
                </a:solidFill>
                <a:latin typeface="Calibri"/>
                <a:cs typeface="Calibri"/>
              </a:rPr>
              <a:t>ints	</a:t>
            </a:r>
            <a:r>
              <a:rPr sz="3300" spc="-5" dirty="0">
                <a:solidFill>
                  <a:srgbClr val="005DB9"/>
                </a:solidFill>
                <a:latin typeface="Consolas"/>
                <a:cs typeface="Consolas"/>
              </a:rPr>
              <a:t>90</a:t>
            </a:r>
            <a:endParaRPr sz="3300">
              <a:latin typeface="Consolas"/>
              <a:cs typeface="Consolas"/>
            </a:endParaRPr>
          </a:p>
        </p:txBody>
      </p:sp>
    </p:spTree>
    <p:extLst>
      <p:ext uri="{BB962C8B-B14F-4D97-AF65-F5344CB8AC3E}">
        <p14:creationId xmlns:p14="http://schemas.microsoft.com/office/powerpoint/2010/main" val="240077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3139" y="431960"/>
            <a:ext cx="1784985" cy="460375"/>
          </a:xfrm>
          <a:prstGeom prst="rect">
            <a:avLst/>
          </a:prstGeom>
        </p:spPr>
        <p:txBody>
          <a:bodyPr vert="horz" wrap="square" lIns="0" tIns="0" rIns="0" bIns="0" rtlCol="0">
            <a:noAutofit/>
          </a:bodyPr>
          <a:lstStyle/>
          <a:p>
            <a:pPr marL="12700">
              <a:lnSpc>
                <a:spcPct val="100000"/>
              </a:lnSpc>
            </a:pPr>
            <a:r>
              <a:rPr sz="2800" spc="-5" dirty="0">
                <a:latin typeface="Consolas"/>
                <a:cs typeface="Consolas"/>
              </a:rPr>
              <a:t>Th</a:t>
            </a:r>
            <a:r>
              <a:rPr sz="2800" spc="0" dirty="0">
                <a:latin typeface="Consolas"/>
                <a:cs typeface="Consolas"/>
              </a:rPr>
              <a:t>e </a:t>
            </a:r>
            <a:r>
              <a:rPr sz="2800" spc="-5" dirty="0">
                <a:latin typeface="Consolas"/>
                <a:cs typeface="Consolas"/>
              </a:rPr>
              <a:t>moral</a:t>
            </a:r>
            <a:endParaRPr sz="2800">
              <a:latin typeface="Consolas"/>
              <a:cs typeface="Consolas"/>
            </a:endParaRPr>
          </a:p>
        </p:txBody>
      </p:sp>
      <p:sp>
        <p:nvSpPr>
          <p:cNvPr id="5" name="object 5"/>
          <p:cNvSpPr txBox="1"/>
          <p:nvPr/>
        </p:nvSpPr>
        <p:spPr>
          <a:xfrm>
            <a:off x="900112" y="1598613"/>
            <a:ext cx="7919084" cy="1167765"/>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400" spc="-5" dirty="0">
                <a:latin typeface="Calibri"/>
                <a:cs typeface="Calibri"/>
              </a:rPr>
              <a:t>Av</a:t>
            </a:r>
            <a:r>
              <a:rPr sz="2400" spc="0" dirty="0">
                <a:latin typeface="Calibri"/>
                <a:cs typeface="Calibri"/>
              </a:rPr>
              <a:t>oid</a:t>
            </a:r>
            <a:r>
              <a:rPr sz="2400" spc="120" dirty="0">
                <a:latin typeface="Calibri"/>
                <a:cs typeface="Calibri"/>
              </a:rPr>
              <a:t> </a:t>
            </a:r>
            <a:r>
              <a:rPr sz="2400" spc="-5" dirty="0">
                <a:latin typeface="Consolas"/>
                <a:cs typeface="Consolas"/>
              </a:rPr>
              <a:t>floa</a:t>
            </a:r>
            <a:r>
              <a:rPr sz="2400" spc="0" dirty="0">
                <a:latin typeface="Consolas"/>
                <a:cs typeface="Consolas"/>
              </a:rPr>
              <a:t>t</a:t>
            </a:r>
            <a:r>
              <a:rPr sz="2400" spc="-650" dirty="0">
                <a:latin typeface="Consolas"/>
                <a:cs typeface="Consolas"/>
              </a:rPr>
              <a:t> </a:t>
            </a:r>
            <a:r>
              <a:rPr sz="2400" spc="0" dirty="0">
                <a:latin typeface="Calibri"/>
                <a:cs typeface="Calibri"/>
              </a:rPr>
              <a:t>and</a:t>
            </a:r>
            <a:r>
              <a:rPr sz="2400" spc="120" dirty="0">
                <a:latin typeface="Calibri"/>
                <a:cs typeface="Calibri"/>
              </a:rPr>
              <a:t> </a:t>
            </a:r>
            <a:r>
              <a:rPr sz="2400" spc="-5" dirty="0">
                <a:latin typeface="Consolas"/>
                <a:cs typeface="Consolas"/>
              </a:rPr>
              <a:t>doubl</a:t>
            </a:r>
            <a:r>
              <a:rPr sz="2400" spc="0" dirty="0">
                <a:latin typeface="Consolas"/>
                <a:cs typeface="Consolas"/>
              </a:rPr>
              <a:t>e</a:t>
            </a:r>
            <a:r>
              <a:rPr sz="2400" spc="-775" dirty="0">
                <a:latin typeface="Consolas"/>
                <a:cs typeface="Consolas"/>
              </a:rPr>
              <a:t> </a:t>
            </a:r>
            <a:r>
              <a:rPr sz="2400" spc="-5" dirty="0">
                <a:latin typeface="Calibri"/>
                <a:cs typeface="Calibri"/>
              </a:rPr>
              <a:t>w</a:t>
            </a:r>
            <a:r>
              <a:rPr sz="2400" spc="0" dirty="0">
                <a:latin typeface="Calibri"/>
                <a:cs typeface="Calibri"/>
              </a:rPr>
              <a:t>here exact ans</a:t>
            </a:r>
            <a:r>
              <a:rPr sz="2400" spc="-5" dirty="0">
                <a:latin typeface="Calibri"/>
                <a:cs typeface="Calibri"/>
              </a:rPr>
              <a:t>w</a:t>
            </a:r>
            <a:r>
              <a:rPr sz="2400" spc="0" dirty="0">
                <a:latin typeface="Calibri"/>
                <a:cs typeface="Calibri"/>
              </a:rPr>
              <a:t>ers are required</a:t>
            </a:r>
            <a:endParaRPr sz="2400">
              <a:latin typeface="Calibri"/>
              <a:cs typeface="Calibri"/>
            </a:endParaRPr>
          </a:p>
          <a:p>
            <a:pPr marR="2629535" algn="ctr">
              <a:lnSpc>
                <a:spcPct val="100000"/>
              </a:lnSpc>
              <a:spcBef>
                <a:spcPts val="219"/>
              </a:spcBef>
              <a:tabLst>
                <a:tab pos="283845" algn="l"/>
              </a:tabLst>
            </a:pPr>
            <a:r>
              <a:rPr sz="2000" dirty="0">
                <a:latin typeface="Arial"/>
                <a:cs typeface="Arial"/>
              </a:rPr>
              <a:t>–	</a:t>
            </a:r>
            <a:r>
              <a:rPr sz="2000" dirty="0">
                <a:latin typeface="Calibri"/>
                <a:cs typeface="Calibri"/>
              </a:rPr>
              <a:t>For example, when dealing with money</a:t>
            </a:r>
            <a:endParaRPr sz="2000">
              <a:latin typeface="Calibri"/>
              <a:cs typeface="Calibri"/>
            </a:endParaRPr>
          </a:p>
          <a:p>
            <a:pPr>
              <a:lnSpc>
                <a:spcPts val="550"/>
              </a:lnSpc>
              <a:spcBef>
                <a:spcPts val="26"/>
              </a:spcBef>
            </a:pPr>
            <a:endParaRPr sz="550"/>
          </a:p>
          <a:p>
            <a:pPr marL="353695" indent="-341630">
              <a:lnSpc>
                <a:spcPct val="100000"/>
              </a:lnSpc>
              <a:buFont typeface="Arial"/>
              <a:buChar char="•"/>
              <a:tabLst>
                <a:tab pos="353695" algn="l"/>
              </a:tabLst>
            </a:pPr>
            <a:r>
              <a:rPr sz="2400" spc="-5" dirty="0">
                <a:latin typeface="Calibri"/>
                <a:cs typeface="Calibri"/>
              </a:rPr>
              <a:t>U</a:t>
            </a:r>
            <a:r>
              <a:rPr sz="2400" spc="0" dirty="0">
                <a:latin typeface="Calibri"/>
                <a:cs typeface="Calibri"/>
              </a:rPr>
              <a:t>se</a:t>
            </a:r>
            <a:r>
              <a:rPr sz="2400" spc="-5" dirty="0">
                <a:latin typeface="Calibri"/>
                <a:cs typeface="Calibri"/>
              </a:rPr>
              <a:t> </a:t>
            </a:r>
            <a:r>
              <a:rPr sz="2400" spc="-5" dirty="0">
                <a:latin typeface="Consolas"/>
                <a:cs typeface="Consolas"/>
              </a:rPr>
              <a:t>BigDecima</a:t>
            </a:r>
            <a:r>
              <a:rPr sz="2400" spc="0" dirty="0">
                <a:latin typeface="Consolas"/>
                <a:cs typeface="Consolas"/>
              </a:rPr>
              <a:t>l</a:t>
            </a:r>
            <a:r>
              <a:rPr sz="2400" spc="0" dirty="0">
                <a:latin typeface="Calibri"/>
                <a:cs typeface="Calibri"/>
              </a:rPr>
              <a:t>, </a:t>
            </a:r>
            <a:r>
              <a:rPr sz="2400" spc="-5" dirty="0">
                <a:latin typeface="Consolas"/>
                <a:cs typeface="Consolas"/>
              </a:rPr>
              <a:t>in</a:t>
            </a:r>
            <a:r>
              <a:rPr sz="2400" spc="0" dirty="0">
                <a:latin typeface="Consolas"/>
                <a:cs typeface="Consolas"/>
              </a:rPr>
              <a:t>t</a:t>
            </a:r>
            <a:r>
              <a:rPr sz="2400" spc="0" dirty="0">
                <a:latin typeface="Calibri"/>
                <a:cs typeface="Calibri"/>
              </a:rPr>
              <a:t>, or</a:t>
            </a:r>
            <a:r>
              <a:rPr sz="2400" spc="-5" dirty="0">
                <a:latin typeface="Calibri"/>
                <a:cs typeface="Calibri"/>
              </a:rPr>
              <a:t> </a:t>
            </a:r>
            <a:r>
              <a:rPr sz="2400" spc="-5" dirty="0">
                <a:latin typeface="Consolas"/>
                <a:cs typeface="Consolas"/>
              </a:rPr>
              <a:t>lon</a:t>
            </a:r>
            <a:r>
              <a:rPr sz="2400" spc="0" dirty="0">
                <a:latin typeface="Consolas"/>
                <a:cs typeface="Consolas"/>
              </a:rPr>
              <a:t>g</a:t>
            </a:r>
            <a:r>
              <a:rPr sz="2400" spc="-775" dirty="0">
                <a:latin typeface="Consolas"/>
                <a:cs typeface="Consolas"/>
              </a:rPr>
              <a:t> </a:t>
            </a:r>
            <a:r>
              <a:rPr sz="2400" spc="0" dirty="0">
                <a:latin typeface="Calibri"/>
                <a:cs typeface="Calibri"/>
              </a:rPr>
              <a:t>instead</a:t>
            </a:r>
            <a:endParaRPr sz="2400">
              <a:latin typeface="Calibri"/>
              <a:cs typeface="Calibri"/>
            </a:endParaRPr>
          </a:p>
        </p:txBody>
      </p:sp>
    </p:spTree>
    <p:extLst>
      <p:ext uri="{BB962C8B-B14F-4D97-AF65-F5344CB8AC3E}">
        <p14:creationId xmlns:p14="http://schemas.microsoft.com/office/powerpoint/2010/main" val="180613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1552" y="431165"/>
            <a:ext cx="5028248" cy="623570"/>
          </a:xfrm>
          <a:prstGeom prst="rect">
            <a:avLst/>
          </a:prstGeom>
        </p:spPr>
        <p:txBody>
          <a:bodyPr vert="horz" wrap="square" lIns="0" tIns="0" rIns="0" bIns="0" rtlCol="0">
            <a:noAutofit/>
          </a:bodyPr>
          <a:lstStyle/>
          <a:p>
            <a:pPr marL="12700">
              <a:lnSpc>
                <a:spcPct val="100000"/>
              </a:lnSpc>
            </a:pPr>
            <a:r>
              <a:rPr sz="2800" spc="-5" dirty="0">
                <a:latin typeface="Calibri"/>
                <a:cs typeface="Calibri"/>
              </a:rPr>
              <a:t>2</a:t>
            </a:r>
            <a:r>
              <a:rPr sz="2800" spc="0" dirty="0">
                <a:latin typeface="Calibri"/>
                <a:cs typeface="Calibri"/>
              </a:rPr>
              <a:t>. </a:t>
            </a:r>
            <a:r>
              <a:rPr sz="2800" spc="70" dirty="0">
                <a:latin typeface="Times New Roman"/>
                <a:cs typeface="Times New Roman"/>
              </a:rPr>
              <a:t>“</a:t>
            </a:r>
            <a:r>
              <a:rPr sz="2800" spc="70" dirty="0">
                <a:latin typeface="Calibri"/>
                <a:cs typeface="Calibri"/>
              </a:rPr>
              <a:t>A Change is </a:t>
            </a:r>
            <a:r>
              <a:rPr sz="2800" spc="-5" dirty="0" err="1">
                <a:latin typeface="Calibri"/>
                <a:cs typeface="Calibri"/>
              </a:rPr>
              <a:t>Go</a:t>
            </a:r>
            <a:r>
              <a:rPr sz="2800" spc="0" dirty="0" err="1">
                <a:latin typeface="Calibri"/>
                <a:cs typeface="Calibri"/>
              </a:rPr>
              <a:t>nna</a:t>
            </a:r>
            <a:r>
              <a:rPr sz="2800" spc="-5" dirty="0">
                <a:latin typeface="Calibri"/>
                <a:cs typeface="Calibri"/>
              </a:rPr>
              <a:t> </a:t>
            </a:r>
            <a:r>
              <a:rPr sz="2800" spc="0" dirty="0">
                <a:latin typeface="Calibri"/>
                <a:cs typeface="Calibri"/>
              </a:rPr>
              <a:t>Com</a:t>
            </a:r>
            <a:r>
              <a:rPr sz="2800" spc="-5" dirty="0">
                <a:latin typeface="Calibri"/>
                <a:cs typeface="Calibri"/>
              </a:rPr>
              <a:t>e</a:t>
            </a:r>
            <a:r>
              <a:rPr sz="2800" spc="70" dirty="0">
                <a:latin typeface="Times New Roman"/>
                <a:cs typeface="Times New Roman"/>
              </a:rPr>
              <a:t>”</a:t>
            </a:r>
            <a:endParaRPr sz="2800" dirty="0">
              <a:latin typeface="Times New Roman"/>
              <a:cs typeface="Times New Roman"/>
            </a:endParaRPr>
          </a:p>
        </p:txBody>
      </p:sp>
      <p:sp>
        <p:nvSpPr>
          <p:cNvPr id="5" name="object 5"/>
          <p:cNvSpPr txBox="1"/>
          <p:nvPr/>
        </p:nvSpPr>
        <p:spPr>
          <a:xfrm>
            <a:off x="901699" y="1854200"/>
            <a:ext cx="6381115" cy="991235"/>
          </a:xfrm>
          <a:prstGeom prst="rect">
            <a:avLst/>
          </a:prstGeom>
        </p:spPr>
        <p:txBody>
          <a:bodyPr vert="horz" wrap="square" lIns="0" tIns="0" rIns="0" bIns="0" rtlCol="0">
            <a:noAutofit/>
          </a:bodyPr>
          <a:lstStyle/>
          <a:p>
            <a:pPr marL="12700">
              <a:lnSpc>
                <a:spcPct val="100000"/>
              </a:lnSpc>
            </a:pPr>
            <a:r>
              <a:rPr sz="3200" dirty="0">
                <a:latin typeface="Calibri"/>
                <a:cs typeface="Calibri"/>
              </a:rPr>
              <a:t>If </a:t>
            </a:r>
            <a:r>
              <a:rPr sz="3200" spc="-5" dirty="0">
                <a:latin typeface="Calibri"/>
                <a:cs typeface="Calibri"/>
              </a:rPr>
              <a:t>yo</a:t>
            </a:r>
            <a:r>
              <a:rPr sz="3200" spc="0" dirty="0">
                <a:latin typeface="Calibri"/>
                <a:cs typeface="Calibri"/>
              </a:rPr>
              <a:t>u pay </a:t>
            </a:r>
            <a:r>
              <a:rPr sz="3200" spc="-5" dirty="0">
                <a:latin typeface="Calibri"/>
                <a:cs typeface="Calibri"/>
              </a:rPr>
              <a:t>$2.0</a:t>
            </a:r>
            <a:r>
              <a:rPr sz="3200" spc="0" dirty="0">
                <a:latin typeface="Calibri"/>
                <a:cs typeface="Calibri"/>
              </a:rPr>
              <a:t>0 f</a:t>
            </a:r>
            <a:r>
              <a:rPr sz="3200" spc="-5" dirty="0">
                <a:latin typeface="Calibri"/>
                <a:cs typeface="Calibri"/>
              </a:rPr>
              <a:t>o</a:t>
            </a:r>
            <a:r>
              <a:rPr sz="3200" spc="0" dirty="0">
                <a:latin typeface="Calibri"/>
                <a:cs typeface="Calibri"/>
              </a:rPr>
              <a:t>r a gasket that c</a:t>
            </a:r>
            <a:r>
              <a:rPr sz="3200" spc="-5" dirty="0">
                <a:latin typeface="Calibri"/>
                <a:cs typeface="Calibri"/>
              </a:rPr>
              <a:t>o</a:t>
            </a:r>
            <a:r>
              <a:rPr sz="3200" spc="0" dirty="0">
                <a:latin typeface="Calibri"/>
                <a:cs typeface="Calibri"/>
              </a:rPr>
              <a:t>sts</a:t>
            </a:r>
            <a:endParaRPr sz="3200">
              <a:latin typeface="Calibri"/>
              <a:cs typeface="Calibri"/>
            </a:endParaRPr>
          </a:p>
          <a:p>
            <a:pPr marL="12700">
              <a:lnSpc>
                <a:spcPts val="3800"/>
              </a:lnSpc>
            </a:pPr>
            <a:r>
              <a:rPr sz="3200" spc="-5" dirty="0">
                <a:latin typeface="Calibri"/>
                <a:cs typeface="Calibri"/>
              </a:rPr>
              <a:t>$1.10</a:t>
            </a:r>
            <a:r>
              <a:rPr sz="3200" spc="0" dirty="0">
                <a:latin typeface="Calibri"/>
                <a:cs typeface="Calibri"/>
              </a:rPr>
              <a:t>, h</a:t>
            </a:r>
            <a:r>
              <a:rPr sz="3200" spc="-5" dirty="0">
                <a:latin typeface="Calibri"/>
                <a:cs typeface="Calibri"/>
              </a:rPr>
              <a:t>o</a:t>
            </a:r>
            <a:r>
              <a:rPr sz="3200" spc="0" dirty="0">
                <a:latin typeface="Calibri"/>
                <a:cs typeface="Calibri"/>
              </a:rPr>
              <a:t>w much change do </a:t>
            </a:r>
            <a:r>
              <a:rPr sz="3200" spc="-5" dirty="0">
                <a:latin typeface="Calibri"/>
                <a:cs typeface="Calibri"/>
              </a:rPr>
              <a:t>yo</a:t>
            </a:r>
            <a:r>
              <a:rPr sz="3200" spc="0" dirty="0">
                <a:latin typeface="Calibri"/>
                <a:cs typeface="Calibri"/>
              </a:rPr>
              <a:t>u get?</a:t>
            </a:r>
            <a:endParaRPr sz="3200">
              <a:latin typeface="Calibri"/>
              <a:cs typeface="Calibri"/>
            </a:endParaRPr>
          </a:p>
        </p:txBody>
      </p:sp>
      <p:sp>
        <p:nvSpPr>
          <p:cNvPr id="6" name="object 6"/>
          <p:cNvSpPr txBox="1"/>
          <p:nvPr/>
        </p:nvSpPr>
        <p:spPr>
          <a:xfrm>
            <a:off x="901699" y="3644900"/>
            <a:ext cx="6435090" cy="2497455"/>
          </a:xfrm>
          <a:prstGeom prst="rect">
            <a:avLst/>
          </a:prstGeom>
        </p:spPr>
        <p:txBody>
          <a:bodyPr vert="horz" wrap="square" lIns="0" tIns="0" rIns="0" bIns="0" rtlCol="0">
            <a:noAutofit/>
          </a:bodyPr>
          <a:lstStyle/>
          <a:p>
            <a:pPr marL="12700">
              <a:lnSpc>
                <a:spcPct val="100000"/>
              </a:lnSpc>
            </a:pPr>
            <a:r>
              <a:rPr sz="1800" spc="-5" dirty="0">
                <a:latin typeface="Consolas"/>
                <a:cs typeface="Consolas"/>
              </a:rPr>
              <a:t>impor</a:t>
            </a:r>
            <a:r>
              <a:rPr sz="1800" spc="0" dirty="0">
                <a:latin typeface="Consolas"/>
                <a:cs typeface="Consolas"/>
              </a:rPr>
              <a:t>t </a:t>
            </a:r>
            <a:r>
              <a:rPr sz="1800" spc="-5" dirty="0">
                <a:latin typeface="Consolas"/>
                <a:cs typeface="Consolas"/>
              </a:rPr>
              <a:t>java.math.BigDecima</a:t>
            </a:r>
            <a:r>
              <a:rPr sz="1800" spc="5" dirty="0">
                <a:latin typeface="Consolas"/>
                <a:cs typeface="Consolas"/>
              </a:rPr>
              <a:t>l</a:t>
            </a:r>
            <a:r>
              <a:rPr sz="1800" spc="0" dirty="0">
                <a:latin typeface="Consolas"/>
                <a:cs typeface="Consolas"/>
              </a:rPr>
              <a:t>;</a:t>
            </a:r>
            <a:endParaRPr sz="1800">
              <a:latin typeface="Consolas"/>
              <a:cs typeface="Consolas"/>
            </a:endParaRPr>
          </a:p>
          <a:p>
            <a:pPr>
              <a:lnSpc>
                <a:spcPts val="1000"/>
              </a:lnSpc>
            </a:pPr>
            <a:endParaRPr sz="1000"/>
          </a:p>
          <a:p>
            <a:pPr>
              <a:lnSpc>
                <a:spcPts val="1100"/>
              </a:lnSpc>
              <a:spcBef>
                <a:spcPts val="40"/>
              </a:spcBef>
            </a:pPr>
            <a:endParaRPr sz="1100"/>
          </a:p>
          <a:p>
            <a:pPr marL="12700">
              <a:lnSpc>
                <a:spcPct val="100000"/>
              </a:lnSpc>
            </a:pPr>
            <a:r>
              <a:rPr sz="1800" spc="-5" dirty="0">
                <a:latin typeface="Consolas"/>
                <a:cs typeface="Consolas"/>
              </a:rPr>
              <a:t>publi</a:t>
            </a:r>
            <a:r>
              <a:rPr sz="1800" spc="0" dirty="0">
                <a:latin typeface="Consolas"/>
                <a:cs typeface="Consolas"/>
              </a:rPr>
              <a:t>c </a:t>
            </a:r>
            <a:r>
              <a:rPr sz="1800" spc="-5" dirty="0">
                <a:latin typeface="Consolas"/>
                <a:cs typeface="Consolas"/>
              </a:rPr>
              <a:t>clas</a:t>
            </a:r>
            <a:r>
              <a:rPr sz="1800" spc="0" dirty="0">
                <a:latin typeface="Consolas"/>
                <a:cs typeface="Consolas"/>
              </a:rPr>
              <a:t>s </a:t>
            </a:r>
            <a:r>
              <a:rPr sz="1800" spc="-5" dirty="0">
                <a:latin typeface="Consolas"/>
                <a:cs typeface="Consolas"/>
              </a:rPr>
              <a:t>Chang</a:t>
            </a:r>
            <a:r>
              <a:rPr sz="1800" spc="0" dirty="0">
                <a:latin typeface="Consolas"/>
                <a:cs typeface="Consolas"/>
              </a:rPr>
              <a:t>e {</a:t>
            </a:r>
            <a:endParaRPr sz="1800">
              <a:latin typeface="Consolas"/>
              <a:cs typeface="Consolas"/>
            </a:endParaRPr>
          </a:p>
          <a:p>
            <a:pPr marL="1017905" marR="12700" indent="-502920">
              <a:lnSpc>
                <a:spcPct val="100299"/>
              </a:lnSpc>
              <a:spcBef>
                <a:spcPts val="30"/>
              </a:spcBef>
            </a:pPr>
            <a:r>
              <a:rPr sz="1800" spc="-5" dirty="0">
                <a:latin typeface="Consolas"/>
                <a:cs typeface="Consolas"/>
              </a:rPr>
              <a:t>publi</a:t>
            </a:r>
            <a:r>
              <a:rPr sz="1800" spc="0" dirty="0">
                <a:latin typeface="Consolas"/>
                <a:cs typeface="Consolas"/>
              </a:rPr>
              <a:t>c </a:t>
            </a:r>
            <a:r>
              <a:rPr sz="1800" spc="-5" dirty="0">
                <a:latin typeface="Consolas"/>
                <a:cs typeface="Consolas"/>
              </a:rPr>
              <a:t>stati</a:t>
            </a:r>
            <a:r>
              <a:rPr sz="1800" spc="0" dirty="0">
                <a:latin typeface="Consolas"/>
                <a:cs typeface="Consolas"/>
              </a:rPr>
              <a:t>c </a:t>
            </a:r>
            <a:r>
              <a:rPr sz="1800" spc="-5" dirty="0">
                <a:latin typeface="Consolas"/>
                <a:cs typeface="Consolas"/>
              </a:rPr>
              <a:t>voi</a:t>
            </a:r>
            <a:r>
              <a:rPr sz="1800" spc="0" dirty="0">
                <a:latin typeface="Consolas"/>
                <a:cs typeface="Consolas"/>
              </a:rPr>
              <a:t>d </a:t>
            </a:r>
            <a:r>
              <a:rPr sz="1800" spc="-5" dirty="0">
                <a:latin typeface="Consolas"/>
                <a:cs typeface="Consolas"/>
              </a:rPr>
              <a:t>main(Strin</a:t>
            </a:r>
            <a:r>
              <a:rPr sz="1800" spc="0" dirty="0">
                <a:latin typeface="Consolas"/>
                <a:cs typeface="Consolas"/>
              </a:rPr>
              <a:t>g</a:t>
            </a:r>
            <a:r>
              <a:rPr sz="1800" spc="5" dirty="0">
                <a:latin typeface="Consolas"/>
                <a:cs typeface="Consolas"/>
              </a:rPr>
              <a:t> </a:t>
            </a:r>
            <a:r>
              <a:rPr sz="1800" spc="-5" dirty="0">
                <a:latin typeface="Consolas"/>
                <a:cs typeface="Consolas"/>
              </a:rPr>
              <a:t>arg</a:t>
            </a:r>
            <a:r>
              <a:rPr sz="1800" spc="0" dirty="0">
                <a:latin typeface="Consolas"/>
                <a:cs typeface="Consolas"/>
              </a:rPr>
              <a:t>s</a:t>
            </a:r>
            <a:r>
              <a:rPr sz="1800" spc="-5" dirty="0">
                <a:latin typeface="Consolas"/>
                <a:cs typeface="Consolas"/>
              </a:rPr>
              <a:t>[]</a:t>
            </a:r>
            <a:r>
              <a:rPr sz="1800" spc="0" dirty="0">
                <a:latin typeface="Consolas"/>
                <a:cs typeface="Consolas"/>
              </a:rPr>
              <a:t>) { </a:t>
            </a:r>
            <a:r>
              <a:rPr sz="1800" spc="-5" dirty="0">
                <a:latin typeface="Consolas"/>
                <a:cs typeface="Consolas"/>
              </a:rPr>
              <a:t>BigDecima</a:t>
            </a:r>
            <a:r>
              <a:rPr sz="1800" spc="0" dirty="0">
                <a:latin typeface="Consolas"/>
                <a:cs typeface="Consolas"/>
              </a:rPr>
              <a:t>l </a:t>
            </a:r>
            <a:r>
              <a:rPr sz="1800" spc="-5" dirty="0">
                <a:latin typeface="Consolas"/>
                <a:cs typeface="Consolas"/>
              </a:rPr>
              <a:t>paymen</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latin typeface="Consolas"/>
                <a:cs typeface="Consolas"/>
              </a:rPr>
              <a:t>(2.00); BigDecima</a:t>
            </a:r>
            <a:r>
              <a:rPr sz="1800" spc="0" dirty="0">
                <a:latin typeface="Consolas"/>
                <a:cs typeface="Consolas"/>
              </a:rPr>
              <a:t>l </a:t>
            </a:r>
            <a:r>
              <a:rPr sz="1800" spc="-5" dirty="0">
                <a:latin typeface="Consolas"/>
                <a:cs typeface="Consolas"/>
              </a:rPr>
              <a:t>cos</a:t>
            </a:r>
            <a:r>
              <a:rPr sz="1800" spc="0" dirty="0">
                <a:latin typeface="Consolas"/>
                <a:cs typeface="Consolas"/>
              </a:rPr>
              <a:t>t = </a:t>
            </a:r>
            <a:r>
              <a:rPr sz="1800" spc="-5" dirty="0">
                <a:latin typeface="Consolas"/>
                <a:cs typeface="Consolas"/>
              </a:rPr>
              <a:t>ne</a:t>
            </a:r>
            <a:r>
              <a:rPr sz="1800" spc="0" dirty="0">
                <a:latin typeface="Consolas"/>
                <a:cs typeface="Consolas"/>
              </a:rPr>
              <a:t>w </a:t>
            </a:r>
            <a:r>
              <a:rPr sz="1800" spc="-5" dirty="0">
                <a:latin typeface="Consolas"/>
                <a:cs typeface="Consolas"/>
              </a:rPr>
              <a:t>BigDecima</a:t>
            </a:r>
            <a:r>
              <a:rPr sz="1800" spc="0" dirty="0">
                <a:latin typeface="Consolas"/>
                <a:cs typeface="Consolas"/>
              </a:rPr>
              <a:t>l</a:t>
            </a:r>
            <a:r>
              <a:rPr sz="1800" spc="-5" dirty="0">
                <a:latin typeface="Consolas"/>
                <a:cs typeface="Consolas"/>
              </a:rPr>
              <a:t>(1.10); System.out.printl</a:t>
            </a:r>
            <a:r>
              <a:rPr sz="1800" spc="5" dirty="0">
                <a:latin typeface="Consolas"/>
                <a:cs typeface="Consolas"/>
              </a:rPr>
              <a:t>n</a:t>
            </a:r>
            <a:r>
              <a:rPr sz="1800" spc="0" dirty="0">
                <a:latin typeface="Consolas"/>
                <a:cs typeface="Consolas"/>
              </a:rPr>
              <a:t>(</a:t>
            </a:r>
            <a:r>
              <a:rPr sz="1800" spc="-5" dirty="0">
                <a:latin typeface="Consolas"/>
                <a:cs typeface="Consolas"/>
              </a:rPr>
              <a:t>payment.subtrac</a:t>
            </a:r>
            <a:r>
              <a:rPr sz="1800" spc="5" dirty="0">
                <a:latin typeface="Consolas"/>
                <a:cs typeface="Consolas"/>
              </a:rPr>
              <a:t>t</a:t>
            </a:r>
            <a:r>
              <a:rPr sz="1800" spc="-5" dirty="0">
                <a:latin typeface="Consolas"/>
                <a:cs typeface="Consolas"/>
              </a:rPr>
              <a:t>(cost));</a:t>
            </a:r>
            <a:endParaRPr sz="1800">
              <a:latin typeface="Consolas"/>
              <a:cs typeface="Consolas"/>
            </a:endParaRPr>
          </a:p>
          <a:p>
            <a:pPr marL="514984">
              <a:lnSpc>
                <a:spcPts val="2100"/>
              </a:lnSpc>
            </a:pPr>
            <a:r>
              <a:rPr sz="1800" dirty="0">
                <a:latin typeface="Consolas"/>
                <a:cs typeface="Consolas"/>
              </a:rPr>
              <a:t>}</a:t>
            </a:r>
            <a:endParaRPr sz="1800">
              <a:latin typeface="Consolas"/>
              <a:cs typeface="Consolas"/>
            </a:endParaRPr>
          </a:p>
          <a:p>
            <a:pPr marL="12700">
              <a:lnSpc>
                <a:spcPct val="100000"/>
              </a:lnSpc>
              <a:spcBef>
                <a:spcPts val="40"/>
              </a:spcBef>
            </a:pPr>
            <a:r>
              <a:rPr sz="1800" dirty="0">
                <a:latin typeface="Consolas"/>
                <a:cs typeface="Consolas"/>
              </a:rPr>
              <a:t>}</a:t>
            </a:r>
            <a:endParaRPr sz="1800">
              <a:latin typeface="Consolas"/>
              <a:cs typeface="Consolas"/>
            </a:endParaRPr>
          </a:p>
        </p:txBody>
      </p:sp>
      <p:sp>
        <p:nvSpPr>
          <p:cNvPr id="7" name="object 7"/>
          <p:cNvSpPr/>
          <p:nvPr/>
        </p:nvSpPr>
        <p:spPr>
          <a:xfrm>
            <a:off x="7124698" y="101601"/>
            <a:ext cx="1778000" cy="1781173"/>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412448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1932</Words>
  <Application>Microsoft Macintosh PowerPoint</Application>
  <PresentationFormat>On-screen Show (4:3)</PresentationFormat>
  <Paragraphs>312</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Times New Roman</vt:lpstr>
      <vt:lpstr>Verdana</vt:lpstr>
      <vt:lpstr>Office Theme</vt:lpstr>
      <vt:lpstr>Intro to Design Patterns</vt:lpstr>
      <vt:lpstr>Outline</vt:lpstr>
      <vt:lpstr>“Time for a Change” (2002)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delegation to extend functionality</vt:lpstr>
      <vt:lpstr>Implementation inheritance for code reuse</vt:lpstr>
      <vt:lpstr>Design with inheritance (or not)</vt:lpstr>
      <vt:lpstr>Behavioral subtyping</vt:lpstr>
      <vt:lpstr>PowerPoint Presentation</vt:lpstr>
      <vt:lpstr>PowerPoint Presentation</vt:lpstr>
      <vt:lpstr>PowerPoint Presentation</vt:lpstr>
      <vt:lpstr>Outline</vt:lpstr>
      <vt:lpstr>One design scenario</vt:lpstr>
      <vt:lpstr>Another design scenario</vt:lpstr>
      <vt:lpstr>A third design scenario</vt:lpstr>
      <vt:lpstr>Design patterns</vt:lpstr>
      <vt:lpstr>How not to discuss design (from Shalloway and Trott)</vt:lpstr>
      <vt:lpstr>Discussion with design patterns</vt:lpstr>
      <vt:lpstr>PowerPoint Presentation</vt:lpstr>
      <vt:lpstr>Elements of a design pattern</vt:lpstr>
      <vt:lpstr>Strategy pattern</vt:lpstr>
      <vt:lpstr>Patterns are more than just structure</vt:lpstr>
      <vt:lpstr>Design pattern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9</cp:revision>
  <dcterms:created xsi:type="dcterms:W3CDTF">2020-01-03T09:47:01Z</dcterms:created>
  <dcterms:modified xsi:type="dcterms:W3CDTF">2020-01-30T07:46:51Z</dcterms:modified>
</cp:coreProperties>
</file>