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704" r:id="rId1"/>
  </p:sldMasterIdLst>
  <p:notesMasterIdLst>
    <p:notesMasterId r:id="rId37"/>
  </p:notesMasterIdLst>
  <p:handoutMasterIdLst>
    <p:handoutMasterId r:id="rId38"/>
  </p:handoutMasterIdLst>
  <p:sldIdLst>
    <p:sldId id="355" r:id="rId2"/>
    <p:sldId id="429" r:id="rId3"/>
    <p:sldId id="428" r:id="rId4"/>
    <p:sldId id="398" r:id="rId5"/>
    <p:sldId id="399" r:id="rId6"/>
    <p:sldId id="400" r:id="rId7"/>
    <p:sldId id="401" r:id="rId8"/>
    <p:sldId id="402" r:id="rId9"/>
    <p:sldId id="403" r:id="rId10"/>
    <p:sldId id="404" r:id="rId11"/>
    <p:sldId id="405" r:id="rId12"/>
    <p:sldId id="406" r:id="rId13"/>
    <p:sldId id="407" r:id="rId14"/>
    <p:sldId id="408" r:id="rId15"/>
    <p:sldId id="409" r:id="rId16"/>
    <p:sldId id="410" r:id="rId17"/>
    <p:sldId id="411" r:id="rId18"/>
    <p:sldId id="412" r:id="rId19"/>
    <p:sldId id="413" r:id="rId20"/>
    <p:sldId id="414" r:id="rId21"/>
    <p:sldId id="430" r:id="rId22"/>
    <p:sldId id="415" r:id="rId23"/>
    <p:sldId id="416" r:id="rId24"/>
    <p:sldId id="417" r:id="rId25"/>
    <p:sldId id="418" r:id="rId26"/>
    <p:sldId id="419" r:id="rId27"/>
    <p:sldId id="420" r:id="rId28"/>
    <p:sldId id="421" r:id="rId29"/>
    <p:sldId id="423" r:id="rId30"/>
    <p:sldId id="422" r:id="rId31"/>
    <p:sldId id="424" r:id="rId32"/>
    <p:sldId id="425" r:id="rId33"/>
    <p:sldId id="426" r:id="rId34"/>
    <p:sldId id="397" r:id="rId35"/>
    <p:sldId id="431" r:id="rId36"/>
  </p:sldIdLst>
  <p:sldSz cx="9144000" cy="6858000" type="screen4x3"/>
  <p:notesSz cx="7315200" cy="9601200"/>
  <p:defaultTextStyle>
    <a:defPPr>
      <a:defRPr lang="en-US"/>
    </a:defPPr>
    <a:lvl1pPr algn="l" rtl="0" eaLnBrk="0" fontAlgn="base" hangingPunct="0">
      <a:spcBef>
        <a:spcPct val="0"/>
      </a:spcBef>
      <a:spcAft>
        <a:spcPct val="0"/>
      </a:spcAft>
      <a:defRPr sz="1400" b="1" kern="1200">
        <a:solidFill>
          <a:schemeClr val="tx1"/>
        </a:solidFill>
        <a:latin typeface="Arial" charset="0"/>
        <a:ea typeface="+mn-ea"/>
        <a:cs typeface="+mn-cs"/>
      </a:defRPr>
    </a:lvl1pPr>
    <a:lvl2pPr marL="457200" algn="l" rtl="0" eaLnBrk="0" fontAlgn="base" hangingPunct="0">
      <a:spcBef>
        <a:spcPct val="0"/>
      </a:spcBef>
      <a:spcAft>
        <a:spcPct val="0"/>
      </a:spcAft>
      <a:defRPr sz="1400" b="1" kern="1200">
        <a:solidFill>
          <a:schemeClr val="tx1"/>
        </a:solidFill>
        <a:latin typeface="Arial" charset="0"/>
        <a:ea typeface="+mn-ea"/>
        <a:cs typeface="+mn-cs"/>
      </a:defRPr>
    </a:lvl2pPr>
    <a:lvl3pPr marL="914400" algn="l" rtl="0" eaLnBrk="0" fontAlgn="base" hangingPunct="0">
      <a:spcBef>
        <a:spcPct val="0"/>
      </a:spcBef>
      <a:spcAft>
        <a:spcPct val="0"/>
      </a:spcAft>
      <a:defRPr sz="1400" b="1" kern="1200">
        <a:solidFill>
          <a:schemeClr val="tx1"/>
        </a:solidFill>
        <a:latin typeface="Arial" charset="0"/>
        <a:ea typeface="+mn-ea"/>
        <a:cs typeface="+mn-cs"/>
      </a:defRPr>
    </a:lvl3pPr>
    <a:lvl4pPr marL="1371600" algn="l" rtl="0" eaLnBrk="0" fontAlgn="base" hangingPunct="0">
      <a:spcBef>
        <a:spcPct val="0"/>
      </a:spcBef>
      <a:spcAft>
        <a:spcPct val="0"/>
      </a:spcAft>
      <a:defRPr sz="1400" b="1" kern="1200">
        <a:solidFill>
          <a:schemeClr val="tx1"/>
        </a:solidFill>
        <a:latin typeface="Arial" charset="0"/>
        <a:ea typeface="+mn-ea"/>
        <a:cs typeface="+mn-cs"/>
      </a:defRPr>
    </a:lvl4pPr>
    <a:lvl5pPr marL="1828800" algn="l" rtl="0" eaLnBrk="0" fontAlgn="base" hangingPunct="0">
      <a:spcBef>
        <a:spcPct val="0"/>
      </a:spcBef>
      <a:spcAft>
        <a:spcPct val="0"/>
      </a:spcAft>
      <a:defRPr sz="1400" b="1" kern="1200">
        <a:solidFill>
          <a:schemeClr val="tx1"/>
        </a:solidFill>
        <a:latin typeface="Arial" charset="0"/>
        <a:ea typeface="+mn-ea"/>
        <a:cs typeface="+mn-cs"/>
      </a:defRPr>
    </a:lvl5pPr>
    <a:lvl6pPr marL="2286000" algn="l" defTabSz="914400" rtl="0" eaLnBrk="1" latinLnBrk="0" hangingPunct="1">
      <a:defRPr sz="1400" b="1" kern="1200">
        <a:solidFill>
          <a:schemeClr val="tx1"/>
        </a:solidFill>
        <a:latin typeface="Arial" charset="0"/>
        <a:ea typeface="+mn-ea"/>
        <a:cs typeface="+mn-cs"/>
      </a:defRPr>
    </a:lvl6pPr>
    <a:lvl7pPr marL="2743200" algn="l" defTabSz="914400" rtl="0" eaLnBrk="1" latinLnBrk="0" hangingPunct="1">
      <a:defRPr sz="1400" b="1" kern="1200">
        <a:solidFill>
          <a:schemeClr val="tx1"/>
        </a:solidFill>
        <a:latin typeface="Arial" charset="0"/>
        <a:ea typeface="+mn-ea"/>
        <a:cs typeface="+mn-cs"/>
      </a:defRPr>
    </a:lvl7pPr>
    <a:lvl8pPr marL="3200400" algn="l" defTabSz="914400" rtl="0" eaLnBrk="1" latinLnBrk="0" hangingPunct="1">
      <a:defRPr sz="1400" b="1" kern="1200">
        <a:solidFill>
          <a:schemeClr val="tx1"/>
        </a:solidFill>
        <a:latin typeface="Arial" charset="0"/>
        <a:ea typeface="+mn-ea"/>
        <a:cs typeface="+mn-cs"/>
      </a:defRPr>
    </a:lvl8pPr>
    <a:lvl9pPr marL="3657600" algn="l" defTabSz="914400" rtl="0" eaLnBrk="1" latinLnBrk="0" hangingPunct="1">
      <a:defRPr sz="1400" b="1"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84">
          <p15:clr>
            <a:srgbClr val="A4A3A4"/>
          </p15:clr>
        </p15:guide>
        <p15:guide id="2" pos="297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66CC"/>
    <a:srgbClr val="008000"/>
    <a:srgbClr val="CC66FF"/>
    <a:srgbClr val="99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474" autoAdjust="0"/>
    <p:restoredTop sz="86520" autoAdjust="0"/>
  </p:normalViewPr>
  <p:slideViewPr>
    <p:cSldViewPr>
      <p:cViewPr varScale="1">
        <p:scale>
          <a:sx n="90" d="100"/>
          <a:sy n="90" d="100"/>
        </p:scale>
        <p:origin x="1912" y="192"/>
      </p:cViewPr>
      <p:guideLst>
        <p:guide orient="horz" pos="2184"/>
        <p:guide pos="297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31266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34351" y="-32763"/>
            <a:ext cx="3211033" cy="476560"/>
          </a:xfrm>
          <a:prstGeom prst="rect">
            <a:avLst/>
          </a:prstGeom>
          <a:noFill/>
          <a:ln w="9525">
            <a:noFill/>
            <a:miter lim="800000"/>
            <a:headEnd/>
            <a:tailEnd/>
          </a:ln>
          <a:effectLst/>
        </p:spPr>
        <p:txBody>
          <a:bodyPr vert="horz" wrap="square" lIns="20261" tIns="0" rIns="20261" bIns="0" numCol="1" anchor="t" anchorCtr="0" compatLnSpc="1">
            <a:prstTxWarp prst="textNoShape">
              <a:avLst/>
            </a:prstTxWarp>
          </a:bodyPr>
          <a:lstStyle>
            <a:lvl1pPr defTabSz="973138">
              <a:defRPr sz="1100" b="0" i="1"/>
            </a:lvl1pPr>
          </a:lstStyle>
          <a:p>
            <a:endParaRPr lang="en-US"/>
          </a:p>
        </p:txBody>
      </p:sp>
      <p:sp>
        <p:nvSpPr>
          <p:cNvPr id="2051" name="Rectangle 3"/>
          <p:cNvSpPr>
            <a:spLocks noGrp="1" noChangeArrowheads="1"/>
          </p:cNvSpPr>
          <p:nvPr>
            <p:ph type="dt" idx="1"/>
          </p:nvPr>
        </p:nvSpPr>
        <p:spPr bwMode="auto">
          <a:xfrm>
            <a:off x="4138519" y="-32763"/>
            <a:ext cx="3211033" cy="476560"/>
          </a:xfrm>
          <a:prstGeom prst="rect">
            <a:avLst/>
          </a:prstGeom>
          <a:noFill/>
          <a:ln w="9525">
            <a:noFill/>
            <a:miter lim="800000"/>
            <a:headEnd/>
            <a:tailEnd/>
          </a:ln>
          <a:effectLst/>
        </p:spPr>
        <p:txBody>
          <a:bodyPr vert="horz" wrap="square" lIns="20261" tIns="0" rIns="20261" bIns="0" numCol="1" anchor="t" anchorCtr="0" compatLnSpc="1">
            <a:prstTxWarp prst="textNoShape">
              <a:avLst/>
            </a:prstTxWarp>
          </a:bodyPr>
          <a:lstStyle>
            <a:lvl1pPr algn="r" defTabSz="973138">
              <a:defRPr sz="1100" b="0" i="1"/>
            </a:lvl1pPr>
          </a:lstStyle>
          <a:p>
            <a:endParaRPr lang="en-US"/>
          </a:p>
        </p:txBody>
      </p:sp>
      <p:sp>
        <p:nvSpPr>
          <p:cNvPr id="16388" name="Rectangle 4"/>
          <p:cNvSpPr>
            <a:spLocks noGrp="1" noRot="1" noChangeAspect="1" noChangeArrowheads="1" noTextEdit="1"/>
          </p:cNvSpPr>
          <p:nvPr>
            <p:ph type="sldImg" idx="2"/>
          </p:nvPr>
        </p:nvSpPr>
        <p:spPr bwMode="auto">
          <a:xfrm>
            <a:off x="1236663" y="687388"/>
            <a:ext cx="4841875" cy="36322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2053" name="Rectangle 5"/>
          <p:cNvSpPr>
            <a:spLocks noGrp="1" noChangeArrowheads="1"/>
          </p:cNvSpPr>
          <p:nvPr>
            <p:ph type="body" sz="quarter" idx="3"/>
          </p:nvPr>
        </p:nvSpPr>
        <p:spPr bwMode="auto">
          <a:xfrm>
            <a:off x="1009276" y="4564554"/>
            <a:ext cx="5296650" cy="4356058"/>
          </a:xfrm>
          <a:prstGeom prst="rect">
            <a:avLst/>
          </a:prstGeom>
          <a:noFill/>
          <a:ln w="9525">
            <a:noFill/>
            <a:miter lim="800000"/>
            <a:headEnd/>
            <a:tailEnd/>
          </a:ln>
          <a:effectLst/>
        </p:spPr>
        <p:txBody>
          <a:bodyPr vert="horz" wrap="square" lIns="97930" tIns="48966" rIns="97930" bIns="48966"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054" name="Rectangle 6"/>
          <p:cNvSpPr>
            <a:spLocks noGrp="1" noChangeArrowheads="1"/>
          </p:cNvSpPr>
          <p:nvPr>
            <p:ph type="ftr" sz="quarter" idx="4"/>
          </p:nvPr>
        </p:nvSpPr>
        <p:spPr bwMode="auto">
          <a:xfrm>
            <a:off x="-34351" y="9157403"/>
            <a:ext cx="3211033" cy="476560"/>
          </a:xfrm>
          <a:prstGeom prst="rect">
            <a:avLst/>
          </a:prstGeom>
          <a:noFill/>
          <a:ln w="9525">
            <a:noFill/>
            <a:miter lim="800000"/>
            <a:headEnd/>
            <a:tailEnd/>
          </a:ln>
          <a:effectLst/>
        </p:spPr>
        <p:txBody>
          <a:bodyPr vert="horz" wrap="square" lIns="20261" tIns="0" rIns="20261" bIns="0" numCol="1" anchor="b" anchorCtr="0" compatLnSpc="1">
            <a:prstTxWarp prst="textNoShape">
              <a:avLst/>
            </a:prstTxWarp>
          </a:bodyPr>
          <a:lstStyle>
            <a:lvl1pPr defTabSz="973138">
              <a:defRPr sz="1100" b="0" i="1"/>
            </a:lvl1pPr>
          </a:lstStyle>
          <a:p>
            <a:endParaRPr lang="en-US"/>
          </a:p>
        </p:txBody>
      </p:sp>
      <p:sp>
        <p:nvSpPr>
          <p:cNvPr id="2055" name="Rectangle 7"/>
          <p:cNvSpPr>
            <a:spLocks noGrp="1" noChangeArrowheads="1"/>
          </p:cNvSpPr>
          <p:nvPr>
            <p:ph type="sldNum" sz="quarter" idx="5"/>
          </p:nvPr>
        </p:nvSpPr>
        <p:spPr bwMode="auto">
          <a:xfrm>
            <a:off x="4138519" y="9157403"/>
            <a:ext cx="3211033" cy="476560"/>
          </a:xfrm>
          <a:prstGeom prst="rect">
            <a:avLst/>
          </a:prstGeom>
          <a:noFill/>
          <a:ln w="9525">
            <a:noFill/>
            <a:miter lim="800000"/>
            <a:headEnd/>
            <a:tailEnd/>
          </a:ln>
          <a:effectLst/>
        </p:spPr>
        <p:txBody>
          <a:bodyPr vert="horz" wrap="square" lIns="20261" tIns="0" rIns="20261" bIns="0" numCol="1" anchor="b" anchorCtr="0" compatLnSpc="1">
            <a:prstTxWarp prst="textNoShape">
              <a:avLst/>
            </a:prstTxWarp>
          </a:bodyPr>
          <a:lstStyle>
            <a:lvl1pPr algn="r" defTabSz="973138">
              <a:defRPr sz="1100" b="0" i="1"/>
            </a:lvl1pPr>
          </a:lstStyle>
          <a:p>
            <a:fld id="{B6677565-5399-43B0-B953-DEC92A4AE9C0}" type="slidenum">
              <a:rPr lang="en-US"/>
              <a:pPr/>
              <a:t>‹#›</a:t>
            </a:fld>
            <a:endParaRPr lang="en-US"/>
          </a:p>
        </p:txBody>
      </p:sp>
    </p:spTree>
    <p:extLst>
      <p:ext uri="{BB962C8B-B14F-4D97-AF65-F5344CB8AC3E}">
        <p14:creationId xmlns:p14="http://schemas.microsoft.com/office/powerpoint/2010/main" val="315661291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a:ln/>
        </p:spPr>
      </p:sp>
      <p:sp>
        <p:nvSpPr>
          <p:cNvPr id="174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1741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3138">
              <a:defRPr sz="1400" b="1">
                <a:solidFill>
                  <a:schemeClr val="tx1"/>
                </a:solidFill>
                <a:latin typeface="Arial" charset="0"/>
              </a:defRPr>
            </a:lvl1pPr>
            <a:lvl2pPr marL="742950" indent="-285750" defTabSz="973138">
              <a:defRPr sz="1400" b="1">
                <a:solidFill>
                  <a:schemeClr val="tx1"/>
                </a:solidFill>
                <a:latin typeface="Arial" charset="0"/>
              </a:defRPr>
            </a:lvl2pPr>
            <a:lvl3pPr marL="1143000" indent="-228600" defTabSz="973138">
              <a:defRPr sz="1400" b="1">
                <a:solidFill>
                  <a:schemeClr val="tx1"/>
                </a:solidFill>
                <a:latin typeface="Arial" charset="0"/>
              </a:defRPr>
            </a:lvl3pPr>
            <a:lvl4pPr marL="1600200" indent="-228600" defTabSz="973138">
              <a:defRPr sz="1400" b="1">
                <a:solidFill>
                  <a:schemeClr val="tx1"/>
                </a:solidFill>
                <a:latin typeface="Arial" charset="0"/>
              </a:defRPr>
            </a:lvl4pPr>
            <a:lvl5pPr marL="2057400" indent="-228600" defTabSz="973138">
              <a:defRPr sz="1400" b="1">
                <a:solidFill>
                  <a:schemeClr val="tx1"/>
                </a:solidFill>
                <a:latin typeface="Arial" charset="0"/>
              </a:defRPr>
            </a:lvl5pPr>
            <a:lvl6pPr marL="2514600" indent="-228600" defTabSz="973138" eaLnBrk="0" fontAlgn="base" hangingPunct="0">
              <a:spcBef>
                <a:spcPct val="0"/>
              </a:spcBef>
              <a:spcAft>
                <a:spcPct val="0"/>
              </a:spcAft>
              <a:defRPr sz="1400" b="1">
                <a:solidFill>
                  <a:schemeClr val="tx1"/>
                </a:solidFill>
                <a:latin typeface="Arial" charset="0"/>
              </a:defRPr>
            </a:lvl6pPr>
            <a:lvl7pPr marL="2971800" indent="-228600" defTabSz="973138" eaLnBrk="0" fontAlgn="base" hangingPunct="0">
              <a:spcBef>
                <a:spcPct val="0"/>
              </a:spcBef>
              <a:spcAft>
                <a:spcPct val="0"/>
              </a:spcAft>
              <a:defRPr sz="1400" b="1">
                <a:solidFill>
                  <a:schemeClr val="tx1"/>
                </a:solidFill>
                <a:latin typeface="Arial" charset="0"/>
              </a:defRPr>
            </a:lvl7pPr>
            <a:lvl8pPr marL="3429000" indent="-228600" defTabSz="973138" eaLnBrk="0" fontAlgn="base" hangingPunct="0">
              <a:spcBef>
                <a:spcPct val="0"/>
              </a:spcBef>
              <a:spcAft>
                <a:spcPct val="0"/>
              </a:spcAft>
              <a:defRPr sz="1400" b="1">
                <a:solidFill>
                  <a:schemeClr val="tx1"/>
                </a:solidFill>
                <a:latin typeface="Arial" charset="0"/>
              </a:defRPr>
            </a:lvl8pPr>
            <a:lvl9pPr marL="3886200" indent="-228600" defTabSz="973138" eaLnBrk="0" fontAlgn="base" hangingPunct="0">
              <a:spcBef>
                <a:spcPct val="0"/>
              </a:spcBef>
              <a:spcAft>
                <a:spcPct val="0"/>
              </a:spcAft>
              <a:defRPr sz="1400" b="1">
                <a:solidFill>
                  <a:schemeClr val="tx1"/>
                </a:solidFill>
                <a:latin typeface="Arial" charset="0"/>
              </a:defRPr>
            </a:lvl9pPr>
          </a:lstStyle>
          <a:p>
            <a:fld id="{D2A2FE2C-D541-487C-8489-71D80FC5EAD4}" type="slidenum">
              <a:rPr lang="en-US" sz="1100" b="0"/>
              <a:pPr/>
              <a:t>1</a:t>
            </a:fld>
            <a:endParaRPr lang="en-US" sz="1100" b="0"/>
          </a:p>
        </p:txBody>
      </p:sp>
    </p:spTree>
    <p:extLst>
      <p:ext uri="{BB962C8B-B14F-4D97-AF65-F5344CB8AC3E}">
        <p14:creationId xmlns:p14="http://schemas.microsoft.com/office/powerpoint/2010/main" val="33344911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RESTful API service is exposed through a Uniform Resource Locator (URL)</a:t>
            </a:r>
          </a:p>
        </p:txBody>
      </p:sp>
      <p:sp>
        <p:nvSpPr>
          <p:cNvPr id="4" name="Slide Number Placeholder 3"/>
          <p:cNvSpPr>
            <a:spLocks noGrp="1"/>
          </p:cNvSpPr>
          <p:nvPr>
            <p:ph type="sldNum" sz="quarter" idx="5"/>
          </p:nvPr>
        </p:nvSpPr>
        <p:spPr/>
        <p:txBody>
          <a:bodyPr/>
          <a:lstStyle/>
          <a:p>
            <a:fld id="{B6677565-5399-43B0-B953-DEC92A4AE9C0}" type="slidenum">
              <a:rPr lang="en-US" smtClean="0"/>
              <a:pPr/>
              <a:t>11</a:t>
            </a:fld>
            <a:endParaRPr lang="en-US"/>
          </a:p>
        </p:txBody>
      </p:sp>
    </p:spTree>
    <p:extLst>
      <p:ext uri="{BB962C8B-B14F-4D97-AF65-F5344CB8AC3E}">
        <p14:creationId xmlns:p14="http://schemas.microsoft.com/office/powerpoint/2010/main" val="39739482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6677565-5399-43B0-B953-DEC92A4AE9C0}" type="slidenum">
              <a:rPr lang="en-US" smtClean="0"/>
              <a:pPr/>
              <a:t>13</a:t>
            </a:fld>
            <a:endParaRPr lang="en-US"/>
          </a:p>
        </p:txBody>
      </p:sp>
    </p:spTree>
    <p:extLst>
      <p:ext uri="{BB962C8B-B14F-4D97-AF65-F5344CB8AC3E}">
        <p14:creationId xmlns:p14="http://schemas.microsoft.com/office/powerpoint/2010/main" val="16334311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Allow multiple formats</a:t>
            </a:r>
          </a:p>
          <a:p>
            <a:r>
              <a:rPr lang="en-US" dirty="0"/>
              <a:t>Format</a:t>
            </a:r>
            <a:r>
              <a:rPr lang="en-US" baseline="0" dirty="0"/>
              <a:t> could be specified in the header or as part of the URL</a:t>
            </a:r>
            <a:endParaRPr lang="en-US" dirty="0"/>
          </a:p>
        </p:txBody>
      </p:sp>
      <p:sp>
        <p:nvSpPr>
          <p:cNvPr id="4" name="Slide Number Placeholder 3"/>
          <p:cNvSpPr>
            <a:spLocks noGrp="1"/>
          </p:cNvSpPr>
          <p:nvPr>
            <p:ph type="sldNum" sz="quarter" idx="10"/>
          </p:nvPr>
        </p:nvSpPr>
        <p:spPr/>
        <p:txBody>
          <a:bodyPr/>
          <a:lstStyle/>
          <a:p>
            <a:fld id="{B6677565-5399-43B0-B953-DEC92A4AE9C0}" type="slidenum">
              <a:rPr lang="en-US" smtClean="0"/>
              <a:pPr/>
              <a:t>18</a:t>
            </a:fld>
            <a:endParaRPr lang="en-US"/>
          </a:p>
        </p:txBody>
      </p:sp>
    </p:spTree>
    <p:extLst>
      <p:ext uri="{BB962C8B-B14F-4D97-AF65-F5344CB8AC3E}">
        <p14:creationId xmlns:p14="http://schemas.microsoft.com/office/powerpoint/2010/main" val="331631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base"/>
            <a:r>
              <a:rPr lang="en-US" sz="1200" b="1" i="1" u="none" strike="noStrike" kern="1200" dirty="0">
                <a:solidFill>
                  <a:schemeClr val="tx1"/>
                </a:solidFill>
                <a:effectLst/>
                <a:latin typeface="Times New Roman" pitchFamily="18" charset="0"/>
                <a:ea typeface="+mn-ea"/>
                <a:cs typeface="+mn-cs"/>
              </a:rPr>
              <a:t>Development effort</a:t>
            </a:r>
            <a:r>
              <a:rPr lang="en-US" sz="1200" b="0" i="0" u="none" strike="noStrike" kern="1200" dirty="0">
                <a:solidFill>
                  <a:schemeClr val="tx1"/>
                </a:solidFill>
                <a:effectLst/>
                <a:latin typeface="Times New Roman" pitchFamily="18" charset="0"/>
                <a:ea typeface="+mn-ea"/>
                <a:cs typeface="+mn-cs"/>
              </a:rPr>
              <a:t> -- While developing complex software is hard enough, developing high quality, extensible, and reusable frameworks for complex application domains is even harder. The skills required to produce frameworks successfully often remain locked in the heads of expert developers. One of the goals of this theme issue is to demystify the software process and design principles associated with developing and using frameworks.</a:t>
            </a:r>
          </a:p>
          <a:p>
            <a:pPr rtl="0" fontAlgn="base"/>
            <a:r>
              <a:rPr lang="en-US" sz="1200" b="1" i="1" u="none" strike="noStrike" kern="1200" dirty="0">
                <a:solidFill>
                  <a:schemeClr val="tx1"/>
                </a:solidFill>
                <a:effectLst/>
                <a:latin typeface="Times New Roman" pitchFamily="18" charset="0"/>
                <a:ea typeface="+mn-ea"/>
                <a:cs typeface="+mn-cs"/>
              </a:rPr>
              <a:t>Learning curve</a:t>
            </a:r>
            <a:r>
              <a:rPr lang="en-US" sz="1200" b="0" i="0" u="none" strike="noStrike" kern="1200" dirty="0">
                <a:solidFill>
                  <a:schemeClr val="tx1"/>
                </a:solidFill>
                <a:effectLst/>
                <a:latin typeface="Times New Roman" pitchFamily="18" charset="0"/>
                <a:ea typeface="+mn-ea"/>
                <a:cs typeface="+mn-cs"/>
              </a:rPr>
              <a:t> -- Learning to use an OO application framework effectively requires considerable investment of effort. For instance, it often takes 6-12 months become highly productive with a GUI framework like MFC or </a:t>
            </a:r>
            <a:r>
              <a:rPr lang="en-US" sz="1200" b="0" i="0" u="none" strike="noStrike" kern="1200" dirty="0" err="1">
                <a:solidFill>
                  <a:schemeClr val="tx1"/>
                </a:solidFill>
                <a:effectLst/>
                <a:latin typeface="Times New Roman" pitchFamily="18" charset="0"/>
                <a:ea typeface="+mn-ea"/>
                <a:cs typeface="+mn-cs"/>
              </a:rPr>
              <a:t>MacApp</a:t>
            </a:r>
            <a:r>
              <a:rPr lang="en-US" sz="1200" b="0" i="0" u="none" strike="noStrike" kern="1200" dirty="0">
                <a:solidFill>
                  <a:schemeClr val="tx1"/>
                </a:solidFill>
                <a:effectLst/>
                <a:latin typeface="Times New Roman" pitchFamily="18" charset="0"/>
                <a:ea typeface="+mn-ea"/>
                <a:cs typeface="+mn-cs"/>
              </a:rPr>
              <a:t>, depending on the experience of developers. Typically, hands-on mentoring and training courses are required to teach application developers how to use the framework effectively. Unless the effort required to learn the framework can be amortized over many projects, this investment may not be cost effective. Moreover, the suitability of a framework for a particular application may not be apparent until the learning curve has flattened.</a:t>
            </a:r>
          </a:p>
          <a:p>
            <a:pPr rtl="0" fontAlgn="base"/>
            <a:r>
              <a:rPr lang="en-US" sz="1200" b="1" i="1" u="none" strike="noStrike" kern="1200" dirty="0" err="1">
                <a:solidFill>
                  <a:schemeClr val="tx1"/>
                </a:solidFill>
                <a:effectLst/>
                <a:latin typeface="Times New Roman" pitchFamily="18" charset="0"/>
                <a:ea typeface="+mn-ea"/>
                <a:cs typeface="+mn-cs"/>
              </a:rPr>
              <a:t>Integratability</a:t>
            </a:r>
            <a:r>
              <a:rPr lang="en-US" sz="1200" b="0" i="0" u="none" strike="noStrike" kern="1200" dirty="0">
                <a:solidFill>
                  <a:schemeClr val="tx1"/>
                </a:solidFill>
                <a:effectLst/>
                <a:latin typeface="Times New Roman" pitchFamily="18" charset="0"/>
                <a:ea typeface="+mn-ea"/>
                <a:cs typeface="+mn-cs"/>
              </a:rPr>
              <a:t> -- Application development will be increasingly based on the integration of multiple frameworks (</a:t>
            </a:r>
            <a:r>
              <a:rPr lang="en-US" sz="1200" b="0" i="1" u="none" strike="noStrike" kern="1200" dirty="0">
                <a:solidFill>
                  <a:schemeClr val="tx1"/>
                </a:solidFill>
                <a:effectLst/>
                <a:latin typeface="Times New Roman" pitchFamily="18" charset="0"/>
                <a:ea typeface="+mn-ea"/>
                <a:cs typeface="+mn-cs"/>
              </a:rPr>
              <a:t>e.g.</a:t>
            </a:r>
            <a:r>
              <a:rPr lang="en-US" sz="1200" b="0" i="0" u="none" strike="noStrike" kern="1200" dirty="0">
                <a:solidFill>
                  <a:schemeClr val="tx1"/>
                </a:solidFill>
                <a:effectLst/>
                <a:latin typeface="Times New Roman" pitchFamily="18" charset="0"/>
                <a:ea typeface="+mn-ea"/>
                <a:cs typeface="+mn-cs"/>
              </a:rPr>
              <a:t> GUIs, communication systems, databases, etc.) together with class libraries, legacy systems, and existing components. However, many earlier generation frameworks were designed for internal extension rather than for integration with other frameworks developed externally. Integration problems arise at several levels of abstraction, ranging from documentation issues [</a:t>
            </a:r>
            <a:r>
              <a:rPr lang="en-US" sz="1200" b="0" i="0" u="none" strike="noStrike" kern="1200" dirty="0" err="1">
                <a:solidFill>
                  <a:schemeClr val="tx1"/>
                </a:solidFill>
                <a:effectLst/>
                <a:latin typeface="Times New Roman" pitchFamily="18" charset="0"/>
                <a:ea typeface="+mn-ea"/>
                <a:cs typeface="+mn-cs"/>
              </a:rPr>
              <a:t>Fayad-Hamu</a:t>
            </a:r>
            <a:r>
              <a:rPr lang="en-US" sz="1200" b="0" i="0" u="none" strike="noStrike" kern="1200" dirty="0">
                <a:solidFill>
                  <a:schemeClr val="tx1"/>
                </a:solidFill>
                <a:effectLst/>
                <a:latin typeface="Times New Roman" pitchFamily="18" charset="0"/>
                <a:ea typeface="+mn-ea"/>
                <a:cs typeface="+mn-cs"/>
              </a:rPr>
              <a:t> 97], to the concurrency/distribution architecture, to the event dispatching model. For instance, while inversion of control is an essential feature of a framework, integrating frameworks whose event loops are not designed to interoperate with other frameworks is hard.</a:t>
            </a:r>
          </a:p>
          <a:p>
            <a:pPr rtl="0" fontAlgn="base"/>
            <a:r>
              <a:rPr lang="en-US" sz="1200" b="1" i="1" u="none" strike="noStrike" kern="1200" dirty="0">
                <a:solidFill>
                  <a:schemeClr val="tx1"/>
                </a:solidFill>
                <a:effectLst/>
                <a:latin typeface="Times New Roman" pitchFamily="18" charset="0"/>
                <a:ea typeface="+mn-ea"/>
                <a:cs typeface="+mn-cs"/>
              </a:rPr>
              <a:t>Maintainability</a:t>
            </a:r>
            <a:r>
              <a:rPr lang="en-US" sz="1200" b="0" i="0" u="none" strike="noStrike" kern="1200" dirty="0">
                <a:solidFill>
                  <a:schemeClr val="tx1"/>
                </a:solidFill>
                <a:effectLst/>
                <a:latin typeface="Times New Roman" pitchFamily="18" charset="0"/>
                <a:ea typeface="+mn-ea"/>
                <a:cs typeface="+mn-cs"/>
              </a:rPr>
              <a:t> -- Application requirements change frequently. Therefore, the requirements of frameworks often change, as well. As frameworks invariably evolve, the applications that use them must evolve with them.</a:t>
            </a:r>
          </a:p>
          <a:p>
            <a:endParaRPr lang="en-US" dirty="0"/>
          </a:p>
        </p:txBody>
      </p:sp>
      <p:sp>
        <p:nvSpPr>
          <p:cNvPr id="4" name="Slide Number Placeholder 3"/>
          <p:cNvSpPr>
            <a:spLocks noGrp="1"/>
          </p:cNvSpPr>
          <p:nvPr>
            <p:ph type="sldNum" sz="quarter" idx="10"/>
          </p:nvPr>
        </p:nvSpPr>
        <p:spPr/>
        <p:txBody>
          <a:bodyPr/>
          <a:lstStyle/>
          <a:p>
            <a:fld id="{B6677565-5399-43B0-B953-DEC92A4AE9C0}" type="slidenum">
              <a:rPr lang="en-US" smtClean="0"/>
              <a:pPr/>
              <a:t>25</a:t>
            </a:fld>
            <a:endParaRPr lang="en-US"/>
          </a:p>
        </p:txBody>
      </p:sp>
    </p:spTree>
    <p:extLst>
      <p:ext uri="{BB962C8B-B14F-4D97-AF65-F5344CB8AC3E}">
        <p14:creationId xmlns:p14="http://schemas.microsoft.com/office/powerpoint/2010/main" val="33063683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Routing Frameworks – map resource requests</a:t>
            </a:r>
            <a:r>
              <a:rPr lang="en-US" baseline="0" dirty="0"/>
              <a:t> to code actions</a:t>
            </a:r>
          </a:p>
          <a:p>
            <a:r>
              <a:rPr lang="en-US" baseline="0" dirty="0"/>
              <a:t>Examples: Ninja, Express, Nancy</a:t>
            </a:r>
            <a:endParaRPr lang="en-US" dirty="0"/>
          </a:p>
        </p:txBody>
      </p:sp>
      <p:sp>
        <p:nvSpPr>
          <p:cNvPr id="4" name="Slide Number Placeholder 3"/>
          <p:cNvSpPr>
            <a:spLocks noGrp="1"/>
          </p:cNvSpPr>
          <p:nvPr>
            <p:ph type="sldNum" sz="quarter" idx="10"/>
          </p:nvPr>
        </p:nvSpPr>
        <p:spPr/>
        <p:txBody>
          <a:bodyPr/>
          <a:lstStyle/>
          <a:p>
            <a:fld id="{B6677565-5399-43B0-B953-DEC92A4AE9C0}" type="slidenum">
              <a:rPr lang="en-US" smtClean="0"/>
              <a:pPr/>
              <a:t>32</a:t>
            </a:fld>
            <a:endParaRPr lang="en-US"/>
          </a:p>
        </p:txBody>
      </p:sp>
    </p:spTree>
    <p:extLst>
      <p:ext uri="{BB962C8B-B14F-4D97-AF65-F5344CB8AC3E}">
        <p14:creationId xmlns:p14="http://schemas.microsoft.com/office/powerpoint/2010/main" val="35585610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Most if not all applications nowadays follow client/server architecture. The App itself is a client or front end apart; underlying the hood, it needs to talk to the server or the back end, to get or save data. This communication happens using HTTP protocol, the same protocol that powers our web. On the server, exposes a bunch of services, accessible to the client via http protocol. The client can then directly call these services by sending http requests. This is where REST comes into the picture.</a:t>
            </a:r>
          </a:p>
          <a:p>
            <a:endParaRPr lang="en-US" dirty="0"/>
          </a:p>
        </p:txBody>
      </p:sp>
      <p:sp>
        <p:nvSpPr>
          <p:cNvPr id="4" name="Slide Number Placeholder 3"/>
          <p:cNvSpPr>
            <a:spLocks noGrp="1"/>
          </p:cNvSpPr>
          <p:nvPr>
            <p:ph type="sldNum" sz="quarter" idx="5"/>
          </p:nvPr>
        </p:nvSpPr>
        <p:spPr/>
        <p:txBody>
          <a:bodyPr/>
          <a:lstStyle/>
          <a:p>
            <a:fld id="{B6677565-5399-43B0-B953-DEC92A4AE9C0}" type="slidenum">
              <a:rPr lang="en-US" smtClean="0"/>
              <a:pPr/>
              <a:t>3</a:t>
            </a:fld>
            <a:endParaRPr lang="en-US"/>
          </a:p>
        </p:txBody>
      </p:sp>
    </p:spTree>
    <p:extLst>
      <p:ext uri="{BB962C8B-B14F-4D97-AF65-F5344CB8AC3E}">
        <p14:creationId xmlns:p14="http://schemas.microsoft.com/office/powerpoint/2010/main" val="12108839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REST: name does not make sense, due to PhD thesis work.</a:t>
            </a:r>
          </a:p>
          <a:p>
            <a:endParaRPr lang="en-US" dirty="0"/>
          </a:p>
        </p:txBody>
      </p:sp>
      <p:sp>
        <p:nvSpPr>
          <p:cNvPr id="4" name="Slide Number Placeholder 3"/>
          <p:cNvSpPr>
            <a:spLocks noGrp="1"/>
          </p:cNvSpPr>
          <p:nvPr>
            <p:ph type="sldNum" sz="quarter" idx="5"/>
          </p:nvPr>
        </p:nvSpPr>
        <p:spPr/>
        <p:txBody>
          <a:bodyPr/>
          <a:lstStyle/>
          <a:p>
            <a:fld id="{B6677565-5399-43B0-B953-DEC92A4AE9C0}" type="slidenum">
              <a:rPr lang="en-US" smtClean="0"/>
              <a:pPr/>
              <a:t>4</a:t>
            </a:fld>
            <a:endParaRPr lang="en-US"/>
          </a:p>
        </p:txBody>
      </p:sp>
    </p:spTree>
    <p:extLst>
      <p:ext uri="{BB962C8B-B14F-4D97-AF65-F5344CB8AC3E}">
        <p14:creationId xmlns:p14="http://schemas.microsoft.com/office/powerpoint/2010/main" val="23007145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400" dirty="0"/>
              <a:t>API: Application Programming Interface</a:t>
            </a:r>
          </a:p>
          <a:p>
            <a:pPr lvl="1"/>
            <a:r>
              <a:rPr lang="en-US" sz="2000" dirty="0"/>
              <a:t>a messenger that takes requests and returns responses. </a:t>
            </a:r>
          </a:p>
          <a:p>
            <a:pPr lvl="1"/>
            <a:r>
              <a:rPr lang="en-US" sz="2000" dirty="0"/>
              <a:t>allows for interaction between applications, databases, and devices</a:t>
            </a:r>
            <a:endParaRPr lang="en-US" dirty="0"/>
          </a:p>
        </p:txBody>
      </p:sp>
      <p:sp>
        <p:nvSpPr>
          <p:cNvPr id="4" name="Slide Number Placeholder 3"/>
          <p:cNvSpPr>
            <a:spLocks noGrp="1"/>
          </p:cNvSpPr>
          <p:nvPr>
            <p:ph type="sldNum" sz="quarter" idx="5"/>
          </p:nvPr>
        </p:nvSpPr>
        <p:spPr/>
        <p:txBody>
          <a:bodyPr/>
          <a:lstStyle/>
          <a:p>
            <a:fld id="{B6677565-5399-43B0-B953-DEC92A4AE9C0}" type="slidenum">
              <a:rPr lang="en-US" smtClean="0"/>
              <a:pPr/>
              <a:t>5</a:t>
            </a:fld>
            <a:endParaRPr lang="en-US"/>
          </a:p>
        </p:txBody>
      </p:sp>
    </p:spTree>
    <p:extLst>
      <p:ext uri="{BB962C8B-B14F-4D97-AF65-F5344CB8AC3E}">
        <p14:creationId xmlns:p14="http://schemas.microsoft.com/office/powerpoint/2010/main" val="23025799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6677565-5399-43B0-B953-DEC92A4AE9C0}" type="slidenum">
              <a:rPr lang="en-US" smtClean="0"/>
              <a:pPr/>
              <a:t>6</a:t>
            </a:fld>
            <a:endParaRPr lang="en-US"/>
          </a:p>
        </p:txBody>
      </p:sp>
    </p:spTree>
    <p:extLst>
      <p:ext uri="{BB962C8B-B14F-4D97-AF65-F5344CB8AC3E}">
        <p14:creationId xmlns:p14="http://schemas.microsoft.com/office/powerpoint/2010/main" val="18874394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Façade pattern: Analogous to a </a:t>
            </a:r>
            <a:r>
              <a:rPr lang="en-US" i="1" dirty="0"/>
              <a:t>facade</a:t>
            </a:r>
            <a:r>
              <a:rPr lang="en-US" dirty="0"/>
              <a:t> in architecture, a </a:t>
            </a:r>
            <a:r>
              <a:rPr lang="en-US" i="1" dirty="0"/>
              <a:t>facade</a:t>
            </a:r>
            <a:r>
              <a:rPr lang="en-US" dirty="0"/>
              <a:t> is an object that serves as a front-facing interface masking more complex underlying or structural code.</a:t>
            </a:r>
          </a:p>
        </p:txBody>
      </p:sp>
      <p:sp>
        <p:nvSpPr>
          <p:cNvPr id="4" name="Slide Number Placeholder 3"/>
          <p:cNvSpPr>
            <a:spLocks noGrp="1"/>
          </p:cNvSpPr>
          <p:nvPr>
            <p:ph type="sldNum" sz="quarter" idx="5"/>
          </p:nvPr>
        </p:nvSpPr>
        <p:spPr/>
        <p:txBody>
          <a:bodyPr/>
          <a:lstStyle/>
          <a:p>
            <a:fld id="{B6677565-5399-43B0-B953-DEC92A4AE9C0}" type="slidenum">
              <a:rPr lang="en-US" smtClean="0"/>
              <a:pPr/>
              <a:t>7</a:t>
            </a:fld>
            <a:endParaRPr lang="en-US"/>
          </a:p>
        </p:txBody>
      </p:sp>
    </p:spTree>
    <p:extLst>
      <p:ext uri="{BB962C8B-B14F-4D97-AF65-F5344CB8AC3E}">
        <p14:creationId xmlns:p14="http://schemas.microsoft.com/office/powerpoint/2010/main" val="32415659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computer programming, </a:t>
            </a:r>
            <a:r>
              <a:rPr lang="en-US" b="1" dirty="0"/>
              <a:t>boilerplate code</a:t>
            </a:r>
            <a:r>
              <a:rPr lang="en-US" dirty="0"/>
              <a:t> or just </a:t>
            </a:r>
            <a:r>
              <a:rPr lang="en-US" b="1" dirty="0"/>
              <a:t>boilerplate</a:t>
            </a:r>
            <a:r>
              <a:rPr lang="en-US" dirty="0"/>
              <a:t> refers to sections of code that have to be included in many places with little or no alteration. It is often used when referring to languages that are considered verbose, i.e. the programmer must write a lot of code to do minimal jobs.</a:t>
            </a:r>
          </a:p>
        </p:txBody>
      </p:sp>
      <p:sp>
        <p:nvSpPr>
          <p:cNvPr id="4" name="Slide Number Placeholder 3"/>
          <p:cNvSpPr>
            <a:spLocks noGrp="1"/>
          </p:cNvSpPr>
          <p:nvPr>
            <p:ph type="sldNum" sz="quarter" idx="5"/>
          </p:nvPr>
        </p:nvSpPr>
        <p:spPr/>
        <p:txBody>
          <a:bodyPr/>
          <a:lstStyle/>
          <a:p>
            <a:fld id="{B6677565-5399-43B0-B953-DEC92A4AE9C0}" type="slidenum">
              <a:rPr lang="en-US" smtClean="0"/>
              <a:pPr/>
              <a:t>8</a:t>
            </a:fld>
            <a:endParaRPr lang="en-US"/>
          </a:p>
        </p:txBody>
      </p:sp>
    </p:spTree>
    <p:extLst>
      <p:ext uri="{BB962C8B-B14F-4D97-AF65-F5344CB8AC3E}">
        <p14:creationId xmlns:p14="http://schemas.microsoft.com/office/powerpoint/2010/main" val="20757760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6677565-5399-43B0-B953-DEC92A4AE9C0}" type="slidenum">
              <a:rPr lang="en-US" smtClean="0"/>
              <a:pPr/>
              <a:t>9</a:t>
            </a:fld>
            <a:endParaRPr lang="en-US"/>
          </a:p>
        </p:txBody>
      </p:sp>
    </p:spTree>
    <p:extLst>
      <p:ext uri="{BB962C8B-B14F-4D97-AF65-F5344CB8AC3E}">
        <p14:creationId xmlns:p14="http://schemas.microsoft.com/office/powerpoint/2010/main" val="35994834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Client-server: separation of concerns</a:t>
            </a:r>
          </a:p>
          <a:p>
            <a:pPr marL="628650" lvl="1" indent="-171450">
              <a:buFont typeface="Arial" panose="020B0604020202020204" pitchFamily="34" charset="0"/>
              <a:buChar char="•"/>
            </a:pPr>
            <a:r>
              <a:rPr lang="en-US" dirty="0"/>
              <a:t>Clients</a:t>
            </a:r>
            <a:r>
              <a:rPr lang="en-US" baseline="0" dirty="0"/>
              <a:t> – not concerned with data storage – allows for portability</a:t>
            </a:r>
          </a:p>
          <a:p>
            <a:pPr marL="628650" lvl="1" indent="-171450">
              <a:buFont typeface="Arial" panose="020B0604020202020204" pitchFamily="34" charset="0"/>
              <a:buChar char="•"/>
            </a:pPr>
            <a:r>
              <a:rPr lang="en-US" baseline="0" dirty="0"/>
              <a:t>Servers – not concerned with the UI or user state – allows for scalability</a:t>
            </a:r>
          </a:p>
          <a:p>
            <a:pPr marL="628650" lvl="1" indent="-171450">
              <a:buFont typeface="Arial" panose="020B0604020202020204" pitchFamily="34" charset="0"/>
              <a:buChar char="•"/>
            </a:pPr>
            <a:r>
              <a:rPr lang="en-US" baseline="0" dirty="0"/>
              <a:t>Clients and servers switched out as long as interface is maintained</a:t>
            </a:r>
          </a:p>
          <a:p>
            <a:pPr marL="171450" lvl="0" indent="-171450">
              <a:buFont typeface="Arial" panose="020B0604020202020204" pitchFamily="34" charset="0"/>
              <a:buChar char="•"/>
            </a:pPr>
            <a:r>
              <a:rPr lang="en-US" baseline="0" dirty="0"/>
              <a:t>Stateless</a:t>
            </a:r>
          </a:p>
          <a:p>
            <a:pPr marL="628650" lvl="1" indent="-171450">
              <a:buFont typeface="Arial" panose="020B0604020202020204" pitchFamily="34" charset="0"/>
              <a:buChar char="•"/>
            </a:pPr>
            <a:r>
              <a:rPr lang="en-US" baseline="0" dirty="0"/>
              <a:t>No client context is stored on the server requests</a:t>
            </a:r>
          </a:p>
          <a:p>
            <a:pPr marL="628650" lvl="1" indent="-171450">
              <a:buFont typeface="Arial" panose="020B0604020202020204" pitchFamily="34" charset="0"/>
              <a:buChar char="•"/>
            </a:pPr>
            <a:r>
              <a:rPr lang="en-US" baseline="0" dirty="0"/>
              <a:t>Client sends all context necessary for server to process request.  </a:t>
            </a:r>
          </a:p>
          <a:p>
            <a:pPr marL="628650" lvl="1" indent="-171450">
              <a:buFont typeface="Arial" panose="020B0604020202020204" pitchFamily="34" charset="0"/>
              <a:buChar char="•"/>
            </a:pPr>
            <a:r>
              <a:rPr lang="en-US" baseline="0" dirty="0"/>
              <a:t>Session state held in client</a:t>
            </a:r>
          </a:p>
          <a:p>
            <a:pPr marL="628650" lvl="1" indent="-171450">
              <a:buFont typeface="Arial" panose="020B0604020202020204" pitchFamily="34" charset="0"/>
              <a:buChar char="•"/>
            </a:pPr>
            <a:r>
              <a:rPr lang="en-US" baseline="0" dirty="0"/>
              <a:t>Request made when client is ready to change state</a:t>
            </a:r>
          </a:p>
          <a:p>
            <a:pPr marL="171450" lvl="0" indent="-171450">
              <a:buFont typeface="Arial" panose="020B0604020202020204" pitchFamily="34" charset="0"/>
              <a:buChar char="•"/>
            </a:pPr>
            <a:r>
              <a:rPr lang="en-US" baseline="0" dirty="0"/>
              <a:t>Cacheable</a:t>
            </a:r>
          </a:p>
          <a:p>
            <a:pPr marL="628650" lvl="1" indent="-171450">
              <a:buFont typeface="Arial" panose="020B0604020202020204" pitchFamily="34" charset="0"/>
              <a:buChar char="•"/>
            </a:pPr>
            <a:r>
              <a:rPr lang="en-US" baseline="0" dirty="0"/>
              <a:t>Clients can cache response.  Responses must defined themselves as cacheable or not to prevent clients from reusing stale or inappropriate data in response to further requests.  Well managed caching improves scalability and performance</a:t>
            </a:r>
          </a:p>
          <a:p>
            <a:pPr marL="171450" lvl="0" indent="-171450">
              <a:buFont typeface="Arial" panose="020B0604020202020204" pitchFamily="34" charset="0"/>
              <a:buChar char="•"/>
            </a:pPr>
            <a:r>
              <a:rPr lang="en-US" baseline="0" dirty="0"/>
              <a:t>Layered system</a:t>
            </a:r>
          </a:p>
          <a:p>
            <a:pPr marL="628650" lvl="1" indent="-171450">
              <a:buFont typeface="Arial" panose="020B0604020202020204" pitchFamily="34" charset="0"/>
              <a:buChar char="•"/>
            </a:pPr>
            <a:r>
              <a:rPr lang="en-US" baseline="0" dirty="0"/>
              <a:t>Client cannot tell if connected directly to end server or intermediary</a:t>
            </a:r>
          </a:p>
          <a:p>
            <a:pPr marL="628650" lvl="1" indent="-171450">
              <a:buFont typeface="Arial" panose="020B0604020202020204" pitchFamily="34" charset="0"/>
              <a:buChar char="•"/>
            </a:pPr>
            <a:r>
              <a:rPr lang="en-US" baseline="0" dirty="0"/>
              <a:t>Intermediary may allow for scalability (load balancing and shared caches). Enforce security policy.</a:t>
            </a:r>
          </a:p>
          <a:p>
            <a:pPr marL="171450" lvl="0" indent="-171450">
              <a:buFont typeface="Arial" panose="020B0604020202020204" pitchFamily="34" charset="0"/>
              <a:buChar char="•"/>
            </a:pPr>
            <a:r>
              <a:rPr lang="en-US" baseline="0" dirty="0"/>
              <a:t>Code on demand – could transfer executable code  (client side scripts like JavaScript)</a:t>
            </a:r>
          </a:p>
          <a:p>
            <a:pPr marL="171450" lvl="0" indent="-171450">
              <a:buFont typeface="Arial" panose="020B0604020202020204" pitchFamily="34" charset="0"/>
              <a:buChar char="•"/>
            </a:pPr>
            <a:r>
              <a:rPr lang="en-US" baseline="0" dirty="0"/>
              <a:t>Uniform interface</a:t>
            </a:r>
          </a:p>
          <a:p>
            <a:pPr marL="628650" lvl="1" indent="-171450">
              <a:buFont typeface="Arial" panose="020B0604020202020204" pitchFamily="34" charset="0"/>
              <a:buChar char="•"/>
            </a:pPr>
            <a:r>
              <a:rPr lang="en-US" dirty="0"/>
              <a:t>Fundamental</a:t>
            </a:r>
          </a:p>
          <a:p>
            <a:pPr marL="628650" lvl="1" indent="-171450">
              <a:buFont typeface="Arial" panose="020B0604020202020204" pitchFamily="34" charset="0"/>
              <a:buChar char="•"/>
            </a:pPr>
            <a:r>
              <a:rPr lang="en-US" dirty="0"/>
              <a:t>Identification of resources – identified in requests by using URIs</a:t>
            </a:r>
          </a:p>
          <a:p>
            <a:pPr marL="1085850" lvl="2" indent="-171450">
              <a:buFont typeface="Arial" panose="020B0604020202020204" pitchFamily="34" charset="0"/>
              <a:buChar char="•"/>
            </a:pPr>
            <a:r>
              <a:rPr lang="en-US" dirty="0"/>
              <a:t>Resources conceptually separate from the representations that are returned to the client (HTML, XML,</a:t>
            </a:r>
            <a:r>
              <a:rPr lang="en-US" baseline="0" dirty="0"/>
              <a:t> JSON)</a:t>
            </a:r>
          </a:p>
          <a:p>
            <a:pPr marL="628650" lvl="1" indent="-171450">
              <a:buFont typeface="Arial" panose="020B0604020202020204" pitchFamily="34" charset="0"/>
              <a:buChar char="•"/>
            </a:pPr>
            <a:r>
              <a:rPr lang="en-US" baseline="0" dirty="0"/>
              <a:t>Manipulation of resources through these representations – client has enough info to modify or delete the resource when it has a representation</a:t>
            </a:r>
          </a:p>
          <a:p>
            <a:pPr marL="628650" lvl="1" indent="-171450">
              <a:buFont typeface="Arial" panose="020B0604020202020204" pitchFamily="34" charset="0"/>
              <a:buChar char="•"/>
            </a:pPr>
            <a:r>
              <a:rPr lang="en-US" baseline="0" dirty="0"/>
              <a:t>Self-descriptive messages – enough info to describe how to process the message (define the appropriate parser, </a:t>
            </a:r>
            <a:r>
              <a:rPr lang="en-US" baseline="0" dirty="0" err="1"/>
              <a:t>cacheability</a:t>
            </a:r>
            <a:r>
              <a:rPr lang="en-US" baseline="0" dirty="0"/>
              <a:t>)</a:t>
            </a:r>
          </a:p>
          <a:p>
            <a:pPr marL="628650" lvl="1" indent="-171450">
              <a:buFont typeface="Arial" panose="020B0604020202020204" pitchFamily="34" charset="0"/>
              <a:buChar char="•"/>
            </a:pPr>
            <a:r>
              <a:rPr lang="en-US" baseline="0" dirty="0"/>
              <a:t>Hypermedia as the engine of application state (HATEOAS) – clients make state transitions only through actions that are dynamically identified within hypermedia by the server.  Client does not assume that any particular action is available for any particular resources beyond those described in representation s previous received from the server.</a:t>
            </a:r>
            <a:endParaRPr lang="en-US" dirty="0"/>
          </a:p>
        </p:txBody>
      </p:sp>
      <p:sp>
        <p:nvSpPr>
          <p:cNvPr id="4" name="Slide Number Placeholder 3"/>
          <p:cNvSpPr>
            <a:spLocks noGrp="1"/>
          </p:cNvSpPr>
          <p:nvPr>
            <p:ph type="sldNum" sz="quarter" idx="10"/>
          </p:nvPr>
        </p:nvSpPr>
        <p:spPr/>
        <p:txBody>
          <a:bodyPr/>
          <a:lstStyle/>
          <a:p>
            <a:fld id="{B6677565-5399-43B0-B953-DEC92A4AE9C0}" type="slidenum">
              <a:rPr lang="en-US" smtClean="0"/>
              <a:pPr/>
              <a:t>10</a:t>
            </a:fld>
            <a:endParaRPr lang="en-US"/>
          </a:p>
        </p:txBody>
      </p:sp>
    </p:spTree>
    <p:extLst>
      <p:ext uri="{BB962C8B-B14F-4D97-AF65-F5344CB8AC3E}">
        <p14:creationId xmlns:p14="http://schemas.microsoft.com/office/powerpoint/2010/main" val="34989944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752600"/>
            <a:ext cx="7772400" cy="1470025"/>
          </a:xfrm>
        </p:spPr>
        <p:txBody>
          <a:bodyPr/>
          <a:lstStyle/>
          <a:p>
            <a:r>
              <a:rPr lang="en-US"/>
              <a:t>Click to edit Master title style</a:t>
            </a:r>
          </a:p>
        </p:txBody>
      </p:sp>
      <p:sp>
        <p:nvSpPr>
          <p:cNvPr id="3" name="Subtitle 2"/>
          <p:cNvSpPr>
            <a:spLocks noGrp="1"/>
          </p:cNvSpPr>
          <p:nvPr>
            <p:ph type="subTitle" idx="1"/>
          </p:nvPr>
        </p:nvSpPr>
        <p:spPr>
          <a:xfrm>
            <a:off x="457200" y="3276600"/>
            <a:ext cx="6400800" cy="1752600"/>
          </a:xfrm>
        </p:spPr>
        <p:txBody>
          <a:bodyPr/>
          <a:lstStyle>
            <a:lvl1pPr marL="0" indent="0" algn="l">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US" dirty="0"/>
          </a:p>
        </p:txBody>
      </p:sp>
      <p:sp>
        <p:nvSpPr>
          <p:cNvPr id="14" name="Slide Number Placeholder 13"/>
          <p:cNvSpPr>
            <a:spLocks noGrp="1"/>
          </p:cNvSpPr>
          <p:nvPr>
            <p:ph type="sldNum" sz="quarter" idx="11"/>
          </p:nvPr>
        </p:nvSpPr>
        <p:spPr/>
        <p:txBody>
          <a:bodyPr/>
          <a:lstStyle/>
          <a:p>
            <a:r>
              <a:rPr lang="en-US" dirty="0"/>
              <a:t> </a:t>
            </a:r>
            <a:fld id="{B654AFD7-0CCD-4150-9F9C-03A4D222B81B}" type="slidenum">
              <a:rPr lang="en-US" smtClean="0"/>
              <a:pPr/>
              <a:t>‹#›</a:t>
            </a:fld>
            <a:endParaRPr lang="en-US" dirty="0"/>
          </a:p>
        </p:txBody>
      </p:sp>
    </p:spTree>
    <p:extLst>
      <p:ext uri="{BB962C8B-B14F-4D97-AF65-F5344CB8AC3E}">
        <p14:creationId xmlns:p14="http://schemas.microsoft.com/office/powerpoint/2010/main" val="2986289407"/>
      </p:ext>
    </p:extLst>
  </p:cSld>
  <p:clrMapOvr>
    <a:masterClrMapping/>
  </p:clrMapOvr>
  <p:transition>
    <p:wipe dir="d"/>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Slide Number Placeholder 7"/>
          <p:cNvSpPr>
            <a:spLocks noGrp="1"/>
          </p:cNvSpPr>
          <p:nvPr>
            <p:ph type="sldNum" sz="quarter" idx="11"/>
          </p:nvPr>
        </p:nvSpPr>
        <p:spPr/>
        <p:txBody>
          <a:bodyPr/>
          <a:lstStyle/>
          <a:p>
            <a:fld id="{305A6096-0EAC-42A4-94CD-CF8AA66E0AB8}" type="slidenum">
              <a:rPr lang="en-US" smtClean="0"/>
              <a:pPr/>
              <a:t>‹#›</a:t>
            </a:fld>
            <a:endParaRPr lang="en-US" dirty="0"/>
          </a:p>
        </p:txBody>
      </p:sp>
    </p:spTree>
    <p:extLst>
      <p:ext uri="{BB962C8B-B14F-4D97-AF65-F5344CB8AC3E}">
        <p14:creationId xmlns:p14="http://schemas.microsoft.com/office/powerpoint/2010/main" val="839327128"/>
      </p:ext>
    </p:extLst>
  </p:cSld>
  <p:clrMapOvr>
    <a:masterClrMapping/>
  </p:clrMapOvr>
  <p:transition>
    <p:wipe dir="d"/>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10400" y="609600"/>
            <a:ext cx="21336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609600"/>
            <a:ext cx="62484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Slide Number Placeholder 7"/>
          <p:cNvSpPr>
            <a:spLocks noGrp="1"/>
          </p:cNvSpPr>
          <p:nvPr>
            <p:ph type="sldNum" sz="quarter" idx="11"/>
          </p:nvPr>
        </p:nvSpPr>
        <p:spPr/>
        <p:txBody>
          <a:bodyPr/>
          <a:lstStyle/>
          <a:p>
            <a:fld id="{8BDA3003-8241-476C-ABB4-1BDA180A3CDA}" type="slidenum">
              <a:rPr lang="en-US" smtClean="0"/>
              <a:pPr/>
              <a:t>‹#›</a:t>
            </a:fld>
            <a:endParaRPr lang="en-US" dirty="0"/>
          </a:p>
        </p:txBody>
      </p:sp>
    </p:spTree>
    <p:extLst>
      <p:ext uri="{BB962C8B-B14F-4D97-AF65-F5344CB8AC3E}">
        <p14:creationId xmlns:p14="http://schemas.microsoft.com/office/powerpoint/2010/main" val="2376052636"/>
      </p:ext>
    </p:extLst>
  </p:cSld>
  <p:clrMapOvr>
    <a:masterClrMapping/>
  </p:clrMapOvr>
  <p:transition>
    <p:wipe dir="d"/>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609600" y="609600"/>
            <a:ext cx="8534400" cy="5486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1"/>
          </p:nvPr>
        </p:nvSpPr>
        <p:spPr/>
        <p:txBody>
          <a:bodyPr/>
          <a:lstStyle/>
          <a:p>
            <a:fld id="{17FA822F-F402-4B22-ACF9-56965B4D90F3}" type="slidenum">
              <a:rPr lang="en-US" smtClean="0"/>
              <a:pPr/>
              <a:t>‹#›</a:t>
            </a:fld>
            <a:endParaRPr lang="en-US" dirty="0"/>
          </a:p>
        </p:txBody>
      </p:sp>
    </p:spTree>
    <p:extLst>
      <p:ext uri="{BB962C8B-B14F-4D97-AF65-F5344CB8AC3E}">
        <p14:creationId xmlns:p14="http://schemas.microsoft.com/office/powerpoint/2010/main" val="37217141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Slide Number Placeholder 7"/>
          <p:cNvSpPr>
            <a:spLocks noGrp="1"/>
          </p:cNvSpPr>
          <p:nvPr>
            <p:ph type="sldNum" sz="quarter" idx="11"/>
          </p:nvPr>
        </p:nvSpPr>
        <p:spPr/>
        <p:txBody>
          <a:bodyPr/>
          <a:lstStyle/>
          <a:p>
            <a:fld id="{79AA2093-5D0D-4A6C-AFB9-801B2BE4C75F}" type="slidenum">
              <a:rPr lang="en-US" smtClean="0"/>
              <a:pPr/>
              <a:t>‹#›</a:t>
            </a:fld>
            <a:endParaRPr lang="en-US" dirty="0"/>
          </a:p>
        </p:txBody>
      </p:sp>
    </p:spTree>
    <p:extLst>
      <p:ext uri="{BB962C8B-B14F-4D97-AF65-F5344CB8AC3E}">
        <p14:creationId xmlns:p14="http://schemas.microsoft.com/office/powerpoint/2010/main" val="2631263069"/>
      </p:ext>
    </p:extLst>
  </p:cSld>
  <p:clrMapOvr>
    <a:masterClrMapping/>
  </p:clrMapOvr>
  <p:transition>
    <p:wipe dir="d"/>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8" name="Slide Number Placeholder 7"/>
          <p:cNvSpPr>
            <a:spLocks noGrp="1"/>
          </p:cNvSpPr>
          <p:nvPr>
            <p:ph type="sldNum" sz="quarter" idx="11"/>
          </p:nvPr>
        </p:nvSpPr>
        <p:spPr/>
        <p:txBody>
          <a:bodyPr/>
          <a:lstStyle/>
          <a:p>
            <a:fld id="{4B7B4A41-8AE2-4AEC-9F21-A816CA4D253C}" type="slidenum">
              <a:rPr lang="en-US" smtClean="0"/>
              <a:pPr/>
              <a:t>‹#›</a:t>
            </a:fld>
            <a:endParaRPr lang="en-US" dirty="0"/>
          </a:p>
        </p:txBody>
      </p:sp>
    </p:spTree>
    <p:extLst>
      <p:ext uri="{BB962C8B-B14F-4D97-AF65-F5344CB8AC3E}">
        <p14:creationId xmlns:p14="http://schemas.microsoft.com/office/powerpoint/2010/main" val="2869575537"/>
      </p:ext>
    </p:extLst>
  </p:cSld>
  <p:clrMapOvr>
    <a:masterClrMapping/>
  </p:clrMapOvr>
  <p:transition>
    <p:wipe dir="d"/>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19200"/>
            <a:ext cx="4191000" cy="4724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800600" y="1219200"/>
            <a:ext cx="4343400" cy="4724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Slide Number Placeholder 10"/>
          <p:cNvSpPr>
            <a:spLocks noGrp="1"/>
          </p:cNvSpPr>
          <p:nvPr>
            <p:ph type="sldNum" sz="quarter" idx="11"/>
          </p:nvPr>
        </p:nvSpPr>
        <p:spPr/>
        <p:txBody>
          <a:bodyPr/>
          <a:lstStyle/>
          <a:p>
            <a:fld id="{05F60DA2-F304-4DDB-877D-B887C9306F5B}" type="slidenum">
              <a:rPr lang="en-US" smtClean="0"/>
              <a:pPr/>
              <a:t>‹#›</a:t>
            </a:fld>
            <a:endParaRPr lang="en-US" dirty="0"/>
          </a:p>
        </p:txBody>
      </p:sp>
    </p:spTree>
    <p:extLst>
      <p:ext uri="{BB962C8B-B14F-4D97-AF65-F5344CB8AC3E}">
        <p14:creationId xmlns:p14="http://schemas.microsoft.com/office/powerpoint/2010/main" val="1088179048"/>
      </p:ext>
    </p:extLst>
  </p:cSld>
  <p:clrMapOvr>
    <a:masterClrMapping/>
  </p:clrMapOvr>
  <p:transition>
    <p:wipe dir="d"/>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686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295400"/>
            <a:ext cx="419100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981200"/>
            <a:ext cx="4191000" cy="3962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800600" y="1295400"/>
            <a:ext cx="42703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800600" y="1981200"/>
            <a:ext cx="4270375" cy="3962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Slide Number Placeholder 10"/>
          <p:cNvSpPr>
            <a:spLocks noGrp="1"/>
          </p:cNvSpPr>
          <p:nvPr>
            <p:ph type="sldNum" sz="quarter" idx="11"/>
          </p:nvPr>
        </p:nvSpPr>
        <p:spPr/>
        <p:txBody>
          <a:bodyPr/>
          <a:lstStyle/>
          <a:p>
            <a:fld id="{B5C68DAA-8115-403B-8E84-ED6E6904D855}" type="slidenum">
              <a:rPr lang="en-US" smtClean="0"/>
              <a:pPr/>
              <a:t>‹#›</a:t>
            </a:fld>
            <a:endParaRPr lang="en-US" dirty="0"/>
          </a:p>
        </p:txBody>
      </p:sp>
    </p:spTree>
    <p:extLst>
      <p:ext uri="{BB962C8B-B14F-4D97-AF65-F5344CB8AC3E}">
        <p14:creationId xmlns:p14="http://schemas.microsoft.com/office/powerpoint/2010/main" val="3394020893"/>
      </p:ext>
    </p:extLst>
  </p:cSld>
  <p:clrMapOvr>
    <a:masterClrMapping/>
  </p:clrMapOvr>
  <p:transition>
    <p:wipe di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7" name="Slide Number Placeholder 6"/>
          <p:cNvSpPr>
            <a:spLocks noGrp="1"/>
          </p:cNvSpPr>
          <p:nvPr>
            <p:ph type="sldNum" sz="quarter" idx="11"/>
          </p:nvPr>
        </p:nvSpPr>
        <p:spPr/>
        <p:txBody>
          <a:bodyPr/>
          <a:lstStyle/>
          <a:p>
            <a:fld id="{615D63F7-0809-4AEA-9A9F-24E105486C7D}" type="slidenum">
              <a:rPr lang="en-US" smtClean="0"/>
              <a:pPr/>
              <a:t>‹#›</a:t>
            </a:fld>
            <a:endParaRPr lang="en-US" dirty="0"/>
          </a:p>
        </p:txBody>
      </p:sp>
    </p:spTree>
    <p:extLst>
      <p:ext uri="{BB962C8B-B14F-4D97-AF65-F5344CB8AC3E}">
        <p14:creationId xmlns:p14="http://schemas.microsoft.com/office/powerpoint/2010/main" val="2667754868"/>
      </p:ext>
    </p:extLst>
  </p:cSld>
  <p:clrMapOvr>
    <a:masterClrMapping/>
  </p:clrMapOvr>
  <p:transition>
    <p:wipe dir="d"/>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Slide Number Placeholder 5"/>
          <p:cNvSpPr>
            <a:spLocks noGrp="1"/>
          </p:cNvSpPr>
          <p:nvPr>
            <p:ph type="sldNum" sz="quarter" idx="11"/>
          </p:nvPr>
        </p:nvSpPr>
        <p:spPr/>
        <p:txBody>
          <a:bodyPr/>
          <a:lstStyle/>
          <a:p>
            <a:fld id="{675BE43A-FFE7-4745-A478-70B82A298889}" type="slidenum">
              <a:rPr lang="en-US" smtClean="0"/>
              <a:pPr/>
              <a:t>‹#›</a:t>
            </a:fld>
            <a:endParaRPr lang="en-US" dirty="0"/>
          </a:p>
        </p:txBody>
      </p:sp>
    </p:spTree>
    <p:extLst>
      <p:ext uri="{BB962C8B-B14F-4D97-AF65-F5344CB8AC3E}">
        <p14:creationId xmlns:p14="http://schemas.microsoft.com/office/powerpoint/2010/main" val="1262891015"/>
      </p:ext>
    </p:extLst>
  </p:cSld>
  <p:clrMapOvr>
    <a:masterClrMapping/>
  </p:clrMapOvr>
  <p:transition>
    <p:wipe di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4165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Slide Number Placeholder 8"/>
          <p:cNvSpPr>
            <a:spLocks noGrp="1"/>
          </p:cNvSpPr>
          <p:nvPr>
            <p:ph type="sldNum" sz="quarter" idx="11"/>
          </p:nvPr>
        </p:nvSpPr>
        <p:spPr/>
        <p:txBody>
          <a:bodyPr/>
          <a:lstStyle/>
          <a:p>
            <a:fld id="{DB553D10-4357-4331-8F48-AF029BD40924}" type="slidenum">
              <a:rPr lang="en-US" smtClean="0"/>
              <a:pPr/>
              <a:t>‹#›</a:t>
            </a:fld>
            <a:endParaRPr lang="en-US" dirty="0"/>
          </a:p>
        </p:txBody>
      </p:sp>
    </p:spTree>
    <p:extLst>
      <p:ext uri="{BB962C8B-B14F-4D97-AF65-F5344CB8AC3E}">
        <p14:creationId xmlns:p14="http://schemas.microsoft.com/office/powerpoint/2010/main" val="2429911802"/>
      </p:ext>
    </p:extLst>
  </p:cSld>
  <p:clrMapOvr>
    <a:masterClrMapping/>
  </p:clrMapOvr>
  <p:transition>
    <p:wipe di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Slide Number Placeholder 8"/>
          <p:cNvSpPr>
            <a:spLocks noGrp="1"/>
          </p:cNvSpPr>
          <p:nvPr>
            <p:ph type="sldNum" sz="quarter" idx="11"/>
          </p:nvPr>
        </p:nvSpPr>
        <p:spPr/>
        <p:txBody>
          <a:bodyPr/>
          <a:lstStyle/>
          <a:p>
            <a:fld id="{12D6070D-E580-4DE8-A98F-C98ABCDFD9A8}" type="slidenum">
              <a:rPr lang="en-US" smtClean="0"/>
              <a:pPr/>
              <a:t>‹#›</a:t>
            </a:fld>
            <a:endParaRPr lang="en-US" dirty="0"/>
          </a:p>
        </p:txBody>
      </p:sp>
    </p:spTree>
    <p:extLst>
      <p:ext uri="{BB962C8B-B14F-4D97-AF65-F5344CB8AC3E}">
        <p14:creationId xmlns:p14="http://schemas.microsoft.com/office/powerpoint/2010/main" val="603826007"/>
      </p:ext>
    </p:extLst>
  </p:cSld>
  <p:clrMapOvr>
    <a:masterClrMapping/>
  </p:clrMapOvr>
  <p:transition>
    <p:wipe di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89750" y="32551"/>
            <a:ext cx="865425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t>Click to edit Master title style</a:t>
            </a:r>
            <a:endParaRPr lang="en-US" dirty="0"/>
          </a:p>
        </p:txBody>
      </p:sp>
      <p:sp>
        <p:nvSpPr>
          <p:cNvPr id="1027" name="Rectangle 3"/>
          <p:cNvSpPr>
            <a:spLocks noGrp="1" noChangeArrowheads="1"/>
          </p:cNvSpPr>
          <p:nvPr>
            <p:ph type="body" idx="1"/>
          </p:nvPr>
        </p:nvSpPr>
        <p:spPr bwMode="auto">
          <a:xfrm>
            <a:off x="457200" y="1295400"/>
            <a:ext cx="8610600" cy="472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Slide Number Placeholder 2"/>
          <p:cNvSpPr>
            <a:spLocks noGrp="1"/>
          </p:cNvSpPr>
          <p:nvPr>
            <p:ph type="sldNum" sz="quarter" idx="4"/>
          </p:nvPr>
        </p:nvSpPr>
        <p:spPr>
          <a:xfrm>
            <a:off x="5562600" y="6463591"/>
            <a:ext cx="2133600" cy="365125"/>
          </a:xfrm>
          <a:prstGeom prst="rect">
            <a:avLst/>
          </a:prstGeom>
        </p:spPr>
        <p:txBody>
          <a:bodyPr vert="horz" lIns="91440" tIns="45720" rIns="91440" bIns="45720" rtlCol="0" anchor="ctr"/>
          <a:lstStyle>
            <a:lvl1pPr algn="r">
              <a:defRPr sz="1000">
                <a:solidFill>
                  <a:schemeClr val="tx1">
                    <a:tint val="75000"/>
                  </a:schemeClr>
                </a:solidFill>
                <a:latin typeface="+mn-lt"/>
              </a:defRPr>
            </a:lvl1pPr>
          </a:lstStyle>
          <a:p>
            <a:fld id="{17FA822F-F402-4B22-ACF9-56965B4D90F3}"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 id="2147483713" r:id="rId9"/>
    <p:sldLayoutId id="2147483714" r:id="rId10"/>
    <p:sldLayoutId id="2147483715" r:id="rId11"/>
    <p:sldLayoutId id="2147483716" r:id="rId12"/>
  </p:sldLayoutIdLst>
  <p:transition>
    <p:wipe dir="d"/>
  </p:transition>
  <p:hf hdr="0" ftr="0" dt="0"/>
  <p:txStyles>
    <p:titleStyle>
      <a:lvl1pPr algn="l" rtl="0" eaLnBrk="1" fontAlgn="base" hangingPunct="1">
        <a:spcBef>
          <a:spcPct val="0"/>
        </a:spcBef>
        <a:spcAft>
          <a:spcPct val="0"/>
        </a:spcAft>
        <a:defRPr sz="4400">
          <a:solidFill>
            <a:srgbClr val="CC0000"/>
          </a:solidFill>
          <a:latin typeface="+mj-lt"/>
          <a:ea typeface="+mj-ea"/>
          <a:cs typeface="+mj-cs"/>
        </a:defRPr>
      </a:lvl1pPr>
      <a:lvl2pPr algn="ctr" rtl="0" eaLnBrk="1" fontAlgn="base" hangingPunct="1">
        <a:spcBef>
          <a:spcPct val="0"/>
        </a:spcBef>
        <a:spcAft>
          <a:spcPct val="0"/>
        </a:spcAft>
        <a:defRPr sz="4400">
          <a:solidFill>
            <a:srgbClr val="CC0000"/>
          </a:solidFill>
          <a:latin typeface="Palatino Linotype" pitchFamily="18" charset="0"/>
        </a:defRPr>
      </a:lvl2pPr>
      <a:lvl3pPr algn="ctr" rtl="0" eaLnBrk="1" fontAlgn="base" hangingPunct="1">
        <a:spcBef>
          <a:spcPct val="0"/>
        </a:spcBef>
        <a:spcAft>
          <a:spcPct val="0"/>
        </a:spcAft>
        <a:defRPr sz="4400">
          <a:solidFill>
            <a:srgbClr val="CC0000"/>
          </a:solidFill>
          <a:latin typeface="Palatino Linotype" pitchFamily="18" charset="0"/>
        </a:defRPr>
      </a:lvl3pPr>
      <a:lvl4pPr algn="ctr" rtl="0" eaLnBrk="1" fontAlgn="base" hangingPunct="1">
        <a:spcBef>
          <a:spcPct val="0"/>
        </a:spcBef>
        <a:spcAft>
          <a:spcPct val="0"/>
        </a:spcAft>
        <a:defRPr sz="4400">
          <a:solidFill>
            <a:srgbClr val="CC0000"/>
          </a:solidFill>
          <a:latin typeface="Palatino Linotype" pitchFamily="18" charset="0"/>
        </a:defRPr>
      </a:lvl4pPr>
      <a:lvl5pPr algn="ctr" rtl="0" eaLnBrk="1" fontAlgn="base" hangingPunct="1">
        <a:spcBef>
          <a:spcPct val="0"/>
        </a:spcBef>
        <a:spcAft>
          <a:spcPct val="0"/>
        </a:spcAft>
        <a:defRPr sz="4400">
          <a:solidFill>
            <a:srgbClr val="CC0000"/>
          </a:solidFill>
          <a:latin typeface="Palatino Linotype" pitchFamily="18" charset="0"/>
        </a:defRPr>
      </a:lvl5pPr>
      <a:lvl6pPr marL="457200" algn="ctr" rtl="0" eaLnBrk="1" fontAlgn="base" hangingPunct="1">
        <a:spcBef>
          <a:spcPct val="0"/>
        </a:spcBef>
        <a:spcAft>
          <a:spcPct val="0"/>
        </a:spcAft>
        <a:defRPr sz="4400">
          <a:solidFill>
            <a:srgbClr val="CC0000"/>
          </a:solidFill>
          <a:latin typeface="Palatino Linotype" pitchFamily="18" charset="0"/>
        </a:defRPr>
      </a:lvl6pPr>
      <a:lvl7pPr marL="914400" algn="ctr" rtl="0" eaLnBrk="1" fontAlgn="base" hangingPunct="1">
        <a:spcBef>
          <a:spcPct val="0"/>
        </a:spcBef>
        <a:spcAft>
          <a:spcPct val="0"/>
        </a:spcAft>
        <a:defRPr sz="4400">
          <a:solidFill>
            <a:srgbClr val="CC0000"/>
          </a:solidFill>
          <a:latin typeface="Palatino Linotype" pitchFamily="18" charset="0"/>
        </a:defRPr>
      </a:lvl7pPr>
      <a:lvl8pPr marL="1371600" algn="ctr" rtl="0" eaLnBrk="1" fontAlgn="base" hangingPunct="1">
        <a:spcBef>
          <a:spcPct val="0"/>
        </a:spcBef>
        <a:spcAft>
          <a:spcPct val="0"/>
        </a:spcAft>
        <a:defRPr sz="4400">
          <a:solidFill>
            <a:srgbClr val="CC0000"/>
          </a:solidFill>
          <a:latin typeface="Palatino Linotype" pitchFamily="18" charset="0"/>
        </a:defRPr>
      </a:lvl8pPr>
      <a:lvl9pPr marL="1828800" algn="ctr" rtl="0" eaLnBrk="1" fontAlgn="base" hangingPunct="1">
        <a:spcBef>
          <a:spcPct val="0"/>
        </a:spcBef>
        <a:spcAft>
          <a:spcPct val="0"/>
        </a:spcAft>
        <a:defRPr sz="4400">
          <a:solidFill>
            <a:srgbClr val="CC0000"/>
          </a:solidFill>
          <a:latin typeface="Palatino Linotype" pitchFamily="18"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en.wikipedia.org/wiki/Representational_state_transfer"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hyperlink" Target="http://localhost:8080/users/123/address" TargetMode="External"/><Relationship Id="rId4" Type="http://schemas.openxmlformats.org/officeDocument/2006/relationships/hyperlink" Target="http://localhost:8080/users/123"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apigee.com/about/resources/ebooks/web-api-design"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apigee.com/about/resources/ebooks/web-api-design"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apigee.com/about/resources/ebooks/web-api-design"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apigee.com/about/resources/ebooks/web-api-design"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apigee.com/about/resources/ebooks/web-api-design"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apigee.com/about/resources/ebooks/web-api-design"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apigee.com/about/resources/ebooks/web-api-design"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docs.oracle.com/javase/tutorial/jaxb/intro/"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hyperlink" Target="http://www.json.org/" TargetMode="External"/><Relationship Id="rId4" Type="http://schemas.openxmlformats.org/officeDocument/2006/relationships/hyperlink" Target="http://www.w3schools.com/xml/"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gif"/><Relationship Id="rId1" Type="http://schemas.openxmlformats.org/officeDocument/2006/relationships/slideLayout" Target="../slideLayouts/slideLayout2.xml"/><Relationship Id="rId5" Type="http://schemas.openxmlformats.org/officeDocument/2006/relationships/hyperlink" Target="http://www.json.org/" TargetMode="External"/><Relationship Id="rId4" Type="http://schemas.openxmlformats.org/officeDocument/2006/relationships/image" Target="../media/image4.gi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hyperlink" Target="http://apigee.com/about/resources/ebooks/web-api-design"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www.openbrewerydb.org/documentation"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blog.codinghorror.com/rule-of-three/"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s://en.wikipedia.org/wiki/Dependency_injection"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s://en.wikipedia.org/wiki/Dependency_injection"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s://en.wikipedia.org/wiki/Dependency_injection"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github.com/google/guice" TargetMode="External"/><Relationship Id="rId2" Type="http://schemas.openxmlformats.org/officeDocument/2006/relationships/hyperlink" Target="http://projects.spring.io/spring-framework/" TargetMode="External"/><Relationship Id="rId1" Type="http://schemas.openxmlformats.org/officeDocument/2006/relationships/slideLayout" Target="../slideLayouts/slideLayout2.xml"/><Relationship Id="rId5" Type="http://schemas.openxmlformats.org/officeDocument/2006/relationships/hyperlink" Target="https://hk2.java.net/2.4.0-b32/" TargetMode="External"/><Relationship Id="rId4" Type="http://schemas.openxmlformats.org/officeDocument/2006/relationships/hyperlink" Target="https://www.playframework.com/"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www.oracle.com/technetwork/java/javaee/ejb/index.html" TargetMode="External"/><Relationship Id="rId2" Type="http://schemas.openxmlformats.org/officeDocument/2006/relationships/hyperlink" Target="http://hibernate.org/" TargetMode="External"/><Relationship Id="rId1" Type="http://schemas.openxmlformats.org/officeDocument/2006/relationships/slideLayout" Target="../slideLayouts/slideLayout2.xml"/><Relationship Id="rId4" Type="http://schemas.openxmlformats.org/officeDocument/2006/relationships/hyperlink" Target="http://openjpa.apache.org/"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s://en.wikipedia.org/wiki/Dependency_injection" TargetMode="External"/><Relationship Id="rId2" Type="http://schemas.openxmlformats.org/officeDocument/2006/relationships/hyperlink" Target="https://en.wikipedia.org/wiki/Representational_state_transfer"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programmableweb.com/apis/directory"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developers.facebook.com/docs/graph-api" TargetMode="External"/><Relationship Id="rId7" Type="http://schemas.openxmlformats.org/officeDocument/2006/relationships/hyperlink" Target="https://www.twilio.com/docs/api/rest"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hyperlink" Target="https://developer.salesforce.com/page/REST_API" TargetMode="External"/><Relationship Id="rId5" Type="http://schemas.openxmlformats.org/officeDocument/2006/relationships/hyperlink" Target="https://developer.foursquare.com/" TargetMode="External"/><Relationship Id="rId4" Type="http://schemas.openxmlformats.org/officeDocument/2006/relationships/hyperlink" Target="https://dev.twitter.com/rest/public"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en.wikipedia.org/wiki/Representational_state_transfer"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533400" y="1600200"/>
            <a:ext cx="8534400" cy="1600200"/>
          </a:xfrm>
        </p:spPr>
        <p:txBody>
          <a:bodyPr/>
          <a:lstStyle/>
          <a:p>
            <a:r>
              <a:rPr lang="en-US" sz="4800" dirty="0"/>
              <a:t>REST APIs, Frameworks, and Technology Stacks</a:t>
            </a:r>
          </a:p>
        </p:txBody>
      </p:sp>
      <p:sp>
        <p:nvSpPr>
          <p:cNvPr id="4" name="TextBox 3"/>
          <p:cNvSpPr txBox="1"/>
          <p:nvPr/>
        </p:nvSpPr>
        <p:spPr>
          <a:xfrm>
            <a:off x="609600" y="4343400"/>
            <a:ext cx="5426229" cy="307777"/>
          </a:xfrm>
          <a:prstGeom prst="rect">
            <a:avLst/>
          </a:prstGeom>
          <a:noFill/>
        </p:spPr>
        <p:txBody>
          <a:bodyPr wrap="none" rtlCol="0">
            <a:spAutoFit/>
          </a:bodyPr>
          <a:lstStyle/>
          <a:p>
            <a:r>
              <a:rPr lang="en-US" b="0" dirty="0"/>
              <a:t>Based on lecture notes from Dr. Chris </a:t>
            </a:r>
            <a:r>
              <a:rPr lang="en-US" b="0" dirty="0" err="1"/>
              <a:t>Parnin</a:t>
            </a:r>
            <a:r>
              <a:rPr lang="en-US" b="0" dirty="0"/>
              <a:t> and other resources. </a:t>
            </a:r>
          </a:p>
        </p:txBody>
      </p:sp>
    </p:spTree>
  </p:cSld>
  <p:clrMapOvr>
    <a:masterClrMapping/>
  </p:clrMapOvr>
  <p:transition>
    <p:wipe dir="d"/>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RESTful APIs</a:t>
            </a:r>
          </a:p>
        </p:txBody>
      </p:sp>
      <p:sp>
        <p:nvSpPr>
          <p:cNvPr id="3" name="Content Placeholder 2"/>
          <p:cNvSpPr>
            <a:spLocks noGrp="1"/>
          </p:cNvSpPr>
          <p:nvPr>
            <p:ph idx="1"/>
          </p:nvPr>
        </p:nvSpPr>
        <p:spPr/>
        <p:txBody>
          <a:bodyPr/>
          <a:lstStyle/>
          <a:p>
            <a:r>
              <a:rPr lang="en-US" sz="2400" dirty="0"/>
              <a:t>Architectural Constraints</a:t>
            </a:r>
          </a:p>
          <a:p>
            <a:pPr lvl="1"/>
            <a:r>
              <a:rPr lang="en-US" sz="2000" dirty="0"/>
              <a:t>Client-server</a:t>
            </a:r>
          </a:p>
          <a:p>
            <a:pPr lvl="1"/>
            <a:r>
              <a:rPr lang="en-US" sz="2000" dirty="0"/>
              <a:t>Stateless</a:t>
            </a:r>
          </a:p>
          <a:p>
            <a:pPr lvl="1"/>
            <a:r>
              <a:rPr lang="en-US" sz="2000" dirty="0"/>
              <a:t>Cacheable</a:t>
            </a:r>
          </a:p>
          <a:p>
            <a:pPr lvl="1"/>
            <a:r>
              <a:rPr lang="en-US" sz="2000" dirty="0"/>
              <a:t>Layered system</a:t>
            </a:r>
          </a:p>
          <a:p>
            <a:pPr lvl="1"/>
            <a:r>
              <a:rPr lang="en-US" sz="2000" dirty="0"/>
              <a:t>Code on demand (optional)</a:t>
            </a:r>
          </a:p>
          <a:p>
            <a:pPr lvl="1"/>
            <a:r>
              <a:rPr lang="en-US" sz="2000" dirty="0"/>
              <a:t>Uniform Interface</a:t>
            </a:r>
          </a:p>
          <a:p>
            <a:pPr lvl="2"/>
            <a:r>
              <a:rPr lang="en-US" sz="1800" dirty="0"/>
              <a:t>Identification of resources</a:t>
            </a:r>
          </a:p>
          <a:p>
            <a:pPr lvl="2"/>
            <a:r>
              <a:rPr lang="en-US" sz="1800" dirty="0"/>
              <a:t>Manipulation of resources through these representations</a:t>
            </a:r>
          </a:p>
          <a:p>
            <a:pPr lvl="2"/>
            <a:r>
              <a:rPr lang="en-US" sz="1800" dirty="0"/>
              <a:t>Self-descriptive messages</a:t>
            </a:r>
          </a:p>
          <a:p>
            <a:pPr lvl="2"/>
            <a:r>
              <a:rPr lang="en-US" sz="1800" dirty="0"/>
              <a:t>Hypermedia as the engine of application state (HATEOAS)</a:t>
            </a:r>
          </a:p>
          <a:p>
            <a:pPr lvl="1"/>
            <a:endParaRPr lang="en-US" sz="2000" dirty="0"/>
          </a:p>
        </p:txBody>
      </p:sp>
      <p:sp>
        <p:nvSpPr>
          <p:cNvPr id="6" name="TextBox 5"/>
          <p:cNvSpPr txBox="1"/>
          <p:nvPr/>
        </p:nvSpPr>
        <p:spPr>
          <a:xfrm>
            <a:off x="492798" y="6273667"/>
            <a:ext cx="1018227" cy="307777"/>
          </a:xfrm>
          <a:prstGeom prst="rect">
            <a:avLst/>
          </a:prstGeom>
          <a:noFill/>
        </p:spPr>
        <p:txBody>
          <a:bodyPr wrap="none" rtlCol="0">
            <a:spAutoFit/>
          </a:bodyPr>
          <a:lstStyle/>
          <a:p>
            <a:r>
              <a:rPr lang="en-US" dirty="0">
                <a:hlinkClick r:id="rId3"/>
              </a:rPr>
              <a:t>Wikipedia</a:t>
            </a:r>
            <a:endParaRPr lang="en-US" dirty="0"/>
          </a:p>
        </p:txBody>
      </p:sp>
      <p:sp>
        <p:nvSpPr>
          <p:cNvPr id="7" name="Slide Number Placeholder 6">
            <a:extLst>
              <a:ext uri="{FF2B5EF4-FFF2-40B4-BE49-F238E27FC236}">
                <a16:creationId xmlns:a16="http://schemas.microsoft.com/office/drawing/2014/main" id="{69C045C6-79BD-A940-8352-80631939DE69}"/>
              </a:ext>
            </a:extLst>
          </p:cNvPr>
          <p:cNvSpPr>
            <a:spLocks noGrp="1"/>
          </p:cNvSpPr>
          <p:nvPr>
            <p:ph type="sldNum" sz="quarter" idx="11"/>
          </p:nvPr>
        </p:nvSpPr>
        <p:spPr/>
        <p:txBody>
          <a:bodyPr/>
          <a:lstStyle/>
          <a:p>
            <a:fld id="{79AA2093-5D0D-4A6C-AFB9-801B2BE4C75F}" type="slidenum">
              <a:rPr lang="en-US" smtClean="0"/>
              <a:pPr/>
              <a:t>10</a:t>
            </a:fld>
            <a:endParaRPr lang="en-US" dirty="0"/>
          </a:p>
        </p:txBody>
      </p:sp>
      <p:sp>
        <p:nvSpPr>
          <p:cNvPr id="5" name="TextBox 4">
            <a:extLst>
              <a:ext uri="{FF2B5EF4-FFF2-40B4-BE49-F238E27FC236}">
                <a16:creationId xmlns:a16="http://schemas.microsoft.com/office/drawing/2014/main" id="{B1D7049C-C54C-4A4E-8345-648D90649C2F}"/>
              </a:ext>
            </a:extLst>
          </p:cNvPr>
          <p:cNvSpPr txBox="1"/>
          <p:nvPr/>
        </p:nvSpPr>
        <p:spPr>
          <a:xfrm>
            <a:off x="5029200" y="1524000"/>
            <a:ext cx="3657600" cy="2031325"/>
          </a:xfrm>
          <a:prstGeom prst="rect">
            <a:avLst/>
          </a:prstGeom>
          <a:solidFill>
            <a:schemeClr val="accent3">
              <a:lumMod val="85000"/>
            </a:schemeClr>
          </a:solidFill>
        </p:spPr>
        <p:txBody>
          <a:bodyPr wrap="square" rtlCol="0">
            <a:spAutoFit/>
          </a:bodyPr>
          <a:lstStyle/>
          <a:p>
            <a:r>
              <a:rPr lang="en-US" dirty="0"/>
              <a:t>Client-server: separation of concerns</a:t>
            </a:r>
          </a:p>
          <a:p>
            <a:pPr lvl="1"/>
            <a:r>
              <a:rPr lang="en-US" b="0" dirty="0"/>
              <a:t>Clients – not concerned with data storage – allows for portability</a:t>
            </a:r>
          </a:p>
          <a:p>
            <a:pPr lvl="1"/>
            <a:endParaRPr lang="en-US" b="0" dirty="0"/>
          </a:p>
          <a:p>
            <a:pPr lvl="1"/>
            <a:r>
              <a:rPr lang="en-US" b="0" dirty="0"/>
              <a:t>Servers – not concerned with the UI or user state – allows for scalability</a:t>
            </a:r>
          </a:p>
          <a:p>
            <a:pPr lvl="1"/>
            <a:endParaRPr lang="en-US" b="0" dirty="0"/>
          </a:p>
          <a:p>
            <a:pPr lvl="1"/>
            <a:r>
              <a:rPr lang="en-US" b="0" dirty="0"/>
              <a:t>Clients and servers switched out as long as interface is maintained</a:t>
            </a:r>
          </a:p>
        </p:txBody>
      </p:sp>
      <p:sp>
        <p:nvSpPr>
          <p:cNvPr id="4" name="TextBox 3">
            <a:extLst>
              <a:ext uri="{FF2B5EF4-FFF2-40B4-BE49-F238E27FC236}">
                <a16:creationId xmlns:a16="http://schemas.microsoft.com/office/drawing/2014/main" id="{4FF33DEB-B6F0-9D49-A9E7-FFE995867034}"/>
              </a:ext>
            </a:extLst>
          </p:cNvPr>
          <p:cNvSpPr txBox="1"/>
          <p:nvPr/>
        </p:nvSpPr>
        <p:spPr>
          <a:xfrm>
            <a:off x="2688655" y="5219581"/>
            <a:ext cx="4051109" cy="1384995"/>
          </a:xfrm>
          <a:prstGeom prst="rect">
            <a:avLst/>
          </a:prstGeom>
          <a:noFill/>
        </p:spPr>
        <p:txBody>
          <a:bodyPr wrap="none" rtlCol="0">
            <a:spAutoFit/>
          </a:bodyPr>
          <a:lstStyle/>
          <a:p>
            <a:r>
              <a:rPr lang="en-US" sz="1200" dirty="0"/>
              <a:t>{</a:t>
            </a:r>
          </a:p>
          <a:p>
            <a:r>
              <a:rPr lang="en-US" sz="1200" dirty="0"/>
              <a:t>“name”: “John Doe”,</a:t>
            </a:r>
          </a:p>
          <a:p>
            <a:r>
              <a:rPr lang="en-US" sz="1200" dirty="0"/>
              <a:t>“self”: “</a:t>
            </a:r>
            <a:r>
              <a:rPr lang="en-US" sz="1200" dirty="0">
                <a:hlinkClick r:id="rId4"/>
              </a:rPr>
              <a:t>http://localhost:8080/users/123</a:t>
            </a:r>
            <a:r>
              <a:rPr lang="en-US" sz="1200" dirty="0"/>
              <a:t>",</a:t>
            </a:r>
          </a:p>
          <a:p>
            <a:r>
              <a:rPr lang="en-US" sz="1200" dirty="0"/>
              <a:t>“posts”: “</a:t>
            </a:r>
            <a:r>
              <a:rPr lang="en-US" sz="1200" dirty="0">
                <a:hlinkClick r:id="rId4"/>
              </a:rPr>
              <a:t>http://localhost:8080/users/123</a:t>
            </a:r>
            <a:r>
              <a:rPr lang="en-US" sz="1200" dirty="0"/>
              <a:t>",</a:t>
            </a:r>
          </a:p>
          <a:p>
            <a:r>
              <a:rPr lang="en-US" sz="1200" dirty="0"/>
              <a:t>“address”: “</a:t>
            </a:r>
            <a:r>
              <a:rPr lang="en-US" sz="1200" dirty="0">
                <a:hlinkClick r:id="rId5"/>
              </a:rPr>
              <a:t>http://localhost:8080/users/123/address</a:t>
            </a:r>
            <a:r>
              <a:rPr lang="en-US" sz="1200" dirty="0"/>
              <a:t>"</a:t>
            </a:r>
          </a:p>
          <a:p>
            <a:r>
              <a:rPr lang="en-US" sz="1200" dirty="0"/>
              <a:t>}</a:t>
            </a:r>
          </a:p>
          <a:p>
            <a:endParaRPr lang="en-US" sz="1200" dirty="0"/>
          </a:p>
        </p:txBody>
      </p:sp>
    </p:spTree>
    <p:extLst>
      <p:ext uri="{BB962C8B-B14F-4D97-AF65-F5344CB8AC3E}">
        <p14:creationId xmlns:p14="http://schemas.microsoft.com/office/powerpoint/2010/main" val="2653018467"/>
      </p:ext>
    </p:extLst>
  </p:cSld>
  <p:clrMapOvr>
    <a:masterClrMapping/>
  </p:clrMapOvr>
  <p:transition>
    <p:wipe dir="d"/>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Pragmatic REST API Design</a:t>
            </a:r>
          </a:p>
        </p:txBody>
      </p:sp>
      <p:sp>
        <p:nvSpPr>
          <p:cNvPr id="3" name="Content Placeholder 2"/>
          <p:cNvSpPr>
            <a:spLocks noGrp="1"/>
          </p:cNvSpPr>
          <p:nvPr>
            <p:ph idx="1"/>
          </p:nvPr>
        </p:nvSpPr>
        <p:spPr/>
        <p:txBody>
          <a:bodyPr/>
          <a:lstStyle/>
          <a:p>
            <a:r>
              <a:rPr lang="en-US" sz="2800" dirty="0"/>
              <a:t>Audience: developer</a:t>
            </a:r>
          </a:p>
          <a:p>
            <a:pPr lvl="1"/>
            <a:r>
              <a:rPr lang="en-US" sz="2400" dirty="0"/>
              <a:t>Goal: Make developer as successful as possible</a:t>
            </a:r>
          </a:p>
          <a:p>
            <a:r>
              <a:rPr lang="en-US" sz="2800" dirty="0"/>
              <a:t>Nouns = Resources (top level object)</a:t>
            </a:r>
          </a:p>
          <a:p>
            <a:pPr lvl="1"/>
            <a:r>
              <a:rPr lang="en-US" sz="2400" dirty="0"/>
              <a:t>Collections (</a:t>
            </a:r>
            <a:r>
              <a:rPr lang="en-US" sz="2400" dirty="0">
                <a:solidFill>
                  <a:srgbClr val="FF0000"/>
                </a:solidFill>
              </a:rPr>
              <a:t>plurals</a:t>
            </a:r>
            <a:r>
              <a:rPr lang="en-US" sz="2400" dirty="0"/>
              <a:t>)</a:t>
            </a:r>
          </a:p>
          <a:p>
            <a:pPr lvl="1"/>
            <a:r>
              <a:rPr lang="en-US" sz="2400" dirty="0"/>
              <a:t>Element of collection(</a:t>
            </a:r>
            <a:r>
              <a:rPr lang="en-US" sz="2400" dirty="0">
                <a:solidFill>
                  <a:srgbClr val="FF0000"/>
                </a:solidFill>
              </a:rPr>
              <a:t>Singulars</a:t>
            </a:r>
            <a:r>
              <a:rPr lang="en-US" sz="2400" dirty="0"/>
              <a:t>)</a:t>
            </a:r>
          </a:p>
          <a:p>
            <a:r>
              <a:rPr lang="en-US" sz="2800" dirty="0"/>
              <a:t>Verbs = Operations on collections and element</a:t>
            </a:r>
          </a:p>
          <a:p>
            <a:pPr lvl="1"/>
            <a:r>
              <a:rPr lang="en-US" sz="2400" dirty="0"/>
              <a:t>Use HTTP Verbs to define actions</a:t>
            </a:r>
          </a:p>
          <a:p>
            <a:pPr lvl="2"/>
            <a:r>
              <a:rPr lang="en-US" sz="2000" dirty="0"/>
              <a:t>POST (</a:t>
            </a:r>
            <a:r>
              <a:rPr lang="en-US" sz="2000" dirty="0">
                <a:solidFill>
                  <a:srgbClr val="FF0000"/>
                </a:solidFill>
              </a:rPr>
              <a:t>c</a:t>
            </a:r>
            <a:r>
              <a:rPr lang="en-US" sz="2000" dirty="0"/>
              <a:t>reate)</a:t>
            </a:r>
          </a:p>
          <a:p>
            <a:pPr lvl="2"/>
            <a:r>
              <a:rPr lang="en-US" sz="2000" dirty="0"/>
              <a:t>GET (</a:t>
            </a:r>
            <a:r>
              <a:rPr lang="en-US" sz="2000" dirty="0">
                <a:solidFill>
                  <a:srgbClr val="FF0000"/>
                </a:solidFill>
              </a:rPr>
              <a:t>r</a:t>
            </a:r>
            <a:r>
              <a:rPr lang="en-US" sz="2000" dirty="0"/>
              <a:t>ead)</a:t>
            </a:r>
          </a:p>
          <a:p>
            <a:pPr lvl="2"/>
            <a:r>
              <a:rPr lang="en-US" sz="2000" dirty="0"/>
              <a:t>PUT (</a:t>
            </a:r>
            <a:r>
              <a:rPr lang="en-US" sz="2000" dirty="0">
                <a:solidFill>
                  <a:srgbClr val="FF0000"/>
                </a:solidFill>
              </a:rPr>
              <a:t>u</a:t>
            </a:r>
            <a:r>
              <a:rPr lang="en-US" sz="2000" dirty="0"/>
              <a:t>pdate)</a:t>
            </a:r>
          </a:p>
          <a:p>
            <a:pPr lvl="2"/>
            <a:r>
              <a:rPr lang="en-US" sz="2000" dirty="0"/>
              <a:t>DELETE (</a:t>
            </a:r>
            <a:r>
              <a:rPr lang="en-US" sz="2000" dirty="0">
                <a:solidFill>
                  <a:srgbClr val="FF0000"/>
                </a:solidFill>
              </a:rPr>
              <a:t>d</a:t>
            </a:r>
            <a:r>
              <a:rPr lang="en-US" sz="2000" dirty="0"/>
              <a:t>elete)</a:t>
            </a:r>
          </a:p>
        </p:txBody>
      </p:sp>
      <p:sp>
        <p:nvSpPr>
          <p:cNvPr id="6" name="TextBox 5"/>
          <p:cNvSpPr txBox="1"/>
          <p:nvPr/>
        </p:nvSpPr>
        <p:spPr>
          <a:xfrm>
            <a:off x="492798" y="6273667"/>
            <a:ext cx="1548501" cy="307777"/>
          </a:xfrm>
          <a:prstGeom prst="rect">
            <a:avLst/>
          </a:prstGeom>
          <a:noFill/>
        </p:spPr>
        <p:txBody>
          <a:bodyPr wrap="none" rtlCol="0">
            <a:spAutoFit/>
          </a:bodyPr>
          <a:lstStyle/>
          <a:p>
            <a:r>
              <a:rPr lang="en-US" dirty="0">
                <a:hlinkClick r:id="rId3"/>
              </a:rPr>
              <a:t>Web API Design</a:t>
            </a:r>
            <a:endParaRPr lang="en-US" dirty="0"/>
          </a:p>
        </p:txBody>
      </p:sp>
      <p:sp>
        <p:nvSpPr>
          <p:cNvPr id="7" name="TextBox 6"/>
          <p:cNvSpPr txBox="1"/>
          <p:nvPr/>
        </p:nvSpPr>
        <p:spPr>
          <a:xfrm>
            <a:off x="5675752" y="2842384"/>
            <a:ext cx="873957" cy="369332"/>
          </a:xfrm>
          <a:prstGeom prst="rect">
            <a:avLst/>
          </a:prstGeom>
          <a:solidFill>
            <a:schemeClr val="bg1">
              <a:lumMod val="85000"/>
            </a:schemeClr>
          </a:solidFill>
          <a:ln>
            <a:solidFill>
              <a:schemeClr val="tx1"/>
            </a:solidFill>
          </a:ln>
        </p:spPr>
        <p:txBody>
          <a:bodyPr wrap="none" rtlCol="0">
            <a:spAutoFit/>
          </a:bodyPr>
          <a:lstStyle/>
          <a:p>
            <a:r>
              <a:rPr lang="en-US" sz="1800" dirty="0">
                <a:latin typeface="Courier New" panose="02070309020205020404" pitchFamily="49" charset="0"/>
                <a:cs typeface="Courier New" panose="02070309020205020404" pitchFamily="49" charset="0"/>
              </a:rPr>
              <a:t>/dogs</a:t>
            </a:r>
          </a:p>
        </p:txBody>
      </p:sp>
      <p:sp>
        <p:nvSpPr>
          <p:cNvPr id="8" name="TextBox 7"/>
          <p:cNvSpPr txBox="1"/>
          <p:nvPr/>
        </p:nvSpPr>
        <p:spPr>
          <a:xfrm>
            <a:off x="5675752" y="3288268"/>
            <a:ext cx="1563248" cy="369332"/>
          </a:xfrm>
          <a:prstGeom prst="rect">
            <a:avLst/>
          </a:prstGeom>
          <a:solidFill>
            <a:schemeClr val="bg1">
              <a:lumMod val="85000"/>
            </a:schemeClr>
          </a:solidFill>
          <a:ln>
            <a:solidFill>
              <a:schemeClr val="tx1"/>
            </a:solidFill>
          </a:ln>
        </p:spPr>
        <p:txBody>
          <a:bodyPr wrap="none" rtlCol="0">
            <a:spAutoFit/>
          </a:bodyPr>
          <a:lstStyle/>
          <a:p>
            <a:r>
              <a:rPr lang="en-US" sz="1800" dirty="0">
                <a:latin typeface="Courier New" panose="02070309020205020404" pitchFamily="49" charset="0"/>
                <a:cs typeface="Courier New" panose="02070309020205020404" pitchFamily="49" charset="0"/>
              </a:rPr>
              <a:t>/dogs/1234</a:t>
            </a:r>
          </a:p>
        </p:txBody>
      </p:sp>
      <p:sp>
        <p:nvSpPr>
          <p:cNvPr id="9" name="Slide Number Placeholder 8">
            <a:extLst>
              <a:ext uri="{FF2B5EF4-FFF2-40B4-BE49-F238E27FC236}">
                <a16:creationId xmlns:a16="http://schemas.microsoft.com/office/drawing/2014/main" id="{BB7F959B-630A-D549-BCAD-251F26A016EA}"/>
              </a:ext>
            </a:extLst>
          </p:cNvPr>
          <p:cNvSpPr>
            <a:spLocks noGrp="1"/>
          </p:cNvSpPr>
          <p:nvPr>
            <p:ph type="sldNum" sz="quarter" idx="11"/>
          </p:nvPr>
        </p:nvSpPr>
        <p:spPr/>
        <p:txBody>
          <a:bodyPr/>
          <a:lstStyle/>
          <a:p>
            <a:fld id="{79AA2093-5D0D-4A6C-AFB9-801B2BE4C75F}" type="slidenum">
              <a:rPr lang="en-US" smtClean="0"/>
              <a:pPr/>
              <a:t>11</a:t>
            </a:fld>
            <a:endParaRPr lang="en-US" dirty="0"/>
          </a:p>
        </p:txBody>
      </p:sp>
    </p:spTree>
    <p:extLst>
      <p:ext uri="{BB962C8B-B14F-4D97-AF65-F5344CB8AC3E}">
        <p14:creationId xmlns:p14="http://schemas.microsoft.com/office/powerpoint/2010/main" val="3965106880"/>
      </p:ext>
    </p:extLst>
  </p:cSld>
  <p:clrMapOvr>
    <a:masterClrMapping/>
  </p:clrMapOvr>
  <p:transition>
    <p:wipe dir="d"/>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REST API Interactions</a:t>
            </a: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2781709780"/>
              </p:ext>
            </p:extLst>
          </p:nvPr>
        </p:nvGraphicFramePr>
        <p:xfrm>
          <a:off x="576392" y="1175551"/>
          <a:ext cx="8480965" cy="2834640"/>
        </p:xfrm>
        <a:graphic>
          <a:graphicData uri="http://schemas.openxmlformats.org/drawingml/2006/table">
            <a:tbl>
              <a:tblPr firstRow="1" bandRow="1">
                <a:tableStyleId>{073A0DAA-6AF3-43AB-8588-CEC1D06C72B9}</a:tableStyleId>
              </a:tblPr>
              <a:tblGrid>
                <a:gridCol w="1696193">
                  <a:extLst>
                    <a:ext uri="{9D8B030D-6E8A-4147-A177-3AD203B41FA5}">
                      <a16:colId xmlns:a16="http://schemas.microsoft.com/office/drawing/2014/main" val="20000"/>
                    </a:ext>
                  </a:extLst>
                </a:gridCol>
                <a:gridCol w="1696193">
                  <a:extLst>
                    <a:ext uri="{9D8B030D-6E8A-4147-A177-3AD203B41FA5}">
                      <a16:colId xmlns:a16="http://schemas.microsoft.com/office/drawing/2014/main" val="20001"/>
                    </a:ext>
                  </a:extLst>
                </a:gridCol>
                <a:gridCol w="1696193">
                  <a:extLst>
                    <a:ext uri="{9D8B030D-6E8A-4147-A177-3AD203B41FA5}">
                      <a16:colId xmlns:a16="http://schemas.microsoft.com/office/drawing/2014/main" val="20002"/>
                    </a:ext>
                  </a:extLst>
                </a:gridCol>
                <a:gridCol w="1696193">
                  <a:extLst>
                    <a:ext uri="{9D8B030D-6E8A-4147-A177-3AD203B41FA5}">
                      <a16:colId xmlns:a16="http://schemas.microsoft.com/office/drawing/2014/main" val="20003"/>
                    </a:ext>
                  </a:extLst>
                </a:gridCol>
                <a:gridCol w="1696193">
                  <a:extLst>
                    <a:ext uri="{9D8B030D-6E8A-4147-A177-3AD203B41FA5}">
                      <a16:colId xmlns:a16="http://schemas.microsoft.com/office/drawing/2014/main" val="20004"/>
                    </a:ext>
                  </a:extLst>
                </a:gridCol>
              </a:tblGrid>
              <a:tr h="370840">
                <a:tc>
                  <a:txBody>
                    <a:bodyPr/>
                    <a:lstStyle/>
                    <a:p>
                      <a:r>
                        <a:rPr lang="en-US" sz="2400" dirty="0"/>
                        <a:t>Resource</a:t>
                      </a:r>
                    </a:p>
                  </a:txBody>
                  <a:tcPr/>
                </a:tc>
                <a:tc>
                  <a:txBody>
                    <a:bodyPr/>
                    <a:lstStyle/>
                    <a:p>
                      <a:r>
                        <a:rPr lang="en-US" sz="2400" dirty="0"/>
                        <a:t>POST (</a:t>
                      </a:r>
                      <a:r>
                        <a:rPr lang="en-US" sz="2400" dirty="0">
                          <a:solidFill>
                            <a:srgbClr val="FF0000"/>
                          </a:solidFill>
                        </a:rPr>
                        <a:t>c</a:t>
                      </a:r>
                      <a:r>
                        <a:rPr lang="en-US" sz="2400" dirty="0"/>
                        <a:t>reate)</a:t>
                      </a:r>
                    </a:p>
                  </a:txBody>
                  <a:tcPr/>
                </a:tc>
                <a:tc>
                  <a:txBody>
                    <a:bodyPr/>
                    <a:lstStyle/>
                    <a:p>
                      <a:r>
                        <a:rPr lang="en-US" sz="2400" dirty="0"/>
                        <a:t>GET </a:t>
                      </a:r>
                    </a:p>
                    <a:p>
                      <a:r>
                        <a:rPr lang="en-US" sz="2400" dirty="0"/>
                        <a:t>(</a:t>
                      </a:r>
                      <a:r>
                        <a:rPr lang="en-US" sz="2400" dirty="0">
                          <a:solidFill>
                            <a:srgbClr val="FF0000"/>
                          </a:solidFill>
                        </a:rPr>
                        <a:t>r</a:t>
                      </a:r>
                      <a:r>
                        <a:rPr lang="en-US" sz="2400" dirty="0"/>
                        <a:t>ead)</a:t>
                      </a:r>
                    </a:p>
                  </a:txBody>
                  <a:tcPr/>
                </a:tc>
                <a:tc>
                  <a:txBody>
                    <a:bodyPr/>
                    <a:lstStyle/>
                    <a:p>
                      <a:r>
                        <a:rPr lang="en-US" sz="2400" dirty="0"/>
                        <a:t>PUT (</a:t>
                      </a:r>
                      <a:r>
                        <a:rPr lang="en-US" sz="2400" dirty="0">
                          <a:solidFill>
                            <a:srgbClr val="FF0000"/>
                          </a:solidFill>
                        </a:rPr>
                        <a:t>u</a:t>
                      </a:r>
                      <a:r>
                        <a:rPr lang="en-US" sz="2400" dirty="0"/>
                        <a:t>pdate)</a:t>
                      </a:r>
                    </a:p>
                  </a:txBody>
                  <a:tcPr/>
                </a:tc>
                <a:tc>
                  <a:txBody>
                    <a:bodyPr/>
                    <a:lstStyle/>
                    <a:p>
                      <a:r>
                        <a:rPr lang="en-US" sz="2400" dirty="0"/>
                        <a:t>DELETE (</a:t>
                      </a:r>
                      <a:r>
                        <a:rPr lang="en-US" sz="2400" dirty="0">
                          <a:solidFill>
                            <a:srgbClr val="FF0000"/>
                          </a:solidFill>
                        </a:rPr>
                        <a:t>d</a:t>
                      </a:r>
                      <a:r>
                        <a:rPr lang="en-US" sz="2400" dirty="0"/>
                        <a:t>elete)</a:t>
                      </a:r>
                    </a:p>
                  </a:txBody>
                  <a:tcPr/>
                </a:tc>
                <a:extLst>
                  <a:ext uri="{0D108BD9-81ED-4DB2-BD59-A6C34878D82A}">
                    <a16:rowId xmlns:a16="http://schemas.microsoft.com/office/drawing/2014/main" val="10000"/>
                  </a:ext>
                </a:extLst>
              </a:tr>
              <a:tr h="370840">
                <a:tc>
                  <a:txBody>
                    <a:bodyPr/>
                    <a:lstStyle/>
                    <a:p>
                      <a:r>
                        <a:rPr lang="en-US" sz="2400" dirty="0"/>
                        <a:t>/dogs</a:t>
                      </a:r>
                    </a:p>
                  </a:txBody>
                  <a:tcPr/>
                </a:tc>
                <a:tc>
                  <a:txBody>
                    <a:bodyPr/>
                    <a:lstStyle/>
                    <a:p>
                      <a:r>
                        <a:rPr lang="en-US" sz="2400" dirty="0"/>
                        <a:t>Create a new dog</a:t>
                      </a:r>
                    </a:p>
                  </a:txBody>
                  <a:tcPr/>
                </a:tc>
                <a:tc>
                  <a:txBody>
                    <a:bodyPr/>
                    <a:lstStyle/>
                    <a:p>
                      <a:r>
                        <a:rPr lang="en-US" sz="2400" dirty="0"/>
                        <a:t>List dogs</a:t>
                      </a:r>
                    </a:p>
                  </a:txBody>
                  <a:tcPr/>
                </a:tc>
                <a:tc>
                  <a:txBody>
                    <a:bodyPr/>
                    <a:lstStyle/>
                    <a:p>
                      <a:r>
                        <a:rPr lang="en-US" sz="2400" dirty="0"/>
                        <a:t>Bul</a:t>
                      </a:r>
                      <a:r>
                        <a:rPr lang="en-US" sz="2400" baseline="0" dirty="0"/>
                        <a:t>k update dogs</a:t>
                      </a:r>
                      <a:endParaRPr lang="en-US" sz="2400" dirty="0"/>
                    </a:p>
                  </a:txBody>
                  <a:tcPr/>
                </a:tc>
                <a:tc>
                  <a:txBody>
                    <a:bodyPr/>
                    <a:lstStyle/>
                    <a:p>
                      <a:r>
                        <a:rPr lang="en-US" sz="2400" dirty="0"/>
                        <a:t>Delete all dogs</a:t>
                      </a:r>
                    </a:p>
                  </a:txBody>
                  <a:tcPr/>
                </a:tc>
                <a:extLst>
                  <a:ext uri="{0D108BD9-81ED-4DB2-BD59-A6C34878D82A}">
                    <a16:rowId xmlns:a16="http://schemas.microsoft.com/office/drawing/2014/main" val="10001"/>
                  </a:ext>
                </a:extLst>
              </a:tr>
              <a:tr h="370840">
                <a:tc>
                  <a:txBody>
                    <a:bodyPr/>
                    <a:lstStyle/>
                    <a:p>
                      <a:r>
                        <a:rPr lang="en-US" sz="2400" dirty="0"/>
                        <a:t>/dogs/1234</a:t>
                      </a:r>
                    </a:p>
                  </a:txBody>
                  <a:tcPr/>
                </a:tc>
                <a:tc>
                  <a:txBody>
                    <a:bodyPr/>
                    <a:lstStyle/>
                    <a:p>
                      <a:r>
                        <a:rPr lang="en-US" sz="2400" dirty="0"/>
                        <a:t>Error</a:t>
                      </a:r>
                    </a:p>
                  </a:txBody>
                  <a:tcPr/>
                </a:tc>
                <a:tc>
                  <a:txBody>
                    <a:bodyPr/>
                    <a:lstStyle/>
                    <a:p>
                      <a:r>
                        <a:rPr lang="en-US" sz="2400" dirty="0"/>
                        <a:t>Show Bo</a:t>
                      </a:r>
                    </a:p>
                  </a:txBody>
                  <a:tcPr/>
                </a:tc>
                <a:tc>
                  <a:txBody>
                    <a:bodyPr/>
                    <a:lstStyle/>
                    <a:p>
                      <a:r>
                        <a:rPr lang="en-US" sz="2400" dirty="0"/>
                        <a:t>If exists, update Bo</a:t>
                      </a:r>
                    </a:p>
                    <a:p>
                      <a:r>
                        <a:rPr lang="en-US" sz="2400" dirty="0"/>
                        <a:t>If not,</a:t>
                      </a:r>
                      <a:r>
                        <a:rPr lang="en-US" sz="2400" baseline="0" dirty="0"/>
                        <a:t> error</a:t>
                      </a:r>
                      <a:endParaRPr lang="en-US" sz="2400" dirty="0"/>
                    </a:p>
                  </a:txBody>
                  <a:tcPr/>
                </a:tc>
                <a:tc>
                  <a:txBody>
                    <a:bodyPr/>
                    <a:lstStyle/>
                    <a:p>
                      <a:r>
                        <a:rPr lang="en-US" sz="2400" dirty="0"/>
                        <a:t>Delete Bo</a:t>
                      </a:r>
                    </a:p>
                  </a:txBody>
                  <a:tcPr/>
                </a:tc>
                <a:extLst>
                  <a:ext uri="{0D108BD9-81ED-4DB2-BD59-A6C34878D82A}">
                    <a16:rowId xmlns:a16="http://schemas.microsoft.com/office/drawing/2014/main" val="10002"/>
                  </a:ext>
                </a:extLst>
              </a:tr>
            </a:tbl>
          </a:graphicData>
        </a:graphic>
      </p:graphicFrame>
      <p:sp>
        <p:nvSpPr>
          <p:cNvPr id="6" name="TextBox 5"/>
          <p:cNvSpPr txBox="1"/>
          <p:nvPr/>
        </p:nvSpPr>
        <p:spPr>
          <a:xfrm>
            <a:off x="492798" y="6273667"/>
            <a:ext cx="3285643" cy="307777"/>
          </a:xfrm>
          <a:prstGeom prst="rect">
            <a:avLst/>
          </a:prstGeom>
          <a:noFill/>
        </p:spPr>
        <p:txBody>
          <a:bodyPr wrap="none" rtlCol="0">
            <a:spAutoFit/>
          </a:bodyPr>
          <a:lstStyle/>
          <a:p>
            <a:r>
              <a:rPr lang="en-US" dirty="0">
                <a:hlinkClick r:id="rId2"/>
              </a:rPr>
              <a:t>Web API Design</a:t>
            </a:r>
            <a:r>
              <a:rPr lang="en-US" dirty="0"/>
              <a:t>  - Table from Page 7</a:t>
            </a:r>
          </a:p>
        </p:txBody>
      </p:sp>
      <p:sp>
        <p:nvSpPr>
          <p:cNvPr id="3" name="Slide Number Placeholder 2">
            <a:extLst>
              <a:ext uri="{FF2B5EF4-FFF2-40B4-BE49-F238E27FC236}">
                <a16:creationId xmlns:a16="http://schemas.microsoft.com/office/drawing/2014/main" id="{8DD8A335-A850-3A43-985D-8EB0A6F64001}"/>
              </a:ext>
            </a:extLst>
          </p:cNvPr>
          <p:cNvSpPr>
            <a:spLocks noGrp="1"/>
          </p:cNvSpPr>
          <p:nvPr>
            <p:ph type="sldNum" sz="quarter" idx="11"/>
          </p:nvPr>
        </p:nvSpPr>
        <p:spPr/>
        <p:txBody>
          <a:bodyPr/>
          <a:lstStyle/>
          <a:p>
            <a:fld id="{79AA2093-5D0D-4A6C-AFB9-801B2BE4C75F}" type="slidenum">
              <a:rPr lang="en-US" smtClean="0"/>
              <a:pPr/>
              <a:t>12</a:t>
            </a:fld>
            <a:endParaRPr lang="en-US" dirty="0"/>
          </a:p>
        </p:txBody>
      </p:sp>
      <p:sp>
        <p:nvSpPr>
          <p:cNvPr id="4" name="TextBox 3">
            <a:extLst>
              <a:ext uri="{FF2B5EF4-FFF2-40B4-BE49-F238E27FC236}">
                <a16:creationId xmlns:a16="http://schemas.microsoft.com/office/drawing/2014/main" id="{E537FED0-EB49-074D-A198-C5AD9A7F9275}"/>
              </a:ext>
            </a:extLst>
          </p:cNvPr>
          <p:cNvSpPr txBox="1"/>
          <p:nvPr/>
        </p:nvSpPr>
        <p:spPr>
          <a:xfrm>
            <a:off x="2743200" y="4572000"/>
            <a:ext cx="184731" cy="307777"/>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3713186963"/>
      </p:ext>
    </p:extLst>
  </p:cSld>
  <p:clrMapOvr>
    <a:masterClrMapping/>
  </p:clrMapOvr>
  <p:transition>
    <p:wipe dir="d"/>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Resource Associations (Hierarchy)</a:t>
            </a:r>
          </a:p>
        </p:txBody>
      </p:sp>
      <p:sp>
        <p:nvSpPr>
          <p:cNvPr id="3" name="Content Placeholder 2"/>
          <p:cNvSpPr>
            <a:spLocks noGrp="1"/>
          </p:cNvSpPr>
          <p:nvPr>
            <p:ph idx="1"/>
          </p:nvPr>
        </p:nvSpPr>
        <p:spPr/>
        <p:txBody>
          <a:bodyPr/>
          <a:lstStyle/>
          <a:p>
            <a:r>
              <a:rPr lang="en-US" sz="2800" dirty="0"/>
              <a:t>Handling associations adds another level to the URL</a:t>
            </a:r>
          </a:p>
          <a:p>
            <a:pPr lvl="1"/>
            <a:r>
              <a:rPr lang="en-US" sz="2400" dirty="0"/>
              <a:t>Once have primary key for one level (an element) you don’t need to include levels above it</a:t>
            </a:r>
          </a:p>
          <a:p>
            <a:pPr lvl="1"/>
            <a:r>
              <a:rPr lang="en-US" sz="2400" dirty="0"/>
              <a:t>Pattern</a:t>
            </a:r>
          </a:p>
          <a:p>
            <a:r>
              <a:rPr lang="en-US" sz="2800" dirty="0"/>
              <a:t>Example: Dogs have owners</a:t>
            </a:r>
          </a:p>
          <a:p>
            <a:pPr lvl="1"/>
            <a:r>
              <a:rPr lang="en-US" sz="2400" dirty="0"/>
              <a:t>Get all the dogs for an owner</a:t>
            </a:r>
          </a:p>
          <a:p>
            <a:pPr lvl="1"/>
            <a:endParaRPr lang="en-US" sz="2400" dirty="0"/>
          </a:p>
          <a:p>
            <a:pPr lvl="1"/>
            <a:r>
              <a:rPr lang="en-US" sz="2400" dirty="0"/>
              <a:t>Create a new dog for an owner</a:t>
            </a:r>
          </a:p>
        </p:txBody>
      </p:sp>
      <p:sp>
        <p:nvSpPr>
          <p:cNvPr id="6" name="TextBox 5"/>
          <p:cNvSpPr txBox="1"/>
          <p:nvPr/>
        </p:nvSpPr>
        <p:spPr>
          <a:xfrm>
            <a:off x="1647642" y="3980097"/>
            <a:ext cx="3079689" cy="369332"/>
          </a:xfrm>
          <a:prstGeom prst="rect">
            <a:avLst/>
          </a:prstGeom>
          <a:solidFill>
            <a:schemeClr val="bg1">
              <a:lumMod val="85000"/>
            </a:schemeClr>
          </a:solidFill>
          <a:ln>
            <a:solidFill>
              <a:schemeClr val="tx1"/>
            </a:solidFill>
          </a:ln>
        </p:spPr>
        <p:txBody>
          <a:bodyPr wrap="none" rtlCol="0">
            <a:spAutoFit/>
          </a:bodyPr>
          <a:lstStyle/>
          <a:p>
            <a:r>
              <a:rPr lang="en-US" sz="1800" dirty="0">
                <a:latin typeface="Courier New" panose="02070309020205020404" pitchFamily="49" charset="0"/>
                <a:cs typeface="Courier New" panose="02070309020205020404" pitchFamily="49" charset="0"/>
              </a:rPr>
              <a:t>GET /owners/5678/dogs</a:t>
            </a:r>
          </a:p>
        </p:txBody>
      </p:sp>
      <p:sp>
        <p:nvSpPr>
          <p:cNvPr id="7" name="TextBox 6"/>
          <p:cNvSpPr txBox="1"/>
          <p:nvPr/>
        </p:nvSpPr>
        <p:spPr>
          <a:xfrm>
            <a:off x="1647642" y="4924828"/>
            <a:ext cx="3217547" cy="369332"/>
          </a:xfrm>
          <a:prstGeom prst="rect">
            <a:avLst/>
          </a:prstGeom>
          <a:solidFill>
            <a:schemeClr val="bg1">
              <a:lumMod val="85000"/>
            </a:schemeClr>
          </a:solidFill>
          <a:ln>
            <a:solidFill>
              <a:schemeClr val="tx1"/>
            </a:solidFill>
          </a:ln>
        </p:spPr>
        <p:txBody>
          <a:bodyPr wrap="none" rtlCol="0">
            <a:spAutoFit/>
          </a:bodyPr>
          <a:lstStyle/>
          <a:p>
            <a:r>
              <a:rPr lang="en-US" sz="1800" dirty="0">
                <a:latin typeface="Courier New" panose="02070309020205020404" pitchFamily="49" charset="0"/>
                <a:cs typeface="Courier New" panose="02070309020205020404" pitchFamily="49" charset="0"/>
              </a:rPr>
              <a:t>POST /owners/5678/dogs</a:t>
            </a:r>
          </a:p>
        </p:txBody>
      </p:sp>
      <p:sp>
        <p:nvSpPr>
          <p:cNvPr id="8" name="TextBox 7"/>
          <p:cNvSpPr txBox="1"/>
          <p:nvPr/>
        </p:nvSpPr>
        <p:spPr>
          <a:xfrm>
            <a:off x="2431758" y="2668173"/>
            <a:ext cx="4320413" cy="369332"/>
          </a:xfrm>
          <a:prstGeom prst="rect">
            <a:avLst/>
          </a:prstGeom>
          <a:solidFill>
            <a:schemeClr val="bg1">
              <a:lumMod val="85000"/>
            </a:schemeClr>
          </a:solidFill>
          <a:ln>
            <a:solidFill>
              <a:schemeClr val="tx1"/>
            </a:solidFill>
          </a:ln>
        </p:spPr>
        <p:txBody>
          <a:bodyPr wrap="none" rtlCol="0">
            <a:spAutoFit/>
          </a:bodyPr>
          <a:lstStyle/>
          <a:p>
            <a:r>
              <a:rPr lang="en-US" sz="1800" dirty="0">
                <a:latin typeface="Courier New" panose="02070309020205020404" pitchFamily="49" charset="0"/>
                <a:cs typeface="Courier New" panose="02070309020205020404" pitchFamily="49" charset="0"/>
              </a:rPr>
              <a:t>/resource/identifier/resource</a:t>
            </a:r>
          </a:p>
        </p:txBody>
      </p:sp>
      <p:sp>
        <p:nvSpPr>
          <p:cNvPr id="9" name="TextBox 8"/>
          <p:cNvSpPr txBox="1"/>
          <p:nvPr/>
        </p:nvSpPr>
        <p:spPr>
          <a:xfrm>
            <a:off x="492798" y="6273667"/>
            <a:ext cx="1548501" cy="307777"/>
          </a:xfrm>
          <a:prstGeom prst="rect">
            <a:avLst/>
          </a:prstGeom>
          <a:noFill/>
        </p:spPr>
        <p:txBody>
          <a:bodyPr wrap="none" rtlCol="0">
            <a:spAutoFit/>
          </a:bodyPr>
          <a:lstStyle/>
          <a:p>
            <a:r>
              <a:rPr lang="en-US" dirty="0">
                <a:hlinkClick r:id="rId3"/>
              </a:rPr>
              <a:t>Web API Design</a:t>
            </a:r>
            <a:endParaRPr lang="en-US" dirty="0"/>
          </a:p>
        </p:txBody>
      </p:sp>
      <p:sp>
        <p:nvSpPr>
          <p:cNvPr id="10" name="Slide Number Placeholder 9">
            <a:extLst>
              <a:ext uri="{FF2B5EF4-FFF2-40B4-BE49-F238E27FC236}">
                <a16:creationId xmlns:a16="http://schemas.microsoft.com/office/drawing/2014/main" id="{8C302350-8F22-6F4C-A14C-8C6CBAF0DD50}"/>
              </a:ext>
            </a:extLst>
          </p:cNvPr>
          <p:cNvSpPr>
            <a:spLocks noGrp="1"/>
          </p:cNvSpPr>
          <p:nvPr>
            <p:ph type="sldNum" sz="quarter" idx="11"/>
          </p:nvPr>
        </p:nvSpPr>
        <p:spPr/>
        <p:txBody>
          <a:bodyPr/>
          <a:lstStyle/>
          <a:p>
            <a:fld id="{79AA2093-5D0D-4A6C-AFB9-801B2BE4C75F}" type="slidenum">
              <a:rPr lang="en-US" smtClean="0"/>
              <a:pPr/>
              <a:t>13</a:t>
            </a:fld>
            <a:endParaRPr lang="en-US" dirty="0"/>
          </a:p>
        </p:txBody>
      </p:sp>
    </p:spTree>
    <p:extLst>
      <p:ext uri="{BB962C8B-B14F-4D97-AF65-F5344CB8AC3E}">
        <p14:creationId xmlns:p14="http://schemas.microsoft.com/office/powerpoint/2010/main" val="3982869098"/>
      </p:ext>
    </p:extLst>
  </p:cSld>
  <p:clrMapOvr>
    <a:masterClrMapping/>
  </p:clrMapOvr>
  <p:transition>
    <p:wipe dir="d"/>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Parameters: States and Attributes</a:t>
            </a:r>
          </a:p>
        </p:txBody>
      </p:sp>
      <p:sp>
        <p:nvSpPr>
          <p:cNvPr id="3" name="Content Placeholder 2"/>
          <p:cNvSpPr>
            <a:spLocks noGrp="1"/>
          </p:cNvSpPr>
          <p:nvPr>
            <p:ph idx="1"/>
          </p:nvPr>
        </p:nvSpPr>
        <p:spPr/>
        <p:txBody>
          <a:bodyPr/>
          <a:lstStyle/>
          <a:p>
            <a:r>
              <a:rPr lang="en-US" dirty="0"/>
              <a:t>States and resource attributes shouldn’t be handled as associations</a:t>
            </a:r>
          </a:p>
          <a:p>
            <a:pPr lvl="1"/>
            <a:r>
              <a:rPr lang="en-US" dirty="0"/>
              <a:t>Add them behind the HTTP question mark</a:t>
            </a:r>
          </a:p>
          <a:p>
            <a:pPr lvl="1"/>
            <a:endParaRPr lang="en-US" dirty="0"/>
          </a:p>
          <a:p>
            <a:pPr marL="457200" lvl="1" indent="0">
              <a:buNone/>
            </a:pPr>
            <a:endParaRPr lang="en-US" dirty="0"/>
          </a:p>
        </p:txBody>
      </p:sp>
      <p:sp>
        <p:nvSpPr>
          <p:cNvPr id="6" name="TextBox 5"/>
          <p:cNvSpPr txBox="1"/>
          <p:nvPr/>
        </p:nvSpPr>
        <p:spPr>
          <a:xfrm>
            <a:off x="1295400" y="3048000"/>
            <a:ext cx="6664004" cy="369332"/>
          </a:xfrm>
          <a:prstGeom prst="rect">
            <a:avLst/>
          </a:prstGeom>
          <a:solidFill>
            <a:schemeClr val="bg1">
              <a:lumMod val="85000"/>
            </a:schemeClr>
          </a:solidFill>
          <a:ln>
            <a:solidFill>
              <a:schemeClr val="tx1"/>
            </a:solidFill>
          </a:ln>
        </p:spPr>
        <p:txBody>
          <a:bodyPr wrap="none" rtlCol="0">
            <a:spAutoFit/>
          </a:bodyPr>
          <a:lstStyle/>
          <a:p>
            <a:r>
              <a:rPr lang="en-US" sz="1800" dirty="0">
                <a:latin typeface="Courier New" panose="02070309020205020404" pitchFamily="49" charset="0"/>
                <a:cs typeface="Courier New" panose="02070309020205020404" pitchFamily="49" charset="0"/>
              </a:rPr>
              <a:t>GET /</a:t>
            </a:r>
            <a:r>
              <a:rPr lang="en-US" sz="1800" dirty="0" err="1">
                <a:latin typeface="Courier New" panose="02070309020205020404" pitchFamily="49" charset="0"/>
                <a:cs typeface="Courier New" panose="02070309020205020404" pitchFamily="49" charset="0"/>
              </a:rPr>
              <a:t>dogs?color</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red&amp;state</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running&amp;location</a:t>
            </a:r>
            <a:r>
              <a:rPr lang="en-US" sz="1800" dirty="0">
                <a:latin typeface="Courier New" panose="02070309020205020404" pitchFamily="49" charset="0"/>
                <a:cs typeface="Courier New" panose="02070309020205020404" pitchFamily="49" charset="0"/>
              </a:rPr>
              <a:t>=park</a:t>
            </a:r>
          </a:p>
        </p:txBody>
      </p:sp>
      <p:sp>
        <p:nvSpPr>
          <p:cNvPr id="7" name="TextBox 6"/>
          <p:cNvSpPr txBox="1"/>
          <p:nvPr/>
        </p:nvSpPr>
        <p:spPr>
          <a:xfrm>
            <a:off x="492798" y="6273667"/>
            <a:ext cx="1548501" cy="307777"/>
          </a:xfrm>
          <a:prstGeom prst="rect">
            <a:avLst/>
          </a:prstGeom>
          <a:noFill/>
        </p:spPr>
        <p:txBody>
          <a:bodyPr wrap="none" rtlCol="0">
            <a:spAutoFit/>
          </a:bodyPr>
          <a:lstStyle/>
          <a:p>
            <a:r>
              <a:rPr lang="en-US" dirty="0">
                <a:hlinkClick r:id="rId2"/>
              </a:rPr>
              <a:t>Web API Design</a:t>
            </a:r>
            <a:endParaRPr lang="en-US" dirty="0"/>
          </a:p>
        </p:txBody>
      </p:sp>
      <p:sp>
        <p:nvSpPr>
          <p:cNvPr id="8" name="Slide Number Placeholder 7">
            <a:extLst>
              <a:ext uri="{FF2B5EF4-FFF2-40B4-BE49-F238E27FC236}">
                <a16:creationId xmlns:a16="http://schemas.microsoft.com/office/drawing/2014/main" id="{93D8237E-6A11-3C4B-97E9-38DC9C15BB50}"/>
              </a:ext>
            </a:extLst>
          </p:cNvPr>
          <p:cNvSpPr>
            <a:spLocks noGrp="1"/>
          </p:cNvSpPr>
          <p:nvPr>
            <p:ph type="sldNum" sz="quarter" idx="11"/>
          </p:nvPr>
        </p:nvSpPr>
        <p:spPr/>
        <p:txBody>
          <a:bodyPr/>
          <a:lstStyle/>
          <a:p>
            <a:fld id="{79AA2093-5D0D-4A6C-AFB9-801B2BE4C75F}" type="slidenum">
              <a:rPr lang="en-US" smtClean="0"/>
              <a:pPr/>
              <a:t>14</a:t>
            </a:fld>
            <a:endParaRPr lang="en-US" dirty="0"/>
          </a:p>
        </p:txBody>
      </p:sp>
    </p:spTree>
    <p:extLst>
      <p:ext uri="{BB962C8B-B14F-4D97-AF65-F5344CB8AC3E}">
        <p14:creationId xmlns:p14="http://schemas.microsoft.com/office/powerpoint/2010/main" val="1405733086"/>
      </p:ext>
    </p:extLst>
  </p:cSld>
  <p:clrMapOvr>
    <a:masterClrMapping/>
  </p:clrMapOvr>
  <p:transition>
    <p:wipe dir="d"/>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Handling Errors</a:t>
            </a:r>
          </a:p>
        </p:txBody>
      </p:sp>
      <p:sp>
        <p:nvSpPr>
          <p:cNvPr id="3" name="Content Placeholder 2"/>
          <p:cNvSpPr>
            <a:spLocks noGrp="1"/>
          </p:cNvSpPr>
          <p:nvPr>
            <p:ph idx="1"/>
          </p:nvPr>
        </p:nvSpPr>
        <p:spPr/>
        <p:txBody>
          <a:bodyPr/>
          <a:lstStyle/>
          <a:p>
            <a:r>
              <a:rPr lang="en-US" sz="2400" dirty="0"/>
              <a:t>Errors provide context to client misuse of the black-box behind the API</a:t>
            </a:r>
          </a:p>
          <a:p>
            <a:pPr lvl="1"/>
            <a:r>
              <a:rPr lang="en-US" sz="2000" dirty="0"/>
              <a:t>Use HTTP status codes</a:t>
            </a:r>
          </a:p>
          <a:p>
            <a:pPr lvl="2"/>
            <a:r>
              <a:rPr lang="en-US" sz="1800" b="1" dirty="0"/>
              <a:t>2xx Success: </a:t>
            </a:r>
            <a:r>
              <a:rPr lang="en-US" sz="1800" dirty="0"/>
              <a:t>Everything worked</a:t>
            </a:r>
          </a:p>
          <a:p>
            <a:pPr lvl="3"/>
            <a:r>
              <a:rPr lang="en-US" sz="1600" dirty="0"/>
              <a:t>200 - OK</a:t>
            </a:r>
          </a:p>
          <a:p>
            <a:pPr lvl="2"/>
            <a:r>
              <a:rPr lang="en-US" sz="1800" b="1" dirty="0"/>
              <a:t>4xx Client Errors: </a:t>
            </a:r>
            <a:r>
              <a:rPr lang="en-US" sz="1800" dirty="0"/>
              <a:t>The application did something wrong</a:t>
            </a:r>
          </a:p>
          <a:p>
            <a:pPr lvl="3"/>
            <a:r>
              <a:rPr lang="en-US" sz="1600" dirty="0"/>
              <a:t>400 – Bad Request</a:t>
            </a:r>
          </a:p>
          <a:p>
            <a:pPr lvl="3"/>
            <a:r>
              <a:rPr lang="en-US" sz="1600" dirty="0"/>
              <a:t>401 – Unauthorized</a:t>
            </a:r>
          </a:p>
          <a:p>
            <a:pPr lvl="3"/>
            <a:r>
              <a:rPr lang="en-US" sz="1600" dirty="0"/>
              <a:t>403 Forbidden</a:t>
            </a:r>
          </a:p>
          <a:p>
            <a:pPr lvl="3"/>
            <a:r>
              <a:rPr lang="en-US" sz="1600" dirty="0"/>
              <a:t>404 Not Found</a:t>
            </a:r>
          </a:p>
          <a:p>
            <a:pPr lvl="2"/>
            <a:r>
              <a:rPr lang="en-US" sz="1800" b="1" dirty="0"/>
              <a:t>5xx Server Errors: </a:t>
            </a:r>
            <a:r>
              <a:rPr lang="en-US" sz="1800" dirty="0"/>
              <a:t>The API did something wrong</a:t>
            </a:r>
          </a:p>
          <a:p>
            <a:pPr lvl="3"/>
            <a:r>
              <a:rPr lang="en-US" sz="1600" dirty="0"/>
              <a:t>500 – Internal Server Error</a:t>
            </a:r>
          </a:p>
          <a:p>
            <a:pPr lvl="2"/>
            <a:r>
              <a:rPr lang="en-US" sz="1800" dirty="0"/>
              <a:t>Add additional codes as appropriate</a:t>
            </a:r>
          </a:p>
          <a:p>
            <a:pPr lvl="1"/>
            <a:r>
              <a:rPr lang="en-US" sz="2000" dirty="0"/>
              <a:t>Returned messages should be verbose</a:t>
            </a:r>
          </a:p>
        </p:txBody>
      </p:sp>
      <p:sp>
        <p:nvSpPr>
          <p:cNvPr id="6" name="TextBox 5"/>
          <p:cNvSpPr txBox="1"/>
          <p:nvPr/>
        </p:nvSpPr>
        <p:spPr>
          <a:xfrm>
            <a:off x="492798" y="6273667"/>
            <a:ext cx="1548501" cy="307777"/>
          </a:xfrm>
          <a:prstGeom prst="rect">
            <a:avLst/>
          </a:prstGeom>
          <a:noFill/>
        </p:spPr>
        <p:txBody>
          <a:bodyPr wrap="none" rtlCol="0">
            <a:spAutoFit/>
          </a:bodyPr>
          <a:lstStyle/>
          <a:p>
            <a:r>
              <a:rPr lang="en-US" dirty="0">
                <a:hlinkClick r:id="rId2"/>
              </a:rPr>
              <a:t>Web API Design</a:t>
            </a:r>
            <a:endParaRPr lang="en-US" dirty="0"/>
          </a:p>
        </p:txBody>
      </p:sp>
      <p:sp>
        <p:nvSpPr>
          <p:cNvPr id="7" name="Slide Number Placeholder 6">
            <a:extLst>
              <a:ext uri="{FF2B5EF4-FFF2-40B4-BE49-F238E27FC236}">
                <a16:creationId xmlns:a16="http://schemas.microsoft.com/office/drawing/2014/main" id="{D47844D6-A0B0-5C41-933D-D4890195E5CB}"/>
              </a:ext>
            </a:extLst>
          </p:cNvPr>
          <p:cNvSpPr>
            <a:spLocks noGrp="1"/>
          </p:cNvSpPr>
          <p:nvPr>
            <p:ph type="sldNum" sz="quarter" idx="11"/>
          </p:nvPr>
        </p:nvSpPr>
        <p:spPr/>
        <p:txBody>
          <a:bodyPr/>
          <a:lstStyle/>
          <a:p>
            <a:fld id="{79AA2093-5D0D-4A6C-AFB9-801B2BE4C75F}" type="slidenum">
              <a:rPr lang="en-US" smtClean="0"/>
              <a:pPr/>
              <a:t>15</a:t>
            </a:fld>
            <a:endParaRPr lang="en-US" dirty="0"/>
          </a:p>
        </p:txBody>
      </p:sp>
    </p:spTree>
    <p:extLst>
      <p:ext uri="{BB962C8B-B14F-4D97-AF65-F5344CB8AC3E}">
        <p14:creationId xmlns:p14="http://schemas.microsoft.com/office/powerpoint/2010/main" val="1262535942"/>
      </p:ext>
    </p:extLst>
  </p:cSld>
  <p:clrMapOvr>
    <a:masterClrMapping/>
  </p:clrMapOvr>
  <p:transition>
    <p:wipe dir="d"/>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Considerations</a:t>
            </a:r>
          </a:p>
        </p:txBody>
      </p:sp>
      <p:sp>
        <p:nvSpPr>
          <p:cNvPr id="3" name="Content Placeholder 2"/>
          <p:cNvSpPr>
            <a:spLocks noGrp="1"/>
          </p:cNvSpPr>
          <p:nvPr>
            <p:ph idx="1"/>
          </p:nvPr>
        </p:nvSpPr>
        <p:spPr/>
        <p:txBody>
          <a:bodyPr/>
          <a:lstStyle/>
          <a:p>
            <a:r>
              <a:rPr lang="en-US" dirty="0"/>
              <a:t>Versioning – APIs should be versioned </a:t>
            </a:r>
          </a:p>
          <a:p>
            <a:pPr lvl="1"/>
            <a:r>
              <a:rPr lang="en-US" dirty="0"/>
              <a:t>Make version mandatory in URL/header</a:t>
            </a:r>
          </a:p>
          <a:p>
            <a:r>
              <a:rPr lang="en-US" dirty="0"/>
              <a:t>Pagination</a:t>
            </a:r>
          </a:p>
          <a:p>
            <a:pPr lvl="1"/>
            <a:r>
              <a:rPr lang="en-US" dirty="0"/>
              <a:t>Provide way to limit number of responses</a:t>
            </a:r>
          </a:p>
          <a:p>
            <a:pPr lvl="1"/>
            <a:r>
              <a:rPr lang="en-US" dirty="0"/>
              <a:t>Offset and limit</a:t>
            </a:r>
          </a:p>
          <a:p>
            <a:r>
              <a:rPr lang="en-US" dirty="0"/>
              <a:t>Partial Response</a:t>
            </a:r>
          </a:p>
          <a:p>
            <a:pPr lvl="1"/>
            <a:r>
              <a:rPr lang="en-US" dirty="0"/>
              <a:t>Let clients request a subset of information about a resource</a:t>
            </a:r>
          </a:p>
          <a:p>
            <a:r>
              <a:rPr lang="en-US" dirty="0"/>
              <a:t>Authentication – Use common libraries (OAuth)</a:t>
            </a:r>
          </a:p>
        </p:txBody>
      </p:sp>
      <p:sp>
        <p:nvSpPr>
          <p:cNvPr id="6" name="TextBox 5"/>
          <p:cNvSpPr txBox="1"/>
          <p:nvPr/>
        </p:nvSpPr>
        <p:spPr>
          <a:xfrm>
            <a:off x="492798" y="6273667"/>
            <a:ext cx="1548501" cy="307777"/>
          </a:xfrm>
          <a:prstGeom prst="rect">
            <a:avLst/>
          </a:prstGeom>
          <a:noFill/>
        </p:spPr>
        <p:txBody>
          <a:bodyPr wrap="none" rtlCol="0">
            <a:spAutoFit/>
          </a:bodyPr>
          <a:lstStyle/>
          <a:p>
            <a:r>
              <a:rPr lang="en-US" dirty="0">
                <a:hlinkClick r:id="rId2"/>
              </a:rPr>
              <a:t>Web API Design</a:t>
            </a:r>
            <a:endParaRPr lang="en-US" dirty="0"/>
          </a:p>
        </p:txBody>
      </p:sp>
      <p:sp>
        <p:nvSpPr>
          <p:cNvPr id="7" name="Slide Number Placeholder 6">
            <a:extLst>
              <a:ext uri="{FF2B5EF4-FFF2-40B4-BE49-F238E27FC236}">
                <a16:creationId xmlns:a16="http://schemas.microsoft.com/office/drawing/2014/main" id="{EBFAFC4A-620F-F547-834B-4C3152D5B052}"/>
              </a:ext>
            </a:extLst>
          </p:cNvPr>
          <p:cNvSpPr>
            <a:spLocks noGrp="1"/>
          </p:cNvSpPr>
          <p:nvPr>
            <p:ph type="sldNum" sz="quarter" idx="11"/>
          </p:nvPr>
        </p:nvSpPr>
        <p:spPr/>
        <p:txBody>
          <a:bodyPr/>
          <a:lstStyle/>
          <a:p>
            <a:fld id="{79AA2093-5D0D-4A6C-AFB9-801B2BE4C75F}" type="slidenum">
              <a:rPr lang="en-US" smtClean="0"/>
              <a:pPr/>
              <a:t>16</a:t>
            </a:fld>
            <a:endParaRPr lang="en-US" dirty="0"/>
          </a:p>
        </p:txBody>
      </p:sp>
    </p:spTree>
    <p:extLst>
      <p:ext uri="{BB962C8B-B14F-4D97-AF65-F5344CB8AC3E}">
        <p14:creationId xmlns:p14="http://schemas.microsoft.com/office/powerpoint/2010/main" val="2646114404"/>
      </p:ext>
    </p:extLst>
  </p:cSld>
  <p:clrMapOvr>
    <a:masterClrMapping/>
  </p:clrMapOvr>
  <p:transition>
    <p:wipe dir="d"/>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Responses without Resources</a:t>
            </a:r>
          </a:p>
        </p:txBody>
      </p:sp>
      <p:sp>
        <p:nvSpPr>
          <p:cNvPr id="3" name="Content Placeholder 2"/>
          <p:cNvSpPr>
            <a:spLocks noGrp="1"/>
          </p:cNvSpPr>
          <p:nvPr>
            <p:ph idx="1"/>
          </p:nvPr>
        </p:nvSpPr>
        <p:spPr/>
        <p:txBody>
          <a:bodyPr/>
          <a:lstStyle/>
          <a:p>
            <a:r>
              <a:rPr lang="en-US" sz="2800" dirty="0"/>
              <a:t>Goes back to making sure that you aren’t making your client do things the API could do</a:t>
            </a:r>
          </a:p>
          <a:p>
            <a:pPr lvl="1"/>
            <a:r>
              <a:rPr lang="en-US" sz="2400" dirty="0"/>
              <a:t>Common actions</a:t>
            </a:r>
          </a:p>
          <a:p>
            <a:r>
              <a:rPr lang="en-US" sz="2800" dirty="0"/>
              <a:t>Use verbs</a:t>
            </a:r>
          </a:p>
          <a:p>
            <a:pPr lvl="1"/>
            <a:r>
              <a:rPr lang="en-US" sz="2400" dirty="0"/>
              <a:t>Clearly define actions vs. resources in documentation</a:t>
            </a:r>
          </a:p>
          <a:p>
            <a:pPr lvl="1"/>
            <a:r>
              <a:rPr lang="en-US" sz="2400" dirty="0"/>
              <a:t>Consistency matters</a:t>
            </a:r>
          </a:p>
          <a:p>
            <a:pPr lvl="1"/>
            <a:r>
              <a:rPr lang="en-US" sz="2400" dirty="0"/>
              <a:t>Search</a:t>
            </a:r>
          </a:p>
          <a:p>
            <a:pPr lvl="2"/>
            <a:r>
              <a:rPr lang="en-US" sz="2000" dirty="0"/>
              <a:t>Global</a:t>
            </a:r>
          </a:p>
          <a:p>
            <a:pPr lvl="2"/>
            <a:r>
              <a:rPr lang="en-US" sz="2000" dirty="0"/>
              <a:t>Scoped</a:t>
            </a:r>
          </a:p>
          <a:p>
            <a:pPr marL="457200" lvl="1" indent="0">
              <a:buNone/>
            </a:pPr>
            <a:endParaRPr lang="en-US" sz="2400" dirty="0"/>
          </a:p>
        </p:txBody>
      </p:sp>
      <p:sp>
        <p:nvSpPr>
          <p:cNvPr id="6" name="TextBox 5"/>
          <p:cNvSpPr txBox="1"/>
          <p:nvPr/>
        </p:nvSpPr>
        <p:spPr>
          <a:xfrm>
            <a:off x="3581400" y="2341602"/>
            <a:ext cx="5009705" cy="369332"/>
          </a:xfrm>
          <a:prstGeom prst="rect">
            <a:avLst/>
          </a:prstGeom>
          <a:solidFill>
            <a:schemeClr val="bg1">
              <a:lumMod val="85000"/>
            </a:schemeClr>
          </a:solidFill>
          <a:ln>
            <a:solidFill>
              <a:schemeClr val="tx1"/>
            </a:solidFill>
          </a:ln>
        </p:spPr>
        <p:txBody>
          <a:bodyPr wrap="none" rtlCol="0">
            <a:spAutoFit/>
          </a:bodyPr>
          <a:lstStyle/>
          <a:p>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convert?from</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EUR&amp;to</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CNY&amp;amount</a:t>
            </a:r>
            <a:r>
              <a:rPr lang="en-US" sz="1800" dirty="0">
                <a:latin typeface="Courier New" panose="02070309020205020404" pitchFamily="49" charset="0"/>
                <a:cs typeface="Courier New" panose="02070309020205020404" pitchFamily="49" charset="0"/>
              </a:rPr>
              <a:t>=100</a:t>
            </a:r>
          </a:p>
        </p:txBody>
      </p:sp>
      <p:sp>
        <p:nvSpPr>
          <p:cNvPr id="7" name="TextBox 6"/>
          <p:cNvSpPr txBox="1"/>
          <p:nvPr/>
        </p:nvSpPr>
        <p:spPr>
          <a:xfrm>
            <a:off x="2514600" y="4495800"/>
            <a:ext cx="2653290" cy="338554"/>
          </a:xfrm>
          <a:prstGeom prst="rect">
            <a:avLst/>
          </a:prstGeom>
          <a:solidFill>
            <a:schemeClr val="bg1">
              <a:lumMod val="85000"/>
            </a:schemeClr>
          </a:solidFill>
          <a:ln>
            <a:solidFill>
              <a:schemeClr val="tx1"/>
            </a:solidFill>
          </a:ln>
        </p:spPr>
        <p:txBody>
          <a:bodyPr wrap="none" rtlCol="0">
            <a:spAutoFit/>
          </a:bodyPr>
          <a:lstStyle/>
          <a:p>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search?q</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fluffy+fur</a:t>
            </a:r>
            <a:endParaRPr lang="en-US" sz="1600" dirty="0">
              <a:latin typeface="Courier New" panose="02070309020205020404" pitchFamily="49" charset="0"/>
              <a:cs typeface="Courier New" panose="02070309020205020404" pitchFamily="49" charset="0"/>
            </a:endParaRPr>
          </a:p>
        </p:txBody>
      </p:sp>
      <p:sp>
        <p:nvSpPr>
          <p:cNvPr id="8" name="TextBox 7"/>
          <p:cNvSpPr txBox="1"/>
          <p:nvPr/>
        </p:nvSpPr>
        <p:spPr>
          <a:xfrm>
            <a:off x="2514600" y="4947545"/>
            <a:ext cx="3887603" cy="338554"/>
          </a:xfrm>
          <a:prstGeom prst="rect">
            <a:avLst/>
          </a:prstGeom>
          <a:solidFill>
            <a:schemeClr val="bg1">
              <a:lumMod val="85000"/>
            </a:schemeClr>
          </a:solidFill>
          <a:ln>
            <a:solidFill>
              <a:schemeClr val="tx1"/>
            </a:solidFill>
          </a:ln>
        </p:spPr>
        <p:txBody>
          <a:bodyPr wrap="none" rtlCol="0">
            <a:spAutoFit/>
          </a:bodyPr>
          <a:lstStyle/>
          <a:p>
            <a:r>
              <a:rPr lang="en-US" sz="1600" dirty="0">
                <a:latin typeface="Courier New" panose="02070309020205020404" pitchFamily="49" charset="0"/>
                <a:cs typeface="Courier New" panose="02070309020205020404" pitchFamily="49" charset="0"/>
              </a:rPr>
              <a:t>/owners/5678/</a:t>
            </a:r>
            <a:r>
              <a:rPr lang="en-US" sz="1600" dirty="0" err="1">
                <a:latin typeface="Courier New" panose="02070309020205020404" pitchFamily="49" charset="0"/>
                <a:cs typeface="Courier New" panose="02070309020205020404" pitchFamily="49" charset="0"/>
              </a:rPr>
              <a:t>dogs?q</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fluffy+fur</a:t>
            </a:r>
            <a:endParaRPr lang="en-US" sz="1600" dirty="0">
              <a:latin typeface="Courier New" panose="02070309020205020404" pitchFamily="49" charset="0"/>
              <a:cs typeface="Courier New" panose="02070309020205020404" pitchFamily="49" charset="0"/>
            </a:endParaRPr>
          </a:p>
        </p:txBody>
      </p:sp>
      <p:sp>
        <p:nvSpPr>
          <p:cNvPr id="9" name="TextBox 8"/>
          <p:cNvSpPr txBox="1"/>
          <p:nvPr/>
        </p:nvSpPr>
        <p:spPr>
          <a:xfrm>
            <a:off x="492798" y="6273667"/>
            <a:ext cx="1548501" cy="307777"/>
          </a:xfrm>
          <a:prstGeom prst="rect">
            <a:avLst/>
          </a:prstGeom>
          <a:noFill/>
        </p:spPr>
        <p:txBody>
          <a:bodyPr wrap="none" rtlCol="0">
            <a:spAutoFit/>
          </a:bodyPr>
          <a:lstStyle/>
          <a:p>
            <a:r>
              <a:rPr lang="en-US" dirty="0">
                <a:hlinkClick r:id="rId2"/>
              </a:rPr>
              <a:t>Web API Design</a:t>
            </a:r>
            <a:endParaRPr lang="en-US" dirty="0"/>
          </a:p>
        </p:txBody>
      </p:sp>
      <p:sp>
        <p:nvSpPr>
          <p:cNvPr id="10" name="Slide Number Placeholder 9">
            <a:extLst>
              <a:ext uri="{FF2B5EF4-FFF2-40B4-BE49-F238E27FC236}">
                <a16:creationId xmlns:a16="http://schemas.microsoft.com/office/drawing/2014/main" id="{4179E337-FD10-BA48-B2AD-7D69A57EC77D}"/>
              </a:ext>
            </a:extLst>
          </p:cNvPr>
          <p:cNvSpPr>
            <a:spLocks noGrp="1"/>
          </p:cNvSpPr>
          <p:nvPr>
            <p:ph type="sldNum" sz="quarter" idx="11"/>
          </p:nvPr>
        </p:nvSpPr>
        <p:spPr/>
        <p:txBody>
          <a:bodyPr/>
          <a:lstStyle/>
          <a:p>
            <a:fld id="{79AA2093-5D0D-4A6C-AFB9-801B2BE4C75F}" type="slidenum">
              <a:rPr lang="en-US" smtClean="0"/>
              <a:pPr/>
              <a:t>17</a:t>
            </a:fld>
            <a:endParaRPr lang="en-US" dirty="0"/>
          </a:p>
        </p:txBody>
      </p:sp>
    </p:spTree>
    <p:extLst>
      <p:ext uri="{BB962C8B-B14F-4D97-AF65-F5344CB8AC3E}">
        <p14:creationId xmlns:p14="http://schemas.microsoft.com/office/powerpoint/2010/main" val="4278213657"/>
      </p:ext>
    </p:extLst>
  </p:cSld>
  <p:clrMapOvr>
    <a:masterClrMapping/>
  </p:clrMapOvr>
  <p:transition>
    <p:wipe dir="d"/>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Response Formats</a:t>
            </a:r>
          </a:p>
        </p:txBody>
      </p:sp>
      <p:sp>
        <p:nvSpPr>
          <p:cNvPr id="3" name="Content Placeholder 2"/>
          <p:cNvSpPr>
            <a:spLocks noGrp="1"/>
          </p:cNvSpPr>
          <p:nvPr>
            <p:ph idx="1"/>
          </p:nvPr>
        </p:nvSpPr>
        <p:spPr/>
        <p:txBody>
          <a:bodyPr/>
          <a:lstStyle/>
          <a:p>
            <a:r>
              <a:rPr lang="en-US" dirty="0"/>
              <a:t>XML (Extensible Markup Language)</a:t>
            </a:r>
          </a:p>
          <a:p>
            <a:pPr lvl="1"/>
            <a:r>
              <a:rPr lang="en-US" dirty="0"/>
              <a:t>Store and transport data</a:t>
            </a:r>
          </a:p>
          <a:p>
            <a:pPr lvl="1"/>
            <a:r>
              <a:rPr lang="en-US" dirty="0"/>
              <a:t>Schema defines the tags that describe the data</a:t>
            </a:r>
          </a:p>
          <a:p>
            <a:pPr lvl="1"/>
            <a:r>
              <a:rPr lang="en-US" dirty="0"/>
              <a:t>Libraries to help with binding XML to objects (</a:t>
            </a:r>
            <a:r>
              <a:rPr lang="en-US" dirty="0">
                <a:hlinkClick r:id="rId3"/>
              </a:rPr>
              <a:t>JAXB</a:t>
            </a:r>
            <a:r>
              <a:rPr lang="en-US" dirty="0"/>
              <a:t>)</a:t>
            </a:r>
          </a:p>
          <a:p>
            <a:r>
              <a:rPr lang="en-US" dirty="0"/>
              <a:t>JSON (JavaScript Object Notation)</a:t>
            </a:r>
          </a:p>
          <a:p>
            <a:pPr lvl="1"/>
            <a:r>
              <a:rPr lang="en-US" dirty="0"/>
              <a:t>Lightweight data-interchange format</a:t>
            </a:r>
          </a:p>
          <a:p>
            <a:pPr lvl="1"/>
            <a:r>
              <a:rPr lang="en-US" dirty="0"/>
              <a:t>Collection of name/value pairs (object)</a:t>
            </a:r>
          </a:p>
          <a:p>
            <a:pPr lvl="1"/>
            <a:r>
              <a:rPr lang="en-US" dirty="0"/>
              <a:t>Ordered list of values (array)</a:t>
            </a:r>
          </a:p>
        </p:txBody>
      </p:sp>
      <p:sp>
        <p:nvSpPr>
          <p:cNvPr id="6" name="TextBox 5"/>
          <p:cNvSpPr txBox="1"/>
          <p:nvPr/>
        </p:nvSpPr>
        <p:spPr>
          <a:xfrm>
            <a:off x="492798" y="6273667"/>
            <a:ext cx="2967415" cy="307777"/>
          </a:xfrm>
          <a:prstGeom prst="rect">
            <a:avLst/>
          </a:prstGeom>
          <a:noFill/>
        </p:spPr>
        <p:txBody>
          <a:bodyPr wrap="none" rtlCol="0">
            <a:spAutoFit/>
          </a:bodyPr>
          <a:lstStyle/>
          <a:p>
            <a:r>
              <a:rPr lang="en-US" dirty="0">
                <a:hlinkClick r:id="rId4"/>
              </a:rPr>
              <a:t>W3Schools – XML</a:t>
            </a:r>
            <a:r>
              <a:rPr lang="en-US" dirty="0"/>
              <a:t> and </a:t>
            </a:r>
            <a:r>
              <a:rPr lang="en-US" dirty="0">
                <a:hlinkClick r:id="rId5"/>
              </a:rPr>
              <a:t>JSON.org</a:t>
            </a:r>
            <a:endParaRPr lang="en-US" dirty="0"/>
          </a:p>
        </p:txBody>
      </p:sp>
      <p:sp>
        <p:nvSpPr>
          <p:cNvPr id="7" name="TextBox 6"/>
          <p:cNvSpPr txBox="1"/>
          <p:nvPr/>
        </p:nvSpPr>
        <p:spPr>
          <a:xfrm>
            <a:off x="1300006" y="5574268"/>
            <a:ext cx="5147563" cy="369332"/>
          </a:xfrm>
          <a:prstGeom prst="rect">
            <a:avLst/>
          </a:prstGeom>
          <a:solidFill>
            <a:schemeClr val="bg1">
              <a:lumMod val="85000"/>
            </a:schemeClr>
          </a:solidFill>
          <a:ln>
            <a:solidFill>
              <a:schemeClr val="tx1"/>
            </a:solidFill>
          </a:ln>
        </p:spPr>
        <p:txBody>
          <a:bodyPr wrap="none" rtlCol="0">
            <a:spAutoFit/>
          </a:bodyPr>
          <a:lstStyle/>
          <a:p>
            <a:r>
              <a:rPr lang="en-US" sz="1800" dirty="0" err="1">
                <a:latin typeface="Courier New" panose="02070309020205020404" pitchFamily="49" charset="0"/>
                <a:cs typeface="Courier New" panose="02070309020205020404" pitchFamily="49" charset="0"/>
              </a:rPr>
              <a:t>var</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myObject</a:t>
            </a:r>
            <a:r>
              <a:rPr lang="en-US" sz="1800" dirty="0">
                <a:latin typeface="Courier New" panose="02070309020205020404" pitchFamily="49" charset="0"/>
                <a:cs typeface="Courier New" panose="02070309020205020404" pitchFamily="49" charset="0"/>
              </a:rPr>
              <a:t> = </a:t>
            </a:r>
            <a:r>
              <a:rPr lang="en-US" sz="1800" dirty="0" err="1">
                <a:latin typeface="Courier New" panose="02070309020205020404" pitchFamily="49" charset="0"/>
                <a:cs typeface="Courier New" panose="02070309020205020404" pitchFamily="49" charset="0"/>
              </a:rPr>
              <a:t>JSON.parse</a:t>
            </a:r>
            <a:r>
              <a:rPr lang="en-US" sz="1800" dirty="0">
                <a:latin typeface="Courier New" panose="02070309020205020404" pitchFamily="49" charset="0"/>
                <a:cs typeface="Courier New" panose="02070309020205020404" pitchFamily="49" charset="0"/>
              </a:rPr>
              <a:t>(response);</a:t>
            </a:r>
          </a:p>
        </p:txBody>
      </p:sp>
      <p:sp>
        <p:nvSpPr>
          <p:cNvPr id="8" name="Slide Number Placeholder 7">
            <a:extLst>
              <a:ext uri="{FF2B5EF4-FFF2-40B4-BE49-F238E27FC236}">
                <a16:creationId xmlns:a16="http://schemas.microsoft.com/office/drawing/2014/main" id="{430A4C03-A9B4-1A45-8E4B-CA3193B7D29D}"/>
              </a:ext>
            </a:extLst>
          </p:cNvPr>
          <p:cNvSpPr>
            <a:spLocks noGrp="1"/>
          </p:cNvSpPr>
          <p:nvPr>
            <p:ph type="sldNum" sz="quarter" idx="11"/>
          </p:nvPr>
        </p:nvSpPr>
        <p:spPr/>
        <p:txBody>
          <a:bodyPr/>
          <a:lstStyle/>
          <a:p>
            <a:fld id="{79AA2093-5D0D-4A6C-AFB9-801B2BE4C75F}" type="slidenum">
              <a:rPr lang="en-US" smtClean="0"/>
              <a:pPr/>
              <a:t>18</a:t>
            </a:fld>
            <a:endParaRPr lang="en-US" dirty="0"/>
          </a:p>
        </p:txBody>
      </p:sp>
    </p:spTree>
    <p:extLst>
      <p:ext uri="{BB962C8B-B14F-4D97-AF65-F5344CB8AC3E}">
        <p14:creationId xmlns:p14="http://schemas.microsoft.com/office/powerpoint/2010/main" val="2367099514"/>
      </p:ext>
    </p:extLst>
  </p:cSld>
  <p:clrMapOvr>
    <a:masterClrMapping/>
  </p:clrMapOvr>
  <p:transition>
    <p:wipe dir="d"/>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JSON Structures</a:t>
            </a:r>
          </a:p>
        </p:txBody>
      </p:sp>
      <p:sp>
        <p:nvSpPr>
          <p:cNvPr id="3" name="Content Placeholder 2"/>
          <p:cNvSpPr>
            <a:spLocks noGrp="1"/>
          </p:cNvSpPr>
          <p:nvPr>
            <p:ph idx="1"/>
          </p:nvPr>
        </p:nvSpPr>
        <p:spPr/>
        <p:txBody>
          <a:bodyPr/>
          <a:lstStyle/>
          <a:p>
            <a:r>
              <a:rPr lang="en-US" dirty="0"/>
              <a:t>Object</a:t>
            </a:r>
          </a:p>
          <a:p>
            <a:endParaRPr lang="en-US" dirty="0"/>
          </a:p>
          <a:p>
            <a:r>
              <a:rPr lang="en-US" dirty="0"/>
              <a:t>Array</a:t>
            </a:r>
          </a:p>
          <a:p>
            <a:pPr marL="0" indent="0">
              <a:buNone/>
            </a:pPr>
            <a:endParaRPr lang="en-US" dirty="0"/>
          </a:p>
          <a:p>
            <a:r>
              <a:rPr lang="en-US" dirty="0"/>
              <a:t>Value</a:t>
            </a:r>
          </a:p>
        </p:txBody>
      </p:sp>
      <p:pic>
        <p:nvPicPr>
          <p:cNvPr id="1026" name="Picture 2" descr="http://www.json.org/object.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38425" y="1312985"/>
            <a:ext cx="5695950" cy="107632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www.json.org/array.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38425" y="2581274"/>
            <a:ext cx="5695950" cy="1076326"/>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www.json.org/value.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38425" y="3491698"/>
            <a:ext cx="5695950" cy="2647951"/>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492798" y="6273667"/>
            <a:ext cx="1011815" cy="307777"/>
          </a:xfrm>
          <a:prstGeom prst="rect">
            <a:avLst/>
          </a:prstGeom>
          <a:noFill/>
        </p:spPr>
        <p:txBody>
          <a:bodyPr wrap="none" rtlCol="0">
            <a:spAutoFit/>
          </a:bodyPr>
          <a:lstStyle/>
          <a:p>
            <a:r>
              <a:rPr lang="en-US" dirty="0">
                <a:hlinkClick r:id="rId5"/>
              </a:rPr>
              <a:t>JSON.org</a:t>
            </a:r>
            <a:endParaRPr lang="en-US" dirty="0"/>
          </a:p>
        </p:txBody>
      </p:sp>
      <p:sp>
        <p:nvSpPr>
          <p:cNvPr id="6" name="Slide Number Placeholder 5">
            <a:extLst>
              <a:ext uri="{FF2B5EF4-FFF2-40B4-BE49-F238E27FC236}">
                <a16:creationId xmlns:a16="http://schemas.microsoft.com/office/drawing/2014/main" id="{F292660D-A0A7-074C-877A-633B2C4E5C93}"/>
              </a:ext>
            </a:extLst>
          </p:cNvPr>
          <p:cNvSpPr>
            <a:spLocks noGrp="1"/>
          </p:cNvSpPr>
          <p:nvPr>
            <p:ph type="sldNum" sz="quarter" idx="11"/>
          </p:nvPr>
        </p:nvSpPr>
        <p:spPr/>
        <p:txBody>
          <a:bodyPr/>
          <a:lstStyle/>
          <a:p>
            <a:fld id="{79AA2093-5D0D-4A6C-AFB9-801B2BE4C75F}" type="slidenum">
              <a:rPr lang="en-US" smtClean="0"/>
              <a:pPr/>
              <a:t>19</a:t>
            </a:fld>
            <a:endParaRPr lang="en-US" dirty="0"/>
          </a:p>
        </p:txBody>
      </p:sp>
    </p:spTree>
    <p:extLst>
      <p:ext uri="{BB962C8B-B14F-4D97-AF65-F5344CB8AC3E}">
        <p14:creationId xmlns:p14="http://schemas.microsoft.com/office/powerpoint/2010/main" val="3878296130"/>
      </p:ext>
    </p:extLst>
  </p:cSld>
  <p:clrMapOvr>
    <a:masterClrMapping/>
  </p:clrMapOvr>
  <p:transition>
    <p:wipe dir="d"/>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CAA039-239B-2240-AAD5-A8DE336C23EA}"/>
              </a:ext>
            </a:extLst>
          </p:cNvPr>
          <p:cNvSpPr>
            <a:spLocks noGrp="1"/>
          </p:cNvSpPr>
          <p:nvPr>
            <p:ph type="title"/>
          </p:nvPr>
        </p:nvSpPr>
        <p:spPr/>
        <p:txBody>
          <a:bodyPr/>
          <a:lstStyle/>
          <a:p>
            <a:r>
              <a:rPr lang="en-US" dirty="0"/>
              <a:t>This Week’s Topics</a:t>
            </a:r>
          </a:p>
        </p:txBody>
      </p:sp>
      <p:sp>
        <p:nvSpPr>
          <p:cNvPr id="3" name="Content Placeholder 2">
            <a:extLst>
              <a:ext uri="{FF2B5EF4-FFF2-40B4-BE49-F238E27FC236}">
                <a16:creationId xmlns:a16="http://schemas.microsoft.com/office/drawing/2014/main" id="{EDD3E57A-1B00-CA4B-86E4-7C75B7F60CB9}"/>
              </a:ext>
            </a:extLst>
          </p:cNvPr>
          <p:cNvSpPr>
            <a:spLocks noGrp="1"/>
          </p:cNvSpPr>
          <p:nvPr>
            <p:ph idx="1"/>
          </p:nvPr>
        </p:nvSpPr>
        <p:spPr/>
        <p:txBody>
          <a:bodyPr/>
          <a:lstStyle/>
          <a:p>
            <a:r>
              <a:rPr lang="en-US" dirty="0"/>
              <a:t>Web Basics (Tuesday)</a:t>
            </a:r>
          </a:p>
          <a:p>
            <a:r>
              <a:rPr lang="en-US" dirty="0"/>
              <a:t>REST API</a:t>
            </a:r>
          </a:p>
          <a:p>
            <a:r>
              <a:rPr lang="en-US" dirty="0"/>
              <a:t>Framework and Technology Slacks</a:t>
            </a:r>
          </a:p>
          <a:p>
            <a:r>
              <a:rPr lang="en-US" dirty="0"/>
              <a:t>Lab: REST API</a:t>
            </a:r>
          </a:p>
        </p:txBody>
      </p:sp>
      <p:sp>
        <p:nvSpPr>
          <p:cNvPr id="4" name="Slide Number Placeholder 3">
            <a:extLst>
              <a:ext uri="{FF2B5EF4-FFF2-40B4-BE49-F238E27FC236}">
                <a16:creationId xmlns:a16="http://schemas.microsoft.com/office/drawing/2014/main" id="{CEDEFDEA-F635-9A49-8799-A43E4290C8A6}"/>
              </a:ext>
            </a:extLst>
          </p:cNvPr>
          <p:cNvSpPr>
            <a:spLocks noGrp="1"/>
          </p:cNvSpPr>
          <p:nvPr>
            <p:ph type="sldNum" sz="quarter" idx="11"/>
          </p:nvPr>
        </p:nvSpPr>
        <p:spPr/>
        <p:txBody>
          <a:bodyPr/>
          <a:lstStyle/>
          <a:p>
            <a:fld id="{79AA2093-5D0D-4A6C-AFB9-801B2BE4C75F}" type="slidenum">
              <a:rPr lang="en-US" smtClean="0"/>
              <a:pPr/>
              <a:t>2</a:t>
            </a:fld>
            <a:endParaRPr lang="en-US" dirty="0"/>
          </a:p>
        </p:txBody>
      </p:sp>
    </p:spTree>
    <p:extLst>
      <p:ext uri="{BB962C8B-B14F-4D97-AF65-F5344CB8AC3E}">
        <p14:creationId xmlns:p14="http://schemas.microsoft.com/office/powerpoint/2010/main" val="2535416202"/>
      </p:ext>
    </p:extLst>
  </p:cSld>
  <p:clrMapOvr>
    <a:masterClrMapping/>
  </p:clrMapOvr>
  <p:transition>
    <p:wipe dir="d"/>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APIs and SDKs</a:t>
            </a:r>
          </a:p>
        </p:txBody>
      </p:sp>
      <p:sp>
        <p:nvSpPr>
          <p:cNvPr id="3" name="Content Placeholder 2"/>
          <p:cNvSpPr>
            <a:spLocks noGrp="1"/>
          </p:cNvSpPr>
          <p:nvPr>
            <p:ph idx="1"/>
          </p:nvPr>
        </p:nvSpPr>
        <p:spPr/>
        <p:txBody>
          <a:bodyPr/>
          <a:lstStyle/>
          <a:p>
            <a:r>
              <a:rPr lang="en-US" dirty="0"/>
              <a:t>APIs may be complimented with SDKs</a:t>
            </a:r>
          </a:p>
          <a:p>
            <a:pPr lvl="1"/>
            <a:r>
              <a:rPr lang="en-US" dirty="0"/>
              <a:t>Supplies the domain knowledge for the client side</a:t>
            </a:r>
          </a:p>
        </p:txBody>
      </p:sp>
      <p:sp>
        <p:nvSpPr>
          <p:cNvPr id="6" name="TextBox 5"/>
          <p:cNvSpPr txBox="1"/>
          <p:nvPr/>
        </p:nvSpPr>
        <p:spPr>
          <a:xfrm>
            <a:off x="492798" y="6273667"/>
            <a:ext cx="1548501" cy="307777"/>
          </a:xfrm>
          <a:prstGeom prst="rect">
            <a:avLst/>
          </a:prstGeom>
          <a:noFill/>
        </p:spPr>
        <p:txBody>
          <a:bodyPr wrap="none" rtlCol="0">
            <a:spAutoFit/>
          </a:bodyPr>
          <a:lstStyle/>
          <a:p>
            <a:r>
              <a:rPr lang="en-US" dirty="0">
                <a:hlinkClick r:id="rId2"/>
              </a:rPr>
              <a:t>Web API Design</a:t>
            </a:r>
            <a:endParaRPr lang="en-US" dirty="0"/>
          </a:p>
        </p:txBody>
      </p:sp>
      <p:pic>
        <p:nvPicPr>
          <p:cNvPr id="9" name="Picture 8"/>
          <p:cNvPicPr>
            <a:picLocks noChangeAspect="1"/>
          </p:cNvPicPr>
          <p:nvPr/>
        </p:nvPicPr>
        <p:blipFill>
          <a:blip r:embed="rId3"/>
          <a:stretch>
            <a:fillRect/>
          </a:stretch>
        </p:blipFill>
        <p:spPr>
          <a:xfrm>
            <a:off x="1828800" y="2718342"/>
            <a:ext cx="5719501" cy="3243600"/>
          </a:xfrm>
          <a:prstGeom prst="rect">
            <a:avLst/>
          </a:prstGeom>
        </p:spPr>
      </p:pic>
      <p:sp>
        <p:nvSpPr>
          <p:cNvPr id="7" name="Slide Number Placeholder 6">
            <a:extLst>
              <a:ext uri="{FF2B5EF4-FFF2-40B4-BE49-F238E27FC236}">
                <a16:creationId xmlns:a16="http://schemas.microsoft.com/office/drawing/2014/main" id="{F68691C6-C16C-AA41-9D28-3791922E7BAF}"/>
              </a:ext>
            </a:extLst>
          </p:cNvPr>
          <p:cNvSpPr>
            <a:spLocks noGrp="1"/>
          </p:cNvSpPr>
          <p:nvPr>
            <p:ph type="sldNum" sz="quarter" idx="11"/>
          </p:nvPr>
        </p:nvSpPr>
        <p:spPr/>
        <p:txBody>
          <a:bodyPr/>
          <a:lstStyle/>
          <a:p>
            <a:fld id="{79AA2093-5D0D-4A6C-AFB9-801B2BE4C75F}" type="slidenum">
              <a:rPr lang="en-US" smtClean="0"/>
              <a:pPr/>
              <a:t>20</a:t>
            </a:fld>
            <a:endParaRPr lang="en-US" dirty="0"/>
          </a:p>
        </p:txBody>
      </p:sp>
    </p:spTree>
    <p:extLst>
      <p:ext uri="{BB962C8B-B14F-4D97-AF65-F5344CB8AC3E}">
        <p14:creationId xmlns:p14="http://schemas.microsoft.com/office/powerpoint/2010/main" val="290186304"/>
      </p:ext>
    </p:extLst>
  </p:cSld>
  <p:clrMapOvr>
    <a:masterClrMapping/>
  </p:clrMapOvr>
  <p:transition>
    <p:wipe dir="d"/>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875E1-9C54-0847-A55C-E5A038FC0175}"/>
              </a:ext>
            </a:extLst>
          </p:cNvPr>
          <p:cNvSpPr>
            <a:spLocks noGrp="1"/>
          </p:cNvSpPr>
          <p:nvPr>
            <p:ph type="title"/>
          </p:nvPr>
        </p:nvSpPr>
        <p:spPr/>
        <p:txBody>
          <a:bodyPr/>
          <a:lstStyle/>
          <a:p>
            <a:r>
              <a:rPr lang="en-US" dirty="0"/>
              <a:t>Example: Open Brewery DB</a:t>
            </a:r>
          </a:p>
        </p:txBody>
      </p:sp>
      <p:sp>
        <p:nvSpPr>
          <p:cNvPr id="3" name="Content Placeholder 2">
            <a:extLst>
              <a:ext uri="{FF2B5EF4-FFF2-40B4-BE49-F238E27FC236}">
                <a16:creationId xmlns:a16="http://schemas.microsoft.com/office/drawing/2014/main" id="{1A906F1F-095D-1B45-B1FD-A0E7ECD5B371}"/>
              </a:ext>
            </a:extLst>
          </p:cNvPr>
          <p:cNvSpPr>
            <a:spLocks noGrp="1"/>
          </p:cNvSpPr>
          <p:nvPr>
            <p:ph idx="1"/>
          </p:nvPr>
        </p:nvSpPr>
        <p:spPr/>
        <p:txBody>
          <a:bodyPr/>
          <a:lstStyle/>
          <a:p>
            <a:r>
              <a:rPr lang="en-US" dirty="0"/>
              <a:t>Open Brewery DB APIs:</a:t>
            </a:r>
          </a:p>
          <a:p>
            <a:pPr lvl="1"/>
            <a:r>
              <a:rPr lang="en-US" dirty="0">
                <a:hlinkClick r:id="rId2"/>
              </a:rPr>
              <a:t>https://www.openbrewerydb.org/documentation</a:t>
            </a:r>
            <a:endParaRPr lang="en-US" dirty="0"/>
          </a:p>
          <a:p>
            <a:r>
              <a:rPr lang="en-US" dirty="0"/>
              <a:t>Explore each of the endpoints</a:t>
            </a:r>
          </a:p>
          <a:p>
            <a:pPr lvl="1"/>
            <a:r>
              <a:rPr lang="en-US" dirty="0"/>
              <a:t>Try some example HTTP requests</a:t>
            </a:r>
          </a:p>
          <a:p>
            <a:r>
              <a:rPr lang="en-US" dirty="0"/>
              <a:t>Questions:</a:t>
            </a:r>
          </a:p>
          <a:p>
            <a:pPr lvl="1"/>
            <a:r>
              <a:rPr lang="en-US" dirty="0"/>
              <a:t>Can you get a list of brewery in the city of “Raleigh” and the state of “North Carolina”?</a:t>
            </a:r>
          </a:p>
          <a:p>
            <a:pPr marL="457200" lvl="1" indent="0">
              <a:buNone/>
            </a:pPr>
            <a:endParaRPr lang="en-US" dirty="0"/>
          </a:p>
        </p:txBody>
      </p:sp>
      <p:sp>
        <p:nvSpPr>
          <p:cNvPr id="4" name="Slide Number Placeholder 3">
            <a:extLst>
              <a:ext uri="{FF2B5EF4-FFF2-40B4-BE49-F238E27FC236}">
                <a16:creationId xmlns:a16="http://schemas.microsoft.com/office/drawing/2014/main" id="{33D75E99-EAAF-A444-B2FE-5356B9D6FF0F}"/>
              </a:ext>
            </a:extLst>
          </p:cNvPr>
          <p:cNvSpPr>
            <a:spLocks noGrp="1"/>
          </p:cNvSpPr>
          <p:nvPr>
            <p:ph type="sldNum" sz="quarter" idx="11"/>
          </p:nvPr>
        </p:nvSpPr>
        <p:spPr/>
        <p:txBody>
          <a:bodyPr/>
          <a:lstStyle/>
          <a:p>
            <a:fld id="{79AA2093-5D0D-4A6C-AFB9-801B2BE4C75F}" type="slidenum">
              <a:rPr lang="en-US" smtClean="0"/>
              <a:pPr/>
              <a:t>21</a:t>
            </a:fld>
            <a:endParaRPr lang="en-US" dirty="0"/>
          </a:p>
        </p:txBody>
      </p:sp>
    </p:spTree>
    <p:extLst>
      <p:ext uri="{BB962C8B-B14F-4D97-AF65-F5344CB8AC3E}">
        <p14:creationId xmlns:p14="http://schemas.microsoft.com/office/powerpoint/2010/main" val="111145234"/>
      </p:ext>
    </p:extLst>
  </p:cSld>
  <p:clrMapOvr>
    <a:masterClrMapping/>
  </p:clrMapOvr>
  <p:transition>
    <p:wipe dir="d"/>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Frameworks</a:t>
            </a:r>
          </a:p>
        </p:txBody>
      </p:sp>
      <p:sp>
        <p:nvSpPr>
          <p:cNvPr id="3" name="Content Placeholder 2"/>
          <p:cNvSpPr>
            <a:spLocks noGrp="1"/>
          </p:cNvSpPr>
          <p:nvPr>
            <p:ph idx="1"/>
          </p:nvPr>
        </p:nvSpPr>
        <p:spPr/>
        <p:txBody>
          <a:bodyPr/>
          <a:lstStyle/>
          <a:p>
            <a:r>
              <a:rPr lang="en-US" dirty="0"/>
              <a:t>Frameworks are domain-specific design made up of a collection of abstract and concrete classes and the interfaces between them.</a:t>
            </a:r>
          </a:p>
          <a:p>
            <a:endParaRPr lang="en-US" dirty="0"/>
          </a:p>
          <a:p>
            <a:r>
              <a:rPr lang="en-US" dirty="0"/>
              <a:t>The sub-system is implemented by adding components to fill in parts of the design (</a:t>
            </a:r>
            <a:r>
              <a:rPr lang="en-US" b="1" dirty="0"/>
              <a:t>“hot-spots”)</a:t>
            </a:r>
            <a:r>
              <a:rPr lang="en-US" dirty="0"/>
              <a:t> and by instantiating the abstract classes in the framework.</a:t>
            </a:r>
          </a:p>
        </p:txBody>
      </p:sp>
      <p:sp>
        <p:nvSpPr>
          <p:cNvPr id="7" name="Slide Number Placeholder 6">
            <a:extLst>
              <a:ext uri="{FF2B5EF4-FFF2-40B4-BE49-F238E27FC236}">
                <a16:creationId xmlns:a16="http://schemas.microsoft.com/office/drawing/2014/main" id="{67CF5718-27EE-3F46-805E-FC9EDB090CB7}"/>
              </a:ext>
            </a:extLst>
          </p:cNvPr>
          <p:cNvSpPr>
            <a:spLocks noGrp="1"/>
          </p:cNvSpPr>
          <p:nvPr>
            <p:ph type="sldNum" sz="quarter" idx="11"/>
          </p:nvPr>
        </p:nvSpPr>
        <p:spPr/>
        <p:txBody>
          <a:bodyPr/>
          <a:lstStyle/>
          <a:p>
            <a:fld id="{79AA2093-5D0D-4A6C-AFB9-801B2BE4C75F}" type="slidenum">
              <a:rPr lang="en-US" smtClean="0"/>
              <a:pPr/>
              <a:t>22</a:t>
            </a:fld>
            <a:endParaRPr lang="en-US" dirty="0"/>
          </a:p>
        </p:txBody>
      </p:sp>
    </p:spTree>
    <p:extLst>
      <p:ext uri="{BB962C8B-B14F-4D97-AF65-F5344CB8AC3E}">
        <p14:creationId xmlns:p14="http://schemas.microsoft.com/office/powerpoint/2010/main" val="814881555"/>
      </p:ext>
    </p:extLst>
  </p:cSld>
  <p:clrMapOvr>
    <a:masterClrMapping/>
  </p:clrMapOvr>
  <p:transition>
    <p:wipe dir="d"/>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Frameworks</a:t>
            </a:r>
          </a:p>
        </p:txBody>
      </p:sp>
      <p:sp>
        <p:nvSpPr>
          <p:cNvPr id="3" name="Content Placeholder 2"/>
          <p:cNvSpPr>
            <a:spLocks noGrp="1"/>
          </p:cNvSpPr>
          <p:nvPr>
            <p:ph idx="1"/>
          </p:nvPr>
        </p:nvSpPr>
        <p:spPr/>
        <p:txBody>
          <a:bodyPr/>
          <a:lstStyle/>
          <a:p>
            <a:pPr marL="0" indent="0">
              <a:buNone/>
            </a:pPr>
            <a:r>
              <a:rPr lang="en-US" sz="2800" dirty="0"/>
              <a:t>A </a:t>
            </a:r>
            <a:r>
              <a:rPr lang="en-US" sz="2800" b="1" i="1" dirty="0"/>
              <a:t>white-box framework</a:t>
            </a:r>
            <a:r>
              <a:rPr lang="en-US" sz="2800" dirty="0"/>
              <a:t> requires understanding the internals of the framework. Behavior is extended by creating subclasses, taking advantage of inheritance. </a:t>
            </a:r>
            <a:r>
              <a:rPr lang="en-US" sz="2800" b="1" dirty="0"/>
              <a:t>Think Photoshop.</a:t>
            </a:r>
            <a:endParaRPr lang="en-US" sz="2800" dirty="0"/>
          </a:p>
          <a:p>
            <a:pPr marL="0" indent="0">
              <a:buNone/>
            </a:pPr>
            <a:br>
              <a:rPr lang="en-US" sz="2800" dirty="0"/>
            </a:br>
            <a:r>
              <a:rPr lang="en-US" sz="2800" dirty="0"/>
              <a:t>A </a:t>
            </a:r>
            <a:r>
              <a:rPr lang="en-US" sz="2800" b="1" i="1" dirty="0"/>
              <a:t>black-box framework</a:t>
            </a:r>
            <a:r>
              <a:rPr lang="en-US" sz="2800" dirty="0"/>
              <a:t> does not require a deep understanding of the framework’s implementation. Behavior is extended by composing objects together, and delegating behavior between objects. </a:t>
            </a:r>
            <a:r>
              <a:rPr lang="en-US" sz="2800" b="1" dirty="0"/>
              <a:t>Think Instagram.</a:t>
            </a:r>
            <a:endParaRPr lang="en-US" sz="2800" dirty="0"/>
          </a:p>
        </p:txBody>
      </p:sp>
      <p:sp>
        <p:nvSpPr>
          <p:cNvPr id="7" name="Slide Number Placeholder 6">
            <a:extLst>
              <a:ext uri="{FF2B5EF4-FFF2-40B4-BE49-F238E27FC236}">
                <a16:creationId xmlns:a16="http://schemas.microsoft.com/office/drawing/2014/main" id="{78FA22BC-9294-E34C-914C-6E2C55DFCC2A}"/>
              </a:ext>
            </a:extLst>
          </p:cNvPr>
          <p:cNvSpPr>
            <a:spLocks noGrp="1"/>
          </p:cNvSpPr>
          <p:nvPr>
            <p:ph type="sldNum" sz="quarter" idx="11"/>
          </p:nvPr>
        </p:nvSpPr>
        <p:spPr/>
        <p:txBody>
          <a:bodyPr/>
          <a:lstStyle/>
          <a:p>
            <a:fld id="{79AA2093-5D0D-4A6C-AFB9-801B2BE4C75F}" type="slidenum">
              <a:rPr lang="en-US" smtClean="0"/>
              <a:pPr/>
              <a:t>23</a:t>
            </a:fld>
            <a:endParaRPr lang="en-US" dirty="0"/>
          </a:p>
        </p:txBody>
      </p:sp>
    </p:spTree>
    <p:extLst>
      <p:ext uri="{BB962C8B-B14F-4D97-AF65-F5344CB8AC3E}">
        <p14:creationId xmlns:p14="http://schemas.microsoft.com/office/powerpoint/2010/main" val="662392526"/>
      </p:ext>
    </p:extLst>
  </p:cSld>
  <p:clrMapOvr>
    <a:masterClrMapping/>
  </p:clrMapOvr>
  <p:transition>
    <p:wipe dir="d"/>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Designing a Framework</a:t>
            </a:r>
          </a:p>
        </p:txBody>
      </p:sp>
      <p:sp>
        <p:nvSpPr>
          <p:cNvPr id="3" name="Content Placeholder 2"/>
          <p:cNvSpPr>
            <a:spLocks noGrp="1"/>
          </p:cNvSpPr>
          <p:nvPr>
            <p:ph idx="1"/>
          </p:nvPr>
        </p:nvSpPr>
        <p:spPr/>
        <p:txBody>
          <a:bodyPr/>
          <a:lstStyle/>
          <a:p>
            <a:r>
              <a:rPr lang="en-US" dirty="0"/>
              <a:t>Rule of three:</a:t>
            </a:r>
          </a:p>
          <a:p>
            <a:pPr lvl="1"/>
            <a:r>
              <a:rPr lang="en-US" dirty="0"/>
              <a:t>Take 3 applications in same domain.</a:t>
            </a:r>
          </a:p>
          <a:p>
            <a:pPr lvl="1"/>
            <a:r>
              <a:rPr lang="en-US" dirty="0"/>
              <a:t>Refactor duplicated code into common components.</a:t>
            </a:r>
          </a:p>
          <a:p>
            <a:pPr lvl="1"/>
            <a:r>
              <a:rPr lang="en-US" dirty="0"/>
              <a:t>Identify common concepts and abstract as framework.</a:t>
            </a:r>
          </a:p>
          <a:p>
            <a:r>
              <a:rPr lang="en-US" u="sng" dirty="0">
                <a:hlinkClick r:id="rId2"/>
              </a:rPr>
              <a:t>http://blog.codinghorror.com/rule-of-three/</a:t>
            </a:r>
            <a:endParaRPr lang="en-US" dirty="0"/>
          </a:p>
        </p:txBody>
      </p:sp>
      <p:sp>
        <p:nvSpPr>
          <p:cNvPr id="7" name="Slide Number Placeholder 6">
            <a:extLst>
              <a:ext uri="{FF2B5EF4-FFF2-40B4-BE49-F238E27FC236}">
                <a16:creationId xmlns:a16="http://schemas.microsoft.com/office/drawing/2014/main" id="{C7EF7C65-455C-E34E-AD3C-DDA2D701F37D}"/>
              </a:ext>
            </a:extLst>
          </p:cNvPr>
          <p:cNvSpPr>
            <a:spLocks noGrp="1"/>
          </p:cNvSpPr>
          <p:nvPr>
            <p:ph type="sldNum" sz="quarter" idx="11"/>
          </p:nvPr>
        </p:nvSpPr>
        <p:spPr/>
        <p:txBody>
          <a:bodyPr/>
          <a:lstStyle/>
          <a:p>
            <a:fld id="{79AA2093-5D0D-4A6C-AFB9-801B2BE4C75F}" type="slidenum">
              <a:rPr lang="en-US" smtClean="0"/>
              <a:pPr/>
              <a:t>24</a:t>
            </a:fld>
            <a:endParaRPr lang="en-US" dirty="0"/>
          </a:p>
        </p:txBody>
      </p:sp>
    </p:spTree>
    <p:extLst>
      <p:ext uri="{BB962C8B-B14F-4D97-AF65-F5344CB8AC3E}">
        <p14:creationId xmlns:p14="http://schemas.microsoft.com/office/powerpoint/2010/main" val="1996541128"/>
      </p:ext>
    </p:extLst>
  </p:cSld>
  <p:clrMapOvr>
    <a:masterClrMapping/>
  </p:clrMapOvr>
  <p:transition>
    <p:wipe dir="d"/>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Issues with Frameworks</a:t>
            </a:r>
          </a:p>
        </p:txBody>
      </p:sp>
      <p:sp>
        <p:nvSpPr>
          <p:cNvPr id="3" name="Content Placeholder 2"/>
          <p:cNvSpPr>
            <a:spLocks noGrp="1"/>
          </p:cNvSpPr>
          <p:nvPr>
            <p:ph idx="1"/>
          </p:nvPr>
        </p:nvSpPr>
        <p:spPr/>
        <p:txBody>
          <a:bodyPr/>
          <a:lstStyle/>
          <a:p>
            <a:r>
              <a:rPr lang="en-US" b="1" dirty="0"/>
              <a:t>Development effort</a:t>
            </a:r>
            <a:endParaRPr lang="en-US" dirty="0"/>
          </a:p>
          <a:p>
            <a:r>
              <a:rPr lang="en-US" b="1" dirty="0"/>
              <a:t>Learning curve</a:t>
            </a:r>
          </a:p>
          <a:p>
            <a:r>
              <a:rPr lang="en-US" b="1" dirty="0" err="1"/>
              <a:t>Integratability</a:t>
            </a:r>
            <a:endParaRPr lang="en-US" b="1" dirty="0"/>
          </a:p>
          <a:p>
            <a:r>
              <a:rPr lang="en-US" b="1" dirty="0"/>
              <a:t>Maintainability</a:t>
            </a:r>
          </a:p>
          <a:p>
            <a:r>
              <a:rPr lang="en-US" b="1" dirty="0"/>
              <a:t>Politics</a:t>
            </a:r>
          </a:p>
          <a:p>
            <a:endParaRPr lang="en-US" dirty="0"/>
          </a:p>
        </p:txBody>
      </p:sp>
      <p:sp>
        <p:nvSpPr>
          <p:cNvPr id="7" name="Slide Number Placeholder 6">
            <a:extLst>
              <a:ext uri="{FF2B5EF4-FFF2-40B4-BE49-F238E27FC236}">
                <a16:creationId xmlns:a16="http://schemas.microsoft.com/office/drawing/2014/main" id="{8F2D835D-8FDB-B84D-B210-6FFF54E238A9}"/>
              </a:ext>
            </a:extLst>
          </p:cNvPr>
          <p:cNvSpPr>
            <a:spLocks noGrp="1"/>
          </p:cNvSpPr>
          <p:nvPr>
            <p:ph type="sldNum" sz="quarter" idx="11"/>
          </p:nvPr>
        </p:nvSpPr>
        <p:spPr/>
        <p:txBody>
          <a:bodyPr/>
          <a:lstStyle/>
          <a:p>
            <a:fld id="{79AA2093-5D0D-4A6C-AFB9-801B2BE4C75F}" type="slidenum">
              <a:rPr lang="en-US" smtClean="0"/>
              <a:pPr/>
              <a:t>25</a:t>
            </a:fld>
            <a:endParaRPr lang="en-US" dirty="0"/>
          </a:p>
        </p:txBody>
      </p:sp>
    </p:spTree>
    <p:extLst>
      <p:ext uri="{BB962C8B-B14F-4D97-AF65-F5344CB8AC3E}">
        <p14:creationId xmlns:p14="http://schemas.microsoft.com/office/powerpoint/2010/main" val="1391282831"/>
      </p:ext>
    </p:extLst>
  </p:cSld>
  <p:clrMapOvr>
    <a:masterClrMapping/>
  </p:clrMapOvr>
  <p:transition>
    <p:wipe dir="d"/>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Dependency Injection Frameworks</a:t>
            </a:r>
          </a:p>
        </p:txBody>
      </p:sp>
      <p:sp>
        <p:nvSpPr>
          <p:cNvPr id="3" name="Content Placeholder 2"/>
          <p:cNvSpPr>
            <a:spLocks noGrp="1"/>
          </p:cNvSpPr>
          <p:nvPr>
            <p:ph idx="1"/>
          </p:nvPr>
        </p:nvSpPr>
        <p:spPr/>
        <p:txBody>
          <a:bodyPr/>
          <a:lstStyle/>
          <a:p>
            <a:r>
              <a:rPr lang="en-US" dirty="0"/>
              <a:t>Separates creation of a clients’ dependencies from the client’s behaviors</a:t>
            </a:r>
          </a:p>
          <a:p>
            <a:pPr lvl="1"/>
            <a:r>
              <a:rPr lang="en-US" dirty="0"/>
              <a:t>Loosely coupled program</a:t>
            </a:r>
          </a:p>
          <a:p>
            <a:pPr lvl="1"/>
            <a:r>
              <a:rPr lang="en-US" dirty="0"/>
              <a:t>Dependency inversion and single responsibility principals</a:t>
            </a:r>
          </a:p>
          <a:p>
            <a:r>
              <a:rPr lang="en-US" dirty="0"/>
              <a:t>Injection – similar to parameter passing</a:t>
            </a:r>
          </a:p>
          <a:p>
            <a:pPr lvl="1"/>
            <a:r>
              <a:rPr lang="en-US" dirty="0"/>
              <a:t>Isolates client from the details</a:t>
            </a:r>
          </a:p>
        </p:txBody>
      </p:sp>
      <p:sp>
        <p:nvSpPr>
          <p:cNvPr id="6" name="TextBox 5"/>
          <p:cNvSpPr txBox="1"/>
          <p:nvPr/>
        </p:nvSpPr>
        <p:spPr>
          <a:xfrm>
            <a:off x="492798" y="6273667"/>
            <a:ext cx="3063659" cy="307777"/>
          </a:xfrm>
          <a:prstGeom prst="rect">
            <a:avLst/>
          </a:prstGeom>
          <a:noFill/>
        </p:spPr>
        <p:txBody>
          <a:bodyPr wrap="none" rtlCol="0">
            <a:spAutoFit/>
          </a:bodyPr>
          <a:lstStyle/>
          <a:p>
            <a:r>
              <a:rPr lang="en-US" dirty="0">
                <a:hlinkClick r:id="rId2"/>
              </a:rPr>
              <a:t>Wikipedia – Dependency Injection</a:t>
            </a:r>
            <a:endParaRPr lang="en-US" dirty="0"/>
          </a:p>
        </p:txBody>
      </p:sp>
      <p:sp>
        <p:nvSpPr>
          <p:cNvPr id="7" name="Slide Number Placeholder 6">
            <a:extLst>
              <a:ext uri="{FF2B5EF4-FFF2-40B4-BE49-F238E27FC236}">
                <a16:creationId xmlns:a16="http://schemas.microsoft.com/office/drawing/2014/main" id="{DA8D4C27-7696-004D-97C2-EA2FBFF26E60}"/>
              </a:ext>
            </a:extLst>
          </p:cNvPr>
          <p:cNvSpPr>
            <a:spLocks noGrp="1"/>
          </p:cNvSpPr>
          <p:nvPr>
            <p:ph type="sldNum" sz="quarter" idx="11"/>
          </p:nvPr>
        </p:nvSpPr>
        <p:spPr/>
        <p:txBody>
          <a:bodyPr/>
          <a:lstStyle/>
          <a:p>
            <a:fld id="{79AA2093-5D0D-4A6C-AFB9-801B2BE4C75F}" type="slidenum">
              <a:rPr lang="en-US" smtClean="0"/>
              <a:pPr/>
              <a:t>26</a:t>
            </a:fld>
            <a:endParaRPr lang="en-US" dirty="0"/>
          </a:p>
        </p:txBody>
      </p:sp>
    </p:spTree>
    <p:extLst>
      <p:ext uri="{BB962C8B-B14F-4D97-AF65-F5344CB8AC3E}">
        <p14:creationId xmlns:p14="http://schemas.microsoft.com/office/powerpoint/2010/main" val="2202652621"/>
      </p:ext>
    </p:extLst>
  </p:cSld>
  <p:clrMapOvr>
    <a:masterClrMapping/>
  </p:clrMapOvr>
  <p:transition>
    <p:wipe dir="d"/>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Dependency Injection Roles</a:t>
            </a:r>
          </a:p>
        </p:txBody>
      </p:sp>
      <p:sp>
        <p:nvSpPr>
          <p:cNvPr id="3" name="Content Placeholder 2"/>
          <p:cNvSpPr>
            <a:spLocks noGrp="1"/>
          </p:cNvSpPr>
          <p:nvPr>
            <p:ph idx="1"/>
          </p:nvPr>
        </p:nvSpPr>
        <p:spPr/>
        <p:txBody>
          <a:bodyPr/>
          <a:lstStyle/>
          <a:p>
            <a:r>
              <a:rPr lang="en-US" dirty="0"/>
              <a:t>Service object(s): any object that can be used</a:t>
            </a:r>
          </a:p>
          <a:p>
            <a:r>
              <a:rPr lang="en-US" dirty="0"/>
              <a:t>Client object: any object that uses other objects</a:t>
            </a:r>
          </a:p>
          <a:p>
            <a:r>
              <a:rPr lang="en-US" dirty="0"/>
              <a:t>Interfaces: how a client may use the services</a:t>
            </a:r>
          </a:p>
          <a:p>
            <a:pPr lvl="1"/>
            <a:r>
              <a:rPr lang="en-US" dirty="0"/>
              <a:t>Never treated as concrete – no construction or extension by client</a:t>
            </a:r>
          </a:p>
          <a:p>
            <a:r>
              <a:rPr lang="en-US" dirty="0"/>
              <a:t>Injector: constructs the services and injects them into the client</a:t>
            </a:r>
          </a:p>
          <a:p>
            <a:pPr lvl="1"/>
            <a:r>
              <a:rPr lang="en-US" dirty="0"/>
              <a:t>Introduces the services into the client, maybe by constructing the client.</a:t>
            </a:r>
          </a:p>
        </p:txBody>
      </p:sp>
      <p:sp>
        <p:nvSpPr>
          <p:cNvPr id="6" name="TextBox 5"/>
          <p:cNvSpPr txBox="1"/>
          <p:nvPr/>
        </p:nvSpPr>
        <p:spPr>
          <a:xfrm>
            <a:off x="492798" y="6273667"/>
            <a:ext cx="3063659" cy="307777"/>
          </a:xfrm>
          <a:prstGeom prst="rect">
            <a:avLst/>
          </a:prstGeom>
          <a:noFill/>
        </p:spPr>
        <p:txBody>
          <a:bodyPr wrap="none" rtlCol="0">
            <a:spAutoFit/>
          </a:bodyPr>
          <a:lstStyle/>
          <a:p>
            <a:r>
              <a:rPr lang="en-US" dirty="0">
                <a:hlinkClick r:id="rId2"/>
              </a:rPr>
              <a:t>Wikipedia – Dependency Injection</a:t>
            </a:r>
            <a:endParaRPr lang="en-US" dirty="0"/>
          </a:p>
        </p:txBody>
      </p:sp>
      <p:sp>
        <p:nvSpPr>
          <p:cNvPr id="7" name="Slide Number Placeholder 6">
            <a:extLst>
              <a:ext uri="{FF2B5EF4-FFF2-40B4-BE49-F238E27FC236}">
                <a16:creationId xmlns:a16="http://schemas.microsoft.com/office/drawing/2014/main" id="{B8B9AC84-0849-9A44-A56C-00BCC9446229}"/>
              </a:ext>
            </a:extLst>
          </p:cNvPr>
          <p:cNvSpPr>
            <a:spLocks noGrp="1"/>
          </p:cNvSpPr>
          <p:nvPr>
            <p:ph type="sldNum" sz="quarter" idx="11"/>
          </p:nvPr>
        </p:nvSpPr>
        <p:spPr/>
        <p:txBody>
          <a:bodyPr/>
          <a:lstStyle/>
          <a:p>
            <a:fld id="{79AA2093-5D0D-4A6C-AFB9-801B2BE4C75F}" type="slidenum">
              <a:rPr lang="en-US" smtClean="0"/>
              <a:pPr/>
              <a:t>27</a:t>
            </a:fld>
            <a:endParaRPr lang="en-US" dirty="0"/>
          </a:p>
        </p:txBody>
      </p:sp>
    </p:spTree>
    <p:extLst>
      <p:ext uri="{BB962C8B-B14F-4D97-AF65-F5344CB8AC3E}">
        <p14:creationId xmlns:p14="http://schemas.microsoft.com/office/powerpoint/2010/main" val="3035814431"/>
      </p:ext>
    </p:extLst>
  </p:cSld>
  <p:clrMapOvr>
    <a:masterClrMapping/>
  </p:clrMapOvr>
  <p:transition>
    <p:wipe dir="d"/>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Dependency Injection Pros &amp; Cons</a:t>
            </a:r>
          </a:p>
        </p:txBody>
      </p:sp>
      <p:sp>
        <p:nvSpPr>
          <p:cNvPr id="3" name="Content Placeholder 2"/>
          <p:cNvSpPr>
            <a:spLocks noGrp="1"/>
          </p:cNvSpPr>
          <p:nvPr>
            <p:ph idx="1"/>
          </p:nvPr>
        </p:nvSpPr>
        <p:spPr/>
        <p:txBody>
          <a:bodyPr/>
          <a:lstStyle/>
          <a:p>
            <a:r>
              <a:rPr lang="en-US" sz="2800" dirty="0"/>
              <a:t>Pros</a:t>
            </a:r>
          </a:p>
          <a:p>
            <a:pPr lvl="1"/>
            <a:r>
              <a:rPr lang="en-US" sz="2400" dirty="0"/>
              <a:t>Configurable and isolated client</a:t>
            </a:r>
          </a:p>
          <a:p>
            <a:pPr lvl="1"/>
            <a:r>
              <a:rPr lang="en-US" sz="2400" dirty="0"/>
              <a:t>Configurations in external files (annotations also possible)</a:t>
            </a:r>
          </a:p>
          <a:p>
            <a:pPr lvl="2"/>
            <a:r>
              <a:rPr lang="en-US" sz="2000" dirty="0"/>
              <a:t>Changes without recompilation</a:t>
            </a:r>
          </a:p>
          <a:p>
            <a:pPr lvl="2"/>
            <a:r>
              <a:rPr lang="en-US" sz="2000" dirty="0"/>
              <a:t>Different configurations for different scenarios (testing)</a:t>
            </a:r>
          </a:p>
          <a:p>
            <a:r>
              <a:rPr lang="en-US" sz="2800" dirty="0"/>
              <a:t>Cons</a:t>
            </a:r>
          </a:p>
          <a:p>
            <a:pPr lvl="1"/>
            <a:r>
              <a:rPr lang="en-US" sz="2400" dirty="0"/>
              <a:t>Clients demand </a:t>
            </a:r>
            <a:r>
              <a:rPr lang="en-US" sz="2400" dirty="0" err="1"/>
              <a:t>config</a:t>
            </a:r>
            <a:r>
              <a:rPr lang="en-US" sz="2400" dirty="0"/>
              <a:t> details in construction code</a:t>
            </a:r>
          </a:p>
          <a:p>
            <a:pPr lvl="1"/>
            <a:r>
              <a:rPr lang="en-US" sz="2400" dirty="0"/>
              <a:t>Hard to trace code </a:t>
            </a:r>
          </a:p>
          <a:p>
            <a:pPr lvl="1"/>
            <a:r>
              <a:rPr lang="en-US" sz="2400" dirty="0"/>
              <a:t>Explosion of types</a:t>
            </a:r>
          </a:p>
          <a:p>
            <a:pPr lvl="1"/>
            <a:r>
              <a:rPr lang="en-US" sz="2400" dirty="0"/>
              <a:t>Complexity moved to links between classes</a:t>
            </a:r>
          </a:p>
        </p:txBody>
      </p:sp>
      <p:sp>
        <p:nvSpPr>
          <p:cNvPr id="6" name="TextBox 5"/>
          <p:cNvSpPr txBox="1"/>
          <p:nvPr/>
        </p:nvSpPr>
        <p:spPr>
          <a:xfrm>
            <a:off x="492798" y="6273667"/>
            <a:ext cx="3063659" cy="307777"/>
          </a:xfrm>
          <a:prstGeom prst="rect">
            <a:avLst/>
          </a:prstGeom>
          <a:noFill/>
        </p:spPr>
        <p:txBody>
          <a:bodyPr wrap="none" rtlCol="0">
            <a:spAutoFit/>
          </a:bodyPr>
          <a:lstStyle/>
          <a:p>
            <a:r>
              <a:rPr lang="en-US" dirty="0">
                <a:hlinkClick r:id="rId2"/>
              </a:rPr>
              <a:t>Wikipedia – Dependency Injection</a:t>
            </a:r>
            <a:endParaRPr lang="en-US" dirty="0"/>
          </a:p>
        </p:txBody>
      </p:sp>
      <p:sp>
        <p:nvSpPr>
          <p:cNvPr id="7" name="Slide Number Placeholder 6">
            <a:extLst>
              <a:ext uri="{FF2B5EF4-FFF2-40B4-BE49-F238E27FC236}">
                <a16:creationId xmlns:a16="http://schemas.microsoft.com/office/drawing/2014/main" id="{9EB718E3-2AD4-C24F-9014-DBAD9A9660C9}"/>
              </a:ext>
            </a:extLst>
          </p:cNvPr>
          <p:cNvSpPr>
            <a:spLocks noGrp="1"/>
          </p:cNvSpPr>
          <p:nvPr>
            <p:ph type="sldNum" sz="quarter" idx="11"/>
          </p:nvPr>
        </p:nvSpPr>
        <p:spPr/>
        <p:txBody>
          <a:bodyPr/>
          <a:lstStyle/>
          <a:p>
            <a:fld id="{79AA2093-5D0D-4A6C-AFB9-801B2BE4C75F}" type="slidenum">
              <a:rPr lang="en-US" smtClean="0"/>
              <a:pPr/>
              <a:t>28</a:t>
            </a:fld>
            <a:endParaRPr lang="en-US" dirty="0"/>
          </a:p>
        </p:txBody>
      </p:sp>
    </p:spTree>
    <p:extLst>
      <p:ext uri="{BB962C8B-B14F-4D97-AF65-F5344CB8AC3E}">
        <p14:creationId xmlns:p14="http://schemas.microsoft.com/office/powerpoint/2010/main" val="3504907610"/>
      </p:ext>
    </p:extLst>
  </p:cSld>
  <p:clrMapOvr>
    <a:masterClrMapping/>
  </p:clrMapOvr>
  <p:transition>
    <p:wipe dir="d"/>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DI Frameworks</a:t>
            </a:r>
          </a:p>
        </p:txBody>
      </p:sp>
      <p:sp>
        <p:nvSpPr>
          <p:cNvPr id="3" name="Content Placeholder 2"/>
          <p:cNvSpPr>
            <a:spLocks noGrp="1"/>
          </p:cNvSpPr>
          <p:nvPr>
            <p:ph idx="1"/>
          </p:nvPr>
        </p:nvSpPr>
        <p:spPr/>
        <p:txBody>
          <a:bodyPr/>
          <a:lstStyle/>
          <a:p>
            <a:r>
              <a:rPr lang="en-US" dirty="0">
                <a:hlinkClick r:id="rId2"/>
              </a:rPr>
              <a:t>Spring</a:t>
            </a:r>
            <a:endParaRPr lang="en-US" dirty="0"/>
          </a:p>
          <a:p>
            <a:r>
              <a:rPr lang="en-US" dirty="0">
                <a:hlinkClick r:id="rId3"/>
              </a:rPr>
              <a:t>Guice</a:t>
            </a:r>
            <a:endParaRPr lang="en-US" dirty="0"/>
          </a:p>
          <a:p>
            <a:r>
              <a:rPr lang="en-US" dirty="0">
                <a:hlinkClick r:id="rId4"/>
              </a:rPr>
              <a:t>Play Framework</a:t>
            </a:r>
            <a:endParaRPr lang="en-US" dirty="0"/>
          </a:p>
          <a:p>
            <a:r>
              <a:rPr lang="en-US" dirty="0">
                <a:hlinkClick r:id="rId5"/>
              </a:rPr>
              <a:t>HK2 Dependency Injection Kernel</a:t>
            </a:r>
            <a:r>
              <a:rPr lang="en-US" dirty="0"/>
              <a:t> (Glassfish)</a:t>
            </a:r>
          </a:p>
          <a:p>
            <a:endParaRPr lang="en-US" dirty="0"/>
          </a:p>
        </p:txBody>
      </p:sp>
      <p:sp>
        <p:nvSpPr>
          <p:cNvPr id="6" name="Slide Number Placeholder 5">
            <a:extLst>
              <a:ext uri="{FF2B5EF4-FFF2-40B4-BE49-F238E27FC236}">
                <a16:creationId xmlns:a16="http://schemas.microsoft.com/office/drawing/2014/main" id="{83908275-EC85-5A46-85F1-B6516F5D308D}"/>
              </a:ext>
            </a:extLst>
          </p:cNvPr>
          <p:cNvSpPr>
            <a:spLocks noGrp="1"/>
          </p:cNvSpPr>
          <p:nvPr>
            <p:ph type="sldNum" sz="quarter" idx="11"/>
          </p:nvPr>
        </p:nvSpPr>
        <p:spPr/>
        <p:txBody>
          <a:bodyPr/>
          <a:lstStyle/>
          <a:p>
            <a:fld id="{79AA2093-5D0D-4A6C-AFB9-801B2BE4C75F}" type="slidenum">
              <a:rPr lang="en-US" smtClean="0"/>
              <a:pPr/>
              <a:t>29</a:t>
            </a:fld>
            <a:endParaRPr lang="en-US" dirty="0"/>
          </a:p>
        </p:txBody>
      </p:sp>
    </p:spTree>
    <p:extLst>
      <p:ext uri="{BB962C8B-B14F-4D97-AF65-F5344CB8AC3E}">
        <p14:creationId xmlns:p14="http://schemas.microsoft.com/office/powerpoint/2010/main" val="3471672249"/>
      </p:ext>
    </p:extLst>
  </p:cSld>
  <p:clrMapOvr>
    <a:masterClrMapping/>
  </p:clrMapOvr>
  <p:transition>
    <p:wipe dir="d"/>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89EB7E-C6F1-4947-A616-7D834BBF3A47}"/>
              </a:ext>
            </a:extLst>
          </p:cNvPr>
          <p:cNvSpPr>
            <a:spLocks noGrp="1"/>
          </p:cNvSpPr>
          <p:nvPr>
            <p:ph type="title"/>
          </p:nvPr>
        </p:nvSpPr>
        <p:spPr/>
        <p:txBody>
          <a:bodyPr/>
          <a:lstStyle/>
          <a:p>
            <a:r>
              <a:rPr lang="en-US" sz="3600" dirty="0"/>
              <a:t>Client-Server Web Framework with API</a:t>
            </a:r>
          </a:p>
        </p:txBody>
      </p:sp>
      <p:sp>
        <p:nvSpPr>
          <p:cNvPr id="3" name="Content Placeholder 2">
            <a:extLst>
              <a:ext uri="{FF2B5EF4-FFF2-40B4-BE49-F238E27FC236}">
                <a16:creationId xmlns:a16="http://schemas.microsoft.com/office/drawing/2014/main" id="{267FC124-95DD-0F48-A0ED-9BFD77A1970B}"/>
              </a:ext>
            </a:extLst>
          </p:cNvPr>
          <p:cNvSpPr>
            <a:spLocks noGrp="1"/>
          </p:cNvSpPr>
          <p:nvPr>
            <p:ph idx="1"/>
          </p:nvPr>
        </p:nvSpPr>
        <p:spPr/>
        <p:txBody>
          <a:bodyPr/>
          <a:lstStyle/>
          <a:p>
            <a:endParaRPr lang="en-US" dirty="0"/>
          </a:p>
          <a:p>
            <a:endParaRPr lang="en-US" dirty="0"/>
          </a:p>
          <a:p>
            <a:endParaRPr lang="en-US" dirty="0"/>
          </a:p>
          <a:p>
            <a:endParaRPr lang="en-US" dirty="0"/>
          </a:p>
          <a:p>
            <a:endParaRPr lang="en-US" dirty="0"/>
          </a:p>
          <a:p>
            <a:endParaRPr lang="en-US" sz="2000" dirty="0"/>
          </a:p>
        </p:txBody>
      </p:sp>
      <p:sp>
        <p:nvSpPr>
          <p:cNvPr id="4" name="Slide Number Placeholder 3">
            <a:extLst>
              <a:ext uri="{FF2B5EF4-FFF2-40B4-BE49-F238E27FC236}">
                <a16:creationId xmlns:a16="http://schemas.microsoft.com/office/drawing/2014/main" id="{120700E2-CDCF-EF43-9985-C924B7B596B1}"/>
              </a:ext>
            </a:extLst>
          </p:cNvPr>
          <p:cNvSpPr>
            <a:spLocks noGrp="1"/>
          </p:cNvSpPr>
          <p:nvPr>
            <p:ph type="sldNum" sz="quarter" idx="11"/>
          </p:nvPr>
        </p:nvSpPr>
        <p:spPr/>
        <p:txBody>
          <a:bodyPr/>
          <a:lstStyle/>
          <a:p>
            <a:fld id="{79AA2093-5D0D-4A6C-AFB9-801B2BE4C75F}" type="slidenum">
              <a:rPr lang="en-US" smtClean="0"/>
              <a:pPr/>
              <a:t>3</a:t>
            </a:fld>
            <a:endParaRPr lang="en-US" dirty="0"/>
          </a:p>
        </p:txBody>
      </p:sp>
      <p:pic>
        <p:nvPicPr>
          <p:cNvPr id="6" name="Picture 5" descr="A close up of a logo&#10;&#10;Description automatically generated">
            <a:extLst>
              <a:ext uri="{FF2B5EF4-FFF2-40B4-BE49-F238E27FC236}">
                <a16:creationId xmlns:a16="http://schemas.microsoft.com/office/drawing/2014/main" id="{59F408EC-87CB-C541-81AD-6D1DE4AC0A4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8842" y="1905000"/>
            <a:ext cx="7507316" cy="2419350"/>
          </a:xfrm>
          <a:prstGeom prst="rect">
            <a:avLst/>
          </a:prstGeom>
        </p:spPr>
      </p:pic>
    </p:spTree>
    <p:extLst>
      <p:ext uri="{BB962C8B-B14F-4D97-AF65-F5344CB8AC3E}">
        <p14:creationId xmlns:p14="http://schemas.microsoft.com/office/powerpoint/2010/main" val="246087620"/>
      </p:ext>
    </p:extLst>
  </p:cSld>
  <p:clrMapOvr>
    <a:masterClrMapping/>
  </p:clrMapOvr>
  <p:transition>
    <p:wipe dir="d"/>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Object-Relational Mapping (ORM)</a:t>
            </a:r>
          </a:p>
        </p:txBody>
      </p:sp>
      <p:sp>
        <p:nvSpPr>
          <p:cNvPr id="3" name="Content Placeholder 2"/>
          <p:cNvSpPr>
            <a:spLocks noGrp="1"/>
          </p:cNvSpPr>
          <p:nvPr>
            <p:ph idx="1"/>
          </p:nvPr>
        </p:nvSpPr>
        <p:spPr/>
        <p:txBody>
          <a:bodyPr/>
          <a:lstStyle/>
          <a:p>
            <a:r>
              <a:rPr lang="en-US" sz="2800" dirty="0"/>
              <a:t>A framework for representing and interacting with database entities</a:t>
            </a:r>
          </a:p>
          <a:p>
            <a:r>
              <a:rPr lang="en-US" sz="2800" dirty="0"/>
              <a:t>Common Frameworks</a:t>
            </a:r>
          </a:p>
          <a:p>
            <a:pPr lvl="1"/>
            <a:r>
              <a:rPr lang="en-US" sz="2400" dirty="0">
                <a:hlinkClick r:id="rId2"/>
              </a:rPr>
              <a:t>Hibernate</a:t>
            </a:r>
            <a:endParaRPr lang="en-US" sz="2400" dirty="0"/>
          </a:p>
          <a:p>
            <a:pPr lvl="1"/>
            <a:r>
              <a:rPr lang="en-US" sz="2400" dirty="0">
                <a:hlinkClick r:id="rId3"/>
              </a:rPr>
              <a:t>EJB </a:t>
            </a:r>
            <a:r>
              <a:rPr lang="en-US" sz="2400" dirty="0"/>
              <a:t>– Enterprise Java Beans</a:t>
            </a:r>
          </a:p>
          <a:p>
            <a:pPr lvl="1"/>
            <a:r>
              <a:rPr lang="en-US" sz="2400" dirty="0">
                <a:hlinkClick r:id="rId4"/>
              </a:rPr>
              <a:t>OpenJPA</a:t>
            </a:r>
            <a:r>
              <a:rPr lang="en-US" sz="2400" dirty="0"/>
              <a:t> (Apache)</a:t>
            </a:r>
          </a:p>
          <a:p>
            <a:r>
              <a:rPr lang="en-US" sz="2800" dirty="0"/>
              <a:t>Principles</a:t>
            </a:r>
          </a:p>
          <a:p>
            <a:pPr lvl="1"/>
            <a:r>
              <a:rPr lang="en-US" sz="2400" dirty="0"/>
              <a:t>Code-first</a:t>
            </a:r>
          </a:p>
          <a:p>
            <a:pPr lvl="1"/>
            <a:r>
              <a:rPr lang="en-US" sz="2400" dirty="0"/>
              <a:t>Database-first</a:t>
            </a:r>
          </a:p>
          <a:p>
            <a:pPr lvl="1"/>
            <a:r>
              <a:rPr lang="en-US" sz="2400" dirty="0"/>
              <a:t>Annotations/Configurations</a:t>
            </a:r>
          </a:p>
          <a:p>
            <a:pPr lvl="1"/>
            <a:r>
              <a:rPr lang="en-US" sz="2400" dirty="0"/>
              <a:t>Query-based</a:t>
            </a:r>
          </a:p>
        </p:txBody>
      </p:sp>
      <p:sp>
        <p:nvSpPr>
          <p:cNvPr id="7" name="Slide Number Placeholder 6">
            <a:extLst>
              <a:ext uri="{FF2B5EF4-FFF2-40B4-BE49-F238E27FC236}">
                <a16:creationId xmlns:a16="http://schemas.microsoft.com/office/drawing/2014/main" id="{539E1B7E-737B-5C4E-84AE-9D5E654F01BA}"/>
              </a:ext>
            </a:extLst>
          </p:cNvPr>
          <p:cNvSpPr>
            <a:spLocks noGrp="1"/>
          </p:cNvSpPr>
          <p:nvPr>
            <p:ph type="sldNum" sz="quarter" idx="11"/>
          </p:nvPr>
        </p:nvSpPr>
        <p:spPr/>
        <p:txBody>
          <a:bodyPr/>
          <a:lstStyle/>
          <a:p>
            <a:fld id="{79AA2093-5D0D-4A6C-AFB9-801B2BE4C75F}" type="slidenum">
              <a:rPr lang="en-US" smtClean="0"/>
              <a:pPr/>
              <a:t>30</a:t>
            </a:fld>
            <a:endParaRPr lang="en-US" dirty="0"/>
          </a:p>
        </p:txBody>
      </p:sp>
    </p:spTree>
    <p:extLst>
      <p:ext uri="{BB962C8B-B14F-4D97-AF65-F5344CB8AC3E}">
        <p14:creationId xmlns:p14="http://schemas.microsoft.com/office/powerpoint/2010/main" val="2522817118"/>
      </p:ext>
    </p:extLst>
  </p:cSld>
  <p:clrMapOvr>
    <a:masterClrMapping/>
  </p:clrMapOvr>
  <p:transition>
    <p:wipe dir="d"/>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Technology Stacks</a:t>
            </a:r>
          </a:p>
        </p:txBody>
      </p:sp>
      <p:sp>
        <p:nvSpPr>
          <p:cNvPr id="3" name="Content Placeholder 2"/>
          <p:cNvSpPr>
            <a:spLocks noGrp="1"/>
          </p:cNvSpPr>
          <p:nvPr>
            <p:ph idx="1"/>
          </p:nvPr>
        </p:nvSpPr>
        <p:spPr/>
        <p:txBody>
          <a:bodyPr/>
          <a:lstStyle/>
          <a:p>
            <a:r>
              <a:rPr lang="en-US" dirty="0"/>
              <a:t>Collection of APIs, frameworks, and COTS that spans a software system’s architecture</a:t>
            </a:r>
          </a:p>
          <a:p>
            <a:r>
              <a:rPr lang="en-US" dirty="0"/>
              <a:t>Common Stacks</a:t>
            </a:r>
          </a:p>
          <a:p>
            <a:pPr lvl="1"/>
            <a:r>
              <a:rPr lang="en-US" dirty="0"/>
              <a:t>LAMP – Linux,  Apache HTTPD, MySQL, PHP</a:t>
            </a:r>
          </a:p>
          <a:p>
            <a:pPr lvl="1"/>
            <a:r>
              <a:rPr lang="en-US" dirty="0"/>
              <a:t>Microsoft – Windows, IIS, SQL Server, Entity Framework, .NET</a:t>
            </a:r>
          </a:p>
          <a:p>
            <a:pPr lvl="1"/>
            <a:r>
              <a:rPr lang="en-US" dirty="0"/>
              <a:t>Hipster – </a:t>
            </a:r>
            <a:r>
              <a:rPr lang="en-US" dirty="0" err="1"/>
              <a:t>Heroku</a:t>
            </a:r>
            <a:r>
              <a:rPr lang="en-US" dirty="0"/>
              <a:t>, </a:t>
            </a:r>
            <a:r>
              <a:rPr lang="en-US" dirty="0" err="1"/>
              <a:t>mongre</a:t>
            </a:r>
            <a:r>
              <a:rPr lang="en-US" dirty="0"/>
              <a:t>, MongoDB, Ruby on Rails</a:t>
            </a:r>
          </a:p>
          <a:p>
            <a:pPr lvl="1"/>
            <a:r>
              <a:rPr lang="en-US" dirty="0"/>
              <a:t>MEAN – MongoDB, Express, Angular.js, Node.js</a:t>
            </a:r>
          </a:p>
        </p:txBody>
      </p:sp>
      <p:sp>
        <p:nvSpPr>
          <p:cNvPr id="7" name="Slide Number Placeholder 6">
            <a:extLst>
              <a:ext uri="{FF2B5EF4-FFF2-40B4-BE49-F238E27FC236}">
                <a16:creationId xmlns:a16="http://schemas.microsoft.com/office/drawing/2014/main" id="{87342317-9C70-014B-84C7-E55B59DFBDE0}"/>
              </a:ext>
            </a:extLst>
          </p:cNvPr>
          <p:cNvSpPr>
            <a:spLocks noGrp="1"/>
          </p:cNvSpPr>
          <p:nvPr>
            <p:ph type="sldNum" sz="quarter" idx="11"/>
          </p:nvPr>
        </p:nvSpPr>
        <p:spPr/>
        <p:txBody>
          <a:bodyPr/>
          <a:lstStyle/>
          <a:p>
            <a:fld id="{79AA2093-5D0D-4A6C-AFB9-801B2BE4C75F}" type="slidenum">
              <a:rPr lang="en-US" smtClean="0"/>
              <a:pPr/>
              <a:t>31</a:t>
            </a:fld>
            <a:endParaRPr lang="en-US" dirty="0"/>
          </a:p>
        </p:txBody>
      </p:sp>
    </p:spTree>
    <p:extLst>
      <p:ext uri="{BB962C8B-B14F-4D97-AF65-F5344CB8AC3E}">
        <p14:creationId xmlns:p14="http://schemas.microsoft.com/office/powerpoint/2010/main" val="2279309343"/>
      </p:ext>
    </p:extLst>
  </p:cSld>
  <p:clrMapOvr>
    <a:masterClrMapping/>
  </p:clrMapOvr>
  <p:transition>
    <p:wipe dir="d"/>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Common Components</a:t>
            </a:r>
          </a:p>
        </p:txBody>
      </p:sp>
      <p:sp>
        <p:nvSpPr>
          <p:cNvPr id="3" name="Content Placeholder 2"/>
          <p:cNvSpPr>
            <a:spLocks noGrp="1"/>
          </p:cNvSpPr>
          <p:nvPr>
            <p:ph idx="1"/>
          </p:nvPr>
        </p:nvSpPr>
        <p:spPr/>
        <p:txBody>
          <a:bodyPr/>
          <a:lstStyle/>
          <a:p>
            <a:r>
              <a:rPr lang="en-US" dirty="0"/>
              <a:t>Operating System</a:t>
            </a:r>
          </a:p>
          <a:p>
            <a:r>
              <a:rPr lang="en-US" dirty="0"/>
              <a:t>Server</a:t>
            </a:r>
          </a:p>
          <a:p>
            <a:r>
              <a:rPr lang="en-US" dirty="0"/>
              <a:t>Database</a:t>
            </a:r>
          </a:p>
          <a:p>
            <a:r>
              <a:rPr lang="en-US" dirty="0"/>
              <a:t>Object-Relational Mapping</a:t>
            </a:r>
          </a:p>
          <a:p>
            <a:r>
              <a:rPr lang="en-US" dirty="0"/>
              <a:t>Cluster/Caching/Routing</a:t>
            </a:r>
          </a:p>
          <a:p>
            <a:r>
              <a:rPr lang="en-US" dirty="0"/>
              <a:t>Back-end Languages</a:t>
            </a:r>
          </a:p>
          <a:p>
            <a:r>
              <a:rPr lang="en-US" dirty="0"/>
              <a:t>Front-end Languages</a:t>
            </a:r>
          </a:p>
        </p:txBody>
      </p:sp>
      <p:sp>
        <p:nvSpPr>
          <p:cNvPr id="7" name="Slide Number Placeholder 6">
            <a:extLst>
              <a:ext uri="{FF2B5EF4-FFF2-40B4-BE49-F238E27FC236}">
                <a16:creationId xmlns:a16="http://schemas.microsoft.com/office/drawing/2014/main" id="{81BBE37C-5C77-D847-95CB-3B74951FCA39}"/>
              </a:ext>
            </a:extLst>
          </p:cNvPr>
          <p:cNvSpPr>
            <a:spLocks noGrp="1"/>
          </p:cNvSpPr>
          <p:nvPr>
            <p:ph type="sldNum" sz="quarter" idx="11"/>
          </p:nvPr>
        </p:nvSpPr>
        <p:spPr/>
        <p:txBody>
          <a:bodyPr/>
          <a:lstStyle/>
          <a:p>
            <a:fld id="{79AA2093-5D0D-4A6C-AFB9-801B2BE4C75F}" type="slidenum">
              <a:rPr lang="en-US" smtClean="0"/>
              <a:pPr/>
              <a:t>32</a:t>
            </a:fld>
            <a:endParaRPr lang="en-US" dirty="0"/>
          </a:p>
        </p:txBody>
      </p:sp>
    </p:spTree>
    <p:extLst>
      <p:ext uri="{BB962C8B-B14F-4D97-AF65-F5344CB8AC3E}">
        <p14:creationId xmlns:p14="http://schemas.microsoft.com/office/powerpoint/2010/main" val="1596933793"/>
      </p:ext>
    </p:extLst>
  </p:cSld>
  <p:clrMapOvr>
    <a:masterClrMapping/>
  </p:clrMapOvr>
  <p:transition>
    <p:wipe dir="d"/>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Technology Stack Issues</a:t>
            </a:r>
          </a:p>
        </p:txBody>
      </p:sp>
      <p:sp>
        <p:nvSpPr>
          <p:cNvPr id="3" name="Content Placeholder 2"/>
          <p:cNvSpPr>
            <a:spLocks noGrp="1"/>
          </p:cNvSpPr>
          <p:nvPr>
            <p:ph idx="1"/>
          </p:nvPr>
        </p:nvSpPr>
        <p:spPr/>
        <p:txBody>
          <a:bodyPr/>
          <a:lstStyle/>
          <a:p>
            <a:r>
              <a:rPr lang="en-US" dirty="0"/>
              <a:t>Choosing a technology stack is hard.</a:t>
            </a:r>
          </a:p>
          <a:p>
            <a:endParaRPr lang="en-US" dirty="0"/>
          </a:p>
          <a:p>
            <a:r>
              <a:rPr lang="en-US" dirty="0"/>
              <a:t>Technology and </a:t>
            </a:r>
            <a:r>
              <a:rPr lang="en-US" dirty="0" err="1"/>
              <a:t>devs</a:t>
            </a:r>
            <a:r>
              <a:rPr lang="en-US" dirty="0"/>
              <a:t> “Playing nice”.  </a:t>
            </a:r>
          </a:p>
          <a:p>
            <a:endParaRPr lang="en-US" dirty="0"/>
          </a:p>
          <a:p>
            <a:r>
              <a:rPr lang="en-US" dirty="0"/>
              <a:t>Multiple languages.  Many moving parts.</a:t>
            </a:r>
          </a:p>
        </p:txBody>
      </p:sp>
      <p:sp>
        <p:nvSpPr>
          <p:cNvPr id="7" name="Slide Number Placeholder 6">
            <a:extLst>
              <a:ext uri="{FF2B5EF4-FFF2-40B4-BE49-F238E27FC236}">
                <a16:creationId xmlns:a16="http://schemas.microsoft.com/office/drawing/2014/main" id="{19925102-D9BF-FB4D-B5F2-84435C0E5541}"/>
              </a:ext>
            </a:extLst>
          </p:cNvPr>
          <p:cNvSpPr>
            <a:spLocks noGrp="1"/>
          </p:cNvSpPr>
          <p:nvPr>
            <p:ph type="sldNum" sz="quarter" idx="11"/>
          </p:nvPr>
        </p:nvSpPr>
        <p:spPr/>
        <p:txBody>
          <a:bodyPr/>
          <a:lstStyle/>
          <a:p>
            <a:fld id="{79AA2093-5D0D-4A6C-AFB9-801B2BE4C75F}" type="slidenum">
              <a:rPr lang="en-US" smtClean="0"/>
              <a:pPr/>
              <a:t>33</a:t>
            </a:fld>
            <a:endParaRPr lang="en-US" dirty="0"/>
          </a:p>
        </p:txBody>
      </p:sp>
    </p:spTree>
    <p:extLst>
      <p:ext uri="{BB962C8B-B14F-4D97-AF65-F5344CB8AC3E}">
        <p14:creationId xmlns:p14="http://schemas.microsoft.com/office/powerpoint/2010/main" val="1870520627"/>
      </p:ext>
    </p:extLst>
  </p:cSld>
  <p:clrMapOvr>
    <a:masterClrMapping/>
  </p:clrMapOvr>
  <p:transition>
    <p:wipe dir="d"/>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p:txBody>
          <a:bodyPr/>
          <a:lstStyle/>
          <a:p>
            <a:r>
              <a:rPr lang="en-US" sz="2000" dirty="0"/>
              <a:t>R. T. Fielding, “Architectural Styles and the Design of Network-based Software Architectures,” Ph.D. Dissertation, University of California, Irvine, 2000.</a:t>
            </a:r>
          </a:p>
          <a:p>
            <a:pPr marL="400050" lvl="1" indent="0">
              <a:buNone/>
            </a:pPr>
            <a:r>
              <a:rPr lang="en-US" sz="1600" dirty="0"/>
              <a:t>https://www.ics.uci.edu/~fielding/pubs/dissertation/fielding_dissertation.pdf</a:t>
            </a:r>
          </a:p>
          <a:p>
            <a:r>
              <a:rPr lang="en-US" sz="2000" dirty="0"/>
              <a:t>T. </a:t>
            </a:r>
            <a:r>
              <a:rPr lang="en-US" sz="2000" dirty="0" err="1"/>
              <a:t>Fredrich</a:t>
            </a:r>
            <a:r>
              <a:rPr lang="en-US" sz="2000" dirty="0"/>
              <a:t>, “Learn REST: A RESTful Tutorial,” http://www.restapitutorial.com/</a:t>
            </a:r>
          </a:p>
          <a:p>
            <a:r>
              <a:rPr lang="en-US" sz="2000" dirty="0"/>
              <a:t>B. </a:t>
            </a:r>
            <a:r>
              <a:rPr lang="en-US" sz="2000" dirty="0" err="1"/>
              <a:t>Mulloy</a:t>
            </a:r>
            <a:r>
              <a:rPr lang="en-US" sz="2000" dirty="0"/>
              <a:t>, “Web API Design,” Apigee. https://</a:t>
            </a:r>
            <a:r>
              <a:rPr lang="en-US" sz="2000" dirty="0" err="1"/>
              <a:t>pages.apigee.com</a:t>
            </a:r>
            <a:r>
              <a:rPr lang="en-US" sz="2000" dirty="0"/>
              <a:t>/</a:t>
            </a:r>
            <a:r>
              <a:rPr lang="en-US" sz="2000" dirty="0" err="1"/>
              <a:t>rs</a:t>
            </a:r>
            <a:r>
              <a:rPr lang="en-US" sz="2000" dirty="0"/>
              <a:t>/</a:t>
            </a:r>
            <a:r>
              <a:rPr lang="en-US" sz="2000" dirty="0" err="1"/>
              <a:t>apigee</a:t>
            </a:r>
            <a:r>
              <a:rPr lang="en-US" sz="2000" dirty="0"/>
              <a:t>/images/api-design-ebook-2012-03.pdf</a:t>
            </a:r>
          </a:p>
          <a:p>
            <a:r>
              <a:rPr lang="en-US" sz="2000" dirty="0"/>
              <a:t>Wikipedia </a:t>
            </a:r>
          </a:p>
          <a:p>
            <a:pPr lvl="1"/>
            <a:r>
              <a:rPr lang="en-US" sz="1600" dirty="0"/>
              <a:t>“Representation State Transfer”. Last modified 10/27/2015 at 23:06. </a:t>
            </a:r>
            <a:r>
              <a:rPr lang="en-US" sz="1600" dirty="0">
                <a:hlinkClick r:id="rId2"/>
              </a:rPr>
              <a:t>https://en.wikipedia.org/wiki/Representational_state_transfer</a:t>
            </a:r>
            <a:endParaRPr lang="en-US" sz="1600" dirty="0"/>
          </a:p>
          <a:p>
            <a:pPr lvl="1"/>
            <a:r>
              <a:rPr lang="en-US" sz="1600" dirty="0"/>
              <a:t>“Dependency Injection”. Last modified 10/22/2015 at 12:39. </a:t>
            </a:r>
            <a:r>
              <a:rPr lang="en-US" sz="1600" dirty="0">
                <a:hlinkClick r:id="rId3"/>
              </a:rPr>
              <a:t>https://en.wikipedia.org/wiki/Dependency_injection</a:t>
            </a:r>
            <a:r>
              <a:rPr lang="en-US" sz="1600" dirty="0"/>
              <a:t> </a:t>
            </a:r>
          </a:p>
          <a:p>
            <a:pPr marL="0" indent="0">
              <a:buNone/>
            </a:pPr>
            <a:endParaRPr lang="en-US" sz="2000" dirty="0"/>
          </a:p>
          <a:p>
            <a:endParaRPr lang="en-US" sz="2000" dirty="0"/>
          </a:p>
        </p:txBody>
      </p:sp>
      <p:sp>
        <p:nvSpPr>
          <p:cNvPr id="6" name="Slide Number Placeholder 5">
            <a:extLst>
              <a:ext uri="{FF2B5EF4-FFF2-40B4-BE49-F238E27FC236}">
                <a16:creationId xmlns:a16="http://schemas.microsoft.com/office/drawing/2014/main" id="{64800CA4-8312-6740-B6BC-365845FE21DE}"/>
              </a:ext>
            </a:extLst>
          </p:cNvPr>
          <p:cNvSpPr>
            <a:spLocks noGrp="1"/>
          </p:cNvSpPr>
          <p:nvPr>
            <p:ph type="sldNum" sz="quarter" idx="11"/>
          </p:nvPr>
        </p:nvSpPr>
        <p:spPr/>
        <p:txBody>
          <a:bodyPr/>
          <a:lstStyle/>
          <a:p>
            <a:fld id="{79AA2093-5D0D-4A6C-AFB9-801B2BE4C75F}" type="slidenum">
              <a:rPr lang="en-US" smtClean="0"/>
              <a:pPr/>
              <a:t>34</a:t>
            </a:fld>
            <a:endParaRPr lang="en-US" dirty="0"/>
          </a:p>
        </p:txBody>
      </p:sp>
    </p:spTree>
    <p:extLst>
      <p:ext uri="{BB962C8B-B14F-4D97-AF65-F5344CB8AC3E}">
        <p14:creationId xmlns:p14="http://schemas.microsoft.com/office/powerpoint/2010/main" val="77863785"/>
      </p:ext>
    </p:extLst>
  </p:cSld>
  <p:clrMapOvr>
    <a:masterClrMapping/>
  </p:clrMapOvr>
  <p:transition>
    <p:wipe dir="d"/>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25CBF5-0231-9F4B-BEAF-4F697875F3AB}"/>
              </a:ext>
            </a:extLst>
          </p:cNvPr>
          <p:cNvSpPr>
            <a:spLocks noGrp="1"/>
          </p:cNvSpPr>
          <p:nvPr>
            <p:ph type="title"/>
          </p:nvPr>
        </p:nvSpPr>
        <p:spPr/>
        <p:txBody>
          <a:bodyPr/>
          <a:lstStyle/>
          <a:p>
            <a:r>
              <a:rPr lang="en-US" dirty="0"/>
              <a:t>REST API Lab</a:t>
            </a:r>
          </a:p>
        </p:txBody>
      </p:sp>
      <p:sp>
        <p:nvSpPr>
          <p:cNvPr id="3" name="Content Placeholder 2">
            <a:extLst>
              <a:ext uri="{FF2B5EF4-FFF2-40B4-BE49-F238E27FC236}">
                <a16:creationId xmlns:a16="http://schemas.microsoft.com/office/drawing/2014/main" id="{32D07C1F-9D09-D241-B22E-DA29A752BCF3}"/>
              </a:ext>
            </a:extLst>
          </p:cNvPr>
          <p:cNvSpPr>
            <a:spLocks noGrp="1"/>
          </p:cNvSpPr>
          <p:nvPr>
            <p:ph idx="1"/>
          </p:nvPr>
        </p:nvSpPr>
        <p:spPr/>
        <p:txBody>
          <a:bodyPr/>
          <a:lstStyle/>
          <a:p>
            <a:r>
              <a:rPr lang="en-US" dirty="0"/>
              <a:t>See instructions on CANVAS.</a:t>
            </a:r>
          </a:p>
        </p:txBody>
      </p:sp>
      <p:sp>
        <p:nvSpPr>
          <p:cNvPr id="4" name="Slide Number Placeholder 3">
            <a:extLst>
              <a:ext uri="{FF2B5EF4-FFF2-40B4-BE49-F238E27FC236}">
                <a16:creationId xmlns:a16="http://schemas.microsoft.com/office/drawing/2014/main" id="{81209AE2-76DA-8D4C-B411-E7D6C2243EF1}"/>
              </a:ext>
            </a:extLst>
          </p:cNvPr>
          <p:cNvSpPr>
            <a:spLocks noGrp="1"/>
          </p:cNvSpPr>
          <p:nvPr>
            <p:ph type="sldNum" sz="quarter" idx="11"/>
          </p:nvPr>
        </p:nvSpPr>
        <p:spPr/>
        <p:txBody>
          <a:bodyPr/>
          <a:lstStyle/>
          <a:p>
            <a:fld id="{79AA2093-5D0D-4A6C-AFB9-801B2BE4C75F}" type="slidenum">
              <a:rPr lang="en-US" smtClean="0"/>
              <a:pPr/>
              <a:t>35</a:t>
            </a:fld>
            <a:endParaRPr lang="en-US" dirty="0"/>
          </a:p>
        </p:txBody>
      </p:sp>
    </p:spTree>
    <p:extLst>
      <p:ext uri="{BB962C8B-B14F-4D97-AF65-F5344CB8AC3E}">
        <p14:creationId xmlns:p14="http://schemas.microsoft.com/office/powerpoint/2010/main" val="3381203545"/>
      </p:ext>
    </p:extLst>
  </p:cSld>
  <p:clrMapOvr>
    <a:masterClrMapping/>
  </p:clrMapOvr>
  <p:transition>
    <p:wipe dir="d"/>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REST APIs – Background</a:t>
            </a:r>
          </a:p>
        </p:txBody>
      </p:sp>
      <p:sp>
        <p:nvSpPr>
          <p:cNvPr id="3" name="Content Placeholder 2"/>
          <p:cNvSpPr>
            <a:spLocks noGrp="1"/>
          </p:cNvSpPr>
          <p:nvPr>
            <p:ph idx="1"/>
          </p:nvPr>
        </p:nvSpPr>
        <p:spPr/>
        <p:txBody>
          <a:bodyPr/>
          <a:lstStyle/>
          <a:p>
            <a:r>
              <a:rPr lang="en-US" sz="2800" dirty="0"/>
              <a:t>REST = Representational State Transfer</a:t>
            </a:r>
          </a:p>
          <a:p>
            <a:pPr lvl="1"/>
            <a:r>
              <a:rPr lang="en-US" sz="2400" dirty="0"/>
              <a:t>describes an architectural style for web services (not a standard)</a:t>
            </a:r>
          </a:p>
          <a:p>
            <a:r>
              <a:rPr lang="en-US" sz="2800" i="1" dirty="0"/>
              <a:t>Software Architectural Style </a:t>
            </a:r>
          </a:p>
          <a:p>
            <a:pPr lvl="1"/>
            <a:r>
              <a:rPr lang="en-US" sz="1800" dirty="0"/>
              <a:t>Roy T. Fielding, “Architectural Styles and the Design of Network-based Software Architectures,” </a:t>
            </a:r>
            <a:r>
              <a:rPr lang="en-US" sz="1800" dirty="0" err="1"/>
              <a:t>Ph.D</a:t>
            </a:r>
            <a:r>
              <a:rPr lang="en-US" sz="1800" dirty="0"/>
              <a:t> Dissertation (2000). Chapter 5</a:t>
            </a:r>
          </a:p>
          <a:p>
            <a:pPr lvl="1"/>
            <a:r>
              <a:rPr lang="en-US" sz="2400" dirty="0"/>
              <a:t>Set of properties and constraints</a:t>
            </a:r>
          </a:p>
          <a:p>
            <a:pPr lvl="1"/>
            <a:r>
              <a:rPr lang="en-US" sz="2400" dirty="0"/>
              <a:t>Each API may be implemented in a slightly different way</a:t>
            </a:r>
          </a:p>
          <a:p>
            <a:r>
              <a:rPr lang="en-US" sz="2800" dirty="0"/>
              <a:t>Joshua Bloch – How to Design a Good API and Why it Matters </a:t>
            </a:r>
          </a:p>
          <a:p>
            <a:pPr lvl="1"/>
            <a:r>
              <a:rPr lang="en-US" sz="1600" dirty="0"/>
              <a:t>https://www.youtube.com/watch?v=aAb7hSCtvGw#t=2733</a:t>
            </a:r>
          </a:p>
        </p:txBody>
      </p:sp>
      <p:sp>
        <p:nvSpPr>
          <p:cNvPr id="6" name="Slide Number Placeholder 5">
            <a:extLst>
              <a:ext uri="{FF2B5EF4-FFF2-40B4-BE49-F238E27FC236}">
                <a16:creationId xmlns:a16="http://schemas.microsoft.com/office/drawing/2014/main" id="{8BFE7333-C5C2-0C47-BE85-F619643F5C8D}"/>
              </a:ext>
            </a:extLst>
          </p:cNvPr>
          <p:cNvSpPr>
            <a:spLocks noGrp="1"/>
          </p:cNvSpPr>
          <p:nvPr>
            <p:ph type="sldNum" sz="quarter" idx="11"/>
          </p:nvPr>
        </p:nvSpPr>
        <p:spPr/>
        <p:txBody>
          <a:bodyPr/>
          <a:lstStyle/>
          <a:p>
            <a:fld id="{79AA2093-5D0D-4A6C-AFB9-801B2BE4C75F}" type="slidenum">
              <a:rPr lang="en-US" smtClean="0"/>
              <a:pPr/>
              <a:t>4</a:t>
            </a:fld>
            <a:endParaRPr lang="en-US" dirty="0"/>
          </a:p>
        </p:txBody>
      </p:sp>
    </p:spTree>
    <p:extLst>
      <p:ext uri="{BB962C8B-B14F-4D97-AF65-F5344CB8AC3E}">
        <p14:creationId xmlns:p14="http://schemas.microsoft.com/office/powerpoint/2010/main" val="2786346956"/>
      </p:ext>
    </p:extLst>
  </p:cSld>
  <p:clrMapOvr>
    <a:masterClrMapping/>
  </p:clrMapOvr>
  <p:transition>
    <p:wipe dir="d"/>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APIs?</a:t>
            </a:r>
          </a:p>
        </p:txBody>
      </p:sp>
      <p:sp>
        <p:nvSpPr>
          <p:cNvPr id="3" name="Content Placeholder 2"/>
          <p:cNvSpPr>
            <a:spLocks noGrp="1"/>
          </p:cNvSpPr>
          <p:nvPr>
            <p:ph idx="1"/>
          </p:nvPr>
        </p:nvSpPr>
        <p:spPr/>
        <p:txBody>
          <a:bodyPr/>
          <a:lstStyle/>
          <a:p>
            <a:r>
              <a:rPr lang="en-US" sz="2400" dirty="0"/>
              <a:t>Problem:</a:t>
            </a:r>
          </a:p>
          <a:p>
            <a:pPr lvl="1"/>
            <a:r>
              <a:rPr lang="en-US" sz="2000" i="1" dirty="0"/>
              <a:t>You want to expose a way for a client (who is a developer of some other system) to use your platform.</a:t>
            </a:r>
          </a:p>
          <a:p>
            <a:pPr lvl="1"/>
            <a:r>
              <a:rPr lang="en-US" sz="2000" dirty="0"/>
              <a:t>How do you define an abstract interface to your services?</a:t>
            </a:r>
          </a:p>
          <a:p>
            <a:r>
              <a:rPr lang="en-US" sz="2400" dirty="0"/>
              <a:t>API: Application Programming Interface</a:t>
            </a:r>
          </a:p>
          <a:p>
            <a:pPr lvl="1"/>
            <a:r>
              <a:rPr lang="en-US" sz="2000" dirty="0"/>
              <a:t>a messenger that takes requests and returns responses. </a:t>
            </a:r>
          </a:p>
          <a:p>
            <a:pPr lvl="1"/>
            <a:r>
              <a:rPr lang="en-US" sz="2000" dirty="0"/>
              <a:t>allows for interaction between applications, databases, and devices</a:t>
            </a:r>
          </a:p>
          <a:p>
            <a:r>
              <a:rPr lang="en-US" sz="2400" dirty="0"/>
              <a:t>E.g. if you want to</a:t>
            </a:r>
          </a:p>
          <a:p>
            <a:pPr lvl="1"/>
            <a:r>
              <a:rPr lang="en-US" sz="2000" dirty="0"/>
              <a:t>embed a map on your website, use Google's API</a:t>
            </a:r>
          </a:p>
          <a:p>
            <a:pPr lvl="1"/>
            <a:r>
              <a:rPr lang="en-US" sz="2000" dirty="0"/>
              <a:t>embed a tweet on your website, use Twitter's API</a:t>
            </a:r>
          </a:p>
          <a:p>
            <a:pPr lvl="1"/>
            <a:r>
              <a:rPr lang="en-US" sz="2000" dirty="0"/>
              <a:t>trade stocks in Python or R, use your broker's API</a:t>
            </a:r>
          </a:p>
          <a:p>
            <a:pPr lvl="1"/>
            <a:r>
              <a:rPr lang="en-US" sz="2000" dirty="0"/>
              <a:t>create 43 repositories named exam1-[</a:t>
            </a:r>
            <a:r>
              <a:rPr lang="en-US" sz="2000" dirty="0" err="1"/>
              <a:t>github_name</a:t>
            </a:r>
            <a:r>
              <a:rPr lang="en-US" sz="2000" dirty="0"/>
              <a:t>], use GitHub's API</a:t>
            </a:r>
          </a:p>
          <a:p>
            <a:pPr marL="0" indent="0">
              <a:buNone/>
            </a:pPr>
            <a:endParaRPr lang="en-US" sz="2000" dirty="0"/>
          </a:p>
          <a:p>
            <a:pPr marL="0" indent="0">
              <a:buNone/>
            </a:pPr>
            <a:r>
              <a:rPr lang="en-US" sz="1800" dirty="0"/>
              <a:t>There are </a:t>
            </a:r>
            <a:r>
              <a:rPr lang="en-US" sz="1800" dirty="0">
                <a:solidFill>
                  <a:srgbClr val="FF0000"/>
                </a:solidFill>
                <a:hlinkClick r:id="rId3">
                  <a:extLst>
                    <a:ext uri="{A12FA001-AC4F-418D-AE19-62706E023703}">
                      <ahyp:hlinkClr xmlns:ahyp="http://schemas.microsoft.com/office/drawing/2018/hyperlinkcolor" val="tx"/>
                    </a:ext>
                  </a:extLst>
                </a:hlinkClick>
              </a:rPr>
              <a:t>thousands of APIs</a:t>
            </a:r>
            <a:r>
              <a:rPr lang="en-US" sz="1800" dirty="0"/>
              <a:t> that exist. Most are integrated in a client-server framework.</a:t>
            </a:r>
            <a:endParaRPr lang="en-US" sz="2000" dirty="0"/>
          </a:p>
        </p:txBody>
      </p:sp>
      <p:sp>
        <p:nvSpPr>
          <p:cNvPr id="6" name="Slide Number Placeholder 5">
            <a:extLst>
              <a:ext uri="{FF2B5EF4-FFF2-40B4-BE49-F238E27FC236}">
                <a16:creationId xmlns:a16="http://schemas.microsoft.com/office/drawing/2014/main" id="{4DE4AA30-98D5-184A-80BB-02341D1D22E8}"/>
              </a:ext>
            </a:extLst>
          </p:cNvPr>
          <p:cNvSpPr>
            <a:spLocks noGrp="1"/>
          </p:cNvSpPr>
          <p:nvPr>
            <p:ph type="sldNum" sz="quarter" idx="11"/>
          </p:nvPr>
        </p:nvSpPr>
        <p:spPr/>
        <p:txBody>
          <a:bodyPr/>
          <a:lstStyle/>
          <a:p>
            <a:fld id="{79AA2093-5D0D-4A6C-AFB9-801B2BE4C75F}" type="slidenum">
              <a:rPr lang="en-US" smtClean="0"/>
              <a:pPr/>
              <a:t>5</a:t>
            </a:fld>
            <a:endParaRPr lang="en-US" dirty="0"/>
          </a:p>
        </p:txBody>
      </p:sp>
    </p:spTree>
    <p:extLst>
      <p:ext uri="{BB962C8B-B14F-4D97-AF65-F5344CB8AC3E}">
        <p14:creationId xmlns:p14="http://schemas.microsoft.com/office/powerpoint/2010/main" val="4221546962"/>
      </p:ext>
    </p:extLst>
  </p:cSld>
  <p:clrMapOvr>
    <a:masterClrMapping/>
  </p:clrMapOvr>
  <p:transition>
    <p:wipe dir="d"/>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APIs</a:t>
            </a:r>
          </a:p>
        </p:txBody>
      </p:sp>
      <p:sp>
        <p:nvSpPr>
          <p:cNvPr id="3" name="Content Placeholder 2"/>
          <p:cNvSpPr>
            <a:spLocks noGrp="1"/>
          </p:cNvSpPr>
          <p:nvPr>
            <p:ph idx="1"/>
          </p:nvPr>
        </p:nvSpPr>
        <p:spPr/>
        <p:txBody>
          <a:bodyPr/>
          <a:lstStyle/>
          <a:p>
            <a:r>
              <a:rPr lang="en-US" sz="2800" dirty="0"/>
              <a:t>Facebook Graph API</a:t>
            </a:r>
          </a:p>
          <a:p>
            <a:pPr lvl="1"/>
            <a:r>
              <a:rPr lang="en-US" sz="2400" dirty="0">
                <a:hlinkClick r:id="rId3"/>
              </a:rPr>
              <a:t>https://developers.facebook.com/docs/graph-api</a:t>
            </a:r>
            <a:endParaRPr lang="en-US" sz="2400" dirty="0"/>
          </a:p>
          <a:p>
            <a:r>
              <a:rPr lang="en-US" sz="2800" dirty="0"/>
              <a:t>Twitter</a:t>
            </a:r>
          </a:p>
          <a:p>
            <a:pPr lvl="1"/>
            <a:r>
              <a:rPr lang="en-US" sz="2400" dirty="0">
                <a:hlinkClick r:id="rId4"/>
              </a:rPr>
              <a:t>https://dev.twitter.com/rest/public</a:t>
            </a:r>
            <a:endParaRPr lang="en-US" sz="2400" dirty="0"/>
          </a:p>
          <a:p>
            <a:r>
              <a:rPr lang="en-US" sz="2800" dirty="0"/>
              <a:t>Foursquare</a:t>
            </a:r>
          </a:p>
          <a:p>
            <a:pPr lvl="1"/>
            <a:r>
              <a:rPr lang="en-US" sz="2400" dirty="0">
                <a:hlinkClick r:id="rId5"/>
              </a:rPr>
              <a:t>https://developer.foursquare.com/</a:t>
            </a:r>
            <a:r>
              <a:rPr lang="en-US" sz="2400" dirty="0"/>
              <a:t> </a:t>
            </a:r>
          </a:p>
          <a:p>
            <a:r>
              <a:rPr lang="en-US" sz="2800" dirty="0"/>
              <a:t>Salesforce – Force API</a:t>
            </a:r>
          </a:p>
          <a:p>
            <a:pPr lvl="1"/>
            <a:r>
              <a:rPr lang="en-US" sz="2400" dirty="0">
                <a:hlinkClick r:id="rId6"/>
              </a:rPr>
              <a:t>https://developer.salesforce.com/page/REST_API</a:t>
            </a:r>
            <a:r>
              <a:rPr lang="en-US" sz="2400" dirty="0"/>
              <a:t> </a:t>
            </a:r>
          </a:p>
          <a:p>
            <a:r>
              <a:rPr lang="en-US" sz="2800" dirty="0"/>
              <a:t>Twilio</a:t>
            </a:r>
          </a:p>
          <a:p>
            <a:pPr lvl="1"/>
            <a:r>
              <a:rPr lang="en-US" sz="2400" dirty="0">
                <a:hlinkClick r:id="rId7"/>
              </a:rPr>
              <a:t>https://www.twilio.com/docs/api/rest</a:t>
            </a:r>
            <a:r>
              <a:rPr lang="en-US" sz="2400" dirty="0"/>
              <a:t> </a:t>
            </a:r>
          </a:p>
        </p:txBody>
      </p:sp>
      <p:sp>
        <p:nvSpPr>
          <p:cNvPr id="6" name="Slide Number Placeholder 5">
            <a:extLst>
              <a:ext uri="{FF2B5EF4-FFF2-40B4-BE49-F238E27FC236}">
                <a16:creationId xmlns:a16="http://schemas.microsoft.com/office/drawing/2014/main" id="{87927FE7-A56D-D749-8074-991D573A63F6}"/>
              </a:ext>
            </a:extLst>
          </p:cNvPr>
          <p:cNvSpPr>
            <a:spLocks noGrp="1"/>
          </p:cNvSpPr>
          <p:nvPr>
            <p:ph type="sldNum" sz="quarter" idx="11"/>
          </p:nvPr>
        </p:nvSpPr>
        <p:spPr/>
        <p:txBody>
          <a:bodyPr/>
          <a:lstStyle/>
          <a:p>
            <a:fld id="{79AA2093-5D0D-4A6C-AFB9-801B2BE4C75F}" type="slidenum">
              <a:rPr lang="en-US" smtClean="0"/>
              <a:pPr/>
              <a:t>6</a:t>
            </a:fld>
            <a:endParaRPr lang="en-US" dirty="0"/>
          </a:p>
        </p:txBody>
      </p:sp>
    </p:spTree>
    <p:extLst>
      <p:ext uri="{BB962C8B-B14F-4D97-AF65-F5344CB8AC3E}">
        <p14:creationId xmlns:p14="http://schemas.microsoft.com/office/powerpoint/2010/main" val="3862527792"/>
      </p:ext>
    </p:extLst>
  </p:cSld>
  <p:clrMapOvr>
    <a:masterClrMapping/>
  </p:clrMapOvr>
  <p:transition>
    <p:wipe dir="d"/>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API General Principles (1)</a:t>
            </a:r>
          </a:p>
        </p:txBody>
      </p:sp>
      <p:sp>
        <p:nvSpPr>
          <p:cNvPr id="3" name="Content Placeholder 2"/>
          <p:cNvSpPr>
            <a:spLocks noGrp="1"/>
          </p:cNvSpPr>
          <p:nvPr>
            <p:ph idx="1"/>
          </p:nvPr>
        </p:nvSpPr>
        <p:spPr/>
        <p:txBody>
          <a:bodyPr/>
          <a:lstStyle/>
          <a:p>
            <a:r>
              <a:rPr lang="en-US" dirty="0"/>
              <a:t>Do one thing well</a:t>
            </a:r>
          </a:p>
          <a:p>
            <a:pPr lvl="1"/>
            <a:r>
              <a:rPr lang="en-US" dirty="0"/>
              <a:t>You can never remove</a:t>
            </a:r>
          </a:p>
          <a:p>
            <a:pPr lvl="1"/>
            <a:r>
              <a:rPr lang="en-US" dirty="0"/>
              <a:t>If it’s hard to name, that’s a bad sign</a:t>
            </a:r>
          </a:p>
          <a:p>
            <a:r>
              <a:rPr lang="en-US" dirty="0"/>
              <a:t>Implementation should not impact API</a:t>
            </a:r>
          </a:p>
          <a:p>
            <a:pPr lvl="1"/>
            <a:r>
              <a:rPr lang="en-US" dirty="0"/>
              <a:t>Don’t “leak” implementation details </a:t>
            </a:r>
          </a:p>
          <a:p>
            <a:pPr lvl="1"/>
            <a:r>
              <a:rPr lang="en-US" dirty="0"/>
              <a:t>Façade pattern</a:t>
            </a:r>
          </a:p>
          <a:p>
            <a:r>
              <a:rPr lang="en-US" dirty="0"/>
              <a:t>Minimize accessibility of EVERYTHING</a:t>
            </a:r>
          </a:p>
          <a:p>
            <a:pPr lvl="1"/>
            <a:r>
              <a:rPr lang="en-US" dirty="0"/>
              <a:t>Information hiding</a:t>
            </a:r>
          </a:p>
          <a:p>
            <a:pPr lvl="1"/>
            <a:r>
              <a:rPr lang="en-US" dirty="0"/>
              <a:t>Modules used independently</a:t>
            </a:r>
          </a:p>
          <a:p>
            <a:endParaRPr lang="en-US" dirty="0"/>
          </a:p>
        </p:txBody>
      </p:sp>
      <p:sp>
        <p:nvSpPr>
          <p:cNvPr id="7" name="Slide Number Placeholder 6">
            <a:extLst>
              <a:ext uri="{FF2B5EF4-FFF2-40B4-BE49-F238E27FC236}">
                <a16:creationId xmlns:a16="http://schemas.microsoft.com/office/drawing/2014/main" id="{2B454B7A-620F-FC4D-A699-385B0E682B07}"/>
              </a:ext>
            </a:extLst>
          </p:cNvPr>
          <p:cNvSpPr>
            <a:spLocks noGrp="1"/>
          </p:cNvSpPr>
          <p:nvPr>
            <p:ph type="sldNum" sz="quarter" idx="11"/>
          </p:nvPr>
        </p:nvSpPr>
        <p:spPr/>
        <p:txBody>
          <a:bodyPr/>
          <a:lstStyle/>
          <a:p>
            <a:fld id="{79AA2093-5D0D-4A6C-AFB9-801B2BE4C75F}" type="slidenum">
              <a:rPr lang="en-US" smtClean="0"/>
              <a:pPr/>
              <a:t>7</a:t>
            </a:fld>
            <a:endParaRPr lang="en-US" dirty="0"/>
          </a:p>
        </p:txBody>
      </p:sp>
    </p:spTree>
    <p:extLst>
      <p:ext uri="{BB962C8B-B14F-4D97-AF65-F5344CB8AC3E}">
        <p14:creationId xmlns:p14="http://schemas.microsoft.com/office/powerpoint/2010/main" val="1666670403"/>
      </p:ext>
    </p:extLst>
  </p:cSld>
  <p:clrMapOvr>
    <a:masterClrMapping/>
  </p:clrMapOvr>
  <p:transition>
    <p:wipe dir="d"/>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API General Principles (2)</a:t>
            </a:r>
          </a:p>
        </p:txBody>
      </p:sp>
      <p:sp>
        <p:nvSpPr>
          <p:cNvPr id="3" name="Content Placeholder 2"/>
          <p:cNvSpPr>
            <a:spLocks noGrp="1"/>
          </p:cNvSpPr>
          <p:nvPr>
            <p:ph idx="1"/>
          </p:nvPr>
        </p:nvSpPr>
        <p:spPr/>
        <p:txBody>
          <a:bodyPr/>
          <a:lstStyle/>
          <a:p>
            <a:r>
              <a:rPr lang="en-US" dirty="0"/>
              <a:t>Names Matter</a:t>
            </a:r>
          </a:p>
          <a:p>
            <a:pPr lvl="1"/>
            <a:r>
              <a:rPr lang="en-US" dirty="0"/>
              <a:t>Names should be self-explanatory</a:t>
            </a:r>
          </a:p>
          <a:p>
            <a:pPr lvl="1"/>
            <a:r>
              <a:rPr lang="en-US" dirty="0"/>
              <a:t>Consistent naming – words mean the same </a:t>
            </a:r>
          </a:p>
          <a:p>
            <a:r>
              <a:rPr lang="en-US" dirty="0"/>
              <a:t>Don’t make the client do something the API could </a:t>
            </a:r>
            <a:r>
              <a:rPr lang="en-US" i="1" dirty="0"/>
              <a:t>easily</a:t>
            </a:r>
            <a:r>
              <a:rPr lang="en-US" dirty="0"/>
              <a:t> do</a:t>
            </a:r>
          </a:p>
          <a:p>
            <a:pPr lvl="1"/>
            <a:r>
              <a:rPr lang="en-US" dirty="0"/>
              <a:t>Reduce need for boilerplate code</a:t>
            </a:r>
          </a:p>
          <a:p>
            <a:endParaRPr lang="en-US" dirty="0"/>
          </a:p>
        </p:txBody>
      </p:sp>
      <p:sp>
        <p:nvSpPr>
          <p:cNvPr id="7" name="Slide Number Placeholder 6">
            <a:extLst>
              <a:ext uri="{FF2B5EF4-FFF2-40B4-BE49-F238E27FC236}">
                <a16:creationId xmlns:a16="http://schemas.microsoft.com/office/drawing/2014/main" id="{17F6D197-41BC-0848-98E1-1FA7CC7BD6FD}"/>
              </a:ext>
            </a:extLst>
          </p:cNvPr>
          <p:cNvSpPr>
            <a:spLocks noGrp="1"/>
          </p:cNvSpPr>
          <p:nvPr>
            <p:ph type="sldNum" sz="quarter" idx="11"/>
          </p:nvPr>
        </p:nvSpPr>
        <p:spPr/>
        <p:txBody>
          <a:bodyPr/>
          <a:lstStyle/>
          <a:p>
            <a:fld id="{79AA2093-5D0D-4A6C-AFB9-801B2BE4C75F}" type="slidenum">
              <a:rPr lang="en-US" smtClean="0"/>
              <a:pPr/>
              <a:t>8</a:t>
            </a:fld>
            <a:endParaRPr lang="en-US" dirty="0"/>
          </a:p>
        </p:txBody>
      </p:sp>
    </p:spTree>
    <p:extLst>
      <p:ext uri="{BB962C8B-B14F-4D97-AF65-F5344CB8AC3E}">
        <p14:creationId xmlns:p14="http://schemas.microsoft.com/office/powerpoint/2010/main" val="4043042837"/>
      </p:ext>
    </p:extLst>
  </p:cSld>
  <p:clrMapOvr>
    <a:masterClrMapping/>
  </p:clrMapOvr>
  <p:transition>
    <p:wipe dir="d"/>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RESTful APIs</a:t>
            </a:r>
          </a:p>
        </p:txBody>
      </p:sp>
      <p:sp>
        <p:nvSpPr>
          <p:cNvPr id="3" name="Content Placeholder 2"/>
          <p:cNvSpPr>
            <a:spLocks noGrp="1"/>
          </p:cNvSpPr>
          <p:nvPr>
            <p:ph idx="1"/>
          </p:nvPr>
        </p:nvSpPr>
        <p:spPr/>
        <p:txBody>
          <a:bodyPr/>
          <a:lstStyle/>
          <a:p>
            <a:r>
              <a:rPr lang="en-US" sz="2400" dirty="0"/>
              <a:t>Architectural Properties </a:t>
            </a:r>
          </a:p>
          <a:p>
            <a:pPr lvl="1"/>
            <a:r>
              <a:rPr lang="en-US" sz="2000" dirty="0"/>
              <a:t>Performance – appropriate component interactions</a:t>
            </a:r>
          </a:p>
          <a:p>
            <a:pPr lvl="1"/>
            <a:r>
              <a:rPr lang="en-US" sz="2000" dirty="0"/>
              <a:t>Scalability – support large numbers of components and interactions among components</a:t>
            </a:r>
          </a:p>
          <a:p>
            <a:pPr lvl="1"/>
            <a:r>
              <a:rPr lang="en-US" sz="2000" dirty="0"/>
              <a:t>Simplicity of interfaces</a:t>
            </a:r>
          </a:p>
          <a:p>
            <a:pPr lvl="1"/>
            <a:r>
              <a:rPr lang="en-US" sz="2000" dirty="0"/>
              <a:t>Modifiability of components </a:t>
            </a:r>
          </a:p>
          <a:p>
            <a:pPr lvl="1"/>
            <a:r>
              <a:rPr lang="en-US" sz="2000" dirty="0"/>
              <a:t>Visibility of communication between components by service agents</a:t>
            </a:r>
          </a:p>
          <a:p>
            <a:pPr lvl="1"/>
            <a:r>
              <a:rPr lang="en-US" sz="2000" dirty="0"/>
              <a:t>Portability of components by moving program code with the data</a:t>
            </a:r>
          </a:p>
          <a:p>
            <a:pPr lvl="1"/>
            <a:r>
              <a:rPr lang="en-US" sz="2000" dirty="0"/>
              <a:t>Reliability when failures within components, connectors, or data</a:t>
            </a:r>
          </a:p>
        </p:txBody>
      </p:sp>
      <p:sp>
        <p:nvSpPr>
          <p:cNvPr id="6" name="TextBox 5"/>
          <p:cNvSpPr txBox="1"/>
          <p:nvPr/>
        </p:nvSpPr>
        <p:spPr>
          <a:xfrm>
            <a:off x="492798" y="6273667"/>
            <a:ext cx="1018227" cy="307777"/>
          </a:xfrm>
          <a:prstGeom prst="rect">
            <a:avLst/>
          </a:prstGeom>
          <a:noFill/>
        </p:spPr>
        <p:txBody>
          <a:bodyPr wrap="none" rtlCol="0">
            <a:spAutoFit/>
          </a:bodyPr>
          <a:lstStyle/>
          <a:p>
            <a:r>
              <a:rPr lang="en-US" dirty="0">
                <a:hlinkClick r:id="rId3"/>
              </a:rPr>
              <a:t>Wikipedia</a:t>
            </a:r>
            <a:endParaRPr lang="en-US" dirty="0"/>
          </a:p>
        </p:txBody>
      </p:sp>
      <p:sp>
        <p:nvSpPr>
          <p:cNvPr id="7" name="Slide Number Placeholder 6">
            <a:extLst>
              <a:ext uri="{FF2B5EF4-FFF2-40B4-BE49-F238E27FC236}">
                <a16:creationId xmlns:a16="http://schemas.microsoft.com/office/drawing/2014/main" id="{3268A369-8632-6E4F-8398-6035A0FF49EB}"/>
              </a:ext>
            </a:extLst>
          </p:cNvPr>
          <p:cNvSpPr>
            <a:spLocks noGrp="1"/>
          </p:cNvSpPr>
          <p:nvPr>
            <p:ph type="sldNum" sz="quarter" idx="11"/>
          </p:nvPr>
        </p:nvSpPr>
        <p:spPr/>
        <p:txBody>
          <a:bodyPr/>
          <a:lstStyle/>
          <a:p>
            <a:fld id="{79AA2093-5D0D-4A6C-AFB9-801B2BE4C75F}" type="slidenum">
              <a:rPr lang="en-US" smtClean="0"/>
              <a:pPr/>
              <a:t>9</a:t>
            </a:fld>
            <a:endParaRPr lang="en-US" dirty="0"/>
          </a:p>
        </p:txBody>
      </p:sp>
    </p:spTree>
    <p:extLst>
      <p:ext uri="{BB962C8B-B14F-4D97-AF65-F5344CB8AC3E}">
        <p14:creationId xmlns:p14="http://schemas.microsoft.com/office/powerpoint/2010/main" val="323167293"/>
      </p:ext>
    </p:extLst>
  </p:cSld>
  <p:clrMapOvr>
    <a:masterClrMapping/>
  </p:clrMapOvr>
  <p:transition>
    <p:wipe dir="d"/>
  </p:transition>
</p:sld>
</file>

<file path=ppt/theme/theme1.xml><?xml version="1.0" encoding="utf-8"?>
<a:theme xmlns:a="http://schemas.openxmlformats.org/drawingml/2006/main" name="SimpleCSCTemplate">
  <a:themeElements>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SimpleCSCTemplate</Template>
  <TotalTime>42498</TotalTime>
  <Words>2775</Words>
  <Application>Microsoft Macintosh PowerPoint</Application>
  <PresentationFormat>On-screen Show (4:3)</PresentationFormat>
  <Paragraphs>394</Paragraphs>
  <Slides>35</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35</vt:i4>
      </vt:variant>
    </vt:vector>
  </HeadingPairs>
  <TitlesOfParts>
    <vt:vector size="41" baseType="lpstr">
      <vt:lpstr>Arial</vt:lpstr>
      <vt:lpstr>Calibri</vt:lpstr>
      <vt:lpstr>Courier New</vt:lpstr>
      <vt:lpstr>Palatino Linotype</vt:lpstr>
      <vt:lpstr>Times New Roman</vt:lpstr>
      <vt:lpstr>SimpleCSCTemplate</vt:lpstr>
      <vt:lpstr>REST APIs, Frameworks, and Technology Stacks</vt:lpstr>
      <vt:lpstr>This Week’s Topics</vt:lpstr>
      <vt:lpstr>Client-Server Web Framework with API</vt:lpstr>
      <vt:lpstr>REST APIs – Background</vt:lpstr>
      <vt:lpstr>Why APIs?</vt:lpstr>
      <vt:lpstr>Example APIs</vt:lpstr>
      <vt:lpstr>API General Principles (1)</vt:lpstr>
      <vt:lpstr>API General Principles (2)</vt:lpstr>
      <vt:lpstr>RESTful APIs</vt:lpstr>
      <vt:lpstr>RESTful APIs</vt:lpstr>
      <vt:lpstr>Pragmatic REST API Design</vt:lpstr>
      <vt:lpstr>Example REST API Interactions</vt:lpstr>
      <vt:lpstr>Resource Associations (Hierarchy)</vt:lpstr>
      <vt:lpstr>Parameters: States and Attributes</vt:lpstr>
      <vt:lpstr>Handling Errors</vt:lpstr>
      <vt:lpstr>Other Considerations</vt:lpstr>
      <vt:lpstr>Responses without Resources</vt:lpstr>
      <vt:lpstr>Response Formats</vt:lpstr>
      <vt:lpstr>JSON Structures</vt:lpstr>
      <vt:lpstr>APIs and SDKs</vt:lpstr>
      <vt:lpstr>Example: Open Brewery DB</vt:lpstr>
      <vt:lpstr>Frameworks</vt:lpstr>
      <vt:lpstr>Types of Frameworks</vt:lpstr>
      <vt:lpstr>Designing a Framework</vt:lpstr>
      <vt:lpstr>Issues with Frameworks</vt:lpstr>
      <vt:lpstr>Dependency Injection Frameworks</vt:lpstr>
      <vt:lpstr>Dependency Injection Roles</vt:lpstr>
      <vt:lpstr>Dependency Injection Pros &amp; Cons</vt:lpstr>
      <vt:lpstr>Example DI Frameworks</vt:lpstr>
      <vt:lpstr>Object-Relational Mapping (ORM)</vt:lpstr>
      <vt:lpstr>Technology Stacks</vt:lpstr>
      <vt:lpstr>Common Components</vt:lpstr>
      <vt:lpstr>Technology Stack Issues</vt:lpstr>
      <vt:lpstr>References</vt:lpstr>
      <vt:lpstr>REST API Lab</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Debugging and  Bug Reporting</dc:title>
  <dc:creator>SarahHeckman</dc:creator>
  <cp:lastModifiedBy>Microsoft Office User</cp:lastModifiedBy>
  <cp:revision>835</cp:revision>
  <cp:lastPrinted>2015-08-31T01:01:06Z</cp:lastPrinted>
  <dcterms:created xsi:type="dcterms:W3CDTF">1995-06-17T23:31:02Z</dcterms:created>
  <dcterms:modified xsi:type="dcterms:W3CDTF">2020-03-25T22:19:21Z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Type">
    <vt:i4>2</vt:i4>
  </property>
  <property fmtid="{D5CDD505-2E9C-101B-9397-08002B2CF9AE}" pid="3" name="GraphicType">
    <vt:i4>2</vt:i4>
  </property>
  <property fmtid="{D5CDD505-2E9C-101B-9397-08002B2CF9AE}" pid="4" name="Compression">
    <vt:i4>100</vt:i4>
  </property>
  <property fmtid="{D5CDD505-2E9C-101B-9397-08002B2CF9AE}" pid="5" name="ScreenSize">
    <vt:i4>2</vt:i4>
  </property>
  <property fmtid="{D5CDD505-2E9C-101B-9397-08002B2CF9AE}" pid="6" name="ScreenUsage">
    <vt:i4>2</vt:i4>
  </property>
  <property fmtid="{D5CDD505-2E9C-101B-9397-08002B2CF9AE}" pid="7" name="MailAddress">
    <vt:lpwstr>kessler@cs.utah.edu</vt:lpwstr>
  </property>
  <property fmtid="{D5CDD505-2E9C-101B-9397-08002B2CF9AE}" pid="8" name="HomePage">
    <vt:lpwstr>www.cs.utah.edu</vt:lpwstr>
  </property>
  <property fmtid="{D5CDD505-2E9C-101B-9397-08002B2CF9AE}" pid="9" name="Other">
    <vt:lpwstr/>
  </property>
  <property fmtid="{D5CDD505-2E9C-101B-9397-08002B2CF9AE}" pid="10" name="DownloadOriginal">
    <vt:bool>true</vt:bool>
  </property>
  <property fmtid="{D5CDD505-2E9C-101B-9397-08002B2CF9AE}" pid="11" name="DownloadIEButton">
    <vt:bool>false</vt:bool>
  </property>
  <property fmtid="{D5CDD505-2E9C-101B-9397-08002B2CF9AE}" pid="12" name="UseBrowserColor">
    <vt:bool>true</vt:bool>
  </property>
  <property fmtid="{D5CDD505-2E9C-101B-9397-08002B2CF9AE}" pid="13" name="BackColor">
    <vt:i4>15132390</vt:i4>
  </property>
  <property fmtid="{D5CDD505-2E9C-101B-9397-08002B2CF9AE}" pid="14" name="TextColor">
    <vt:i4>0</vt:i4>
  </property>
  <property fmtid="{D5CDD505-2E9C-101B-9397-08002B2CF9AE}" pid="15" name="LinkColor">
    <vt:i4>16711782</vt:i4>
  </property>
  <property fmtid="{D5CDD505-2E9C-101B-9397-08002B2CF9AE}" pid="16" name="VisitedColor">
    <vt:i4>10040268</vt:i4>
  </property>
  <property fmtid="{D5CDD505-2E9C-101B-9397-08002B2CF9AE}" pid="17" name="TransparentButton">
    <vt:i4>0</vt:i4>
  </property>
  <property fmtid="{D5CDD505-2E9C-101B-9397-08002B2CF9AE}" pid="18" name="ButtonType">
    <vt:i4>3</vt:i4>
  </property>
  <property fmtid="{D5CDD505-2E9C-101B-9397-08002B2CF9AE}" pid="19" name="ShowNotes">
    <vt:bool>false</vt:bool>
  </property>
  <property fmtid="{D5CDD505-2E9C-101B-9397-08002B2CF9AE}" pid="20" name="NavBtnPos">
    <vt:i4>1</vt:i4>
  </property>
  <property fmtid="{D5CDD505-2E9C-101B-9397-08002B2CF9AE}" pid="21" name="OutputDir">
    <vt:lpwstr>F:\users\kessler\class\cs3500\web\lecture\l01</vt:lpwstr>
  </property>
</Properties>
</file>