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8" r:id="rId3"/>
    <p:sldId id="259" r:id="rId4"/>
    <p:sldId id="261" r:id="rId5"/>
    <p:sldId id="262" r:id="rId6"/>
    <p:sldId id="264" r:id="rId7"/>
    <p:sldId id="265" r:id="rId8"/>
    <p:sldId id="269" r:id="rId9"/>
    <p:sldId id="316" r:id="rId10"/>
    <p:sldId id="272" r:id="rId11"/>
    <p:sldId id="356" r:id="rId12"/>
    <p:sldId id="347" r:id="rId13"/>
    <p:sldId id="349" r:id="rId14"/>
    <p:sldId id="348" r:id="rId15"/>
    <p:sldId id="350" r:id="rId16"/>
    <p:sldId id="351" r:id="rId17"/>
    <p:sldId id="352" r:id="rId18"/>
    <p:sldId id="353" r:id="rId19"/>
    <p:sldId id="354" r:id="rId20"/>
    <p:sldId id="355" r:id="rId21"/>
    <p:sldId id="357" r:id="rId22"/>
    <p:sldId id="358" r:id="rId23"/>
    <p:sldId id="299" r:id="rId24"/>
    <p:sldId id="277" r:id="rId25"/>
    <p:sldId id="278" r:id="rId26"/>
    <p:sldId id="279" r:id="rId27"/>
    <p:sldId id="280" r:id="rId28"/>
    <p:sldId id="281" r:id="rId29"/>
    <p:sldId id="282" r:id="rId30"/>
    <p:sldId id="283" r:id="rId31"/>
    <p:sldId id="284" r:id="rId32"/>
    <p:sldId id="285" r:id="rId33"/>
    <p:sldId id="286" r:id="rId34"/>
    <p:sldId id="287" r:id="rId35"/>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A364"/>
    <a:srgbClr val="232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92"/>
    <p:restoredTop sz="85539"/>
  </p:normalViewPr>
  <p:slideViewPr>
    <p:cSldViewPr>
      <p:cViewPr varScale="1">
        <p:scale>
          <a:sx n="81" d="100"/>
          <a:sy n="81" d="100"/>
        </p:scale>
        <p:origin x="82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E36059E0-F40B-E848-952E-2BE152C41C61}" type="datetimeFigureOut">
              <a:rPr lang="en-US" smtClean="0"/>
              <a:t>4/7/20</a:t>
            </a:fld>
            <a:endParaRPr lang="en-US"/>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7EFEE83C-3BFC-324D-A45D-A12B8D85B6A5}" type="slidenum">
              <a:rPr lang="en-US" smtClean="0"/>
              <a:t>‹#›</a:t>
            </a:fld>
            <a:endParaRPr lang="en-US"/>
          </a:p>
        </p:txBody>
      </p:sp>
    </p:spTree>
    <p:extLst>
      <p:ext uri="{BB962C8B-B14F-4D97-AF65-F5344CB8AC3E}">
        <p14:creationId xmlns:p14="http://schemas.microsoft.com/office/powerpoint/2010/main" val="349111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FEE83C-3BFC-324D-A45D-A12B8D85B6A5}" type="slidenum">
              <a:rPr lang="en-US" smtClean="0"/>
              <a:t>1</a:t>
            </a:fld>
            <a:endParaRPr lang="en-US"/>
          </a:p>
        </p:txBody>
      </p:sp>
    </p:spTree>
    <p:extLst>
      <p:ext uri="{BB962C8B-B14F-4D97-AF65-F5344CB8AC3E}">
        <p14:creationId xmlns:p14="http://schemas.microsoft.com/office/powerpoint/2010/main" val="363441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A required sign-off from another team member before a developer is permitted to check in changes or new code.</a:t>
            </a:r>
          </a:p>
          <a:p>
            <a:endParaRPr lang="en-US" dirty="0"/>
          </a:p>
          <a:p>
            <a:pPr eaLnBrk="1" hangingPunct="1"/>
            <a:r>
              <a:rPr lang="en-US" altLang="en-US" dirty="0"/>
              <a:t>&gt; 1 person has seen every piece of code</a:t>
            </a:r>
          </a:p>
          <a:p>
            <a:pPr lvl="1" eaLnBrk="1" hangingPunct="1"/>
            <a:r>
              <a:rPr lang="en-US" altLang="en-US" dirty="0"/>
              <a:t>Prospect of someone reviewing your code raises quality threshold.</a:t>
            </a:r>
          </a:p>
          <a:p>
            <a:pPr lvl="1" eaLnBrk="1" hangingPunct="1"/>
            <a:endParaRPr lang="en-US" altLang="en-US" sz="1322" dirty="0"/>
          </a:p>
          <a:p>
            <a:pPr eaLnBrk="1" hangingPunct="1"/>
            <a:r>
              <a:rPr lang="en-US" altLang="en-US" dirty="0"/>
              <a:t>Forces code authors to articulate their decisions</a:t>
            </a:r>
          </a:p>
          <a:p>
            <a:pPr lvl="1" eaLnBrk="1" hangingPunct="1"/>
            <a:endParaRPr lang="en-US" altLang="en-US" sz="1322" dirty="0"/>
          </a:p>
          <a:p>
            <a:pPr eaLnBrk="1" hangingPunct="1"/>
            <a:r>
              <a:rPr lang="en-US" altLang="en-US" dirty="0"/>
              <a:t>Hands-on learning experience for rookies without hurting code quality</a:t>
            </a:r>
          </a:p>
          <a:p>
            <a:pPr lvl="1" eaLnBrk="1" hangingPunct="1"/>
            <a:r>
              <a:rPr lang="en-US" altLang="en-US" dirty="0"/>
              <a:t>Pairing them up with experienced developers</a:t>
            </a:r>
          </a:p>
          <a:p>
            <a:pPr lvl="1" eaLnBrk="1" hangingPunct="1"/>
            <a:endParaRPr lang="en-US" altLang="en-US" sz="1322" dirty="0"/>
          </a:p>
          <a:p>
            <a:pPr eaLnBrk="1" hangingPunct="1"/>
            <a:r>
              <a:rPr lang="en-US" altLang="en-US" dirty="0"/>
              <a:t>Team members involved in different parts of the system</a:t>
            </a:r>
          </a:p>
          <a:p>
            <a:pPr lvl="1" eaLnBrk="1" hangingPunct="1"/>
            <a:r>
              <a:rPr lang="en-US" altLang="en-US" dirty="0"/>
              <a:t>Reduces redundancy, enhances overall understanding</a:t>
            </a:r>
          </a:p>
          <a:p>
            <a:pPr lvl="1" eaLnBrk="1" hangingPunct="1"/>
            <a:endParaRPr lang="en-US" altLang="en-US" sz="1322" dirty="0"/>
          </a:p>
          <a:p>
            <a:pPr eaLnBrk="1" hangingPunct="1"/>
            <a:r>
              <a:rPr lang="en-US" altLang="en-US" dirty="0"/>
              <a:t>Author and reviewer both accountable for committing code</a:t>
            </a:r>
          </a:p>
          <a:p>
            <a:endParaRPr lang="en-US" dirty="0"/>
          </a:p>
        </p:txBody>
      </p:sp>
      <p:sp>
        <p:nvSpPr>
          <p:cNvPr id="4" name="Slide Number Placeholder 3"/>
          <p:cNvSpPr>
            <a:spLocks noGrp="1"/>
          </p:cNvSpPr>
          <p:nvPr>
            <p:ph type="sldNum" sz="quarter" idx="5"/>
          </p:nvPr>
        </p:nvSpPr>
        <p:spPr/>
        <p:txBody>
          <a:bodyPr/>
          <a:lstStyle/>
          <a:p>
            <a:fld id="{7EFEE83C-3BFC-324D-A45D-A12B8D85B6A5}" type="slidenum">
              <a:rPr lang="en-US" smtClean="0"/>
              <a:t>2</a:t>
            </a:fld>
            <a:endParaRPr lang="en-US"/>
          </a:p>
        </p:txBody>
      </p:sp>
    </p:spTree>
    <p:extLst>
      <p:ext uri="{BB962C8B-B14F-4D97-AF65-F5344CB8AC3E}">
        <p14:creationId xmlns:p14="http://schemas.microsoft.com/office/powerpoint/2010/main" val="42316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solidFill>
                  <a:srgbClr val="C00000"/>
                </a:solidFill>
              </a:rPr>
              <a:t>In open source projects, particularly, much conversation happens in the context of code reviews. Also widely adopted in industry.</a:t>
            </a:r>
            <a:endParaRPr lang="en-US" altLang="en-US"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7EFEE83C-3BFC-324D-A45D-A12B8D85B6A5}" type="slidenum">
              <a:rPr lang="en-US" smtClean="0"/>
              <a:t>5</a:t>
            </a:fld>
            <a:endParaRPr lang="en-US"/>
          </a:p>
        </p:txBody>
      </p:sp>
    </p:spTree>
    <p:extLst>
      <p:ext uri="{BB962C8B-B14F-4D97-AF65-F5344CB8AC3E}">
        <p14:creationId xmlns:p14="http://schemas.microsoft.com/office/powerpoint/2010/main" val="421399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10; for, while, or recursive call</a:t>
            </a:r>
          </a:p>
        </p:txBody>
      </p:sp>
      <p:sp>
        <p:nvSpPr>
          <p:cNvPr id="4" name="Slide Number Placeholder 3"/>
          <p:cNvSpPr>
            <a:spLocks noGrp="1"/>
          </p:cNvSpPr>
          <p:nvPr>
            <p:ph type="sldNum" sz="quarter" idx="5"/>
          </p:nvPr>
        </p:nvSpPr>
        <p:spPr/>
        <p:txBody>
          <a:bodyPr/>
          <a:lstStyle/>
          <a:p>
            <a:fld id="{7EFEE83C-3BFC-324D-A45D-A12B8D85B6A5}" type="slidenum">
              <a:rPr lang="en-US" smtClean="0"/>
              <a:t>14</a:t>
            </a:fld>
            <a:endParaRPr lang="en-US"/>
          </a:p>
        </p:txBody>
      </p:sp>
    </p:spTree>
    <p:extLst>
      <p:ext uri="{BB962C8B-B14F-4D97-AF65-F5344CB8AC3E}">
        <p14:creationId xmlns:p14="http://schemas.microsoft.com/office/powerpoint/2010/main" val="86379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C1 is definitely a good addition because it clarifies what the month parameter means. In general, you should have a specification comment like this before every method. This specification isn’t complete, but it’s a start.</a:t>
            </a:r>
          </a:p>
          <a:p>
            <a:r>
              <a:rPr lang="en-US" dirty="0">
                <a:effectLst/>
              </a:rPr>
              <a:t>C2 and C3 help clarify what the numbers 2 and 31 signify. The comments help here, but we’ll see shortly that a better way to explain these lines is not with comments but with descriptive names, like month == FEBRUARY and </a:t>
            </a:r>
            <a:r>
              <a:rPr lang="en-US" dirty="0" err="1">
                <a:effectLst/>
              </a:rPr>
              <a:t>dayOfMonth</a:t>
            </a:r>
            <a:r>
              <a:rPr lang="en-US" dirty="0">
                <a:effectLst/>
              </a:rPr>
              <a:t> += MONTH_LENGTH[JANUARY]. </a:t>
            </a:r>
          </a:p>
          <a:p>
            <a:r>
              <a:rPr lang="en-US" dirty="0">
                <a:effectLst/>
              </a:rPr>
              <a:t>C4 and C5 contribute nothing that a capable reader of Java wouldn’t already know.</a:t>
            </a:r>
          </a:p>
        </p:txBody>
      </p:sp>
      <p:sp>
        <p:nvSpPr>
          <p:cNvPr id="4" name="Slide Number Placeholder 3"/>
          <p:cNvSpPr>
            <a:spLocks noGrp="1"/>
          </p:cNvSpPr>
          <p:nvPr>
            <p:ph type="sldNum" sz="quarter" idx="5"/>
          </p:nvPr>
        </p:nvSpPr>
        <p:spPr/>
        <p:txBody>
          <a:bodyPr/>
          <a:lstStyle/>
          <a:p>
            <a:fld id="{7EFEE83C-3BFC-324D-A45D-A12B8D85B6A5}" type="slidenum">
              <a:rPr lang="en-US" smtClean="0"/>
              <a:t>16</a:t>
            </a:fld>
            <a:endParaRPr lang="en-US"/>
          </a:p>
        </p:txBody>
      </p:sp>
    </p:spTree>
    <p:extLst>
      <p:ext uri="{BB962C8B-B14F-4D97-AF65-F5344CB8AC3E}">
        <p14:creationId xmlns:p14="http://schemas.microsoft.com/office/powerpoint/2010/main" val="148962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dirty="0" err="1"/>
              <a:t>dayOfYear</a:t>
            </a:r>
            <a:r>
              <a:rPr lang="en-US" sz="2000" dirty="0"/>
              <a:t>(2, 9, 2019)	not a mistake – right answer</a:t>
            </a:r>
          </a:p>
          <a:p>
            <a:pPr lvl="1"/>
            <a:r>
              <a:rPr lang="en-US" sz="2000" dirty="0" err="1"/>
              <a:t>dayOfYear</a:t>
            </a:r>
            <a:r>
              <a:rPr lang="en-US" sz="2000" dirty="0"/>
              <a:t>(1, 9, 2019)	plausible mistake – wrong answer</a:t>
            </a:r>
          </a:p>
          <a:p>
            <a:pPr lvl="1"/>
            <a:r>
              <a:rPr lang="en-US" sz="2000" dirty="0" err="1"/>
              <a:t>dayOfYear</a:t>
            </a:r>
            <a:r>
              <a:rPr lang="en-US" sz="2000" dirty="0"/>
              <a:t>(9, 2, 2019)	plausible mistake – wrong answer</a:t>
            </a:r>
          </a:p>
          <a:p>
            <a:pPr lvl="1"/>
            <a:r>
              <a:rPr lang="en-US" sz="2000" dirty="0" err="1"/>
              <a:t>dayOfYear</a:t>
            </a:r>
            <a:r>
              <a:rPr lang="en-US" sz="2000" dirty="0"/>
              <a:t>("February", 9, 2019)	plausible mistake – static error; This is plausible if the programmer is assuming the month is passed by a string name (in English). Static type checking forbids passing a String to an int argument, however, so the mistake is caught fast, before the program even starts.</a:t>
            </a:r>
          </a:p>
          <a:p>
            <a:pPr lvl="1"/>
            <a:r>
              <a:rPr lang="en-US" sz="2000" dirty="0" err="1"/>
              <a:t>dayOfYear</a:t>
            </a:r>
            <a:r>
              <a:rPr lang="en-US" sz="2000" dirty="0"/>
              <a:t>(2019, 2, 9)	plausible mistake – wrong answer</a:t>
            </a:r>
          </a:p>
          <a:p>
            <a:pPr lvl="1"/>
            <a:r>
              <a:rPr lang="en-US" sz="2000" dirty="0" err="1"/>
              <a:t>dayOfYear</a:t>
            </a:r>
            <a:r>
              <a:rPr lang="en-US" sz="2000" dirty="0"/>
              <a:t>(2, 2019, 9)	implausible mistake; This is implausible because no convention for writing dates puts the year in the middle. It’s unlikely to happen by accident.</a:t>
            </a:r>
          </a:p>
          <a:p>
            <a:endParaRPr lang="en-US" dirty="0"/>
          </a:p>
        </p:txBody>
      </p:sp>
      <p:sp>
        <p:nvSpPr>
          <p:cNvPr id="4" name="Slide Number Placeholder 3"/>
          <p:cNvSpPr>
            <a:spLocks noGrp="1"/>
          </p:cNvSpPr>
          <p:nvPr>
            <p:ph type="sldNum" sz="quarter" idx="5"/>
          </p:nvPr>
        </p:nvSpPr>
        <p:spPr/>
        <p:txBody>
          <a:bodyPr/>
          <a:lstStyle/>
          <a:p>
            <a:fld id="{7EFEE83C-3BFC-324D-A45D-A12B8D85B6A5}" type="slidenum">
              <a:rPr lang="en-US" smtClean="0"/>
              <a:t>18</a:t>
            </a:fld>
            <a:endParaRPr lang="en-US"/>
          </a:p>
        </p:txBody>
      </p:sp>
    </p:spTree>
    <p:extLst>
      <p:ext uri="{BB962C8B-B14F-4D97-AF65-F5344CB8AC3E}">
        <p14:creationId xmlns:p14="http://schemas.microsoft.com/office/powerpoint/2010/main" val="1288163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en-US" dirty="0"/>
              <a:t>No improvement.</a:t>
            </a:r>
          </a:p>
          <a:p>
            <a:pPr marL="228600" indent="-228600">
              <a:buAutoNum type="alphaLcPeriod"/>
            </a:pPr>
            <a:r>
              <a:rPr lang="en-US" dirty="0"/>
              <a:t>at least it makes the relationship between the two magic numbers 5 and 72 more obvious. This makes the code safe from a potential bug: a future programmer can’t change the number of iterations of the loop without also changing the turtle’s rotation. This also makes the code more ready for change, because only one number needs to be edited instead of two.</a:t>
            </a:r>
          </a:p>
          <a:p>
            <a:pPr marL="228600" indent="-228600">
              <a:buAutoNum type="alphaLcPeriod"/>
            </a:pPr>
            <a:r>
              <a:rPr lang="en-US" dirty="0"/>
              <a:t>Contrast this version of the code with the original. Can you tell what it does? Notice that comments weren’t needed to make the code clearer, just descriptive names. </a:t>
            </a:r>
            <a:endParaRPr lang="en-US" b="0" dirty="0"/>
          </a:p>
        </p:txBody>
      </p:sp>
      <p:sp>
        <p:nvSpPr>
          <p:cNvPr id="4" name="Slide Number Placeholder 3"/>
          <p:cNvSpPr>
            <a:spLocks noGrp="1"/>
          </p:cNvSpPr>
          <p:nvPr>
            <p:ph type="sldNum" sz="quarter" idx="5"/>
          </p:nvPr>
        </p:nvSpPr>
        <p:spPr/>
        <p:txBody>
          <a:bodyPr/>
          <a:lstStyle/>
          <a:p>
            <a:fld id="{7EFEE83C-3BFC-324D-A45D-A12B8D85B6A5}" type="slidenum">
              <a:rPr lang="en-US" smtClean="0"/>
              <a:t>20</a:t>
            </a:fld>
            <a:endParaRPr lang="en-US"/>
          </a:p>
        </p:txBody>
      </p:sp>
    </p:spTree>
    <p:extLst>
      <p:ext uri="{BB962C8B-B14F-4D97-AF65-F5344CB8AC3E}">
        <p14:creationId xmlns:p14="http://schemas.microsoft.com/office/powerpoint/2010/main" val="383201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45C77EB-B429-624C-9A95-34FDDE3050E7}" type="datetime1">
              <a:rPr lang="en-US" smtClean="0"/>
              <a:t>4/7/20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a:xfrm>
            <a:off x="761245" y="1967974"/>
            <a:ext cx="9170908" cy="4869198"/>
          </a:xfrm>
        </p:spPr>
        <p:txBody>
          <a:bodyPr lIns="0" tIns="0" rIns="0" bIns="0"/>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448374F-30AA-8942-A351-47F07E510046}" type="datetime1">
              <a:rPr lang="en-US" smtClean="0"/>
              <a:t>4/7/20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6411711" y="1960880"/>
            <a:ext cx="3024137" cy="4170044"/>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16F02D0-2AC0-7A4A-96D7-2F97CF80CD5D}" type="datetime1">
              <a:rPr lang="en-US" smtClean="0"/>
              <a:t>4/7/20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594E352F-7C4B-4545-B135-D4CC657A2B70}" type="datetime1">
              <a:rPr lang="en-US" smtClean="0"/>
              <a:t>4/7/20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04786D9-10EF-EF45-B2BB-9C3BEF618B49}" type="datetime1">
              <a:rPr lang="en-US" smtClean="0"/>
              <a:t>4/7/20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616405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38179" y="4918697"/>
            <a:ext cx="8020050" cy="1808679"/>
          </a:xfrm>
        </p:spPr>
        <p:txBody>
          <a:bodyPr wrap="none" anchor="t">
            <a:normAutofit/>
          </a:bodyPr>
          <a:lstStyle>
            <a:lvl1pPr algn="r">
              <a:defRPr sz="8420" b="0" spc="-263">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938178" y="4070654"/>
            <a:ext cx="8020050" cy="830824"/>
          </a:xfrm>
        </p:spPr>
        <p:txBody>
          <a:bodyPr anchor="b">
            <a:normAutofit/>
          </a:bodyPr>
          <a:lstStyle>
            <a:lvl1pPr marL="0" indent="0" algn="r">
              <a:buNone/>
              <a:defRPr sz="2807"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368495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2910" y="719328"/>
            <a:ext cx="9167579" cy="1156768"/>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761245" y="2314910"/>
            <a:ext cx="9170908" cy="3029476"/>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noAutofit/>
          </a:bodyPr>
          <a:lstStyle>
            <a:lvl1pPr algn="l">
              <a:defRPr>
                <a:solidFill>
                  <a:schemeClr val="tx1">
                    <a:tint val="75000"/>
                  </a:schemeClr>
                </a:solidFill>
              </a:defRPr>
            </a:lvl1pPr>
          </a:lstStyle>
          <a:p>
            <a:fld id="{A539FEB3-BE4C-1E41-90E2-2DC979B0C426}" type="datetime1">
              <a:rPr lang="en-US" smtClean="0"/>
              <a:t>4/7/20</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no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package" Target="../embeddings/Microsoft_Word_Document2.docx"/><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Word_Document3.doc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tiff"/><Relationship Id="rId4" Type="http://schemas.openxmlformats.org/officeDocument/2006/relationships/image" Target="../media/image11.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hyperlink" Target="https://octodex.github.com/" TargetMode="External"/><Relationship Id="rId5" Type="http://schemas.openxmlformats.org/officeDocument/2006/relationships/image" Target="../media/image17.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octodex.github.com/" TargetMode="External"/><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 Id="rId9" Type="http://schemas.openxmlformats.org/officeDocument/2006/relationships/hyperlink" Target="https://octodex.github.com/"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 Id="rId9" Type="http://schemas.openxmlformats.org/officeDocument/2006/relationships/hyperlink" Target="https://octodex.github.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019295" y="2056892"/>
            <a:ext cx="8442205" cy="861694"/>
          </a:xfrm>
          <a:prstGeom prst="rect">
            <a:avLst/>
          </a:prstGeom>
        </p:spPr>
        <p:txBody>
          <a:bodyPr vert="horz" wrap="square" lIns="0" tIns="0" rIns="0" bIns="0" rtlCol="0">
            <a:noAutofit/>
          </a:bodyPr>
          <a:lstStyle/>
          <a:p>
            <a:pPr marL="12700" algn="ctr">
              <a:lnSpc>
                <a:spcPts val="6780"/>
              </a:lnSpc>
            </a:pPr>
            <a:r>
              <a:rPr lang="en-US" sz="5700" b="1" spc="-30" dirty="0">
                <a:latin typeface="Arial"/>
                <a:cs typeface="Arial"/>
              </a:rPr>
              <a:t>Code Reviews</a:t>
            </a:r>
          </a:p>
        </p:txBody>
      </p:sp>
      <p:sp>
        <p:nvSpPr>
          <p:cNvPr id="4" name="object 4"/>
          <p:cNvSpPr txBox="1"/>
          <p:nvPr/>
        </p:nvSpPr>
        <p:spPr>
          <a:xfrm>
            <a:off x="-292100" y="2934461"/>
            <a:ext cx="11277600" cy="2874010"/>
          </a:xfrm>
          <a:prstGeom prst="rect">
            <a:avLst/>
          </a:prstGeom>
        </p:spPr>
        <p:txBody>
          <a:bodyPr vert="horz" wrap="square" lIns="0" tIns="0" rIns="0" bIns="0" rtlCol="0">
            <a:noAutofit/>
          </a:bodyPr>
          <a:lstStyle/>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lang="en-US" sz="900" dirty="0"/>
          </a:p>
          <a:p>
            <a:pPr>
              <a:lnSpc>
                <a:spcPts val="900"/>
              </a:lnSpc>
              <a:spcBef>
                <a:spcPts val="19"/>
              </a:spcBef>
            </a:pPr>
            <a:endParaRPr sz="900" dirty="0"/>
          </a:p>
          <a:p>
            <a:pPr>
              <a:lnSpc>
                <a:spcPts val="1000"/>
              </a:lnSpc>
            </a:pPr>
            <a:endParaRPr sz="1000" dirty="0"/>
          </a:p>
          <a:p>
            <a:pPr>
              <a:lnSpc>
                <a:spcPts val="1000"/>
              </a:lnSpc>
            </a:pPr>
            <a:endParaRPr sz="1000" dirty="0"/>
          </a:p>
          <a:p>
            <a:pPr>
              <a:lnSpc>
                <a:spcPts val="1000"/>
              </a:lnSpc>
            </a:pPr>
            <a:endParaRPr sz="1000" dirty="0"/>
          </a:p>
          <a:p>
            <a:pPr marL="2114550">
              <a:lnSpc>
                <a:spcPct val="100000"/>
              </a:lnSpc>
            </a:pPr>
            <a:endParaRPr lang="en-US" sz="1000" dirty="0"/>
          </a:p>
          <a:p>
            <a:pPr algn="ctr"/>
            <a:r>
              <a:rPr lang="en-US" altLang="en-US" sz="3200" dirty="0"/>
              <a:t>Slides adapted from MIT and Prof. </a:t>
            </a:r>
            <a:r>
              <a:rPr lang="en-US" altLang="en-US" sz="3200" dirty="0" err="1"/>
              <a:t>Pred</a:t>
            </a:r>
            <a:r>
              <a:rPr lang="en-US" altLang="en-US" sz="3200" dirty="0"/>
              <a:t> </a:t>
            </a:r>
            <a:r>
              <a:rPr lang="en-US" altLang="en-US" sz="3200" dirty="0" err="1"/>
              <a:t>Devanbu</a:t>
            </a:r>
            <a:endParaRPr lang="en-US" altLang="en-US" sz="3200" dirty="0"/>
          </a:p>
        </p:txBody>
      </p:sp>
      <p:sp>
        <p:nvSpPr>
          <p:cNvPr id="6" name="Slide Number Placeholder 5">
            <a:extLst>
              <a:ext uri="{FF2B5EF4-FFF2-40B4-BE49-F238E27FC236}">
                <a16:creationId xmlns:a16="http://schemas.microsoft.com/office/drawing/2014/main" id="{B21878A1-EBF3-694D-9129-06CA99F5588B}"/>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7501CE58-DC5C-E049-9ECE-0D4B183E81BA}"/>
              </a:ext>
            </a:extLst>
          </p:cNvPr>
          <p:cNvSpPr>
            <a:spLocks noGrp="1" noChangeArrowheads="1"/>
          </p:cNvSpPr>
          <p:nvPr>
            <p:ph type="title"/>
          </p:nvPr>
        </p:nvSpPr>
        <p:spPr/>
        <p:txBody>
          <a:bodyPr/>
          <a:lstStyle/>
          <a:p>
            <a:pPr eaLnBrk="1" hangingPunct="1"/>
            <a:r>
              <a:rPr lang="en-US" altLang="en-US"/>
              <a:t>Code Review Checklist</a:t>
            </a:r>
          </a:p>
        </p:txBody>
      </p:sp>
      <p:sp>
        <p:nvSpPr>
          <p:cNvPr id="740355" name="Rectangle 3">
            <a:extLst>
              <a:ext uri="{FF2B5EF4-FFF2-40B4-BE49-F238E27FC236}">
                <a16:creationId xmlns:a16="http://schemas.microsoft.com/office/drawing/2014/main" id="{E55935AA-A17B-5349-AA19-51CBDB402522}"/>
              </a:ext>
            </a:extLst>
          </p:cNvPr>
          <p:cNvSpPr>
            <a:spLocks noGrp="1" noChangeArrowheads="1"/>
          </p:cNvSpPr>
          <p:nvPr>
            <p:ph type="body" idx="1"/>
          </p:nvPr>
        </p:nvSpPr>
        <p:spPr>
          <a:xfrm>
            <a:off x="761245" y="1967974"/>
            <a:ext cx="4890255" cy="4869198"/>
          </a:xfrm>
        </p:spPr>
        <p:txBody>
          <a:bodyPr/>
          <a:lstStyle/>
          <a:p>
            <a:r>
              <a:rPr lang="en-US" sz="2000" dirty="0"/>
              <a:t>Most companies and large projects have coding style standards</a:t>
            </a:r>
            <a:endParaRPr lang="en-US" altLang="en-US" sz="2000" i="1" dirty="0"/>
          </a:p>
          <a:p>
            <a:pPr eaLnBrk="1" hangingPunct="1"/>
            <a:r>
              <a:rPr lang="en-US" altLang="en-US" sz="2000" dirty="0"/>
              <a:t>Useful to divide checks into categories, such as:</a:t>
            </a:r>
          </a:p>
          <a:p>
            <a:pPr lvl="1" eaLnBrk="1" hangingPunct="1"/>
            <a:r>
              <a:rPr lang="en-US" altLang="en-US" sz="1800" dirty="0"/>
              <a:t>Coding Style Standards</a:t>
            </a:r>
          </a:p>
          <a:p>
            <a:pPr lvl="1" eaLnBrk="1" hangingPunct="1"/>
            <a:r>
              <a:rPr lang="en-US" altLang="en-US" sz="1800" dirty="0"/>
              <a:t>Comments</a:t>
            </a:r>
          </a:p>
          <a:p>
            <a:pPr lvl="1" eaLnBrk="1" hangingPunct="1"/>
            <a:r>
              <a:rPr lang="en-US" altLang="en-US" sz="1800" dirty="0"/>
              <a:t>Logic</a:t>
            </a:r>
          </a:p>
          <a:p>
            <a:pPr lvl="1" eaLnBrk="1" hangingPunct="1"/>
            <a:r>
              <a:rPr lang="en-US" altLang="en-US" sz="1800" dirty="0"/>
              <a:t>Error Handling</a:t>
            </a:r>
          </a:p>
          <a:p>
            <a:pPr lvl="1" eaLnBrk="1" hangingPunct="1"/>
            <a:r>
              <a:rPr lang="en-US" altLang="en-US" sz="1800" dirty="0"/>
              <a:t>Coding Decisions</a:t>
            </a:r>
          </a:p>
          <a:p>
            <a:pPr lvl="1" eaLnBrk="1" hangingPunct="1"/>
            <a:endParaRPr lang="en-US" altLang="en-US" sz="1800" dirty="0"/>
          </a:p>
          <a:p>
            <a:pPr eaLnBrk="1" hangingPunct="1"/>
            <a:r>
              <a:rPr lang="en-US" altLang="en-US" sz="2000" dirty="0"/>
              <a:t>Some tools (e.g. GitHub)</a:t>
            </a:r>
            <a:br>
              <a:rPr lang="en-US" altLang="en-US" sz="2000" dirty="0"/>
            </a:br>
            <a:r>
              <a:rPr lang="en-US" altLang="en-US" sz="2000" dirty="0"/>
              <a:t>allow you to comment directly</a:t>
            </a:r>
            <a:br>
              <a:rPr lang="en-US" altLang="en-US" sz="2000" dirty="0"/>
            </a:br>
            <a:r>
              <a:rPr lang="en-US" altLang="en-US" sz="2000" dirty="0"/>
              <a:t>on the code in the commit.</a:t>
            </a:r>
          </a:p>
        </p:txBody>
      </p:sp>
      <p:pic>
        <p:nvPicPr>
          <p:cNvPr id="740357" name="Picture 5">
            <a:extLst>
              <a:ext uri="{FF2B5EF4-FFF2-40B4-BE49-F238E27FC236}">
                <a16:creationId xmlns:a16="http://schemas.microsoft.com/office/drawing/2014/main" id="{8317C350-DFE3-5148-B459-E77352ABD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997" t="13283" r="21622" b="6107"/>
          <a:stretch>
            <a:fillRect/>
          </a:stretch>
        </p:blipFill>
        <p:spPr bwMode="auto">
          <a:xfrm>
            <a:off x="5934428" y="1595261"/>
            <a:ext cx="4301258" cy="5541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90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D248-4F58-4E44-BDDD-10D548001502}"/>
              </a:ext>
            </a:extLst>
          </p:cNvPr>
          <p:cNvSpPr>
            <a:spLocks noGrp="1"/>
          </p:cNvSpPr>
          <p:nvPr>
            <p:ph type="title"/>
          </p:nvPr>
        </p:nvSpPr>
        <p:spPr/>
        <p:txBody>
          <a:bodyPr/>
          <a:lstStyle/>
          <a:p>
            <a:r>
              <a:rPr lang="en-US" dirty="0"/>
              <a:t>Code Review Starter List</a:t>
            </a:r>
          </a:p>
        </p:txBody>
      </p:sp>
      <p:sp>
        <p:nvSpPr>
          <p:cNvPr id="3" name="Text Placeholder 2">
            <a:extLst>
              <a:ext uri="{FF2B5EF4-FFF2-40B4-BE49-F238E27FC236}">
                <a16:creationId xmlns:a16="http://schemas.microsoft.com/office/drawing/2014/main" id="{DCD86F8A-81BE-FF4E-894E-B4FA147B5192}"/>
              </a:ext>
            </a:extLst>
          </p:cNvPr>
          <p:cNvSpPr>
            <a:spLocks noGrp="1"/>
          </p:cNvSpPr>
          <p:nvPr>
            <p:ph type="body" idx="1"/>
          </p:nvPr>
        </p:nvSpPr>
        <p:spPr/>
        <p:txBody>
          <a:bodyPr/>
          <a:lstStyle/>
          <a:p>
            <a:r>
              <a:rPr lang="en-US" dirty="0"/>
              <a:t>General principles of good code:</a:t>
            </a:r>
            <a:endParaRPr lang="en-US" b="1" dirty="0"/>
          </a:p>
          <a:p>
            <a:pPr lvl="1"/>
            <a:r>
              <a:rPr lang="en-US" dirty="0"/>
              <a:t>Don’t repeat yourself (DRY)</a:t>
            </a:r>
          </a:p>
          <a:p>
            <a:pPr lvl="1"/>
            <a:r>
              <a:rPr lang="en-US" dirty="0"/>
              <a:t>Comments Where Needed</a:t>
            </a:r>
          </a:p>
          <a:p>
            <a:pPr lvl="1"/>
            <a:r>
              <a:rPr lang="en-US" dirty="0"/>
              <a:t>Fail Fast</a:t>
            </a:r>
          </a:p>
          <a:p>
            <a:pPr lvl="1"/>
            <a:r>
              <a:rPr lang="en-US" dirty="0"/>
              <a:t>Avoid Magic Numbers</a:t>
            </a:r>
          </a:p>
          <a:p>
            <a:pPr lvl="1"/>
            <a:r>
              <a:rPr lang="en-US" dirty="0"/>
              <a:t>One purpose for each variable</a:t>
            </a:r>
          </a:p>
          <a:p>
            <a:pPr lvl="1"/>
            <a:r>
              <a:rPr lang="en-US" dirty="0"/>
              <a:t>Use good names</a:t>
            </a:r>
          </a:p>
          <a:p>
            <a:pPr lvl="1"/>
            <a:r>
              <a:rPr lang="en-US" dirty="0"/>
              <a:t>No global variables</a:t>
            </a:r>
          </a:p>
          <a:p>
            <a:pPr lvl="1"/>
            <a:r>
              <a:rPr lang="en-US" dirty="0"/>
              <a:t>Return results, don’t print them</a:t>
            </a:r>
          </a:p>
          <a:p>
            <a:pPr lvl="1"/>
            <a:r>
              <a:rPr lang="en-US" dirty="0"/>
              <a:t>Use whitespace for readability</a:t>
            </a:r>
          </a:p>
        </p:txBody>
      </p:sp>
      <p:sp>
        <p:nvSpPr>
          <p:cNvPr id="4" name="Slide Number Placeholder 3">
            <a:extLst>
              <a:ext uri="{FF2B5EF4-FFF2-40B4-BE49-F238E27FC236}">
                <a16:creationId xmlns:a16="http://schemas.microsoft.com/office/drawing/2014/main" id="{BEDDCA03-D5CA-AF4D-92A3-F6292305EE71}"/>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5" name="TextBox 4">
            <a:extLst>
              <a:ext uri="{FF2B5EF4-FFF2-40B4-BE49-F238E27FC236}">
                <a16:creationId xmlns:a16="http://schemas.microsoft.com/office/drawing/2014/main" id="{EE2F20F3-F3B9-7D4E-B731-5018CBB2878F}"/>
              </a:ext>
            </a:extLst>
          </p:cNvPr>
          <p:cNvSpPr txBox="1"/>
          <p:nvPr/>
        </p:nvSpPr>
        <p:spPr>
          <a:xfrm>
            <a:off x="761245" y="6445250"/>
            <a:ext cx="9420784" cy="369332"/>
          </a:xfrm>
          <a:prstGeom prst="rect">
            <a:avLst/>
          </a:prstGeom>
          <a:noFill/>
        </p:spPr>
        <p:txBody>
          <a:bodyPr wrap="none" rtlCol="0">
            <a:spAutoFit/>
          </a:bodyPr>
          <a:lstStyle/>
          <a:p>
            <a:r>
              <a:rPr lang="en-US" dirty="0"/>
              <a:t>Source: https://</a:t>
            </a:r>
            <a:r>
              <a:rPr lang="en-US" dirty="0" err="1"/>
              <a:t>web.mit.edu</a:t>
            </a:r>
            <a:r>
              <a:rPr lang="en-US" dirty="0"/>
              <a:t>/6.005/www/fa15/classes/04-code-review/#</a:t>
            </a:r>
            <a:r>
              <a:rPr lang="en-US" dirty="0" err="1"/>
              <a:t>remember_the_exercises</a:t>
            </a:r>
            <a:endParaRPr lang="en-US" dirty="0"/>
          </a:p>
        </p:txBody>
      </p:sp>
    </p:spTree>
    <p:extLst>
      <p:ext uri="{BB962C8B-B14F-4D97-AF65-F5344CB8AC3E}">
        <p14:creationId xmlns:p14="http://schemas.microsoft.com/office/powerpoint/2010/main" val="118045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96B3-6BDD-4F44-9B4A-271527E1AB25}"/>
              </a:ext>
            </a:extLst>
          </p:cNvPr>
          <p:cNvSpPr>
            <a:spLocks noGrp="1"/>
          </p:cNvSpPr>
          <p:nvPr>
            <p:ph type="title"/>
          </p:nvPr>
        </p:nvSpPr>
        <p:spPr/>
        <p:txBody>
          <a:bodyPr/>
          <a:lstStyle/>
          <a:p>
            <a:r>
              <a:rPr lang="en-US" b="1" dirty="0"/>
              <a:t>Smelly Example #1</a:t>
            </a:r>
          </a:p>
        </p:txBody>
      </p:sp>
      <p:sp>
        <p:nvSpPr>
          <p:cNvPr id="4" name="Slide Number Placeholder 3">
            <a:extLst>
              <a:ext uri="{FF2B5EF4-FFF2-40B4-BE49-F238E27FC236}">
                <a16:creationId xmlns:a16="http://schemas.microsoft.com/office/drawing/2014/main" id="{68C9C264-7C8C-0F40-B06F-59EC67FDD9BA}"/>
              </a:ext>
            </a:extLst>
          </p:cNvPr>
          <p:cNvSpPr>
            <a:spLocks noGrp="1"/>
          </p:cNvSpPr>
          <p:nvPr>
            <p:ph type="sldNum" sz="quarter" idx="7"/>
          </p:nvPr>
        </p:nvSpPr>
        <p:spPr/>
        <p:txBody>
          <a:bodyPr/>
          <a:lstStyle/>
          <a:p>
            <a:fld id="{B6F15528-21DE-4FAA-801E-634DDDAF4B2B}" type="slidenum">
              <a:rPr lang="en-US" smtClean="0"/>
              <a:t>12</a:t>
            </a:fld>
            <a:endParaRPr lang="en-US"/>
          </a:p>
        </p:txBody>
      </p:sp>
      <p:graphicFrame>
        <p:nvGraphicFramePr>
          <p:cNvPr id="9" name="Object 8">
            <a:extLst>
              <a:ext uri="{FF2B5EF4-FFF2-40B4-BE49-F238E27FC236}">
                <a16:creationId xmlns:a16="http://schemas.microsoft.com/office/drawing/2014/main" id="{986927FA-BD6E-E34B-A385-D40A7338D4CE}"/>
              </a:ext>
            </a:extLst>
          </p:cNvPr>
          <p:cNvGraphicFramePr>
            <a:graphicFrameLocks noChangeAspect="1"/>
          </p:cNvGraphicFramePr>
          <p:nvPr>
            <p:extLst>
              <p:ext uri="{D42A27DB-BD31-4B8C-83A1-F6EECF244321}">
                <p14:modId xmlns:p14="http://schemas.microsoft.com/office/powerpoint/2010/main" val="2743391733"/>
              </p:ext>
            </p:extLst>
          </p:nvPr>
        </p:nvGraphicFramePr>
        <p:xfrm>
          <a:off x="1841500" y="1573214"/>
          <a:ext cx="7088188" cy="5316522"/>
        </p:xfrm>
        <a:graphic>
          <a:graphicData uri="http://schemas.openxmlformats.org/presentationml/2006/ole">
            <mc:AlternateContent xmlns:mc="http://schemas.openxmlformats.org/markup-compatibility/2006">
              <mc:Choice xmlns:v="urn:schemas-microsoft-com:vml" Requires="v">
                <p:oleObj spid="_x0000_s42009" name="Document" r:id="rId3" imgW="5943600" imgH="4457700" progId="Word.Document.12">
                  <p:embed/>
                </p:oleObj>
              </mc:Choice>
              <mc:Fallback>
                <p:oleObj name="Document" r:id="rId3" imgW="5943600" imgH="4457700" progId="Word.Document.12">
                  <p:embed/>
                  <p:pic>
                    <p:nvPicPr>
                      <p:cNvPr id="9" name="Object 8">
                        <a:extLst>
                          <a:ext uri="{FF2B5EF4-FFF2-40B4-BE49-F238E27FC236}">
                            <a16:creationId xmlns:a16="http://schemas.microsoft.com/office/drawing/2014/main" id="{986927FA-BD6E-E34B-A385-D40A7338D4CE}"/>
                          </a:ext>
                        </a:extLst>
                      </p:cNvPr>
                      <p:cNvPicPr/>
                      <p:nvPr/>
                    </p:nvPicPr>
                    <p:blipFill>
                      <a:blip r:embed="rId4"/>
                      <a:stretch>
                        <a:fillRect/>
                      </a:stretch>
                    </p:blipFill>
                    <p:spPr>
                      <a:xfrm>
                        <a:off x="1841500" y="1573214"/>
                        <a:ext cx="7088188" cy="531652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991734D-E0B5-3646-A51F-738B27594C9B}"/>
              </a:ext>
            </a:extLst>
          </p:cNvPr>
          <p:cNvSpPr txBox="1"/>
          <p:nvPr/>
        </p:nvSpPr>
        <p:spPr>
          <a:xfrm>
            <a:off x="1004666" y="7045719"/>
            <a:ext cx="4798878" cy="369332"/>
          </a:xfrm>
          <a:prstGeom prst="rect">
            <a:avLst/>
          </a:prstGeom>
          <a:noFill/>
        </p:spPr>
        <p:txBody>
          <a:bodyPr wrap="none" rtlCol="0">
            <a:spAutoFit/>
          </a:bodyPr>
          <a:lstStyle/>
          <a:p>
            <a:r>
              <a:rPr lang="en-US" dirty="0"/>
              <a:t>Try it at: https://</a:t>
            </a:r>
            <a:r>
              <a:rPr lang="en-US" dirty="0" err="1"/>
              <a:t>github.com</a:t>
            </a:r>
            <a:r>
              <a:rPr lang="en-US" dirty="0"/>
              <a:t>/yy2111/</a:t>
            </a:r>
            <a:r>
              <a:rPr lang="en-US" dirty="0" err="1"/>
              <a:t>CodeReview</a:t>
            </a:r>
            <a:endParaRPr lang="en-US" dirty="0"/>
          </a:p>
        </p:txBody>
      </p:sp>
    </p:spTree>
    <p:extLst>
      <p:ext uri="{BB962C8B-B14F-4D97-AF65-F5344CB8AC3E}">
        <p14:creationId xmlns:p14="http://schemas.microsoft.com/office/powerpoint/2010/main" val="137718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9AA8-0758-9443-BB64-9DABEF8278EA}"/>
              </a:ext>
            </a:extLst>
          </p:cNvPr>
          <p:cNvSpPr>
            <a:spLocks noGrp="1"/>
          </p:cNvSpPr>
          <p:nvPr>
            <p:ph type="title"/>
          </p:nvPr>
        </p:nvSpPr>
        <p:spPr/>
        <p:txBody>
          <a:bodyPr/>
          <a:lstStyle/>
          <a:p>
            <a:r>
              <a:rPr lang="en-US" dirty="0"/>
              <a:t>Don’t Repeat Yourself (DRY)</a:t>
            </a:r>
          </a:p>
        </p:txBody>
      </p:sp>
      <p:sp>
        <p:nvSpPr>
          <p:cNvPr id="3" name="Text Placeholder 2">
            <a:extLst>
              <a:ext uri="{FF2B5EF4-FFF2-40B4-BE49-F238E27FC236}">
                <a16:creationId xmlns:a16="http://schemas.microsoft.com/office/drawing/2014/main" id="{4043A325-8FE3-9541-9F62-4E36E2E33785}"/>
              </a:ext>
            </a:extLst>
          </p:cNvPr>
          <p:cNvSpPr>
            <a:spLocks noGrp="1"/>
          </p:cNvSpPr>
          <p:nvPr>
            <p:ph type="body" idx="1"/>
          </p:nvPr>
        </p:nvSpPr>
        <p:spPr/>
        <p:txBody>
          <a:bodyPr/>
          <a:lstStyle/>
          <a:p>
            <a:r>
              <a:rPr lang="en-US" dirty="0">
                <a:solidFill>
                  <a:srgbClr val="000000"/>
                </a:solidFill>
                <a:latin typeface="Arial"/>
                <a:ea typeface="Arial"/>
                <a:cs typeface="Arial"/>
                <a:sym typeface="Arial"/>
              </a:rPr>
              <a:t>Duplicate code is bad </a:t>
            </a:r>
          </a:p>
          <a:p>
            <a:pPr lvl="1"/>
            <a:r>
              <a:rPr lang="en-US" dirty="0">
                <a:solidFill>
                  <a:srgbClr val="000000"/>
                </a:solidFill>
                <a:latin typeface="Arial"/>
                <a:ea typeface="Arial"/>
                <a:cs typeface="Arial"/>
                <a:sym typeface="Arial"/>
              </a:rPr>
              <a:t>because you modify one instance of duplicated code but not the others; not all versions fixed</a:t>
            </a:r>
          </a:p>
          <a:p>
            <a:r>
              <a:rPr lang="en-US" dirty="0"/>
              <a:t>Avoid duplication like you’d avoid crossing the street without looking. </a:t>
            </a:r>
          </a:p>
          <a:p>
            <a:pPr lvl="1"/>
            <a:r>
              <a:rPr lang="en-US" dirty="0"/>
              <a:t>Copy-and-paste is an enormously tempting programming tool, and you should feel a frisson of danger run down your spine every time you use it. </a:t>
            </a:r>
          </a:p>
          <a:p>
            <a:pPr lvl="1"/>
            <a:r>
              <a:rPr lang="en-US" dirty="0"/>
              <a:t>The longer the block you’re copying, the riskier it is.</a:t>
            </a:r>
          </a:p>
          <a:p>
            <a:r>
              <a:rPr lang="en-US" dirty="0"/>
              <a:t>DRY has become a programmer’s mantra.</a:t>
            </a:r>
          </a:p>
        </p:txBody>
      </p:sp>
      <p:sp>
        <p:nvSpPr>
          <p:cNvPr id="4" name="Slide Number Placeholder 3">
            <a:extLst>
              <a:ext uri="{FF2B5EF4-FFF2-40B4-BE49-F238E27FC236}">
                <a16:creationId xmlns:a16="http://schemas.microsoft.com/office/drawing/2014/main" id="{AA044B25-66F1-E84D-B652-297F5E8D753E}"/>
              </a:ext>
            </a:extLst>
          </p:cNvPr>
          <p:cNvSpPr>
            <a:spLocks noGrp="1"/>
          </p:cNvSpPr>
          <p:nvPr>
            <p:ph type="sldNum" sz="quarter" idx="7"/>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171585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0682-D8C0-B94D-A854-9EE3EC07C972}"/>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4327B75C-7606-8B4E-AED5-76695E71EE89}"/>
              </a:ext>
            </a:extLst>
          </p:cNvPr>
          <p:cNvSpPr>
            <a:spLocks noGrp="1"/>
          </p:cNvSpPr>
          <p:nvPr>
            <p:ph type="body" idx="1"/>
          </p:nvPr>
        </p:nvSpPr>
        <p:spPr/>
        <p:txBody>
          <a:bodyPr/>
          <a:lstStyle/>
          <a:p>
            <a:r>
              <a:rPr lang="en-US" sz="2400" dirty="0"/>
              <a:t>The </a:t>
            </a:r>
            <a:r>
              <a:rPr lang="en-US" sz="2400" dirty="0" err="1"/>
              <a:t>dayOfYear</a:t>
            </a:r>
            <a:r>
              <a:rPr lang="en-US" sz="2400" dirty="0"/>
              <a:t>() example is full of identical code. How would you DRY it out?</a:t>
            </a:r>
          </a:p>
          <a:p>
            <a:pPr lvl="1"/>
            <a:r>
              <a:rPr lang="en-US" sz="2000" dirty="0"/>
              <a:t>Some of the repetition in </a:t>
            </a:r>
            <a:r>
              <a:rPr lang="en-US" sz="2000" dirty="0" err="1"/>
              <a:t>dayOfYear</a:t>
            </a:r>
            <a:r>
              <a:rPr lang="en-US" sz="2000" dirty="0"/>
              <a:t>() is repeated values. How many times is the number of days in April written in </a:t>
            </a:r>
            <a:r>
              <a:rPr lang="en-US" sz="2000" dirty="0" err="1"/>
              <a:t>dayOfYear</a:t>
            </a:r>
            <a:r>
              <a:rPr lang="en-US" sz="2000" dirty="0"/>
              <a:t>()?</a:t>
            </a:r>
          </a:p>
          <a:p>
            <a:pPr lvl="1"/>
            <a:r>
              <a:rPr lang="en-US" sz="2000" dirty="0"/>
              <a:t>One reason why repeated code is bad is because a problem in the repeated code has to be fixed in many places, not just one. Suppose our calendar changed so that February really has 30 days instead of 28. How many numbers in this code have to be changed?</a:t>
            </a:r>
          </a:p>
          <a:p>
            <a:pPr lvl="1"/>
            <a:r>
              <a:rPr lang="en-US" sz="2000" dirty="0"/>
              <a:t>Another kind of repetition in this code is </a:t>
            </a:r>
            <a:r>
              <a:rPr lang="en-US" sz="2000" dirty="0" err="1"/>
              <a:t>dayOfMonth</a:t>
            </a:r>
            <a:r>
              <a:rPr lang="en-US" sz="2000" dirty="0"/>
              <a:t>+=. Assume you have an array int[] </a:t>
            </a:r>
            <a:r>
              <a:rPr lang="en-US" sz="2000" dirty="0" err="1"/>
              <a:t>monthLengths</a:t>
            </a:r>
            <a:r>
              <a:rPr lang="en-US" sz="2000" dirty="0"/>
              <a:t> = new int[] { 31, 28, 31, 30, ..., 31}. Which of the following code skeletons could be used to DRY the code out enough so that </a:t>
            </a:r>
            <a:r>
              <a:rPr lang="en-US" sz="2000" dirty="0" err="1"/>
              <a:t>dayOfMonth</a:t>
            </a:r>
            <a:r>
              <a:rPr lang="en-US" sz="2000" dirty="0"/>
              <a:t>+= appears only once?</a:t>
            </a:r>
          </a:p>
          <a:p>
            <a:pPr lvl="2"/>
            <a:r>
              <a:rPr lang="en-US" sz="1600" dirty="0"/>
              <a:t>for (int m = 1; m &lt;= month; ++m) { ... }</a:t>
            </a:r>
          </a:p>
          <a:p>
            <a:pPr lvl="2"/>
            <a:r>
              <a:rPr lang="en-US" sz="1600" dirty="0"/>
              <a:t>switch (month) { case 1: ...; break; case 2: ...; break; ... }</a:t>
            </a:r>
          </a:p>
          <a:p>
            <a:pPr lvl="2"/>
            <a:r>
              <a:rPr lang="en-US" sz="1600" dirty="0"/>
              <a:t>while (m &lt; month) { ...; m += 1; }</a:t>
            </a:r>
          </a:p>
          <a:p>
            <a:pPr lvl="2"/>
            <a:r>
              <a:rPr lang="en-US" sz="1600" dirty="0"/>
              <a:t>if (month == 1) { ... } else { ... </a:t>
            </a:r>
            <a:r>
              <a:rPr lang="en-US" sz="1600" dirty="0" err="1"/>
              <a:t>dayOfYear</a:t>
            </a:r>
            <a:r>
              <a:rPr lang="en-US" sz="1600" dirty="0"/>
              <a:t>(month-1, </a:t>
            </a:r>
            <a:r>
              <a:rPr lang="en-US" sz="1600" dirty="0" err="1"/>
              <a:t>dayOfMonth</a:t>
            </a:r>
            <a:r>
              <a:rPr lang="en-US" sz="1600" dirty="0"/>
              <a:t>, year) ... }</a:t>
            </a:r>
          </a:p>
        </p:txBody>
      </p:sp>
      <p:sp>
        <p:nvSpPr>
          <p:cNvPr id="4" name="Slide Number Placeholder 3">
            <a:extLst>
              <a:ext uri="{FF2B5EF4-FFF2-40B4-BE49-F238E27FC236}">
                <a16:creationId xmlns:a16="http://schemas.microsoft.com/office/drawing/2014/main" id="{E91713F0-3449-0A4E-9793-61E01C8EA587}"/>
              </a:ext>
            </a:extLst>
          </p:cNvPr>
          <p:cNvSpPr>
            <a:spLocks noGrp="1"/>
          </p:cNvSpPr>
          <p:nvPr>
            <p:ph type="sldNum" sz="quarter" idx="7"/>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172889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3620-C499-0342-819D-724E23AF1DB1}"/>
              </a:ext>
            </a:extLst>
          </p:cNvPr>
          <p:cNvSpPr>
            <a:spLocks noGrp="1"/>
          </p:cNvSpPr>
          <p:nvPr>
            <p:ph type="title"/>
          </p:nvPr>
        </p:nvSpPr>
        <p:spPr/>
        <p:txBody>
          <a:bodyPr/>
          <a:lstStyle/>
          <a:p>
            <a:r>
              <a:rPr lang="en-US" b="1" dirty="0"/>
              <a:t>Comments Where Needed</a:t>
            </a:r>
            <a:endParaRPr lang="en-US" dirty="0"/>
          </a:p>
        </p:txBody>
      </p:sp>
      <p:sp>
        <p:nvSpPr>
          <p:cNvPr id="3" name="Text Placeholder 2">
            <a:extLst>
              <a:ext uri="{FF2B5EF4-FFF2-40B4-BE49-F238E27FC236}">
                <a16:creationId xmlns:a16="http://schemas.microsoft.com/office/drawing/2014/main" id="{6AC34686-F6F5-8F49-B250-09BAF29BFB56}"/>
              </a:ext>
            </a:extLst>
          </p:cNvPr>
          <p:cNvSpPr>
            <a:spLocks noGrp="1"/>
          </p:cNvSpPr>
          <p:nvPr>
            <p:ph type="body" idx="1"/>
          </p:nvPr>
        </p:nvSpPr>
        <p:spPr/>
        <p:txBody>
          <a:bodyPr/>
          <a:lstStyle/>
          <a:p>
            <a:r>
              <a:rPr lang="en-US" sz="2400" dirty="0"/>
              <a:t>Good software developers write comments in their code, and do it judiciously. </a:t>
            </a:r>
          </a:p>
          <a:p>
            <a:pPr lvl="1"/>
            <a:r>
              <a:rPr lang="en-US" sz="2000" dirty="0"/>
              <a:t>Document important assumptions, e.g. in </a:t>
            </a:r>
            <a:r>
              <a:rPr lang="en-US" sz="2000" dirty="0" err="1"/>
              <a:t>JAVADocs</a:t>
            </a:r>
            <a:r>
              <a:rPr lang="en-US" sz="2000" dirty="0"/>
              <a:t>.</a:t>
            </a:r>
          </a:p>
          <a:p>
            <a:pPr lvl="1"/>
            <a:r>
              <a:rPr lang="en-US" sz="2000" dirty="0"/>
              <a:t>Make the code easier to understand, safer from bugs, and ready for change.</a:t>
            </a:r>
          </a:p>
          <a:p>
            <a:pPr lvl="1"/>
            <a:r>
              <a:rPr lang="en-US" sz="2000" dirty="0"/>
              <a:t>Specifies the provenance or source of a piece of code that was copied or adapted from elsewhere.</a:t>
            </a:r>
          </a:p>
          <a:p>
            <a:pPr lvl="1"/>
            <a:endParaRPr lang="en-US" sz="2000" dirty="0"/>
          </a:p>
          <a:p>
            <a:pPr lvl="1"/>
            <a:endParaRPr lang="en-US" sz="2000" dirty="0"/>
          </a:p>
          <a:p>
            <a:pPr lvl="1"/>
            <a:endParaRPr lang="en-US" sz="2000" dirty="0"/>
          </a:p>
          <a:p>
            <a:r>
              <a:rPr lang="en-US" sz="2400" dirty="0"/>
              <a:t>However, some comments are bad and unnecessary, e.g.:</a:t>
            </a:r>
            <a:endParaRPr lang="en-US" sz="2000" dirty="0"/>
          </a:p>
          <a:p>
            <a:pPr marL="0" indent="0">
              <a:buNone/>
            </a:pPr>
            <a:endParaRPr lang="en-US" sz="2400" dirty="0"/>
          </a:p>
        </p:txBody>
      </p:sp>
      <p:sp>
        <p:nvSpPr>
          <p:cNvPr id="4" name="Slide Number Placeholder 3">
            <a:extLst>
              <a:ext uri="{FF2B5EF4-FFF2-40B4-BE49-F238E27FC236}">
                <a16:creationId xmlns:a16="http://schemas.microsoft.com/office/drawing/2014/main" id="{60A4250B-1C99-A44D-8569-D893344ED315}"/>
              </a:ext>
            </a:extLst>
          </p:cNvPr>
          <p:cNvSpPr>
            <a:spLocks noGrp="1"/>
          </p:cNvSpPr>
          <p:nvPr>
            <p:ph type="sldNum" sz="quarter" idx="7"/>
          </p:nvPr>
        </p:nvSpPr>
        <p:spPr/>
        <p:txBody>
          <a:bodyPr/>
          <a:lstStyle/>
          <a:p>
            <a:fld id="{B6F15528-21DE-4FAA-801E-634DDDAF4B2B}" type="slidenum">
              <a:rPr lang="en-US" smtClean="0"/>
              <a:t>15</a:t>
            </a:fld>
            <a:endParaRPr lang="en-US"/>
          </a:p>
        </p:txBody>
      </p:sp>
      <p:sp>
        <p:nvSpPr>
          <p:cNvPr id="5" name="TextBox 4">
            <a:extLst>
              <a:ext uri="{FF2B5EF4-FFF2-40B4-BE49-F238E27FC236}">
                <a16:creationId xmlns:a16="http://schemas.microsoft.com/office/drawing/2014/main" id="{EFEB1AF4-5F24-984E-8987-84A75C3FB23C}"/>
              </a:ext>
            </a:extLst>
          </p:cNvPr>
          <p:cNvSpPr txBox="1"/>
          <p:nvPr/>
        </p:nvSpPr>
        <p:spPr>
          <a:xfrm>
            <a:off x="1155700" y="4845050"/>
            <a:ext cx="184731" cy="261610"/>
          </a:xfrm>
          <a:prstGeom prst="rect">
            <a:avLst/>
          </a:prstGeom>
          <a:noFill/>
        </p:spPr>
        <p:txBody>
          <a:bodyPr wrap="square" rtlCol="0">
            <a:spAutoFit/>
          </a:bodyPr>
          <a:lstStyle/>
          <a:p>
            <a:endParaRPr lang="en-US" sz="1100" dirty="0"/>
          </a:p>
        </p:txBody>
      </p:sp>
      <p:graphicFrame>
        <p:nvGraphicFramePr>
          <p:cNvPr id="7" name="Object 6">
            <a:extLst>
              <a:ext uri="{FF2B5EF4-FFF2-40B4-BE49-F238E27FC236}">
                <a16:creationId xmlns:a16="http://schemas.microsoft.com/office/drawing/2014/main" id="{D5B642CA-DF13-A842-95BC-61BE1F7CB216}"/>
              </a:ext>
            </a:extLst>
          </p:cNvPr>
          <p:cNvGraphicFramePr>
            <a:graphicFrameLocks noChangeAspect="1"/>
          </p:cNvGraphicFramePr>
          <p:nvPr/>
        </p:nvGraphicFramePr>
        <p:xfrm>
          <a:off x="1917700" y="3863320"/>
          <a:ext cx="7183742" cy="1243340"/>
        </p:xfrm>
        <a:graphic>
          <a:graphicData uri="http://schemas.openxmlformats.org/presentationml/2006/ole">
            <mc:AlternateContent xmlns:mc="http://schemas.openxmlformats.org/markup-compatibility/2006">
              <mc:Choice xmlns:v="urn:schemas-microsoft-com:vml" Requires="v">
                <p:oleObj spid="_x0000_s43057" name="Document" r:id="rId3" imgW="5943600" imgH="1028700" progId="Word.Document.12">
                  <p:embed/>
                </p:oleObj>
              </mc:Choice>
              <mc:Fallback>
                <p:oleObj name="Document" r:id="rId3" imgW="5943600" imgH="1028700" progId="Word.Document.12">
                  <p:embed/>
                  <p:pic>
                    <p:nvPicPr>
                      <p:cNvPr id="7" name="Object 6">
                        <a:extLst>
                          <a:ext uri="{FF2B5EF4-FFF2-40B4-BE49-F238E27FC236}">
                            <a16:creationId xmlns:a16="http://schemas.microsoft.com/office/drawing/2014/main" id="{D5B642CA-DF13-A842-95BC-61BE1F7CB216}"/>
                          </a:ext>
                        </a:extLst>
                      </p:cNvPr>
                      <p:cNvPicPr/>
                      <p:nvPr/>
                    </p:nvPicPr>
                    <p:blipFill>
                      <a:blip r:embed="rId4"/>
                      <a:stretch>
                        <a:fillRect/>
                      </a:stretch>
                    </p:blipFill>
                    <p:spPr>
                      <a:xfrm>
                        <a:off x="1917700" y="3863320"/>
                        <a:ext cx="7183742" cy="124334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12B7328-BDE1-4643-8019-9FB048528668}"/>
              </a:ext>
            </a:extLst>
          </p:cNvPr>
          <p:cNvGraphicFramePr>
            <a:graphicFrameLocks noChangeAspect="1"/>
          </p:cNvGraphicFramePr>
          <p:nvPr/>
        </p:nvGraphicFramePr>
        <p:xfrm>
          <a:off x="1917699" y="5521504"/>
          <a:ext cx="7406417" cy="1076146"/>
        </p:xfrm>
        <a:graphic>
          <a:graphicData uri="http://schemas.openxmlformats.org/presentationml/2006/ole">
            <mc:AlternateContent xmlns:mc="http://schemas.openxmlformats.org/markup-compatibility/2006">
              <mc:Choice xmlns:v="urn:schemas-microsoft-com:vml" Requires="v">
                <p:oleObj spid="_x0000_s43058" name="Document" r:id="rId5" imgW="5943600" imgH="863600" progId="Word.Document.12">
                  <p:embed/>
                </p:oleObj>
              </mc:Choice>
              <mc:Fallback>
                <p:oleObj name="Document" r:id="rId5" imgW="5943600" imgH="863600" progId="Word.Document.12">
                  <p:embed/>
                  <p:pic>
                    <p:nvPicPr>
                      <p:cNvPr id="8" name="Object 7">
                        <a:extLst>
                          <a:ext uri="{FF2B5EF4-FFF2-40B4-BE49-F238E27FC236}">
                            <a16:creationId xmlns:a16="http://schemas.microsoft.com/office/drawing/2014/main" id="{D12B7328-BDE1-4643-8019-9FB048528668}"/>
                          </a:ext>
                        </a:extLst>
                      </p:cNvPr>
                      <p:cNvPicPr/>
                      <p:nvPr/>
                    </p:nvPicPr>
                    <p:blipFill>
                      <a:blip r:embed="rId6"/>
                      <a:stretch>
                        <a:fillRect/>
                      </a:stretch>
                    </p:blipFill>
                    <p:spPr>
                      <a:xfrm>
                        <a:off x="1917699" y="5521504"/>
                        <a:ext cx="7406417" cy="1076146"/>
                      </a:xfrm>
                      <a:prstGeom prst="rect">
                        <a:avLst/>
                      </a:prstGeom>
                    </p:spPr>
                  </p:pic>
                </p:oleObj>
              </mc:Fallback>
            </mc:AlternateContent>
          </a:graphicData>
        </a:graphic>
      </p:graphicFrame>
    </p:spTree>
    <p:extLst>
      <p:ext uri="{BB962C8B-B14F-4D97-AF65-F5344CB8AC3E}">
        <p14:creationId xmlns:p14="http://schemas.microsoft.com/office/powerpoint/2010/main" val="390718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0793-3720-514B-80DD-BB3912BC3678}"/>
              </a:ext>
            </a:extLst>
          </p:cNvPr>
          <p:cNvSpPr>
            <a:spLocks noGrp="1"/>
          </p:cNvSpPr>
          <p:nvPr>
            <p:ph type="title"/>
          </p:nvPr>
        </p:nvSpPr>
        <p:spPr/>
        <p:txBody>
          <a:bodyPr/>
          <a:lstStyle/>
          <a:p>
            <a:r>
              <a:rPr lang="en-US" dirty="0"/>
              <a:t>Exercise</a:t>
            </a:r>
          </a:p>
        </p:txBody>
      </p:sp>
      <p:sp>
        <p:nvSpPr>
          <p:cNvPr id="6" name="Text Placeholder 5">
            <a:extLst>
              <a:ext uri="{FF2B5EF4-FFF2-40B4-BE49-F238E27FC236}">
                <a16:creationId xmlns:a16="http://schemas.microsoft.com/office/drawing/2014/main" id="{D6B99794-5F3B-6C44-8D0B-5EEB20DE3C79}"/>
              </a:ext>
            </a:extLst>
          </p:cNvPr>
          <p:cNvSpPr>
            <a:spLocks noGrp="1"/>
          </p:cNvSpPr>
          <p:nvPr>
            <p:ph type="body" idx="1"/>
          </p:nvPr>
        </p:nvSpPr>
        <p:spPr/>
        <p:txBody>
          <a:bodyPr/>
          <a:lstStyle/>
          <a:p>
            <a:r>
              <a:rPr lang="en-US" sz="2000" dirty="0"/>
              <a:t>Which comments are useful additions to the code? Consider each comment independently, as if the other comments weren’t there.</a:t>
            </a:r>
          </a:p>
        </p:txBody>
      </p:sp>
      <p:sp>
        <p:nvSpPr>
          <p:cNvPr id="4" name="Slide Number Placeholder 3">
            <a:extLst>
              <a:ext uri="{FF2B5EF4-FFF2-40B4-BE49-F238E27FC236}">
                <a16:creationId xmlns:a16="http://schemas.microsoft.com/office/drawing/2014/main" id="{A8C7B3BC-C2BE-524F-B74D-C400616D3005}"/>
              </a:ext>
            </a:extLst>
          </p:cNvPr>
          <p:cNvSpPr>
            <a:spLocks noGrp="1"/>
          </p:cNvSpPr>
          <p:nvPr>
            <p:ph type="sldNum" sz="quarter" idx="7"/>
          </p:nvPr>
        </p:nvSpPr>
        <p:spPr/>
        <p:txBody>
          <a:bodyPr/>
          <a:lstStyle/>
          <a:p>
            <a:fld id="{B6F15528-21DE-4FAA-801E-634DDDAF4B2B}" type="slidenum">
              <a:rPr lang="en-US" smtClean="0"/>
              <a:t>16</a:t>
            </a:fld>
            <a:endParaRPr lang="en-US"/>
          </a:p>
        </p:txBody>
      </p:sp>
      <p:graphicFrame>
        <p:nvGraphicFramePr>
          <p:cNvPr id="5" name="Object 4">
            <a:extLst>
              <a:ext uri="{FF2B5EF4-FFF2-40B4-BE49-F238E27FC236}">
                <a16:creationId xmlns:a16="http://schemas.microsoft.com/office/drawing/2014/main" id="{82533AB4-1334-D942-9F08-F7CACD6F9029}"/>
              </a:ext>
            </a:extLst>
          </p:cNvPr>
          <p:cNvGraphicFramePr>
            <a:graphicFrameLocks noChangeAspect="1"/>
          </p:cNvGraphicFramePr>
          <p:nvPr/>
        </p:nvGraphicFramePr>
        <p:xfrm>
          <a:off x="1765300" y="2711450"/>
          <a:ext cx="6438900" cy="2971800"/>
        </p:xfrm>
        <a:graphic>
          <a:graphicData uri="http://schemas.openxmlformats.org/presentationml/2006/ole">
            <mc:AlternateContent xmlns:mc="http://schemas.openxmlformats.org/markup-compatibility/2006">
              <mc:Choice xmlns:v="urn:schemas-microsoft-com:vml" Requires="v">
                <p:oleObj spid="_x0000_s44056" name="Document" r:id="rId4" imgW="5943600" imgH="2743200" progId="Word.Document.12">
                  <p:embed/>
                </p:oleObj>
              </mc:Choice>
              <mc:Fallback>
                <p:oleObj name="Document" r:id="rId4" imgW="5943600" imgH="2743200" progId="Word.Document.12">
                  <p:embed/>
                  <p:pic>
                    <p:nvPicPr>
                      <p:cNvPr id="5" name="Object 4">
                        <a:extLst>
                          <a:ext uri="{FF2B5EF4-FFF2-40B4-BE49-F238E27FC236}">
                            <a16:creationId xmlns:a16="http://schemas.microsoft.com/office/drawing/2014/main" id="{82533AB4-1334-D942-9F08-F7CACD6F9029}"/>
                          </a:ext>
                        </a:extLst>
                      </p:cNvPr>
                      <p:cNvPicPr/>
                      <p:nvPr/>
                    </p:nvPicPr>
                    <p:blipFill>
                      <a:blip r:embed="rId5"/>
                      <a:stretch>
                        <a:fillRect/>
                      </a:stretch>
                    </p:blipFill>
                    <p:spPr>
                      <a:xfrm>
                        <a:off x="1765300" y="2711450"/>
                        <a:ext cx="6438900" cy="29718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E35288A7-4DE3-F04A-B9B8-13B6F74F9A48}"/>
              </a:ext>
            </a:extLst>
          </p:cNvPr>
          <p:cNvSpPr txBox="1"/>
          <p:nvPr/>
        </p:nvSpPr>
        <p:spPr>
          <a:xfrm>
            <a:off x="1004666" y="7045719"/>
            <a:ext cx="4798878" cy="369332"/>
          </a:xfrm>
          <a:prstGeom prst="rect">
            <a:avLst/>
          </a:prstGeom>
          <a:noFill/>
        </p:spPr>
        <p:txBody>
          <a:bodyPr wrap="none" rtlCol="0">
            <a:spAutoFit/>
          </a:bodyPr>
          <a:lstStyle/>
          <a:p>
            <a:r>
              <a:rPr lang="en-US" dirty="0"/>
              <a:t>Try it at: https://</a:t>
            </a:r>
            <a:r>
              <a:rPr lang="en-US" dirty="0" err="1"/>
              <a:t>github.com</a:t>
            </a:r>
            <a:r>
              <a:rPr lang="en-US" dirty="0"/>
              <a:t>/yy2111/</a:t>
            </a:r>
            <a:r>
              <a:rPr lang="en-US" dirty="0" err="1"/>
              <a:t>CodeReview</a:t>
            </a:r>
            <a:endParaRPr lang="en-US" dirty="0"/>
          </a:p>
        </p:txBody>
      </p:sp>
    </p:spTree>
    <p:extLst>
      <p:ext uri="{BB962C8B-B14F-4D97-AF65-F5344CB8AC3E}">
        <p14:creationId xmlns:p14="http://schemas.microsoft.com/office/powerpoint/2010/main" val="216794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D973-7A7F-1742-B9DF-CD03C20816DB}"/>
              </a:ext>
            </a:extLst>
          </p:cNvPr>
          <p:cNvSpPr>
            <a:spLocks noGrp="1"/>
          </p:cNvSpPr>
          <p:nvPr>
            <p:ph type="title"/>
          </p:nvPr>
        </p:nvSpPr>
        <p:spPr/>
        <p:txBody>
          <a:bodyPr/>
          <a:lstStyle/>
          <a:p>
            <a:r>
              <a:rPr lang="en-US" b="1" dirty="0"/>
              <a:t>Fail Fast</a:t>
            </a:r>
            <a:endParaRPr lang="en-US" dirty="0"/>
          </a:p>
        </p:txBody>
      </p:sp>
      <p:sp>
        <p:nvSpPr>
          <p:cNvPr id="3" name="Text Placeholder 2">
            <a:extLst>
              <a:ext uri="{FF2B5EF4-FFF2-40B4-BE49-F238E27FC236}">
                <a16:creationId xmlns:a16="http://schemas.microsoft.com/office/drawing/2014/main" id="{1E81825B-5A3C-6C47-8FF8-202FE8E61786}"/>
              </a:ext>
            </a:extLst>
          </p:cNvPr>
          <p:cNvSpPr>
            <a:spLocks noGrp="1"/>
          </p:cNvSpPr>
          <p:nvPr>
            <p:ph type="body" idx="1"/>
          </p:nvPr>
        </p:nvSpPr>
        <p:spPr/>
        <p:txBody>
          <a:bodyPr/>
          <a:lstStyle/>
          <a:p>
            <a:r>
              <a:rPr lang="en-US" i="1" dirty="0"/>
              <a:t>Failing fast</a:t>
            </a:r>
            <a:r>
              <a:rPr lang="en-US" dirty="0"/>
              <a:t> means that code should reveal its bugs as early as possible. The earlier a problem is observed (the closer to its cause), the easier it is to find and fix.</a:t>
            </a:r>
          </a:p>
          <a:p>
            <a:r>
              <a:rPr lang="en-US" dirty="0"/>
              <a:t>Static type checking fails faster than dynamic checking, and dynamic checking fails faster than producing a wrong answer that may corrupt subsequent computation.</a:t>
            </a:r>
          </a:p>
          <a:p>
            <a:r>
              <a:rPr lang="en-US" dirty="0"/>
              <a:t>The </a:t>
            </a:r>
            <a:r>
              <a:rPr lang="en-US" dirty="0" err="1"/>
              <a:t>dayOfYear</a:t>
            </a:r>
            <a:r>
              <a:rPr lang="en-US" dirty="0"/>
              <a:t> function doesn’t fail fast — if you pass it the arguments in the wrong order, it will quietly return the wrong answer. In fact, the way </a:t>
            </a:r>
            <a:r>
              <a:rPr lang="en-US" dirty="0" err="1"/>
              <a:t>dayOfYear</a:t>
            </a:r>
            <a:r>
              <a:rPr lang="en-US" dirty="0"/>
              <a:t> is designed, it’s highly likely that a non-American will pass the arguments in the wrong order! It needs more checking — either static checking or dynamic checking.</a:t>
            </a:r>
          </a:p>
        </p:txBody>
      </p:sp>
      <p:sp>
        <p:nvSpPr>
          <p:cNvPr id="4" name="Slide Number Placeholder 3">
            <a:extLst>
              <a:ext uri="{FF2B5EF4-FFF2-40B4-BE49-F238E27FC236}">
                <a16:creationId xmlns:a16="http://schemas.microsoft.com/office/drawing/2014/main" id="{B46270D4-1D7E-9244-AC11-1F9A97A4B786}"/>
              </a:ext>
            </a:extLst>
          </p:cNvPr>
          <p:cNvSpPr>
            <a:spLocks noGrp="1"/>
          </p:cNvSpPr>
          <p:nvPr>
            <p:ph type="sldNum" sz="quarter" idx="7"/>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211394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5ACA0-D84E-F449-8B4F-9416529816A1}"/>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9D29DD5A-8238-DA40-9235-5CF7626A2D81}"/>
              </a:ext>
            </a:extLst>
          </p:cNvPr>
          <p:cNvSpPr>
            <a:spLocks noGrp="1"/>
          </p:cNvSpPr>
          <p:nvPr>
            <p:ph type="body" idx="1"/>
          </p:nvPr>
        </p:nvSpPr>
        <p:spPr/>
        <p:txBody>
          <a:bodyPr/>
          <a:lstStyle/>
          <a:p>
            <a:r>
              <a:rPr lang="en-US" sz="2400" dirty="0"/>
              <a:t>Suppose the date is February 9, 2019. The correct </a:t>
            </a:r>
            <a:r>
              <a:rPr lang="en-US" sz="2400" dirty="0" err="1"/>
              <a:t>dayOfYear</a:t>
            </a:r>
            <a:r>
              <a:rPr lang="en-US" sz="2400" dirty="0"/>
              <a:t>() result for this date is 40, since it’s the fortieth day of the year.</a:t>
            </a:r>
          </a:p>
          <a:p>
            <a:r>
              <a:rPr lang="en-US" sz="2400" dirty="0"/>
              <a:t>Which of the following are plausible ways that a programmer might (mistakenly) call </a:t>
            </a:r>
            <a:r>
              <a:rPr lang="en-US" sz="2400" dirty="0" err="1"/>
              <a:t>dayOfYear</a:t>
            </a:r>
            <a:r>
              <a:rPr lang="en-US" sz="2400" dirty="0"/>
              <a:t>()? And for each one, does it lead to a static error, dynamic error, or wrong answer?</a:t>
            </a:r>
          </a:p>
          <a:p>
            <a:pPr lvl="1"/>
            <a:r>
              <a:rPr lang="en-US" sz="2000" dirty="0" err="1"/>
              <a:t>dayOfYear</a:t>
            </a:r>
            <a:r>
              <a:rPr lang="en-US" sz="2000" dirty="0"/>
              <a:t>(2, 9, 2019)</a:t>
            </a:r>
          </a:p>
          <a:p>
            <a:pPr lvl="1"/>
            <a:r>
              <a:rPr lang="en-US" sz="2000" dirty="0" err="1"/>
              <a:t>dayOfYear</a:t>
            </a:r>
            <a:r>
              <a:rPr lang="en-US" sz="2000" dirty="0"/>
              <a:t>(1, 9, 2019)</a:t>
            </a:r>
          </a:p>
          <a:p>
            <a:pPr lvl="1"/>
            <a:r>
              <a:rPr lang="en-US" sz="2000" dirty="0" err="1"/>
              <a:t>dayOfYear</a:t>
            </a:r>
            <a:r>
              <a:rPr lang="en-US" sz="2000" dirty="0"/>
              <a:t>(9, 2, 2019)</a:t>
            </a:r>
          </a:p>
          <a:p>
            <a:pPr lvl="1"/>
            <a:r>
              <a:rPr lang="en-US" sz="2000" dirty="0" err="1"/>
              <a:t>dayOfYear</a:t>
            </a:r>
            <a:r>
              <a:rPr lang="en-US" sz="2000" dirty="0"/>
              <a:t>("February", 9, 2019)</a:t>
            </a:r>
          </a:p>
          <a:p>
            <a:pPr lvl="1"/>
            <a:r>
              <a:rPr lang="en-US" sz="2000" dirty="0" err="1"/>
              <a:t>dayOfYear</a:t>
            </a:r>
            <a:r>
              <a:rPr lang="en-US" sz="2000" dirty="0"/>
              <a:t>(2019, 2, 9)</a:t>
            </a:r>
          </a:p>
          <a:p>
            <a:pPr lvl="1"/>
            <a:r>
              <a:rPr lang="en-US" sz="2000" dirty="0" err="1"/>
              <a:t>dayOfYear</a:t>
            </a:r>
            <a:r>
              <a:rPr lang="en-US" sz="2000" dirty="0"/>
              <a:t>(2, 2019, 9)</a:t>
            </a:r>
          </a:p>
        </p:txBody>
      </p:sp>
      <p:sp>
        <p:nvSpPr>
          <p:cNvPr id="4" name="Slide Number Placeholder 3">
            <a:extLst>
              <a:ext uri="{FF2B5EF4-FFF2-40B4-BE49-F238E27FC236}">
                <a16:creationId xmlns:a16="http://schemas.microsoft.com/office/drawing/2014/main" id="{FD44034C-FCF9-2A4B-B644-2BEF51CE4AD3}"/>
              </a:ext>
            </a:extLst>
          </p:cNvPr>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95545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5F9B-9425-D643-8973-82032DB80052}"/>
              </a:ext>
            </a:extLst>
          </p:cNvPr>
          <p:cNvSpPr>
            <a:spLocks noGrp="1"/>
          </p:cNvSpPr>
          <p:nvPr>
            <p:ph type="title"/>
          </p:nvPr>
        </p:nvSpPr>
        <p:spPr/>
        <p:txBody>
          <a:bodyPr/>
          <a:lstStyle/>
          <a:p>
            <a:r>
              <a:rPr lang="en-US" dirty="0"/>
              <a:t>Avoid Magic Numbers</a:t>
            </a:r>
          </a:p>
        </p:txBody>
      </p:sp>
      <p:sp>
        <p:nvSpPr>
          <p:cNvPr id="3" name="Text Placeholder 2">
            <a:extLst>
              <a:ext uri="{FF2B5EF4-FFF2-40B4-BE49-F238E27FC236}">
                <a16:creationId xmlns:a16="http://schemas.microsoft.com/office/drawing/2014/main" id="{D7908A8C-3698-A748-BC41-4B2084D52A2B}"/>
              </a:ext>
            </a:extLst>
          </p:cNvPr>
          <p:cNvSpPr>
            <a:spLocks noGrp="1"/>
          </p:cNvSpPr>
          <p:nvPr>
            <p:ph type="body" idx="1"/>
          </p:nvPr>
        </p:nvSpPr>
        <p:spPr/>
        <p:txBody>
          <a:bodyPr/>
          <a:lstStyle/>
          <a:p>
            <a:r>
              <a:rPr lang="en-US" dirty="0"/>
              <a:t>Replace magic constant number with symbolic constant</a:t>
            </a:r>
          </a:p>
          <a:p>
            <a:pPr lvl="1"/>
            <a:r>
              <a:rPr lang="en-US" dirty="0"/>
              <a:t>There are really only two constants that computer scientists recognize as valid in and of themselves: 0, 1</a:t>
            </a:r>
          </a:p>
          <a:p>
            <a:r>
              <a:rPr lang="en-US" dirty="0" err="1"/>
              <a:t>dayOfYear</a:t>
            </a:r>
            <a:r>
              <a:rPr lang="en-US" dirty="0"/>
              <a:t>() is full of magic numbers</a:t>
            </a:r>
          </a:p>
          <a:p>
            <a:pPr lvl="1"/>
            <a:r>
              <a:rPr lang="en-US" dirty="0"/>
              <a:t>The months 2, …, 12 would be far more readable as FEBRUARY, …, DECEMBER.</a:t>
            </a:r>
          </a:p>
          <a:p>
            <a:pPr lvl="1"/>
            <a:r>
              <a:rPr lang="en-US" dirty="0"/>
              <a:t>The days-of-months 30, 31, 28 would be more readable (and eliminate duplicate code) if they were in a data structure like an array, list, or map, e.g. MONTH_LENGTH[month].</a:t>
            </a:r>
          </a:p>
          <a:p>
            <a:pPr lvl="1"/>
            <a:r>
              <a:rPr lang="en-US" dirty="0"/>
              <a:t>The mysterious numbers 59 and 90 are particularly pernicious examples of magic numbers. </a:t>
            </a:r>
          </a:p>
          <a:p>
            <a:pPr lvl="2"/>
            <a:r>
              <a:rPr lang="en-US" dirty="0"/>
              <a:t>uncommented and undocumented, </a:t>
            </a:r>
          </a:p>
          <a:p>
            <a:pPr lvl="2"/>
            <a:r>
              <a:rPr lang="en-US" dirty="0"/>
              <a:t>the result of a computation done by hand by the programmer. (Don’t hardcode constants that you’ve computed by hand)</a:t>
            </a:r>
          </a:p>
        </p:txBody>
      </p:sp>
      <p:sp>
        <p:nvSpPr>
          <p:cNvPr id="4" name="Slide Number Placeholder 3">
            <a:extLst>
              <a:ext uri="{FF2B5EF4-FFF2-40B4-BE49-F238E27FC236}">
                <a16:creationId xmlns:a16="http://schemas.microsoft.com/office/drawing/2014/main" id="{343F96E9-F3A8-AF4A-9457-C59289809654}"/>
              </a:ext>
            </a:extLst>
          </p:cNvPr>
          <p:cNvSpPr>
            <a:spLocks noGrp="1"/>
          </p:cNvSpPr>
          <p:nvPr>
            <p:ph type="sldNum" sz="quarter" idx="7"/>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11508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113A0FAB-96C2-4E40-B35E-572C036FBBA6}"/>
              </a:ext>
            </a:extLst>
          </p:cNvPr>
          <p:cNvSpPr>
            <a:spLocks noGrp="1" noChangeArrowheads="1"/>
          </p:cNvSpPr>
          <p:nvPr>
            <p:ph type="title"/>
          </p:nvPr>
        </p:nvSpPr>
        <p:spPr/>
        <p:txBody>
          <a:bodyPr/>
          <a:lstStyle/>
          <a:p>
            <a:pPr eaLnBrk="1" hangingPunct="1"/>
            <a:r>
              <a:rPr lang="en-US" altLang="en-US"/>
              <a:t>Code Reviews</a:t>
            </a:r>
          </a:p>
        </p:txBody>
      </p:sp>
      <p:sp>
        <p:nvSpPr>
          <p:cNvPr id="726019" name="Rectangle 3">
            <a:extLst>
              <a:ext uri="{FF2B5EF4-FFF2-40B4-BE49-F238E27FC236}">
                <a16:creationId xmlns:a16="http://schemas.microsoft.com/office/drawing/2014/main" id="{E0A70C16-168B-9546-BF9A-6B5DFC1723B6}"/>
              </a:ext>
            </a:extLst>
          </p:cNvPr>
          <p:cNvSpPr>
            <a:spLocks noGrp="1" noChangeArrowheads="1"/>
          </p:cNvSpPr>
          <p:nvPr>
            <p:ph type="body" idx="1"/>
          </p:nvPr>
        </p:nvSpPr>
        <p:spPr/>
        <p:txBody>
          <a:bodyPr/>
          <a:lstStyle/>
          <a:p>
            <a:r>
              <a:rPr lang="en-US" altLang="en-US" dirty="0"/>
              <a:t>Code review is careful, systematic study of source code by people who are not the original author of the code. </a:t>
            </a:r>
          </a:p>
          <a:p>
            <a:pPr lvl="1"/>
            <a:r>
              <a:rPr lang="en-US" altLang="en-US" dirty="0"/>
              <a:t>It’s analogous to proofreading a term paper.</a:t>
            </a:r>
          </a:p>
          <a:p>
            <a:r>
              <a:rPr lang="en-US" altLang="en-US" dirty="0"/>
              <a:t>Two purposes:</a:t>
            </a:r>
          </a:p>
          <a:p>
            <a:pPr lvl="1"/>
            <a:r>
              <a:rPr lang="en-US" altLang="en-US" b="1" i="1" dirty="0">
                <a:solidFill>
                  <a:srgbClr val="2326C0"/>
                </a:solidFill>
              </a:rPr>
              <a:t>Improving the code.</a:t>
            </a:r>
            <a:r>
              <a:rPr lang="en-US" altLang="en-US" b="1" dirty="0">
                <a:solidFill>
                  <a:srgbClr val="2326C0"/>
                </a:solidFill>
              </a:rPr>
              <a:t> </a:t>
            </a:r>
          </a:p>
          <a:p>
            <a:pPr lvl="2"/>
            <a:r>
              <a:rPr lang="en-US" altLang="en-US" dirty="0"/>
              <a:t>Finding bugs, anticipating possible bugs, checking the clarity of the code, and checking for consistency with the project’s style standards.</a:t>
            </a:r>
          </a:p>
          <a:p>
            <a:pPr lvl="1"/>
            <a:r>
              <a:rPr lang="en-US" altLang="en-US" b="1" i="1" dirty="0">
                <a:solidFill>
                  <a:srgbClr val="2326C0"/>
                </a:solidFill>
              </a:rPr>
              <a:t>Improving the programmer. </a:t>
            </a:r>
          </a:p>
          <a:p>
            <a:pPr lvl="2"/>
            <a:r>
              <a:rPr lang="en-US" altLang="en-US" dirty="0"/>
              <a:t>Code review is an important way that programmers learn and teach each other, about new language features, changes in the design of the project or its coding standards, and new techniques. </a:t>
            </a:r>
          </a:p>
          <a:p>
            <a:pPr marL="457200" lvl="1" indent="0">
              <a:buNone/>
            </a:pPr>
            <a:endParaRPr lang="en-US" altLang="en-US" dirty="0"/>
          </a:p>
          <a:p>
            <a:pPr lvl="1"/>
            <a:endParaRPr lang="en-US" altLang="en-US" dirty="0"/>
          </a:p>
          <a:p>
            <a:pPr marL="0" indent="0" eaLnBrk="1" hangingPunct="1">
              <a:buNone/>
            </a:pPr>
            <a:endParaRPr lang="en-US" altLang="en-US" dirty="0"/>
          </a:p>
        </p:txBody>
      </p:sp>
    </p:spTree>
    <p:extLst>
      <p:ext uri="{BB962C8B-B14F-4D97-AF65-F5344CB8AC3E}">
        <p14:creationId xmlns:p14="http://schemas.microsoft.com/office/powerpoint/2010/main" val="741933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24C8-EFC9-A84E-AE20-10A5F1D65AAF}"/>
              </a:ext>
            </a:extLst>
          </p:cNvPr>
          <p:cNvSpPr>
            <a:spLocks noGrp="1"/>
          </p:cNvSpPr>
          <p:nvPr>
            <p:ph type="title"/>
          </p:nvPr>
        </p:nvSpPr>
        <p:spPr/>
        <p:txBody>
          <a:bodyPr/>
          <a:lstStyle/>
          <a:p>
            <a:r>
              <a:rPr lang="en-US" b="1" dirty="0"/>
              <a:t>Smelly Example #2</a:t>
            </a:r>
            <a:endParaRPr lang="en-US" dirty="0"/>
          </a:p>
        </p:txBody>
      </p:sp>
      <p:sp>
        <p:nvSpPr>
          <p:cNvPr id="3" name="Text Placeholder 2">
            <a:extLst>
              <a:ext uri="{FF2B5EF4-FFF2-40B4-BE49-F238E27FC236}">
                <a16:creationId xmlns:a16="http://schemas.microsoft.com/office/drawing/2014/main" id="{7D5F163B-F37A-094C-BBC1-64E8982E4402}"/>
              </a:ext>
            </a:extLst>
          </p:cNvPr>
          <p:cNvSpPr>
            <a:spLocks noGrp="1"/>
          </p:cNvSpPr>
          <p:nvPr>
            <p:ph type="body" idx="1"/>
          </p:nvPr>
        </p:nvSpPr>
        <p:spPr>
          <a:xfrm>
            <a:off x="761245" y="1967974"/>
            <a:ext cx="4204455" cy="4869198"/>
          </a:xfrm>
        </p:spPr>
        <p:txBody>
          <a:bodyPr/>
          <a:lstStyle/>
          <a:p>
            <a:pPr marL="0" indent="0">
              <a:buNone/>
            </a:pPr>
            <a:r>
              <a:rPr lang="en-US" sz="2000" dirty="0"/>
              <a:t>Consider this code:</a:t>
            </a:r>
          </a:p>
          <a:p>
            <a:pPr marL="0" indent="0">
              <a:buNone/>
            </a:pPr>
            <a:r>
              <a:rPr lang="en-US" sz="2000" dirty="0"/>
              <a:t>for (int </a:t>
            </a:r>
            <a:r>
              <a:rPr lang="en-US" sz="2000" dirty="0" err="1"/>
              <a:t>i</a:t>
            </a:r>
            <a:r>
              <a:rPr lang="en-US" sz="2000" dirty="0"/>
              <a:t> = 0; </a:t>
            </a:r>
            <a:r>
              <a:rPr lang="en-US" sz="2000" dirty="0" err="1"/>
              <a:t>i</a:t>
            </a:r>
            <a:r>
              <a:rPr lang="en-US" sz="2000" dirty="0"/>
              <a:t> &lt; 5; ++</a:t>
            </a:r>
            <a:r>
              <a:rPr lang="en-US" sz="2000" dirty="0" err="1"/>
              <a:t>i</a:t>
            </a:r>
            <a:r>
              <a:rPr lang="en-US" sz="2000" dirty="0"/>
              <a:t>) { </a:t>
            </a:r>
          </a:p>
          <a:p>
            <a:pPr marL="0" indent="0">
              <a:buNone/>
            </a:pPr>
            <a:r>
              <a:rPr lang="en-US" sz="2000" dirty="0"/>
              <a:t>	</a:t>
            </a:r>
            <a:r>
              <a:rPr lang="en-US" sz="2000" dirty="0" err="1"/>
              <a:t>turtle.forward</a:t>
            </a:r>
            <a:r>
              <a:rPr lang="en-US" sz="2000" dirty="0"/>
              <a:t>(36); </a:t>
            </a:r>
          </a:p>
          <a:p>
            <a:pPr marL="0" indent="0">
              <a:buNone/>
            </a:pPr>
            <a:r>
              <a:rPr lang="en-US" sz="2000" dirty="0"/>
              <a:t>	</a:t>
            </a:r>
            <a:r>
              <a:rPr lang="en-US" sz="2000" dirty="0" err="1"/>
              <a:t>turtle.turn</a:t>
            </a:r>
            <a:r>
              <a:rPr lang="en-US" sz="2000" dirty="0"/>
              <a:t>(72); </a:t>
            </a:r>
          </a:p>
          <a:p>
            <a:pPr marL="0" indent="0">
              <a:buNone/>
            </a:pPr>
            <a:r>
              <a:rPr lang="en-US" sz="2000" dirty="0"/>
              <a:t>}</a:t>
            </a:r>
          </a:p>
          <a:p>
            <a:pPr marL="0" indent="0">
              <a:buNone/>
            </a:pPr>
            <a:r>
              <a:rPr lang="en-US" sz="2000" dirty="0"/>
              <a:t>Which is a better rewrite by replacing numbers with names in order to improve code quality?</a:t>
            </a:r>
          </a:p>
        </p:txBody>
      </p:sp>
      <p:sp>
        <p:nvSpPr>
          <p:cNvPr id="4" name="Slide Number Placeholder 3">
            <a:extLst>
              <a:ext uri="{FF2B5EF4-FFF2-40B4-BE49-F238E27FC236}">
                <a16:creationId xmlns:a16="http://schemas.microsoft.com/office/drawing/2014/main" id="{8FD72741-EF67-D747-8AD1-AD516463BF37}"/>
              </a:ext>
            </a:extLst>
          </p:cNvPr>
          <p:cNvSpPr>
            <a:spLocks noGrp="1"/>
          </p:cNvSpPr>
          <p:nvPr>
            <p:ph type="sldNum" sz="quarter" idx="7"/>
          </p:nvPr>
        </p:nvSpPr>
        <p:spPr/>
        <p:txBody>
          <a:bodyPr/>
          <a:lstStyle/>
          <a:p>
            <a:fld id="{B6F15528-21DE-4FAA-801E-634DDDAF4B2B}" type="slidenum">
              <a:rPr lang="en-US" smtClean="0"/>
              <a:t>20</a:t>
            </a:fld>
            <a:endParaRPr lang="en-US"/>
          </a:p>
        </p:txBody>
      </p:sp>
      <p:pic>
        <p:nvPicPr>
          <p:cNvPr id="10" name="Picture 9">
            <a:extLst>
              <a:ext uri="{FF2B5EF4-FFF2-40B4-BE49-F238E27FC236}">
                <a16:creationId xmlns:a16="http://schemas.microsoft.com/office/drawing/2014/main" id="{8ADA17F0-7344-414B-8445-644DBE524C89}"/>
              </a:ext>
            </a:extLst>
          </p:cNvPr>
          <p:cNvPicPr>
            <a:picLocks noChangeAspect="1"/>
          </p:cNvPicPr>
          <p:nvPr/>
        </p:nvPicPr>
        <p:blipFill rotWithShape="1">
          <a:blip r:embed="rId3"/>
          <a:srcRect r="38235"/>
          <a:stretch/>
        </p:blipFill>
        <p:spPr>
          <a:xfrm>
            <a:off x="5409445" y="1949450"/>
            <a:ext cx="3671055" cy="1206500"/>
          </a:xfrm>
          <a:prstGeom prst="rect">
            <a:avLst/>
          </a:prstGeom>
        </p:spPr>
      </p:pic>
      <p:pic>
        <p:nvPicPr>
          <p:cNvPr id="11" name="Picture 10">
            <a:extLst>
              <a:ext uri="{FF2B5EF4-FFF2-40B4-BE49-F238E27FC236}">
                <a16:creationId xmlns:a16="http://schemas.microsoft.com/office/drawing/2014/main" id="{6CE05AA7-2030-2848-BDC9-360F6854ADD2}"/>
              </a:ext>
            </a:extLst>
          </p:cNvPr>
          <p:cNvPicPr>
            <a:picLocks noChangeAspect="1"/>
          </p:cNvPicPr>
          <p:nvPr/>
        </p:nvPicPr>
        <p:blipFill rotWithShape="1">
          <a:blip r:embed="rId4"/>
          <a:srcRect r="38235"/>
          <a:stretch/>
        </p:blipFill>
        <p:spPr>
          <a:xfrm>
            <a:off x="5409445" y="3601107"/>
            <a:ext cx="3671055" cy="1028700"/>
          </a:xfrm>
          <a:prstGeom prst="rect">
            <a:avLst/>
          </a:prstGeom>
        </p:spPr>
      </p:pic>
      <p:pic>
        <p:nvPicPr>
          <p:cNvPr id="12" name="Picture 11">
            <a:extLst>
              <a:ext uri="{FF2B5EF4-FFF2-40B4-BE49-F238E27FC236}">
                <a16:creationId xmlns:a16="http://schemas.microsoft.com/office/drawing/2014/main" id="{4ABE6A66-9933-5B45-B9E3-8DAEF1DE1C58}"/>
              </a:ext>
            </a:extLst>
          </p:cNvPr>
          <p:cNvPicPr>
            <a:picLocks noChangeAspect="1"/>
          </p:cNvPicPr>
          <p:nvPr/>
        </p:nvPicPr>
        <p:blipFill rotWithShape="1">
          <a:blip r:embed="rId5"/>
          <a:srcRect r="37271"/>
          <a:stretch/>
        </p:blipFill>
        <p:spPr>
          <a:xfrm>
            <a:off x="5352120" y="5024820"/>
            <a:ext cx="3728380" cy="1371600"/>
          </a:xfrm>
          <a:prstGeom prst="rect">
            <a:avLst/>
          </a:prstGeom>
        </p:spPr>
      </p:pic>
      <p:sp>
        <p:nvSpPr>
          <p:cNvPr id="13" name="TextBox 12">
            <a:extLst>
              <a:ext uri="{FF2B5EF4-FFF2-40B4-BE49-F238E27FC236}">
                <a16:creationId xmlns:a16="http://schemas.microsoft.com/office/drawing/2014/main" id="{7A649495-CA8B-224C-8F97-B39FB05F9DAE}"/>
              </a:ext>
            </a:extLst>
          </p:cNvPr>
          <p:cNvSpPr txBox="1"/>
          <p:nvPr/>
        </p:nvSpPr>
        <p:spPr>
          <a:xfrm>
            <a:off x="4982256" y="3791935"/>
            <a:ext cx="377026" cy="369332"/>
          </a:xfrm>
          <a:prstGeom prst="rect">
            <a:avLst/>
          </a:prstGeom>
          <a:noFill/>
        </p:spPr>
        <p:txBody>
          <a:bodyPr wrap="none" rtlCol="0">
            <a:spAutoFit/>
          </a:bodyPr>
          <a:lstStyle/>
          <a:p>
            <a:r>
              <a:rPr lang="en-US" dirty="0"/>
              <a:t>b)</a:t>
            </a:r>
          </a:p>
        </p:txBody>
      </p:sp>
      <p:sp>
        <p:nvSpPr>
          <p:cNvPr id="14" name="TextBox 13">
            <a:extLst>
              <a:ext uri="{FF2B5EF4-FFF2-40B4-BE49-F238E27FC236}">
                <a16:creationId xmlns:a16="http://schemas.microsoft.com/office/drawing/2014/main" id="{C3380F45-FB98-EA4B-99C9-BFE2B97147C9}"/>
              </a:ext>
            </a:extLst>
          </p:cNvPr>
          <p:cNvSpPr txBox="1"/>
          <p:nvPr/>
        </p:nvSpPr>
        <p:spPr>
          <a:xfrm>
            <a:off x="5004669" y="2464683"/>
            <a:ext cx="365806" cy="369332"/>
          </a:xfrm>
          <a:prstGeom prst="rect">
            <a:avLst/>
          </a:prstGeom>
          <a:noFill/>
        </p:spPr>
        <p:txBody>
          <a:bodyPr wrap="none" rtlCol="0">
            <a:spAutoFit/>
          </a:bodyPr>
          <a:lstStyle/>
          <a:p>
            <a:r>
              <a:rPr lang="en-US" dirty="0"/>
              <a:t>a)</a:t>
            </a:r>
          </a:p>
        </p:txBody>
      </p:sp>
      <p:sp>
        <p:nvSpPr>
          <p:cNvPr id="15" name="TextBox 14">
            <a:extLst>
              <a:ext uri="{FF2B5EF4-FFF2-40B4-BE49-F238E27FC236}">
                <a16:creationId xmlns:a16="http://schemas.microsoft.com/office/drawing/2014/main" id="{0873A49E-DABD-C640-BC45-BAF429B77616}"/>
              </a:ext>
            </a:extLst>
          </p:cNvPr>
          <p:cNvSpPr txBox="1"/>
          <p:nvPr/>
        </p:nvSpPr>
        <p:spPr>
          <a:xfrm>
            <a:off x="4965700" y="5341288"/>
            <a:ext cx="352982"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1322432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9DFA-ED01-E34A-AE50-F3267FF76A1F}"/>
              </a:ext>
            </a:extLst>
          </p:cNvPr>
          <p:cNvSpPr>
            <a:spLocks noGrp="1"/>
          </p:cNvSpPr>
          <p:nvPr>
            <p:ph type="title"/>
          </p:nvPr>
        </p:nvSpPr>
        <p:spPr/>
        <p:txBody>
          <a:bodyPr/>
          <a:lstStyle/>
          <a:p>
            <a:r>
              <a:rPr lang="en-US" b="1" dirty="0"/>
              <a:t>Use Good Names</a:t>
            </a:r>
            <a:endParaRPr lang="en-US" dirty="0"/>
          </a:p>
        </p:txBody>
      </p:sp>
      <p:sp>
        <p:nvSpPr>
          <p:cNvPr id="3" name="Text Placeholder 2">
            <a:extLst>
              <a:ext uri="{FF2B5EF4-FFF2-40B4-BE49-F238E27FC236}">
                <a16:creationId xmlns:a16="http://schemas.microsoft.com/office/drawing/2014/main" id="{2BBD4C0E-5F41-3A45-B6FA-B5583FE61390}"/>
              </a:ext>
            </a:extLst>
          </p:cNvPr>
          <p:cNvSpPr>
            <a:spLocks noGrp="1"/>
          </p:cNvSpPr>
          <p:nvPr>
            <p:ph type="body" idx="1"/>
          </p:nvPr>
        </p:nvSpPr>
        <p:spPr>
          <a:xfrm>
            <a:off x="761245" y="1797050"/>
            <a:ext cx="9170908" cy="4869198"/>
          </a:xfrm>
        </p:spPr>
        <p:txBody>
          <a:bodyPr/>
          <a:lstStyle/>
          <a:p>
            <a:r>
              <a:rPr lang="en-US" dirty="0"/>
              <a:t>Good method and variable names are long and self-descriptive. </a:t>
            </a:r>
          </a:p>
          <a:p>
            <a:pPr lvl="1"/>
            <a:r>
              <a:rPr lang="en-US" dirty="0"/>
              <a:t>Comments can often be avoided entirely by making the code itself more readable, with better names that describe the methods and variables. </a:t>
            </a:r>
          </a:p>
          <a:p>
            <a:pPr lvl="1"/>
            <a:r>
              <a:rPr lang="en-US" dirty="0"/>
              <a:t>For example, you can rewrite </a:t>
            </a:r>
          </a:p>
          <a:p>
            <a:pPr marL="914400" lvl="2" indent="0">
              <a:buNone/>
            </a:pPr>
            <a:r>
              <a:rPr lang="en-US" sz="1800" dirty="0"/>
              <a:t>int </a:t>
            </a:r>
            <a:r>
              <a:rPr lang="en-US" sz="1800" dirty="0" err="1"/>
              <a:t>tmp</a:t>
            </a:r>
            <a:r>
              <a:rPr lang="en-US" sz="1800" dirty="0"/>
              <a:t> = 86400; </a:t>
            </a:r>
            <a:r>
              <a:rPr lang="en-US" sz="1800" dirty="0">
                <a:solidFill>
                  <a:srgbClr val="35A364"/>
                </a:solidFill>
              </a:rPr>
              <a:t>// </a:t>
            </a:r>
            <a:r>
              <a:rPr lang="en-US" sz="1800" dirty="0" err="1">
                <a:solidFill>
                  <a:srgbClr val="35A364"/>
                </a:solidFill>
              </a:rPr>
              <a:t>tmp</a:t>
            </a:r>
            <a:r>
              <a:rPr lang="en-US" sz="1800" dirty="0">
                <a:solidFill>
                  <a:srgbClr val="35A364"/>
                </a:solidFill>
              </a:rPr>
              <a:t> is the number of seconds in a day (don't do this!) </a:t>
            </a:r>
          </a:p>
          <a:p>
            <a:pPr marL="914400" lvl="2" indent="0">
              <a:buNone/>
            </a:pPr>
            <a:r>
              <a:rPr lang="en-US" sz="1800" dirty="0"/>
              <a:t>as:</a:t>
            </a:r>
          </a:p>
          <a:p>
            <a:pPr marL="914400" lvl="2" indent="0">
              <a:buNone/>
            </a:pPr>
            <a:r>
              <a:rPr lang="en-US" sz="1800" dirty="0"/>
              <a:t>int </a:t>
            </a:r>
            <a:r>
              <a:rPr lang="en-US" sz="1800" dirty="0" err="1"/>
              <a:t>secondsPerDay</a:t>
            </a:r>
            <a:r>
              <a:rPr lang="en-US" sz="1800" dirty="0"/>
              <a:t> = 86400; </a:t>
            </a:r>
          </a:p>
          <a:p>
            <a:r>
              <a:rPr lang="en-US" dirty="0"/>
              <a:t>In general, variable names like </a:t>
            </a:r>
            <a:r>
              <a:rPr lang="en-US" dirty="0" err="1"/>
              <a:t>tmp</a:t>
            </a:r>
            <a:r>
              <a:rPr lang="en-US" dirty="0"/>
              <a:t>, temp, and data are awful</a:t>
            </a:r>
          </a:p>
          <a:p>
            <a:pPr lvl="1"/>
            <a:r>
              <a:rPr lang="en-US" dirty="0"/>
              <a:t>Symptoms of extreme programmer laziness </a:t>
            </a:r>
          </a:p>
          <a:p>
            <a:pPr lvl="1"/>
            <a:r>
              <a:rPr lang="en-US" dirty="0"/>
              <a:t>Better to use a longer, more descriptive name</a:t>
            </a:r>
          </a:p>
          <a:p>
            <a:pPr lvl="1"/>
            <a:r>
              <a:rPr lang="en-US" dirty="0"/>
              <a:t>Follow the lexical naming conventions of the language.</a:t>
            </a:r>
          </a:p>
          <a:p>
            <a:endParaRPr lang="en-US" dirty="0"/>
          </a:p>
        </p:txBody>
      </p:sp>
      <p:sp>
        <p:nvSpPr>
          <p:cNvPr id="4" name="Slide Number Placeholder 3">
            <a:extLst>
              <a:ext uri="{FF2B5EF4-FFF2-40B4-BE49-F238E27FC236}">
                <a16:creationId xmlns:a16="http://schemas.microsoft.com/office/drawing/2014/main" id="{E3A2F19E-1885-0545-93A1-D84627F2975E}"/>
              </a:ext>
            </a:extLst>
          </p:cNvPr>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1773240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1E05-C95A-244D-9DCC-591A431DC411}"/>
              </a:ext>
            </a:extLst>
          </p:cNvPr>
          <p:cNvSpPr>
            <a:spLocks noGrp="1"/>
          </p:cNvSpPr>
          <p:nvPr>
            <p:ph type="title"/>
          </p:nvPr>
        </p:nvSpPr>
        <p:spPr/>
        <p:txBody>
          <a:bodyPr/>
          <a:lstStyle/>
          <a:p>
            <a:r>
              <a:rPr lang="en-US" dirty="0"/>
              <a:t>Code Review Tips for </a:t>
            </a:r>
            <a:r>
              <a:rPr lang="en-US" dirty="0" err="1"/>
              <a:t>Javascript</a:t>
            </a:r>
            <a:endParaRPr lang="en-US" dirty="0"/>
          </a:p>
        </p:txBody>
      </p:sp>
      <p:sp>
        <p:nvSpPr>
          <p:cNvPr id="3" name="Text Placeholder 2">
            <a:extLst>
              <a:ext uri="{FF2B5EF4-FFF2-40B4-BE49-F238E27FC236}">
                <a16:creationId xmlns:a16="http://schemas.microsoft.com/office/drawing/2014/main" id="{6248DB62-9521-C240-9109-E964D532DAE0}"/>
              </a:ext>
            </a:extLst>
          </p:cNvPr>
          <p:cNvSpPr>
            <a:spLocks noGrp="1"/>
          </p:cNvSpPr>
          <p:nvPr>
            <p:ph sz="half" idx="2"/>
          </p:nvPr>
        </p:nvSpPr>
        <p:spPr>
          <a:xfrm>
            <a:off x="534671" y="1737995"/>
            <a:ext cx="3440430" cy="4987290"/>
          </a:xfrm>
        </p:spPr>
        <p:txBody>
          <a:bodyPr/>
          <a:lstStyle/>
          <a:p>
            <a:r>
              <a:rPr lang="en-US" sz="2000" b="1" dirty="0"/>
              <a:t>Basics</a:t>
            </a:r>
          </a:p>
          <a:p>
            <a:pPr lvl="1"/>
            <a:r>
              <a:rPr lang="en-US" sz="1800" b="1" dirty="0"/>
              <a:t>as automated as possible</a:t>
            </a:r>
          </a:p>
          <a:p>
            <a:pPr lvl="1"/>
            <a:r>
              <a:rPr lang="en-US" sz="1800" b="1" dirty="0"/>
              <a:t>avoid API discussion</a:t>
            </a:r>
          </a:p>
          <a:p>
            <a:pPr lvl="1"/>
            <a:r>
              <a:rPr lang="en-US" sz="1800" b="1" dirty="0"/>
              <a:t>be kind, positive in language</a:t>
            </a:r>
          </a:p>
          <a:p>
            <a:endParaRPr lang="en-US" sz="1600" dirty="0"/>
          </a:p>
          <a:p>
            <a:r>
              <a:rPr lang="en-US" sz="2000" b="1" dirty="0"/>
              <a:t>Side Effects</a:t>
            </a:r>
          </a:p>
          <a:p>
            <a:pPr lvl="1"/>
            <a:r>
              <a:rPr lang="en-US" sz="1600" b="1" dirty="0"/>
              <a:t>Functions should be as pure as possible</a:t>
            </a:r>
          </a:p>
          <a:p>
            <a:pPr lvl="1"/>
            <a:r>
              <a:rPr lang="en-US" sz="1600" b="1" dirty="0"/>
              <a:t>I/O functions should have failure cases handled</a:t>
            </a:r>
          </a:p>
          <a:p>
            <a:pPr lvl="1"/>
            <a:endParaRPr lang="en-US" sz="1600" dirty="0"/>
          </a:p>
        </p:txBody>
      </p:sp>
      <p:sp>
        <p:nvSpPr>
          <p:cNvPr id="5" name="Content Placeholder 4">
            <a:extLst>
              <a:ext uri="{FF2B5EF4-FFF2-40B4-BE49-F238E27FC236}">
                <a16:creationId xmlns:a16="http://schemas.microsoft.com/office/drawing/2014/main" id="{BCB504FA-010B-3048-8025-CED1C3C28381}"/>
              </a:ext>
            </a:extLst>
          </p:cNvPr>
          <p:cNvSpPr>
            <a:spLocks noGrp="1"/>
          </p:cNvSpPr>
          <p:nvPr>
            <p:ph sz="half" idx="3"/>
          </p:nvPr>
        </p:nvSpPr>
        <p:spPr>
          <a:xfrm>
            <a:off x="4203341" y="1737995"/>
            <a:ext cx="5232508" cy="4392929"/>
          </a:xfrm>
        </p:spPr>
        <p:txBody>
          <a:bodyPr/>
          <a:lstStyle/>
          <a:p>
            <a:r>
              <a:rPr lang="en-US" sz="2000" b="1" dirty="0"/>
              <a:t>Readability</a:t>
            </a:r>
          </a:p>
          <a:p>
            <a:pPr lvl="1"/>
            <a:r>
              <a:rPr lang="en-US" sz="1800" b="1" dirty="0"/>
              <a:t>Typos should be corrected</a:t>
            </a:r>
          </a:p>
          <a:p>
            <a:pPr lvl="1"/>
            <a:r>
              <a:rPr lang="en-US" sz="1800" b="1" dirty="0"/>
              <a:t>Variable and function names should be clear</a:t>
            </a:r>
          </a:p>
          <a:p>
            <a:pPr lvl="2"/>
            <a:r>
              <a:rPr lang="en-US" sz="1600" dirty="0"/>
              <a:t>“This function could be better named as …”</a:t>
            </a:r>
            <a:endParaRPr lang="en-US" sz="1800" b="1" dirty="0"/>
          </a:p>
          <a:p>
            <a:pPr lvl="1"/>
            <a:r>
              <a:rPr lang="en-US" sz="1800" b="1" dirty="0"/>
              <a:t>Functions should be short</a:t>
            </a:r>
          </a:p>
          <a:p>
            <a:pPr lvl="2"/>
            <a:r>
              <a:rPr lang="en-US" sz="1600" dirty="0"/>
              <a:t>“This is both emailing clients and deciding which are active. Should be different functions.”</a:t>
            </a:r>
            <a:endParaRPr lang="en-US" sz="1800" b="1" dirty="0"/>
          </a:p>
          <a:p>
            <a:pPr lvl="1"/>
            <a:r>
              <a:rPr lang="en-US" sz="1800" b="1" dirty="0"/>
              <a:t>Files should be cohesive, and ideally short</a:t>
            </a:r>
          </a:p>
          <a:p>
            <a:pPr lvl="1"/>
            <a:r>
              <a:rPr lang="en-US" sz="1800" b="1" dirty="0"/>
              <a:t>Exported functions should be documented</a:t>
            </a:r>
          </a:p>
          <a:p>
            <a:pPr lvl="2"/>
            <a:r>
              <a:rPr lang="en-US" sz="1400" dirty="0"/>
              <a:t>“This needs documentation. What is this function for? How is it used?”</a:t>
            </a:r>
          </a:p>
          <a:p>
            <a:pPr lvl="1"/>
            <a:r>
              <a:rPr lang="en-US" sz="1600" b="1" dirty="0"/>
              <a:t>Complex code should be commented</a:t>
            </a:r>
          </a:p>
          <a:p>
            <a:pPr lvl="2"/>
            <a:r>
              <a:rPr lang="en-US" sz="1400" dirty="0"/>
              <a:t>If you have named things well and the logic is still confusing, then it's time for a comment.</a:t>
            </a:r>
            <a:endParaRPr lang="en-US" dirty="0"/>
          </a:p>
          <a:p>
            <a:pPr lvl="1"/>
            <a:endParaRPr lang="en-US" dirty="0"/>
          </a:p>
        </p:txBody>
      </p:sp>
      <p:sp>
        <p:nvSpPr>
          <p:cNvPr id="4" name="Slide Number Placeholder 3">
            <a:extLst>
              <a:ext uri="{FF2B5EF4-FFF2-40B4-BE49-F238E27FC236}">
                <a16:creationId xmlns:a16="http://schemas.microsoft.com/office/drawing/2014/main" id="{6CD5BAC9-E6A9-4F45-8E4E-6AED6C46B549}"/>
              </a:ext>
            </a:extLst>
          </p:cNvPr>
          <p:cNvSpPr>
            <a:spLocks noGrp="1"/>
          </p:cNvSpPr>
          <p:nvPr>
            <p:ph type="sldNum" sz="quarter" idx="7"/>
          </p:nvPr>
        </p:nvSpPr>
        <p:spPr/>
        <p:txBody>
          <a:bodyPr/>
          <a:lstStyle/>
          <a:p>
            <a:fld id="{B6F15528-21DE-4FAA-801E-634DDDAF4B2B}" type="slidenum">
              <a:rPr lang="en-US" smtClean="0"/>
              <a:t>22</a:t>
            </a:fld>
            <a:endParaRPr lang="en-US"/>
          </a:p>
        </p:txBody>
      </p:sp>
      <p:sp>
        <p:nvSpPr>
          <p:cNvPr id="6" name="TextBox 5">
            <a:extLst>
              <a:ext uri="{FF2B5EF4-FFF2-40B4-BE49-F238E27FC236}">
                <a16:creationId xmlns:a16="http://schemas.microsoft.com/office/drawing/2014/main" id="{E563465A-467E-3749-93D7-394A8DD1B200}"/>
              </a:ext>
            </a:extLst>
          </p:cNvPr>
          <p:cNvSpPr txBox="1"/>
          <p:nvPr/>
        </p:nvSpPr>
        <p:spPr>
          <a:xfrm>
            <a:off x="927100" y="6521450"/>
            <a:ext cx="5874942" cy="369332"/>
          </a:xfrm>
          <a:prstGeom prst="rect">
            <a:avLst/>
          </a:prstGeom>
          <a:noFill/>
        </p:spPr>
        <p:txBody>
          <a:bodyPr wrap="none" rtlCol="0">
            <a:spAutoFit/>
          </a:bodyPr>
          <a:lstStyle/>
          <a:p>
            <a:r>
              <a:rPr lang="en-US" dirty="0"/>
              <a:t>Source: https://</a:t>
            </a:r>
            <a:r>
              <a:rPr lang="en-US" dirty="0" err="1"/>
              <a:t>github.com</a:t>
            </a:r>
            <a:r>
              <a:rPr lang="en-US" dirty="0"/>
              <a:t>/</a:t>
            </a:r>
            <a:r>
              <a:rPr lang="en-US" dirty="0" err="1"/>
              <a:t>ryanmcdermott</a:t>
            </a:r>
            <a:r>
              <a:rPr lang="en-US" dirty="0"/>
              <a:t>/code-review-tips</a:t>
            </a:r>
          </a:p>
        </p:txBody>
      </p:sp>
    </p:spTree>
    <p:extLst>
      <p:ext uri="{BB962C8B-B14F-4D97-AF65-F5344CB8AC3E}">
        <p14:creationId xmlns:p14="http://schemas.microsoft.com/office/powerpoint/2010/main" val="237966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965503B-0A6B-CA48-A20B-E95BAEA03EDB}"/>
              </a:ext>
            </a:extLst>
          </p:cNvPr>
          <p:cNvSpPr>
            <a:spLocks noGrp="1" noChangeArrowheads="1"/>
          </p:cNvSpPr>
          <p:nvPr>
            <p:ph type="title"/>
          </p:nvPr>
        </p:nvSpPr>
        <p:spPr/>
        <p:txBody>
          <a:bodyPr/>
          <a:lstStyle/>
          <a:p>
            <a:pPr eaLnBrk="1" hangingPunct="1"/>
            <a:r>
              <a:rPr lang="en-US" altLang="en-US"/>
              <a:t>Code Review with GitHub</a:t>
            </a:r>
          </a:p>
        </p:txBody>
      </p:sp>
      <p:pic>
        <p:nvPicPr>
          <p:cNvPr id="39938" name="Picture 3">
            <a:extLst>
              <a:ext uri="{FF2B5EF4-FFF2-40B4-BE49-F238E27FC236}">
                <a16:creationId xmlns:a16="http://schemas.microsoft.com/office/drawing/2014/main" id="{8B468E92-11F0-A142-ABF7-63551E470C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755" y="2182989"/>
            <a:ext cx="9945893" cy="136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4">
            <a:extLst>
              <a:ext uri="{FF2B5EF4-FFF2-40B4-BE49-F238E27FC236}">
                <a16:creationId xmlns:a16="http://schemas.microsoft.com/office/drawing/2014/main" id="{826D5AC7-7397-DD4B-B221-73D157BE3456}"/>
              </a:ext>
            </a:extLst>
          </p:cNvPr>
          <p:cNvSpPr txBox="1">
            <a:spLocks noChangeArrowheads="1"/>
          </p:cNvSpPr>
          <p:nvPr/>
        </p:nvSpPr>
        <p:spPr bwMode="auto">
          <a:xfrm>
            <a:off x="583143" y="3778251"/>
            <a:ext cx="2837700" cy="222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983"/>
              <a:t>CREATE A</a:t>
            </a:r>
          </a:p>
          <a:p>
            <a:pPr algn="r" eaLnBrk="1" hangingPunct="1"/>
            <a:r>
              <a:rPr lang="en-US" altLang="en-US" sz="1983"/>
              <a:t>BRANCH</a:t>
            </a:r>
          </a:p>
          <a:p>
            <a:pPr algn="r" eaLnBrk="1" hangingPunct="1"/>
            <a:r>
              <a:rPr lang="en-US" altLang="en-US" sz="1983"/>
              <a:t>Create a branch in your</a:t>
            </a:r>
          </a:p>
          <a:p>
            <a:pPr algn="r" eaLnBrk="1" hangingPunct="1"/>
            <a:r>
              <a:rPr lang="en-US" altLang="en-US" sz="1983"/>
              <a:t>project where you can</a:t>
            </a:r>
          </a:p>
          <a:p>
            <a:pPr algn="r" eaLnBrk="1" hangingPunct="1"/>
            <a:r>
              <a:rPr lang="en-US" altLang="en-US" sz="1983"/>
              <a:t>safely experiment and</a:t>
            </a:r>
          </a:p>
          <a:p>
            <a:pPr algn="r" eaLnBrk="1" hangingPunct="1"/>
            <a:r>
              <a:rPr lang="en-US" altLang="en-US" sz="1983"/>
              <a:t>make changes.</a:t>
            </a:r>
          </a:p>
          <a:p>
            <a:pPr algn="r" eaLnBrk="1" hangingPunct="1"/>
            <a:endParaRPr lang="en-US" altLang="en-US" sz="1983"/>
          </a:p>
        </p:txBody>
      </p:sp>
      <p:sp>
        <p:nvSpPr>
          <p:cNvPr id="39940" name="TextBox 5">
            <a:extLst>
              <a:ext uri="{FF2B5EF4-FFF2-40B4-BE49-F238E27FC236}">
                <a16:creationId xmlns:a16="http://schemas.microsoft.com/office/drawing/2014/main" id="{7C869368-F3BB-024F-8164-F26B414693A1}"/>
              </a:ext>
            </a:extLst>
          </p:cNvPr>
          <p:cNvSpPr txBox="1">
            <a:spLocks noChangeArrowheads="1"/>
          </p:cNvSpPr>
          <p:nvPr/>
        </p:nvSpPr>
        <p:spPr bwMode="auto">
          <a:xfrm>
            <a:off x="3932079" y="3778251"/>
            <a:ext cx="3159839" cy="222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3" dirty="0"/>
              <a:t>OPEN A PULL</a:t>
            </a:r>
          </a:p>
          <a:p>
            <a:pPr algn="ctr" eaLnBrk="1" hangingPunct="1"/>
            <a:r>
              <a:rPr lang="en-US" altLang="en-US" sz="1983" dirty="0"/>
              <a:t>REQUEST</a:t>
            </a:r>
          </a:p>
          <a:p>
            <a:pPr algn="ctr" eaLnBrk="1" hangingPunct="1"/>
            <a:r>
              <a:rPr lang="en-US" altLang="en-US" sz="1983" dirty="0"/>
              <a:t>Use a pull request to get</a:t>
            </a:r>
          </a:p>
          <a:p>
            <a:pPr algn="ctr" eaLnBrk="1" hangingPunct="1"/>
            <a:r>
              <a:rPr lang="en-US" altLang="en-US" sz="1983" dirty="0"/>
              <a:t>feedback on your changes</a:t>
            </a:r>
          </a:p>
          <a:p>
            <a:pPr algn="ctr" eaLnBrk="1" hangingPunct="1"/>
            <a:r>
              <a:rPr lang="en-US" altLang="en-US" sz="1983" dirty="0"/>
              <a:t>from people down the hall</a:t>
            </a:r>
          </a:p>
          <a:p>
            <a:pPr algn="ctr" eaLnBrk="1" hangingPunct="1"/>
            <a:r>
              <a:rPr lang="en-US" altLang="en-US" sz="1983" dirty="0"/>
              <a:t>or ten time zones away.</a:t>
            </a:r>
          </a:p>
          <a:p>
            <a:pPr algn="ctr" eaLnBrk="1" hangingPunct="1"/>
            <a:endParaRPr lang="en-US" altLang="en-US" sz="1983" dirty="0"/>
          </a:p>
        </p:txBody>
      </p:sp>
      <p:sp>
        <p:nvSpPr>
          <p:cNvPr id="39941" name="TextBox 6">
            <a:extLst>
              <a:ext uri="{FF2B5EF4-FFF2-40B4-BE49-F238E27FC236}">
                <a16:creationId xmlns:a16="http://schemas.microsoft.com/office/drawing/2014/main" id="{550CEB59-1452-D647-A6F6-7E6B4431479D}"/>
              </a:ext>
            </a:extLst>
          </p:cNvPr>
          <p:cNvSpPr txBox="1">
            <a:spLocks noChangeArrowheads="1"/>
          </p:cNvSpPr>
          <p:nvPr/>
        </p:nvSpPr>
        <p:spPr bwMode="auto">
          <a:xfrm>
            <a:off x="7419502" y="3930431"/>
            <a:ext cx="2977097" cy="19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3"/>
              <a:t>MERGE AND</a:t>
            </a:r>
          </a:p>
          <a:p>
            <a:pPr algn="ctr" eaLnBrk="1" hangingPunct="1"/>
            <a:r>
              <a:rPr lang="en-US" altLang="en-US" sz="1983"/>
              <a:t>DEPLOY</a:t>
            </a:r>
          </a:p>
          <a:p>
            <a:pPr algn="ctr" eaLnBrk="1" hangingPunct="1"/>
            <a:r>
              <a:rPr lang="en-US" altLang="en-US" sz="1983"/>
              <a:t>Merge your changes into</a:t>
            </a:r>
          </a:p>
          <a:p>
            <a:pPr algn="ctr" eaLnBrk="1" hangingPunct="1"/>
            <a:r>
              <a:rPr lang="en-US" altLang="en-US" sz="1983"/>
              <a:t>your master branch and</a:t>
            </a:r>
          </a:p>
          <a:p>
            <a:pPr algn="ctr" eaLnBrk="1" hangingPunct="1"/>
            <a:r>
              <a:rPr lang="en-US" altLang="en-US" sz="1983"/>
              <a:t>deploy your code.</a:t>
            </a:r>
          </a:p>
          <a:p>
            <a:pPr algn="ctr" eaLnBrk="1" hangingPunct="1"/>
            <a:endParaRPr lang="en-US" altLang="en-US" sz="1983"/>
          </a:p>
        </p:txBody>
      </p:sp>
      <p:sp>
        <p:nvSpPr>
          <p:cNvPr id="2" name="Oval 1">
            <a:extLst>
              <a:ext uri="{FF2B5EF4-FFF2-40B4-BE49-F238E27FC236}">
                <a16:creationId xmlns:a16="http://schemas.microsoft.com/office/drawing/2014/main" id="{235F846F-12D2-C042-ADF9-50EA5A5577C3}"/>
              </a:ext>
            </a:extLst>
          </p:cNvPr>
          <p:cNvSpPr/>
          <p:nvPr/>
        </p:nvSpPr>
        <p:spPr>
          <a:xfrm>
            <a:off x="4356100" y="3702050"/>
            <a:ext cx="23622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51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femalecodertocat.png" descr="femalecodertocat.png"/>
          <p:cNvPicPr>
            <a:picLocks noChangeAspect="1"/>
          </p:cNvPicPr>
          <p:nvPr/>
        </p:nvPicPr>
        <p:blipFill>
          <a:blip r:embed="rId2"/>
          <a:stretch>
            <a:fillRect/>
          </a:stretch>
        </p:blipFill>
        <p:spPr>
          <a:xfrm>
            <a:off x="5789296" y="3282002"/>
            <a:ext cx="1032774" cy="1032775"/>
          </a:xfrm>
          <a:prstGeom prst="rect">
            <a:avLst/>
          </a:prstGeom>
          <a:ln w="12700">
            <a:miter lim="400000"/>
          </a:ln>
        </p:spPr>
      </p:pic>
      <p:pic>
        <p:nvPicPr>
          <p:cNvPr id="143" name="red-polo.png" descr="red-polo.png"/>
          <p:cNvPicPr>
            <a:picLocks noChangeAspect="1"/>
          </p:cNvPicPr>
          <p:nvPr/>
        </p:nvPicPr>
        <p:blipFill>
          <a:blip r:embed="rId3"/>
          <a:stretch>
            <a:fillRect/>
          </a:stretch>
        </p:blipFill>
        <p:spPr>
          <a:xfrm>
            <a:off x="4517829" y="2302614"/>
            <a:ext cx="950569" cy="950569"/>
          </a:xfrm>
          <a:prstGeom prst="rect">
            <a:avLst/>
          </a:prstGeom>
          <a:ln w="12700">
            <a:miter lim="400000"/>
          </a:ln>
        </p:spPr>
      </p:pic>
      <p:pic>
        <p:nvPicPr>
          <p:cNvPr id="144" name="codercat.jpg" descr="codercat.jpg"/>
          <p:cNvPicPr>
            <a:picLocks noChangeAspect="1"/>
          </p:cNvPicPr>
          <p:nvPr/>
        </p:nvPicPr>
        <p:blipFill>
          <a:blip r:embed="rId4"/>
          <a:srcRect l="244" t="7805" r="449" b="7898"/>
          <a:stretch>
            <a:fillRect/>
          </a:stretch>
        </p:blipFill>
        <p:spPr>
          <a:xfrm>
            <a:off x="4492472" y="4049598"/>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45" name="Image" descr="Image"/>
          <p:cNvPicPr>
            <a:picLocks noChangeAspect="1"/>
          </p:cNvPicPr>
          <p:nvPr/>
        </p:nvPicPr>
        <p:blipFill>
          <a:blip r:embed="rId5"/>
          <a:srcRect l="12819" t="18048" r="12956" b="7524"/>
          <a:stretch>
            <a:fillRect/>
          </a:stretch>
        </p:blipFill>
        <p:spPr>
          <a:xfrm>
            <a:off x="4738685" y="3078162"/>
            <a:ext cx="1219113" cy="939771"/>
          </a:xfrm>
          <a:custGeom>
            <a:avLst/>
            <a:gdLst/>
            <a:ahLst/>
            <a:cxnLst>
              <a:cxn ang="0">
                <a:pos x="wd2" y="hd2"/>
              </a:cxn>
              <a:cxn ang="5400000">
                <a:pos x="wd2" y="hd2"/>
              </a:cxn>
              <a:cxn ang="10800000">
                <a:pos x="wd2" y="hd2"/>
              </a:cxn>
              <a:cxn ang="16200000">
                <a:pos x="wd2" y="hd2"/>
              </a:cxn>
            </a:cxnLst>
            <a:rect l="0" t="0" r="r" b="b"/>
            <a:pathLst>
              <a:path w="21600" h="21572" extrusionOk="0">
                <a:moveTo>
                  <a:pt x="13027" y="0"/>
                </a:moveTo>
                <a:lnTo>
                  <a:pt x="12754" y="39"/>
                </a:lnTo>
                <a:cubicBezTo>
                  <a:pt x="12604" y="62"/>
                  <a:pt x="12430" y="94"/>
                  <a:pt x="12368" y="107"/>
                </a:cubicBezTo>
                <a:cubicBezTo>
                  <a:pt x="12305" y="119"/>
                  <a:pt x="12109" y="143"/>
                  <a:pt x="11934" y="163"/>
                </a:cubicBezTo>
                <a:cubicBezTo>
                  <a:pt x="11759" y="183"/>
                  <a:pt x="11598" y="224"/>
                  <a:pt x="11574" y="253"/>
                </a:cubicBezTo>
                <a:cubicBezTo>
                  <a:pt x="11550" y="282"/>
                  <a:pt x="11446" y="309"/>
                  <a:pt x="11344" y="309"/>
                </a:cubicBezTo>
                <a:cubicBezTo>
                  <a:pt x="11243" y="309"/>
                  <a:pt x="11048" y="345"/>
                  <a:pt x="10911" y="393"/>
                </a:cubicBezTo>
                <a:cubicBezTo>
                  <a:pt x="10773" y="441"/>
                  <a:pt x="10548" y="483"/>
                  <a:pt x="10412" y="483"/>
                </a:cubicBezTo>
                <a:cubicBezTo>
                  <a:pt x="10276" y="484"/>
                  <a:pt x="10103" y="508"/>
                  <a:pt x="10026" y="539"/>
                </a:cubicBezTo>
                <a:cubicBezTo>
                  <a:pt x="9823" y="622"/>
                  <a:pt x="7350" y="1101"/>
                  <a:pt x="6479" y="1225"/>
                </a:cubicBezTo>
                <a:cubicBezTo>
                  <a:pt x="6329" y="1246"/>
                  <a:pt x="6172" y="1287"/>
                  <a:pt x="6132" y="1315"/>
                </a:cubicBezTo>
                <a:cubicBezTo>
                  <a:pt x="6092" y="1342"/>
                  <a:pt x="5868" y="1391"/>
                  <a:pt x="5633" y="1427"/>
                </a:cubicBezTo>
                <a:cubicBezTo>
                  <a:pt x="4948" y="1531"/>
                  <a:pt x="4303" y="1647"/>
                  <a:pt x="3500" y="1809"/>
                </a:cubicBezTo>
                <a:cubicBezTo>
                  <a:pt x="3087" y="1892"/>
                  <a:pt x="2651" y="1975"/>
                  <a:pt x="2533" y="1994"/>
                </a:cubicBezTo>
                <a:cubicBezTo>
                  <a:pt x="2414" y="2014"/>
                  <a:pt x="2316" y="2049"/>
                  <a:pt x="2316" y="2073"/>
                </a:cubicBezTo>
                <a:cubicBezTo>
                  <a:pt x="2316" y="2097"/>
                  <a:pt x="2350" y="2216"/>
                  <a:pt x="2389" y="2337"/>
                </a:cubicBezTo>
                <a:cubicBezTo>
                  <a:pt x="2428" y="2458"/>
                  <a:pt x="2448" y="2570"/>
                  <a:pt x="2437" y="2584"/>
                </a:cubicBezTo>
                <a:cubicBezTo>
                  <a:pt x="2426" y="2599"/>
                  <a:pt x="2478" y="2760"/>
                  <a:pt x="2550" y="2944"/>
                </a:cubicBezTo>
                <a:cubicBezTo>
                  <a:pt x="2622" y="3128"/>
                  <a:pt x="2680" y="3340"/>
                  <a:pt x="2680" y="3410"/>
                </a:cubicBezTo>
                <a:cubicBezTo>
                  <a:pt x="2680" y="3480"/>
                  <a:pt x="2719" y="3640"/>
                  <a:pt x="2767" y="3764"/>
                </a:cubicBezTo>
                <a:cubicBezTo>
                  <a:pt x="2814" y="3889"/>
                  <a:pt x="2880" y="4107"/>
                  <a:pt x="2910" y="4253"/>
                </a:cubicBezTo>
                <a:cubicBezTo>
                  <a:pt x="2940" y="4399"/>
                  <a:pt x="2999" y="4623"/>
                  <a:pt x="3044" y="4753"/>
                </a:cubicBezTo>
                <a:cubicBezTo>
                  <a:pt x="3130" y="5001"/>
                  <a:pt x="3428" y="6185"/>
                  <a:pt x="3430" y="6287"/>
                </a:cubicBezTo>
                <a:cubicBezTo>
                  <a:pt x="3431" y="6319"/>
                  <a:pt x="3469" y="6409"/>
                  <a:pt x="3513" y="6489"/>
                </a:cubicBezTo>
                <a:cubicBezTo>
                  <a:pt x="3601" y="6652"/>
                  <a:pt x="3612" y="6763"/>
                  <a:pt x="3547" y="6815"/>
                </a:cubicBezTo>
                <a:cubicBezTo>
                  <a:pt x="3492" y="6859"/>
                  <a:pt x="3001" y="6500"/>
                  <a:pt x="3001" y="6416"/>
                </a:cubicBezTo>
                <a:cubicBezTo>
                  <a:pt x="3001" y="6381"/>
                  <a:pt x="2986" y="6373"/>
                  <a:pt x="2970" y="6393"/>
                </a:cubicBezTo>
                <a:cubicBezTo>
                  <a:pt x="2944" y="6428"/>
                  <a:pt x="2621" y="6219"/>
                  <a:pt x="1609" y="5511"/>
                </a:cubicBezTo>
                <a:cubicBezTo>
                  <a:pt x="1383" y="5353"/>
                  <a:pt x="1141" y="5168"/>
                  <a:pt x="1067" y="5101"/>
                </a:cubicBezTo>
                <a:cubicBezTo>
                  <a:pt x="993" y="5035"/>
                  <a:pt x="828" y="4918"/>
                  <a:pt x="703" y="4843"/>
                </a:cubicBezTo>
                <a:cubicBezTo>
                  <a:pt x="577" y="4768"/>
                  <a:pt x="442" y="4672"/>
                  <a:pt x="403" y="4629"/>
                </a:cubicBezTo>
                <a:cubicBezTo>
                  <a:pt x="365" y="4587"/>
                  <a:pt x="261" y="4511"/>
                  <a:pt x="169" y="4461"/>
                </a:cubicBezTo>
                <a:lnTo>
                  <a:pt x="0" y="4371"/>
                </a:lnTo>
                <a:lnTo>
                  <a:pt x="43" y="4517"/>
                </a:lnTo>
                <a:cubicBezTo>
                  <a:pt x="67" y="4598"/>
                  <a:pt x="73" y="4669"/>
                  <a:pt x="56" y="4669"/>
                </a:cubicBezTo>
                <a:cubicBezTo>
                  <a:pt x="40" y="4669"/>
                  <a:pt x="80" y="4737"/>
                  <a:pt x="143" y="4826"/>
                </a:cubicBezTo>
                <a:cubicBezTo>
                  <a:pt x="281" y="5021"/>
                  <a:pt x="351" y="5182"/>
                  <a:pt x="798" y="6242"/>
                </a:cubicBezTo>
                <a:cubicBezTo>
                  <a:pt x="891" y="6461"/>
                  <a:pt x="1020" y="6740"/>
                  <a:pt x="1080" y="6865"/>
                </a:cubicBezTo>
                <a:cubicBezTo>
                  <a:pt x="1140" y="6990"/>
                  <a:pt x="1196" y="7148"/>
                  <a:pt x="1206" y="7214"/>
                </a:cubicBezTo>
                <a:cubicBezTo>
                  <a:pt x="1215" y="7279"/>
                  <a:pt x="1263" y="7370"/>
                  <a:pt x="1314" y="7416"/>
                </a:cubicBezTo>
                <a:cubicBezTo>
                  <a:pt x="1365" y="7462"/>
                  <a:pt x="1409" y="7543"/>
                  <a:pt x="1409" y="7596"/>
                </a:cubicBezTo>
                <a:cubicBezTo>
                  <a:pt x="1409" y="7648"/>
                  <a:pt x="1440" y="7737"/>
                  <a:pt x="1479" y="7792"/>
                </a:cubicBezTo>
                <a:cubicBezTo>
                  <a:pt x="1517" y="7847"/>
                  <a:pt x="1555" y="7950"/>
                  <a:pt x="1565" y="8023"/>
                </a:cubicBezTo>
                <a:cubicBezTo>
                  <a:pt x="1576" y="8096"/>
                  <a:pt x="1615" y="8182"/>
                  <a:pt x="1652" y="8219"/>
                </a:cubicBezTo>
                <a:cubicBezTo>
                  <a:pt x="1689" y="8256"/>
                  <a:pt x="1746" y="8357"/>
                  <a:pt x="1774" y="8438"/>
                </a:cubicBezTo>
                <a:cubicBezTo>
                  <a:pt x="1801" y="8519"/>
                  <a:pt x="1873" y="8691"/>
                  <a:pt x="1934" y="8820"/>
                </a:cubicBezTo>
                <a:cubicBezTo>
                  <a:pt x="1995" y="8950"/>
                  <a:pt x="2067" y="9121"/>
                  <a:pt x="2099" y="9202"/>
                </a:cubicBezTo>
                <a:cubicBezTo>
                  <a:pt x="2288" y="9686"/>
                  <a:pt x="2518" y="9937"/>
                  <a:pt x="3205" y="10416"/>
                </a:cubicBezTo>
                <a:cubicBezTo>
                  <a:pt x="3703" y="10763"/>
                  <a:pt x="3671" y="10684"/>
                  <a:pt x="3677" y="11635"/>
                </a:cubicBezTo>
                <a:cubicBezTo>
                  <a:pt x="3680" y="12094"/>
                  <a:pt x="3702" y="12644"/>
                  <a:pt x="3725" y="12854"/>
                </a:cubicBezTo>
                <a:cubicBezTo>
                  <a:pt x="3748" y="13065"/>
                  <a:pt x="3777" y="13685"/>
                  <a:pt x="3790" y="14236"/>
                </a:cubicBezTo>
                <a:cubicBezTo>
                  <a:pt x="3815" y="15284"/>
                  <a:pt x="3831" y="15473"/>
                  <a:pt x="3903" y="15585"/>
                </a:cubicBezTo>
                <a:cubicBezTo>
                  <a:pt x="3927" y="15622"/>
                  <a:pt x="3941" y="15664"/>
                  <a:pt x="3938" y="15680"/>
                </a:cubicBezTo>
                <a:cubicBezTo>
                  <a:pt x="3934" y="15696"/>
                  <a:pt x="4002" y="15858"/>
                  <a:pt x="4089" y="16034"/>
                </a:cubicBezTo>
                <a:cubicBezTo>
                  <a:pt x="4177" y="16210"/>
                  <a:pt x="4291" y="16438"/>
                  <a:pt x="4341" y="16545"/>
                </a:cubicBezTo>
                <a:cubicBezTo>
                  <a:pt x="4391" y="16653"/>
                  <a:pt x="4507" y="16908"/>
                  <a:pt x="4601" y="17107"/>
                </a:cubicBezTo>
                <a:cubicBezTo>
                  <a:pt x="4695" y="17306"/>
                  <a:pt x="4774" y="17492"/>
                  <a:pt x="4774" y="17523"/>
                </a:cubicBezTo>
                <a:cubicBezTo>
                  <a:pt x="4774" y="17554"/>
                  <a:pt x="4834" y="17699"/>
                  <a:pt x="4909" y="17843"/>
                </a:cubicBezTo>
                <a:cubicBezTo>
                  <a:pt x="4984" y="17987"/>
                  <a:pt x="5043" y="18137"/>
                  <a:pt x="5043" y="18180"/>
                </a:cubicBezTo>
                <a:cubicBezTo>
                  <a:pt x="5043" y="18224"/>
                  <a:pt x="5075" y="18274"/>
                  <a:pt x="5113" y="18293"/>
                </a:cubicBezTo>
                <a:cubicBezTo>
                  <a:pt x="5150" y="18311"/>
                  <a:pt x="5182" y="18378"/>
                  <a:pt x="5182" y="18439"/>
                </a:cubicBezTo>
                <a:cubicBezTo>
                  <a:pt x="5182" y="18499"/>
                  <a:pt x="5223" y="18599"/>
                  <a:pt x="5273" y="18658"/>
                </a:cubicBezTo>
                <a:cubicBezTo>
                  <a:pt x="5323" y="18716"/>
                  <a:pt x="5364" y="18786"/>
                  <a:pt x="5364" y="18815"/>
                </a:cubicBezTo>
                <a:cubicBezTo>
                  <a:pt x="5364" y="18844"/>
                  <a:pt x="5414" y="18965"/>
                  <a:pt x="5477" y="19085"/>
                </a:cubicBezTo>
                <a:cubicBezTo>
                  <a:pt x="5539" y="19204"/>
                  <a:pt x="5590" y="19349"/>
                  <a:pt x="5590" y="19405"/>
                </a:cubicBezTo>
                <a:cubicBezTo>
                  <a:pt x="5590" y="19461"/>
                  <a:pt x="5631" y="19533"/>
                  <a:pt x="5681" y="19568"/>
                </a:cubicBezTo>
                <a:cubicBezTo>
                  <a:pt x="5731" y="19603"/>
                  <a:pt x="5772" y="19688"/>
                  <a:pt x="5772" y="19753"/>
                </a:cubicBezTo>
                <a:cubicBezTo>
                  <a:pt x="5772" y="19819"/>
                  <a:pt x="5861" y="20038"/>
                  <a:pt x="5971" y="20242"/>
                </a:cubicBezTo>
                <a:cubicBezTo>
                  <a:pt x="6195" y="20656"/>
                  <a:pt x="6341" y="20990"/>
                  <a:pt x="6327" y="21057"/>
                </a:cubicBezTo>
                <a:cubicBezTo>
                  <a:pt x="6322" y="21081"/>
                  <a:pt x="6340" y="21102"/>
                  <a:pt x="6366" y="21102"/>
                </a:cubicBezTo>
                <a:cubicBezTo>
                  <a:pt x="6392" y="21102"/>
                  <a:pt x="6440" y="21187"/>
                  <a:pt x="6474" y="21293"/>
                </a:cubicBezTo>
                <a:cubicBezTo>
                  <a:pt x="6508" y="21398"/>
                  <a:pt x="6555" y="21504"/>
                  <a:pt x="6574" y="21529"/>
                </a:cubicBezTo>
                <a:cubicBezTo>
                  <a:pt x="6626" y="21595"/>
                  <a:pt x="6884" y="21582"/>
                  <a:pt x="7029" y="21506"/>
                </a:cubicBezTo>
                <a:cubicBezTo>
                  <a:pt x="7100" y="21469"/>
                  <a:pt x="7251" y="21419"/>
                  <a:pt x="7363" y="21394"/>
                </a:cubicBezTo>
                <a:cubicBezTo>
                  <a:pt x="7476" y="21368"/>
                  <a:pt x="7681" y="21301"/>
                  <a:pt x="7819" y="21248"/>
                </a:cubicBezTo>
                <a:cubicBezTo>
                  <a:pt x="7956" y="21195"/>
                  <a:pt x="8171" y="21129"/>
                  <a:pt x="8296" y="21102"/>
                </a:cubicBezTo>
                <a:cubicBezTo>
                  <a:pt x="8759" y="20999"/>
                  <a:pt x="8850" y="20973"/>
                  <a:pt x="9176" y="20860"/>
                </a:cubicBezTo>
                <a:cubicBezTo>
                  <a:pt x="9359" y="20796"/>
                  <a:pt x="9529" y="20762"/>
                  <a:pt x="9553" y="20781"/>
                </a:cubicBezTo>
                <a:cubicBezTo>
                  <a:pt x="9578" y="20801"/>
                  <a:pt x="9623" y="20790"/>
                  <a:pt x="9653" y="20759"/>
                </a:cubicBezTo>
                <a:cubicBezTo>
                  <a:pt x="9683" y="20727"/>
                  <a:pt x="9828" y="20673"/>
                  <a:pt x="9978" y="20635"/>
                </a:cubicBezTo>
                <a:cubicBezTo>
                  <a:pt x="10128" y="20598"/>
                  <a:pt x="10352" y="20525"/>
                  <a:pt x="10477" y="20478"/>
                </a:cubicBezTo>
                <a:cubicBezTo>
                  <a:pt x="10810" y="20353"/>
                  <a:pt x="11252" y="20218"/>
                  <a:pt x="11630" y="20124"/>
                </a:cubicBezTo>
                <a:cubicBezTo>
                  <a:pt x="11813" y="20079"/>
                  <a:pt x="11980" y="20030"/>
                  <a:pt x="12003" y="20012"/>
                </a:cubicBezTo>
                <a:cubicBezTo>
                  <a:pt x="12026" y="19993"/>
                  <a:pt x="12195" y="19939"/>
                  <a:pt x="12376" y="19894"/>
                </a:cubicBezTo>
                <a:cubicBezTo>
                  <a:pt x="13049" y="19726"/>
                  <a:pt x="13619" y="19566"/>
                  <a:pt x="13708" y="19517"/>
                </a:cubicBezTo>
                <a:cubicBezTo>
                  <a:pt x="13758" y="19490"/>
                  <a:pt x="13931" y="19433"/>
                  <a:pt x="14094" y="19394"/>
                </a:cubicBezTo>
                <a:cubicBezTo>
                  <a:pt x="14256" y="19354"/>
                  <a:pt x="14411" y="19302"/>
                  <a:pt x="14436" y="19276"/>
                </a:cubicBezTo>
                <a:cubicBezTo>
                  <a:pt x="14461" y="19250"/>
                  <a:pt x="14571" y="19219"/>
                  <a:pt x="14683" y="19203"/>
                </a:cubicBezTo>
                <a:cubicBezTo>
                  <a:pt x="14796" y="19187"/>
                  <a:pt x="14974" y="19140"/>
                  <a:pt x="15074" y="19102"/>
                </a:cubicBezTo>
                <a:cubicBezTo>
                  <a:pt x="15174" y="19063"/>
                  <a:pt x="15333" y="19011"/>
                  <a:pt x="15434" y="18984"/>
                </a:cubicBezTo>
                <a:cubicBezTo>
                  <a:pt x="15534" y="18956"/>
                  <a:pt x="15670" y="18919"/>
                  <a:pt x="15733" y="18899"/>
                </a:cubicBezTo>
                <a:cubicBezTo>
                  <a:pt x="16280" y="18730"/>
                  <a:pt x="16472" y="18675"/>
                  <a:pt x="16708" y="18624"/>
                </a:cubicBezTo>
                <a:cubicBezTo>
                  <a:pt x="16859" y="18592"/>
                  <a:pt x="17022" y="18538"/>
                  <a:pt x="17073" y="18506"/>
                </a:cubicBezTo>
                <a:cubicBezTo>
                  <a:pt x="17123" y="18474"/>
                  <a:pt x="17214" y="18436"/>
                  <a:pt x="17277" y="18427"/>
                </a:cubicBezTo>
                <a:cubicBezTo>
                  <a:pt x="17339" y="18418"/>
                  <a:pt x="17462" y="18384"/>
                  <a:pt x="17550" y="18349"/>
                </a:cubicBezTo>
                <a:cubicBezTo>
                  <a:pt x="17637" y="18313"/>
                  <a:pt x="17804" y="18268"/>
                  <a:pt x="17923" y="18248"/>
                </a:cubicBezTo>
                <a:lnTo>
                  <a:pt x="18139" y="18208"/>
                </a:lnTo>
                <a:lnTo>
                  <a:pt x="18148" y="17961"/>
                </a:lnTo>
                <a:cubicBezTo>
                  <a:pt x="18152" y="17825"/>
                  <a:pt x="18158" y="17554"/>
                  <a:pt x="18161" y="17360"/>
                </a:cubicBezTo>
                <a:cubicBezTo>
                  <a:pt x="18175" y="16487"/>
                  <a:pt x="18244" y="14117"/>
                  <a:pt x="18257" y="14090"/>
                </a:cubicBezTo>
                <a:cubicBezTo>
                  <a:pt x="18264" y="14074"/>
                  <a:pt x="18280" y="13453"/>
                  <a:pt x="18296" y="12708"/>
                </a:cubicBezTo>
                <a:cubicBezTo>
                  <a:pt x="18327" y="11197"/>
                  <a:pt x="18358" y="10633"/>
                  <a:pt x="18417" y="10489"/>
                </a:cubicBezTo>
                <a:cubicBezTo>
                  <a:pt x="18456" y="10393"/>
                  <a:pt x="18608" y="10336"/>
                  <a:pt x="19185" y="10202"/>
                </a:cubicBezTo>
                <a:cubicBezTo>
                  <a:pt x="19347" y="10165"/>
                  <a:pt x="19525" y="10112"/>
                  <a:pt x="19575" y="10084"/>
                </a:cubicBezTo>
                <a:cubicBezTo>
                  <a:pt x="19625" y="10057"/>
                  <a:pt x="19817" y="9993"/>
                  <a:pt x="20004" y="9944"/>
                </a:cubicBezTo>
                <a:cubicBezTo>
                  <a:pt x="20192" y="9895"/>
                  <a:pt x="20406" y="9828"/>
                  <a:pt x="20481" y="9798"/>
                </a:cubicBezTo>
                <a:cubicBezTo>
                  <a:pt x="20613" y="9744"/>
                  <a:pt x="20617" y="9743"/>
                  <a:pt x="20507" y="9731"/>
                </a:cubicBezTo>
                <a:cubicBezTo>
                  <a:pt x="20445" y="9724"/>
                  <a:pt x="20349" y="9711"/>
                  <a:pt x="20299" y="9702"/>
                </a:cubicBezTo>
                <a:cubicBezTo>
                  <a:pt x="20249" y="9693"/>
                  <a:pt x="20035" y="9667"/>
                  <a:pt x="19822" y="9646"/>
                </a:cubicBezTo>
                <a:cubicBezTo>
                  <a:pt x="19609" y="9626"/>
                  <a:pt x="19304" y="9583"/>
                  <a:pt x="19141" y="9551"/>
                </a:cubicBezTo>
                <a:cubicBezTo>
                  <a:pt x="18979" y="9519"/>
                  <a:pt x="18781" y="9493"/>
                  <a:pt x="18699" y="9495"/>
                </a:cubicBezTo>
                <a:cubicBezTo>
                  <a:pt x="18611" y="9496"/>
                  <a:pt x="18540" y="9465"/>
                  <a:pt x="18525" y="9416"/>
                </a:cubicBezTo>
                <a:cubicBezTo>
                  <a:pt x="18501" y="9333"/>
                  <a:pt x="18847" y="8674"/>
                  <a:pt x="18916" y="8674"/>
                </a:cubicBezTo>
                <a:cubicBezTo>
                  <a:pt x="18935" y="8674"/>
                  <a:pt x="18966" y="8624"/>
                  <a:pt x="18981" y="8568"/>
                </a:cubicBezTo>
                <a:cubicBezTo>
                  <a:pt x="18995" y="8511"/>
                  <a:pt x="19105" y="8326"/>
                  <a:pt x="19228" y="8157"/>
                </a:cubicBezTo>
                <a:cubicBezTo>
                  <a:pt x="19351" y="7989"/>
                  <a:pt x="19478" y="7798"/>
                  <a:pt x="19505" y="7731"/>
                </a:cubicBezTo>
                <a:cubicBezTo>
                  <a:pt x="19533" y="7663"/>
                  <a:pt x="19575" y="7626"/>
                  <a:pt x="19601" y="7646"/>
                </a:cubicBezTo>
                <a:cubicBezTo>
                  <a:pt x="19626" y="7667"/>
                  <a:pt x="19657" y="7629"/>
                  <a:pt x="19670" y="7562"/>
                </a:cubicBezTo>
                <a:cubicBezTo>
                  <a:pt x="19684" y="7495"/>
                  <a:pt x="19744" y="7400"/>
                  <a:pt x="19805" y="7348"/>
                </a:cubicBezTo>
                <a:cubicBezTo>
                  <a:pt x="19865" y="7297"/>
                  <a:pt x="19908" y="7233"/>
                  <a:pt x="19896" y="7208"/>
                </a:cubicBezTo>
                <a:cubicBezTo>
                  <a:pt x="19884" y="7183"/>
                  <a:pt x="19953" y="7062"/>
                  <a:pt x="20052" y="6938"/>
                </a:cubicBezTo>
                <a:cubicBezTo>
                  <a:pt x="20150" y="6814"/>
                  <a:pt x="20234" y="6677"/>
                  <a:pt x="20234" y="6635"/>
                </a:cubicBezTo>
                <a:cubicBezTo>
                  <a:pt x="20234" y="6593"/>
                  <a:pt x="20288" y="6502"/>
                  <a:pt x="20355" y="6433"/>
                </a:cubicBezTo>
                <a:cubicBezTo>
                  <a:pt x="20423" y="6364"/>
                  <a:pt x="20484" y="6263"/>
                  <a:pt x="20490" y="6208"/>
                </a:cubicBezTo>
                <a:cubicBezTo>
                  <a:pt x="20496" y="6153"/>
                  <a:pt x="20574" y="6022"/>
                  <a:pt x="20663" y="5916"/>
                </a:cubicBezTo>
                <a:cubicBezTo>
                  <a:pt x="20752" y="5810"/>
                  <a:pt x="20824" y="5699"/>
                  <a:pt x="20824" y="5669"/>
                </a:cubicBezTo>
                <a:cubicBezTo>
                  <a:pt x="20824" y="5638"/>
                  <a:pt x="20897" y="5540"/>
                  <a:pt x="20984" y="5450"/>
                </a:cubicBezTo>
                <a:cubicBezTo>
                  <a:pt x="21072" y="5359"/>
                  <a:pt x="21140" y="5260"/>
                  <a:pt x="21140" y="5230"/>
                </a:cubicBezTo>
                <a:cubicBezTo>
                  <a:pt x="21140" y="5201"/>
                  <a:pt x="21244" y="5020"/>
                  <a:pt x="21370" y="4832"/>
                </a:cubicBezTo>
                <a:lnTo>
                  <a:pt x="21600" y="4489"/>
                </a:lnTo>
                <a:lnTo>
                  <a:pt x="21370" y="4197"/>
                </a:lnTo>
                <a:cubicBezTo>
                  <a:pt x="21243" y="4034"/>
                  <a:pt x="21121" y="3899"/>
                  <a:pt x="21101" y="3899"/>
                </a:cubicBezTo>
                <a:cubicBezTo>
                  <a:pt x="21081" y="3899"/>
                  <a:pt x="20914" y="3715"/>
                  <a:pt x="20728" y="3489"/>
                </a:cubicBezTo>
                <a:cubicBezTo>
                  <a:pt x="20543" y="3263"/>
                  <a:pt x="20375" y="3079"/>
                  <a:pt x="20355" y="3079"/>
                </a:cubicBezTo>
                <a:cubicBezTo>
                  <a:pt x="20335" y="3078"/>
                  <a:pt x="20244" y="2977"/>
                  <a:pt x="20152" y="2860"/>
                </a:cubicBezTo>
                <a:cubicBezTo>
                  <a:pt x="20059" y="2742"/>
                  <a:pt x="19910" y="2580"/>
                  <a:pt x="19822" y="2494"/>
                </a:cubicBezTo>
                <a:cubicBezTo>
                  <a:pt x="19486" y="2167"/>
                  <a:pt x="18978" y="1623"/>
                  <a:pt x="18781" y="1382"/>
                </a:cubicBezTo>
                <a:cubicBezTo>
                  <a:pt x="18668" y="1243"/>
                  <a:pt x="18566" y="1129"/>
                  <a:pt x="18551" y="1129"/>
                </a:cubicBezTo>
                <a:cubicBezTo>
                  <a:pt x="18537" y="1129"/>
                  <a:pt x="18405" y="987"/>
                  <a:pt x="18261" y="809"/>
                </a:cubicBezTo>
                <a:cubicBezTo>
                  <a:pt x="18117" y="631"/>
                  <a:pt x="17988" y="483"/>
                  <a:pt x="17975" y="483"/>
                </a:cubicBezTo>
                <a:cubicBezTo>
                  <a:pt x="17961" y="483"/>
                  <a:pt x="17848" y="371"/>
                  <a:pt x="17723" y="236"/>
                </a:cubicBezTo>
                <a:cubicBezTo>
                  <a:pt x="17504" y="-2"/>
                  <a:pt x="17490" y="-5"/>
                  <a:pt x="17376" y="84"/>
                </a:cubicBezTo>
                <a:cubicBezTo>
                  <a:pt x="17312" y="135"/>
                  <a:pt x="17257" y="220"/>
                  <a:pt x="17251" y="275"/>
                </a:cubicBezTo>
                <a:cubicBezTo>
                  <a:pt x="17238" y="383"/>
                  <a:pt x="17214" y="422"/>
                  <a:pt x="16904" y="848"/>
                </a:cubicBezTo>
                <a:cubicBezTo>
                  <a:pt x="16793" y="1001"/>
                  <a:pt x="16677" y="1193"/>
                  <a:pt x="16648" y="1275"/>
                </a:cubicBezTo>
                <a:cubicBezTo>
                  <a:pt x="16619" y="1358"/>
                  <a:pt x="16578" y="1427"/>
                  <a:pt x="16557" y="1427"/>
                </a:cubicBezTo>
                <a:cubicBezTo>
                  <a:pt x="16535" y="1427"/>
                  <a:pt x="16397" y="1633"/>
                  <a:pt x="16249" y="1882"/>
                </a:cubicBezTo>
                <a:cubicBezTo>
                  <a:pt x="16101" y="2131"/>
                  <a:pt x="15899" y="2454"/>
                  <a:pt x="15798" y="2601"/>
                </a:cubicBezTo>
                <a:cubicBezTo>
                  <a:pt x="15697" y="2749"/>
                  <a:pt x="15514" y="3026"/>
                  <a:pt x="15390" y="3219"/>
                </a:cubicBezTo>
                <a:cubicBezTo>
                  <a:pt x="15266" y="3413"/>
                  <a:pt x="15084" y="3676"/>
                  <a:pt x="14987" y="3798"/>
                </a:cubicBezTo>
                <a:cubicBezTo>
                  <a:pt x="14890" y="3920"/>
                  <a:pt x="14824" y="4017"/>
                  <a:pt x="14844" y="4017"/>
                </a:cubicBezTo>
                <a:cubicBezTo>
                  <a:pt x="14863" y="4017"/>
                  <a:pt x="14846" y="4070"/>
                  <a:pt x="14800" y="4135"/>
                </a:cubicBezTo>
                <a:cubicBezTo>
                  <a:pt x="14679" y="4309"/>
                  <a:pt x="14510" y="4287"/>
                  <a:pt x="14449" y="4090"/>
                </a:cubicBezTo>
                <a:cubicBezTo>
                  <a:pt x="14422" y="4001"/>
                  <a:pt x="14360" y="3831"/>
                  <a:pt x="14310" y="3708"/>
                </a:cubicBezTo>
                <a:cubicBezTo>
                  <a:pt x="14261" y="3585"/>
                  <a:pt x="14236" y="3446"/>
                  <a:pt x="14250" y="3399"/>
                </a:cubicBezTo>
                <a:cubicBezTo>
                  <a:pt x="14264" y="3352"/>
                  <a:pt x="14252" y="3309"/>
                  <a:pt x="14228" y="3309"/>
                </a:cubicBezTo>
                <a:cubicBezTo>
                  <a:pt x="14204" y="3309"/>
                  <a:pt x="14104" y="3081"/>
                  <a:pt x="14002" y="2798"/>
                </a:cubicBezTo>
                <a:cubicBezTo>
                  <a:pt x="13901" y="2514"/>
                  <a:pt x="13788" y="2210"/>
                  <a:pt x="13751" y="2124"/>
                </a:cubicBezTo>
                <a:cubicBezTo>
                  <a:pt x="13714" y="2038"/>
                  <a:pt x="13686" y="1926"/>
                  <a:pt x="13686" y="1876"/>
                </a:cubicBezTo>
                <a:cubicBezTo>
                  <a:pt x="13686" y="1827"/>
                  <a:pt x="13638" y="1685"/>
                  <a:pt x="13582" y="1562"/>
                </a:cubicBezTo>
                <a:cubicBezTo>
                  <a:pt x="13526" y="1438"/>
                  <a:pt x="13439" y="1207"/>
                  <a:pt x="13387" y="1045"/>
                </a:cubicBezTo>
                <a:cubicBezTo>
                  <a:pt x="13335" y="883"/>
                  <a:pt x="13230" y="582"/>
                  <a:pt x="13157" y="376"/>
                </a:cubicBezTo>
                <a:lnTo>
                  <a:pt x="13027" y="0"/>
                </a:lnTo>
                <a:close/>
              </a:path>
            </a:pathLst>
          </a:custGeom>
          <a:ln w="25400">
            <a:solidFill>
              <a:srgbClr val="EFA313"/>
            </a:solidFill>
            <a:miter lim="400000"/>
          </a:ln>
        </p:spPr>
      </p:pic>
      <p:sp>
        <p:nvSpPr>
          <p:cNvPr id="147" name="The pull-based model"/>
          <p:cNvSpPr txBox="1"/>
          <p:nvPr/>
        </p:nvSpPr>
        <p:spPr>
          <a:xfrm>
            <a:off x="2088555" y="747235"/>
            <a:ext cx="7292585" cy="1072247"/>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dirty="0"/>
              <a:t> The pull-based model</a:t>
            </a:r>
          </a:p>
        </p:txBody>
      </p:sp>
      <p:sp>
        <p:nvSpPr>
          <p:cNvPr id="148" name="Octocats from https://octodex.github.com/"/>
          <p:cNvSpPr txBox="1"/>
          <p:nvPr/>
        </p:nvSpPr>
        <p:spPr>
          <a:xfrm>
            <a:off x="7448246" y="6578237"/>
            <a:ext cx="1738408" cy="177147"/>
          </a:xfrm>
          <a:prstGeom prst="rect">
            <a:avLst/>
          </a:prstGeom>
          <a:ln w="12700">
            <a:miter lim="400000"/>
          </a:ln>
          <a:extLst>
            <a:ext uri="{C572A759-6A51-4108-AA02-DFA0A04FC94B}">
              <ma14:wrappingTextBoxFlag xmlns:ma14="http://schemas.microsoft.com/office/mac/drawingml/2011/main" xmlns="" val="1"/>
            </a:ext>
          </a:extLst>
        </p:spPr>
        <p:txBody>
          <a:bodyPr wrap="square" lIns="31329" tIns="31329" rIns="31329" bIns="31329" anchor="ctr">
            <a:spAutoFit/>
          </a:bodyPr>
          <a:lstStyle/>
          <a:p>
            <a:pPr>
              <a:defRPr sz="1200">
                <a:solidFill>
                  <a:srgbClr val="53585F"/>
                </a:solidFill>
              </a:defRPr>
            </a:pPr>
            <a:r>
              <a:rPr sz="740" dirty="0" err="1"/>
              <a:t>Octocats</a:t>
            </a:r>
            <a:r>
              <a:rPr sz="740" dirty="0"/>
              <a:t> from </a:t>
            </a:r>
            <a:r>
              <a:rPr sz="740" u="sng" dirty="0">
                <a:hlinkClick r:id="rId6"/>
              </a:rPr>
              <a:t>https://octodex.github.com/</a:t>
            </a:r>
          </a:p>
        </p:txBody>
      </p:sp>
    </p:spTree>
    <p:extLst>
      <p:ext uri="{BB962C8B-B14F-4D97-AF65-F5344CB8AC3E}">
        <p14:creationId xmlns:p14="http://schemas.microsoft.com/office/powerpoint/2010/main" val="292619718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Circle" descr="Circle"/>
          <p:cNvPicPr>
            <a:picLocks/>
          </p:cNvPicPr>
          <p:nvPr/>
        </p:nvPicPr>
        <p:blipFill>
          <a:blip r:embed="rId2"/>
          <a:stretch>
            <a:fillRect/>
          </a:stretch>
        </p:blipFill>
        <p:spPr>
          <a:xfrm>
            <a:off x="3873467" y="2153814"/>
            <a:ext cx="2946468" cy="2946468"/>
          </a:xfrm>
          <a:prstGeom prst="rect">
            <a:avLst/>
          </a:prstGeom>
          <a:effectLst>
            <a:outerShdw blurRad="38100" dist="25400" dir="5400000" rotWithShape="0">
              <a:srgbClr val="000000">
                <a:alpha val="50000"/>
              </a:srgbClr>
            </a:outerShdw>
          </a:effectLst>
        </p:spPr>
      </p:pic>
      <p:pic>
        <p:nvPicPr>
          <p:cNvPr id="151" name="femalecodertocat.png" descr="femalecodertocat.png"/>
          <p:cNvPicPr>
            <a:picLocks noChangeAspect="1"/>
          </p:cNvPicPr>
          <p:nvPr/>
        </p:nvPicPr>
        <p:blipFill>
          <a:blip r:embed="rId3"/>
          <a:stretch>
            <a:fillRect/>
          </a:stretch>
        </p:blipFill>
        <p:spPr>
          <a:xfrm>
            <a:off x="5789296" y="3282002"/>
            <a:ext cx="1032774" cy="1032775"/>
          </a:xfrm>
          <a:prstGeom prst="rect">
            <a:avLst/>
          </a:prstGeom>
          <a:ln w="12700">
            <a:miter lim="400000"/>
          </a:ln>
        </p:spPr>
      </p:pic>
      <p:pic>
        <p:nvPicPr>
          <p:cNvPr id="152" name="red-polo.png" descr="red-polo.png"/>
          <p:cNvPicPr>
            <a:picLocks noChangeAspect="1"/>
          </p:cNvPicPr>
          <p:nvPr/>
        </p:nvPicPr>
        <p:blipFill>
          <a:blip r:embed="rId4"/>
          <a:stretch>
            <a:fillRect/>
          </a:stretch>
        </p:blipFill>
        <p:spPr>
          <a:xfrm>
            <a:off x="4517829" y="2302614"/>
            <a:ext cx="950569" cy="950569"/>
          </a:xfrm>
          <a:prstGeom prst="rect">
            <a:avLst/>
          </a:prstGeom>
          <a:ln w="12700">
            <a:miter lim="400000"/>
          </a:ln>
        </p:spPr>
      </p:pic>
      <p:pic>
        <p:nvPicPr>
          <p:cNvPr id="153" name="codercat.jpg" descr="codercat.jpg"/>
          <p:cNvPicPr>
            <a:picLocks noChangeAspect="1"/>
          </p:cNvPicPr>
          <p:nvPr/>
        </p:nvPicPr>
        <p:blipFill>
          <a:blip r:embed="rId5"/>
          <a:srcRect l="244" t="7805" r="449" b="7898"/>
          <a:stretch>
            <a:fillRect/>
          </a:stretch>
        </p:blipFill>
        <p:spPr>
          <a:xfrm>
            <a:off x="4492472" y="4049598"/>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54" name="Image" descr="Image"/>
          <p:cNvPicPr>
            <a:picLocks noChangeAspect="1"/>
          </p:cNvPicPr>
          <p:nvPr/>
        </p:nvPicPr>
        <p:blipFill>
          <a:blip r:embed="rId6"/>
          <a:srcRect l="12819" t="18048" r="12956" b="7524"/>
          <a:stretch>
            <a:fillRect/>
          </a:stretch>
        </p:blipFill>
        <p:spPr>
          <a:xfrm>
            <a:off x="4738685" y="3078162"/>
            <a:ext cx="1219113" cy="939771"/>
          </a:xfrm>
          <a:custGeom>
            <a:avLst/>
            <a:gdLst/>
            <a:ahLst/>
            <a:cxnLst>
              <a:cxn ang="0">
                <a:pos x="wd2" y="hd2"/>
              </a:cxn>
              <a:cxn ang="5400000">
                <a:pos x="wd2" y="hd2"/>
              </a:cxn>
              <a:cxn ang="10800000">
                <a:pos x="wd2" y="hd2"/>
              </a:cxn>
              <a:cxn ang="16200000">
                <a:pos x="wd2" y="hd2"/>
              </a:cxn>
            </a:cxnLst>
            <a:rect l="0" t="0" r="r" b="b"/>
            <a:pathLst>
              <a:path w="21600" h="21572" extrusionOk="0">
                <a:moveTo>
                  <a:pt x="13027" y="0"/>
                </a:moveTo>
                <a:lnTo>
                  <a:pt x="12754" y="39"/>
                </a:lnTo>
                <a:cubicBezTo>
                  <a:pt x="12604" y="62"/>
                  <a:pt x="12430" y="94"/>
                  <a:pt x="12368" y="107"/>
                </a:cubicBezTo>
                <a:cubicBezTo>
                  <a:pt x="12305" y="119"/>
                  <a:pt x="12109" y="143"/>
                  <a:pt x="11934" y="163"/>
                </a:cubicBezTo>
                <a:cubicBezTo>
                  <a:pt x="11759" y="183"/>
                  <a:pt x="11598" y="224"/>
                  <a:pt x="11574" y="253"/>
                </a:cubicBezTo>
                <a:cubicBezTo>
                  <a:pt x="11550" y="282"/>
                  <a:pt x="11446" y="309"/>
                  <a:pt x="11344" y="309"/>
                </a:cubicBezTo>
                <a:cubicBezTo>
                  <a:pt x="11243" y="309"/>
                  <a:pt x="11048" y="345"/>
                  <a:pt x="10911" y="393"/>
                </a:cubicBezTo>
                <a:cubicBezTo>
                  <a:pt x="10773" y="441"/>
                  <a:pt x="10548" y="483"/>
                  <a:pt x="10412" y="483"/>
                </a:cubicBezTo>
                <a:cubicBezTo>
                  <a:pt x="10276" y="484"/>
                  <a:pt x="10103" y="508"/>
                  <a:pt x="10026" y="539"/>
                </a:cubicBezTo>
                <a:cubicBezTo>
                  <a:pt x="9823" y="622"/>
                  <a:pt x="7350" y="1101"/>
                  <a:pt x="6479" y="1225"/>
                </a:cubicBezTo>
                <a:cubicBezTo>
                  <a:pt x="6329" y="1246"/>
                  <a:pt x="6172" y="1287"/>
                  <a:pt x="6132" y="1315"/>
                </a:cubicBezTo>
                <a:cubicBezTo>
                  <a:pt x="6092" y="1342"/>
                  <a:pt x="5868" y="1391"/>
                  <a:pt x="5633" y="1427"/>
                </a:cubicBezTo>
                <a:cubicBezTo>
                  <a:pt x="4948" y="1531"/>
                  <a:pt x="4303" y="1647"/>
                  <a:pt x="3500" y="1809"/>
                </a:cubicBezTo>
                <a:cubicBezTo>
                  <a:pt x="3087" y="1892"/>
                  <a:pt x="2651" y="1975"/>
                  <a:pt x="2533" y="1994"/>
                </a:cubicBezTo>
                <a:cubicBezTo>
                  <a:pt x="2414" y="2014"/>
                  <a:pt x="2316" y="2049"/>
                  <a:pt x="2316" y="2073"/>
                </a:cubicBezTo>
                <a:cubicBezTo>
                  <a:pt x="2316" y="2097"/>
                  <a:pt x="2350" y="2216"/>
                  <a:pt x="2389" y="2337"/>
                </a:cubicBezTo>
                <a:cubicBezTo>
                  <a:pt x="2428" y="2458"/>
                  <a:pt x="2448" y="2570"/>
                  <a:pt x="2437" y="2584"/>
                </a:cubicBezTo>
                <a:cubicBezTo>
                  <a:pt x="2426" y="2599"/>
                  <a:pt x="2478" y="2760"/>
                  <a:pt x="2550" y="2944"/>
                </a:cubicBezTo>
                <a:cubicBezTo>
                  <a:pt x="2622" y="3128"/>
                  <a:pt x="2680" y="3340"/>
                  <a:pt x="2680" y="3410"/>
                </a:cubicBezTo>
                <a:cubicBezTo>
                  <a:pt x="2680" y="3480"/>
                  <a:pt x="2719" y="3640"/>
                  <a:pt x="2767" y="3764"/>
                </a:cubicBezTo>
                <a:cubicBezTo>
                  <a:pt x="2814" y="3889"/>
                  <a:pt x="2880" y="4107"/>
                  <a:pt x="2910" y="4253"/>
                </a:cubicBezTo>
                <a:cubicBezTo>
                  <a:pt x="2940" y="4399"/>
                  <a:pt x="2999" y="4623"/>
                  <a:pt x="3044" y="4753"/>
                </a:cubicBezTo>
                <a:cubicBezTo>
                  <a:pt x="3130" y="5001"/>
                  <a:pt x="3428" y="6185"/>
                  <a:pt x="3430" y="6287"/>
                </a:cubicBezTo>
                <a:cubicBezTo>
                  <a:pt x="3431" y="6319"/>
                  <a:pt x="3469" y="6409"/>
                  <a:pt x="3513" y="6489"/>
                </a:cubicBezTo>
                <a:cubicBezTo>
                  <a:pt x="3601" y="6652"/>
                  <a:pt x="3612" y="6763"/>
                  <a:pt x="3547" y="6815"/>
                </a:cubicBezTo>
                <a:cubicBezTo>
                  <a:pt x="3492" y="6859"/>
                  <a:pt x="3001" y="6500"/>
                  <a:pt x="3001" y="6416"/>
                </a:cubicBezTo>
                <a:cubicBezTo>
                  <a:pt x="3001" y="6381"/>
                  <a:pt x="2986" y="6373"/>
                  <a:pt x="2970" y="6393"/>
                </a:cubicBezTo>
                <a:cubicBezTo>
                  <a:pt x="2944" y="6428"/>
                  <a:pt x="2621" y="6219"/>
                  <a:pt x="1609" y="5511"/>
                </a:cubicBezTo>
                <a:cubicBezTo>
                  <a:pt x="1383" y="5353"/>
                  <a:pt x="1141" y="5168"/>
                  <a:pt x="1067" y="5101"/>
                </a:cubicBezTo>
                <a:cubicBezTo>
                  <a:pt x="993" y="5035"/>
                  <a:pt x="828" y="4918"/>
                  <a:pt x="703" y="4843"/>
                </a:cubicBezTo>
                <a:cubicBezTo>
                  <a:pt x="577" y="4768"/>
                  <a:pt x="442" y="4672"/>
                  <a:pt x="403" y="4629"/>
                </a:cubicBezTo>
                <a:cubicBezTo>
                  <a:pt x="365" y="4587"/>
                  <a:pt x="261" y="4511"/>
                  <a:pt x="169" y="4461"/>
                </a:cubicBezTo>
                <a:lnTo>
                  <a:pt x="0" y="4371"/>
                </a:lnTo>
                <a:lnTo>
                  <a:pt x="43" y="4517"/>
                </a:lnTo>
                <a:cubicBezTo>
                  <a:pt x="67" y="4598"/>
                  <a:pt x="73" y="4669"/>
                  <a:pt x="56" y="4669"/>
                </a:cubicBezTo>
                <a:cubicBezTo>
                  <a:pt x="40" y="4669"/>
                  <a:pt x="80" y="4737"/>
                  <a:pt x="143" y="4826"/>
                </a:cubicBezTo>
                <a:cubicBezTo>
                  <a:pt x="281" y="5021"/>
                  <a:pt x="351" y="5182"/>
                  <a:pt x="798" y="6242"/>
                </a:cubicBezTo>
                <a:cubicBezTo>
                  <a:pt x="891" y="6461"/>
                  <a:pt x="1020" y="6740"/>
                  <a:pt x="1080" y="6865"/>
                </a:cubicBezTo>
                <a:cubicBezTo>
                  <a:pt x="1140" y="6990"/>
                  <a:pt x="1196" y="7148"/>
                  <a:pt x="1206" y="7214"/>
                </a:cubicBezTo>
                <a:cubicBezTo>
                  <a:pt x="1215" y="7279"/>
                  <a:pt x="1263" y="7370"/>
                  <a:pt x="1314" y="7416"/>
                </a:cubicBezTo>
                <a:cubicBezTo>
                  <a:pt x="1365" y="7462"/>
                  <a:pt x="1409" y="7543"/>
                  <a:pt x="1409" y="7596"/>
                </a:cubicBezTo>
                <a:cubicBezTo>
                  <a:pt x="1409" y="7648"/>
                  <a:pt x="1440" y="7737"/>
                  <a:pt x="1479" y="7792"/>
                </a:cubicBezTo>
                <a:cubicBezTo>
                  <a:pt x="1517" y="7847"/>
                  <a:pt x="1555" y="7950"/>
                  <a:pt x="1565" y="8023"/>
                </a:cubicBezTo>
                <a:cubicBezTo>
                  <a:pt x="1576" y="8096"/>
                  <a:pt x="1615" y="8182"/>
                  <a:pt x="1652" y="8219"/>
                </a:cubicBezTo>
                <a:cubicBezTo>
                  <a:pt x="1689" y="8256"/>
                  <a:pt x="1746" y="8357"/>
                  <a:pt x="1774" y="8438"/>
                </a:cubicBezTo>
                <a:cubicBezTo>
                  <a:pt x="1801" y="8519"/>
                  <a:pt x="1873" y="8691"/>
                  <a:pt x="1934" y="8820"/>
                </a:cubicBezTo>
                <a:cubicBezTo>
                  <a:pt x="1995" y="8950"/>
                  <a:pt x="2067" y="9121"/>
                  <a:pt x="2099" y="9202"/>
                </a:cubicBezTo>
                <a:cubicBezTo>
                  <a:pt x="2288" y="9686"/>
                  <a:pt x="2518" y="9937"/>
                  <a:pt x="3205" y="10416"/>
                </a:cubicBezTo>
                <a:cubicBezTo>
                  <a:pt x="3703" y="10763"/>
                  <a:pt x="3671" y="10684"/>
                  <a:pt x="3677" y="11635"/>
                </a:cubicBezTo>
                <a:cubicBezTo>
                  <a:pt x="3680" y="12094"/>
                  <a:pt x="3702" y="12644"/>
                  <a:pt x="3725" y="12854"/>
                </a:cubicBezTo>
                <a:cubicBezTo>
                  <a:pt x="3748" y="13065"/>
                  <a:pt x="3777" y="13685"/>
                  <a:pt x="3790" y="14236"/>
                </a:cubicBezTo>
                <a:cubicBezTo>
                  <a:pt x="3815" y="15284"/>
                  <a:pt x="3831" y="15473"/>
                  <a:pt x="3903" y="15585"/>
                </a:cubicBezTo>
                <a:cubicBezTo>
                  <a:pt x="3927" y="15622"/>
                  <a:pt x="3941" y="15664"/>
                  <a:pt x="3938" y="15680"/>
                </a:cubicBezTo>
                <a:cubicBezTo>
                  <a:pt x="3934" y="15696"/>
                  <a:pt x="4002" y="15858"/>
                  <a:pt x="4089" y="16034"/>
                </a:cubicBezTo>
                <a:cubicBezTo>
                  <a:pt x="4177" y="16210"/>
                  <a:pt x="4291" y="16438"/>
                  <a:pt x="4341" y="16545"/>
                </a:cubicBezTo>
                <a:cubicBezTo>
                  <a:pt x="4391" y="16653"/>
                  <a:pt x="4507" y="16908"/>
                  <a:pt x="4601" y="17107"/>
                </a:cubicBezTo>
                <a:cubicBezTo>
                  <a:pt x="4695" y="17306"/>
                  <a:pt x="4774" y="17492"/>
                  <a:pt x="4774" y="17523"/>
                </a:cubicBezTo>
                <a:cubicBezTo>
                  <a:pt x="4774" y="17554"/>
                  <a:pt x="4834" y="17699"/>
                  <a:pt x="4909" y="17843"/>
                </a:cubicBezTo>
                <a:cubicBezTo>
                  <a:pt x="4984" y="17987"/>
                  <a:pt x="5043" y="18137"/>
                  <a:pt x="5043" y="18180"/>
                </a:cubicBezTo>
                <a:cubicBezTo>
                  <a:pt x="5043" y="18224"/>
                  <a:pt x="5075" y="18274"/>
                  <a:pt x="5113" y="18293"/>
                </a:cubicBezTo>
                <a:cubicBezTo>
                  <a:pt x="5150" y="18311"/>
                  <a:pt x="5182" y="18378"/>
                  <a:pt x="5182" y="18439"/>
                </a:cubicBezTo>
                <a:cubicBezTo>
                  <a:pt x="5182" y="18499"/>
                  <a:pt x="5223" y="18599"/>
                  <a:pt x="5273" y="18658"/>
                </a:cubicBezTo>
                <a:cubicBezTo>
                  <a:pt x="5323" y="18716"/>
                  <a:pt x="5364" y="18786"/>
                  <a:pt x="5364" y="18815"/>
                </a:cubicBezTo>
                <a:cubicBezTo>
                  <a:pt x="5364" y="18844"/>
                  <a:pt x="5414" y="18965"/>
                  <a:pt x="5477" y="19085"/>
                </a:cubicBezTo>
                <a:cubicBezTo>
                  <a:pt x="5539" y="19204"/>
                  <a:pt x="5590" y="19349"/>
                  <a:pt x="5590" y="19405"/>
                </a:cubicBezTo>
                <a:cubicBezTo>
                  <a:pt x="5590" y="19461"/>
                  <a:pt x="5631" y="19533"/>
                  <a:pt x="5681" y="19568"/>
                </a:cubicBezTo>
                <a:cubicBezTo>
                  <a:pt x="5731" y="19603"/>
                  <a:pt x="5772" y="19688"/>
                  <a:pt x="5772" y="19753"/>
                </a:cubicBezTo>
                <a:cubicBezTo>
                  <a:pt x="5772" y="19819"/>
                  <a:pt x="5861" y="20038"/>
                  <a:pt x="5971" y="20242"/>
                </a:cubicBezTo>
                <a:cubicBezTo>
                  <a:pt x="6195" y="20656"/>
                  <a:pt x="6341" y="20990"/>
                  <a:pt x="6327" y="21057"/>
                </a:cubicBezTo>
                <a:cubicBezTo>
                  <a:pt x="6322" y="21081"/>
                  <a:pt x="6340" y="21102"/>
                  <a:pt x="6366" y="21102"/>
                </a:cubicBezTo>
                <a:cubicBezTo>
                  <a:pt x="6392" y="21102"/>
                  <a:pt x="6440" y="21187"/>
                  <a:pt x="6474" y="21293"/>
                </a:cubicBezTo>
                <a:cubicBezTo>
                  <a:pt x="6508" y="21398"/>
                  <a:pt x="6555" y="21504"/>
                  <a:pt x="6574" y="21529"/>
                </a:cubicBezTo>
                <a:cubicBezTo>
                  <a:pt x="6626" y="21595"/>
                  <a:pt x="6884" y="21582"/>
                  <a:pt x="7029" y="21506"/>
                </a:cubicBezTo>
                <a:cubicBezTo>
                  <a:pt x="7100" y="21469"/>
                  <a:pt x="7251" y="21419"/>
                  <a:pt x="7363" y="21394"/>
                </a:cubicBezTo>
                <a:cubicBezTo>
                  <a:pt x="7476" y="21368"/>
                  <a:pt x="7681" y="21301"/>
                  <a:pt x="7819" y="21248"/>
                </a:cubicBezTo>
                <a:cubicBezTo>
                  <a:pt x="7956" y="21195"/>
                  <a:pt x="8171" y="21129"/>
                  <a:pt x="8296" y="21102"/>
                </a:cubicBezTo>
                <a:cubicBezTo>
                  <a:pt x="8759" y="20999"/>
                  <a:pt x="8850" y="20973"/>
                  <a:pt x="9176" y="20860"/>
                </a:cubicBezTo>
                <a:cubicBezTo>
                  <a:pt x="9359" y="20796"/>
                  <a:pt x="9529" y="20762"/>
                  <a:pt x="9553" y="20781"/>
                </a:cubicBezTo>
                <a:cubicBezTo>
                  <a:pt x="9578" y="20801"/>
                  <a:pt x="9623" y="20790"/>
                  <a:pt x="9653" y="20759"/>
                </a:cubicBezTo>
                <a:cubicBezTo>
                  <a:pt x="9683" y="20727"/>
                  <a:pt x="9828" y="20673"/>
                  <a:pt x="9978" y="20635"/>
                </a:cubicBezTo>
                <a:cubicBezTo>
                  <a:pt x="10128" y="20598"/>
                  <a:pt x="10352" y="20525"/>
                  <a:pt x="10477" y="20478"/>
                </a:cubicBezTo>
                <a:cubicBezTo>
                  <a:pt x="10810" y="20353"/>
                  <a:pt x="11252" y="20218"/>
                  <a:pt x="11630" y="20124"/>
                </a:cubicBezTo>
                <a:cubicBezTo>
                  <a:pt x="11813" y="20079"/>
                  <a:pt x="11980" y="20030"/>
                  <a:pt x="12003" y="20012"/>
                </a:cubicBezTo>
                <a:cubicBezTo>
                  <a:pt x="12026" y="19993"/>
                  <a:pt x="12195" y="19939"/>
                  <a:pt x="12376" y="19894"/>
                </a:cubicBezTo>
                <a:cubicBezTo>
                  <a:pt x="13049" y="19726"/>
                  <a:pt x="13619" y="19566"/>
                  <a:pt x="13708" y="19517"/>
                </a:cubicBezTo>
                <a:cubicBezTo>
                  <a:pt x="13758" y="19490"/>
                  <a:pt x="13931" y="19433"/>
                  <a:pt x="14094" y="19394"/>
                </a:cubicBezTo>
                <a:cubicBezTo>
                  <a:pt x="14256" y="19354"/>
                  <a:pt x="14411" y="19302"/>
                  <a:pt x="14436" y="19276"/>
                </a:cubicBezTo>
                <a:cubicBezTo>
                  <a:pt x="14461" y="19250"/>
                  <a:pt x="14571" y="19219"/>
                  <a:pt x="14683" y="19203"/>
                </a:cubicBezTo>
                <a:cubicBezTo>
                  <a:pt x="14796" y="19187"/>
                  <a:pt x="14974" y="19140"/>
                  <a:pt x="15074" y="19102"/>
                </a:cubicBezTo>
                <a:cubicBezTo>
                  <a:pt x="15174" y="19063"/>
                  <a:pt x="15333" y="19011"/>
                  <a:pt x="15434" y="18984"/>
                </a:cubicBezTo>
                <a:cubicBezTo>
                  <a:pt x="15534" y="18956"/>
                  <a:pt x="15670" y="18919"/>
                  <a:pt x="15733" y="18899"/>
                </a:cubicBezTo>
                <a:cubicBezTo>
                  <a:pt x="16280" y="18730"/>
                  <a:pt x="16472" y="18675"/>
                  <a:pt x="16708" y="18624"/>
                </a:cubicBezTo>
                <a:cubicBezTo>
                  <a:pt x="16859" y="18592"/>
                  <a:pt x="17022" y="18538"/>
                  <a:pt x="17073" y="18506"/>
                </a:cubicBezTo>
                <a:cubicBezTo>
                  <a:pt x="17123" y="18474"/>
                  <a:pt x="17214" y="18436"/>
                  <a:pt x="17277" y="18427"/>
                </a:cubicBezTo>
                <a:cubicBezTo>
                  <a:pt x="17339" y="18418"/>
                  <a:pt x="17462" y="18384"/>
                  <a:pt x="17550" y="18349"/>
                </a:cubicBezTo>
                <a:cubicBezTo>
                  <a:pt x="17637" y="18313"/>
                  <a:pt x="17804" y="18268"/>
                  <a:pt x="17923" y="18248"/>
                </a:cubicBezTo>
                <a:lnTo>
                  <a:pt x="18139" y="18208"/>
                </a:lnTo>
                <a:lnTo>
                  <a:pt x="18148" y="17961"/>
                </a:lnTo>
                <a:cubicBezTo>
                  <a:pt x="18152" y="17825"/>
                  <a:pt x="18158" y="17554"/>
                  <a:pt x="18161" y="17360"/>
                </a:cubicBezTo>
                <a:cubicBezTo>
                  <a:pt x="18175" y="16487"/>
                  <a:pt x="18244" y="14117"/>
                  <a:pt x="18257" y="14090"/>
                </a:cubicBezTo>
                <a:cubicBezTo>
                  <a:pt x="18264" y="14074"/>
                  <a:pt x="18280" y="13453"/>
                  <a:pt x="18296" y="12708"/>
                </a:cubicBezTo>
                <a:cubicBezTo>
                  <a:pt x="18327" y="11197"/>
                  <a:pt x="18358" y="10633"/>
                  <a:pt x="18417" y="10489"/>
                </a:cubicBezTo>
                <a:cubicBezTo>
                  <a:pt x="18456" y="10393"/>
                  <a:pt x="18608" y="10336"/>
                  <a:pt x="19185" y="10202"/>
                </a:cubicBezTo>
                <a:cubicBezTo>
                  <a:pt x="19347" y="10165"/>
                  <a:pt x="19525" y="10112"/>
                  <a:pt x="19575" y="10084"/>
                </a:cubicBezTo>
                <a:cubicBezTo>
                  <a:pt x="19625" y="10057"/>
                  <a:pt x="19817" y="9993"/>
                  <a:pt x="20004" y="9944"/>
                </a:cubicBezTo>
                <a:cubicBezTo>
                  <a:pt x="20192" y="9895"/>
                  <a:pt x="20406" y="9828"/>
                  <a:pt x="20481" y="9798"/>
                </a:cubicBezTo>
                <a:cubicBezTo>
                  <a:pt x="20613" y="9744"/>
                  <a:pt x="20617" y="9743"/>
                  <a:pt x="20507" y="9731"/>
                </a:cubicBezTo>
                <a:cubicBezTo>
                  <a:pt x="20445" y="9724"/>
                  <a:pt x="20349" y="9711"/>
                  <a:pt x="20299" y="9702"/>
                </a:cubicBezTo>
                <a:cubicBezTo>
                  <a:pt x="20249" y="9693"/>
                  <a:pt x="20035" y="9667"/>
                  <a:pt x="19822" y="9646"/>
                </a:cubicBezTo>
                <a:cubicBezTo>
                  <a:pt x="19609" y="9626"/>
                  <a:pt x="19304" y="9583"/>
                  <a:pt x="19141" y="9551"/>
                </a:cubicBezTo>
                <a:cubicBezTo>
                  <a:pt x="18979" y="9519"/>
                  <a:pt x="18781" y="9493"/>
                  <a:pt x="18699" y="9495"/>
                </a:cubicBezTo>
                <a:cubicBezTo>
                  <a:pt x="18611" y="9496"/>
                  <a:pt x="18540" y="9465"/>
                  <a:pt x="18525" y="9416"/>
                </a:cubicBezTo>
                <a:cubicBezTo>
                  <a:pt x="18501" y="9333"/>
                  <a:pt x="18847" y="8674"/>
                  <a:pt x="18916" y="8674"/>
                </a:cubicBezTo>
                <a:cubicBezTo>
                  <a:pt x="18935" y="8674"/>
                  <a:pt x="18966" y="8624"/>
                  <a:pt x="18981" y="8568"/>
                </a:cubicBezTo>
                <a:cubicBezTo>
                  <a:pt x="18995" y="8511"/>
                  <a:pt x="19105" y="8326"/>
                  <a:pt x="19228" y="8157"/>
                </a:cubicBezTo>
                <a:cubicBezTo>
                  <a:pt x="19351" y="7989"/>
                  <a:pt x="19478" y="7798"/>
                  <a:pt x="19505" y="7731"/>
                </a:cubicBezTo>
                <a:cubicBezTo>
                  <a:pt x="19533" y="7663"/>
                  <a:pt x="19575" y="7626"/>
                  <a:pt x="19601" y="7646"/>
                </a:cubicBezTo>
                <a:cubicBezTo>
                  <a:pt x="19626" y="7667"/>
                  <a:pt x="19657" y="7629"/>
                  <a:pt x="19670" y="7562"/>
                </a:cubicBezTo>
                <a:cubicBezTo>
                  <a:pt x="19684" y="7495"/>
                  <a:pt x="19744" y="7400"/>
                  <a:pt x="19805" y="7348"/>
                </a:cubicBezTo>
                <a:cubicBezTo>
                  <a:pt x="19865" y="7297"/>
                  <a:pt x="19908" y="7233"/>
                  <a:pt x="19896" y="7208"/>
                </a:cubicBezTo>
                <a:cubicBezTo>
                  <a:pt x="19884" y="7183"/>
                  <a:pt x="19953" y="7062"/>
                  <a:pt x="20052" y="6938"/>
                </a:cubicBezTo>
                <a:cubicBezTo>
                  <a:pt x="20150" y="6814"/>
                  <a:pt x="20234" y="6677"/>
                  <a:pt x="20234" y="6635"/>
                </a:cubicBezTo>
                <a:cubicBezTo>
                  <a:pt x="20234" y="6593"/>
                  <a:pt x="20288" y="6502"/>
                  <a:pt x="20355" y="6433"/>
                </a:cubicBezTo>
                <a:cubicBezTo>
                  <a:pt x="20423" y="6364"/>
                  <a:pt x="20484" y="6263"/>
                  <a:pt x="20490" y="6208"/>
                </a:cubicBezTo>
                <a:cubicBezTo>
                  <a:pt x="20496" y="6153"/>
                  <a:pt x="20574" y="6022"/>
                  <a:pt x="20663" y="5916"/>
                </a:cubicBezTo>
                <a:cubicBezTo>
                  <a:pt x="20752" y="5810"/>
                  <a:pt x="20824" y="5699"/>
                  <a:pt x="20824" y="5669"/>
                </a:cubicBezTo>
                <a:cubicBezTo>
                  <a:pt x="20824" y="5638"/>
                  <a:pt x="20897" y="5540"/>
                  <a:pt x="20984" y="5450"/>
                </a:cubicBezTo>
                <a:cubicBezTo>
                  <a:pt x="21072" y="5359"/>
                  <a:pt x="21140" y="5260"/>
                  <a:pt x="21140" y="5230"/>
                </a:cubicBezTo>
                <a:cubicBezTo>
                  <a:pt x="21140" y="5201"/>
                  <a:pt x="21244" y="5020"/>
                  <a:pt x="21370" y="4832"/>
                </a:cubicBezTo>
                <a:lnTo>
                  <a:pt x="21600" y="4489"/>
                </a:lnTo>
                <a:lnTo>
                  <a:pt x="21370" y="4197"/>
                </a:lnTo>
                <a:cubicBezTo>
                  <a:pt x="21243" y="4034"/>
                  <a:pt x="21121" y="3899"/>
                  <a:pt x="21101" y="3899"/>
                </a:cubicBezTo>
                <a:cubicBezTo>
                  <a:pt x="21081" y="3899"/>
                  <a:pt x="20914" y="3715"/>
                  <a:pt x="20728" y="3489"/>
                </a:cubicBezTo>
                <a:cubicBezTo>
                  <a:pt x="20543" y="3263"/>
                  <a:pt x="20375" y="3079"/>
                  <a:pt x="20355" y="3079"/>
                </a:cubicBezTo>
                <a:cubicBezTo>
                  <a:pt x="20335" y="3078"/>
                  <a:pt x="20244" y="2977"/>
                  <a:pt x="20152" y="2860"/>
                </a:cubicBezTo>
                <a:cubicBezTo>
                  <a:pt x="20059" y="2742"/>
                  <a:pt x="19910" y="2580"/>
                  <a:pt x="19822" y="2494"/>
                </a:cubicBezTo>
                <a:cubicBezTo>
                  <a:pt x="19486" y="2167"/>
                  <a:pt x="18978" y="1623"/>
                  <a:pt x="18781" y="1382"/>
                </a:cubicBezTo>
                <a:cubicBezTo>
                  <a:pt x="18668" y="1243"/>
                  <a:pt x="18566" y="1129"/>
                  <a:pt x="18551" y="1129"/>
                </a:cubicBezTo>
                <a:cubicBezTo>
                  <a:pt x="18537" y="1129"/>
                  <a:pt x="18405" y="987"/>
                  <a:pt x="18261" y="809"/>
                </a:cubicBezTo>
                <a:cubicBezTo>
                  <a:pt x="18117" y="631"/>
                  <a:pt x="17988" y="483"/>
                  <a:pt x="17975" y="483"/>
                </a:cubicBezTo>
                <a:cubicBezTo>
                  <a:pt x="17961" y="483"/>
                  <a:pt x="17848" y="371"/>
                  <a:pt x="17723" y="236"/>
                </a:cubicBezTo>
                <a:cubicBezTo>
                  <a:pt x="17504" y="-2"/>
                  <a:pt x="17490" y="-5"/>
                  <a:pt x="17376" y="84"/>
                </a:cubicBezTo>
                <a:cubicBezTo>
                  <a:pt x="17312" y="135"/>
                  <a:pt x="17257" y="220"/>
                  <a:pt x="17251" y="275"/>
                </a:cubicBezTo>
                <a:cubicBezTo>
                  <a:pt x="17238" y="383"/>
                  <a:pt x="17214" y="422"/>
                  <a:pt x="16904" y="848"/>
                </a:cubicBezTo>
                <a:cubicBezTo>
                  <a:pt x="16793" y="1001"/>
                  <a:pt x="16677" y="1193"/>
                  <a:pt x="16648" y="1275"/>
                </a:cubicBezTo>
                <a:cubicBezTo>
                  <a:pt x="16619" y="1358"/>
                  <a:pt x="16578" y="1427"/>
                  <a:pt x="16557" y="1427"/>
                </a:cubicBezTo>
                <a:cubicBezTo>
                  <a:pt x="16535" y="1427"/>
                  <a:pt x="16397" y="1633"/>
                  <a:pt x="16249" y="1882"/>
                </a:cubicBezTo>
                <a:cubicBezTo>
                  <a:pt x="16101" y="2131"/>
                  <a:pt x="15899" y="2454"/>
                  <a:pt x="15798" y="2601"/>
                </a:cubicBezTo>
                <a:cubicBezTo>
                  <a:pt x="15697" y="2749"/>
                  <a:pt x="15514" y="3026"/>
                  <a:pt x="15390" y="3219"/>
                </a:cubicBezTo>
                <a:cubicBezTo>
                  <a:pt x="15266" y="3413"/>
                  <a:pt x="15084" y="3676"/>
                  <a:pt x="14987" y="3798"/>
                </a:cubicBezTo>
                <a:cubicBezTo>
                  <a:pt x="14890" y="3920"/>
                  <a:pt x="14824" y="4017"/>
                  <a:pt x="14844" y="4017"/>
                </a:cubicBezTo>
                <a:cubicBezTo>
                  <a:pt x="14863" y="4017"/>
                  <a:pt x="14846" y="4070"/>
                  <a:pt x="14800" y="4135"/>
                </a:cubicBezTo>
                <a:cubicBezTo>
                  <a:pt x="14679" y="4309"/>
                  <a:pt x="14510" y="4287"/>
                  <a:pt x="14449" y="4090"/>
                </a:cubicBezTo>
                <a:cubicBezTo>
                  <a:pt x="14422" y="4001"/>
                  <a:pt x="14360" y="3831"/>
                  <a:pt x="14310" y="3708"/>
                </a:cubicBezTo>
                <a:cubicBezTo>
                  <a:pt x="14261" y="3585"/>
                  <a:pt x="14236" y="3446"/>
                  <a:pt x="14250" y="3399"/>
                </a:cubicBezTo>
                <a:cubicBezTo>
                  <a:pt x="14264" y="3352"/>
                  <a:pt x="14252" y="3309"/>
                  <a:pt x="14228" y="3309"/>
                </a:cubicBezTo>
                <a:cubicBezTo>
                  <a:pt x="14204" y="3309"/>
                  <a:pt x="14104" y="3081"/>
                  <a:pt x="14002" y="2798"/>
                </a:cubicBezTo>
                <a:cubicBezTo>
                  <a:pt x="13901" y="2514"/>
                  <a:pt x="13788" y="2210"/>
                  <a:pt x="13751" y="2124"/>
                </a:cubicBezTo>
                <a:cubicBezTo>
                  <a:pt x="13714" y="2038"/>
                  <a:pt x="13686" y="1926"/>
                  <a:pt x="13686" y="1876"/>
                </a:cubicBezTo>
                <a:cubicBezTo>
                  <a:pt x="13686" y="1827"/>
                  <a:pt x="13638" y="1685"/>
                  <a:pt x="13582" y="1562"/>
                </a:cubicBezTo>
                <a:cubicBezTo>
                  <a:pt x="13526" y="1438"/>
                  <a:pt x="13439" y="1207"/>
                  <a:pt x="13387" y="1045"/>
                </a:cubicBezTo>
                <a:cubicBezTo>
                  <a:pt x="13335" y="883"/>
                  <a:pt x="13230" y="582"/>
                  <a:pt x="13157" y="376"/>
                </a:cubicBezTo>
                <a:lnTo>
                  <a:pt x="13027" y="0"/>
                </a:lnTo>
                <a:close/>
              </a:path>
            </a:pathLst>
          </a:custGeom>
          <a:ln w="25400">
            <a:solidFill>
              <a:srgbClr val="EFA313"/>
            </a:solidFill>
            <a:miter lim="400000"/>
          </a:ln>
        </p:spPr>
      </p:pic>
      <p:sp>
        <p:nvSpPr>
          <p:cNvPr id="156" name="can push"/>
          <p:cNvSpPr txBox="1"/>
          <p:nvPr/>
        </p:nvSpPr>
        <p:spPr>
          <a:xfrm rot="2160000">
            <a:off x="5583187" y="2441166"/>
            <a:ext cx="968133" cy="387205"/>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lvl1pPr>
              <a:defRPr>
                <a:solidFill>
                  <a:srgbClr val="EFA313"/>
                </a:solidFill>
                <a:latin typeface="Noteworthy Light"/>
                <a:ea typeface="Noteworthy Light"/>
                <a:cs typeface="Noteworthy Light"/>
                <a:sym typeface="Noteworthy Light"/>
              </a:defRPr>
            </a:lvl1pPr>
          </a:lstStyle>
          <a:p>
            <a:r>
              <a:rPr sz="2105" b="1" dirty="0"/>
              <a:t>can push</a:t>
            </a:r>
          </a:p>
        </p:txBody>
      </p:sp>
      <p:sp>
        <p:nvSpPr>
          <p:cNvPr id="157" name="The pull-based model"/>
          <p:cNvSpPr txBox="1"/>
          <p:nvPr/>
        </p:nvSpPr>
        <p:spPr>
          <a:xfrm>
            <a:off x="2088555" y="747235"/>
            <a:ext cx="7292585" cy="1072247"/>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pull-based model</a:t>
            </a:r>
          </a:p>
        </p:txBody>
      </p:sp>
      <p:sp>
        <p:nvSpPr>
          <p:cNvPr id="158" name="Octocats from https://octodex.github.com/"/>
          <p:cNvSpPr txBox="1"/>
          <p:nvPr/>
        </p:nvSpPr>
        <p:spPr>
          <a:xfrm>
            <a:off x="7448246" y="6578237"/>
            <a:ext cx="1738408" cy="177147"/>
          </a:xfrm>
          <a:prstGeom prst="rect">
            <a:avLst/>
          </a:prstGeom>
          <a:ln w="12700">
            <a:miter lim="400000"/>
          </a:ln>
          <a:extLst>
            <a:ext uri="{C572A759-6A51-4108-AA02-DFA0A04FC94B}">
              <ma14:wrappingTextBoxFlag xmlns:ma14="http://schemas.microsoft.com/office/mac/drawingml/2011/main" xmlns="" val="1"/>
            </a:ext>
          </a:extLst>
        </p:spPr>
        <p:txBody>
          <a:bodyPr wrap="square" lIns="31329" tIns="31329" rIns="31329" bIns="31329" anchor="ctr">
            <a:spAutoFit/>
          </a:bodyPr>
          <a:lstStyle/>
          <a:p>
            <a:pPr>
              <a:defRPr sz="1200">
                <a:solidFill>
                  <a:srgbClr val="53585F"/>
                </a:solidFill>
              </a:defRPr>
            </a:pPr>
            <a:r>
              <a:rPr sz="740"/>
              <a:t>Octocats from </a:t>
            </a:r>
            <a:r>
              <a:rPr sz="740" u="sng">
                <a:hlinkClick r:id="rId7"/>
              </a:rPr>
              <a:t>https://octodex.github.com/</a:t>
            </a:r>
          </a:p>
        </p:txBody>
      </p:sp>
      <p:sp>
        <p:nvSpPr>
          <p:cNvPr id="10" name="… traditionally"/>
          <p:cNvSpPr txBox="1"/>
          <p:nvPr/>
        </p:nvSpPr>
        <p:spPr>
          <a:xfrm>
            <a:off x="7199476" y="1409034"/>
            <a:ext cx="2676549" cy="603098"/>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p>
            <a:r>
              <a:rPr sz="3508" dirty="0"/>
              <a:t>… traditionally</a:t>
            </a:r>
          </a:p>
        </p:txBody>
      </p:sp>
    </p:spTree>
    <p:extLst>
      <p:ext uri="{BB962C8B-B14F-4D97-AF65-F5344CB8AC3E}">
        <p14:creationId xmlns:p14="http://schemas.microsoft.com/office/powerpoint/2010/main" val="355105923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 name="Circle" descr="Circle"/>
          <p:cNvPicPr>
            <a:picLocks/>
          </p:cNvPicPr>
          <p:nvPr/>
        </p:nvPicPr>
        <p:blipFill>
          <a:blip r:embed="rId2"/>
          <a:stretch>
            <a:fillRect/>
          </a:stretch>
        </p:blipFill>
        <p:spPr>
          <a:xfrm>
            <a:off x="3873467" y="2153814"/>
            <a:ext cx="2946468" cy="2946468"/>
          </a:xfrm>
          <a:prstGeom prst="rect">
            <a:avLst/>
          </a:prstGeom>
          <a:effectLst>
            <a:outerShdw blurRad="38100" dist="25400" dir="5400000" rotWithShape="0">
              <a:srgbClr val="000000">
                <a:alpha val="50000"/>
              </a:srgbClr>
            </a:outerShdw>
          </a:effectLst>
        </p:spPr>
      </p:pic>
      <p:pic>
        <p:nvPicPr>
          <p:cNvPr id="161" name="femalecodertocat.png" descr="femalecodertocat.png"/>
          <p:cNvPicPr>
            <a:picLocks noChangeAspect="1"/>
          </p:cNvPicPr>
          <p:nvPr/>
        </p:nvPicPr>
        <p:blipFill>
          <a:blip r:embed="rId3"/>
          <a:stretch>
            <a:fillRect/>
          </a:stretch>
        </p:blipFill>
        <p:spPr>
          <a:xfrm>
            <a:off x="5789296" y="3282002"/>
            <a:ext cx="1032774" cy="1032775"/>
          </a:xfrm>
          <a:prstGeom prst="rect">
            <a:avLst/>
          </a:prstGeom>
          <a:ln w="12700">
            <a:miter lim="400000"/>
          </a:ln>
        </p:spPr>
      </p:pic>
      <p:pic>
        <p:nvPicPr>
          <p:cNvPr id="162" name="red-polo.png" descr="red-polo.png"/>
          <p:cNvPicPr>
            <a:picLocks noChangeAspect="1"/>
          </p:cNvPicPr>
          <p:nvPr/>
        </p:nvPicPr>
        <p:blipFill>
          <a:blip r:embed="rId4"/>
          <a:stretch>
            <a:fillRect/>
          </a:stretch>
        </p:blipFill>
        <p:spPr>
          <a:xfrm>
            <a:off x="4517829" y="2302614"/>
            <a:ext cx="950569" cy="950569"/>
          </a:xfrm>
          <a:prstGeom prst="rect">
            <a:avLst/>
          </a:prstGeom>
          <a:ln w="12700">
            <a:miter lim="400000"/>
          </a:ln>
        </p:spPr>
      </p:pic>
      <p:pic>
        <p:nvPicPr>
          <p:cNvPr id="163" name="codercat.jpg" descr="codercat.jpg"/>
          <p:cNvPicPr>
            <a:picLocks noChangeAspect="1"/>
          </p:cNvPicPr>
          <p:nvPr/>
        </p:nvPicPr>
        <p:blipFill>
          <a:blip r:embed="rId5"/>
          <a:srcRect l="244" t="7805" r="449" b="7898"/>
          <a:stretch>
            <a:fillRect/>
          </a:stretch>
        </p:blipFill>
        <p:spPr>
          <a:xfrm>
            <a:off x="4492472" y="4049598"/>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64" name="Image" descr="Image"/>
          <p:cNvPicPr>
            <a:picLocks noChangeAspect="1"/>
          </p:cNvPicPr>
          <p:nvPr/>
        </p:nvPicPr>
        <p:blipFill>
          <a:blip r:embed="rId6"/>
          <a:srcRect l="12819" t="18048" r="12956" b="7524"/>
          <a:stretch>
            <a:fillRect/>
          </a:stretch>
        </p:blipFill>
        <p:spPr>
          <a:xfrm>
            <a:off x="4738685" y="3078162"/>
            <a:ext cx="1219113" cy="939771"/>
          </a:xfrm>
          <a:custGeom>
            <a:avLst/>
            <a:gdLst/>
            <a:ahLst/>
            <a:cxnLst>
              <a:cxn ang="0">
                <a:pos x="wd2" y="hd2"/>
              </a:cxn>
              <a:cxn ang="5400000">
                <a:pos x="wd2" y="hd2"/>
              </a:cxn>
              <a:cxn ang="10800000">
                <a:pos x="wd2" y="hd2"/>
              </a:cxn>
              <a:cxn ang="16200000">
                <a:pos x="wd2" y="hd2"/>
              </a:cxn>
            </a:cxnLst>
            <a:rect l="0" t="0" r="r" b="b"/>
            <a:pathLst>
              <a:path w="21600" h="21572" extrusionOk="0">
                <a:moveTo>
                  <a:pt x="13027" y="0"/>
                </a:moveTo>
                <a:lnTo>
                  <a:pt x="12754" y="39"/>
                </a:lnTo>
                <a:cubicBezTo>
                  <a:pt x="12604" y="62"/>
                  <a:pt x="12430" y="94"/>
                  <a:pt x="12368" y="107"/>
                </a:cubicBezTo>
                <a:cubicBezTo>
                  <a:pt x="12305" y="119"/>
                  <a:pt x="12109" y="143"/>
                  <a:pt x="11934" y="163"/>
                </a:cubicBezTo>
                <a:cubicBezTo>
                  <a:pt x="11759" y="183"/>
                  <a:pt x="11598" y="224"/>
                  <a:pt x="11574" y="253"/>
                </a:cubicBezTo>
                <a:cubicBezTo>
                  <a:pt x="11550" y="282"/>
                  <a:pt x="11446" y="309"/>
                  <a:pt x="11344" y="309"/>
                </a:cubicBezTo>
                <a:cubicBezTo>
                  <a:pt x="11243" y="309"/>
                  <a:pt x="11048" y="345"/>
                  <a:pt x="10911" y="393"/>
                </a:cubicBezTo>
                <a:cubicBezTo>
                  <a:pt x="10773" y="441"/>
                  <a:pt x="10548" y="483"/>
                  <a:pt x="10412" y="483"/>
                </a:cubicBezTo>
                <a:cubicBezTo>
                  <a:pt x="10276" y="484"/>
                  <a:pt x="10103" y="508"/>
                  <a:pt x="10026" y="539"/>
                </a:cubicBezTo>
                <a:cubicBezTo>
                  <a:pt x="9823" y="622"/>
                  <a:pt x="7350" y="1101"/>
                  <a:pt x="6479" y="1225"/>
                </a:cubicBezTo>
                <a:cubicBezTo>
                  <a:pt x="6329" y="1246"/>
                  <a:pt x="6172" y="1287"/>
                  <a:pt x="6132" y="1315"/>
                </a:cubicBezTo>
                <a:cubicBezTo>
                  <a:pt x="6092" y="1342"/>
                  <a:pt x="5868" y="1391"/>
                  <a:pt x="5633" y="1427"/>
                </a:cubicBezTo>
                <a:cubicBezTo>
                  <a:pt x="4948" y="1531"/>
                  <a:pt x="4303" y="1647"/>
                  <a:pt x="3500" y="1809"/>
                </a:cubicBezTo>
                <a:cubicBezTo>
                  <a:pt x="3087" y="1892"/>
                  <a:pt x="2651" y="1975"/>
                  <a:pt x="2533" y="1994"/>
                </a:cubicBezTo>
                <a:cubicBezTo>
                  <a:pt x="2414" y="2014"/>
                  <a:pt x="2316" y="2049"/>
                  <a:pt x="2316" y="2073"/>
                </a:cubicBezTo>
                <a:cubicBezTo>
                  <a:pt x="2316" y="2097"/>
                  <a:pt x="2350" y="2216"/>
                  <a:pt x="2389" y="2337"/>
                </a:cubicBezTo>
                <a:cubicBezTo>
                  <a:pt x="2428" y="2458"/>
                  <a:pt x="2448" y="2570"/>
                  <a:pt x="2437" y="2584"/>
                </a:cubicBezTo>
                <a:cubicBezTo>
                  <a:pt x="2426" y="2599"/>
                  <a:pt x="2478" y="2760"/>
                  <a:pt x="2550" y="2944"/>
                </a:cubicBezTo>
                <a:cubicBezTo>
                  <a:pt x="2622" y="3128"/>
                  <a:pt x="2680" y="3340"/>
                  <a:pt x="2680" y="3410"/>
                </a:cubicBezTo>
                <a:cubicBezTo>
                  <a:pt x="2680" y="3480"/>
                  <a:pt x="2719" y="3640"/>
                  <a:pt x="2767" y="3764"/>
                </a:cubicBezTo>
                <a:cubicBezTo>
                  <a:pt x="2814" y="3889"/>
                  <a:pt x="2880" y="4107"/>
                  <a:pt x="2910" y="4253"/>
                </a:cubicBezTo>
                <a:cubicBezTo>
                  <a:pt x="2940" y="4399"/>
                  <a:pt x="2999" y="4623"/>
                  <a:pt x="3044" y="4753"/>
                </a:cubicBezTo>
                <a:cubicBezTo>
                  <a:pt x="3130" y="5001"/>
                  <a:pt x="3428" y="6185"/>
                  <a:pt x="3430" y="6287"/>
                </a:cubicBezTo>
                <a:cubicBezTo>
                  <a:pt x="3431" y="6319"/>
                  <a:pt x="3469" y="6409"/>
                  <a:pt x="3513" y="6489"/>
                </a:cubicBezTo>
                <a:cubicBezTo>
                  <a:pt x="3601" y="6652"/>
                  <a:pt x="3612" y="6763"/>
                  <a:pt x="3547" y="6815"/>
                </a:cubicBezTo>
                <a:cubicBezTo>
                  <a:pt x="3492" y="6859"/>
                  <a:pt x="3001" y="6500"/>
                  <a:pt x="3001" y="6416"/>
                </a:cubicBezTo>
                <a:cubicBezTo>
                  <a:pt x="3001" y="6381"/>
                  <a:pt x="2986" y="6373"/>
                  <a:pt x="2970" y="6393"/>
                </a:cubicBezTo>
                <a:cubicBezTo>
                  <a:pt x="2944" y="6428"/>
                  <a:pt x="2621" y="6219"/>
                  <a:pt x="1609" y="5511"/>
                </a:cubicBezTo>
                <a:cubicBezTo>
                  <a:pt x="1383" y="5353"/>
                  <a:pt x="1141" y="5168"/>
                  <a:pt x="1067" y="5101"/>
                </a:cubicBezTo>
                <a:cubicBezTo>
                  <a:pt x="993" y="5035"/>
                  <a:pt x="828" y="4918"/>
                  <a:pt x="703" y="4843"/>
                </a:cubicBezTo>
                <a:cubicBezTo>
                  <a:pt x="577" y="4768"/>
                  <a:pt x="442" y="4672"/>
                  <a:pt x="403" y="4629"/>
                </a:cubicBezTo>
                <a:cubicBezTo>
                  <a:pt x="365" y="4587"/>
                  <a:pt x="261" y="4511"/>
                  <a:pt x="169" y="4461"/>
                </a:cubicBezTo>
                <a:lnTo>
                  <a:pt x="0" y="4371"/>
                </a:lnTo>
                <a:lnTo>
                  <a:pt x="43" y="4517"/>
                </a:lnTo>
                <a:cubicBezTo>
                  <a:pt x="67" y="4598"/>
                  <a:pt x="73" y="4669"/>
                  <a:pt x="56" y="4669"/>
                </a:cubicBezTo>
                <a:cubicBezTo>
                  <a:pt x="40" y="4669"/>
                  <a:pt x="80" y="4737"/>
                  <a:pt x="143" y="4826"/>
                </a:cubicBezTo>
                <a:cubicBezTo>
                  <a:pt x="281" y="5021"/>
                  <a:pt x="351" y="5182"/>
                  <a:pt x="798" y="6242"/>
                </a:cubicBezTo>
                <a:cubicBezTo>
                  <a:pt x="891" y="6461"/>
                  <a:pt x="1020" y="6740"/>
                  <a:pt x="1080" y="6865"/>
                </a:cubicBezTo>
                <a:cubicBezTo>
                  <a:pt x="1140" y="6990"/>
                  <a:pt x="1196" y="7148"/>
                  <a:pt x="1206" y="7214"/>
                </a:cubicBezTo>
                <a:cubicBezTo>
                  <a:pt x="1215" y="7279"/>
                  <a:pt x="1263" y="7370"/>
                  <a:pt x="1314" y="7416"/>
                </a:cubicBezTo>
                <a:cubicBezTo>
                  <a:pt x="1365" y="7462"/>
                  <a:pt x="1409" y="7543"/>
                  <a:pt x="1409" y="7596"/>
                </a:cubicBezTo>
                <a:cubicBezTo>
                  <a:pt x="1409" y="7648"/>
                  <a:pt x="1440" y="7737"/>
                  <a:pt x="1479" y="7792"/>
                </a:cubicBezTo>
                <a:cubicBezTo>
                  <a:pt x="1517" y="7847"/>
                  <a:pt x="1555" y="7950"/>
                  <a:pt x="1565" y="8023"/>
                </a:cubicBezTo>
                <a:cubicBezTo>
                  <a:pt x="1576" y="8096"/>
                  <a:pt x="1615" y="8182"/>
                  <a:pt x="1652" y="8219"/>
                </a:cubicBezTo>
                <a:cubicBezTo>
                  <a:pt x="1689" y="8256"/>
                  <a:pt x="1746" y="8357"/>
                  <a:pt x="1774" y="8438"/>
                </a:cubicBezTo>
                <a:cubicBezTo>
                  <a:pt x="1801" y="8519"/>
                  <a:pt x="1873" y="8691"/>
                  <a:pt x="1934" y="8820"/>
                </a:cubicBezTo>
                <a:cubicBezTo>
                  <a:pt x="1995" y="8950"/>
                  <a:pt x="2067" y="9121"/>
                  <a:pt x="2099" y="9202"/>
                </a:cubicBezTo>
                <a:cubicBezTo>
                  <a:pt x="2288" y="9686"/>
                  <a:pt x="2518" y="9937"/>
                  <a:pt x="3205" y="10416"/>
                </a:cubicBezTo>
                <a:cubicBezTo>
                  <a:pt x="3703" y="10763"/>
                  <a:pt x="3671" y="10684"/>
                  <a:pt x="3677" y="11635"/>
                </a:cubicBezTo>
                <a:cubicBezTo>
                  <a:pt x="3680" y="12094"/>
                  <a:pt x="3702" y="12644"/>
                  <a:pt x="3725" y="12854"/>
                </a:cubicBezTo>
                <a:cubicBezTo>
                  <a:pt x="3748" y="13065"/>
                  <a:pt x="3777" y="13685"/>
                  <a:pt x="3790" y="14236"/>
                </a:cubicBezTo>
                <a:cubicBezTo>
                  <a:pt x="3815" y="15284"/>
                  <a:pt x="3831" y="15473"/>
                  <a:pt x="3903" y="15585"/>
                </a:cubicBezTo>
                <a:cubicBezTo>
                  <a:pt x="3927" y="15622"/>
                  <a:pt x="3941" y="15664"/>
                  <a:pt x="3938" y="15680"/>
                </a:cubicBezTo>
                <a:cubicBezTo>
                  <a:pt x="3934" y="15696"/>
                  <a:pt x="4002" y="15858"/>
                  <a:pt x="4089" y="16034"/>
                </a:cubicBezTo>
                <a:cubicBezTo>
                  <a:pt x="4177" y="16210"/>
                  <a:pt x="4291" y="16438"/>
                  <a:pt x="4341" y="16545"/>
                </a:cubicBezTo>
                <a:cubicBezTo>
                  <a:pt x="4391" y="16653"/>
                  <a:pt x="4507" y="16908"/>
                  <a:pt x="4601" y="17107"/>
                </a:cubicBezTo>
                <a:cubicBezTo>
                  <a:pt x="4695" y="17306"/>
                  <a:pt x="4774" y="17492"/>
                  <a:pt x="4774" y="17523"/>
                </a:cubicBezTo>
                <a:cubicBezTo>
                  <a:pt x="4774" y="17554"/>
                  <a:pt x="4834" y="17699"/>
                  <a:pt x="4909" y="17843"/>
                </a:cubicBezTo>
                <a:cubicBezTo>
                  <a:pt x="4984" y="17987"/>
                  <a:pt x="5043" y="18137"/>
                  <a:pt x="5043" y="18180"/>
                </a:cubicBezTo>
                <a:cubicBezTo>
                  <a:pt x="5043" y="18224"/>
                  <a:pt x="5075" y="18274"/>
                  <a:pt x="5113" y="18293"/>
                </a:cubicBezTo>
                <a:cubicBezTo>
                  <a:pt x="5150" y="18311"/>
                  <a:pt x="5182" y="18378"/>
                  <a:pt x="5182" y="18439"/>
                </a:cubicBezTo>
                <a:cubicBezTo>
                  <a:pt x="5182" y="18499"/>
                  <a:pt x="5223" y="18599"/>
                  <a:pt x="5273" y="18658"/>
                </a:cubicBezTo>
                <a:cubicBezTo>
                  <a:pt x="5323" y="18716"/>
                  <a:pt x="5364" y="18786"/>
                  <a:pt x="5364" y="18815"/>
                </a:cubicBezTo>
                <a:cubicBezTo>
                  <a:pt x="5364" y="18844"/>
                  <a:pt x="5414" y="18965"/>
                  <a:pt x="5477" y="19085"/>
                </a:cubicBezTo>
                <a:cubicBezTo>
                  <a:pt x="5539" y="19204"/>
                  <a:pt x="5590" y="19349"/>
                  <a:pt x="5590" y="19405"/>
                </a:cubicBezTo>
                <a:cubicBezTo>
                  <a:pt x="5590" y="19461"/>
                  <a:pt x="5631" y="19533"/>
                  <a:pt x="5681" y="19568"/>
                </a:cubicBezTo>
                <a:cubicBezTo>
                  <a:pt x="5731" y="19603"/>
                  <a:pt x="5772" y="19688"/>
                  <a:pt x="5772" y="19753"/>
                </a:cubicBezTo>
                <a:cubicBezTo>
                  <a:pt x="5772" y="19819"/>
                  <a:pt x="5861" y="20038"/>
                  <a:pt x="5971" y="20242"/>
                </a:cubicBezTo>
                <a:cubicBezTo>
                  <a:pt x="6195" y="20656"/>
                  <a:pt x="6341" y="20990"/>
                  <a:pt x="6327" y="21057"/>
                </a:cubicBezTo>
                <a:cubicBezTo>
                  <a:pt x="6322" y="21081"/>
                  <a:pt x="6340" y="21102"/>
                  <a:pt x="6366" y="21102"/>
                </a:cubicBezTo>
                <a:cubicBezTo>
                  <a:pt x="6392" y="21102"/>
                  <a:pt x="6440" y="21187"/>
                  <a:pt x="6474" y="21293"/>
                </a:cubicBezTo>
                <a:cubicBezTo>
                  <a:pt x="6508" y="21398"/>
                  <a:pt x="6555" y="21504"/>
                  <a:pt x="6574" y="21529"/>
                </a:cubicBezTo>
                <a:cubicBezTo>
                  <a:pt x="6626" y="21595"/>
                  <a:pt x="6884" y="21582"/>
                  <a:pt x="7029" y="21506"/>
                </a:cubicBezTo>
                <a:cubicBezTo>
                  <a:pt x="7100" y="21469"/>
                  <a:pt x="7251" y="21419"/>
                  <a:pt x="7363" y="21394"/>
                </a:cubicBezTo>
                <a:cubicBezTo>
                  <a:pt x="7476" y="21368"/>
                  <a:pt x="7681" y="21301"/>
                  <a:pt x="7819" y="21248"/>
                </a:cubicBezTo>
                <a:cubicBezTo>
                  <a:pt x="7956" y="21195"/>
                  <a:pt x="8171" y="21129"/>
                  <a:pt x="8296" y="21102"/>
                </a:cubicBezTo>
                <a:cubicBezTo>
                  <a:pt x="8759" y="20999"/>
                  <a:pt x="8850" y="20973"/>
                  <a:pt x="9176" y="20860"/>
                </a:cubicBezTo>
                <a:cubicBezTo>
                  <a:pt x="9359" y="20796"/>
                  <a:pt x="9529" y="20762"/>
                  <a:pt x="9553" y="20781"/>
                </a:cubicBezTo>
                <a:cubicBezTo>
                  <a:pt x="9578" y="20801"/>
                  <a:pt x="9623" y="20790"/>
                  <a:pt x="9653" y="20759"/>
                </a:cubicBezTo>
                <a:cubicBezTo>
                  <a:pt x="9683" y="20727"/>
                  <a:pt x="9828" y="20673"/>
                  <a:pt x="9978" y="20635"/>
                </a:cubicBezTo>
                <a:cubicBezTo>
                  <a:pt x="10128" y="20598"/>
                  <a:pt x="10352" y="20525"/>
                  <a:pt x="10477" y="20478"/>
                </a:cubicBezTo>
                <a:cubicBezTo>
                  <a:pt x="10810" y="20353"/>
                  <a:pt x="11252" y="20218"/>
                  <a:pt x="11630" y="20124"/>
                </a:cubicBezTo>
                <a:cubicBezTo>
                  <a:pt x="11813" y="20079"/>
                  <a:pt x="11980" y="20030"/>
                  <a:pt x="12003" y="20012"/>
                </a:cubicBezTo>
                <a:cubicBezTo>
                  <a:pt x="12026" y="19993"/>
                  <a:pt x="12195" y="19939"/>
                  <a:pt x="12376" y="19894"/>
                </a:cubicBezTo>
                <a:cubicBezTo>
                  <a:pt x="13049" y="19726"/>
                  <a:pt x="13619" y="19566"/>
                  <a:pt x="13708" y="19517"/>
                </a:cubicBezTo>
                <a:cubicBezTo>
                  <a:pt x="13758" y="19490"/>
                  <a:pt x="13931" y="19433"/>
                  <a:pt x="14094" y="19394"/>
                </a:cubicBezTo>
                <a:cubicBezTo>
                  <a:pt x="14256" y="19354"/>
                  <a:pt x="14411" y="19302"/>
                  <a:pt x="14436" y="19276"/>
                </a:cubicBezTo>
                <a:cubicBezTo>
                  <a:pt x="14461" y="19250"/>
                  <a:pt x="14571" y="19219"/>
                  <a:pt x="14683" y="19203"/>
                </a:cubicBezTo>
                <a:cubicBezTo>
                  <a:pt x="14796" y="19187"/>
                  <a:pt x="14974" y="19140"/>
                  <a:pt x="15074" y="19102"/>
                </a:cubicBezTo>
                <a:cubicBezTo>
                  <a:pt x="15174" y="19063"/>
                  <a:pt x="15333" y="19011"/>
                  <a:pt x="15434" y="18984"/>
                </a:cubicBezTo>
                <a:cubicBezTo>
                  <a:pt x="15534" y="18956"/>
                  <a:pt x="15670" y="18919"/>
                  <a:pt x="15733" y="18899"/>
                </a:cubicBezTo>
                <a:cubicBezTo>
                  <a:pt x="16280" y="18730"/>
                  <a:pt x="16472" y="18675"/>
                  <a:pt x="16708" y="18624"/>
                </a:cubicBezTo>
                <a:cubicBezTo>
                  <a:pt x="16859" y="18592"/>
                  <a:pt x="17022" y="18538"/>
                  <a:pt x="17073" y="18506"/>
                </a:cubicBezTo>
                <a:cubicBezTo>
                  <a:pt x="17123" y="18474"/>
                  <a:pt x="17214" y="18436"/>
                  <a:pt x="17277" y="18427"/>
                </a:cubicBezTo>
                <a:cubicBezTo>
                  <a:pt x="17339" y="18418"/>
                  <a:pt x="17462" y="18384"/>
                  <a:pt x="17550" y="18349"/>
                </a:cubicBezTo>
                <a:cubicBezTo>
                  <a:pt x="17637" y="18313"/>
                  <a:pt x="17804" y="18268"/>
                  <a:pt x="17923" y="18248"/>
                </a:cubicBezTo>
                <a:lnTo>
                  <a:pt x="18139" y="18208"/>
                </a:lnTo>
                <a:lnTo>
                  <a:pt x="18148" y="17961"/>
                </a:lnTo>
                <a:cubicBezTo>
                  <a:pt x="18152" y="17825"/>
                  <a:pt x="18158" y="17554"/>
                  <a:pt x="18161" y="17360"/>
                </a:cubicBezTo>
                <a:cubicBezTo>
                  <a:pt x="18175" y="16487"/>
                  <a:pt x="18244" y="14117"/>
                  <a:pt x="18257" y="14090"/>
                </a:cubicBezTo>
                <a:cubicBezTo>
                  <a:pt x="18264" y="14074"/>
                  <a:pt x="18280" y="13453"/>
                  <a:pt x="18296" y="12708"/>
                </a:cubicBezTo>
                <a:cubicBezTo>
                  <a:pt x="18327" y="11197"/>
                  <a:pt x="18358" y="10633"/>
                  <a:pt x="18417" y="10489"/>
                </a:cubicBezTo>
                <a:cubicBezTo>
                  <a:pt x="18456" y="10393"/>
                  <a:pt x="18608" y="10336"/>
                  <a:pt x="19185" y="10202"/>
                </a:cubicBezTo>
                <a:cubicBezTo>
                  <a:pt x="19347" y="10165"/>
                  <a:pt x="19525" y="10112"/>
                  <a:pt x="19575" y="10084"/>
                </a:cubicBezTo>
                <a:cubicBezTo>
                  <a:pt x="19625" y="10057"/>
                  <a:pt x="19817" y="9993"/>
                  <a:pt x="20004" y="9944"/>
                </a:cubicBezTo>
                <a:cubicBezTo>
                  <a:pt x="20192" y="9895"/>
                  <a:pt x="20406" y="9828"/>
                  <a:pt x="20481" y="9798"/>
                </a:cubicBezTo>
                <a:cubicBezTo>
                  <a:pt x="20613" y="9744"/>
                  <a:pt x="20617" y="9743"/>
                  <a:pt x="20507" y="9731"/>
                </a:cubicBezTo>
                <a:cubicBezTo>
                  <a:pt x="20445" y="9724"/>
                  <a:pt x="20349" y="9711"/>
                  <a:pt x="20299" y="9702"/>
                </a:cubicBezTo>
                <a:cubicBezTo>
                  <a:pt x="20249" y="9693"/>
                  <a:pt x="20035" y="9667"/>
                  <a:pt x="19822" y="9646"/>
                </a:cubicBezTo>
                <a:cubicBezTo>
                  <a:pt x="19609" y="9626"/>
                  <a:pt x="19304" y="9583"/>
                  <a:pt x="19141" y="9551"/>
                </a:cubicBezTo>
                <a:cubicBezTo>
                  <a:pt x="18979" y="9519"/>
                  <a:pt x="18781" y="9493"/>
                  <a:pt x="18699" y="9495"/>
                </a:cubicBezTo>
                <a:cubicBezTo>
                  <a:pt x="18611" y="9496"/>
                  <a:pt x="18540" y="9465"/>
                  <a:pt x="18525" y="9416"/>
                </a:cubicBezTo>
                <a:cubicBezTo>
                  <a:pt x="18501" y="9333"/>
                  <a:pt x="18847" y="8674"/>
                  <a:pt x="18916" y="8674"/>
                </a:cubicBezTo>
                <a:cubicBezTo>
                  <a:pt x="18935" y="8674"/>
                  <a:pt x="18966" y="8624"/>
                  <a:pt x="18981" y="8568"/>
                </a:cubicBezTo>
                <a:cubicBezTo>
                  <a:pt x="18995" y="8511"/>
                  <a:pt x="19105" y="8326"/>
                  <a:pt x="19228" y="8157"/>
                </a:cubicBezTo>
                <a:cubicBezTo>
                  <a:pt x="19351" y="7989"/>
                  <a:pt x="19478" y="7798"/>
                  <a:pt x="19505" y="7731"/>
                </a:cubicBezTo>
                <a:cubicBezTo>
                  <a:pt x="19533" y="7663"/>
                  <a:pt x="19575" y="7626"/>
                  <a:pt x="19601" y="7646"/>
                </a:cubicBezTo>
                <a:cubicBezTo>
                  <a:pt x="19626" y="7667"/>
                  <a:pt x="19657" y="7629"/>
                  <a:pt x="19670" y="7562"/>
                </a:cubicBezTo>
                <a:cubicBezTo>
                  <a:pt x="19684" y="7495"/>
                  <a:pt x="19744" y="7400"/>
                  <a:pt x="19805" y="7348"/>
                </a:cubicBezTo>
                <a:cubicBezTo>
                  <a:pt x="19865" y="7297"/>
                  <a:pt x="19908" y="7233"/>
                  <a:pt x="19896" y="7208"/>
                </a:cubicBezTo>
                <a:cubicBezTo>
                  <a:pt x="19884" y="7183"/>
                  <a:pt x="19953" y="7062"/>
                  <a:pt x="20052" y="6938"/>
                </a:cubicBezTo>
                <a:cubicBezTo>
                  <a:pt x="20150" y="6814"/>
                  <a:pt x="20234" y="6677"/>
                  <a:pt x="20234" y="6635"/>
                </a:cubicBezTo>
                <a:cubicBezTo>
                  <a:pt x="20234" y="6593"/>
                  <a:pt x="20288" y="6502"/>
                  <a:pt x="20355" y="6433"/>
                </a:cubicBezTo>
                <a:cubicBezTo>
                  <a:pt x="20423" y="6364"/>
                  <a:pt x="20484" y="6263"/>
                  <a:pt x="20490" y="6208"/>
                </a:cubicBezTo>
                <a:cubicBezTo>
                  <a:pt x="20496" y="6153"/>
                  <a:pt x="20574" y="6022"/>
                  <a:pt x="20663" y="5916"/>
                </a:cubicBezTo>
                <a:cubicBezTo>
                  <a:pt x="20752" y="5810"/>
                  <a:pt x="20824" y="5699"/>
                  <a:pt x="20824" y="5669"/>
                </a:cubicBezTo>
                <a:cubicBezTo>
                  <a:pt x="20824" y="5638"/>
                  <a:pt x="20897" y="5540"/>
                  <a:pt x="20984" y="5450"/>
                </a:cubicBezTo>
                <a:cubicBezTo>
                  <a:pt x="21072" y="5359"/>
                  <a:pt x="21140" y="5260"/>
                  <a:pt x="21140" y="5230"/>
                </a:cubicBezTo>
                <a:cubicBezTo>
                  <a:pt x="21140" y="5201"/>
                  <a:pt x="21244" y="5020"/>
                  <a:pt x="21370" y="4832"/>
                </a:cubicBezTo>
                <a:lnTo>
                  <a:pt x="21600" y="4489"/>
                </a:lnTo>
                <a:lnTo>
                  <a:pt x="21370" y="4197"/>
                </a:lnTo>
                <a:cubicBezTo>
                  <a:pt x="21243" y="4034"/>
                  <a:pt x="21121" y="3899"/>
                  <a:pt x="21101" y="3899"/>
                </a:cubicBezTo>
                <a:cubicBezTo>
                  <a:pt x="21081" y="3899"/>
                  <a:pt x="20914" y="3715"/>
                  <a:pt x="20728" y="3489"/>
                </a:cubicBezTo>
                <a:cubicBezTo>
                  <a:pt x="20543" y="3263"/>
                  <a:pt x="20375" y="3079"/>
                  <a:pt x="20355" y="3079"/>
                </a:cubicBezTo>
                <a:cubicBezTo>
                  <a:pt x="20335" y="3078"/>
                  <a:pt x="20244" y="2977"/>
                  <a:pt x="20152" y="2860"/>
                </a:cubicBezTo>
                <a:cubicBezTo>
                  <a:pt x="20059" y="2742"/>
                  <a:pt x="19910" y="2580"/>
                  <a:pt x="19822" y="2494"/>
                </a:cubicBezTo>
                <a:cubicBezTo>
                  <a:pt x="19486" y="2167"/>
                  <a:pt x="18978" y="1623"/>
                  <a:pt x="18781" y="1382"/>
                </a:cubicBezTo>
                <a:cubicBezTo>
                  <a:pt x="18668" y="1243"/>
                  <a:pt x="18566" y="1129"/>
                  <a:pt x="18551" y="1129"/>
                </a:cubicBezTo>
                <a:cubicBezTo>
                  <a:pt x="18537" y="1129"/>
                  <a:pt x="18405" y="987"/>
                  <a:pt x="18261" y="809"/>
                </a:cubicBezTo>
                <a:cubicBezTo>
                  <a:pt x="18117" y="631"/>
                  <a:pt x="17988" y="483"/>
                  <a:pt x="17975" y="483"/>
                </a:cubicBezTo>
                <a:cubicBezTo>
                  <a:pt x="17961" y="483"/>
                  <a:pt x="17848" y="371"/>
                  <a:pt x="17723" y="236"/>
                </a:cubicBezTo>
                <a:cubicBezTo>
                  <a:pt x="17504" y="-2"/>
                  <a:pt x="17490" y="-5"/>
                  <a:pt x="17376" y="84"/>
                </a:cubicBezTo>
                <a:cubicBezTo>
                  <a:pt x="17312" y="135"/>
                  <a:pt x="17257" y="220"/>
                  <a:pt x="17251" y="275"/>
                </a:cubicBezTo>
                <a:cubicBezTo>
                  <a:pt x="17238" y="383"/>
                  <a:pt x="17214" y="422"/>
                  <a:pt x="16904" y="848"/>
                </a:cubicBezTo>
                <a:cubicBezTo>
                  <a:pt x="16793" y="1001"/>
                  <a:pt x="16677" y="1193"/>
                  <a:pt x="16648" y="1275"/>
                </a:cubicBezTo>
                <a:cubicBezTo>
                  <a:pt x="16619" y="1358"/>
                  <a:pt x="16578" y="1427"/>
                  <a:pt x="16557" y="1427"/>
                </a:cubicBezTo>
                <a:cubicBezTo>
                  <a:pt x="16535" y="1427"/>
                  <a:pt x="16397" y="1633"/>
                  <a:pt x="16249" y="1882"/>
                </a:cubicBezTo>
                <a:cubicBezTo>
                  <a:pt x="16101" y="2131"/>
                  <a:pt x="15899" y="2454"/>
                  <a:pt x="15798" y="2601"/>
                </a:cubicBezTo>
                <a:cubicBezTo>
                  <a:pt x="15697" y="2749"/>
                  <a:pt x="15514" y="3026"/>
                  <a:pt x="15390" y="3219"/>
                </a:cubicBezTo>
                <a:cubicBezTo>
                  <a:pt x="15266" y="3413"/>
                  <a:pt x="15084" y="3676"/>
                  <a:pt x="14987" y="3798"/>
                </a:cubicBezTo>
                <a:cubicBezTo>
                  <a:pt x="14890" y="3920"/>
                  <a:pt x="14824" y="4017"/>
                  <a:pt x="14844" y="4017"/>
                </a:cubicBezTo>
                <a:cubicBezTo>
                  <a:pt x="14863" y="4017"/>
                  <a:pt x="14846" y="4070"/>
                  <a:pt x="14800" y="4135"/>
                </a:cubicBezTo>
                <a:cubicBezTo>
                  <a:pt x="14679" y="4309"/>
                  <a:pt x="14510" y="4287"/>
                  <a:pt x="14449" y="4090"/>
                </a:cubicBezTo>
                <a:cubicBezTo>
                  <a:pt x="14422" y="4001"/>
                  <a:pt x="14360" y="3831"/>
                  <a:pt x="14310" y="3708"/>
                </a:cubicBezTo>
                <a:cubicBezTo>
                  <a:pt x="14261" y="3585"/>
                  <a:pt x="14236" y="3446"/>
                  <a:pt x="14250" y="3399"/>
                </a:cubicBezTo>
                <a:cubicBezTo>
                  <a:pt x="14264" y="3352"/>
                  <a:pt x="14252" y="3309"/>
                  <a:pt x="14228" y="3309"/>
                </a:cubicBezTo>
                <a:cubicBezTo>
                  <a:pt x="14204" y="3309"/>
                  <a:pt x="14104" y="3081"/>
                  <a:pt x="14002" y="2798"/>
                </a:cubicBezTo>
                <a:cubicBezTo>
                  <a:pt x="13901" y="2514"/>
                  <a:pt x="13788" y="2210"/>
                  <a:pt x="13751" y="2124"/>
                </a:cubicBezTo>
                <a:cubicBezTo>
                  <a:pt x="13714" y="2038"/>
                  <a:pt x="13686" y="1926"/>
                  <a:pt x="13686" y="1876"/>
                </a:cubicBezTo>
                <a:cubicBezTo>
                  <a:pt x="13686" y="1827"/>
                  <a:pt x="13638" y="1685"/>
                  <a:pt x="13582" y="1562"/>
                </a:cubicBezTo>
                <a:cubicBezTo>
                  <a:pt x="13526" y="1438"/>
                  <a:pt x="13439" y="1207"/>
                  <a:pt x="13387" y="1045"/>
                </a:cubicBezTo>
                <a:cubicBezTo>
                  <a:pt x="13335" y="883"/>
                  <a:pt x="13230" y="582"/>
                  <a:pt x="13157" y="376"/>
                </a:cubicBezTo>
                <a:lnTo>
                  <a:pt x="13027" y="0"/>
                </a:lnTo>
                <a:close/>
              </a:path>
            </a:pathLst>
          </a:custGeom>
          <a:ln w="25400">
            <a:solidFill>
              <a:srgbClr val="EFA313"/>
            </a:solidFill>
            <a:miter lim="400000"/>
          </a:ln>
        </p:spPr>
      </p:pic>
      <p:sp>
        <p:nvSpPr>
          <p:cNvPr id="165" name="can push"/>
          <p:cNvSpPr txBox="1"/>
          <p:nvPr/>
        </p:nvSpPr>
        <p:spPr>
          <a:xfrm rot="2160000">
            <a:off x="5698121" y="2481626"/>
            <a:ext cx="738263" cy="306285"/>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lvl1pPr>
              <a:defRPr>
                <a:solidFill>
                  <a:srgbClr val="EFA313"/>
                </a:solidFill>
                <a:latin typeface="Noteworthy Light"/>
                <a:ea typeface="Noteworthy Light"/>
                <a:cs typeface="Noteworthy Light"/>
                <a:sym typeface="Noteworthy Light"/>
              </a:defRPr>
            </a:lvl1pPr>
          </a:lstStyle>
          <a:p>
            <a:r>
              <a:rPr sz="1579" dirty="0"/>
              <a:t>can push</a:t>
            </a:r>
          </a:p>
        </p:txBody>
      </p:sp>
      <p:sp>
        <p:nvSpPr>
          <p:cNvPr id="166" name="can’t push"/>
          <p:cNvSpPr txBox="1"/>
          <p:nvPr/>
        </p:nvSpPr>
        <p:spPr>
          <a:xfrm rot="2160000">
            <a:off x="6085288" y="2240960"/>
            <a:ext cx="852076" cy="306285"/>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lvl1pPr>
              <a:defRPr>
                <a:solidFill>
                  <a:srgbClr val="EFA313"/>
                </a:solidFill>
                <a:latin typeface="Noteworthy Light"/>
                <a:ea typeface="Noteworthy Light"/>
                <a:cs typeface="Noteworthy Light"/>
                <a:sym typeface="Noteworthy Light"/>
              </a:defRPr>
            </a:lvl1pPr>
          </a:lstStyle>
          <a:p>
            <a:r>
              <a:rPr sz="1579" dirty="0"/>
              <a:t>can’t push</a:t>
            </a:r>
          </a:p>
        </p:txBody>
      </p:sp>
      <p:sp>
        <p:nvSpPr>
          <p:cNvPr id="167" name="… traditionally"/>
          <p:cNvSpPr txBox="1"/>
          <p:nvPr/>
        </p:nvSpPr>
        <p:spPr>
          <a:xfrm>
            <a:off x="7448246" y="1283325"/>
            <a:ext cx="2420967" cy="549237"/>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p>
            <a:r>
              <a:rPr sz="3158"/>
              <a:t>… traditionally</a:t>
            </a:r>
          </a:p>
        </p:txBody>
      </p:sp>
      <p:sp>
        <p:nvSpPr>
          <p:cNvPr id="168" name="The pull-based model"/>
          <p:cNvSpPr txBox="1"/>
          <p:nvPr/>
        </p:nvSpPr>
        <p:spPr>
          <a:xfrm>
            <a:off x="1700408" y="747234"/>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pull-based model</a:t>
            </a:r>
          </a:p>
        </p:txBody>
      </p:sp>
      <p:pic>
        <p:nvPicPr>
          <p:cNvPr id="169" name="defunktocat.png" descr="defunktocat.png"/>
          <p:cNvPicPr>
            <a:picLocks noChangeAspect="1"/>
          </p:cNvPicPr>
          <p:nvPr/>
        </p:nvPicPr>
        <p:blipFill>
          <a:blip r:embed="rId7"/>
          <a:srcRect l="491" t="6573" r="378" b="7580"/>
          <a:stretch>
            <a:fillRect/>
          </a:stretch>
        </p:blipFill>
        <p:spPr>
          <a:xfrm>
            <a:off x="3208651" y="1970273"/>
            <a:ext cx="942298" cy="816023"/>
          </a:xfrm>
          <a:custGeom>
            <a:avLst/>
            <a:gdLst/>
            <a:ahLst/>
            <a:cxnLst>
              <a:cxn ang="0">
                <a:pos x="wd2" y="hd2"/>
              </a:cxn>
              <a:cxn ang="5400000">
                <a:pos x="wd2" y="hd2"/>
              </a:cxn>
              <a:cxn ang="10800000">
                <a:pos x="wd2" y="hd2"/>
              </a:cxn>
              <a:cxn ang="16200000">
                <a:pos x="wd2" y="hd2"/>
              </a:cxn>
            </a:cxnLst>
            <a:rect l="0" t="0" r="r" b="b"/>
            <a:pathLst>
              <a:path w="21600" h="21402" extrusionOk="0">
                <a:moveTo>
                  <a:pt x="5717" y="0"/>
                </a:moveTo>
                <a:cubicBezTo>
                  <a:pt x="5378" y="-5"/>
                  <a:pt x="5243" y="252"/>
                  <a:pt x="5162" y="802"/>
                </a:cubicBezTo>
                <a:cubicBezTo>
                  <a:pt x="5096" y="1247"/>
                  <a:pt x="5070" y="1880"/>
                  <a:pt x="5100" y="2208"/>
                </a:cubicBezTo>
                <a:cubicBezTo>
                  <a:pt x="5153" y="2788"/>
                  <a:pt x="4798" y="3554"/>
                  <a:pt x="4556" y="3383"/>
                </a:cubicBezTo>
                <a:cubicBezTo>
                  <a:pt x="4490" y="3336"/>
                  <a:pt x="4420" y="3451"/>
                  <a:pt x="4404" y="3640"/>
                </a:cubicBezTo>
                <a:cubicBezTo>
                  <a:pt x="3940" y="9095"/>
                  <a:pt x="4134" y="8682"/>
                  <a:pt x="1952" y="8846"/>
                </a:cubicBezTo>
                <a:cubicBezTo>
                  <a:pt x="1005" y="8917"/>
                  <a:pt x="154" y="9031"/>
                  <a:pt x="62" y="9096"/>
                </a:cubicBezTo>
                <a:cubicBezTo>
                  <a:pt x="39" y="9112"/>
                  <a:pt x="19" y="9354"/>
                  <a:pt x="0" y="9667"/>
                </a:cubicBezTo>
                <a:cubicBezTo>
                  <a:pt x="15" y="9807"/>
                  <a:pt x="32" y="9896"/>
                  <a:pt x="50" y="9950"/>
                </a:cubicBezTo>
                <a:lnTo>
                  <a:pt x="1610" y="9731"/>
                </a:lnTo>
                <a:cubicBezTo>
                  <a:pt x="1705" y="9712"/>
                  <a:pt x="1771" y="9700"/>
                  <a:pt x="1868" y="9680"/>
                </a:cubicBezTo>
                <a:cubicBezTo>
                  <a:pt x="2738" y="9498"/>
                  <a:pt x="3567" y="9400"/>
                  <a:pt x="3708" y="9462"/>
                </a:cubicBezTo>
                <a:cubicBezTo>
                  <a:pt x="3888" y="9541"/>
                  <a:pt x="4029" y="9881"/>
                  <a:pt x="4090" y="10245"/>
                </a:cubicBezTo>
                <a:cubicBezTo>
                  <a:pt x="4200" y="10495"/>
                  <a:pt x="4204" y="10830"/>
                  <a:pt x="4112" y="11246"/>
                </a:cubicBezTo>
                <a:cubicBezTo>
                  <a:pt x="3986" y="11823"/>
                  <a:pt x="4112" y="12358"/>
                  <a:pt x="4477" y="12819"/>
                </a:cubicBezTo>
                <a:cubicBezTo>
                  <a:pt x="4891" y="13342"/>
                  <a:pt x="4943" y="13644"/>
                  <a:pt x="4685" y="14000"/>
                </a:cubicBezTo>
                <a:cubicBezTo>
                  <a:pt x="4494" y="14263"/>
                  <a:pt x="4412" y="14794"/>
                  <a:pt x="4500" y="15181"/>
                </a:cubicBezTo>
                <a:cubicBezTo>
                  <a:pt x="4587" y="15568"/>
                  <a:pt x="4442" y="16595"/>
                  <a:pt x="4174" y="17460"/>
                </a:cubicBezTo>
                <a:cubicBezTo>
                  <a:pt x="3740" y="18866"/>
                  <a:pt x="3738" y="19010"/>
                  <a:pt x="4169" y="18821"/>
                </a:cubicBezTo>
                <a:cubicBezTo>
                  <a:pt x="4484" y="18682"/>
                  <a:pt x="4749" y="18904"/>
                  <a:pt x="4937" y="19469"/>
                </a:cubicBezTo>
                <a:cubicBezTo>
                  <a:pt x="5199" y="20258"/>
                  <a:pt x="5856" y="20649"/>
                  <a:pt x="7944" y="21260"/>
                </a:cubicBezTo>
                <a:cubicBezTo>
                  <a:pt x="8264" y="21354"/>
                  <a:pt x="8821" y="21397"/>
                  <a:pt x="9493" y="21402"/>
                </a:cubicBezTo>
                <a:cubicBezTo>
                  <a:pt x="11508" y="21415"/>
                  <a:pt x="14569" y="21072"/>
                  <a:pt x="15468" y="20638"/>
                </a:cubicBezTo>
                <a:cubicBezTo>
                  <a:pt x="16425" y="20175"/>
                  <a:pt x="16654" y="19886"/>
                  <a:pt x="16573" y="19245"/>
                </a:cubicBezTo>
                <a:cubicBezTo>
                  <a:pt x="16488" y="18566"/>
                  <a:pt x="16061" y="18145"/>
                  <a:pt x="14666" y="17479"/>
                </a:cubicBezTo>
                <a:lnTo>
                  <a:pt x="13375" y="16985"/>
                </a:lnTo>
                <a:lnTo>
                  <a:pt x="13364" y="16716"/>
                </a:lnTo>
                <a:cubicBezTo>
                  <a:pt x="13187" y="16429"/>
                  <a:pt x="13158" y="15979"/>
                  <a:pt x="13162" y="15079"/>
                </a:cubicBezTo>
                <a:cubicBezTo>
                  <a:pt x="13164" y="14687"/>
                  <a:pt x="13191" y="14319"/>
                  <a:pt x="13241" y="13987"/>
                </a:cubicBezTo>
                <a:lnTo>
                  <a:pt x="13201" y="13031"/>
                </a:lnTo>
                <a:lnTo>
                  <a:pt x="13953" y="12235"/>
                </a:lnTo>
                <a:cubicBezTo>
                  <a:pt x="14368" y="11797"/>
                  <a:pt x="14786" y="11439"/>
                  <a:pt x="14879" y="11439"/>
                </a:cubicBezTo>
                <a:cubicBezTo>
                  <a:pt x="14884" y="11439"/>
                  <a:pt x="14894" y="11434"/>
                  <a:pt x="14901" y="11433"/>
                </a:cubicBezTo>
                <a:cubicBezTo>
                  <a:pt x="15070" y="11304"/>
                  <a:pt x="15236" y="11187"/>
                  <a:pt x="15395" y="11092"/>
                </a:cubicBezTo>
                <a:cubicBezTo>
                  <a:pt x="15455" y="11040"/>
                  <a:pt x="15514" y="10990"/>
                  <a:pt x="15574" y="10932"/>
                </a:cubicBezTo>
                <a:cubicBezTo>
                  <a:pt x="16033" y="10490"/>
                  <a:pt x="16136" y="10458"/>
                  <a:pt x="16326" y="10720"/>
                </a:cubicBezTo>
                <a:cubicBezTo>
                  <a:pt x="16355" y="10760"/>
                  <a:pt x="16379" y="10806"/>
                  <a:pt x="16399" y="10855"/>
                </a:cubicBezTo>
                <a:cubicBezTo>
                  <a:pt x="16523" y="10857"/>
                  <a:pt x="16588" y="10605"/>
                  <a:pt x="16551" y="10213"/>
                </a:cubicBezTo>
                <a:cubicBezTo>
                  <a:pt x="16528" y="9969"/>
                  <a:pt x="16531" y="9791"/>
                  <a:pt x="16601" y="9661"/>
                </a:cubicBezTo>
                <a:lnTo>
                  <a:pt x="16590" y="9500"/>
                </a:lnTo>
                <a:lnTo>
                  <a:pt x="16814" y="9481"/>
                </a:lnTo>
                <a:cubicBezTo>
                  <a:pt x="16983" y="9413"/>
                  <a:pt x="17266" y="9398"/>
                  <a:pt x="17667" y="9423"/>
                </a:cubicBezTo>
                <a:cubicBezTo>
                  <a:pt x="17670" y="9423"/>
                  <a:pt x="17670" y="9423"/>
                  <a:pt x="17673" y="9423"/>
                </a:cubicBezTo>
                <a:cubicBezTo>
                  <a:pt x="18311" y="9427"/>
                  <a:pt x="19311" y="9561"/>
                  <a:pt x="20388" y="9776"/>
                </a:cubicBezTo>
                <a:lnTo>
                  <a:pt x="21600" y="9963"/>
                </a:lnTo>
                <a:cubicBezTo>
                  <a:pt x="21574" y="9433"/>
                  <a:pt x="21541" y="9115"/>
                  <a:pt x="21505" y="9090"/>
                </a:cubicBezTo>
                <a:cubicBezTo>
                  <a:pt x="21407" y="9020"/>
                  <a:pt x="20463" y="8918"/>
                  <a:pt x="19406" y="8858"/>
                </a:cubicBezTo>
                <a:cubicBezTo>
                  <a:pt x="18350" y="8799"/>
                  <a:pt x="17402" y="8721"/>
                  <a:pt x="17297" y="8685"/>
                </a:cubicBezTo>
                <a:cubicBezTo>
                  <a:pt x="17097" y="8618"/>
                  <a:pt x="17360" y="6417"/>
                  <a:pt x="17662" y="5636"/>
                </a:cubicBezTo>
                <a:cubicBezTo>
                  <a:pt x="17775" y="5342"/>
                  <a:pt x="17707" y="5136"/>
                  <a:pt x="17375" y="4814"/>
                </a:cubicBezTo>
                <a:cubicBezTo>
                  <a:pt x="16658" y="4117"/>
                  <a:pt x="15967" y="2720"/>
                  <a:pt x="15967" y="1964"/>
                </a:cubicBezTo>
                <a:cubicBezTo>
                  <a:pt x="15967" y="1582"/>
                  <a:pt x="15916" y="987"/>
                  <a:pt x="15855" y="635"/>
                </a:cubicBezTo>
                <a:cubicBezTo>
                  <a:pt x="15715" y="-166"/>
                  <a:pt x="15383" y="-185"/>
                  <a:pt x="13998" y="526"/>
                </a:cubicBezTo>
                <a:cubicBezTo>
                  <a:pt x="12982" y="1048"/>
                  <a:pt x="12961" y="1051"/>
                  <a:pt x="12466" y="680"/>
                </a:cubicBezTo>
                <a:cubicBezTo>
                  <a:pt x="11848" y="217"/>
                  <a:pt x="9647" y="207"/>
                  <a:pt x="8556" y="661"/>
                </a:cubicBezTo>
                <a:cubicBezTo>
                  <a:pt x="7890" y="938"/>
                  <a:pt x="7789" y="922"/>
                  <a:pt x="6951" y="475"/>
                </a:cubicBezTo>
                <a:cubicBezTo>
                  <a:pt x="6369" y="165"/>
                  <a:pt x="5981" y="4"/>
                  <a:pt x="5717" y="0"/>
                </a:cubicBezTo>
                <a:close/>
              </a:path>
            </a:pathLst>
          </a:custGeom>
          <a:ln w="12700">
            <a:miter lim="400000"/>
          </a:ln>
        </p:spPr>
      </p:pic>
      <p:pic>
        <p:nvPicPr>
          <p:cNvPr id="170" name="heisencat.png" descr="heisencat.png"/>
          <p:cNvPicPr>
            <a:picLocks noChangeAspect="1"/>
          </p:cNvPicPr>
          <p:nvPr/>
        </p:nvPicPr>
        <p:blipFill>
          <a:blip r:embed="rId8"/>
          <a:stretch>
            <a:fillRect/>
          </a:stretch>
        </p:blipFill>
        <p:spPr>
          <a:xfrm>
            <a:off x="2647924" y="3154052"/>
            <a:ext cx="950569" cy="950569"/>
          </a:xfrm>
          <a:prstGeom prst="rect">
            <a:avLst/>
          </a:prstGeom>
          <a:ln w="12700">
            <a:miter lim="400000"/>
          </a:ln>
        </p:spPr>
      </p:pic>
      <p:pic>
        <p:nvPicPr>
          <p:cNvPr id="171" name="defunktocat.png" descr="defunktocat.png"/>
          <p:cNvPicPr>
            <a:picLocks noChangeAspect="1"/>
          </p:cNvPicPr>
          <p:nvPr/>
        </p:nvPicPr>
        <p:blipFill>
          <a:blip r:embed="rId7"/>
          <a:srcRect l="491" t="6573" r="378" b="7580"/>
          <a:stretch>
            <a:fillRect/>
          </a:stretch>
        </p:blipFill>
        <p:spPr>
          <a:xfrm>
            <a:off x="6623438" y="4131927"/>
            <a:ext cx="942298" cy="816023"/>
          </a:xfrm>
          <a:custGeom>
            <a:avLst/>
            <a:gdLst/>
            <a:ahLst/>
            <a:cxnLst>
              <a:cxn ang="0">
                <a:pos x="wd2" y="hd2"/>
              </a:cxn>
              <a:cxn ang="5400000">
                <a:pos x="wd2" y="hd2"/>
              </a:cxn>
              <a:cxn ang="10800000">
                <a:pos x="wd2" y="hd2"/>
              </a:cxn>
              <a:cxn ang="16200000">
                <a:pos x="wd2" y="hd2"/>
              </a:cxn>
            </a:cxnLst>
            <a:rect l="0" t="0" r="r" b="b"/>
            <a:pathLst>
              <a:path w="21600" h="21402" extrusionOk="0">
                <a:moveTo>
                  <a:pt x="5717" y="0"/>
                </a:moveTo>
                <a:cubicBezTo>
                  <a:pt x="5378" y="-5"/>
                  <a:pt x="5243" y="252"/>
                  <a:pt x="5162" y="802"/>
                </a:cubicBezTo>
                <a:cubicBezTo>
                  <a:pt x="5096" y="1247"/>
                  <a:pt x="5070" y="1880"/>
                  <a:pt x="5100" y="2208"/>
                </a:cubicBezTo>
                <a:cubicBezTo>
                  <a:pt x="5153" y="2788"/>
                  <a:pt x="4798" y="3554"/>
                  <a:pt x="4556" y="3383"/>
                </a:cubicBezTo>
                <a:cubicBezTo>
                  <a:pt x="4490" y="3336"/>
                  <a:pt x="4420" y="3451"/>
                  <a:pt x="4404" y="3640"/>
                </a:cubicBezTo>
                <a:cubicBezTo>
                  <a:pt x="3940" y="9095"/>
                  <a:pt x="4134" y="8682"/>
                  <a:pt x="1952" y="8846"/>
                </a:cubicBezTo>
                <a:cubicBezTo>
                  <a:pt x="1005" y="8917"/>
                  <a:pt x="154" y="9031"/>
                  <a:pt x="62" y="9096"/>
                </a:cubicBezTo>
                <a:cubicBezTo>
                  <a:pt x="39" y="9112"/>
                  <a:pt x="19" y="9354"/>
                  <a:pt x="0" y="9667"/>
                </a:cubicBezTo>
                <a:cubicBezTo>
                  <a:pt x="15" y="9807"/>
                  <a:pt x="32" y="9896"/>
                  <a:pt x="50" y="9950"/>
                </a:cubicBezTo>
                <a:lnTo>
                  <a:pt x="1610" y="9731"/>
                </a:lnTo>
                <a:cubicBezTo>
                  <a:pt x="1705" y="9712"/>
                  <a:pt x="1771" y="9700"/>
                  <a:pt x="1868" y="9680"/>
                </a:cubicBezTo>
                <a:cubicBezTo>
                  <a:pt x="2738" y="9498"/>
                  <a:pt x="3567" y="9400"/>
                  <a:pt x="3708" y="9462"/>
                </a:cubicBezTo>
                <a:cubicBezTo>
                  <a:pt x="3888" y="9541"/>
                  <a:pt x="4029" y="9881"/>
                  <a:pt x="4090" y="10245"/>
                </a:cubicBezTo>
                <a:cubicBezTo>
                  <a:pt x="4200" y="10495"/>
                  <a:pt x="4204" y="10830"/>
                  <a:pt x="4112" y="11246"/>
                </a:cubicBezTo>
                <a:cubicBezTo>
                  <a:pt x="3986" y="11823"/>
                  <a:pt x="4112" y="12358"/>
                  <a:pt x="4477" y="12819"/>
                </a:cubicBezTo>
                <a:cubicBezTo>
                  <a:pt x="4891" y="13342"/>
                  <a:pt x="4943" y="13644"/>
                  <a:pt x="4685" y="14000"/>
                </a:cubicBezTo>
                <a:cubicBezTo>
                  <a:pt x="4494" y="14263"/>
                  <a:pt x="4412" y="14794"/>
                  <a:pt x="4500" y="15181"/>
                </a:cubicBezTo>
                <a:cubicBezTo>
                  <a:pt x="4587" y="15568"/>
                  <a:pt x="4442" y="16595"/>
                  <a:pt x="4174" y="17460"/>
                </a:cubicBezTo>
                <a:cubicBezTo>
                  <a:pt x="3740" y="18866"/>
                  <a:pt x="3738" y="19010"/>
                  <a:pt x="4169" y="18821"/>
                </a:cubicBezTo>
                <a:cubicBezTo>
                  <a:pt x="4484" y="18682"/>
                  <a:pt x="4749" y="18904"/>
                  <a:pt x="4937" y="19469"/>
                </a:cubicBezTo>
                <a:cubicBezTo>
                  <a:pt x="5199" y="20258"/>
                  <a:pt x="5856" y="20649"/>
                  <a:pt x="7944" y="21260"/>
                </a:cubicBezTo>
                <a:cubicBezTo>
                  <a:pt x="8264" y="21354"/>
                  <a:pt x="8821" y="21397"/>
                  <a:pt x="9493" y="21402"/>
                </a:cubicBezTo>
                <a:cubicBezTo>
                  <a:pt x="11508" y="21415"/>
                  <a:pt x="14569" y="21072"/>
                  <a:pt x="15468" y="20638"/>
                </a:cubicBezTo>
                <a:cubicBezTo>
                  <a:pt x="16425" y="20175"/>
                  <a:pt x="16654" y="19886"/>
                  <a:pt x="16573" y="19245"/>
                </a:cubicBezTo>
                <a:cubicBezTo>
                  <a:pt x="16488" y="18566"/>
                  <a:pt x="16061" y="18145"/>
                  <a:pt x="14666" y="17479"/>
                </a:cubicBezTo>
                <a:lnTo>
                  <a:pt x="13375" y="16985"/>
                </a:lnTo>
                <a:lnTo>
                  <a:pt x="13364" y="16716"/>
                </a:lnTo>
                <a:cubicBezTo>
                  <a:pt x="13187" y="16429"/>
                  <a:pt x="13158" y="15979"/>
                  <a:pt x="13162" y="15079"/>
                </a:cubicBezTo>
                <a:cubicBezTo>
                  <a:pt x="13164" y="14687"/>
                  <a:pt x="13191" y="14319"/>
                  <a:pt x="13241" y="13987"/>
                </a:cubicBezTo>
                <a:lnTo>
                  <a:pt x="13201" y="13031"/>
                </a:lnTo>
                <a:lnTo>
                  <a:pt x="13953" y="12235"/>
                </a:lnTo>
                <a:cubicBezTo>
                  <a:pt x="14368" y="11797"/>
                  <a:pt x="14786" y="11439"/>
                  <a:pt x="14879" y="11439"/>
                </a:cubicBezTo>
                <a:cubicBezTo>
                  <a:pt x="14884" y="11439"/>
                  <a:pt x="14894" y="11434"/>
                  <a:pt x="14901" y="11433"/>
                </a:cubicBezTo>
                <a:cubicBezTo>
                  <a:pt x="15070" y="11304"/>
                  <a:pt x="15236" y="11187"/>
                  <a:pt x="15395" y="11092"/>
                </a:cubicBezTo>
                <a:cubicBezTo>
                  <a:pt x="15455" y="11040"/>
                  <a:pt x="15514" y="10990"/>
                  <a:pt x="15574" y="10932"/>
                </a:cubicBezTo>
                <a:cubicBezTo>
                  <a:pt x="16033" y="10490"/>
                  <a:pt x="16136" y="10458"/>
                  <a:pt x="16326" y="10720"/>
                </a:cubicBezTo>
                <a:cubicBezTo>
                  <a:pt x="16355" y="10760"/>
                  <a:pt x="16379" y="10806"/>
                  <a:pt x="16399" y="10855"/>
                </a:cubicBezTo>
                <a:cubicBezTo>
                  <a:pt x="16523" y="10857"/>
                  <a:pt x="16588" y="10605"/>
                  <a:pt x="16551" y="10213"/>
                </a:cubicBezTo>
                <a:cubicBezTo>
                  <a:pt x="16528" y="9969"/>
                  <a:pt x="16531" y="9791"/>
                  <a:pt x="16601" y="9661"/>
                </a:cubicBezTo>
                <a:lnTo>
                  <a:pt x="16590" y="9500"/>
                </a:lnTo>
                <a:lnTo>
                  <a:pt x="16814" y="9481"/>
                </a:lnTo>
                <a:cubicBezTo>
                  <a:pt x="16983" y="9413"/>
                  <a:pt x="17266" y="9398"/>
                  <a:pt x="17667" y="9423"/>
                </a:cubicBezTo>
                <a:cubicBezTo>
                  <a:pt x="17670" y="9423"/>
                  <a:pt x="17670" y="9423"/>
                  <a:pt x="17673" y="9423"/>
                </a:cubicBezTo>
                <a:cubicBezTo>
                  <a:pt x="18311" y="9427"/>
                  <a:pt x="19311" y="9561"/>
                  <a:pt x="20388" y="9776"/>
                </a:cubicBezTo>
                <a:lnTo>
                  <a:pt x="21600" y="9963"/>
                </a:lnTo>
                <a:cubicBezTo>
                  <a:pt x="21574" y="9433"/>
                  <a:pt x="21541" y="9115"/>
                  <a:pt x="21505" y="9090"/>
                </a:cubicBezTo>
                <a:cubicBezTo>
                  <a:pt x="21407" y="9020"/>
                  <a:pt x="20463" y="8918"/>
                  <a:pt x="19406" y="8858"/>
                </a:cubicBezTo>
                <a:cubicBezTo>
                  <a:pt x="18350" y="8799"/>
                  <a:pt x="17402" y="8721"/>
                  <a:pt x="17297" y="8685"/>
                </a:cubicBezTo>
                <a:cubicBezTo>
                  <a:pt x="17097" y="8618"/>
                  <a:pt x="17360" y="6417"/>
                  <a:pt x="17662" y="5636"/>
                </a:cubicBezTo>
                <a:cubicBezTo>
                  <a:pt x="17775" y="5342"/>
                  <a:pt x="17707" y="5136"/>
                  <a:pt x="17375" y="4814"/>
                </a:cubicBezTo>
                <a:cubicBezTo>
                  <a:pt x="16658" y="4117"/>
                  <a:pt x="15967" y="2720"/>
                  <a:pt x="15967" y="1964"/>
                </a:cubicBezTo>
                <a:cubicBezTo>
                  <a:pt x="15967" y="1582"/>
                  <a:pt x="15916" y="987"/>
                  <a:pt x="15855" y="635"/>
                </a:cubicBezTo>
                <a:cubicBezTo>
                  <a:pt x="15715" y="-166"/>
                  <a:pt x="15383" y="-185"/>
                  <a:pt x="13998" y="526"/>
                </a:cubicBezTo>
                <a:cubicBezTo>
                  <a:pt x="12982" y="1048"/>
                  <a:pt x="12961" y="1051"/>
                  <a:pt x="12466" y="680"/>
                </a:cubicBezTo>
                <a:cubicBezTo>
                  <a:pt x="11848" y="217"/>
                  <a:pt x="9647" y="207"/>
                  <a:pt x="8556" y="661"/>
                </a:cubicBezTo>
                <a:cubicBezTo>
                  <a:pt x="7890" y="938"/>
                  <a:pt x="7789" y="922"/>
                  <a:pt x="6951" y="475"/>
                </a:cubicBezTo>
                <a:cubicBezTo>
                  <a:pt x="6369" y="165"/>
                  <a:pt x="5981" y="4"/>
                  <a:pt x="5717" y="0"/>
                </a:cubicBezTo>
                <a:close/>
              </a:path>
            </a:pathLst>
          </a:custGeom>
          <a:ln w="12700">
            <a:miter lim="400000"/>
          </a:ln>
        </p:spPr>
      </p:pic>
      <p:pic>
        <p:nvPicPr>
          <p:cNvPr id="172" name="red-polo.png" descr="red-polo.png"/>
          <p:cNvPicPr>
            <a:picLocks noChangeAspect="1"/>
          </p:cNvPicPr>
          <p:nvPr/>
        </p:nvPicPr>
        <p:blipFill>
          <a:blip r:embed="rId4"/>
          <a:stretch>
            <a:fillRect/>
          </a:stretch>
        </p:blipFill>
        <p:spPr>
          <a:xfrm>
            <a:off x="6072956" y="4957679"/>
            <a:ext cx="950569" cy="950569"/>
          </a:xfrm>
          <a:prstGeom prst="rect">
            <a:avLst/>
          </a:prstGeom>
          <a:ln w="12700">
            <a:miter lim="400000"/>
          </a:ln>
        </p:spPr>
      </p:pic>
      <p:pic>
        <p:nvPicPr>
          <p:cNvPr id="173" name="red-polo.png" descr="red-polo.png"/>
          <p:cNvPicPr>
            <a:picLocks noChangeAspect="1"/>
          </p:cNvPicPr>
          <p:nvPr/>
        </p:nvPicPr>
        <p:blipFill>
          <a:blip r:embed="rId4"/>
          <a:stretch>
            <a:fillRect/>
          </a:stretch>
        </p:blipFill>
        <p:spPr>
          <a:xfrm>
            <a:off x="2961638" y="4182254"/>
            <a:ext cx="950569" cy="950569"/>
          </a:xfrm>
          <a:prstGeom prst="rect">
            <a:avLst/>
          </a:prstGeom>
          <a:ln w="12700">
            <a:miter lim="400000"/>
          </a:ln>
        </p:spPr>
      </p:pic>
      <p:pic>
        <p:nvPicPr>
          <p:cNvPr id="174" name="femalecodertocat.png" descr="femalecodertocat.png"/>
          <p:cNvPicPr>
            <a:picLocks noChangeAspect="1"/>
          </p:cNvPicPr>
          <p:nvPr/>
        </p:nvPicPr>
        <p:blipFill>
          <a:blip r:embed="rId3"/>
          <a:stretch>
            <a:fillRect/>
          </a:stretch>
        </p:blipFill>
        <p:spPr>
          <a:xfrm>
            <a:off x="3587670" y="4989484"/>
            <a:ext cx="1032774" cy="1032774"/>
          </a:xfrm>
          <a:prstGeom prst="rect">
            <a:avLst/>
          </a:prstGeom>
          <a:ln w="12700">
            <a:miter lim="400000"/>
          </a:ln>
        </p:spPr>
      </p:pic>
      <p:pic>
        <p:nvPicPr>
          <p:cNvPr id="175" name="femalecodertocat.png" descr="femalecodertocat.png"/>
          <p:cNvPicPr>
            <a:picLocks noChangeAspect="1"/>
          </p:cNvPicPr>
          <p:nvPr/>
        </p:nvPicPr>
        <p:blipFill>
          <a:blip r:embed="rId3"/>
          <a:stretch>
            <a:fillRect/>
          </a:stretch>
        </p:blipFill>
        <p:spPr>
          <a:xfrm>
            <a:off x="7230654" y="3112949"/>
            <a:ext cx="1032775" cy="1032774"/>
          </a:xfrm>
          <a:prstGeom prst="rect">
            <a:avLst/>
          </a:prstGeom>
          <a:ln w="12700">
            <a:miter lim="400000"/>
          </a:ln>
        </p:spPr>
      </p:pic>
      <p:pic>
        <p:nvPicPr>
          <p:cNvPr id="176" name="codercat.jpg" descr="codercat.jpg"/>
          <p:cNvPicPr>
            <a:picLocks noChangeAspect="1"/>
          </p:cNvPicPr>
          <p:nvPr/>
        </p:nvPicPr>
        <p:blipFill>
          <a:blip r:embed="rId5"/>
          <a:srcRect l="244" t="7805" r="449" b="7898"/>
          <a:stretch>
            <a:fillRect/>
          </a:stretch>
        </p:blipFill>
        <p:spPr>
          <a:xfrm>
            <a:off x="7351696" y="4835345"/>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77" name="codercat.jpg" descr="codercat.jpg"/>
          <p:cNvPicPr>
            <a:picLocks noChangeAspect="1"/>
          </p:cNvPicPr>
          <p:nvPr/>
        </p:nvPicPr>
        <p:blipFill>
          <a:blip r:embed="rId5"/>
          <a:srcRect l="244" t="7805" r="449" b="7898"/>
          <a:stretch>
            <a:fillRect/>
          </a:stretch>
        </p:blipFill>
        <p:spPr>
          <a:xfrm>
            <a:off x="2218740" y="4908457"/>
            <a:ext cx="1001283" cy="849935"/>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78" name="codercat.jpg" descr="codercat.jpg"/>
          <p:cNvPicPr>
            <a:picLocks noChangeAspect="1"/>
          </p:cNvPicPr>
          <p:nvPr/>
        </p:nvPicPr>
        <p:blipFill>
          <a:blip r:embed="rId5"/>
          <a:srcRect l="244" t="7805" r="449" b="7898"/>
          <a:stretch>
            <a:fillRect/>
          </a:stretch>
        </p:blipFill>
        <p:spPr>
          <a:xfrm>
            <a:off x="2117513" y="2352932"/>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79" name="codercat.jpg" descr="codercat.jpg"/>
          <p:cNvPicPr>
            <a:picLocks noChangeAspect="1"/>
          </p:cNvPicPr>
          <p:nvPr/>
        </p:nvPicPr>
        <p:blipFill>
          <a:blip r:embed="rId5"/>
          <a:srcRect l="244" t="7805" r="449" b="7898"/>
          <a:stretch>
            <a:fillRect/>
          </a:stretch>
        </p:blipFill>
        <p:spPr>
          <a:xfrm>
            <a:off x="1622966" y="3889810"/>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80" name="heisencat.png" descr="heisencat.png"/>
          <p:cNvPicPr>
            <a:picLocks noChangeAspect="1"/>
          </p:cNvPicPr>
          <p:nvPr/>
        </p:nvPicPr>
        <p:blipFill>
          <a:blip r:embed="rId8"/>
          <a:stretch>
            <a:fillRect/>
          </a:stretch>
        </p:blipFill>
        <p:spPr>
          <a:xfrm>
            <a:off x="8069150" y="3671897"/>
            <a:ext cx="950569" cy="950569"/>
          </a:xfrm>
          <a:prstGeom prst="rect">
            <a:avLst/>
          </a:prstGeom>
          <a:ln w="12700">
            <a:miter lim="400000"/>
          </a:ln>
        </p:spPr>
      </p:pic>
      <p:pic>
        <p:nvPicPr>
          <p:cNvPr id="181" name="heisencat.png" descr="heisencat.png"/>
          <p:cNvPicPr>
            <a:picLocks noChangeAspect="1"/>
          </p:cNvPicPr>
          <p:nvPr/>
        </p:nvPicPr>
        <p:blipFill>
          <a:blip r:embed="rId8"/>
          <a:stretch>
            <a:fillRect/>
          </a:stretch>
        </p:blipFill>
        <p:spPr>
          <a:xfrm>
            <a:off x="7723112" y="2161626"/>
            <a:ext cx="950569" cy="950569"/>
          </a:xfrm>
          <a:prstGeom prst="rect">
            <a:avLst/>
          </a:prstGeom>
          <a:ln w="12700">
            <a:miter lim="400000"/>
          </a:ln>
        </p:spPr>
      </p:pic>
      <p:pic>
        <p:nvPicPr>
          <p:cNvPr id="182" name="defunktocat.png" descr="defunktocat.png"/>
          <p:cNvPicPr>
            <a:picLocks noChangeAspect="1"/>
          </p:cNvPicPr>
          <p:nvPr/>
        </p:nvPicPr>
        <p:blipFill>
          <a:blip r:embed="rId7"/>
          <a:srcRect l="491" t="6573" r="378" b="7580"/>
          <a:stretch>
            <a:fillRect/>
          </a:stretch>
        </p:blipFill>
        <p:spPr>
          <a:xfrm>
            <a:off x="4875551" y="5276042"/>
            <a:ext cx="942298" cy="816023"/>
          </a:xfrm>
          <a:custGeom>
            <a:avLst/>
            <a:gdLst/>
            <a:ahLst/>
            <a:cxnLst>
              <a:cxn ang="0">
                <a:pos x="wd2" y="hd2"/>
              </a:cxn>
              <a:cxn ang="5400000">
                <a:pos x="wd2" y="hd2"/>
              </a:cxn>
              <a:cxn ang="10800000">
                <a:pos x="wd2" y="hd2"/>
              </a:cxn>
              <a:cxn ang="16200000">
                <a:pos x="wd2" y="hd2"/>
              </a:cxn>
            </a:cxnLst>
            <a:rect l="0" t="0" r="r" b="b"/>
            <a:pathLst>
              <a:path w="21600" h="21402" extrusionOk="0">
                <a:moveTo>
                  <a:pt x="5717" y="0"/>
                </a:moveTo>
                <a:cubicBezTo>
                  <a:pt x="5378" y="-5"/>
                  <a:pt x="5243" y="252"/>
                  <a:pt x="5162" y="802"/>
                </a:cubicBezTo>
                <a:cubicBezTo>
                  <a:pt x="5096" y="1247"/>
                  <a:pt x="5070" y="1880"/>
                  <a:pt x="5100" y="2208"/>
                </a:cubicBezTo>
                <a:cubicBezTo>
                  <a:pt x="5153" y="2788"/>
                  <a:pt x="4798" y="3554"/>
                  <a:pt x="4556" y="3383"/>
                </a:cubicBezTo>
                <a:cubicBezTo>
                  <a:pt x="4490" y="3336"/>
                  <a:pt x="4420" y="3451"/>
                  <a:pt x="4404" y="3640"/>
                </a:cubicBezTo>
                <a:cubicBezTo>
                  <a:pt x="3940" y="9095"/>
                  <a:pt x="4134" y="8682"/>
                  <a:pt x="1952" y="8846"/>
                </a:cubicBezTo>
                <a:cubicBezTo>
                  <a:pt x="1005" y="8917"/>
                  <a:pt x="154" y="9031"/>
                  <a:pt x="62" y="9096"/>
                </a:cubicBezTo>
                <a:cubicBezTo>
                  <a:pt x="39" y="9112"/>
                  <a:pt x="19" y="9354"/>
                  <a:pt x="0" y="9667"/>
                </a:cubicBezTo>
                <a:cubicBezTo>
                  <a:pt x="15" y="9807"/>
                  <a:pt x="32" y="9896"/>
                  <a:pt x="50" y="9950"/>
                </a:cubicBezTo>
                <a:lnTo>
                  <a:pt x="1610" y="9731"/>
                </a:lnTo>
                <a:cubicBezTo>
                  <a:pt x="1705" y="9712"/>
                  <a:pt x="1771" y="9700"/>
                  <a:pt x="1868" y="9680"/>
                </a:cubicBezTo>
                <a:cubicBezTo>
                  <a:pt x="2738" y="9498"/>
                  <a:pt x="3567" y="9400"/>
                  <a:pt x="3708" y="9462"/>
                </a:cubicBezTo>
                <a:cubicBezTo>
                  <a:pt x="3888" y="9541"/>
                  <a:pt x="4029" y="9881"/>
                  <a:pt x="4090" y="10245"/>
                </a:cubicBezTo>
                <a:cubicBezTo>
                  <a:pt x="4200" y="10495"/>
                  <a:pt x="4204" y="10830"/>
                  <a:pt x="4112" y="11246"/>
                </a:cubicBezTo>
                <a:cubicBezTo>
                  <a:pt x="3986" y="11823"/>
                  <a:pt x="4112" y="12358"/>
                  <a:pt x="4477" y="12819"/>
                </a:cubicBezTo>
                <a:cubicBezTo>
                  <a:pt x="4891" y="13342"/>
                  <a:pt x="4943" y="13644"/>
                  <a:pt x="4685" y="14000"/>
                </a:cubicBezTo>
                <a:cubicBezTo>
                  <a:pt x="4494" y="14263"/>
                  <a:pt x="4412" y="14794"/>
                  <a:pt x="4500" y="15181"/>
                </a:cubicBezTo>
                <a:cubicBezTo>
                  <a:pt x="4587" y="15568"/>
                  <a:pt x="4442" y="16595"/>
                  <a:pt x="4174" y="17460"/>
                </a:cubicBezTo>
                <a:cubicBezTo>
                  <a:pt x="3740" y="18866"/>
                  <a:pt x="3738" y="19010"/>
                  <a:pt x="4169" y="18821"/>
                </a:cubicBezTo>
                <a:cubicBezTo>
                  <a:pt x="4484" y="18682"/>
                  <a:pt x="4749" y="18904"/>
                  <a:pt x="4937" y="19469"/>
                </a:cubicBezTo>
                <a:cubicBezTo>
                  <a:pt x="5199" y="20258"/>
                  <a:pt x="5856" y="20649"/>
                  <a:pt x="7944" y="21260"/>
                </a:cubicBezTo>
                <a:cubicBezTo>
                  <a:pt x="8264" y="21354"/>
                  <a:pt x="8821" y="21397"/>
                  <a:pt x="9493" y="21402"/>
                </a:cubicBezTo>
                <a:cubicBezTo>
                  <a:pt x="11508" y="21415"/>
                  <a:pt x="14569" y="21072"/>
                  <a:pt x="15468" y="20638"/>
                </a:cubicBezTo>
                <a:cubicBezTo>
                  <a:pt x="16425" y="20175"/>
                  <a:pt x="16654" y="19886"/>
                  <a:pt x="16573" y="19245"/>
                </a:cubicBezTo>
                <a:cubicBezTo>
                  <a:pt x="16488" y="18566"/>
                  <a:pt x="16061" y="18145"/>
                  <a:pt x="14666" y="17479"/>
                </a:cubicBezTo>
                <a:lnTo>
                  <a:pt x="13375" y="16985"/>
                </a:lnTo>
                <a:lnTo>
                  <a:pt x="13364" y="16716"/>
                </a:lnTo>
                <a:cubicBezTo>
                  <a:pt x="13187" y="16429"/>
                  <a:pt x="13158" y="15979"/>
                  <a:pt x="13162" y="15079"/>
                </a:cubicBezTo>
                <a:cubicBezTo>
                  <a:pt x="13164" y="14687"/>
                  <a:pt x="13191" y="14319"/>
                  <a:pt x="13241" y="13987"/>
                </a:cubicBezTo>
                <a:lnTo>
                  <a:pt x="13201" y="13031"/>
                </a:lnTo>
                <a:lnTo>
                  <a:pt x="13953" y="12235"/>
                </a:lnTo>
                <a:cubicBezTo>
                  <a:pt x="14368" y="11797"/>
                  <a:pt x="14786" y="11439"/>
                  <a:pt x="14879" y="11439"/>
                </a:cubicBezTo>
                <a:cubicBezTo>
                  <a:pt x="14884" y="11439"/>
                  <a:pt x="14894" y="11434"/>
                  <a:pt x="14901" y="11433"/>
                </a:cubicBezTo>
                <a:cubicBezTo>
                  <a:pt x="15070" y="11304"/>
                  <a:pt x="15236" y="11187"/>
                  <a:pt x="15395" y="11092"/>
                </a:cubicBezTo>
                <a:cubicBezTo>
                  <a:pt x="15455" y="11040"/>
                  <a:pt x="15514" y="10990"/>
                  <a:pt x="15574" y="10932"/>
                </a:cubicBezTo>
                <a:cubicBezTo>
                  <a:pt x="16033" y="10490"/>
                  <a:pt x="16136" y="10458"/>
                  <a:pt x="16326" y="10720"/>
                </a:cubicBezTo>
                <a:cubicBezTo>
                  <a:pt x="16355" y="10760"/>
                  <a:pt x="16379" y="10806"/>
                  <a:pt x="16399" y="10855"/>
                </a:cubicBezTo>
                <a:cubicBezTo>
                  <a:pt x="16523" y="10857"/>
                  <a:pt x="16588" y="10605"/>
                  <a:pt x="16551" y="10213"/>
                </a:cubicBezTo>
                <a:cubicBezTo>
                  <a:pt x="16528" y="9969"/>
                  <a:pt x="16531" y="9791"/>
                  <a:pt x="16601" y="9661"/>
                </a:cubicBezTo>
                <a:lnTo>
                  <a:pt x="16590" y="9500"/>
                </a:lnTo>
                <a:lnTo>
                  <a:pt x="16814" y="9481"/>
                </a:lnTo>
                <a:cubicBezTo>
                  <a:pt x="16983" y="9413"/>
                  <a:pt x="17266" y="9398"/>
                  <a:pt x="17667" y="9423"/>
                </a:cubicBezTo>
                <a:cubicBezTo>
                  <a:pt x="17670" y="9423"/>
                  <a:pt x="17670" y="9423"/>
                  <a:pt x="17673" y="9423"/>
                </a:cubicBezTo>
                <a:cubicBezTo>
                  <a:pt x="18311" y="9427"/>
                  <a:pt x="19311" y="9561"/>
                  <a:pt x="20388" y="9776"/>
                </a:cubicBezTo>
                <a:lnTo>
                  <a:pt x="21600" y="9963"/>
                </a:lnTo>
                <a:cubicBezTo>
                  <a:pt x="21574" y="9433"/>
                  <a:pt x="21541" y="9115"/>
                  <a:pt x="21505" y="9090"/>
                </a:cubicBezTo>
                <a:cubicBezTo>
                  <a:pt x="21407" y="9020"/>
                  <a:pt x="20463" y="8918"/>
                  <a:pt x="19406" y="8858"/>
                </a:cubicBezTo>
                <a:cubicBezTo>
                  <a:pt x="18350" y="8799"/>
                  <a:pt x="17402" y="8721"/>
                  <a:pt x="17297" y="8685"/>
                </a:cubicBezTo>
                <a:cubicBezTo>
                  <a:pt x="17097" y="8618"/>
                  <a:pt x="17360" y="6417"/>
                  <a:pt x="17662" y="5636"/>
                </a:cubicBezTo>
                <a:cubicBezTo>
                  <a:pt x="17775" y="5342"/>
                  <a:pt x="17707" y="5136"/>
                  <a:pt x="17375" y="4814"/>
                </a:cubicBezTo>
                <a:cubicBezTo>
                  <a:pt x="16658" y="4117"/>
                  <a:pt x="15967" y="2720"/>
                  <a:pt x="15967" y="1964"/>
                </a:cubicBezTo>
                <a:cubicBezTo>
                  <a:pt x="15967" y="1582"/>
                  <a:pt x="15916" y="987"/>
                  <a:pt x="15855" y="635"/>
                </a:cubicBezTo>
                <a:cubicBezTo>
                  <a:pt x="15715" y="-166"/>
                  <a:pt x="15383" y="-185"/>
                  <a:pt x="13998" y="526"/>
                </a:cubicBezTo>
                <a:cubicBezTo>
                  <a:pt x="12982" y="1048"/>
                  <a:pt x="12961" y="1051"/>
                  <a:pt x="12466" y="680"/>
                </a:cubicBezTo>
                <a:cubicBezTo>
                  <a:pt x="11848" y="217"/>
                  <a:pt x="9647" y="207"/>
                  <a:pt x="8556" y="661"/>
                </a:cubicBezTo>
                <a:cubicBezTo>
                  <a:pt x="7890" y="938"/>
                  <a:pt x="7789" y="922"/>
                  <a:pt x="6951" y="475"/>
                </a:cubicBezTo>
                <a:cubicBezTo>
                  <a:pt x="6369" y="165"/>
                  <a:pt x="5981" y="4"/>
                  <a:pt x="5717" y="0"/>
                </a:cubicBezTo>
                <a:close/>
              </a:path>
            </a:pathLst>
          </a:custGeom>
          <a:ln w="12700">
            <a:miter lim="400000"/>
          </a:ln>
        </p:spPr>
      </p:pic>
      <p:sp>
        <p:nvSpPr>
          <p:cNvPr id="183" name="Octocats from https://octodex.github.com/"/>
          <p:cNvSpPr txBox="1"/>
          <p:nvPr/>
        </p:nvSpPr>
        <p:spPr>
          <a:xfrm>
            <a:off x="7448246" y="6578237"/>
            <a:ext cx="1738408" cy="177147"/>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p>
            <a:pPr>
              <a:defRPr sz="1200">
                <a:solidFill>
                  <a:srgbClr val="53585F"/>
                </a:solidFill>
              </a:defRPr>
            </a:pPr>
            <a:r>
              <a:rPr sz="740"/>
              <a:t>Octocats from </a:t>
            </a:r>
            <a:r>
              <a:rPr sz="740" u="sng">
                <a:hlinkClick r:id="rId9"/>
              </a:rPr>
              <a:t>https://octodex.github.com/</a:t>
            </a:r>
          </a:p>
        </p:txBody>
      </p:sp>
    </p:spTree>
    <p:extLst>
      <p:ext uri="{BB962C8B-B14F-4D97-AF65-F5344CB8AC3E}">
        <p14:creationId xmlns:p14="http://schemas.microsoft.com/office/powerpoint/2010/main" val="165461877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ush"/>
          <p:cNvSpPr txBox="1"/>
          <p:nvPr/>
        </p:nvSpPr>
        <p:spPr>
          <a:xfrm rot="2160000">
            <a:off x="5913789" y="2549052"/>
            <a:ext cx="306926" cy="234086"/>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lvl1pPr>
              <a:defRPr>
                <a:solidFill>
                  <a:srgbClr val="EFA313"/>
                </a:solidFill>
                <a:latin typeface="Noteworthy Light"/>
                <a:ea typeface="Noteworthy Light"/>
                <a:cs typeface="Noteworthy Light"/>
                <a:sym typeface="Noteworthy Light"/>
              </a:defRPr>
            </a:lvl1pPr>
          </a:lstStyle>
          <a:p>
            <a:r>
              <a:rPr sz="1110"/>
              <a:t>push</a:t>
            </a:r>
          </a:p>
        </p:txBody>
      </p:sp>
      <p:sp>
        <p:nvSpPr>
          <p:cNvPr id="186" name="submit pull requests"/>
          <p:cNvSpPr txBox="1"/>
          <p:nvPr/>
        </p:nvSpPr>
        <p:spPr>
          <a:xfrm rot="2160000">
            <a:off x="5397677" y="2278666"/>
            <a:ext cx="2148715" cy="265698"/>
          </a:xfrm>
          <a:prstGeom prst="rect">
            <a:avLst/>
          </a:prstGeom>
          <a:ln w="12700">
            <a:miter lim="400000"/>
          </a:ln>
          <a:extLst>
            <a:ext uri="{C572A759-6A51-4108-AA02-DFA0A04FC94B}">
              <ma14:wrappingTextBoxFlag xmlns:ma14="http://schemas.microsoft.com/office/mac/drawingml/2011/main" xmlns="" val="1"/>
            </a:ext>
          </a:extLst>
        </p:spPr>
        <p:txBody>
          <a:bodyPr wrap="square" lIns="31329" tIns="31329" rIns="31329" bIns="31329" anchor="ctr">
            <a:spAutoFit/>
          </a:bodyPr>
          <a:lstStyle>
            <a:lvl1pPr>
              <a:lnSpc>
                <a:spcPct val="50000"/>
              </a:lnSpc>
              <a:defRPr>
                <a:solidFill>
                  <a:srgbClr val="EFA313"/>
                </a:solidFill>
                <a:latin typeface="Noteworthy Light"/>
                <a:ea typeface="Noteworthy Light"/>
                <a:cs typeface="Noteworthy Light"/>
                <a:sym typeface="Noteworthy Light"/>
              </a:defRPr>
            </a:lvl1pPr>
          </a:lstStyle>
          <a:p>
            <a:r>
              <a:rPr sz="2105"/>
              <a:t>submit pull requests</a:t>
            </a:r>
          </a:p>
        </p:txBody>
      </p:sp>
      <p:pic>
        <p:nvPicPr>
          <p:cNvPr id="188" name="Circle" descr="Circle"/>
          <p:cNvPicPr>
            <a:picLocks/>
          </p:cNvPicPr>
          <p:nvPr/>
        </p:nvPicPr>
        <p:blipFill>
          <a:blip r:embed="rId2"/>
          <a:stretch>
            <a:fillRect/>
          </a:stretch>
        </p:blipFill>
        <p:spPr>
          <a:xfrm>
            <a:off x="3873467" y="2153814"/>
            <a:ext cx="2946468" cy="2946468"/>
          </a:xfrm>
          <a:prstGeom prst="rect">
            <a:avLst/>
          </a:prstGeom>
          <a:effectLst>
            <a:outerShdw blurRad="38100" dist="25400" dir="5400000" rotWithShape="0">
              <a:srgbClr val="000000">
                <a:alpha val="50000"/>
              </a:srgbClr>
            </a:outerShdw>
          </a:effectLst>
        </p:spPr>
      </p:pic>
      <p:pic>
        <p:nvPicPr>
          <p:cNvPr id="189" name="femalecodertocat.png" descr="femalecodertocat.png"/>
          <p:cNvPicPr>
            <a:picLocks noChangeAspect="1"/>
          </p:cNvPicPr>
          <p:nvPr/>
        </p:nvPicPr>
        <p:blipFill>
          <a:blip r:embed="rId3"/>
          <a:stretch>
            <a:fillRect/>
          </a:stretch>
        </p:blipFill>
        <p:spPr>
          <a:xfrm>
            <a:off x="5789296" y="3282002"/>
            <a:ext cx="1032774" cy="1032775"/>
          </a:xfrm>
          <a:prstGeom prst="rect">
            <a:avLst/>
          </a:prstGeom>
          <a:ln w="12700">
            <a:miter lim="400000"/>
          </a:ln>
        </p:spPr>
      </p:pic>
      <p:pic>
        <p:nvPicPr>
          <p:cNvPr id="190" name="red-polo.png" descr="red-polo.png"/>
          <p:cNvPicPr>
            <a:picLocks noChangeAspect="1"/>
          </p:cNvPicPr>
          <p:nvPr/>
        </p:nvPicPr>
        <p:blipFill>
          <a:blip r:embed="rId4"/>
          <a:stretch>
            <a:fillRect/>
          </a:stretch>
        </p:blipFill>
        <p:spPr>
          <a:xfrm>
            <a:off x="4517829" y="2302614"/>
            <a:ext cx="950569" cy="950569"/>
          </a:xfrm>
          <a:prstGeom prst="rect">
            <a:avLst/>
          </a:prstGeom>
          <a:ln w="12700">
            <a:miter lim="400000"/>
          </a:ln>
        </p:spPr>
      </p:pic>
      <p:pic>
        <p:nvPicPr>
          <p:cNvPr id="191" name="codercat.jpg" descr="codercat.jpg"/>
          <p:cNvPicPr>
            <a:picLocks noChangeAspect="1"/>
          </p:cNvPicPr>
          <p:nvPr/>
        </p:nvPicPr>
        <p:blipFill>
          <a:blip r:embed="rId5"/>
          <a:srcRect l="244" t="7805" r="449" b="7898"/>
          <a:stretch>
            <a:fillRect/>
          </a:stretch>
        </p:blipFill>
        <p:spPr>
          <a:xfrm>
            <a:off x="4492472" y="4049598"/>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192" name="Image" descr="Image"/>
          <p:cNvPicPr>
            <a:picLocks noChangeAspect="1"/>
          </p:cNvPicPr>
          <p:nvPr/>
        </p:nvPicPr>
        <p:blipFill>
          <a:blip r:embed="rId6"/>
          <a:srcRect l="12819" t="18048" r="12956" b="7524"/>
          <a:stretch>
            <a:fillRect/>
          </a:stretch>
        </p:blipFill>
        <p:spPr>
          <a:xfrm>
            <a:off x="4738685" y="3078162"/>
            <a:ext cx="1219113" cy="939771"/>
          </a:xfrm>
          <a:custGeom>
            <a:avLst/>
            <a:gdLst/>
            <a:ahLst/>
            <a:cxnLst>
              <a:cxn ang="0">
                <a:pos x="wd2" y="hd2"/>
              </a:cxn>
              <a:cxn ang="5400000">
                <a:pos x="wd2" y="hd2"/>
              </a:cxn>
              <a:cxn ang="10800000">
                <a:pos x="wd2" y="hd2"/>
              </a:cxn>
              <a:cxn ang="16200000">
                <a:pos x="wd2" y="hd2"/>
              </a:cxn>
            </a:cxnLst>
            <a:rect l="0" t="0" r="r" b="b"/>
            <a:pathLst>
              <a:path w="21600" h="21572" extrusionOk="0">
                <a:moveTo>
                  <a:pt x="13027" y="0"/>
                </a:moveTo>
                <a:lnTo>
                  <a:pt x="12754" y="39"/>
                </a:lnTo>
                <a:cubicBezTo>
                  <a:pt x="12604" y="62"/>
                  <a:pt x="12430" y="94"/>
                  <a:pt x="12368" y="107"/>
                </a:cubicBezTo>
                <a:cubicBezTo>
                  <a:pt x="12305" y="119"/>
                  <a:pt x="12109" y="143"/>
                  <a:pt x="11934" y="163"/>
                </a:cubicBezTo>
                <a:cubicBezTo>
                  <a:pt x="11759" y="183"/>
                  <a:pt x="11598" y="224"/>
                  <a:pt x="11574" y="253"/>
                </a:cubicBezTo>
                <a:cubicBezTo>
                  <a:pt x="11550" y="282"/>
                  <a:pt x="11446" y="309"/>
                  <a:pt x="11344" y="309"/>
                </a:cubicBezTo>
                <a:cubicBezTo>
                  <a:pt x="11243" y="309"/>
                  <a:pt x="11048" y="345"/>
                  <a:pt x="10911" y="393"/>
                </a:cubicBezTo>
                <a:cubicBezTo>
                  <a:pt x="10773" y="441"/>
                  <a:pt x="10548" y="483"/>
                  <a:pt x="10412" y="483"/>
                </a:cubicBezTo>
                <a:cubicBezTo>
                  <a:pt x="10276" y="484"/>
                  <a:pt x="10103" y="508"/>
                  <a:pt x="10026" y="539"/>
                </a:cubicBezTo>
                <a:cubicBezTo>
                  <a:pt x="9823" y="622"/>
                  <a:pt x="7350" y="1101"/>
                  <a:pt x="6479" y="1225"/>
                </a:cubicBezTo>
                <a:cubicBezTo>
                  <a:pt x="6329" y="1246"/>
                  <a:pt x="6172" y="1287"/>
                  <a:pt x="6132" y="1315"/>
                </a:cubicBezTo>
                <a:cubicBezTo>
                  <a:pt x="6092" y="1342"/>
                  <a:pt x="5868" y="1391"/>
                  <a:pt x="5633" y="1427"/>
                </a:cubicBezTo>
                <a:cubicBezTo>
                  <a:pt x="4948" y="1531"/>
                  <a:pt x="4303" y="1647"/>
                  <a:pt x="3500" y="1809"/>
                </a:cubicBezTo>
                <a:cubicBezTo>
                  <a:pt x="3087" y="1892"/>
                  <a:pt x="2651" y="1975"/>
                  <a:pt x="2533" y="1994"/>
                </a:cubicBezTo>
                <a:cubicBezTo>
                  <a:pt x="2414" y="2014"/>
                  <a:pt x="2316" y="2049"/>
                  <a:pt x="2316" y="2073"/>
                </a:cubicBezTo>
                <a:cubicBezTo>
                  <a:pt x="2316" y="2097"/>
                  <a:pt x="2350" y="2216"/>
                  <a:pt x="2389" y="2337"/>
                </a:cubicBezTo>
                <a:cubicBezTo>
                  <a:pt x="2428" y="2458"/>
                  <a:pt x="2448" y="2570"/>
                  <a:pt x="2437" y="2584"/>
                </a:cubicBezTo>
                <a:cubicBezTo>
                  <a:pt x="2426" y="2599"/>
                  <a:pt x="2478" y="2760"/>
                  <a:pt x="2550" y="2944"/>
                </a:cubicBezTo>
                <a:cubicBezTo>
                  <a:pt x="2622" y="3128"/>
                  <a:pt x="2680" y="3340"/>
                  <a:pt x="2680" y="3410"/>
                </a:cubicBezTo>
                <a:cubicBezTo>
                  <a:pt x="2680" y="3480"/>
                  <a:pt x="2719" y="3640"/>
                  <a:pt x="2767" y="3764"/>
                </a:cubicBezTo>
                <a:cubicBezTo>
                  <a:pt x="2814" y="3889"/>
                  <a:pt x="2880" y="4107"/>
                  <a:pt x="2910" y="4253"/>
                </a:cubicBezTo>
                <a:cubicBezTo>
                  <a:pt x="2940" y="4399"/>
                  <a:pt x="2999" y="4623"/>
                  <a:pt x="3044" y="4753"/>
                </a:cubicBezTo>
                <a:cubicBezTo>
                  <a:pt x="3130" y="5001"/>
                  <a:pt x="3428" y="6185"/>
                  <a:pt x="3430" y="6287"/>
                </a:cubicBezTo>
                <a:cubicBezTo>
                  <a:pt x="3431" y="6319"/>
                  <a:pt x="3469" y="6409"/>
                  <a:pt x="3513" y="6489"/>
                </a:cubicBezTo>
                <a:cubicBezTo>
                  <a:pt x="3601" y="6652"/>
                  <a:pt x="3612" y="6763"/>
                  <a:pt x="3547" y="6815"/>
                </a:cubicBezTo>
                <a:cubicBezTo>
                  <a:pt x="3492" y="6859"/>
                  <a:pt x="3001" y="6500"/>
                  <a:pt x="3001" y="6416"/>
                </a:cubicBezTo>
                <a:cubicBezTo>
                  <a:pt x="3001" y="6381"/>
                  <a:pt x="2986" y="6373"/>
                  <a:pt x="2970" y="6393"/>
                </a:cubicBezTo>
                <a:cubicBezTo>
                  <a:pt x="2944" y="6428"/>
                  <a:pt x="2621" y="6219"/>
                  <a:pt x="1609" y="5511"/>
                </a:cubicBezTo>
                <a:cubicBezTo>
                  <a:pt x="1383" y="5353"/>
                  <a:pt x="1141" y="5168"/>
                  <a:pt x="1067" y="5101"/>
                </a:cubicBezTo>
                <a:cubicBezTo>
                  <a:pt x="993" y="5035"/>
                  <a:pt x="828" y="4918"/>
                  <a:pt x="703" y="4843"/>
                </a:cubicBezTo>
                <a:cubicBezTo>
                  <a:pt x="577" y="4768"/>
                  <a:pt x="442" y="4672"/>
                  <a:pt x="403" y="4629"/>
                </a:cubicBezTo>
                <a:cubicBezTo>
                  <a:pt x="365" y="4587"/>
                  <a:pt x="261" y="4511"/>
                  <a:pt x="169" y="4461"/>
                </a:cubicBezTo>
                <a:lnTo>
                  <a:pt x="0" y="4371"/>
                </a:lnTo>
                <a:lnTo>
                  <a:pt x="43" y="4517"/>
                </a:lnTo>
                <a:cubicBezTo>
                  <a:pt x="67" y="4598"/>
                  <a:pt x="73" y="4669"/>
                  <a:pt x="56" y="4669"/>
                </a:cubicBezTo>
                <a:cubicBezTo>
                  <a:pt x="40" y="4669"/>
                  <a:pt x="80" y="4737"/>
                  <a:pt x="143" y="4826"/>
                </a:cubicBezTo>
                <a:cubicBezTo>
                  <a:pt x="281" y="5021"/>
                  <a:pt x="351" y="5182"/>
                  <a:pt x="798" y="6242"/>
                </a:cubicBezTo>
                <a:cubicBezTo>
                  <a:pt x="891" y="6461"/>
                  <a:pt x="1020" y="6740"/>
                  <a:pt x="1080" y="6865"/>
                </a:cubicBezTo>
                <a:cubicBezTo>
                  <a:pt x="1140" y="6990"/>
                  <a:pt x="1196" y="7148"/>
                  <a:pt x="1206" y="7214"/>
                </a:cubicBezTo>
                <a:cubicBezTo>
                  <a:pt x="1215" y="7279"/>
                  <a:pt x="1263" y="7370"/>
                  <a:pt x="1314" y="7416"/>
                </a:cubicBezTo>
                <a:cubicBezTo>
                  <a:pt x="1365" y="7462"/>
                  <a:pt x="1409" y="7543"/>
                  <a:pt x="1409" y="7596"/>
                </a:cubicBezTo>
                <a:cubicBezTo>
                  <a:pt x="1409" y="7648"/>
                  <a:pt x="1440" y="7737"/>
                  <a:pt x="1479" y="7792"/>
                </a:cubicBezTo>
                <a:cubicBezTo>
                  <a:pt x="1517" y="7847"/>
                  <a:pt x="1555" y="7950"/>
                  <a:pt x="1565" y="8023"/>
                </a:cubicBezTo>
                <a:cubicBezTo>
                  <a:pt x="1576" y="8096"/>
                  <a:pt x="1615" y="8182"/>
                  <a:pt x="1652" y="8219"/>
                </a:cubicBezTo>
                <a:cubicBezTo>
                  <a:pt x="1689" y="8256"/>
                  <a:pt x="1746" y="8357"/>
                  <a:pt x="1774" y="8438"/>
                </a:cubicBezTo>
                <a:cubicBezTo>
                  <a:pt x="1801" y="8519"/>
                  <a:pt x="1873" y="8691"/>
                  <a:pt x="1934" y="8820"/>
                </a:cubicBezTo>
                <a:cubicBezTo>
                  <a:pt x="1995" y="8950"/>
                  <a:pt x="2067" y="9121"/>
                  <a:pt x="2099" y="9202"/>
                </a:cubicBezTo>
                <a:cubicBezTo>
                  <a:pt x="2288" y="9686"/>
                  <a:pt x="2518" y="9937"/>
                  <a:pt x="3205" y="10416"/>
                </a:cubicBezTo>
                <a:cubicBezTo>
                  <a:pt x="3703" y="10763"/>
                  <a:pt x="3671" y="10684"/>
                  <a:pt x="3677" y="11635"/>
                </a:cubicBezTo>
                <a:cubicBezTo>
                  <a:pt x="3680" y="12094"/>
                  <a:pt x="3702" y="12644"/>
                  <a:pt x="3725" y="12854"/>
                </a:cubicBezTo>
                <a:cubicBezTo>
                  <a:pt x="3748" y="13065"/>
                  <a:pt x="3777" y="13685"/>
                  <a:pt x="3790" y="14236"/>
                </a:cubicBezTo>
                <a:cubicBezTo>
                  <a:pt x="3815" y="15284"/>
                  <a:pt x="3831" y="15473"/>
                  <a:pt x="3903" y="15585"/>
                </a:cubicBezTo>
                <a:cubicBezTo>
                  <a:pt x="3927" y="15622"/>
                  <a:pt x="3941" y="15664"/>
                  <a:pt x="3938" y="15680"/>
                </a:cubicBezTo>
                <a:cubicBezTo>
                  <a:pt x="3934" y="15696"/>
                  <a:pt x="4002" y="15858"/>
                  <a:pt x="4089" y="16034"/>
                </a:cubicBezTo>
                <a:cubicBezTo>
                  <a:pt x="4177" y="16210"/>
                  <a:pt x="4291" y="16438"/>
                  <a:pt x="4341" y="16545"/>
                </a:cubicBezTo>
                <a:cubicBezTo>
                  <a:pt x="4391" y="16653"/>
                  <a:pt x="4507" y="16908"/>
                  <a:pt x="4601" y="17107"/>
                </a:cubicBezTo>
                <a:cubicBezTo>
                  <a:pt x="4695" y="17306"/>
                  <a:pt x="4774" y="17492"/>
                  <a:pt x="4774" y="17523"/>
                </a:cubicBezTo>
                <a:cubicBezTo>
                  <a:pt x="4774" y="17554"/>
                  <a:pt x="4834" y="17699"/>
                  <a:pt x="4909" y="17843"/>
                </a:cubicBezTo>
                <a:cubicBezTo>
                  <a:pt x="4984" y="17987"/>
                  <a:pt x="5043" y="18137"/>
                  <a:pt x="5043" y="18180"/>
                </a:cubicBezTo>
                <a:cubicBezTo>
                  <a:pt x="5043" y="18224"/>
                  <a:pt x="5075" y="18274"/>
                  <a:pt x="5113" y="18293"/>
                </a:cubicBezTo>
                <a:cubicBezTo>
                  <a:pt x="5150" y="18311"/>
                  <a:pt x="5182" y="18378"/>
                  <a:pt x="5182" y="18439"/>
                </a:cubicBezTo>
                <a:cubicBezTo>
                  <a:pt x="5182" y="18499"/>
                  <a:pt x="5223" y="18599"/>
                  <a:pt x="5273" y="18658"/>
                </a:cubicBezTo>
                <a:cubicBezTo>
                  <a:pt x="5323" y="18716"/>
                  <a:pt x="5364" y="18786"/>
                  <a:pt x="5364" y="18815"/>
                </a:cubicBezTo>
                <a:cubicBezTo>
                  <a:pt x="5364" y="18844"/>
                  <a:pt x="5414" y="18965"/>
                  <a:pt x="5477" y="19085"/>
                </a:cubicBezTo>
                <a:cubicBezTo>
                  <a:pt x="5539" y="19204"/>
                  <a:pt x="5590" y="19349"/>
                  <a:pt x="5590" y="19405"/>
                </a:cubicBezTo>
                <a:cubicBezTo>
                  <a:pt x="5590" y="19461"/>
                  <a:pt x="5631" y="19533"/>
                  <a:pt x="5681" y="19568"/>
                </a:cubicBezTo>
                <a:cubicBezTo>
                  <a:pt x="5731" y="19603"/>
                  <a:pt x="5772" y="19688"/>
                  <a:pt x="5772" y="19753"/>
                </a:cubicBezTo>
                <a:cubicBezTo>
                  <a:pt x="5772" y="19819"/>
                  <a:pt x="5861" y="20038"/>
                  <a:pt x="5971" y="20242"/>
                </a:cubicBezTo>
                <a:cubicBezTo>
                  <a:pt x="6195" y="20656"/>
                  <a:pt x="6341" y="20990"/>
                  <a:pt x="6327" y="21057"/>
                </a:cubicBezTo>
                <a:cubicBezTo>
                  <a:pt x="6322" y="21081"/>
                  <a:pt x="6340" y="21102"/>
                  <a:pt x="6366" y="21102"/>
                </a:cubicBezTo>
                <a:cubicBezTo>
                  <a:pt x="6392" y="21102"/>
                  <a:pt x="6440" y="21187"/>
                  <a:pt x="6474" y="21293"/>
                </a:cubicBezTo>
                <a:cubicBezTo>
                  <a:pt x="6508" y="21398"/>
                  <a:pt x="6555" y="21504"/>
                  <a:pt x="6574" y="21529"/>
                </a:cubicBezTo>
                <a:cubicBezTo>
                  <a:pt x="6626" y="21595"/>
                  <a:pt x="6884" y="21582"/>
                  <a:pt x="7029" y="21506"/>
                </a:cubicBezTo>
                <a:cubicBezTo>
                  <a:pt x="7100" y="21469"/>
                  <a:pt x="7251" y="21419"/>
                  <a:pt x="7363" y="21394"/>
                </a:cubicBezTo>
                <a:cubicBezTo>
                  <a:pt x="7476" y="21368"/>
                  <a:pt x="7681" y="21301"/>
                  <a:pt x="7819" y="21248"/>
                </a:cubicBezTo>
                <a:cubicBezTo>
                  <a:pt x="7956" y="21195"/>
                  <a:pt x="8171" y="21129"/>
                  <a:pt x="8296" y="21102"/>
                </a:cubicBezTo>
                <a:cubicBezTo>
                  <a:pt x="8759" y="20999"/>
                  <a:pt x="8850" y="20973"/>
                  <a:pt x="9176" y="20860"/>
                </a:cubicBezTo>
                <a:cubicBezTo>
                  <a:pt x="9359" y="20796"/>
                  <a:pt x="9529" y="20762"/>
                  <a:pt x="9553" y="20781"/>
                </a:cubicBezTo>
                <a:cubicBezTo>
                  <a:pt x="9578" y="20801"/>
                  <a:pt x="9623" y="20790"/>
                  <a:pt x="9653" y="20759"/>
                </a:cubicBezTo>
                <a:cubicBezTo>
                  <a:pt x="9683" y="20727"/>
                  <a:pt x="9828" y="20673"/>
                  <a:pt x="9978" y="20635"/>
                </a:cubicBezTo>
                <a:cubicBezTo>
                  <a:pt x="10128" y="20598"/>
                  <a:pt x="10352" y="20525"/>
                  <a:pt x="10477" y="20478"/>
                </a:cubicBezTo>
                <a:cubicBezTo>
                  <a:pt x="10810" y="20353"/>
                  <a:pt x="11252" y="20218"/>
                  <a:pt x="11630" y="20124"/>
                </a:cubicBezTo>
                <a:cubicBezTo>
                  <a:pt x="11813" y="20079"/>
                  <a:pt x="11980" y="20030"/>
                  <a:pt x="12003" y="20012"/>
                </a:cubicBezTo>
                <a:cubicBezTo>
                  <a:pt x="12026" y="19993"/>
                  <a:pt x="12195" y="19939"/>
                  <a:pt x="12376" y="19894"/>
                </a:cubicBezTo>
                <a:cubicBezTo>
                  <a:pt x="13049" y="19726"/>
                  <a:pt x="13619" y="19566"/>
                  <a:pt x="13708" y="19517"/>
                </a:cubicBezTo>
                <a:cubicBezTo>
                  <a:pt x="13758" y="19490"/>
                  <a:pt x="13931" y="19433"/>
                  <a:pt x="14094" y="19394"/>
                </a:cubicBezTo>
                <a:cubicBezTo>
                  <a:pt x="14256" y="19354"/>
                  <a:pt x="14411" y="19302"/>
                  <a:pt x="14436" y="19276"/>
                </a:cubicBezTo>
                <a:cubicBezTo>
                  <a:pt x="14461" y="19250"/>
                  <a:pt x="14571" y="19219"/>
                  <a:pt x="14683" y="19203"/>
                </a:cubicBezTo>
                <a:cubicBezTo>
                  <a:pt x="14796" y="19187"/>
                  <a:pt x="14974" y="19140"/>
                  <a:pt x="15074" y="19102"/>
                </a:cubicBezTo>
                <a:cubicBezTo>
                  <a:pt x="15174" y="19063"/>
                  <a:pt x="15333" y="19011"/>
                  <a:pt x="15434" y="18984"/>
                </a:cubicBezTo>
                <a:cubicBezTo>
                  <a:pt x="15534" y="18956"/>
                  <a:pt x="15670" y="18919"/>
                  <a:pt x="15733" y="18899"/>
                </a:cubicBezTo>
                <a:cubicBezTo>
                  <a:pt x="16280" y="18730"/>
                  <a:pt x="16472" y="18675"/>
                  <a:pt x="16708" y="18624"/>
                </a:cubicBezTo>
                <a:cubicBezTo>
                  <a:pt x="16859" y="18592"/>
                  <a:pt x="17022" y="18538"/>
                  <a:pt x="17073" y="18506"/>
                </a:cubicBezTo>
                <a:cubicBezTo>
                  <a:pt x="17123" y="18474"/>
                  <a:pt x="17214" y="18436"/>
                  <a:pt x="17277" y="18427"/>
                </a:cubicBezTo>
                <a:cubicBezTo>
                  <a:pt x="17339" y="18418"/>
                  <a:pt x="17462" y="18384"/>
                  <a:pt x="17550" y="18349"/>
                </a:cubicBezTo>
                <a:cubicBezTo>
                  <a:pt x="17637" y="18313"/>
                  <a:pt x="17804" y="18268"/>
                  <a:pt x="17923" y="18248"/>
                </a:cubicBezTo>
                <a:lnTo>
                  <a:pt x="18139" y="18208"/>
                </a:lnTo>
                <a:lnTo>
                  <a:pt x="18148" y="17961"/>
                </a:lnTo>
                <a:cubicBezTo>
                  <a:pt x="18152" y="17825"/>
                  <a:pt x="18158" y="17554"/>
                  <a:pt x="18161" y="17360"/>
                </a:cubicBezTo>
                <a:cubicBezTo>
                  <a:pt x="18175" y="16487"/>
                  <a:pt x="18244" y="14117"/>
                  <a:pt x="18257" y="14090"/>
                </a:cubicBezTo>
                <a:cubicBezTo>
                  <a:pt x="18264" y="14074"/>
                  <a:pt x="18280" y="13453"/>
                  <a:pt x="18296" y="12708"/>
                </a:cubicBezTo>
                <a:cubicBezTo>
                  <a:pt x="18327" y="11197"/>
                  <a:pt x="18358" y="10633"/>
                  <a:pt x="18417" y="10489"/>
                </a:cubicBezTo>
                <a:cubicBezTo>
                  <a:pt x="18456" y="10393"/>
                  <a:pt x="18608" y="10336"/>
                  <a:pt x="19185" y="10202"/>
                </a:cubicBezTo>
                <a:cubicBezTo>
                  <a:pt x="19347" y="10165"/>
                  <a:pt x="19525" y="10112"/>
                  <a:pt x="19575" y="10084"/>
                </a:cubicBezTo>
                <a:cubicBezTo>
                  <a:pt x="19625" y="10057"/>
                  <a:pt x="19817" y="9993"/>
                  <a:pt x="20004" y="9944"/>
                </a:cubicBezTo>
                <a:cubicBezTo>
                  <a:pt x="20192" y="9895"/>
                  <a:pt x="20406" y="9828"/>
                  <a:pt x="20481" y="9798"/>
                </a:cubicBezTo>
                <a:cubicBezTo>
                  <a:pt x="20613" y="9744"/>
                  <a:pt x="20617" y="9743"/>
                  <a:pt x="20507" y="9731"/>
                </a:cubicBezTo>
                <a:cubicBezTo>
                  <a:pt x="20445" y="9724"/>
                  <a:pt x="20349" y="9711"/>
                  <a:pt x="20299" y="9702"/>
                </a:cubicBezTo>
                <a:cubicBezTo>
                  <a:pt x="20249" y="9693"/>
                  <a:pt x="20035" y="9667"/>
                  <a:pt x="19822" y="9646"/>
                </a:cubicBezTo>
                <a:cubicBezTo>
                  <a:pt x="19609" y="9626"/>
                  <a:pt x="19304" y="9583"/>
                  <a:pt x="19141" y="9551"/>
                </a:cubicBezTo>
                <a:cubicBezTo>
                  <a:pt x="18979" y="9519"/>
                  <a:pt x="18781" y="9493"/>
                  <a:pt x="18699" y="9495"/>
                </a:cubicBezTo>
                <a:cubicBezTo>
                  <a:pt x="18611" y="9496"/>
                  <a:pt x="18540" y="9465"/>
                  <a:pt x="18525" y="9416"/>
                </a:cubicBezTo>
                <a:cubicBezTo>
                  <a:pt x="18501" y="9333"/>
                  <a:pt x="18847" y="8674"/>
                  <a:pt x="18916" y="8674"/>
                </a:cubicBezTo>
                <a:cubicBezTo>
                  <a:pt x="18935" y="8674"/>
                  <a:pt x="18966" y="8624"/>
                  <a:pt x="18981" y="8568"/>
                </a:cubicBezTo>
                <a:cubicBezTo>
                  <a:pt x="18995" y="8511"/>
                  <a:pt x="19105" y="8326"/>
                  <a:pt x="19228" y="8157"/>
                </a:cubicBezTo>
                <a:cubicBezTo>
                  <a:pt x="19351" y="7989"/>
                  <a:pt x="19478" y="7798"/>
                  <a:pt x="19505" y="7731"/>
                </a:cubicBezTo>
                <a:cubicBezTo>
                  <a:pt x="19533" y="7663"/>
                  <a:pt x="19575" y="7626"/>
                  <a:pt x="19601" y="7646"/>
                </a:cubicBezTo>
                <a:cubicBezTo>
                  <a:pt x="19626" y="7667"/>
                  <a:pt x="19657" y="7629"/>
                  <a:pt x="19670" y="7562"/>
                </a:cubicBezTo>
                <a:cubicBezTo>
                  <a:pt x="19684" y="7495"/>
                  <a:pt x="19744" y="7400"/>
                  <a:pt x="19805" y="7348"/>
                </a:cubicBezTo>
                <a:cubicBezTo>
                  <a:pt x="19865" y="7297"/>
                  <a:pt x="19908" y="7233"/>
                  <a:pt x="19896" y="7208"/>
                </a:cubicBezTo>
                <a:cubicBezTo>
                  <a:pt x="19884" y="7183"/>
                  <a:pt x="19953" y="7062"/>
                  <a:pt x="20052" y="6938"/>
                </a:cubicBezTo>
                <a:cubicBezTo>
                  <a:pt x="20150" y="6814"/>
                  <a:pt x="20234" y="6677"/>
                  <a:pt x="20234" y="6635"/>
                </a:cubicBezTo>
                <a:cubicBezTo>
                  <a:pt x="20234" y="6593"/>
                  <a:pt x="20288" y="6502"/>
                  <a:pt x="20355" y="6433"/>
                </a:cubicBezTo>
                <a:cubicBezTo>
                  <a:pt x="20423" y="6364"/>
                  <a:pt x="20484" y="6263"/>
                  <a:pt x="20490" y="6208"/>
                </a:cubicBezTo>
                <a:cubicBezTo>
                  <a:pt x="20496" y="6153"/>
                  <a:pt x="20574" y="6022"/>
                  <a:pt x="20663" y="5916"/>
                </a:cubicBezTo>
                <a:cubicBezTo>
                  <a:pt x="20752" y="5810"/>
                  <a:pt x="20824" y="5699"/>
                  <a:pt x="20824" y="5669"/>
                </a:cubicBezTo>
                <a:cubicBezTo>
                  <a:pt x="20824" y="5638"/>
                  <a:pt x="20897" y="5540"/>
                  <a:pt x="20984" y="5450"/>
                </a:cubicBezTo>
                <a:cubicBezTo>
                  <a:pt x="21072" y="5359"/>
                  <a:pt x="21140" y="5260"/>
                  <a:pt x="21140" y="5230"/>
                </a:cubicBezTo>
                <a:cubicBezTo>
                  <a:pt x="21140" y="5201"/>
                  <a:pt x="21244" y="5020"/>
                  <a:pt x="21370" y="4832"/>
                </a:cubicBezTo>
                <a:lnTo>
                  <a:pt x="21600" y="4489"/>
                </a:lnTo>
                <a:lnTo>
                  <a:pt x="21370" y="4197"/>
                </a:lnTo>
                <a:cubicBezTo>
                  <a:pt x="21243" y="4034"/>
                  <a:pt x="21121" y="3899"/>
                  <a:pt x="21101" y="3899"/>
                </a:cubicBezTo>
                <a:cubicBezTo>
                  <a:pt x="21081" y="3899"/>
                  <a:pt x="20914" y="3715"/>
                  <a:pt x="20728" y="3489"/>
                </a:cubicBezTo>
                <a:cubicBezTo>
                  <a:pt x="20543" y="3263"/>
                  <a:pt x="20375" y="3079"/>
                  <a:pt x="20355" y="3079"/>
                </a:cubicBezTo>
                <a:cubicBezTo>
                  <a:pt x="20335" y="3078"/>
                  <a:pt x="20244" y="2977"/>
                  <a:pt x="20152" y="2860"/>
                </a:cubicBezTo>
                <a:cubicBezTo>
                  <a:pt x="20059" y="2742"/>
                  <a:pt x="19910" y="2580"/>
                  <a:pt x="19822" y="2494"/>
                </a:cubicBezTo>
                <a:cubicBezTo>
                  <a:pt x="19486" y="2167"/>
                  <a:pt x="18978" y="1623"/>
                  <a:pt x="18781" y="1382"/>
                </a:cubicBezTo>
                <a:cubicBezTo>
                  <a:pt x="18668" y="1243"/>
                  <a:pt x="18566" y="1129"/>
                  <a:pt x="18551" y="1129"/>
                </a:cubicBezTo>
                <a:cubicBezTo>
                  <a:pt x="18537" y="1129"/>
                  <a:pt x="18405" y="987"/>
                  <a:pt x="18261" y="809"/>
                </a:cubicBezTo>
                <a:cubicBezTo>
                  <a:pt x="18117" y="631"/>
                  <a:pt x="17988" y="483"/>
                  <a:pt x="17975" y="483"/>
                </a:cubicBezTo>
                <a:cubicBezTo>
                  <a:pt x="17961" y="483"/>
                  <a:pt x="17848" y="371"/>
                  <a:pt x="17723" y="236"/>
                </a:cubicBezTo>
                <a:cubicBezTo>
                  <a:pt x="17504" y="-2"/>
                  <a:pt x="17490" y="-5"/>
                  <a:pt x="17376" y="84"/>
                </a:cubicBezTo>
                <a:cubicBezTo>
                  <a:pt x="17312" y="135"/>
                  <a:pt x="17257" y="220"/>
                  <a:pt x="17251" y="275"/>
                </a:cubicBezTo>
                <a:cubicBezTo>
                  <a:pt x="17238" y="383"/>
                  <a:pt x="17214" y="422"/>
                  <a:pt x="16904" y="848"/>
                </a:cubicBezTo>
                <a:cubicBezTo>
                  <a:pt x="16793" y="1001"/>
                  <a:pt x="16677" y="1193"/>
                  <a:pt x="16648" y="1275"/>
                </a:cubicBezTo>
                <a:cubicBezTo>
                  <a:pt x="16619" y="1358"/>
                  <a:pt x="16578" y="1427"/>
                  <a:pt x="16557" y="1427"/>
                </a:cubicBezTo>
                <a:cubicBezTo>
                  <a:pt x="16535" y="1427"/>
                  <a:pt x="16397" y="1633"/>
                  <a:pt x="16249" y="1882"/>
                </a:cubicBezTo>
                <a:cubicBezTo>
                  <a:pt x="16101" y="2131"/>
                  <a:pt x="15899" y="2454"/>
                  <a:pt x="15798" y="2601"/>
                </a:cubicBezTo>
                <a:cubicBezTo>
                  <a:pt x="15697" y="2749"/>
                  <a:pt x="15514" y="3026"/>
                  <a:pt x="15390" y="3219"/>
                </a:cubicBezTo>
                <a:cubicBezTo>
                  <a:pt x="15266" y="3413"/>
                  <a:pt x="15084" y="3676"/>
                  <a:pt x="14987" y="3798"/>
                </a:cubicBezTo>
                <a:cubicBezTo>
                  <a:pt x="14890" y="3920"/>
                  <a:pt x="14824" y="4017"/>
                  <a:pt x="14844" y="4017"/>
                </a:cubicBezTo>
                <a:cubicBezTo>
                  <a:pt x="14863" y="4017"/>
                  <a:pt x="14846" y="4070"/>
                  <a:pt x="14800" y="4135"/>
                </a:cubicBezTo>
                <a:cubicBezTo>
                  <a:pt x="14679" y="4309"/>
                  <a:pt x="14510" y="4287"/>
                  <a:pt x="14449" y="4090"/>
                </a:cubicBezTo>
                <a:cubicBezTo>
                  <a:pt x="14422" y="4001"/>
                  <a:pt x="14360" y="3831"/>
                  <a:pt x="14310" y="3708"/>
                </a:cubicBezTo>
                <a:cubicBezTo>
                  <a:pt x="14261" y="3585"/>
                  <a:pt x="14236" y="3446"/>
                  <a:pt x="14250" y="3399"/>
                </a:cubicBezTo>
                <a:cubicBezTo>
                  <a:pt x="14264" y="3352"/>
                  <a:pt x="14252" y="3309"/>
                  <a:pt x="14228" y="3309"/>
                </a:cubicBezTo>
                <a:cubicBezTo>
                  <a:pt x="14204" y="3309"/>
                  <a:pt x="14104" y="3081"/>
                  <a:pt x="14002" y="2798"/>
                </a:cubicBezTo>
                <a:cubicBezTo>
                  <a:pt x="13901" y="2514"/>
                  <a:pt x="13788" y="2210"/>
                  <a:pt x="13751" y="2124"/>
                </a:cubicBezTo>
                <a:cubicBezTo>
                  <a:pt x="13714" y="2038"/>
                  <a:pt x="13686" y="1926"/>
                  <a:pt x="13686" y="1876"/>
                </a:cubicBezTo>
                <a:cubicBezTo>
                  <a:pt x="13686" y="1827"/>
                  <a:pt x="13638" y="1685"/>
                  <a:pt x="13582" y="1562"/>
                </a:cubicBezTo>
                <a:cubicBezTo>
                  <a:pt x="13526" y="1438"/>
                  <a:pt x="13439" y="1207"/>
                  <a:pt x="13387" y="1045"/>
                </a:cubicBezTo>
                <a:cubicBezTo>
                  <a:pt x="13335" y="883"/>
                  <a:pt x="13230" y="582"/>
                  <a:pt x="13157" y="376"/>
                </a:cubicBezTo>
                <a:lnTo>
                  <a:pt x="13027" y="0"/>
                </a:lnTo>
                <a:close/>
              </a:path>
            </a:pathLst>
          </a:custGeom>
          <a:ln w="25400">
            <a:solidFill>
              <a:srgbClr val="EFA313"/>
            </a:solidFill>
            <a:miter lim="400000"/>
          </a:ln>
        </p:spPr>
      </p:pic>
      <p:sp>
        <p:nvSpPr>
          <p:cNvPr id="193" name="The pull-based model"/>
          <p:cNvSpPr txBox="1"/>
          <p:nvPr/>
        </p:nvSpPr>
        <p:spPr>
          <a:xfrm>
            <a:off x="1700408" y="747234"/>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pull-based model</a:t>
            </a:r>
          </a:p>
        </p:txBody>
      </p:sp>
      <p:pic>
        <p:nvPicPr>
          <p:cNvPr id="194" name="defunktocat.png" descr="defunktocat.png"/>
          <p:cNvPicPr>
            <a:picLocks noChangeAspect="1"/>
          </p:cNvPicPr>
          <p:nvPr/>
        </p:nvPicPr>
        <p:blipFill>
          <a:blip r:embed="rId7"/>
          <a:srcRect l="491" t="6573" r="378" b="7580"/>
          <a:stretch>
            <a:fillRect/>
          </a:stretch>
        </p:blipFill>
        <p:spPr>
          <a:xfrm>
            <a:off x="3208651" y="1970273"/>
            <a:ext cx="942298" cy="816023"/>
          </a:xfrm>
          <a:custGeom>
            <a:avLst/>
            <a:gdLst/>
            <a:ahLst/>
            <a:cxnLst>
              <a:cxn ang="0">
                <a:pos x="wd2" y="hd2"/>
              </a:cxn>
              <a:cxn ang="5400000">
                <a:pos x="wd2" y="hd2"/>
              </a:cxn>
              <a:cxn ang="10800000">
                <a:pos x="wd2" y="hd2"/>
              </a:cxn>
              <a:cxn ang="16200000">
                <a:pos x="wd2" y="hd2"/>
              </a:cxn>
            </a:cxnLst>
            <a:rect l="0" t="0" r="r" b="b"/>
            <a:pathLst>
              <a:path w="21600" h="21402" extrusionOk="0">
                <a:moveTo>
                  <a:pt x="5717" y="0"/>
                </a:moveTo>
                <a:cubicBezTo>
                  <a:pt x="5378" y="-5"/>
                  <a:pt x="5243" y="252"/>
                  <a:pt x="5162" y="802"/>
                </a:cubicBezTo>
                <a:cubicBezTo>
                  <a:pt x="5096" y="1247"/>
                  <a:pt x="5070" y="1880"/>
                  <a:pt x="5100" y="2208"/>
                </a:cubicBezTo>
                <a:cubicBezTo>
                  <a:pt x="5153" y="2788"/>
                  <a:pt x="4798" y="3554"/>
                  <a:pt x="4556" y="3383"/>
                </a:cubicBezTo>
                <a:cubicBezTo>
                  <a:pt x="4490" y="3336"/>
                  <a:pt x="4420" y="3451"/>
                  <a:pt x="4404" y="3640"/>
                </a:cubicBezTo>
                <a:cubicBezTo>
                  <a:pt x="3940" y="9095"/>
                  <a:pt x="4134" y="8682"/>
                  <a:pt x="1952" y="8846"/>
                </a:cubicBezTo>
                <a:cubicBezTo>
                  <a:pt x="1005" y="8917"/>
                  <a:pt x="154" y="9031"/>
                  <a:pt x="62" y="9096"/>
                </a:cubicBezTo>
                <a:cubicBezTo>
                  <a:pt x="39" y="9112"/>
                  <a:pt x="19" y="9354"/>
                  <a:pt x="0" y="9667"/>
                </a:cubicBezTo>
                <a:cubicBezTo>
                  <a:pt x="15" y="9807"/>
                  <a:pt x="32" y="9896"/>
                  <a:pt x="50" y="9950"/>
                </a:cubicBezTo>
                <a:lnTo>
                  <a:pt x="1610" y="9731"/>
                </a:lnTo>
                <a:cubicBezTo>
                  <a:pt x="1705" y="9712"/>
                  <a:pt x="1771" y="9700"/>
                  <a:pt x="1868" y="9680"/>
                </a:cubicBezTo>
                <a:cubicBezTo>
                  <a:pt x="2738" y="9498"/>
                  <a:pt x="3567" y="9400"/>
                  <a:pt x="3708" y="9462"/>
                </a:cubicBezTo>
                <a:cubicBezTo>
                  <a:pt x="3888" y="9541"/>
                  <a:pt x="4029" y="9881"/>
                  <a:pt x="4090" y="10245"/>
                </a:cubicBezTo>
                <a:cubicBezTo>
                  <a:pt x="4200" y="10495"/>
                  <a:pt x="4204" y="10830"/>
                  <a:pt x="4112" y="11246"/>
                </a:cubicBezTo>
                <a:cubicBezTo>
                  <a:pt x="3986" y="11823"/>
                  <a:pt x="4112" y="12358"/>
                  <a:pt x="4477" y="12819"/>
                </a:cubicBezTo>
                <a:cubicBezTo>
                  <a:pt x="4891" y="13342"/>
                  <a:pt x="4943" y="13644"/>
                  <a:pt x="4685" y="14000"/>
                </a:cubicBezTo>
                <a:cubicBezTo>
                  <a:pt x="4494" y="14263"/>
                  <a:pt x="4412" y="14794"/>
                  <a:pt x="4500" y="15181"/>
                </a:cubicBezTo>
                <a:cubicBezTo>
                  <a:pt x="4587" y="15568"/>
                  <a:pt x="4442" y="16595"/>
                  <a:pt x="4174" y="17460"/>
                </a:cubicBezTo>
                <a:cubicBezTo>
                  <a:pt x="3740" y="18866"/>
                  <a:pt x="3738" y="19010"/>
                  <a:pt x="4169" y="18821"/>
                </a:cubicBezTo>
                <a:cubicBezTo>
                  <a:pt x="4484" y="18682"/>
                  <a:pt x="4749" y="18904"/>
                  <a:pt x="4937" y="19469"/>
                </a:cubicBezTo>
                <a:cubicBezTo>
                  <a:pt x="5199" y="20258"/>
                  <a:pt x="5856" y="20649"/>
                  <a:pt x="7944" y="21260"/>
                </a:cubicBezTo>
                <a:cubicBezTo>
                  <a:pt x="8264" y="21354"/>
                  <a:pt x="8821" y="21397"/>
                  <a:pt x="9493" y="21402"/>
                </a:cubicBezTo>
                <a:cubicBezTo>
                  <a:pt x="11508" y="21415"/>
                  <a:pt x="14569" y="21072"/>
                  <a:pt x="15468" y="20638"/>
                </a:cubicBezTo>
                <a:cubicBezTo>
                  <a:pt x="16425" y="20175"/>
                  <a:pt x="16654" y="19886"/>
                  <a:pt x="16573" y="19245"/>
                </a:cubicBezTo>
                <a:cubicBezTo>
                  <a:pt x="16488" y="18566"/>
                  <a:pt x="16061" y="18145"/>
                  <a:pt x="14666" y="17479"/>
                </a:cubicBezTo>
                <a:lnTo>
                  <a:pt x="13375" y="16985"/>
                </a:lnTo>
                <a:lnTo>
                  <a:pt x="13364" y="16716"/>
                </a:lnTo>
                <a:cubicBezTo>
                  <a:pt x="13187" y="16429"/>
                  <a:pt x="13158" y="15979"/>
                  <a:pt x="13162" y="15079"/>
                </a:cubicBezTo>
                <a:cubicBezTo>
                  <a:pt x="13164" y="14687"/>
                  <a:pt x="13191" y="14319"/>
                  <a:pt x="13241" y="13987"/>
                </a:cubicBezTo>
                <a:lnTo>
                  <a:pt x="13201" y="13031"/>
                </a:lnTo>
                <a:lnTo>
                  <a:pt x="13953" y="12235"/>
                </a:lnTo>
                <a:cubicBezTo>
                  <a:pt x="14368" y="11797"/>
                  <a:pt x="14786" y="11439"/>
                  <a:pt x="14879" y="11439"/>
                </a:cubicBezTo>
                <a:cubicBezTo>
                  <a:pt x="14884" y="11439"/>
                  <a:pt x="14894" y="11434"/>
                  <a:pt x="14901" y="11433"/>
                </a:cubicBezTo>
                <a:cubicBezTo>
                  <a:pt x="15070" y="11304"/>
                  <a:pt x="15236" y="11187"/>
                  <a:pt x="15395" y="11092"/>
                </a:cubicBezTo>
                <a:cubicBezTo>
                  <a:pt x="15455" y="11040"/>
                  <a:pt x="15514" y="10990"/>
                  <a:pt x="15574" y="10932"/>
                </a:cubicBezTo>
                <a:cubicBezTo>
                  <a:pt x="16033" y="10490"/>
                  <a:pt x="16136" y="10458"/>
                  <a:pt x="16326" y="10720"/>
                </a:cubicBezTo>
                <a:cubicBezTo>
                  <a:pt x="16355" y="10760"/>
                  <a:pt x="16379" y="10806"/>
                  <a:pt x="16399" y="10855"/>
                </a:cubicBezTo>
                <a:cubicBezTo>
                  <a:pt x="16523" y="10857"/>
                  <a:pt x="16588" y="10605"/>
                  <a:pt x="16551" y="10213"/>
                </a:cubicBezTo>
                <a:cubicBezTo>
                  <a:pt x="16528" y="9969"/>
                  <a:pt x="16531" y="9791"/>
                  <a:pt x="16601" y="9661"/>
                </a:cubicBezTo>
                <a:lnTo>
                  <a:pt x="16590" y="9500"/>
                </a:lnTo>
                <a:lnTo>
                  <a:pt x="16814" y="9481"/>
                </a:lnTo>
                <a:cubicBezTo>
                  <a:pt x="16983" y="9413"/>
                  <a:pt x="17266" y="9398"/>
                  <a:pt x="17667" y="9423"/>
                </a:cubicBezTo>
                <a:cubicBezTo>
                  <a:pt x="17670" y="9423"/>
                  <a:pt x="17670" y="9423"/>
                  <a:pt x="17673" y="9423"/>
                </a:cubicBezTo>
                <a:cubicBezTo>
                  <a:pt x="18311" y="9427"/>
                  <a:pt x="19311" y="9561"/>
                  <a:pt x="20388" y="9776"/>
                </a:cubicBezTo>
                <a:lnTo>
                  <a:pt x="21600" y="9963"/>
                </a:lnTo>
                <a:cubicBezTo>
                  <a:pt x="21574" y="9433"/>
                  <a:pt x="21541" y="9115"/>
                  <a:pt x="21505" y="9090"/>
                </a:cubicBezTo>
                <a:cubicBezTo>
                  <a:pt x="21407" y="9020"/>
                  <a:pt x="20463" y="8918"/>
                  <a:pt x="19406" y="8858"/>
                </a:cubicBezTo>
                <a:cubicBezTo>
                  <a:pt x="18350" y="8799"/>
                  <a:pt x="17402" y="8721"/>
                  <a:pt x="17297" y="8685"/>
                </a:cubicBezTo>
                <a:cubicBezTo>
                  <a:pt x="17097" y="8618"/>
                  <a:pt x="17360" y="6417"/>
                  <a:pt x="17662" y="5636"/>
                </a:cubicBezTo>
                <a:cubicBezTo>
                  <a:pt x="17775" y="5342"/>
                  <a:pt x="17707" y="5136"/>
                  <a:pt x="17375" y="4814"/>
                </a:cubicBezTo>
                <a:cubicBezTo>
                  <a:pt x="16658" y="4117"/>
                  <a:pt x="15967" y="2720"/>
                  <a:pt x="15967" y="1964"/>
                </a:cubicBezTo>
                <a:cubicBezTo>
                  <a:pt x="15967" y="1582"/>
                  <a:pt x="15916" y="987"/>
                  <a:pt x="15855" y="635"/>
                </a:cubicBezTo>
                <a:cubicBezTo>
                  <a:pt x="15715" y="-166"/>
                  <a:pt x="15383" y="-185"/>
                  <a:pt x="13998" y="526"/>
                </a:cubicBezTo>
                <a:cubicBezTo>
                  <a:pt x="12982" y="1048"/>
                  <a:pt x="12961" y="1051"/>
                  <a:pt x="12466" y="680"/>
                </a:cubicBezTo>
                <a:cubicBezTo>
                  <a:pt x="11848" y="217"/>
                  <a:pt x="9647" y="207"/>
                  <a:pt x="8556" y="661"/>
                </a:cubicBezTo>
                <a:cubicBezTo>
                  <a:pt x="7890" y="938"/>
                  <a:pt x="7789" y="922"/>
                  <a:pt x="6951" y="475"/>
                </a:cubicBezTo>
                <a:cubicBezTo>
                  <a:pt x="6369" y="165"/>
                  <a:pt x="5981" y="4"/>
                  <a:pt x="5717" y="0"/>
                </a:cubicBezTo>
                <a:close/>
              </a:path>
            </a:pathLst>
          </a:custGeom>
          <a:ln w="12700">
            <a:miter lim="400000"/>
          </a:ln>
        </p:spPr>
      </p:pic>
      <p:pic>
        <p:nvPicPr>
          <p:cNvPr id="195" name="heisencat.png" descr="heisencat.png"/>
          <p:cNvPicPr>
            <a:picLocks noChangeAspect="1"/>
          </p:cNvPicPr>
          <p:nvPr/>
        </p:nvPicPr>
        <p:blipFill>
          <a:blip r:embed="rId8"/>
          <a:stretch>
            <a:fillRect/>
          </a:stretch>
        </p:blipFill>
        <p:spPr>
          <a:xfrm>
            <a:off x="2647924" y="3154052"/>
            <a:ext cx="950569" cy="950569"/>
          </a:xfrm>
          <a:prstGeom prst="rect">
            <a:avLst/>
          </a:prstGeom>
          <a:ln w="12700">
            <a:miter lim="400000"/>
          </a:ln>
        </p:spPr>
      </p:pic>
      <p:pic>
        <p:nvPicPr>
          <p:cNvPr id="196" name="defunktocat.png" descr="defunktocat.png"/>
          <p:cNvPicPr>
            <a:picLocks noChangeAspect="1"/>
          </p:cNvPicPr>
          <p:nvPr/>
        </p:nvPicPr>
        <p:blipFill>
          <a:blip r:embed="rId7"/>
          <a:srcRect l="491" t="6573" r="378" b="7580"/>
          <a:stretch>
            <a:fillRect/>
          </a:stretch>
        </p:blipFill>
        <p:spPr>
          <a:xfrm>
            <a:off x="6623438" y="4131927"/>
            <a:ext cx="942298" cy="816023"/>
          </a:xfrm>
          <a:custGeom>
            <a:avLst/>
            <a:gdLst/>
            <a:ahLst/>
            <a:cxnLst>
              <a:cxn ang="0">
                <a:pos x="wd2" y="hd2"/>
              </a:cxn>
              <a:cxn ang="5400000">
                <a:pos x="wd2" y="hd2"/>
              </a:cxn>
              <a:cxn ang="10800000">
                <a:pos x="wd2" y="hd2"/>
              </a:cxn>
              <a:cxn ang="16200000">
                <a:pos x="wd2" y="hd2"/>
              </a:cxn>
            </a:cxnLst>
            <a:rect l="0" t="0" r="r" b="b"/>
            <a:pathLst>
              <a:path w="21600" h="21402" extrusionOk="0">
                <a:moveTo>
                  <a:pt x="5717" y="0"/>
                </a:moveTo>
                <a:cubicBezTo>
                  <a:pt x="5378" y="-5"/>
                  <a:pt x="5243" y="252"/>
                  <a:pt x="5162" y="802"/>
                </a:cubicBezTo>
                <a:cubicBezTo>
                  <a:pt x="5096" y="1247"/>
                  <a:pt x="5070" y="1880"/>
                  <a:pt x="5100" y="2208"/>
                </a:cubicBezTo>
                <a:cubicBezTo>
                  <a:pt x="5153" y="2788"/>
                  <a:pt x="4798" y="3554"/>
                  <a:pt x="4556" y="3383"/>
                </a:cubicBezTo>
                <a:cubicBezTo>
                  <a:pt x="4490" y="3336"/>
                  <a:pt x="4420" y="3451"/>
                  <a:pt x="4404" y="3640"/>
                </a:cubicBezTo>
                <a:cubicBezTo>
                  <a:pt x="3940" y="9095"/>
                  <a:pt x="4134" y="8682"/>
                  <a:pt x="1952" y="8846"/>
                </a:cubicBezTo>
                <a:cubicBezTo>
                  <a:pt x="1005" y="8917"/>
                  <a:pt x="154" y="9031"/>
                  <a:pt x="62" y="9096"/>
                </a:cubicBezTo>
                <a:cubicBezTo>
                  <a:pt x="39" y="9112"/>
                  <a:pt x="19" y="9354"/>
                  <a:pt x="0" y="9667"/>
                </a:cubicBezTo>
                <a:cubicBezTo>
                  <a:pt x="15" y="9807"/>
                  <a:pt x="32" y="9896"/>
                  <a:pt x="50" y="9950"/>
                </a:cubicBezTo>
                <a:lnTo>
                  <a:pt x="1610" y="9731"/>
                </a:lnTo>
                <a:cubicBezTo>
                  <a:pt x="1705" y="9712"/>
                  <a:pt x="1771" y="9700"/>
                  <a:pt x="1868" y="9680"/>
                </a:cubicBezTo>
                <a:cubicBezTo>
                  <a:pt x="2738" y="9498"/>
                  <a:pt x="3567" y="9400"/>
                  <a:pt x="3708" y="9462"/>
                </a:cubicBezTo>
                <a:cubicBezTo>
                  <a:pt x="3888" y="9541"/>
                  <a:pt x="4029" y="9881"/>
                  <a:pt x="4090" y="10245"/>
                </a:cubicBezTo>
                <a:cubicBezTo>
                  <a:pt x="4200" y="10495"/>
                  <a:pt x="4204" y="10830"/>
                  <a:pt x="4112" y="11246"/>
                </a:cubicBezTo>
                <a:cubicBezTo>
                  <a:pt x="3986" y="11823"/>
                  <a:pt x="4112" y="12358"/>
                  <a:pt x="4477" y="12819"/>
                </a:cubicBezTo>
                <a:cubicBezTo>
                  <a:pt x="4891" y="13342"/>
                  <a:pt x="4943" y="13644"/>
                  <a:pt x="4685" y="14000"/>
                </a:cubicBezTo>
                <a:cubicBezTo>
                  <a:pt x="4494" y="14263"/>
                  <a:pt x="4412" y="14794"/>
                  <a:pt x="4500" y="15181"/>
                </a:cubicBezTo>
                <a:cubicBezTo>
                  <a:pt x="4587" y="15568"/>
                  <a:pt x="4442" y="16595"/>
                  <a:pt x="4174" y="17460"/>
                </a:cubicBezTo>
                <a:cubicBezTo>
                  <a:pt x="3740" y="18866"/>
                  <a:pt x="3738" y="19010"/>
                  <a:pt x="4169" y="18821"/>
                </a:cubicBezTo>
                <a:cubicBezTo>
                  <a:pt x="4484" y="18682"/>
                  <a:pt x="4749" y="18904"/>
                  <a:pt x="4937" y="19469"/>
                </a:cubicBezTo>
                <a:cubicBezTo>
                  <a:pt x="5199" y="20258"/>
                  <a:pt x="5856" y="20649"/>
                  <a:pt x="7944" y="21260"/>
                </a:cubicBezTo>
                <a:cubicBezTo>
                  <a:pt x="8264" y="21354"/>
                  <a:pt x="8821" y="21397"/>
                  <a:pt x="9493" y="21402"/>
                </a:cubicBezTo>
                <a:cubicBezTo>
                  <a:pt x="11508" y="21415"/>
                  <a:pt x="14569" y="21072"/>
                  <a:pt x="15468" y="20638"/>
                </a:cubicBezTo>
                <a:cubicBezTo>
                  <a:pt x="16425" y="20175"/>
                  <a:pt x="16654" y="19886"/>
                  <a:pt x="16573" y="19245"/>
                </a:cubicBezTo>
                <a:cubicBezTo>
                  <a:pt x="16488" y="18566"/>
                  <a:pt x="16061" y="18145"/>
                  <a:pt x="14666" y="17479"/>
                </a:cubicBezTo>
                <a:lnTo>
                  <a:pt x="13375" y="16985"/>
                </a:lnTo>
                <a:lnTo>
                  <a:pt x="13364" y="16716"/>
                </a:lnTo>
                <a:cubicBezTo>
                  <a:pt x="13187" y="16429"/>
                  <a:pt x="13158" y="15979"/>
                  <a:pt x="13162" y="15079"/>
                </a:cubicBezTo>
                <a:cubicBezTo>
                  <a:pt x="13164" y="14687"/>
                  <a:pt x="13191" y="14319"/>
                  <a:pt x="13241" y="13987"/>
                </a:cubicBezTo>
                <a:lnTo>
                  <a:pt x="13201" y="13031"/>
                </a:lnTo>
                <a:lnTo>
                  <a:pt x="13953" y="12235"/>
                </a:lnTo>
                <a:cubicBezTo>
                  <a:pt x="14368" y="11797"/>
                  <a:pt x="14786" y="11439"/>
                  <a:pt x="14879" y="11439"/>
                </a:cubicBezTo>
                <a:cubicBezTo>
                  <a:pt x="14884" y="11439"/>
                  <a:pt x="14894" y="11434"/>
                  <a:pt x="14901" y="11433"/>
                </a:cubicBezTo>
                <a:cubicBezTo>
                  <a:pt x="15070" y="11304"/>
                  <a:pt x="15236" y="11187"/>
                  <a:pt x="15395" y="11092"/>
                </a:cubicBezTo>
                <a:cubicBezTo>
                  <a:pt x="15455" y="11040"/>
                  <a:pt x="15514" y="10990"/>
                  <a:pt x="15574" y="10932"/>
                </a:cubicBezTo>
                <a:cubicBezTo>
                  <a:pt x="16033" y="10490"/>
                  <a:pt x="16136" y="10458"/>
                  <a:pt x="16326" y="10720"/>
                </a:cubicBezTo>
                <a:cubicBezTo>
                  <a:pt x="16355" y="10760"/>
                  <a:pt x="16379" y="10806"/>
                  <a:pt x="16399" y="10855"/>
                </a:cubicBezTo>
                <a:cubicBezTo>
                  <a:pt x="16523" y="10857"/>
                  <a:pt x="16588" y="10605"/>
                  <a:pt x="16551" y="10213"/>
                </a:cubicBezTo>
                <a:cubicBezTo>
                  <a:pt x="16528" y="9969"/>
                  <a:pt x="16531" y="9791"/>
                  <a:pt x="16601" y="9661"/>
                </a:cubicBezTo>
                <a:lnTo>
                  <a:pt x="16590" y="9500"/>
                </a:lnTo>
                <a:lnTo>
                  <a:pt x="16814" y="9481"/>
                </a:lnTo>
                <a:cubicBezTo>
                  <a:pt x="16983" y="9413"/>
                  <a:pt x="17266" y="9398"/>
                  <a:pt x="17667" y="9423"/>
                </a:cubicBezTo>
                <a:cubicBezTo>
                  <a:pt x="17670" y="9423"/>
                  <a:pt x="17670" y="9423"/>
                  <a:pt x="17673" y="9423"/>
                </a:cubicBezTo>
                <a:cubicBezTo>
                  <a:pt x="18311" y="9427"/>
                  <a:pt x="19311" y="9561"/>
                  <a:pt x="20388" y="9776"/>
                </a:cubicBezTo>
                <a:lnTo>
                  <a:pt x="21600" y="9963"/>
                </a:lnTo>
                <a:cubicBezTo>
                  <a:pt x="21574" y="9433"/>
                  <a:pt x="21541" y="9115"/>
                  <a:pt x="21505" y="9090"/>
                </a:cubicBezTo>
                <a:cubicBezTo>
                  <a:pt x="21407" y="9020"/>
                  <a:pt x="20463" y="8918"/>
                  <a:pt x="19406" y="8858"/>
                </a:cubicBezTo>
                <a:cubicBezTo>
                  <a:pt x="18350" y="8799"/>
                  <a:pt x="17402" y="8721"/>
                  <a:pt x="17297" y="8685"/>
                </a:cubicBezTo>
                <a:cubicBezTo>
                  <a:pt x="17097" y="8618"/>
                  <a:pt x="17360" y="6417"/>
                  <a:pt x="17662" y="5636"/>
                </a:cubicBezTo>
                <a:cubicBezTo>
                  <a:pt x="17775" y="5342"/>
                  <a:pt x="17707" y="5136"/>
                  <a:pt x="17375" y="4814"/>
                </a:cubicBezTo>
                <a:cubicBezTo>
                  <a:pt x="16658" y="4117"/>
                  <a:pt x="15967" y="2720"/>
                  <a:pt x="15967" y="1964"/>
                </a:cubicBezTo>
                <a:cubicBezTo>
                  <a:pt x="15967" y="1582"/>
                  <a:pt x="15916" y="987"/>
                  <a:pt x="15855" y="635"/>
                </a:cubicBezTo>
                <a:cubicBezTo>
                  <a:pt x="15715" y="-166"/>
                  <a:pt x="15383" y="-185"/>
                  <a:pt x="13998" y="526"/>
                </a:cubicBezTo>
                <a:cubicBezTo>
                  <a:pt x="12982" y="1048"/>
                  <a:pt x="12961" y="1051"/>
                  <a:pt x="12466" y="680"/>
                </a:cubicBezTo>
                <a:cubicBezTo>
                  <a:pt x="11848" y="217"/>
                  <a:pt x="9647" y="207"/>
                  <a:pt x="8556" y="661"/>
                </a:cubicBezTo>
                <a:cubicBezTo>
                  <a:pt x="7890" y="938"/>
                  <a:pt x="7789" y="922"/>
                  <a:pt x="6951" y="475"/>
                </a:cubicBezTo>
                <a:cubicBezTo>
                  <a:pt x="6369" y="165"/>
                  <a:pt x="5981" y="4"/>
                  <a:pt x="5717" y="0"/>
                </a:cubicBezTo>
                <a:close/>
              </a:path>
            </a:pathLst>
          </a:custGeom>
          <a:ln w="12700">
            <a:miter lim="400000"/>
          </a:ln>
        </p:spPr>
      </p:pic>
      <p:pic>
        <p:nvPicPr>
          <p:cNvPr id="197" name="red-polo.png" descr="red-polo.png"/>
          <p:cNvPicPr>
            <a:picLocks noChangeAspect="1"/>
          </p:cNvPicPr>
          <p:nvPr/>
        </p:nvPicPr>
        <p:blipFill>
          <a:blip r:embed="rId4"/>
          <a:stretch>
            <a:fillRect/>
          </a:stretch>
        </p:blipFill>
        <p:spPr>
          <a:xfrm>
            <a:off x="6072956" y="4957679"/>
            <a:ext cx="950569" cy="950569"/>
          </a:xfrm>
          <a:prstGeom prst="rect">
            <a:avLst/>
          </a:prstGeom>
          <a:ln w="12700">
            <a:miter lim="400000"/>
          </a:ln>
        </p:spPr>
      </p:pic>
      <p:pic>
        <p:nvPicPr>
          <p:cNvPr id="198" name="red-polo.png" descr="red-polo.png"/>
          <p:cNvPicPr>
            <a:picLocks noChangeAspect="1"/>
          </p:cNvPicPr>
          <p:nvPr/>
        </p:nvPicPr>
        <p:blipFill>
          <a:blip r:embed="rId4"/>
          <a:stretch>
            <a:fillRect/>
          </a:stretch>
        </p:blipFill>
        <p:spPr>
          <a:xfrm>
            <a:off x="2961638" y="4182254"/>
            <a:ext cx="950569" cy="950569"/>
          </a:xfrm>
          <a:prstGeom prst="rect">
            <a:avLst/>
          </a:prstGeom>
          <a:ln w="12700">
            <a:miter lim="400000"/>
          </a:ln>
        </p:spPr>
      </p:pic>
      <p:pic>
        <p:nvPicPr>
          <p:cNvPr id="199" name="femalecodertocat.png" descr="femalecodertocat.png"/>
          <p:cNvPicPr>
            <a:picLocks noChangeAspect="1"/>
          </p:cNvPicPr>
          <p:nvPr/>
        </p:nvPicPr>
        <p:blipFill>
          <a:blip r:embed="rId3"/>
          <a:stretch>
            <a:fillRect/>
          </a:stretch>
        </p:blipFill>
        <p:spPr>
          <a:xfrm>
            <a:off x="3587670" y="4989484"/>
            <a:ext cx="1032774" cy="1032774"/>
          </a:xfrm>
          <a:prstGeom prst="rect">
            <a:avLst/>
          </a:prstGeom>
          <a:ln w="12700">
            <a:miter lim="400000"/>
          </a:ln>
        </p:spPr>
      </p:pic>
      <p:pic>
        <p:nvPicPr>
          <p:cNvPr id="200" name="femalecodertocat.png" descr="femalecodertocat.png"/>
          <p:cNvPicPr>
            <a:picLocks noChangeAspect="1"/>
          </p:cNvPicPr>
          <p:nvPr/>
        </p:nvPicPr>
        <p:blipFill>
          <a:blip r:embed="rId3"/>
          <a:stretch>
            <a:fillRect/>
          </a:stretch>
        </p:blipFill>
        <p:spPr>
          <a:xfrm>
            <a:off x="7230654" y="3112949"/>
            <a:ext cx="1032775" cy="1032774"/>
          </a:xfrm>
          <a:prstGeom prst="rect">
            <a:avLst/>
          </a:prstGeom>
          <a:ln w="12700">
            <a:miter lim="400000"/>
          </a:ln>
        </p:spPr>
      </p:pic>
      <p:pic>
        <p:nvPicPr>
          <p:cNvPr id="201" name="codercat.jpg" descr="codercat.jpg"/>
          <p:cNvPicPr>
            <a:picLocks noChangeAspect="1"/>
          </p:cNvPicPr>
          <p:nvPr/>
        </p:nvPicPr>
        <p:blipFill>
          <a:blip r:embed="rId5"/>
          <a:srcRect l="244" t="7805" r="449" b="7898"/>
          <a:stretch>
            <a:fillRect/>
          </a:stretch>
        </p:blipFill>
        <p:spPr>
          <a:xfrm>
            <a:off x="7351696" y="4835345"/>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202" name="codercat.jpg" descr="codercat.jpg"/>
          <p:cNvPicPr>
            <a:picLocks noChangeAspect="1"/>
          </p:cNvPicPr>
          <p:nvPr/>
        </p:nvPicPr>
        <p:blipFill>
          <a:blip r:embed="rId5"/>
          <a:srcRect l="244" t="7805" r="449" b="7898"/>
          <a:stretch>
            <a:fillRect/>
          </a:stretch>
        </p:blipFill>
        <p:spPr>
          <a:xfrm>
            <a:off x="2218740" y="4908457"/>
            <a:ext cx="1001283" cy="849935"/>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203" name="codercat.jpg" descr="codercat.jpg"/>
          <p:cNvPicPr>
            <a:picLocks noChangeAspect="1"/>
          </p:cNvPicPr>
          <p:nvPr/>
        </p:nvPicPr>
        <p:blipFill>
          <a:blip r:embed="rId5"/>
          <a:srcRect l="244" t="7805" r="449" b="7898"/>
          <a:stretch>
            <a:fillRect/>
          </a:stretch>
        </p:blipFill>
        <p:spPr>
          <a:xfrm>
            <a:off x="2117513" y="2352932"/>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204" name="codercat.jpg" descr="codercat.jpg"/>
          <p:cNvPicPr>
            <a:picLocks noChangeAspect="1"/>
          </p:cNvPicPr>
          <p:nvPr/>
        </p:nvPicPr>
        <p:blipFill>
          <a:blip r:embed="rId5"/>
          <a:srcRect l="244" t="7805" r="449" b="7898"/>
          <a:stretch>
            <a:fillRect/>
          </a:stretch>
        </p:blipFill>
        <p:spPr>
          <a:xfrm>
            <a:off x="1622966" y="3889810"/>
            <a:ext cx="1001284" cy="849934"/>
          </a:xfrm>
          <a:custGeom>
            <a:avLst/>
            <a:gdLst/>
            <a:ahLst/>
            <a:cxnLst>
              <a:cxn ang="0">
                <a:pos x="wd2" y="hd2"/>
              </a:cxn>
              <a:cxn ang="5400000">
                <a:pos x="wd2" y="hd2"/>
              </a:cxn>
              <a:cxn ang="10800000">
                <a:pos x="wd2" y="hd2"/>
              </a:cxn>
              <a:cxn ang="16200000">
                <a:pos x="wd2" y="hd2"/>
              </a:cxn>
            </a:cxnLst>
            <a:rect l="0" t="0" r="r" b="b"/>
            <a:pathLst>
              <a:path w="21600" h="21397" extrusionOk="0">
                <a:moveTo>
                  <a:pt x="15961" y="0"/>
                </a:moveTo>
                <a:cubicBezTo>
                  <a:pt x="15575" y="0"/>
                  <a:pt x="14590" y="431"/>
                  <a:pt x="13928" y="887"/>
                </a:cubicBezTo>
                <a:lnTo>
                  <a:pt x="13416" y="1238"/>
                </a:lnTo>
                <a:lnTo>
                  <a:pt x="12434" y="1035"/>
                </a:lnTo>
                <a:cubicBezTo>
                  <a:pt x="11407" y="825"/>
                  <a:pt x="9672" y="865"/>
                  <a:pt x="8807" y="1115"/>
                </a:cubicBezTo>
                <a:cubicBezTo>
                  <a:pt x="8414" y="1228"/>
                  <a:pt x="8312" y="1195"/>
                  <a:pt x="7429" y="677"/>
                </a:cubicBezTo>
                <a:cubicBezTo>
                  <a:pt x="6904" y="370"/>
                  <a:pt x="6252" y="83"/>
                  <a:pt x="5982" y="43"/>
                </a:cubicBezTo>
                <a:cubicBezTo>
                  <a:pt x="5498" y="-30"/>
                  <a:pt x="5486" y="-24"/>
                  <a:pt x="5375" y="388"/>
                </a:cubicBezTo>
                <a:cubicBezTo>
                  <a:pt x="5175" y="1128"/>
                  <a:pt x="5131" y="1905"/>
                  <a:pt x="5248" y="2514"/>
                </a:cubicBezTo>
                <a:cubicBezTo>
                  <a:pt x="5355" y="3067"/>
                  <a:pt x="5340" y="3133"/>
                  <a:pt x="5085" y="3524"/>
                </a:cubicBezTo>
                <a:cubicBezTo>
                  <a:pt x="4445" y="4502"/>
                  <a:pt x="4180" y="6084"/>
                  <a:pt x="4393" y="7615"/>
                </a:cubicBezTo>
                <a:cubicBezTo>
                  <a:pt x="4459" y="8092"/>
                  <a:pt x="4522" y="8595"/>
                  <a:pt x="4535" y="8730"/>
                </a:cubicBezTo>
                <a:cubicBezTo>
                  <a:pt x="4559" y="8965"/>
                  <a:pt x="4491" y="8979"/>
                  <a:pt x="3184" y="9014"/>
                </a:cubicBezTo>
                <a:cubicBezTo>
                  <a:pt x="2822" y="9023"/>
                  <a:pt x="2493" y="9069"/>
                  <a:pt x="2096" y="9100"/>
                </a:cubicBezTo>
                <a:cubicBezTo>
                  <a:pt x="3336" y="9005"/>
                  <a:pt x="4581" y="9028"/>
                  <a:pt x="4720" y="9223"/>
                </a:cubicBezTo>
                <a:cubicBezTo>
                  <a:pt x="4896" y="9471"/>
                  <a:pt x="4811" y="9500"/>
                  <a:pt x="3448" y="9655"/>
                </a:cubicBezTo>
                <a:cubicBezTo>
                  <a:pt x="2992" y="9706"/>
                  <a:pt x="2326" y="9836"/>
                  <a:pt x="1732" y="9950"/>
                </a:cubicBezTo>
                <a:cubicBezTo>
                  <a:pt x="2406" y="9829"/>
                  <a:pt x="3235" y="9718"/>
                  <a:pt x="4266" y="9605"/>
                </a:cubicBezTo>
                <a:cubicBezTo>
                  <a:pt x="4811" y="9546"/>
                  <a:pt x="4822" y="9554"/>
                  <a:pt x="5137" y="10055"/>
                </a:cubicBezTo>
                <a:cubicBezTo>
                  <a:pt x="5713" y="10969"/>
                  <a:pt x="6798" y="11685"/>
                  <a:pt x="8099" y="12015"/>
                </a:cubicBezTo>
                <a:cubicBezTo>
                  <a:pt x="8918" y="12222"/>
                  <a:pt x="8899" y="12177"/>
                  <a:pt x="8543" y="13000"/>
                </a:cubicBezTo>
                <a:cubicBezTo>
                  <a:pt x="8190" y="13816"/>
                  <a:pt x="7961" y="13992"/>
                  <a:pt x="7255" y="13992"/>
                </a:cubicBezTo>
                <a:cubicBezTo>
                  <a:pt x="6720" y="13992"/>
                  <a:pt x="6099" y="13624"/>
                  <a:pt x="5745" y="13099"/>
                </a:cubicBezTo>
                <a:cubicBezTo>
                  <a:pt x="4824" y="11735"/>
                  <a:pt x="4774" y="11678"/>
                  <a:pt x="4245" y="11491"/>
                </a:cubicBezTo>
                <a:cubicBezTo>
                  <a:pt x="3858" y="11354"/>
                  <a:pt x="3716" y="11247"/>
                  <a:pt x="3728" y="11090"/>
                </a:cubicBezTo>
                <a:cubicBezTo>
                  <a:pt x="3737" y="10972"/>
                  <a:pt x="3654" y="10764"/>
                  <a:pt x="3543" y="10634"/>
                </a:cubicBezTo>
                <a:cubicBezTo>
                  <a:pt x="3356" y="10417"/>
                  <a:pt x="3344" y="10416"/>
                  <a:pt x="3342" y="10616"/>
                </a:cubicBezTo>
                <a:cubicBezTo>
                  <a:pt x="3340" y="10856"/>
                  <a:pt x="2972" y="11297"/>
                  <a:pt x="2666" y="11429"/>
                </a:cubicBezTo>
                <a:cubicBezTo>
                  <a:pt x="2495" y="11503"/>
                  <a:pt x="2476" y="11625"/>
                  <a:pt x="2513" y="12310"/>
                </a:cubicBezTo>
                <a:cubicBezTo>
                  <a:pt x="2568" y="13322"/>
                  <a:pt x="2694" y="13493"/>
                  <a:pt x="3363" y="13493"/>
                </a:cubicBezTo>
                <a:cubicBezTo>
                  <a:pt x="3759" y="13493"/>
                  <a:pt x="3972" y="13419"/>
                  <a:pt x="4234" y="13185"/>
                </a:cubicBezTo>
                <a:cubicBezTo>
                  <a:pt x="4563" y="12893"/>
                  <a:pt x="4590" y="12888"/>
                  <a:pt x="4741" y="13093"/>
                </a:cubicBezTo>
                <a:cubicBezTo>
                  <a:pt x="4830" y="13212"/>
                  <a:pt x="5031" y="13624"/>
                  <a:pt x="5185" y="14011"/>
                </a:cubicBezTo>
                <a:cubicBezTo>
                  <a:pt x="5339" y="14398"/>
                  <a:pt x="5594" y="14826"/>
                  <a:pt x="5755" y="14960"/>
                </a:cubicBezTo>
                <a:cubicBezTo>
                  <a:pt x="6175" y="15309"/>
                  <a:pt x="6892" y="15507"/>
                  <a:pt x="7577" y="15459"/>
                </a:cubicBezTo>
                <a:lnTo>
                  <a:pt x="8168" y="15416"/>
                </a:lnTo>
                <a:lnTo>
                  <a:pt x="8168" y="16093"/>
                </a:lnTo>
                <a:lnTo>
                  <a:pt x="8168" y="16765"/>
                </a:lnTo>
                <a:lnTo>
                  <a:pt x="7587" y="16907"/>
                </a:lnTo>
                <a:cubicBezTo>
                  <a:pt x="4979" y="17523"/>
                  <a:pt x="4009" y="18947"/>
                  <a:pt x="5444" y="20055"/>
                </a:cubicBezTo>
                <a:cubicBezTo>
                  <a:pt x="6249" y="20678"/>
                  <a:pt x="7675" y="21117"/>
                  <a:pt x="9604" y="21337"/>
                </a:cubicBezTo>
                <a:cubicBezTo>
                  <a:pt x="11646" y="21570"/>
                  <a:pt x="14518" y="21094"/>
                  <a:pt x="15877" y="20296"/>
                </a:cubicBezTo>
                <a:cubicBezTo>
                  <a:pt x="17657" y="19250"/>
                  <a:pt x="17096" y="17826"/>
                  <a:pt x="14588" y="17030"/>
                </a:cubicBezTo>
                <a:cubicBezTo>
                  <a:pt x="14209" y="16910"/>
                  <a:pt x="13838" y="16754"/>
                  <a:pt x="13765" y="16685"/>
                </a:cubicBezTo>
                <a:cubicBezTo>
                  <a:pt x="13673" y="16598"/>
                  <a:pt x="13633" y="16128"/>
                  <a:pt x="13633" y="15151"/>
                </a:cubicBezTo>
                <a:cubicBezTo>
                  <a:pt x="13633" y="14376"/>
                  <a:pt x="13594" y="13746"/>
                  <a:pt x="13543" y="13746"/>
                </a:cubicBezTo>
                <a:cubicBezTo>
                  <a:pt x="13397" y="13746"/>
                  <a:pt x="12854" y="12375"/>
                  <a:pt x="12957" y="12267"/>
                </a:cubicBezTo>
                <a:cubicBezTo>
                  <a:pt x="13007" y="12214"/>
                  <a:pt x="13381" y="12074"/>
                  <a:pt x="13786" y="11959"/>
                </a:cubicBezTo>
                <a:cubicBezTo>
                  <a:pt x="14190" y="11844"/>
                  <a:pt x="14781" y="11605"/>
                  <a:pt x="15100" y="11429"/>
                </a:cubicBezTo>
                <a:cubicBezTo>
                  <a:pt x="15639" y="11132"/>
                  <a:pt x="16517" y="10247"/>
                  <a:pt x="16764" y="9753"/>
                </a:cubicBezTo>
                <a:cubicBezTo>
                  <a:pt x="16860" y="9561"/>
                  <a:pt x="16980" y="9552"/>
                  <a:pt x="18089" y="9667"/>
                </a:cubicBezTo>
                <a:cubicBezTo>
                  <a:pt x="19243" y="9786"/>
                  <a:pt x="21105" y="10152"/>
                  <a:pt x="21510" y="10339"/>
                </a:cubicBezTo>
                <a:cubicBezTo>
                  <a:pt x="21543" y="10354"/>
                  <a:pt x="21573" y="10348"/>
                  <a:pt x="21595" y="10289"/>
                </a:cubicBezTo>
                <a:lnTo>
                  <a:pt x="20877" y="10104"/>
                </a:lnTo>
                <a:cubicBezTo>
                  <a:pt x="20424" y="9988"/>
                  <a:pt x="19386" y="9804"/>
                  <a:pt x="18569" y="9698"/>
                </a:cubicBezTo>
                <a:cubicBezTo>
                  <a:pt x="17083" y="9504"/>
                  <a:pt x="16836" y="9426"/>
                  <a:pt x="16970" y="9174"/>
                </a:cubicBezTo>
                <a:cubicBezTo>
                  <a:pt x="17037" y="9046"/>
                  <a:pt x="17963" y="9015"/>
                  <a:pt x="18976" y="9057"/>
                </a:cubicBezTo>
                <a:cubicBezTo>
                  <a:pt x="18794" y="9049"/>
                  <a:pt x="18623" y="9022"/>
                  <a:pt x="18464" y="9020"/>
                </a:cubicBezTo>
                <a:cubicBezTo>
                  <a:pt x="17763" y="9010"/>
                  <a:pt x="17158" y="8980"/>
                  <a:pt x="17123" y="8958"/>
                </a:cubicBezTo>
                <a:cubicBezTo>
                  <a:pt x="17087" y="8937"/>
                  <a:pt x="17122" y="8632"/>
                  <a:pt x="17202" y="8275"/>
                </a:cubicBezTo>
                <a:cubicBezTo>
                  <a:pt x="17393" y="7416"/>
                  <a:pt x="17389" y="5649"/>
                  <a:pt x="17191" y="4873"/>
                </a:cubicBezTo>
                <a:cubicBezTo>
                  <a:pt x="17104" y="4532"/>
                  <a:pt x="16892" y="4027"/>
                  <a:pt x="16721" y="3752"/>
                </a:cubicBezTo>
                <a:cubicBezTo>
                  <a:pt x="16424" y="3273"/>
                  <a:pt x="16412" y="3208"/>
                  <a:pt x="16468" y="2261"/>
                </a:cubicBezTo>
                <a:cubicBezTo>
                  <a:pt x="16503" y="1661"/>
                  <a:pt x="16473" y="1020"/>
                  <a:pt x="16394" y="634"/>
                </a:cubicBezTo>
                <a:cubicBezTo>
                  <a:pt x="16274" y="52"/>
                  <a:pt x="16239" y="0"/>
                  <a:pt x="15961" y="0"/>
                </a:cubicBezTo>
                <a:close/>
                <a:moveTo>
                  <a:pt x="18976" y="9057"/>
                </a:moveTo>
                <a:cubicBezTo>
                  <a:pt x="19989" y="9099"/>
                  <a:pt x="21089" y="9210"/>
                  <a:pt x="21510" y="9359"/>
                </a:cubicBezTo>
                <a:cubicBezTo>
                  <a:pt x="21547" y="9372"/>
                  <a:pt x="21576" y="9367"/>
                  <a:pt x="21600" y="9303"/>
                </a:cubicBezTo>
                <a:lnTo>
                  <a:pt x="20718" y="9174"/>
                </a:lnTo>
                <a:cubicBezTo>
                  <a:pt x="20301" y="9114"/>
                  <a:pt x="19596" y="9084"/>
                  <a:pt x="18976" y="9057"/>
                </a:cubicBezTo>
                <a:close/>
                <a:moveTo>
                  <a:pt x="1732" y="9950"/>
                </a:moveTo>
                <a:cubicBezTo>
                  <a:pt x="1527" y="9990"/>
                  <a:pt x="1309" y="10011"/>
                  <a:pt x="1140" y="10049"/>
                </a:cubicBezTo>
                <a:lnTo>
                  <a:pt x="48" y="10295"/>
                </a:lnTo>
                <a:cubicBezTo>
                  <a:pt x="70" y="10355"/>
                  <a:pt x="97" y="10363"/>
                  <a:pt x="132" y="10351"/>
                </a:cubicBezTo>
                <a:cubicBezTo>
                  <a:pt x="539" y="10205"/>
                  <a:pt x="1058" y="10072"/>
                  <a:pt x="1732" y="9950"/>
                </a:cubicBezTo>
                <a:close/>
                <a:moveTo>
                  <a:pt x="2096" y="9100"/>
                </a:moveTo>
                <a:cubicBezTo>
                  <a:pt x="1865" y="9118"/>
                  <a:pt x="1644" y="9129"/>
                  <a:pt x="1420" y="9156"/>
                </a:cubicBezTo>
                <a:cubicBezTo>
                  <a:pt x="1626" y="9132"/>
                  <a:pt x="1849" y="9120"/>
                  <a:pt x="2096" y="9100"/>
                </a:cubicBezTo>
                <a:close/>
                <a:moveTo>
                  <a:pt x="1420" y="9156"/>
                </a:moveTo>
                <a:cubicBezTo>
                  <a:pt x="1262" y="9174"/>
                  <a:pt x="1015" y="9180"/>
                  <a:pt x="903" y="9199"/>
                </a:cubicBezTo>
                <a:lnTo>
                  <a:pt x="0" y="9347"/>
                </a:lnTo>
                <a:lnTo>
                  <a:pt x="0" y="9414"/>
                </a:lnTo>
                <a:lnTo>
                  <a:pt x="238" y="9359"/>
                </a:lnTo>
                <a:cubicBezTo>
                  <a:pt x="567" y="9277"/>
                  <a:pt x="984" y="9207"/>
                  <a:pt x="1420" y="9156"/>
                </a:cubicBezTo>
                <a:close/>
              </a:path>
            </a:pathLst>
          </a:custGeom>
          <a:ln w="12700">
            <a:miter lim="400000"/>
          </a:ln>
        </p:spPr>
      </p:pic>
      <p:pic>
        <p:nvPicPr>
          <p:cNvPr id="205" name="heisencat.png" descr="heisencat.png"/>
          <p:cNvPicPr>
            <a:picLocks noChangeAspect="1"/>
          </p:cNvPicPr>
          <p:nvPr/>
        </p:nvPicPr>
        <p:blipFill>
          <a:blip r:embed="rId8"/>
          <a:stretch>
            <a:fillRect/>
          </a:stretch>
        </p:blipFill>
        <p:spPr>
          <a:xfrm>
            <a:off x="8069150" y="3671897"/>
            <a:ext cx="950569" cy="950569"/>
          </a:xfrm>
          <a:prstGeom prst="rect">
            <a:avLst/>
          </a:prstGeom>
          <a:ln w="12700">
            <a:miter lim="400000"/>
          </a:ln>
        </p:spPr>
      </p:pic>
      <p:pic>
        <p:nvPicPr>
          <p:cNvPr id="206" name="heisencat.png" descr="heisencat.png"/>
          <p:cNvPicPr>
            <a:picLocks noChangeAspect="1"/>
          </p:cNvPicPr>
          <p:nvPr/>
        </p:nvPicPr>
        <p:blipFill>
          <a:blip r:embed="rId8"/>
          <a:stretch>
            <a:fillRect/>
          </a:stretch>
        </p:blipFill>
        <p:spPr>
          <a:xfrm>
            <a:off x="7723112" y="2161626"/>
            <a:ext cx="950569" cy="950569"/>
          </a:xfrm>
          <a:prstGeom prst="rect">
            <a:avLst/>
          </a:prstGeom>
          <a:ln w="12700">
            <a:miter lim="400000"/>
          </a:ln>
        </p:spPr>
      </p:pic>
      <p:pic>
        <p:nvPicPr>
          <p:cNvPr id="207" name="defunktocat.png" descr="defunktocat.png"/>
          <p:cNvPicPr>
            <a:picLocks noChangeAspect="1"/>
          </p:cNvPicPr>
          <p:nvPr/>
        </p:nvPicPr>
        <p:blipFill>
          <a:blip r:embed="rId7"/>
          <a:srcRect l="491" t="6573" r="378" b="7580"/>
          <a:stretch>
            <a:fillRect/>
          </a:stretch>
        </p:blipFill>
        <p:spPr>
          <a:xfrm>
            <a:off x="4875551" y="5276042"/>
            <a:ext cx="942298" cy="816023"/>
          </a:xfrm>
          <a:custGeom>
            <a:avLst/>
            <a:gdLst/>
            <a:ahLst/>
            <a:cxnLst>
              <a:cxn ang="0">
                <a:pos x="wd2" y="hd2"/>
              </a:cxn>
              <a:cxn ang="5400000">
                <a:pos x="wd2" y="hd2"/>
              </a:cxn>
              <a:cxn ang="10800000">
                <a:pos x="wd2" y="hd2"/>
              </a:cxn>
              <a:cxn ang="16200000">
                <a:pos x="wd2" y="hd2"/>
              </a:cxn>
            </a:cxnLst>
            <a:rect l="0" t="0" r="r" b="b"/>
            <a:pathLst>
              <a:path w="21600" h="21402" extrusionOk="0">
                <a:moveTo>
                  <a:pt x="5717" y="0"/>
                </a:moveTo>
                <a:cubicBezTo>
                  <a:pt x="5378" y="-5"/>
                  <a:pt x="5243" y="252"/>
                  <a:pt x="5162" y="802"/>
                </a:cubicBezTo>
                <a:cubicBezTo>
                  <a:pt x="5096" y="1247"/>
                  <a:pt x="5070" y="1880"/>
                  <a:pt x="5100" y="2208"/>
                </a:cubicBezTo>
                <a:cubicBezTo>
                  <a:pt x="5153" y="2788"/>
                  <a:pt x="4798" y="3554"/>
                  <a:pt x="4556" y="3383"/>
                </a:cubicBezTo>
                <a:cubicBezTo>
                  <a:pt x="4490" y="3336"/>
                  <a:pt x="4420" y="3451"/>
                  <a:pt x="4404" y="3640"/>
                </a:cubicBezTo>
                <a:cubicBezTo>
                  <a:pt x="3940" y="9095"/>
                  <a:pt x="4134" y="8682"/>
                  <a:pt x="1952" y="8846"/>
                </a:cubicBezTo>
                <a:cubicBezTo>
                  <a:pt x="1005" y="8917"/>
                  <a:pt x="154" y="9031"/>
                  <a:pt x="62" y="9096"/>
                </a:cubicBezTo>
                <a:cubicBezTo>
                  <a:pt x="39" y="9112"/>
                  <a:pt x="19" y="9354"/>
                  <a:pt x="0" y="9667"/>
                </a:cubicBezTo>
                <a:cubicBezTo>
                  <a:pt x="15" y="9807"/>
                  <a:pt x="32" y="9896"/>
                  <a:pt x="50" y="9950"/>
                </a:cubicBezTo>
                <a:lnTo>
                  <a:pt x="1610" y="9731"/>
                </a:lnTo>
                <a:cubicBezTo>
                  <a:pt x="1705" y="9712"/>
                  <a:pt x="1771" y="9700"/>
                  <a:pt x="1868" y="9680"/>
                </a:cubicBezTo>
                <a:cubicBezTo>
                  <a:pt x="2738" y="9498"/>
                  <a:pt x="3567" y="9400"/>
                  <a:pt x="3708" y="9462"/>
                </a:cubicBezTo>
                <a:cubicBezTo>
                  <a:pt x="3888" y="9541"/>
                  <a:pt x="4029" y="9881"/>
                  <a:pt x="4090" y="10245"/>
                </a:cubicBezTo>
                <a:cubicBezTo>
                  <a:pt x="4200" y="10495"/>
                  <a:pt x="4204" y="10830"/>
                  <a:pt x="4112" y="11246"/>
                </a:cubicBezTo>
                <a:cubicBezTo>
                  <a:pt x="3986" y="11823"/>
                  <a:pt x="4112" y="12358"/>
                  <a:pt x="4477" y="12819"/>
                </a:cubicBezTo>
                <a:cubicBezTo>
                  <a:pt x="4891" y="13342"/>
                  <a:pt x="4943" y="13644"/>
                  <a:pt x="4685" y="14000"/>
                </a:cubicBezTo>
                <a:cubicBezTo>
                  <a:pt x="4494" y="14263"/>
                  <a:pt x="4412" y="14794"/>
                  <a:pt x="4500" y="15181"/>
                </a:cubicBezTo>
                <a:cubicBezTo>
                  <a:pt x="4587" y="15568"/>
                  <a:pt x="4442" y="16595"/>
                  <a:pt x="4174" y="17460"/>
                </a:cubicBezTo>
                <a:cubicBezTo>
                  <a:pt x="3740" y="18866"/>
                  <a:pt x="3738" y="19010"/>
                  <a:pt x="4169" y="18821"/>
                </a:cubicBezTo>
                <a:cubicBezTo>
                  <a:pt x="4484" y="18682"/>
                  <a:pt x="4749" y="18904"/>
                  <a:pt x="4937" y="19469"/>
                </a:cubicBezTo>
                <a:cubicBezTo>
                  <a:pt x="5199" y="20258"/>
                  <a:pt x="5856" y="20649"/>
                  <a:pt x="7944" y="21260"/>
                </a:cubicBezTo>
                <a:cubicBezTo>
                  <a:pt x="8264" y="21354"/>
                  <a:pt x="8821" y="21397"/>
                  <a:pt x="9493" y="21402"/>
                </a:cubicBezTo>
                <a:cubicBezTo>
                  <a:pt x="11508" y="21415"/>
                  <a:pt x="14569" y="21072"/>
                  <a:pt x="15468" y="20638"/>
                </a:cubicBezTo>
                <a:cubicBezTo>
                  <a:pt x="16425" y="20175"/>
                  <a:pt x="16654" y="19886"/>
                  <a:pt x="16573" y="19245"/>
                </a:cubicBezTo>
                <a:cubicBezTo>
                  <a:pt x="16488" y="18566"/>
                  <a:pt x="16061" y="18145"/>
                  <a:pt x="14666" y="17479"/>
                </a:cubicBezTo>
                <a:lnTo>
                  <a:pt x="13375" y="16985"/>
                </a:lnTo>
                <a:lnTo>
                  <a:pt x="13364" y="16716"/>
                </a:lnTo>
                <a:cubicBezTo>
                  <a:pt x="13187" y="16429"/>
                  <a:pt x="13158" y="15979"/>
                  <a:pt x="13162" y="15079"/>
                </a:cubicBezTo>
                <a:cubicBezTo>
                  <a:pt x="13164" y="14687"/>
                  <a:pt x="13191" y="14319"/>
                  <a:pt x="13241" y="13987"/>
                </a:cubicBezTo>
                <a:lnTo>
                  <a:pt x="13201" y="13031"/>
                </a:lnTo>
                <a:lnTo>
                  <a:pt x="13953" y="12235"/>
                </a:lnTo>
                <a:cubicBezTo>
                  <a:pt x="14368" y="11797"/>
                  <a:pt x="14786" y="11439"/>
                  <a:pt x="14879" y="11439"/>
                </a:cubicBezTo>
                <a:cubicBezTo>
                  <a:pt x="14884" y="11439"/>
                  <a:pt x="14894" y="11434"/>
                  <a:pt x="14901" y="11433"/>
                </a:cubicBezTo>
                <a:cubicBezTo>
                  <a:pt x="15070" y="11304"/>
                  <a:pt x="15236" y="11187"/>
                  <a:pt x="15395" y="11092"/>
                </a:cubicBezTo>
                <a:cubicBezTo>
                  <a:pt x="15455" y="11040"/>
                  <a:pt x="15514" y="10990"/>
                  <a:pt x="15574" y="10932"/>
                </a:cubicBezTo>
                <a:cubicBezTo>
                  <a:pt x="16033" y="10490"/>
                  <a:pt x="16136" y="10458"/>
                  <a:pt x="16326" y="10720"/>
                </a:cubicBezTo>
                <a:cubicBezTo>
                  <a:pt x="16355" y="10760"/>
                  <a:pt x="16379" y="10806"/>
                  <a:pt x="16399" y="10855"/>
                </a:cubicBezTo>
                <a:cubicBezTo>
                  <a:pt x="16523" y="10857"/>
                  <a:pt x="16588" y="10605"/>
                  <a:pt x="16551" y="10213"/>
                </a:cubicBezTo>
                <a:cubicBezTo>
                  <a:pt x="16528" y="9969"/>
                  <a:pt x="16531" y="9791"/>
                  <a:pt x="16601" y="9661"/>
                </a:cubicBezTo>
                <a:lnTo>
                  <a:pt x="16590" y="9500"/>
                </a:lnTo>
                <a:lnTo>
                  <a:pt x="16814" y="9481"/>
                </a:lnTo>
                <a:cubicBezTo>
                  <a:pt x="16983" y="9413"/>
                  <a:pt x="17266" y="9398"/>
                  <a:pt x="17667" y="9423"/>
                </a:cubicBezTo>
                <a:cubicBezTo>
                  <a:pt x="17670" y="9423"/>
                  <a:pt x="17670" y="9423"/>
                  <a:pt x="17673" y="9423"/>
                </a:cubicBezTo>
                <a:cubicBezTo>
                  <a:pt x="18311" y="9427"/>
                  <a:pt x="19311" y="9561"/>
                  <a:pt x="20388" y="9776"/>
                </a:cubicBezTo>
                <a:lnTo>
                  <a:pt x="21600" y="9963"/>
                </a:lnTo>
                <a:cubicBezTo>
                  <a:pt x="21574" y="9433"/>
                  <a:pt x="21541" y="9115"/>
                  <a:pt x="21505" y="9090"/>
                </a:cubicBezTo>
                <a:cubicBezTo>
                  <a:pt x="21407" y="9020"/>
                  <a:pt x="20463" y="8918"/>
                  <a:pt x="19406" y="8858"/>
                </a:cubicBezTo>
                <a:cubicBezTo>
                  <a:pt x="18350" y="8799"/>
                  <a:pt x="17402" y="8721"/>
                  <a:pt x="17297" y="8685"/>
                </a:cubicBezTo>
                <a:cubicBezTo>
                  <a:pt x="17097" y="8618"/>
                  <a:pt x="17360" y="6417"/>
                  <a:pt x="17662" y="5636"/>
                </a:cubicBezTo>
                <a:cubicBezTo>
                  <a:pt x="17775" y="5342"/>
                  <a:pt x="17707" y="5136"/>
                  <a:pt x="17375" y="4814"/>
                </a:cubicBezTo>
                <a:cubicBezTo>
                  <a:pt x="16658" y="4117"/>
                  <a:pt x="15967" y="2720"/>
                  <a:pt x="15967" y="1964"/>
                </a:cubicBezTo>
                <a:cubicBezTo>
                  <a:pt x="15967" y="1582"/>
                  <a:pt x="15916" y="987"/>
                  <a:pt x="15855" y="635"/>
                </a:cubicBezTo>
                <a:cubicBezTo>
                  <a:pt x="15715" y="-166"/>
                  <a:pt x="15383" y="-185"/>
                  <a:pt x="13998" y="526"/>
                </a:cubicBezTo>
                <a:cubicBezTo>
                  <a:pt x="12982" y="1048"/>
                  <a:pt x="12961" y="1051"/>
                  <a:pt x="12466" y="680"/>
                </a:cubicBezTo>
                <a:cubicBezTo>
                  <a:pt x="11848" y="217"/>
                  <a:pt x="9647" y="207"/>
                  <a:pt x="8556" y="661"/>
                </a:cubicBezTo>
                <a:cubicBezTo>
                  <a:pt x="7890" y="938"/>
                  <a:pt x="7789" y="922"/>
                  <a:pt x="6951" y="475"/>
                </a:cubicBezTo>
                <a:cubicBezTo>
                  <a:pt x="6369" y="165"/>
                  <a:pt x="5981" y="4"/>
                  <a:pt x="5717" y="0"/>
                </a:cubicBezTo>
                <a:close/>
              </a:path>
            </a:pathLst>
          </a:custGeom>
          <a:ln w="12700">
            <a:miter lim="400000"/>
          </a:ln>
        </p:spPr>
      </p:pic>
      <p:sp>
        <p:nvSpPr>
          <p:cNvPr id="208" name="Octocats from https://octodex.github.com/"/>
          <p:cNvSpPr txBox="1"/>
          <p:nvPr/>
        </p:nvSpPr>
        <p:spPr>
          <a:xfrm>
            <a:off x="7448246" y="6578237"/>
            <a:ext cx="1738408" cy="177147"/>
          </a:xfrm>
          <a:prstGeom prst="rect">
            <a:avLst/>
          </a:prstGeom>
          <a:ln w="12700">
            <a:miter lim="400000"/>
          </a:ln>
          <a:extLst>
            <a:ext uri="{C572A759-6A51-4108-AA02-DFA0A04FC94B}">
              <ma14:wrappingTextBoxFlag xmlns:ma14="http://schemas.microsoft.com/office/mac/drawingml/2011/main" xmlns="" val="1"/>
            </a:ext>
          </a:extLst>
        </p:spPr>
        <p:txBody>
          <a:bodyPr wrap="none" lIns="31329" tIns="31329" rIns="31329" bIns="31329" anchor="ctr">
            <a:spAutoFit/>
          </a:bodyPr>
          <a:lstStyle/>
          <a:p>
            <a:pPr>
              <a:defRPr sz="1200">
                <a:solidFill>
                  <a:srgbClr val="53585F"/>
                </a:solidFill>
              </a:defRPr>
            </a:pPr>
            <a:r>
              <a:rPr sz="740"/>
              <a:t>Octocats from </a:t>
            </a:r>
            <a:r>
              <a:rPr sz="740" u="sng">
                <a:hlinkClick r:id="rId9"/>
              </a:rPr>
              <a:t>https://octodex.github.com/</a:t>
            </a:r>
          </a:p>
        </p:txBody>
      </p:sp>
    </p:spTree>
    <p:extLst>
      <p:ext uri="{BB962C8B-B14F-4D97-AF65-F5344CB8AC3E}">
        <p14:creationId xmlns:p14="http://schemas.microsoft.com/office/powerpoint/2010/main" val="210654665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grpSp>
        <p:nvGrpSpPr>
          <p:cNvPr id="218" name="Group"/>
          <p:cNvGrpSpPr/>
          <p:nvPr/>
        </p:nvGrpSpPr>
        <p:grpSpPr>
          <a:xfrm>
            <a:off x="7996315" y="2877712"/>
            <a:ext cx="458756" cy="459120"/>
            <a:chOff x="0" y="0"/>
            <a:chExt cx="743887" cy="744478"/>
          </a:xfrm>
        </p:grpSpPr>
        <p:sp>
          <p:nvSpPr>
            <p:cNvPr id="211" name="Circle"/>
            <p:cNvSpPr/>
            <p:nvPr/>
          </p:nvSpPr>
          <p:spPr>
            <a:xfrm>
              <a:off x="0" y="0"/>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217" name="Group"/>
            <p:cNvGrpSpPr/>
            <p:nvPr/>
          </p:nvGrpSpPr>
          <p:grpSpPr>
            <a:xfrm>
              <a:off x="201037" y="138457"/>
              <a:ext cx="404413" cy="467564"/>
              <a:chOff x="0" y="0"/>
              <a:chExt cx="404412" cy="467563"/>
            </a:xfrm>
          </p:grpSpPr>
          <p:sp>
            <p:nvSpPr>
              <p:cNvPr id="212" name="Circle"/>
              <p:cNvSpPr/>
              <p:nvPr/>
            </p:nvSpPr>
            <p:spPr>
              <a:xfrm>
                <a:off x="296790" y="227632"/>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13"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14"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15"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16" name="Line"/>
              <p:cNvSpPr/>
              <p:nvPr/>
            </p:nvSpPr>
            <p:spPr>
              <a:xfrm>
                <a:off x="55019" y="123608"/>
                <a:ext cx="234929" cy="160853"/>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222" name="Group"/>
          <p:cNvGrpSpPr/>
          <p:nvPr/>
        </p:nvGrpSpPr>
        <p:grpSpPr>
          <a:xfrm>
            <a:off x="3337517" y="3732969"/>
            <a:ext cx="202347" cy="84331"/>
            <a:chOff x="0" y="0"/>
            <a:chExt cx="328112" cy="136743"/>
          </a:xfrm>
        </p:grpSpPr>
        <p:sp>
          <p:nvSpPr>
            <p:cNvPr id="219"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20"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21"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226" name="Group"/>
          <p:cNvGrpSpPr/>
          <p:nvPr/>
        </p:nvGrpSpPr>
        <p:grpSpPr>
          <a:xfrm>
            <a:off x="3641526" y="3732969"/>
            <a:ext cx="202347" cy="84331"/>
            <a:chOff x="0" y="0"/>
            <a:chExt cx="328112" cy="136743"/>
          </a:xfrm>
        </p:grpSpPr>
        <p:sp>
          <p:nvSpPr>
            <p:cNvPr id="223"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24"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25"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230" name="Group"/>
          <p:cNvGrpSpPr/>
          <p:nvPr/>
        </p:nvGrpSpPr>
        <p:grpSpPr>
          <a:xfrm>
            <a:off x="3945536" y="3732969"/>
            <a:ext cx="202347" cy="84331"/>
            <a:chOff x="0" y="0"/>
            <a:chExt cx="328112" cy="136743"/>
          </a:xfrm>
        </p:grpSpPr>
        <p:sp>
          <p:nvSpPr>
            <p:cNvPr id="227"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28"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29"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231" name="Line"/>
          <p:cNvSpPr/>
          <p:nvPr/>
        </p:nvSpPr>
        <p:spPr>
          <a:xfrm>
            <a:off x="2680245" y="3227128"/>
            <a:ext cx="663905" cy="547290"/>
          </a:xfrm>
          <a:custGeom>
            <a:avLst/>
            <a:gdLst/>
            <a:ahLst/>
            <a:cxnLst>
              <a:cxn ang="0">
                <a:pos x="wd2" y="hd2"/>
              </a:cxn>
              <a:cxn ang="5400000">
                <a:pos x="wd2" y="hd2"/>
              </a:cxn>
              <a:cxn ang="10800000">
                <a:pos x="wd2" y="hd2"/>
              </a:cxn>
              <a:cxn ang="16200000">
                <a:pos x="wd2" y="hd2"/>
              </a:cxn>
            </a:cxnLst>
            <a:rect l="0" t="0" r="r" b="b"/>
            <a:pathLst>
              <a:path w="21600" h="21534" extrusionOk="0">
                <a:moveTo>
                  <a:pt x="0" y="0"/>
                </a:moveTo>
                <a:cubicBezTo>
                  <a:pt x="1302" y="914"/>
                  <a:pt x="2527" y="1981"/>
                  <a:pt x="3657" y="3184"/>
                </a:cubicBezTo>
                <a:cubicBezTo>
                  <a:pt x="6950" y="6691"/>
                  <a:pt x="9327" y="11225"/>
                  <a:pt x="12157" y="15270"/>
                </a:cubicBezTo>
                <a:cubicBezTo>
                  <a:pt x="13969" y="17859"/>
                  <a:pt x="16043" y="20294"/>
                  <a:pt x="18740" y="21188"/>
                </a:cubicBezTo>
                <a:cubicBezTo>
                  <a:pt x="19671" y="21497"/>
                  <a:pt x="20639" y="21600"/>
                  <a:pt x="21600" y="21493"/>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232"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233"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242" name="Group"/>
          <p:cNvGrpSpPr/>
          <p:nvPr/>
        </p:nvGrpSpPr>
        <p:grpSpPr>
          <a:xfrm>
            <a:off x="4389370" y="3546055"/>
            <a:ext cx="464422" cy="460365"/>
            <a:chOff x="-48889" y="-45600"/>
            <a:chExt cx="753076" cy="746498"/>
          </a:xfrm>
        </p:grpSpPr>
        <p:sp>
          <p:nvSpPr>
            <p:cNvPr id="234" name="Circle"/>
            <p:cNvSpPr/>
            <p:nvPr/>
          </p:nvSpPr>
          <p:spPr>
            <a:xfrm>
              <a:off x="-48890" y="-45601"/>
              <a:ext cx="753078" cy="746500"/>
            </a:xfrm>
            <a:prstGeom prst="ellips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241" name="Group"/>
            <p:cNvGrpSpPr/>
            <p:nvPr/>
          </p:nvGrpSpPr>
          <p:grpSpPr>
            <a:xfrm>
              <a:off x="154337" y="86586"/>
              <a:ext cx="346623" cy="482125"/>
              <a:chOff x="0" y="0"/>
              <a:chExt cx="346621" cy="482124"/>
            </a:xfrm>
          </p:grpSpPr>
          <p:sp>
            <p:nvSpPr>
              <p:cNvPr id="235" name="Circle"/>
              <p:cNvSpPr/>
              <p:nvPr/>
            </p:nvSpPr>
            <p:spPr>
              <a:xfrm>
                <a:off x="23900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36" name="Circle"/>
              <p:cNvSpPr/>
              <p:nvPr/>
            </p:nvSpPr>
            <p:spPr>
              <a:xfrm>
                <a:off x="0" y="14561"/>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37" name="Circle"/>
              <p:cNvSpPr/>
              <p:nvPr/>
            </p:nvSpPr>
            <p:spPr>
              <a:xfrm>
                <a:off x="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38" name="Line"/>
              <p:cNvSpPr/>
              <p:nvPr/>
            </p:nvSpPr>
            <p:spPr>
              <a:xfrm flipV="1">
                <a:off x="53810" y="117772"/>
                <a:ext cx="1" cy="248309"/>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39" name="Line"/>
              <p:cNvSpPr/>
              <p:nvPr/>
            </p:nvSpPr>
            <p:spPr>
              <a:xfrm>
                <a:off x="182354" y="70996"/>
                <a:ext cx="112101"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40" name="Triangle"/>
              <p:cNvSpPr/>
              <p:nvPr/>
            </p:nvSpPr>
            <p:spPr>
              <a:xfrm rot="16200000">
                <a:off x="83592" y="21423"/>
                <a:ext cx="136745" cy="938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atOff val="-3355"/>
                  <a:lumOff val="26614"/>
                </a:schemeClr>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grpSp>
      </p:grpSp>
      <p:sp>
        <p:nvSpPr>
          <p:cNvPr id="243"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246" name="Group"/>
          <p:cNvGrpSpPr/>
          <p:nvPr/>
        </p:nvGrpSpPr>
        <p:grpSpPr>
          <a:xfrm>
            <a:off x="6225221" y="3524358"/>
            <a:ext cx="167295" cy="175865"/>
            <a:chOff x="0" y="0"/>
            <a:chExt cx="271273" cy="285170"/>
          </a:xfrm>
        </p:grpSpPr>
        <p:sp>
          <p:nvSpPr>
            <p:cNvPr id="244"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45"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249" name="Group"/>
          <p:cNvGrpSpPr/>
          <p:nvPr/>
        </p:nvGrpSpPr>
        <p:grpSpPr>
          <a:xfrm>
            <a:off x="7131172" y="3524358"/>
            <a:ext cx="167295" cy="175865"/>
            <a:chOff x="0" y="0"/>
            <a:chExt cx="271273" cy="285170"/>
          </a:xfrm>
        </p:grpSpPr>
        <p:sp>
          <p:nvSpPr>
            <p:cNvPr id="247"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48"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253" name="Group"/>
          <p:cNvGrpSpPr/>
          <p:nvPr/>
        </p:nvGrpSpPr>
        <p:grpSpPr>
          <a:xfrm>
            <a:off x="6961641" y="3732969"/>
            <a:ext cx="202347" cy="84331"/>
            <a:chOff x="0" y="0"/>
            <a:chExt cx="328112" cy="136743"/>
          </a:xfrm>
        </p:grpSpPr>
        <p:sp>
          <p:nvSpPr>
            <p:cNvPr id="250"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51"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52"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257" name="Group"/>
          <p:cNvGrpSpPr/>
          <p:nvPr/>
        </p:nvGrpSpPr>
        <p:grpSpPr>
          <a:xfrm>
            <a:off x="7265650" y="3732969"/>
            <a:ext cx="202347" cy="84331"/>
            <a:chOff x="0" y="0"/>
            <a:chExt cx="328112" cy="136743"/>
          </a:xfrm>
        </p:grpSpPr>
        <p:sp>
          <p:nvSpPr>
            <p:cNvPr id="254"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55"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56"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258"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259"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260"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261"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262"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266" name="Group"/>
          <p:cNvGrpSpPr/>
          <p:nvPr/>
        </p:nvGrpSpPr>
        <p:grpSpPr>
          <a:xfrm>
            <a:off x="6348796" y="3732969"/>
            <a:ext cx="202347" cy="84331"/>
            <a:chOff x="0" y="0"/>
            <a:chExt cx="328112" cy="136743"/>
          </a:xfrm>
        </p:grpSpPr>
        <p:sp>
          <p:nvSpPr>
            <p:cNvPr id="263"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64"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65"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269" name="Group"/>
          <p:cNvGrpSpPr/>
          <p:nvPr/>
        </p:nvGrpSpPr>
        <p:grpSpPr>
          <a:xfrm>
            <a:off x="5453133" y="3524358"/>
            <a:ext cx="167295" cy="175865"/>
            <a:chOff x="0" y="0"/>
            <a:chExt cx="271273" cy="285170"/>
          </a:xfrm>
        </p:grpSpPr>
        <p:sp>
          <p:nvSpPr>
            <p:cNvPr id="267"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68"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272" name="Group"/>
          <p:cNvGrpSpPr/>
          <p:nvPr/>
        </p:nvGrpSpPr>
        <p:grpSpPr>
          <a:xfrm>
            <a:off x="5765894" y="3845461"/>
            <a:ext cx="167295" cy="175865"/>
            <a:chOff x="0" y="0"/>
            <a:chExt cx="271273" cy="285170"/>
          </a:xfrm>
        </p:grpSpPr>
        <p:sp>
          <p:nvSpPr>
            <p:cNvPr id="270"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71"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275" name="Group"/>
          <p:cNvGrpSpPr/>
          <p:nvPr/>
        </p:nvGrpSpPr>
        <p:grpSpPr>
          <a:xfrm>
            <a:off x="7707839" y="3827542"/>
            <a:ext cx="167295" cy="175865"/>
            <a:chOff x="0" y="0"/>
            <a:chExt cx="271273" cy="285170"/>
          </a:xfrm>
        </p:grpSpPr>
        <p:sp>
          <p:nvSpPr>
            <p:cNvPr id="273"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74"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283" name="Group"/>
          <p:cNvGrpSpPr/>
          <p:nvPr/>
        </p:nvGrpSpPr>
        <p:grpSpPr>
          <a:xfrm>
            <a:off x="2256464" y="2877711"/>
            <a:ext cx="458755" cy="459121"/>
            <a:chOff x="-59944" y="-44590"/>
            <a:chExt cx="743887" cy="744478"/>
          </a:xfrm>
        </p:grpSpPr>
        <p:sp>
          <p:nvSpPr>
            <p:cNvPr id="276" name="Circle"/>
            <p:cNvSpPr/>
            <p:nvPr/>
          </p:nvSpPr>
          <p:spPr>
            <a:xfrm>
              <a:off x="-59945" y="-44591"/>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282" name="Group"/>
            <p:cNvGrpSpPr/>
            <p:nvPr/>
          </p:nvGrpSpPr>
          <p:grpSpPr>
            <a:xfrm>
              <a:off x="191677" y="93867"/>
              <a:ext cx="334542" cy="467564"/>
              <a:chOff x="0" y="0"/>
              <a:chExt cx="334541" cy="467563"/>
            </a:xfrm>
          </p:grpSpPr>
          <p:sp>
            <p:nvSpPr>
              <p:cNvPr id="277" name="Circle"/>
              <p:cNvSpPr/>
              <p:nvPr/>
            </p:nvSpPr>
            <p:spPr>
              <a:xfrm>
                <a:off x="226919" y="70423"/>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78"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79"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80"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81" name="Line"/>
              <p:cNvSpPr/>
              <p:nvPr/>
            </p:nvSpPr>
            <p:spPr>
              <a:xfrm>
                <a:off x="66739" y="175974"/>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sp>
        <p:nvSpPr>
          <p:cNvPr id="284"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Tree>
    <p:extLst>
      <p:ext uri="{BB962C8B-B14F-4D97-AF65-F5344CB8AC3E}">
        <p14:creationId xmlns:p14="http://schemas.microsoft.com/office/powerpoint/2010/main" val="375319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grpSp>
        <p:nvGrpSpPr>
          <p:cNvPr id="294" name="Group"/>
          <p:cNvGrpSpPr/>
          <p:nvPr/>
        </p:nvGrpSpPr>
        <p:grpSpPr>
          <a:xfrm>
            <a:off x="7996315" y="2877712"/>
            <a:ext cx="458756" cy="459120"/>
            <a:chOff x="0" y="0"/>
            <a:chExt cx="743887" cy="744478"/>
          </a:xfrm>
        </p:grpSpPr>
        <p:sp>
          <p:nvSpPr>
            <p:cNvPr id="287" name="Circle"/>
            <p:cNvSpPr/>
            <p:nvPr/>
          </p:nvSpPr>
          <p:spPr>
            <a:xfrm>
              <a:off x="0" y="0"/>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293" name="Group"/>
            <p:cNvGrpSpPr/>
            <p:nvPr/>
          </p:nvGrpSpPr>
          <p:grpSpPr>
            <a:xfrm>
              <a:off x="201037" y="138457"/>
              <a:ext cx="404413" cy="467564"/>
              <a:chOff x="0" y="0"/>
              <a:chExt cx="404412" cy="467563"/>
            </a:xfrm>
          </p:grpSpPr>
          <p:sp>
            <p:nvSpPr>
              <p:cNvPr id="288" name="Circle"/>
              <p:cNvSpPr/>
              <p:nvPr/>
            </p:nvSpPr>
            <p:spPr>
              <a:xfrm>
                <a:off x="296790" y="227632"/>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89"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90"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91"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92" name="Line"/>
              <p:cNvSpPr/>
              <p:nvPr/>
            </p:nvSpPr>
            <p:spPr>
              <a:xfrm>
                <a:off x="55019" y="123608"/>
                <a:ext cx="234929" cy="160853"/>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298" name="Group"/>
          <p:cNvGrpSpPr/>
          <p:nvPr/>
        </p:nvGrpSpPr>
        <p:grpSpPr>
          <a:xfrm>
            <a:off x="3337517" y="3732969"/>
            <a:ext cx="202347" cy="84331"/>
            <a:chOff x="0" y="0"/>
            <a:chExt cx="328112" cy="136743"/>
          </a:xfrm>
        </p:grpSpPr>
        <p:sp>
          <p:nvSpPr>
            <p:cNvPr id="295"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296"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297"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302" name="Group"/>
          <p:cNvGrpSpPr/>
          <p:nvPr/>
        </p:nvGrpSpPr>
        <p:grpSpPr>
          <a:xfrm>
            <a:off x="3641526" y="3732969"/>
            <a:ext cx="202347" cy="84331"/>
            <a:chOff x="0" y="0"/>
            <a:chExt cx="328112" cy="136743"/>
          </a:xfrm>
        </p:grpSpPr>
        <p:sp>
          <p:nvSpPr>
            <p:cNvPr id="299"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00"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01"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306" name="Group"/>
          <p:cNvGrpSpPr/>
          <p:nvPr/>
        </p:nvGrpSpPr>
        <p:grpSpPr>
          <a:xfrm>
            <a:off x="3945536" y="3732969"/>
            <a:ext cx="202347" cy="84331"/>
            <a:chOff x="0" y="0"/>
            <a:chExt cx="328112" cy="136743"/>
          </a:xfrm>
        </p:grpSpPr>
        <p:sp>
          <p:nvSpPr>
            <p:cNvPr id="303"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04"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05"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307" name="Line"/>
          <p:cNvSpPr/>
          <p:nvPr/>
        </p:nvSpPr>
        <p:spPr>
          <a:xfrm>
            <a:off x="2680245" y="3227128"/>
            <a:ext cx="663905" cy="547290"/>
          </a:xfrm>
          <a:custGeom>
            <a:avLst/>
            <a:gdLst/>
            <a:ahLst/>
            <a:cxnLst>
              <a:cxn ang="0">
                <a:pos x="wd2" y="hd2"/>
              </a:cxn>
              <a:cxn ang="5400000">
                <a:pos x="wd2" y="hd2"/>
              </a:cxn>
              <a:cxn ang="10800000">
                <a:pos x="wd2" y="hd2"/>
              </a:cxn>
              <a:cxn ang="16200000">
                <a:pos x="wd2" y="hd2"/>
              </a:cxn>
            </a:cxnLst>
            <a:rect l="0" t="0" r="r" b="b"/>
            <a:pathLst>
              <a:path w="21600" h="21534" extrusionOk="0">
                <a:moveTo>
                  <a:pt x="0" y="0"/>
                </a:moveTo>
                <a:cubicBezTo>
                  <a:pt x="1302" y="914"/>
                  <a:pt x="2527" y="1981"/>
                  <a:pt x="3657" y="3184"/>
                </a:cubicBezTo>
                <a:cubicBezTo>
                  <a:pt x="6950" y="6691"/>
                  <a:pt x="9327" y="11225"/>
                  <a:pt x="12157" y="15270"/>
                </a:cubicBezTo>
                <a:cubicBezTo>
                  <a:pt x="13969" y="17859"/>
                  <a:pt x="16043" y="20294"/>
                  <a:pt x="18740" y="21188"/>
                </a:cubicBezTo>
                <a:cubicBezTo>
                  <a:pt x="19671" y="21497"/>
                  <a:pt x="20639" y="21600"/>
                  <a:pt x="21600" y="21493"/>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08"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09"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318" name="Group"/>
          <p:cNvGrpSpPr/>
          <p:nvPr/>
        </p:nvGrpSpPr>
        <p:grpSpPr>
          <a:xfrm>
            <a:off x="4389370" y="3546055"/>
            <a:ext cx="464422" cy="460365"/>
            <a:chOff x="-48889" y="-45600"/>
            <a:chExt cx="753076" cy="746498"/>
          </a:xfrm>
        </p:grpSpPr>
        <p:sp>
          <p:nvSpPr>
            <p:cNvPr id="310" name="Circle"/>
            <p:cNvSpPr/>
            <p:nvPr/>
          </p:nvSpPr>
          <p:spPr>
            <a:xfrm>
              <a:off x="-48890" y="-45601"/>
              <a:ext cx="753078" cy="746500"/>
            </a:xfrm>
            <a:prstGeom prst="ellips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317" name="Group"/>
            <p:cNvGrpSpPr/>
            <p:nvPr/>
          </p:nvGrpSpPr>
          <p:grpSpPr>
            <a:xfrm>
              <a:off x="154337" y="86586"/>
              <a:ext cx="346623" cy="482125"/>
              <a:chOff x="0" y="0"/>
              <a:chExt cx="346621" cy="482124"/>
            </a:xfrm>
          </p:grpSpPr>
          <p:sp>
            <p:nvSpPr>
              <p:cNvPr id="311" name="Circle"/>
              <p:cNvSpPr/>
              <p:nvPr/>
            </p:nvSpPr>
            <p:spPr>
              <a:xfrm>
                <a:off x="23900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12" name="Circle"/>
              <p:cNvSpPr/>
              <p:nvPr/>
            </p:nvSpPr>
            <p:spPr>
              <a:xfrm>
                <a:off x="0" y="14561"/>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13" name="Circle"/>
              <p:cNvSpPr/>
              <p:nvPr/>
            </p:nvSpPr>
            <p:spPr>
              <a:xfrm>
                <a:off x="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14" name="Line"/>
              <p:cNvSpPr/>
              <p:nvPr/>
            </p:nvSpPr>
            <p:spPr>
              <a:xfrm flipV="1">
                <a:off x="53810" y="117772"/>
                <a:ext cx="1" cy="248309"/>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15" name="Line"/>
              <p:cNvSpPr/>
              <p:nvPr/>
            </p:nvSpPr>
            <p:spPr>
              <a:xfrm>
                <a:off x="182354" y="70996"/>
                <a:ext cx="112101"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16" name="Triangle"/>
              <p:cNvSpPr/>
              <p:nvPr/>
            </p:nvSpPr>
            <p:spPr>
              <a:xfrm rot="16200000">
                <a:off x="83592" y="21423"/>
                <a:ext cx="136745" cy="938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atOff val="-3355"/>
                  <a:lumOff val="26614"/>
                </a:schemeClr>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grpSp>
      </p:grpSp>
      <p:sp>
        <p:nvSpPr>
          <p:cNvPr id="319"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322" name="Group"/>
          <p:cNvGrpSpPr/>
          <p:nvPr/>
        </p:nvGrpSpPr>
        <p:grpSpPr>
          <a:xfrm>
            <a:off x="6225221" y="3524358"/>
            <a:ext cx="167295" cy="175865"/>
            <a:chOff x="0" y="0"/>
            <a:chExt cx="271273" cy="285170"/>
          </a:xfrm>
        </p:grpSpPr>
        <p:sp>
          <p:nvSpPr>
            <p:cNvPr id="320"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21"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25" name="Group"/>
          <p:cNvGrpSpPr/>
          <p:nvPr/>
        </p:nvGrpSpPr>
        <p:grpSpPr>
          <a:xfrm>
            <a:off x="7131172" y="3524358"/>
            <a:ext cx="167295" cy="175865"/>
            <a:chOff x="0" y="0"/>
            <a:chExt cx="271273" cy="285170"/>
          </a:xfrm>
        </p:grpSpPr>
        <p:sp>
          <p:nvSpPr>
            <p:cNvPr id="323"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24"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29" name="Group"/>
          <p:cNvGrpSpPr/>
          <p:nvPr/>
        </p:nvGrpSpPr>
        <p:grpSpPr>
          <a:xfrm>
            <a:off x="6961641" y="3732969"/>
            <a:ext cx="202347" cy="84331"/>
            <a:chOff x="0" y="0"/>
            <a:chExt cx="328112" cy="136743"/>
          </a:xfrm>
        </p:grpSpPr>
        <p:sp>
          <p:nvSpPr>
            <p:cNvPr id="326"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27"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28"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333" name="Group"/>
          <p:cNvGrpSpPr/>
          <p:nvPr/>
        </p:nvGrpSpPr>
        <p:grpSpPr>
          <a:xfrm>
            <a:off x="7265650" y="3732969"/>
            <a:ext cx="202347" cy="84331"/>
            <a:chOff x="0" y="0"/>
            <a:chExt cx="328112" cy="136743"/>
          </a:xfrm>
        </p:grpSpPr>
        <p:sp>
          <p:nvSpPr>
            <p:cNvPr id="330"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31"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32"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334"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35"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36"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37"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38"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342" name="Group"/>
          <p:cNvGrpSpPr/>
          <p:nvPr/>
        </p:nvGrpSpPr>
        <p:grpSpPr>
          <a:xfrm>
            <a:off x="6348796" y="3732969"/>
            <a:ext cx="202347" cy="84331"/>
            <a:chOff x="0" y="0"/>
            <a:chExt cx="328112" cy="136743"/>
          </a:xfrm>
        </p:grpSpPr>
        <p:sp>
          <p:nvSpPr>
            <p:cNvPr id="339"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40"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41"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345" name="Group"/>
          <p:cNvGrpSpPr/>
          <p:nvPr/>
        </p:nvGrpSpPr>
        <p:grpSpPr>
          <a:xfrm>
            <a:off x="5453133" y="3524358"/>
            <a:ext cx="167295" cy="175865"/>
            <a:chOff x="0" y="0"/>
            <a:chExt cx="271273" cy="285170"/>
          </a:xfrm>
        </p:grpSpPr>
        <p:sp>
          <p:nvSpPr>
            <p:cNvPr id="343"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44"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48" name="Group"/>
          <p:cNvGrpSpPr/>
          <p:nvPr/>
        </p:nvGrpSpPr>
        <p:grpSpPr>
          <a:xfrm>
            <a:off x="5765894" y="3845461"/>
            <a:ext cx="167295" cy="175865"/>
            <a:chOff x="0" y="0"/>
            <a:chExt cx="271273" cy="285170"/>
          </a:xfrm>
        </p:grpSpPr>
        <p:sp>
          <p:nvSpPr>
            <p:cNvPr id="346"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47"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51" name="Group"/>
          <p:cNvGrpSpPr/>
          <p:nvPr/>
        </p:nvGrpSpPr>
        <p:grpSpPr>
          <a:xfrm>
            <a:off x="7707839" y="3827542"/>
            <a:ext cx="167295" cy="175865"/>
            <a:chOff x="0" y="0"/>
            <a:chExt cx="271273" cy="285170"/>
          </a:xfrm>
        </p:grpSpPr>
        <p:sp>
          <p:nvSpPr>
            <p:cNvPr id="349"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50"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58" name="Group"/>
          <p:cNvGrpSpPr/>
          <p:nvPr/>
        </p:nvGrpSpPr>
        <p:grpSpPr>
          <a:xfrm>
            <a:off x="2256464" y="2877712"/>
            <a:ext cx="458755" cy="459120"/>
            <a:chOff x="0" y="0"/>
            <a:chExt cx="743887" cy="744478"/>
          </a:xfrm>
        </p:grpSpPr>
        <p:sp>
          <p:nvSpPr>
            <p:cNvPr id="352" name="Circle"/>
            <p:cNvSpPr/>
            <p:nvPr/>
          </p:nvSpPr>
          <p:spPr>
            <a:xfrm>
              <a:off x="0" y="0"/>
              <a:ext cx="743888" cy="744479"/>
            </a:xfrm>
            <a:prstGeom prst="ellipse">
              <a:avLst/>
            </a:prstGeom>
            <a:solidFill>
              <a:srgbClr val="FFFFFF"/>
            </a:solidFill>
            <a:ln w="381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53" name="Circle"/>
            <p:cNvSpPr/>
            <p:nvPr/>
          </p:nvSpPr>
          <p:spPr>
            <a:xfrm>
              <a:off x="478541" y="208880"/>
              <a:ext cx="107623"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54" name="Circle"/>
            <p:cNvSpPr/>
            <p:nvPr/>
          </p:nvSpPr>
          <p:spPr>
            <a:xfrm>
              <a:off x="251622" y="138457"/>
              <a:ext cx="107622"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55" name="Circle"/>
            <p:cNvSpPr/>
            <p:nvPr/>
          </p:nvSpPr>
          <p:spPr>
            <a:xfrm>
              <a:off x="251622" y="498398"/>
              <a:ext cx="107622"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56" name="Line"/>
            <p:cNvSpPr/>
            <p:nvPr/>
          </p:nvSpPr>
          <p:spPr>
            <a:xfrm flipV="1">
              <a:off x="305433" y="241668"/>
              <a:ext cx="1" cy="248310"/>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357" name="Line"/>
            <p:cNvSpPr/>
            <p:nvPr/>
          </p:nvSpPr>
          <p:spPr>
            <a:xfrm>
              <a:off x="318361" y="314431"/>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sp>
        <p:nvSpPr>
          <p:cNvPr id="359" name="Create…"/>
          <p:cNvSpPr txBox="1"/>
          <p:nvPr/>
        </p:nvSpPr>
        <p:spPr>
          <a:xfrm>
            <a:off x="2056517" y="4252085"/>
            <a:ext cx="1231752" cy="801934"/>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spAutoFit/>
          </a:bodyPr>
          <a:lstStyle/>
          <a:p>
            <a:pPr algn="l"/>
            <a:r>
              <a:rPr sz="1600" dirty="0"/>
              <a:t>Create </a:t>
            </a:r>
          </a:p>
          <a:p>
            <a:pPr algn="l"/>
            <a:r>
              <a:rPr sz="1600" dirty="0"/>
              <a:t>a branch</a:t>
            </a:r>
            <a:r>
              <a:rPr lang="en-US" sz="1600" dirty="0"/>
              <a:t> or fork</a:t>
            </a:r>
            <a:endParaRPr sz="1600" dirty="0"/>
          </a:p>
        </p:txBody>
      </p:sp>
      <p:sp>
        <p:nvSpPr>
          <p:cNvPr id="360"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Tree>
    <p:extLst>
      <p:ext uri="{BB962C8B-B14F-4D97-AF65-F5344CB8AC3E}">
        <p14:creationId xmlns:p14="http://schemas.microsoft.com/office/powerpoint/2010/main" val="129489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A8F0F58C-0F79-204D-A1A8-49DA77F7C534}"/>
              </a:ext>
            </a:extLst>
          </p:cNvPr>
          <p:cNvSpPr>
            <a:spLocks noGrp="1" noChangeArrowheads="1"/>
          </p:cNvSpPr>
          <p:nvPr>
            <p:ph type="title"/>
          </p:nvPr>
        </p:nvSpPr>
        <p:spPr/>
        <p:txBody>
          <a:bodyPr/>
          <a:lstStyle/>
          <a:p>
            <a:pPr eaLnBrk="1" hangingPunct="1"/>
            <a:r>
              <a:rPr lang="en-US" altLang="en-US"/>
              <a:t>Mechanics</a:t>
            </a:r>
          </a:p>
        </p:txBody>
      </p:sp>
      <p:sp>
        <p:nvSpPr>
          <p:cNvPr id="727043" name="Rectangle 3">
            <a:extLst>
              <a:ext uri="{FF2B5EF4-FFF2-40B4-BE49-F238E27FC236}">
                <a16:creationId xmlns:a16="http://schemas.microsoft.com/office/drawing/2014/main" id="{6DE5889D-DF63-CD45-A02E-7DE780CBC2B0}"/>
              </a:ext>
            </a:extLst>
          </p:cNvPr>
          <p:cNvSpPr>
            <a:spLocks noGrp="1" noChangeArrowheads="1"/>
          </p:cNvSpPr>
          <p:nvPr>
            <p:ph type="body" idx="1"/>
          </p:nvPr>
        </p:nvSpPr>
        <p:spPr/>
        <p:txBody>
          <a:bodyPr/>
          <a:lstStyle/>
          <a:p>
            <a:pPr eaLnBrk="1" hangingPunct="1"/>
            <a:r>
              <a:rPr lang="en-US" altLang="en-US" sz="2400" i="1" dirty="0"/>
              <a:t>who:</a:t>
            </a:r>
            <a:r>
              <a:rPr lang="en-US" altLang="en-US" sz="2400" dirty="0"/>
              <a:t> Original developer and reviewer, sometimes together in person, sometimes offline.</a:t>
            </a:r>
          </a:p>
          <a:p>
            <a:pPr lvl="1" eaLnBrk="1" hangingPunct="1"/>
            <a:endParaRPr lang="en-US" altLang="en-US" sz="1200" dirty="0"/>
          </a:p>
          <a:p>
            <a:pPr eaLnBrk="1" hangingPunct="1"/>
            <a:r>
              <a:rPr lang="en-US" altLang="en-US" sz="2400" i="1" dirty="0"/>
              <a:t>what:</a:t>
            </a:r>
            <a:r>
              <a:rPr lang="en-US" altLang="en-US" sz="2400" dirty="0"/>
              <a:t> Reviewer gives suggestions for improvement on a logical and/or structural level, to conform to previously agreed upon set of quality standards.</a:t>
            </a:r>
          </a:p>
          <a:p>
            <a:pPr lvl="1" eaLnBrk="1" hangingPunct="1"/>
            <a:r>
              <a:rPr lang="en-US" altLang="en-US" sz="2000" dirty="0"/>
              <a:t>Feedback leads to refactoring, followed by a 2nd code review.</a:t>
            </a:r>
          </a:p>
          <a:p>
            <a:pPr lvl="1" eaLnBrk="1" hangingPunct="1"/>
            <a:r>
              <a:rPr lang="en-US" altLang="en-US" sz="2000" dirty="0"/>
              <a:t>Eventually reviewer approves code.</a:t>
            </a:r>
          </a:p>
          <a:p>
            <a:pPr lvl="1" eaLnBrk="1" hangingPunct="1"/>
            <a:endParaRPr lang="en-US" altLang="en-US" sz="1200" dirty="0"/>
          </a:p>
          <a:p>
            <a:pPr eaLnBrk="1" hangingPunct="1"/>
            <a:r>
              <a:rPr lang="en-US" altLang="en-US" sz="2400" i="1" dirty="0"/>
              <a:t>when:</a:t>
            </a:r>
            <a:r>
              <a:rPr lang="en-US" altLang="en-US" sz="2400" dirty="0"/>
              <a:t> When code author has finished a coherent system change that is otherwise ready for </a:t>
            </a:r>
            <a:r>
              <a:rPr lang="en-US" altLang="en-US" sz="2400" dirty="0" err="1"/>
              <a:t>checkin</a:t>
            </a:r>
            <a:endParaRPr lang="en-US" altLang="en-US" sz="2400" dirty="0"/>
          </a:p>
          <a:p>
            <a:pPr lvl="1" eaLnBrk="1" hangingPunct="1"/>
            <a:r>
              <a:rPr lang="en-US" altLang="en-US" sz="2000" dirty="0"/>
              <a:t>change shouldn't be too large or too small</a:t>
            </a:r>
          </a:p>
          <a:p>
            <a:pPr lvl="1" eaLnBrk="1" hangingPunct="1"/>
            <a:r>
              <a:rPr lang="en-US" altLang="en-US" sz="2000" dirty="0"/>
              <a:t>before committing the code to the repository or incorporating it into the new build</a:t>
            </a:r>
          </a:p>
        </p:txBody>
      </p:sp>
    </p:spTree>
    <p:extLst>
      <p:ext uri="{BB962C8B-B14F-4D97-AF65-F5344CB8AC3E}">
        <p14:creationId xmlns:p14="http://schemas.microsoft.com/office/powerpoint/2010/main" val="1622475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grpSp>
        <p:nvGrpSpPr>
          <p:cNvPr id="370" name="Group"/>
          <p:cNvGrpSpPr/>
          <p:nvPr/>
        </p:nvGrpSpPr>
        <p:grpSpPr>
          <a:xfrm>
            <a:off x="7996315" y="2877712"/>
            <a:ext cx="458756" cy="459120"/>
            <a:chOff x="0" y="0"/>
            <a:chExt cx="743887" cy="744478"/>
          </a:xfrm>
        </p:grpSpPr>
        <p:sp>
          <p:nvSpPr>
            <p:cNvPr id="363" name="Circle"/>
            <p:cNvSpPr/>
            <p:nvPr/>
          </p:nvSpPr>
          <p:spPr>
            <a:xfrm>
              <a:off x="0" y="0"/>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369" name="Group"/>
            <p:cNvGrpSpPr/>
            <p:nvPr/>
          </p:nvGrpSpPr>
          <p:grpSpPr>
            <a:xfrm>
              <a:off x="201037" y="138457"/>
              <a:ext cx="404413" cy="467564"/>
              <a:chOff x="0" y="0"/>
              <a:chExt cx="404412" cy="467563"/>
            </a:xfrm>
          </p:grpSpPr>
          <p:sp>
            <p:nvSpPr>
              <p:cNvPr id="364" name="Circle"/>
              <p:cNvSpPr/>
              <p:nvPr/>
            </p:nvSpPr>
            <p:spPr>
              <a:xfrm>
                <a:off x="296790" y="227632"/>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65"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66"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67"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68" name="Line"/>
              <p:cNvSpPr/>
              <p:nvPr/>
            </p:nvSpPr>
            <p:spPr>
              <a:xfrm>
                <a:off x="55019" y="123608"/>
                <a:ext cx="234929" cy="160853"/>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sp>
        <p:nvSpPr>
          <p:cNvPr id="371" name="Line"/>
          <p:cNvSpPr/>
          <p:nvPr/>
        </p:nvSpPr>
        <p:spPr>
          <a:xfrm>
            <a:off x="2680245" y="3227128"/>
            <a:ext cx="663905" cy="548190"/>
          </a:xfrm>
          <a:custGeom>
            <a:avLst/>
            <a:gdLst/>
            <a:ahLst/>
            <a:cxnLst>
              <a:cxn ang="0">
                <a:pos x="wd2" y="hd2"/>
              </a:cxn>
              <a:cxn ang="5400000">
                <a:pos x="wd2" y="hd2"/>
              </a:cxn>
              <a:cxn ang="10800000">
                <a:pos x="wd2" y="hd2"/>
              </a:cxn>
              <a:cxn ang="16200000">
                <a:pos x="wd2" y="hd2"/>
              </a:cxn>
            </a:cxnLst>
            <a:rect l="0" t="0" r="r" b="b"/>
            <a:pathLst>
              <a:path w="21600" h="21542" extrusionOk="0">
                <a:moveTo>
                  <a:pt x="0" y="0"/>
                </a:moveTo>
                <a:cubicBezTo>
                  <a:pt x="1303" y="912"/>
                  <a:pt x="2528" y="1977"/>
                  <a:pt x="3657" y="3180"/>
                </a:cubicBezTo>
                <a:cubicBezTo>
                  <a:pt x="6948" y="6685"/>
                  <a:pt x="9317" y="11221"/>
                  <a:pt x="12157" y="15251"/>
                </a:cubicBezTo>
                <a:cubicBezTo>
                  <a:pt x="13973" y="17827"/>
                  <a:pt x="16053" y="20239"/>
                  <a:pt x="18740" y="21161"/>
                </a:cubicBezTo>
                <a:cubicBezTo>
                  <a:pt x="19669" y="21480"/>
                  <a:pt x="20637" y="21600"/>
                  <a:pt x="21600" y="21515"/>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72"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73"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382" name="Group"/>
          <p:cNvGrpSpPr/>
          <p:nvPr/>
        </p:nvGrpSpPr>
        <p:grpSpPr>
          <a:xfrm>
            <a:off x="4389370" y="3546055"/>
            <a:ext cx="464422" cy="460365"/>
            <a:chOff x="-48889" y="-45600"/>
            <a:chExt cx="753076" cy="746498"/>
          </a:xfrm>
        </p:grpSpPr>
        <p:sp>
          <p:nvSpPr>
            <p:cNvPr id="374" name="Circle"/>
            <p:cNvSpPr/>
            <p:nvPr/>
          </p:nvSpPr>
          <p:spPr>
            <a:xfrm>
              <a:off x="-48890" y="-45601"/>
              <a:ext cx="753078" cy="746500"/>
            </a:xfrm>
            <a:prstGeom prst="ellips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381" name="Group"/>
            <p:cNvGrpSpPr/>
            <p:nvPr/>
          </p:nvGrpSpPr>
          <p:grpSpPr>
            <a:xfrm>
              <a:off x="154337" y="86586"/>
              <a:ext cx="346623" cy="482125"/>
              <a:chOff x="0" y="0"/>
              <a:chExt cx="346621" cy="482124"/>
            </a:xfrm>
          </p:grpSpPr>
          <p:sp>
            <p:nvSpPr>
              <p:cNvPr id="375" name="Circle"/>
              <p:cNvSpPr/>
              <p:nvPr/>
            </p:nvSpPr>
            <p:spPr>
              <a:xfrm>
                <a:off x="23900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76" name="Circle"/>
              <p:cNvSpPr/>
              <p:nvPr/>
            </p:nvSpPr>
            <p:spPr>
              <a:xfrm>
                <a:off x="0" y="14561"/>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77" name="Circle"/>
              <p:cNvSpPr/>
              <p:nvPr/>
            </p:nvSpPr>
            <p:spPr>
              <a:xfrm>
                <a:off x="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78" name="Line"/>
              <p:cNvSpPr/>
              <p:nvPr/>
            </p:nvSpPr>
            <p:spPr>
              <a:xfrm flipV="1">
                <a:off x="53810" y="117772"/>
                <a:ext cx="1" cy="248309"/>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79" name="Line"/>
              <p:cNvSpPr/>
              <p:nvPr/>
            </p:nvSpPr>
            <p:spPr>
              <a:xfrm>
                <a:off x="182354" y="70996"/>
                <a:ext cx="112101"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80" name="Triangle"/>
              <p:cNvSpPr/>
              <p:nvPr/>
            </p:nvSpPr>
            <p:spPr>
              <a:xfrm rot="16200000">
                <a:off x="83592" y="21423"/>
                <a:ext cx="136745" cy="938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atOff val="-3355"/>
                  <a:lumOff val="26614"/>
                </a:schemeClr>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grpSp>
      </p:grpSp>
      <p:sp>
        <p:nvSpPr>
          <p:cNvPr id="383"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386" name="Group"/>
          <p:cNvGrpSpPr/>
          <p:nvPr/>
        </p:nvGrpSpPr>
        <p:grpSpPr>
          <a:xfrm>
            <a:off x="6225221" y="3524358"/>
            <a:ext cx="167295" cy="175865"/>
            <a:chOff x="0" y="0"/>
            <a:chExt cx="271273" cy="285170"/>
          </a:xfrm>
        </p:grpSpPr>
        <p:sp>
          <p:nvSpPr>
            <p:cNvPr id="384"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85"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89" name="Group"/>
          <p:cNvGrpSpPr/>
          <p:nvPr/>
        </p:nvGrpSpPr>
        <p:grpSpPr>
          <a:xfrm>
            <a:off x="7131172" y="3524358"/>
            <a:ext cx="167295" cy="175865"/>
            <a:chOff x="0" y="0"/>
            <a:chExt cx="271273" cy="285170"/>
          </a:xfrm>
        </p:grpSpPr>
        <p:sp>
          <p:nvSpPr>
            <p:cNvPr id="387"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88"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393" name="Group"/>
          <p:cNvGrpSpPr/>
          <p:nvPr/>
        </p:nvGrpSpPr>
        <p:grpSpPr>
          <a:xfrm>
            <a:off x="6961641" y="3732969"/>
            <a:ext cx="202347" cy="84331"/>
            <a:chOff x="0" y="0"/>
            <a:chExt cx="328112" cy="136743"/>
          </a:xfrm>
        </p:grpSpPr>
        <p:sp>
          <p:nvSpPr>
            <p:cNvPr id="390"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91"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92"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397" name="Group"/>
          <p:cNvGrpSpPr/>
          <p:nvPr/>
        </p:nvGrpSpPr>
        <p:grpSpPr>
          <a:xfrm>
            <a:off x="7265650" y="3732969"/>
            <a:ext cx="202347" cy="84331"/>
            <a:chOff x="0" y="0"/>
            <a:chExt cx="328112" cy="136743"/>
          </a:xfrm>
        </p:grpSpPr>
        <p:sp>
          <p:nvSpPr>
            <p:cNvPr id="394"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395"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396"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398"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399"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00"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01"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02"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406" name="Group"/>
          <p:cNvGrpSpPr/>
          <p:nvPr/>
        </p:nvGrpSpPr>
        <p:grpSpPr>
          <a:xfrm>
            <a:off x="6348796" y="3732969"/>
            <a:ext cx="202347" cy="84331"/>
            <a:chOff x="0" y="0"/>
            <a:chExt cx="328112" cy="136743"/>
          </a:xfrm>
        </p:grpSpPr>
        <p:sp>
          <p:nvSpPr>
            <p:cNvPr id="403"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04"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05"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09" name="Group"/>
          <p:cNvGrpSpPr/>
          <p:nvPr/>
        </p:nvGrpSpPr>
        <p:grpSpPr>
          <a:xfrm>
            <a:off x="5453133" y="3524358"/>
            <a:ext cx="167295" cy="175865"/>
            <a:chOff x="0" y="0"/>
            <a:chExt cx="271273" cy="285170"/>
          </a:xfrm>
        </p:grpSpPr>
        <p:sp>
          <p:nvSpPr>
            <p:cNvPr id="407"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08"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12" name="Group"/>
          <p:cNvGrpSpPr/>
          <p:nvPr/>
        </p:nvGrpSpPr>
        <p:grpSpPr>
          <a:xfrm>
            <a:off x="5765894" y="3845461"/>
            <a:ext cx="167295" cy="175865"/>
            <a:chOff x="0" y="0"/>
            <a:chExt cx="271273" cy="285170"/>
          </a:xfrm>
        </p:grpSpPr>
        <p:sp>
          <p:nvSpPr>
            <p:cNvPr id="410"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11"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15" name="Group"/>
          <p:cNvGrpSpPr/>
          <p:nvPr/>
        </p:nvGrpSpPr>
        <p:grpSpPr>
          <a:xfrm>
            <a:off x="7707839" y="3827542"/>
            <a:ext cx="167295" cy="175865"/>
            <a:chOff x="0" y="0"/>
            <a:chExt cx="271273" cy="285170"/>
          </a:xfrm>
        </p:grpSpPr>
        <p:sp>
          <p:nvSpPr>
            <p:cNvPr id="413"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14"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19" name="Group"/>
          <p:cNvGrpSpPr/>
          <p:nvPr/>
        </p:nvGrpSpPr>
        <p:grpSpPr>
          <a:xfrm>
            <a:off x="3337517" y="3732969"/>
            <a:ext cx="202347" cy="84331"/>
            <a:chOff x="0" y="0"/>
            <a:chExt cx="328112" cy="136743"/>
          </a:xfrm>
        </p:grpSpPr>
        <p:sp>
          <p:nvSpPr>
            <p:cNvPr id="416" name="Circle"/>
            <p:cNvSpPr/>
            <p:nvPr/>
          </p:nvSpPr>
          <p:spPr>
            <a:xfrm>
              <a:off x="96382" y="0"/>
              <a:ext cx="136745" cy="136744"/>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17" name="Line"/>
            <p:cNvSpPr/>
            <p:nvPr/>
          </p:nvSpPr>
          <p:spPr>
            <a:xfrm flipH="1" flipV="1">
              <a:off x="-1"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418" name="Line"/>
            <p:cNvSpPr/>
            <p:nvPr/>
          </p:nvSpPr>
          <p:spPr>
            <a:xfrm flipH="1" flipV="1">
              <a:off x="223006"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23" name="Group"/>
          <p:cNvGrpSpPr/>
          <p:nvPr/>
        </p:nvGrpSpPr>
        <p:grpSpPr>
          <a:xfrm>
            <a:off x="3641526" y="3732969"/>
            <a:ext cx="202347" cy="84331"/>
            <a:chOff x="0" y="0"/>
            <a:chExt cx="328112" cy="136743"/>
          </a:xfrm>
        </p:grpSpPr>
        <p:sp>
          <p:nvSpPr>
            <p:cNvPr id="420" name="Circle"/>
            <p:cNvSpPr/>
            <p:nvPr/>
          </p:nvSpPr>
          <p:spPr>
            <a:xfrm>
              <a:off x="96382" y="0"/>
              <a:ext cx="136745" cy="136744"/>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21" name="Line"/>
            <p:cNvSpPr/>
            <p:nvPr/>
          </p:nvSpPr>
          <p:spPr>
            <a:xfrm flipH="1" flipV="1">
              <a:off x="0" y="68371"/>
              <a:ext cx="105106"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422" name="Line"/>
            <p:cNvSpPr/>
            <p:nvPr/>
          </p:nvSpPr>
          <p:spPr>
            <a:xfrm flipH="1" flipV="1">
              <a:off x="223006"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27" name="Group"/>
          <p:cNvGrpSpPr/>
          <p:nvPr/>
        </p:nvGrpSpPr>
        <p:grpSpPr>
          <a:xfrm>
            <a:off x="3945536" y="3732969"/>
            <a:ext cx="202347" cy="84331"/>
            <a:chOff x="0" y="0"/>
            <a:chExt cx="328112" cy="136743"/>
          </a:xfrm>
        </p:grpSpPr>
        <p:sp>
          <p:nvSpPr>
            <p:cNvPr id="424" name="Circle"/>
            <p:cNvSpPr/>
            <p:nvPr/>
          </p:nvSpPr>
          <p:spPr>
            <a:xfrm>
              <a:off x="96382" y="0"/>
              <a:ext cx="136745" cy="136744"/>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25" name="Line"/>
            <p:cNvSpPr/>
            <p:nvPr/>
          </p:nvSpPr>
          <p:spPr>
            <a:xfrm flipH="1" flipV="1">
              <a:off x="0" y="68371"/>
              <a:ext cx="105106"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426" name="Line"/>
            <p:cNvSpPr/>
            <p:nvPr/>
          </p:nvSpPr>
          <p:spPr>
            <a:xfrm flipH="1" flipV="1">
              <a:off x="223006"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34" name="Group"/>
          <p:cNvGrpSpPr/>
          <p:nvPr/>
        </p:nvGrpSpPr>
        <p:grpSpPr>
          <a:xfrm>
            <a:off x="2256464" y="2877712"/>
            <a:ext cx="458755" cy="459120"/>
            <a:chOff x="0" y="0"/>
            <a:chExt cx="743887" cy="744478"/>
          </a:xfrm>
        </p:grpSpPr>
        <p:sp>
          <p:nvSpPr>
            <p:cNvPr id="428" name="Circle"/>
            <p:cNvSpPr/>
            <p:nvPr/>
          </p:nvSpPr>
          <p:spPr>
            <a:xfrm>
              <a:off x="0" y="0"/>
              <a:ext cx="743888" cy="744479"/>
            </a:xfrm>
            <a:prstGeom prst="ellipse">
              <a:avLst/>
            </a:prstGeom>
            <a:solidFill>
              <a:srgbClr val="FFFFFF"/>
            </a:solidFill>
            <a:ln w="381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29" name="Circle"/>
            <p:cNvSpPr/>
            <p:nvPr/>
          </p:nvSpPr>
          <p:spPr>
            <a:xfrm>
              <a:off x="478541" y="208880"/>
              <a:ext cx="107623"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30" name="Circle"/>
            <p:cNvSpPr/>
            <p:nvPr/>
          </p:nvSpPr>
          <p:spPr>
            <a:xfrm>
              <a:off x="251622" y="138457"/>
              <a:ext cx="107622"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31" name="Circle"/>
            <p:cNvSpPr/>
            <p:nvPr/>
          </p:nvSpPr>
          <p:spPr>
            <a:xfrm>
              <a:off x="251622" y="498398"/>
              <a:ext cx="107622"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32" name="Line"/>
            <p:cNvSpPr/>
            <p:nvPr/>
          </p:nvSpPr>
          <p:spPr>
            <a:xfrm flipV="1">
              <a:off x="305433" y="241668"/>
              <a:ext cx="1" cy="248310"/>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433" name="Line"/>
            <p:cNvSpPr/>
            <p:nvPr/>
          </p:nvSpPr>
          <p:spPr>
            <a:xfrm>
              <a:off x="318361" y="314431"/>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sp>
        <p:nvSpPr>
          <p:cNvPr id="435" name="Add commits"/>
          <p:cNvSpPr txBox="1"/>
          <p:nvPr/>
        </p:nvSpPr>
        <p:spPr>
          <a:xfrm>
            <a:off x="3153009" y="4536009"/>
            <a:ext cx="1231752" cy="234086"/>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spAutoFit/>
          </a:bodyPr>
          <a:lstStyle>
            <a:defPPr>
              <a:defRPr lang="en-US"/>
            </a:defPPr>
            <a:lvl1pPr>
              <a:defRPr sz="1600"/>
            </a:lvl1pPr>
          </a:lstStyle>
          <a:p>
            <a:r>
              <a:rPr dirty="0"/>
              <a:t>Add commits</a:t>
            </a:r>
          </a:p>
        </p:txBody>
      </p:sp>
      <p:sp>
        <p:nvSpPr>
          <p:cNvPr id="436"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Tree>
    <p:extLst>
      <p:ext uri="{BB962C8B-B14F-4D97-AF65-F5344CB8AC3E}">
        <p14:creationId xmlns:p14="http://schemas.microsoft.com/office/powerpoint/2010/main" val="1444017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grpSp>
        <p:nvGrpSpPr>
          <p:cNvPr id="446" name="Group"/>
          <p:cNvGrpSpPr/>
          <p:nvPr/>
        </p:nvGrpSpPr>
        <p:grpSpPr>
          <a:xfrm>
            <a:off x="7996315" y="2877712"/>
            <a:ext cx="458756" cy="459120"/>
            <a:chOff x="0" y="0"/>
            <a:chExt cx="743887" cy="744478"/>
          </a:xfrm>
        </p:grpSpPr>
        <p:sp>
          <p:nvSpPr>
            <p:cNvPr id="439" name="Circle"/>
            <p:cNvSpPr/>
            <p:nvPr/>
          </p:nvSpPr>
          <p:spPr>
            <a:xfrm>
              <a:off x="0" y="0"/>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445" name="Group"/>
            <p:cNvGrpSpPr/>
            <p:nvPr/>
          </p:nvGrpSpPr>
          <p:grpSpPr>
            <a:xfrm>
              <a:off x="201037" y="138457"/>
              <a:ext cx="404413" cy="467564"/>
              <a:chOff x="0" y="0"/>
              <a:chExt cx="404412" cy="467563"/>
            </a:xfrm>
          </p:grpSpPr>
          <p:sp>
            <p:nvSpPr>
              <p:cNvPr id="440" name="Circle"/>
              <p:cNvSpPr/>
              <p:nvPr/>
            </p:nvSpPr>
            <p:spPr>
              <a:xfrm>
                <a:off x="296790" y="227632"/>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41"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42"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43"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44" name="Line"/>
              <p:cNvSpPr/>
              <p:nvPr/>
            </p:nvSpPr>
            <p:spPr>
              <a:xfrm>
                <a:off x="55019" y="123608"/>
                <a:ext cx="234929" cy="160853"/>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450" name="Group"/>
          <p:cNvGrpSpPr/>
          <p:nvPr/>
        </p:nvGrpSpPr>
        <p:grpSpPr>
          <a:xfrm>
            <a:off x="3337517" y="3732969"/>
            <a:ext cx="202347" cy="84331"/>
            <a:chOff x="0" y="0"/>
            <a:chExt cx="328112" cy="136743"/>
          </a:xfrm>
        </p:grpSpPr>
        <p:sp>
          <p:nvSpPr>
            <p:cNvPr id="447"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48"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49"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54" name="Group"/>
          <p:cNvGrpSpPr/>
          <p:nvPr/>
        </p:nvGrpSpPr>
        <p:grpSpPr>
          <a:xfrm>
            <a:off x="3641526" y="3732969"/>
            <a:ext cx="202347" cy="84331"/>
            <a:chOff x="0" y="0"/>
            <a:chExt cx="328112" cy="136743"/>
          </a:xfrm>
        </p:grpSpPr>
        <p:sp>
          <p:nvSpPr>
            <p:cNvPr id="451"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52"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53"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58" name="Group"/>
          <p:cNvGrpSpPr/>
          <p:nvPr/>
        </p:nvGrpSpPr>
        <p:grpSpPr>
          <a:xfrm>
            <a:off x="3945536" y="3732969"/>
            <a:ext cx="202347" cy="84331"/>
            <a:chOff x="0" y="0"/>
            <a:chExt cx="328112" cy="136743"/>
          </a:xfrm>
        </p:grpSpPr>
        <p:sp>
          <p:nvSpPr>
            <p:cNvPr id="455"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56"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57"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459" name="Line"/>
          <p:cNvSpPr/>
          <p:nvPr/>
        </p:nvSpPr>
        <p:spPr>
          <a:xfrm>
            <a:off x="2680245" y="3227128"/>
            <a:ext cx="663905" cy="547290"/>
          </a:xfrm>
          <a:custGeom>
            <a:avLst/>
            <a:gdLst/>
            <a:ahLst/>
            <a:cxnLst>
              <a:cxn ang="0">
                <a:pos x="wd2" y="hd2"/>
              </a:cxn>
              <a:cxn ang="5400000">
                <a:pos x="wd2" y="hd2"/>
              </a:cxn>
              <a:cxn ang="10800000">
                <a:pos x="wd2" y="hd2"/>
              </a:cxn>
              <a:cxn ang="16200000">
                <a:pos x="wd2" y="hd2"/>
              </a:cxn>
            </a:cxnLst>
            <a:rect l="0" t="0" r="r" b="b"/>
            <a:pathLst>
              <a:path w="21600" h="21534" extrusionOk="0">
                <a:moveTo>
                  <a:pt x="0" y="0"/>
                </a:moveTo>
                <a:cubicBezTo>
                  <a:pt x="1302" y="914"/>
                  <a:pt x="2527" y="1981"/>
                  <a:pt x="3657" y="3184"/>
                </a:cubicBezTo>
                <a:cubicBezTo>
                  <a:pt x="6950" y="6691"/>
                  <a:pt x="9327" y="11225"/>
                  <a:pt x="12157" y="15270"/>
                </a:cubicBezTo>
                <a:cubicBezTo>
                  <a:pt x="13969" y="17859"/>
                  <a:pt x="16043" y="20294"/>
                  <a:pt x="18740" y="21188"/>
                </a:cubicBezTo>
                <a:cubicBezTo>
                  <a:pt x="19671" y="21497"/>
                  <a:pt x="20639" y="21600"/>
                  <a:pt x="21600" y="21493"/>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60"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61"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62"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465" name="Group"/>
          <p:cNvGrpSpPr/>
          <p:nvPr/>
        </p:nvGrpSpPr>
        <p:grpSpPr>
          <a:xfrm>
            <a:off x="6225221" y="3524358"/>
            <a:ext cx="167295" cy="175865"/>
            <a:chOff x="0" y="0"/>
            <a:chExt cx="271273" cy="285170"/>
          </a:xfrm>
        </p:grpSpPr>
        <p:sp>
          <p:nvSpPr>
            <p:cNvPr id="463"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64"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68" name="Group"/>
          <p:cNvGrpSpPr/>
          <p:nvPr/>
        </p:nvGrpSpPr>
        <p:grpSpPr>
          <a:xfrm>
            <a:off x="7131172" y="3524358"/>
            <a:ext cx="167295" cy="175865"/>
            <a:chOff x="0" y="0"/>
            <a:chExt cx="271273" cy="285170"/>
          </a:xfrm>
        </p:grpSpPr>
        <p:sp>
          <p:nvSpPr>
            <p:cNvPr id="466"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67"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72" name="Group"/>
          <p:cNvGrpSpPr/>
          <p:nvPr/>
        </p:nvGrpSpPr>
        <p:grpSpPr>
          <a:xfrm>
            <a:off x="6961641" y="3732969"/>
            <a:ext cx="202347" cy="84331"/>
            <a:chOff x="0" y="0"/>
            <a:chExt cx="328112" cy="136743"/>
          </a:xfrm>
        </p:grpSpPr>
        <p:sp>
          <p:nvSpPr>
            <p:cNvPr id="469"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70"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71"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76" name="Group"/>
          <p:cNvGrpSpPr/>
          <p:nvPr/>
        </p:nvGrpSpPr>
        <p:grpSpPr>
          <a:xfrm>
            <a:off x="7265650" y="3732969"/>
            <a:ext cx="202347" cy="84331"/>
            <a:chOff x="0" y="0"/>
            <a:chExt cx="328112" cy="136743"/>
          </a:xfrm>
        </p:grpSpPr>
        <p:sp>
          <p:nvSpPr>
            <p:cNvPr id="473"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74"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75"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477"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78"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79"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80"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481"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485" name="Group"/>
          <p:cNvGrpSpPr/>
          <p:nvPr/>
        </p:nvGrpSpPr>
        <p:grpSpPr>
          <a:xfrm>
            <a:off x="6348796" y="3732969"/>
            <a:ext cx="202347" cy="84331"/>
            <a:chOff x="0" y="0"/>
            <a:chExt cx="328112" cy="136743"/>
          </a:xfrm>
        </p:grpSpPr>
        <p:sp>
          <p:nvSpPr>
            <p:cNvPr id="482"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83"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484"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488" name="Group"/>
          <p:cNvGrpSpPr/>
          <p:nvPr/>
        </p:nvGrpSpPr>
        <p:grpSpPr>
          <a:xfrm>
            <a:off x="5453133" y="3524358"/>
            <a:ext cx="167295" cy="175865"/>
            <a:chOff x="0" y="0"/>
            <a:chExt cx="271273" cy="285170"/>
          </a:xfrm>
        </p:grpSpPr>
        <p:sp>
          <p:nvSpPr>
            <p:cNvPr id="486"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87"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91" name="Group"/>
          <p:cNvGrpSpPr/>
          <p:nvPr/>
        </p:nvGrpSpPr>
        <p:grpSpPr>
          <a:xfrm>
            <a:off x="5765894" y="3845461"/>
            <a:ext cx="167295" cy="175865"/>
            <a:chOff x="0" y="0"/>
            <a:chExt cx="271273" cy="285170"/>
          </a:xfrm>
        </p:grpSpPr>
        <p:sp>
          <p:nvSpPr>
            <p:cNvPr id="489"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90"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494" name="Group"/>
          <p:cNvGrpSpPr/>
          <p:nvPr/>
        </p:nvGrpSpPr>
        <p:grpSpPr>
          <a:xfrm>
            <a:off x="7707839" y="3827542"/>
            <a:ext cx="167295" cy="175865"/>
            <a:chOff x="0" y="0"/>
            <a:chExt cx="271273" cy="285170"/>
          </a:xfrm>
        </p:grpSpPr>
        <p:sp>
          <p:nvSpPr>
            <p:cNvPr id="492"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93"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502" name="Group"/>
          <p:cNvGrpSpPr/>
          <p:nvPr/>
        </p:nvGrpSpPr>
        <p:grpSpPr>
          <a:xfrm>
            <a:off x="2256464" y="2877711"/>
            <a:ext cx="458755" cy="459121"/>
            <a:chOff x="-59944" y="-44590"/>
            <a:chExt cx="743887" cy="744478"/>
          </a:xfrm>
        </p:grpSpPr>
        <p:sp>
          <p:nvSpPr>
            <p:cNvPr id="495" name="Circle"/>
            <p:cNvSpPr/>
            <p:nvPr/>
          </p:nvSpPr>
          <p:spPr>
            <a:xfrm>
              <a:off x="-59945" y="-44591"/>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501" name="Group"/>
            <p:cNvGrpSpPr/>
            <p:nvPr/>
          </p:nvGrpSpPr>
          <p:grpSpPr>
            <a:xfrm>
              <a:off x="191677" y="93867"/>
              <a:ext cx="334542" cy="467564"/>
              <a:chOff x="0" y="0"/>
              <a:chExt cx="334541" cy="467563"/>
            </a:xfrm>
          </p:grpSpPr>
          <p:sp>
            <p:nvSpPr>
              <p:cNvPr id="496" name="Circle"/>
              <p:cNvSpPr/>
              <p:nvPr/>
            </p:nvSpPr>
            <p:spPr>
              <a:xfrm>
                <a:off x="226919" y="70423"/>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97"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98"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499"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00" name="Line"/>
              <p:cNvSpPr/>
              <p:nvPr/>
            </p:nvSpPr>
            <p:spPr>
              <a:xfrm>
                <a:off x="66739" y="175974"/>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510" name="Group"/>
          <p:cNvGrpSpPr/>
          <p:nvPr/>
        </p:nvGrpSpPr>
        <p:grpSpPr>
          <a:xfrm>
            <a:off x="4389369" y="3546055"/>
            <a:ext cx="464423" cy="460366"/>
            <a:chOff x="0" y="0"/>
            <a:chExt cx="753076" cy="746498"/>
          </a:xfrm>
        </p:grpSpPr>
        <p:sp>
          <p:nvSpPr>
            <p:cNvPr id="503" name="Circle"/>
            <p:cNvSpPr/>
            <p:nvPr/>
          </p:nvSpPr>
          <p:spPr>
            <a:xfrm>
              <a:off x="442227" y="506689"/>
              <a:ext cx="107623"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04" name="Circle"/>
            <p:cNvSpPr/>
            <p:nvPr/>
          </p:nvSpPr>
          <p:spPr>
            <a:xfrm>
              <a:off x="203227" y="146748"/>
              <a:ext cx="107623"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05" name="Circle"/>
            <p:cNvSpPr/>
            <p:nvPr/>
          </p:nvSpPr>
          <p:spPr>
            <a:xfrm>
              <a:off x="203227" y="506689"/>
              <a:ext cx="107623" cy="107623"/>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06" name="Line"/>
            <p:cNvSpPr/>
            <p:nvPr/>
          </p:nvSpPr>
          <p:spPr>
            <a:xfrm flipV="1">
              <a:off x="257038" y="249959"/>
              <a:ext cx="1" cy="248310"/>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507" name="Line"/>
            <p:cNvSpPr/>
            <p:nvPr/>
          </p:nvSpPr>
          <p:spPr>
            <a:xfrm>
              <a:off x="385582" y="203183"/>
              <a:ext cx="112100"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508" name="Triangle"/>
            <p:cNvSpPr/>
            <p:nvPr/>
          </p:nvSpPr>
          <p:spPr>
            <a:xfrm rot="16200000">
              <a:off x="286819" y="153610"/>
              <a:ext cx="136745" cy="938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09" name="Circle"/>
            <p:cNvSpPr/>
            <p:nvPr/>
          </p:nvSpPr>
          <p:spPr>
            <a:xfrm>
              <a:off x="0" y="0"/>
              <a:ext cx="753077" cy="746499"/>
            </a:xfrm>
            <a:prstGeom prst="ellips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sp>
        <p:nvSpPr>
          <p:cNvPr id="511" name="Open a…"/>
          <p:cNvSpPr txBox="1"/>
          <p:nvPr/>
        </p:nvSpPr>
        <p:spPr>
          <a:xfrm>
            <a:off x="4092858" y="4450600"/>
            <a:ext cx="1795588" cy="404902"/>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spAutoFit/>
          </a:bodyPr>
          <a:lstStyle>
            <a:defPPr>
              <a:defRPr lang="en-US"/>
            </a:defPPr>
            <a:lvl1pPr>
              <a:defRPr sz="1600"/>
            </a:lvl1pPr>
          </a:lstStyle>
          <a:p>
            <a:r>
              <a:rPr dirty="0"/>
              <a:t>Open a </a:t>
            </a:r>
          </a:p>
          <a:p>
            <a:r>
              <a:rPr dirty="0"/>
              <a:t>Pull Request</a:t>
            </a:r>
          </a:p>
        </p:txBody>
      </p:sp>
      <p:sp>
        <p:nvSpPr>
          <p:cNvPr id="512"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Tree>
    <p:extLst>
      <p:ext uri="{BB962C8B-B14F-4D97-AF65-F5344CB8AC3E}">
        <p14:creationId xmlns:p14="http://schemas.microsoft.com/office/powerpoint/2010/main" val="1662408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grpSp>
        <p:nvGrpSpPr>
          <p:cNvPr id="522" name="Group"/>
          <p:cNvGrpSpPr/>
          <p:nvPr/>
        </p:nvGrpSpPr>
        <p:grpSpPr>
          <a:xfrm>
            <a:off x="7996315" y="2877712"/>
            <a:ext cx="458756" cy="459120"/>
            <a:chOff x="0" y="0"/>
            <a:chExt cx="743887" cy="744478"/>
          </a:xfrm>
        </p:grpSpPr>
        <p:sp>
          <p:nvSpPr>
            <p:cNvPr id="515" name="Circle"/>
            <p:cNvSpPr/>
            <p:nvPr/>
          </p:nvSpPr>
          <p:spPr>
            <a:xfrm>
              <a:off x="0" y="0"/>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521" name="Group"/>
            <p:cNvGrpSpPr/>
            <p:nvPr/>
          </p:nvGrpSpPr>
          <p:grpSpPr>
            <a:xfrm>
              <a:off x="201037" y="138457"/>
              <a:ext cx="404413" cy="467564"/>
              <a:chOff x="0" y="0"/>
              <a:chExt cx="404412" cy="467563"/>
            </a:xfrm>
          </p:grpSpPr>
          <p:sp>
            <p:nvSpPr>
              <p:cNvPr id="516" name="Circle"/>
              <p:cNvSpPr/>
              <p:nvPr/>
            </p:nvSpPr>
            <p:spPr>
              <a:xfrm>
                <a:off x="296790" y="227632"/>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17"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18"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19"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20" name="Line"/>
              <p:cNvSpPr/>
              <p:nvPr/>
            </p:nvSpPr>
            <p:spPr>
              <a:xfrm>
                <a:off x="55019" y="123608"/>
                <a:ext cx="234929" cy="160853"/>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526" name="Group"/>
          <p:cNvGrpSpPr/>
          <p:nvPr/>
        </p:nvGrpSpPr>
        <p:grpSpPr>
          <a:xfrm>
            <a:off x="3337517" y="3732969"/>
            <a:ext cx="202347" cy="84331"/>
            <a:chOff x="0" y="0"/>
            <a:chExt cx="328112" cy="136743"/>
          </a:xfrm>
        </p:grpSpPr>
        <p:sp>
          <p:nvSpPr>
            <p:cNvPr id="523"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24"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25"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530" name="Group"/>
          <p:cNvGrpSpPr/>
          <p:nvPr/>
        </p:nvGrpSpPr>
        <p:grpSpPr>
          <a:xfrm>
            <a:off x="3641526" y="3732969"/>
            <a:ext cx="202347" cy="84331"/>
            <a:chOff x="0" y="0"/>
            <a:chExt cx="328112" cy="136743"/>
          </a:xfrm>
        </p:grpSpPr>
        <p:sp>
          <p:nvSpPr>
            <p:cNvPr id="527"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28"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29"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534" name="Group"/>
          <p:cNvGrpSpPr/>
          <p:nvPr/>
        </p:nvGrpSpPr>
        <p:grpSpPr>
          <a:xfrm>
            <a:off x="3945536" y="3732969"/>
            <a:ext cx="202347" cy="84331"/>
            <a:chOff x="0" y="0"/>
            <a:chExt cx="328112" cy="136743"/>
          </a:xfrm>
        </p:grpSpPr>
        <p:sp>
          <p:nvSpPr>
            <p:cNvPr id="531"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32"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33"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535" name="Line"/>
          <p:cNvSpPr/>
          <p:nvPr/>
        </p:nvSpPr>
        <p:spPr>
          <a:xfrm>
            <a:off x="2680245" y="3227128"/>
            <a:ext cx="663905" cy="547290"/>
          </a:xfrm>
          <a:custGeom>
            <a:avLst/>
            <a:gdLst/>
            <a:ahLst/>
            <a:cxnLst>
              <a:cxn ang="0">
                <a:pos x="wd2" y="hd2"/>
              </a:cxn>
              <a:cxn ang="5400000">
                <a:pos x="wd2" y="hd2"/>
              </a:cxn>
              <a:cxn ang="10800000">
                <a:pos x="wd2" y="hd2"/>
              </a:cxn>
              <a:cxn ang="16200000">
                <a:pos x="wd2" y="hd2"/>
              </a:cxn>
            </a:cxnLst>
            <a:rect l="0" t="0" r="r" b="b"/>
            <a:pathLst>
              <a:path w="21600" h="21534" extrusionOk="0">
                <a:moveTo>
                  <a:pt x="0" y="0"/>
                </a:moveTo>
                <a:cubicBezTo>
                  <a:pt x="1302" y="914"/>
                  <a:pt x="2527" y="1981"/>
                  <a:pt x="3657" y="3184"/>
                </a:cubicBezTo>
                <a:cubicBezTo>
                  <a:pt x="6950" y="6691"/>
                  <a:pt x="9327" y="11225"/>
                  <a:pt x="12157" y="15270"/>
                </a:cubicBezTo>
                <a:cubicBezTo>
                  <a:pt x="13969" y="17859"/>
                  <a:pt x="16043" y="20294"/>
                  <a:pt x="18740" y="21188"/>
                </a:cubicBezTo>
                <a:cubicBezTo>
                  <a:pt x="19671" y="21497"/>
                  <a:pt x="20639" y="21600"/>
                  <a:pt x="21600" y="21493"/>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536"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537"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546" name="Group"/>
          <p:cNvGrpSpPr/>
          <p:nvPr/>
        </p:nvGrpSpPr>
        <p:grpSpPr>
          <a:xfrm>
            <a:off x="4389370" y="3546055"/>
            <a:ext cx="464422" cy="460365"/>
            <a:chOff x="-48889" y="-45600"/>
            <a:chExt cx="753076" cy="746498"/>
          </a:xfrm>
        </p:grpSpPr>
        <p:sp>
          <p:nvSpPr>
            <p:cNvPr id="538" name="Circle"/>
            <p:cNvSpPr/>
            <p:nvPr/>
          </p:nvSpPr>
          <p:spPr>
            <a:xfrm>
              <a:off x="-48890" y="-45601"/>
              <a:ext cx="753078" cy="746500"/>
            </a:xfrm>
            <a:prstGeom prst="ellips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545" name="Group"/>
            <p:cNvGrpSpPr/>
            <p:nvPr/>
          </p:nvGrpSpPr>
          <p:grpSpPr>
            <a:xfrm>
              <a:off x="154337" y="86586"/>
              <a:ext cx="346623" cy="482125"/>
              <a:chOff x="0" y="0"/>
              <a:chExt cx="346621" cy="482124"/>
            </a:xfrm>
          </p:grpSpPr>
          <p:sp>
            <p:nvSpPr>
              <p:cNvPr id="539" name="Circle"/>
              <p:cNvSpPr/>
              <p:nvPr/>
            </p:nvSpPr>
            <p:spPr>
              <a:xfrm>
                <a:off x="23900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40" name="Circle"/>
              <p:cNvSpPr/>
              <p:nvPr/>
            </p:nvSpPr>
            <p:spPr>
              <a:xfrm>
                <a:off x="0" y="14561"/>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41" name="Circle"/>
              <p:cNvSpPr/>
              <p:nvPr/>
            </p:nvSpPr>
            <p:spPr>
              <a:xfrm>
                <a:off x="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42" name="Line"/>
              <p:cNvSpPr/>
              <p:nvPr/>
            </p:nvSpPr>
            <p:spPr>
              <a:xfrm flipV="1">
                <a:off x="53810" y="117772"/>
                <a:ext cx="1" cy="248309"/>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43" name="Line"/>
              <p:cNvSpPr/>
              <p:nvPr/>
            </p:nvSpPr>
            <p:spPr>
              <a:xfrm>
                <a:off x="182354" y="70996"/>
                <a:ext cx="112101"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44" name="Triangle"/>
              <p:cNvSpPr/>
              <p:nvPr/>
            </p:nvSpPr>
            <p:spPr>
              <a:xfrm rot="16200000">
                <a:off x="83592" y="21423"/>
                <a:ext cx="136745" cy="938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atOff val="-3355"/>
                  <a:lumOff val="26614"/>
                </a:schemeClr>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grpSp>
      </p:grpSp>
      <p:sp>
        <p:nvSpPr>
          <p:cNvPr id="547"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550" name="Group"/>
          <p:cNvGrpSpPr/>
          <p:nvPr/>
        </p:nvGrpSpPr>
        <p:grpSpPr>
          <a:xfrm>
            <a:off x="6225221" y="3524358"/>
            <a:ext cx="167295" cy="175865"/>
            <a:chOff x="0" y="0"/>
            <a:chExt cx="271273" cy="285170"/>
          </a:xfrm>
        </p:grpSpPr>
        <p:sp>
          <p:nvSpPr>
            <p:cNvPr id="548"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49"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554" name="Group"/>
          <p:cNvGrpSpPr/>
          <p:nvPr/>
        </p:nvGrpSpPr>
        <p:grpSpPr>
          <a:xfrm>
            <a:off x="6961641" y="3732969"/>
            <a:ext cx="202347" cy="84331"/>
            <a:chOff x="0" y="0"/>
            <a:chExt cx="328112" cy="136743"/>
          </a:xfrm>
        </p:grpSpPr>
        <p:sp>
          <p:nvSpPr>
            <p:cNvPr id="551"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52"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53"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558" name="Group"/>
          <p:cNvGrpSpPr/>
          <p:nvPr/>
        </p:nvGrpSpPr>
        <p:grpSpPr>
          <a:xfrm>
            <a:off x="7265650" y="3732969"/>
            <a:ext cx="202347" cy="84331"/>
            <a:chOff x="0" y="0"/>
            <a:chExt cx="328112" cy="136743"/>
          </a:xfrm>
        </p:grpSpPr>
        <p:sp>
          <p:nvSpPr>
            <p:cNvPr id="555"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56"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57"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559"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560"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561"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562"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563"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567" name="Group"/>
          <p:cNvGrpSpPr/>
          <p:nvPr/>
        </p:nvGrpSpPr>
        <p:grpSpPr>
          <a:xfrm>
            <a:off x="6348796" y="3732969"/>
            <a:ext cx="202347" cy="84331"/>
            <a:chOff x="0" y="0"/>
            <a:chExt cx="328112" cy="136743"/>
          </a:xfrm>
        </p:grpSpPr>
        <p:sp>
          <p:nvSpPr>
            <p:cNvPr id="564"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65"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66"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570" name="Group"/>
          <p:cNvGrpSpPr/>
          <p:nvPr/>
        </p:nvGrpSpPr>
        <p:grpSpPr>
          <a:xfrm>
            <a:off x="5453133" y="3524358"/>
            <a:ext cx="167295" cy="175865"/>
            <a:chOff x="0" y="0"/>
            <a:chExt cx="271273" cy="285170"/>
          </a:xfrm>
        </p:grpSpPr>
        <p:sp>
          <p:nvSpPr>
            <p:cNvPr id="568"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69"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573" name="Group"/>
          <p:cNvGrpSpPr/>
          <p:nvPr/>
        </p:nvGrpSpPr>
        <p:grpSpPr>
          <a:xfrm>
            <a:off x="5765894" y="3845461"/>
            <a:ext cx="167295" cy="175865"/>
            <a:chOff x="0" y="0"/>
            <a:chExt cx="271273" cy="285170"/>
          </a:xfrm>
        </p:grpSpPr>
        <p:sp>
          <p:nvSpPr>
            <p:cNvPr id="571"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72"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581" name="Group"/>
          <p:cNvGrpSpPr/>
          <p:nvPr/>
        </p:nvGrpSpPr>
        <p:grpSpPr>
          <a:xfrm>
            <a:off x="2256464" y="2877711"/>
            <a:ext cx="458755" cy="459121"/>
            <a:chOff x="-59944" y="-44590"/>
            <a:chExt cx="743887" cy="744478"/>
          </a:xfrm>
        </p:grpSpPr>
        <p:sp>
          <p:nvSpPr>
            <p:cNvPr id="574" name="Circle"/>
            <p:cNvSpPr/>
            <p:nvPr/>
          </p:nvSpPr>
          <p:spPr>
            <a:xfrm>
              <a:off x="-59945" y="-44591"/>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580" name="Group"/>
            <p:cNvGrpSpPr/>
            <p:nvPr/>
          </p:nvGrpSpPr>
          <p:grpSpPr>
            <a:xfrm>
              <a:off x="191677" y="93867"/>
              <a:ext cx="334542" cy="467564"/>
              <a:chOff x="0" y="0"/>
              <a:chExt cx="334541" cy="467563"/>
            </a:xfrm>
          </p:grpSpPr>
          <p:sp>
            <p:nvSpPr>
              <p:cNvPr id="575" name="Circle"/>
              <p:cNvSpPr/>
              <p:nvPr/>
            </p:nvSpPr>
            <p:spPr>
              <a:xfrm>
                <a:off x="226919" y="70423"/>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76"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77"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78"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79" name="Line"/>
              <p:cNvSpPr/>
              <p:nvPr/>
            </p:nvSpPr>
            <p:spPr>
              <a:xfrm>
                <a:off x="66739" y="175974"/>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584" name="Group"/>
          <p:cNvGrpSpPr/>
          <p:nvPr/>
        </p:nvGrpSpPr>
        <p:grpSpPr>
          <a:xfrm>
            <a:off x="7131172" y="3524358"/>
            <a:ext cx="167295" cy="175865"/>
            <a:chOff x="0" y="0"/>
            <a:chExt cx="271273" cy="285170"/>
          </a:xfrm>
        </p:grpSpPr>
        <p:sp>
          <p:nvSpPr>
            <p:cNvPr id="582"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83"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587" name="Group"/>
          <p:cNvGrpSpPr/>
          <p:nvPr/>
        </p:nvGrpSpPr>
        <p:grpSpPr>
          <a:xfrm>
            <a:off x="7707839" y="3827542"/>
            <a:ext cx="167295" cy="175865"/>
            <a:chOff x="0" y="0"/>
            <a:chExt cx="271273" cy="285170"/>
          </a:xfrm>
        </p:grpSpPr>
        <p:sp>
          <p:nvSpPr>
            <p:cNvPr id="585"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86"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chemeClr val="accent4"/>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sp>
        <p:nvSpPr>
          <p:cNvPr id="588"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
        <p:nvSpPr>
          <p:cNvPr id="589" name="Discussion &amp; Code review"/>
          <p:cNvSpPr txBox="1"/>
          <p:nvPr/>
        </p:nvSpPr>
        <p:spPr>
          <a:xfrm>
            <a:off x="5189349" y="4536009"/>
            <a:ext cx="1795588" cy="234086"/>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spAutoFit/>
          </a:bodyPr>
          <a:lstStyle>
            <a:defPPr>
              <a:defRPr lang="en-US"/>
            </a:defPPr>
            <a:lvl1pPr>
              <a:defRPr sz="1600"/>
            </a:lvl1pPr>
          </a:lstStyle>
          <a:p>
            <a:r>
              <a:t>Discussion &amp; Code review</a:t>
            </a:r>
          </a:p>
        </p:txBody>
      </p:sp>
    </p:spTree>
    <p:extLst>
      <p:ext uri="{BB962C8B-B14F-4D97-AF65-F5344CB8AC3E}">
        <p14:creationId xmlns:p14="http://schemas.microsoft.com/office/powerpoint/2010/main" val="3184248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grpSp>
        <p:nvGrpSpPr>
          <p:cNvPr id="599" name="Group"/>
          <p:cNvGrpSpPr/>
          <p:nvPr/>
        </p:nvGrpSpPr>
        <p:grpSpPr>
          <a:xfrm>
            <a:off x="7996315" y="2877712"/>
            <a:ext cx="458756" cy="459120"/>
            <a:chOff x="0" y="0"/>
            <a:chExt cx="743887" cy="744478"/>
          </a:xfrm>
        </p:grpSpPr>
        <p:sp>
          <p:nvSpPr>
            <p:cNvPr id="592" name="Circle"/>
            <p:cNvSpPr/>
            <p:nvPr/>
          </p:nvSpPr>
          <p:spPr>
            <a:xfrm>
              <a:off x="0" y="0"/>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598" name="Group"/>
            <p:cNvGrpSpPr/>
            <p:nvPr/>
          </p:nvGrpSpPr>
          <p:grpSpPr>
            <a:xfrm>
              <a:off x="201037" y="138457"/>
              <a:ext cx="404413" cy="467564"/>
              <a:chOff x="0" y="0"/>
              <a:chExt cx="404412" cy="467563"/>
            </a:xfrm>
          </p:grpSpPr>
          <p:sp>
            <p:nvSpPr>
              <p:cNvPr id="593" name="Circle"/>
              <p:cNvSpPr/>
              <p:nvPr/>
            </p:nvSpPr>
            <p:spPr>
              <a:xfrm>
                <a:off x="296790" y="227632"/>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94"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95"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596"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597" name="Line"/>
              <p:cNvSpPr/>
              <p:nvPr/>
            </p:nvSpPr>
            <p:spPr>
              <a:xfrm>
                <a:off x="55019" y="123608"/>
                <a:ext cx="234929" cy="160853"/>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grpSp>
        <p:nvGrpSpPr>
          <p:cNvPr id="603" name="Group"/>
          <p:cNvGrpSpPr/>
          <p:nvPr/>
        </p:nvGrpSpPr>
        <p:grpSpPr>
          <a:xfrm>
            <a:off x="3337517" y="3732969"/>
            <a:ext cx="202347" cy="84331"/>
            <a:chOff x="0" y="0"/>
            <a:chExt cx="328112" cy="136743"/>
          </a:xfrm>
        </p:grpSpPr>
        <p:sp>
          <p:nvSpPr>
            <p:cNvPr id="600"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01"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02"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607" name="Group"/>
          <p:cNvGrpSpPr/>
          <p:nvPr/>
        </p:nvGrpSpPr>
        <p:grpSpPr>
          <a:xfrm>
            <a:off x="3641526" y="3732969"/>
            <a:ext cx="202347" cy="84331"/>
            <a:chOff x="0" y="0"/>
            <a:chExt cx="328112" cy="136743"/>
          </a:xfrm>
        </p:grpSpPr>
        <p:sp>
          <p:nvSpPr>
            <p:cNvPr id="604"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05"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06"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611" name="Group"/>
          <p:cNvGrpSpPr/>
          <p:nvPr/>
        </p:nvGrpSpPr>
        <p:grpSpPr>
          <a:xfrm>
            <a:off x="3945536" y="3732969"/>
            <a:ext cx="202347" cy="84331"/>
            <a:chOff x="0" y="0"/>
            <a:chExt cx="328112" cy="136743"/>
          </a:xfrm>
        </p:grpSpPr>
        <p:sp>
          <p:nvSpPr>
            <p:cNvPr id="608"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09"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10"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612" name="Line"/>
          <p:cNvSpPr/>
          <p:nvPr/>
        </p:nvSpPr>
        <p:spPr>
          <a:xfrm>
            <a:off x="2680245" y="3227128"/>
            <a:ext cx="663905" cy="547290"/>
          </a:xfrm>
          <a:custGeom>
            <a:avLst/>
            <a:gdLst/>
            <a:ahLst/>
            <a:cxnLst>
              <a:cxn ang="0">
                <a:pos x="wd2" y="hd2"/>
              </a:cxn>
              <a:cxn ang="5400000">
                <a:pos x="wd2" y="hd2"/>
              </a:cxn>
              <a:cxn ang="10800000">
                <a:pos x="wd2" y="hd2"/>
              </a:cxn>
              <a:cxn ang="16200000">
                <a:pos x="wd2" y="hd2"/>
              </a:cxn>
            </a:cxnLst>
            <a:rect l="0" t="0" r="r" b="b"/>
            <a:pathLst>
              <a:path w="21600" h="21534" extrusionOk="0">
                <a:moveTo>
                  <a:pt x="0" y="0"/>
                </a:moveTo>
                <a:cubicBezTo>
                  <a:pt x="1302" y="914"/>
                  <a:pt x="2527" y="1981"/>
                  <a:pt x="3657" y="3184"/>
                </a:cubicBezTo>
                <a:cubicBezTo>
                  <a:pt x="6950" y="6691"/>
                  <a:pt x="9327" y="11225"/>
                  <a:pt x="12157" y="15270"/>
                </a:cubicBezTo>
                <a:cubicBezTo>
                  <a:pt x="13969" y="17859"/>
                  <a:pt x="16043" y="20294"/>
                  <a:pt x="18740" y="21188"/>
                </a:cubicBezTo>
                <a:cubicBezTo>
                  <a:pt x="19671" y="21497"/>
                  <a:pt x="20639" y="21600"/>
                  <a:pt x="21600" y="21493"/>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13"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14"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623" name="Group"/>
          <p:cNvGrpSpPr/>
          <p:nvPr/>
        </p:nvGrpSpPr>
        <p:grpSpPr>
          <a:xfrm>
            <a:off x="4389370" y="3546055"/>
            <a:ext cx="464422" cy="460365"/>
            <a:chOff x="-48889" y="-45600"/>
            <a:chExt cx="753076" cy="746498"/>
          </a:xfrm>
        </p:grpSpPr>
        <p:sp>
          <p:nvSpPr>
            <p:cNvPr id="615" name="Circle"/>
            <p:cNvSpPr/>
            <p:nvPr/>
          </p:nvSpPr>
          <p:spPr>
            <a:xfrm>
              <a:off x="-48890" y="-45601"/>
              <a:ext cx="753078" cy="746500"/>
            </a:xfrm>
            <a:prstGeom prst="ellips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622" name="Group"/>
            <p:cNvGrpSpPr/>
            <p:nvPr/>
          </p:nvGrpSpPr>
          <p:grpSpPr>
            <a:xfrm>
              <a:off x="154337" y="86586"/>
              <a:ext cx="346623" cy="482125"/>
              <a:chOff x="0" y="0"/>
              <a:chExt cx="346621" cy="482124"/>
            </a:xfrm>
          </p:grpSpPr>
          <p:sp>
            <p:nvSpPr>
              <p:cNvPr id="616" name="Circle"/>
              <p:cNvSpPr/>
              <p:nvPr/>
            </p:nvSpPr>
            <p:spPr>
              <a:xfrm>
                <a:off x="23900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17" name="Circle"/>
              <p:cNvSpPr/>
              <p:nvPr/>
            </p:nvSpPr>
            <p:spPr>
              <a:xfrm>
                <a:off x="0" y="14561"/>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18" name="Circle"/>
              <p:cNvSpPr/>
              <p:nvPr/>
            </p:nvSpPr>
            <p:spPr>
              <a:xfrm>
                <a:off x="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19" name="Line"/>
              <p:cNvSpPr/>
              <p:nvPr/>
            </p:nvSpPr>
            <p:spPr>
              <a:xfrm flipV="1">
                <a:off x="53810" y="117772"/>
                <a:ext cx="1" cy="248309"/>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20" name="Line"/>
              <p:cNvSpPr/>
              <p:nvPr/>
            </p:nvSpPr>
            <p:spPr>
              <a:xfrm>
                <a:off x="182354" y="70996"/>
                <a:ext cx="112101"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21" name="Triangle"/>
              <p:cNvSpPr/>
              <p:nvPr/>
            </p:nvSpPr>
            <p:spPr>
              <a:xfrm rot="16200000">
                <a:off x="83592" y="21423"/>
                <a:ext cx="136745" cy="938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atOff val="-3355"/>
                  <a:lumOff val="26614"/>
                </a:schemeClr>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grpSp>
      </p:grpSp>
      <p:sp>
        <p:nvSpPr>
          <p:cNvPr id="624"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627" name="Group"/>
          <p:cNvGrpSpPr/>
          <p:nvPr/>
        </p:nvGrpSpPr>
        <p:grpSpPr>
          <a:xfrm>
            <a:off x="6225221" y="3524358"/>
            <a:ext cx="167295" cy="175865"/>
            <a:chOff x="0" y="0"/>
            <a:chExt cx="271273" cy="285170"/>
          </a:xfrm>
        </p:grpSpPr>
        <p:sp>
          <p:nvSpPr>
            <p:cNvPr id="625"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26"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630" name="Group"/>
          <p:cNvGrpSpPr/>
          <p:nvPr/>
        </p:nvGrpSpPr>
        <p:grpSpPr>
          <a:xfrm>
            <a:off x="7131172" y="3524358"/>
            <a:ext cx="167295" cy="175865"/>
            <a:chOff x="0" y="0"/>
            <a:chExt cx="271273" cy="285170"/>
          </a:xfrm>
        </p:grpSpPr>
        <p:sp>
          <p:nvSpPr>
            <p:cNvPr id="628"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29"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634" name="Group"/>
          <p:cNvGrpSpPr/>
          <p:nvPr/>
        </p:nvGrpSpPr>
        <p:grpSpPr>
          <a:xfrm>
            <a:off x="6961641" y="3732969"/>
            <a:ext cx="202347" cy="84331"/>
            <a:chOff x="0" y="0"/>
            <a:chExt cx="328112" cy="136743"/>
          </a:xfrm>
        </p:grpSpPr>
        <p:sp>
          <p:nvSpPr>
            <p:cNvPr id="631" name="Circle"/>
            <p:cNvSpPr/>
            <p:nvPr/>
          </p:nvSpPr>
          <p:spPr>
            <a:xfrm>
              <a:off x="96382" y="0"/>
              <a:ext cx="136745" cy="136744"/>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32" name="Line"/>
            <p:cNvSpPr/>
            <p:nvPr/>
          </p:nvSpPr>
          <p:spPr>
            <a:xfrm flipH="1" flipV="1">
              <a:off x="-1"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633" name="Line"/>
            <p:cNvSpPr/>
            <p:nvPr/>
          </p:nvSpPr>
          <p:spPr>
            <a:xfrm flipH="1" flipV="1">
              <a:off x="223006"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grpSp>
        <p:nvGrpSpPr>
          <p:cNvPr id="638" name="Group"/>
          <p:cNvGrpSpPr/>
          <p:nvPr/>
        </p:nvGrpSpPr>
        <p:grpSpPr>
          <a:xfrm>
            <a:off x="7265650" y="3732969"/>
            <a:ext cx="202347" cy="84331"/>
            <a:chOff x="0" y="0"/>
            <a:chExt cx="328112" cy="136743"/>
          </a:xfrm>
        </p:grpSpPr>
        <p:sp>
          <p:nvSpPr>
            <p:cNvPr id="635" name="Circle"/>
            <p:cNvSpPr/>
            <p:nvPr/>
          </p:nvSpPr>
          <p:spPr>
            <a:xfrm>
              <a:off x="96382" y="0"/>
              <a:ext cx="136745" cy="136744"/>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36" name="Line"/>
            <p:cNvSpPr/>
            <p:nvPr/>
          </p:nvSpPr>
          <p:spPr>
            <a:xfrm flipH="1" flipV="1">
              <a:off x="-1"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637" name="Line"/>
            <p:cNvSpPr/>
            <p:nvPr/>
          </p:nvSpPr>
          <p:spPr>
            <a:xfrm flipH="1" flipV="1">
              <a:off x="223006"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sp>
        <p:nvSpPr>
          <p:cNvPr id="639"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40"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41"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42"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43"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647" name="Group"/>
          <p:cNvGrpSpPr/>
          <p:nvPr/>
        </p:nvGrpSpPr>
        <p:grpSpPr>
          <a:xfrm>
            <a:off x="6348796" y="3732969"/>
            <a:ext cx="202347" cy="84331"/>
            <a:chOff x="0" y="0"/>
            <a:chExt cx="328112" cy="136743"/>
          </a:xfrm>
        </p:grpSpPr>
        <p:sp>
          <p:nvSpPr>
            <p:cNvPr id="644" name="Circle"/>
            <p:cNvSpPr/>
            <p:nvPr/>
          </p:nvSpPr>
          <p:spPr>
            <a:xfrm>
              <a:off x="96382" y="0"/>
              <a:ext cx="136745" cy="136744"/>
            </a:xfrm>
            <a:prstGeom prst="ellipse">
              <a:avLst/>
            </a:prstGeom>
            <a:noFill/>
            <a:ln w="25400" cap="flat">
              <a:solidFill>
                <a:schemeClr val="accent4"/>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45" name="Line"/>
            <p:cNvSpPr/>
            <p:nvPr/>
          </p:nvSpPr>
          <p:spPr>
            <a:xfrm flipH="1" flipV="1">
              <a:off x="-1"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sp>
          <p:nvSpPr>
            <p:cNvPr id="646" name="Line"/>
            <p:cNvSpPr/>
            <p:nvPr/>
          </p:nvSpPr>
          <p:spPr>
            <a:xfrm flipH="1" flipV="1">
              <a:off x="223006" y="68371"/>
              <a:ext cx="105107" cy="1"/>
            </a:xfrm>
            <a:prstGeom prst="line">
              <a:avLst/>
            </a:prstGeom>
            <a:noFill/>
            <a:ln w="38100" cap="flat">
              <a:solidFill>
                <a:schemeClr val="accent4"/>
              </a:solidFill>
              <a:prstDash val="solid"/>
              <a:miter lim="400000"/>
            </a:ln>
            <a:effectLst/>
          </p:spPr>
          <p:txBody>
            <a:bodyPr wrap="square" lIns="31329" tIns="31329" rIns="31329" bIns="31329" numCol="1" anchor="ctr">
              <a:noAutofit/>
            </a:bodyPr>
            <a:lstStyle/>
            <a:p>
              <a:pPr>
                <a:defRPr sz="2400"/>
              </a:pPr>
              <a:endParaRPr sz="1480"/>
            </a:p>
          </p:txBody>
        </p:sp>
      </p:grpSp>
      <p:grpSp>
        <p:nvGrpSpPr>
          <p:cNvPr id="650" name="Group"/>
          <p:cNvGrpSpPr/>
          <p:nvPr/>
        </p:nvGrpSpPr>
        <p:grpSpPr>
          <a:xfrm>
            <a:off x="5453133" y="3524358"/>
            <a:ext cx="167295" cy="175865"/>
            <a:chOff x="0" y="0"/>
            <a:chExt cx="271273" cy="285170"/>
          </a:xfrm>
        </p:grpSpPr>
        <p:sp>
          <p:nvSpPr>
            <p:cNvPr id="648"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49"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653" name="Group"/>
          <p:cNvGrpSpPr/>
          <p:nvPr/>
        </p:nvGrpSpPr>
        <p:grpSpPr>
          <a:xfrm>
            <a:off x="5765894" y="3845461"/>
            <a:ext cx="167295" cy="175865"/>
            <a:chOff x="0" y="0"/>
            <a:chExt cx="271273" cy="285170"/>
          </a:xfrm>
        </p:grpSpPr>
        <p:sp>
          <p:nvSpPr>
            <p:cNvPr id="651"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52"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656" name="Group"/>
          <p:cNvGrpSpPr/>
          <p:nvPr/>
        </p:nvGrpSpPr>
        <p:grpSpPr>
          <a:xfrm>
            <a:off x="7707839" y="3827542"/>
            <a:ext cx="167295" cy="175865"/>
            <a:chOff x="0" y="0"/>
            <a:chExt cx="271273" cy="285170"/>
          </a:xfrm>
        </p:grpSpPr>
        <p:sp>
          <p:nvSpPr>
            <p:cNvPr id="654"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55"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664" name="Group"/>
          <p:cNvGrpSpPr/>
          <p:nvPr/>
        </p:nvGrpSpPr>
        <p:grpSpPr>
          <a:xfrm>
            <a:off x="2256464" y="2877711"/>
            <a:ext cx="458755" cy="459121"/>
            <a:chOff x="-59944" y="-44590"/>
            <a:chExt cx="743887" cy="744478"/>
          </a:xfrm>
        </p:grpSpPr>
        <p:sp>
          <p:nvSpPr>
            <p:cNvPr id="657" name="Circle"/>
            <p:cNvSpPr/>
            <p:nvPr/>
          </p:nvSpPr>
          <p:spPr>
            <a:xfrm>
              <a:off x="-59945" y="-44591"/>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663" name="Group"/>
            <p:cNvGrpSpPr/>
            <p:nvPr/>
          </p:nvGrpSpPr>
          <p:grpSpPr>
            <a:xfrm>
              <a:off x="191677" y="93867"/>
              <a:ext cx="334542" cy="467564"/>
              <a:chOff x="0" y="0"/>
              <a:chExt cx="334541" cy="467563"/>
            </a:xfrm>
          </p:grpSpPr>
          <p:sp>
            <p:nvSpPr>
              <p:cNvPr id="658" name="Circle"/>
              <p:cNvSpPr/>
              <p:nvPr/>
            </p:nvSpPr>
            <p:spPr>
              <a:xfrm>
                <a:off x="226919" y="70423"/>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59"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60"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61"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62" name="Line"/>
              <p:cNvSpPr/>
              <p:nvPr/>
            </p:nvSpPr>
            <p:spPr>
              <a:xfrm>
                <a:off x="66739" y="175974"/>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sp>
        <p:nvSpPr>
          <p:cNvPr id="665"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
        <p:nvSpPr>
          <p:cNvPr id="666" name="Pull Request…"/>
          <p:cNvSpPr txBox="1"/>
          <p:nvPr/>
        </p:nvSpPr>
        <p:spPr>
          <a:xfrm>
            <a:off x="6285840" y="4450600"/>
            <a:ext cx="1795589" cy="404902"/>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spAutoFit/>
          </a:bodyPr>
          <a:lstStyle>
            <a:defPPr>
              <a:defRPr lang="en-US"/>
            </a:defPPr>
            <a:lvl1pPr>
              <a:defRPr sz="1600"/>
            </a:lvl1pPr>
          </a:lstStyle>
          <a:p>
            <a:r>
              <a:t>Pull Request</a:t>
            </a:r>
          </a:p>
          <a:p>
            <a:r>
              <a:t>updates</a:t>
            </a:r>
          </a:p>
        </p:txBody>
      </p:sp>
    </p:spTree>
    <p:extLst>
      <p:ext uri="{BB962C8B-B14F-4D97-AF65-F5344CB8AC3E}">
        <p14:creationId xmlns:p14="http://schemas.microsoft.com/office/powerpoint/2010/main" val="3500216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Line"/>
          <p:cNvSpPr/>
          <p:nvPr/>
        </p:nvSpPr>
        <p:spPr>
          <a:xfrm flipH="1">
            <a:off x="7637667" y="3224654"/>
            <a:ext cx="392654" cy="550973"/>
          </a:xfrm>
          <a:custGeom>
            <a:avLst/>
            <a:gdLst/>
            <a:ahLst/>
            <a:cxnLst>
              <a:cxn ang="0">
                <a:pos x="wd2" y="hd2"/>
              </a:cxn>
              <a:cxn ang="5400000">
                <a:pos x="wd2" y="hd2"/>
              </a:cxn>
              <a:cxn ang="10800000">
                <a:pos x="wd2" y="hd2"/>
              </a:cxn>
              <a:cxn ang="16200000">
                <a:pos x="wd2" y="hd2"/>
              </a:cxn>
            </a:cxnLst>
            <a:rect l="0" t="0" r="r" b="b"/>
            <a:pathLst>
              <a:path w="21600" h="21535" extrusionOk="0">
                <a:moveTo>
                  <a:pt x="0" y="0"/>
                </a:moveTo>
                <a:cubicBezTo>
                  <a:pt x="1302" y="917"/>
                  <a:pt x="2536" y="1977"/>
                  <a:pt x="3695" y="3163"/>
                </a:cubicBezTo>
                <a:cubicBezTo>
                  <a:pt x="7090" y="6638"/>
                  <a:pt x="9745" y="11045"/>
                  <a:pt x="12282" y="15169"/>
                </a:cubicBezTo>
                <a:cubicBezTo>
                  <a:pt x="13951" y="17883"/>
                  <a:pt x="15836" y="20497"/>
                  <a:pt x="18799" y="21302"/>
                </a:cubicBezTo>
                <a:cubicBezTo>
                  <a:pt x="19723" y="21553"/>
                  <a:pt x="20687" y="21600"/>
                  <a:pt x="21600" y="21449"/>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69" name="Line"/>
          <p:cNvSpPr/>
          <p:nvPr/>
        </p:nvSpPr>
        <p:spPr>
          <a:xfrm>
            <a:off x="1627257" y="3107271"/>
            <a:ext cx="7438888" cy="1"/>
          </a:xfrm>
          <a:prstGeom prst="line">
            <a:avLst/>
          </a:prstGeom>
          <a:ln w="63500">
            <a:solidFill>
              <a:srgbClr val="A6AAA9">
                <a:alpha val="80000"/>
              </a:srgbClr>
            </a:solidFill>
            <a:miter lim="400000"/>
            <a:tailEnd type="triangle"/>
          </a:ln>
        </p:spPr>
        <p:txBody>
          <a:bodyPr lIns="31329" tIns="31329" rIns="31329" bIns="31329" anchor="ctr"/>
          <a:lstStyle/>
          <a:p>
            <a:pPr>
              <a:defRPr sz="2400"/>
            </a:pPr>
            <a:endParaRPr sz="1480"/>
          </a:p>
        </p:txBody>
      </p:sp>
      <p:sp>
        <p:nvSpPr>
          <p:cNvPr id="670" name="Circle"/>
          <p:cNvSpPr/>
          <p:nvPr/>
        </p:nvSpPr>
        <p:spPr>
          <a:xfrm>
            <a:off x="7996315" y="2877712"/>
            <a:ext cx="458756" cy="459120"/>
          </a:xfrm>
          <a:prstGeom prst="ellipse">
            <a:avLst/>
          </a:prstGeom>
          <a:solidFill>
            <a:srgbClr val="FFFFFF"/>
          </a:solidFill>
          <a:ln w="38100">
            <a:solidFill>
              <a:schemeClr val="accent4"/>
            </a:solidFill>
            <a:miter lim="400000"/>
          </a:ln>
        </p:spPr>
        <p:txBody>
          <a:bodyPr lIns="31329" tIns="31329" rIns="31329" bIns="31329" anchor="ctr"/>
          <a:lstStyle/>
          <a:p>
            <a:pPr>
              <a:defRPr sz="2400">
                <a:solidFill>
                  <a:srgbClr val="FFFFFF"/>
                </a:solidFill>
              </a:defRPr>
            </a:pPr>
            <a:endParaRPr sz="1480"/>
          </a:p>
        </p:txBody>
      </p:sp>
      <p:sp>
        <p:nvSpPr>
          <p:cNvPr id="671" name="Circle"/>
          <p:cNvSpPr/>
          <p:nvPr/>
        </p:nvSpPr>
        <p:spPr>
          <a:xfrm>
            <a:off x="8303324" y="3103479"/>
            <a:ext cx="66371" cy="66371"/>
          </a:xfrm>
          <a:prstGeom prst="ellipse">
            <a:avLst/>
          </a:prstGeom>
          <a:ln w="25400">
            <a:solidFill>
              <a:schemeClr val="accent4"/>
            </a:solidFill>
            <a:miter lim="400000"/>
          </a:ln>
        </p:spPr>
        <p:txBody>
          <a:bodyPr lIns="31329" tIns="31329" rIns="31329" bIns="31329" anchor="ctr"/>
          <a:lstStyle/>
          <a:p>
            <a:pPr>
              <a:defRPr sz="2400">
                <a:solidFill>
                  <a:srgbClr val="FFFFFF"/>
                </a:solidFill>
              </a:defRPr>
            </a:pPr>
            <a:endParaRPr sz="1480"/>
          </a:p>
        </p:txBody>
      </p:sp>
      <p:sp>
        <p:nvSpPr>
          <p:cNvPr id="672" name="Circle"/>
          <p:cNvSpPr/>
          <p:nvPr/>
        </p:nvSpPr>
        <p:spPr>
          <a:xfrm>
            <a:off x="8120293" y="2963098"/>
            <a:ext cx="66371" cy="66371"/>
          </a:xfrm>
          <a:prstGeom prst="ellipse">
            <a:avLst/>
          </a:prstGeom>
          <a:ln w="25400">
            <a:solidFill>
              <a:schemeClr val="accent4"/>
            </a:solidFill>
            <a:miter lim="400000"/>
          </a:ln>
        </p:spPr>
        <p:txBody>
          <a:bodyPr lIns="31329" tIns="31329" rIns="31329" bIns="31329" anchor="ctr"/>
          <a:lstStyle/>
          <a:p>
            <a:pPr>
              <a:defRPr sz="2400">
                <a:solidFill>
                  <a:srgbClr val="FFFFFF"/>
                </a:solidFill>
              </a:defRPr>
            </a:pPr>
            <a:endParaRPr sz="1480"/>
          </a:p>
        </p:txBody>
      </p:sp>
      <p:sp>
        <p:nvSpPr>
          <p:cNvPr id="673" name="Circle"/>
          <p:cNvSpPr/>
          <p:nvPr/>
        </p:nvSpPr>
        <p:spPr>
          <a:xfrm>
            <a:off x="8120293" y="3185073"/>
            <a:ext cx="66371" cy="66371"/>
          </a:xfrm>
          <a:prstGeom prst="ellipse">
            <a:avLst/>
          </a:prstGeom>
          <a:ln w="25400">
            <a:solidFill>
              <a:schemeClr val="accent4"/>
            </a:solidFill>
            <a:miter lim="400000"/>
          </a:ln>
        </p:spPr>
        <p:txBody>
          <a:bodyPr lIns="31329" tIns="31329" rIns="31329" bIns="31329" anchor="ctr"/>
          <a:lstStyle/>
          <a:p>
            <a:pPr>
              <a:defRPr sz="2400">
                <a:solidFill>
                  <a:srgbClr val="FFFFFF"/>
                </a:solidFill>
              </a:defRPr>
            </a:pPr>
            <a:endParaRPr sz="1480"/>
          </a:p>
        </p:txBody>
      </p:sp>
      <p:sp>
        <p:nvSpPr>
          <p:cNvPr id="674" name="Line"/>
          <p:cNvSpPr/>
          <p:nvPr/>
        </p:nvSpPr>
        <p:spPr>
          <a:xfrm flipV="1">
            <a:off x="8153478" y="3026748"/>
            <a:ext cx="1" cy="153133"/>
          </a:xfrm>
          <a:prstGeom prst="line">
            <a:avLst/>
          </a:prstGeom>
          <a:ln w="38100">
            <a:solidFill>
              <a:schemeClr val="accent4"/>
            </a:solidFill>
            <a:miter lim="400000"/>
          </a:ln>
        </p:spPr>
        <p:txBody>
          <a:bodyPr lIns="31329" tIns="31329" rIns="31329" bIns="31329" anchor="ctr"/>
          <a:lstStyle/>
          <a:p>
            <a:pPr>
              <a:defRPr sz="2400"/>
            </a:pPr>
            <a:endParaRPr sz="1480"/>
          </a:p>
        </p:txBody>
      </p:sp>
      <p:sp>
        <p:nvSpPr>
          <p:cNvPr id="675" name="Line"/>
          <p:cNvSpPr/>
          <p:nvPr/>
        </p:nvSpPr>
        <p:spPr>
          <a:xfrm>
            <a:off x="8154225" y="3039328"/>
            <a:ext cx="144880" cy="99198"/>
          </a:xfrm>
          <a:custGeom>
            <a:avLst/>
            <a:gdLst/>
            <a:ahLst/>
            <a:cxnLst>
              <a:cxn ang="0">
                <a:pos x="wd2" y="hd2"/>
              </a:cxn>
              <a:cxn ang="5400000">
                <a:pos x="wd2" y="hd2"/>
              </a:cxn>
              <a:cxn ang="10800000">
                <a:pos x="wd2" y="hd2"/>
              </a:cxn>
              <a:cxn ang="16200000">
                <a:pos x="wd2" y="hd2"/>
              </a:cxn>
            </a:cxnLst>
            <a:rect l="0" t="0" r="r" b="b"/>
            <a:pathLst>
              <a:path w="21600" h="21378" extrusionOk="0">
                <a:moveTo>
                  <a:pt x="0" y="0"/>
                </a:moveTo>
                <a:cubicBezTo>
                  <a:pt x="1834" y="7770"/>
                  <a:pt x="5685" y="14205"/>
                  <a:pt x="10741" y="17947"/>
                </a:cubicBezTo>
                <a:cubicBezTo>
                  <a:pt x="14093" y="20429"/>
                  <a:pt x="17837" y="21600"/>
                  <a:pt x="21600" y="21344"/>
                </a:cubicBezTo>
              </a:path>
            </a:pathLst>
          </a:custGeom>
          <a:ln w="38100">
            <a:solidFill>
              <a:schemeClr val="accent4"/>
            </a:solidFill>
            <a:miter lim="400000"/>
          </a:ln>
        </p:spPr>
        <p:txBody>
          <a:bodyPr lIns="31329" tIns="31329" rIns="31329" bIns="31329" anchor="ctr"/>
          <a:lstStyle/>
          <a:p>
            <a:pPr>
              <a:defRPr sz="2400"/>
            </a:pPr>
            <a:endParaRPr sz="1480"/>
          </a:p>
        </p:txBody>
      </p:sp>
      <p:grpSp>
        <p:nvGrpSpPr>
          <p:cNvPr id="679" name="Group"/>
          <p:cNvGrpSpPr/>
          <p:nvPr/>
        </p:nvGrpSpPr>
        <p:grpSpPr>
          <a:xfrm>
            <a:off x="3337517" y="3732969"/>
            <a:ext cx="202347" cy="84331"/>
            <a:chOff x="0" y="0"/>
            <a:chExt cx="328112" cy="136743"/>
          </a:xfrm>
        </p:grpSpPr>
        <p:sp>
          <p:nvSpPr>
            <p:cNvPr id="676"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77"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78"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683" name="Group"/>
          <p:cNvGrpSpPr/>
          <p:nvPr/>
        </p:nvGrpSpPr>
        <p:grpSpPr>
          <a:xfrm>
            <a:off x="3641526" y="3732969"/>
            <a:ext cx="202347" cy="84331"/>
            <a:chOff x="0" y="0"/>
            <a:chExt cx="328112" cy="136743"/>
          </a:xfrm>
        </p:grpSpPr>
        <p:sp>
          <p:nvSpPr>
            <p:cNvPr id="680"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81"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82"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687" name="Group"/>
          <p:cNvGrpSpPr/>
          <p:nvPr/>
        </p:nvGrpSpPr>
        <p:grpSpPr>
          <a:xfrm>
            <a:off x="3945536" y="3732969"/>
            <a:ext cx="202347" cy="84331"/>
            <a:chOff x="0" y="0"/>
            <a:chExt cx="328112" cy="136743"/>
          </a:xfrm>
        </p:grpSpPr>
        <p:sp>
          <p:nvSpPr>
            <p:cNvPr id="684"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85"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86"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688" name="Line"/>
          <p:cNvSpPr/>
          <p:nvPr/>
        </p:nvSpPr>
        <p:spPr>
          <a:xfrm>
            <a:off x="2680245" y="3227128"/>
            <a:ext cx="663905" cy="547290"/>
          </a:xfrm>
          <a:custGeom>
            <a:avLst/>
            <a:gdLst/>
            <a:ahLst/>
            <a:cxnLst>
              <a:cxn ang="0">
                <a:pos x="wd2" y="hd2"/>
              </a:cxn>
              <a:cxn ang="5400000">
                <a:pos x="wd2" y="hd2"/>
              </a:cxn>
              <a:cxn ang="10800000">
                <a:pos x="wd2" y="hd2"/>
              </a:cxn>
              <a:cxn ang="16200000">
                <a:pos x="wd2" y="hd2"/>
              </a:cxn>
            </a:cxnLst>
            <a:rect l="0" t="0" r="r" b="b"/>
            <a:pathLst>
              <a:path w="21600" h="21534" extrusionOk="0">
                <a:moveTo>
                  <a:pt x="0" y="0"/>
                </a:moveTo>
                <a:cubicBezTo>
                  <a:pt x="1302" y="914"/>
                  <a:pt x="2527" y="1981"/>
                  <a:pt x="3657" y="3184"/>
                </a:cubicBezTo>
                <a:cubicBezTo>
                  <a:pt x="6950" y="6691"/>
                  <a:pt x="9327" y="11225"/>
                  <a:pt x="12157" y="15270"/>
                </a:cubicBezTo>
                <a:cubicBezTo>
                  <a:pt x="13969" y="17859"/>
                  <a:pt x="16043" y="20294"/>
                  <a:pt x="18740" y="21188"/>
                </a:cubicBezTo>
                <a:cubicBezTo>
                  <a:pt x="19671" y="21497"/>
                  <a:pt x="20639" y="21600"/>
                  <a:pt x="21600" y="21493"/>
                </a:cubicBezTo>
              </a:path>
            </a:pathLst>
          </a:cu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89" name="Line"/>
          <p:cNvSpPr/>
          <p:nvPr/>
        </p:nvSpPr>
        <p:spPr>
          <a:xfrm flipH="1">
            <a:off x="3818947" y="3775134"/>
            <a:ext cx="137285"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690" name="Line"/>
          <p:cNvSpPr/>
          <p:nvPr/>
        </p:nvSpPr>
        <p:spPr>
          <a:xfrm flipH="1">
            <a:off x="3512401"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699" name="Group"/>
          <p:cNvGrpSpPr/>
          <p:nvPr/>
        </p:nvGrpSpPr>
        <p:grpSpPr>
          <a:xfrm>
            <a:off x="4389370" y="3546055"/>
            <a:ext cx="464422" cy="460365"/>
            <a:chOff x="-48889" y="-45600"/>
            <a:chExt cx="753076" cy="746498"/>
          </a:xfrm>
        </p:grpSpPr>
        <p:sp>
          <p:nvSpPr>
            <p:cNvPr id="691" name="Circle"/>
            <p:cNvSpPr/>
            <p:nvPr/>
          </p:nvSpPr>
          <p:spPr>
            <a:xfrm>
              <a:off x="-48890" y="-45601"/>
              <a:ext cx="753078" cy="746500"/>
            </a:xfrm>
            <a:prstGeom prst="ellips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698" name="Group"/>
            <p:cNvGrpSpPr/>
            <p:nvPr/>
          </p:nvGrpSpPr>
          <p:grpSpPr>
            <a:xfrm>
              <a:off x="154337" y="86586"/>
              <a:ext cx="346623" cy="482125"/>
              <a:chOff x="0" y="0"/>
              <a:chExt cx="346621" cy="482124"/>
            </a:xfrm>
          </p:grpSpPr>
          <p:sp>
            <p:nvSpPr>
              <p:cNvPr id="692" name="Circle"/>
              <p:cNvSpPr/>
              <p:nvPr/>
            </p:nvSpPr>
            <p:spPr>
              <a:xfrm>
                <a:off x="23900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93" name="Circle"/>
              <p:cNvSpPr/>
              <p:nvPr/>
            </p:nvSpPr>
            <p:spPr>
              <a:xfrm>
                <a:off x="0" y="14561"/>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94" name="Circle"/>
              <p:cNvSpPr/>
              <p:nvPr/>
            </p:nvSpPr>
            <p:spPr>
              <a:xfrm>
                <a:off x="0" y="374502"/>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695" name="Line"/>
              <p:cNvSpPr/>
              <p:nvPr/>
            </p:nvSpPr>
            <p:spPr>
              <a:xfrm flipV="1">
                <a:off x="53810" y="117772"/>
                <a:ext cx="1" cy="248309"/>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96" name="Line"/>
              <p:cNvSpPr/>
              <p:nvPr/>
            </p:nvSpPr>
            <p:spPr>
              <a:xfrm>
                <a:off x="182354" y="70996"/>
                <a:ext cx="112101" cy="306779"/>
              </a:xfrm>
              <a:custGeom>
                <a:avLst/>
                <a:gdLst/>
                <a:ahLst/>
                <a:cxnLst>
                  <a:cxn ang="0">
                    <a:pos x="wd2" y="hd2"/>
                  </a:cxn>
                  <a:cxn ang="5400000">
                    <a:pos x="wd2" y="hd2"/>
                  </a:cxn>
                  <a:cxn ang="10800000">
                    <a:pos x="wd2" y="hd2"/>
                  </a:cxn>
                  <a:cxn ang="16200000">
                    <a:pos x="wd2" y="hd2"/>
                  </a:cxn>
                </a:cxnLst>
                <a:rect l="0" t="0" r="r" b="b"/>
                <a:pathLst>
                  <a:path w="21600" h="21483" extrusionOk="0">
                    <a:moveTo>
                      <a:pt x="0" y="94"/>
                    </a:moveTo>
                    <a:cubicBezTo>
                      <a:pt x="3129" y="-117"/>
                      <a:pt x="6349" y="27"/>
                      <a:pt x="9273" y="510"/>
                    </a:cubicBezTo>
                    <a:cubicBezTo>
                      <a:pt x="12896" y="1109"/>
                      <a:pt x="15678" y="2100"/>
                      <a:pt x="17522" y="3419"/>
                    </a:cubicBezTo>
                    <a:cubicBezTo>
                      <a:pt x="19873" y="5102"/>
                      <a:pt x="20392" y="7173"/>
                      <a:pt x="20662" y="9148"/>
                    </a:cubicBezTo>
                    <a:cubicBezTo>
                      <a:pt x="21222" y="13255"/>
                      <a:pt x="21518" y="17370"/>
                      <a:pt x="21600" y="21483"/>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697" name="Triangle"/>
              <p:cNvSpPr/>
              <p:nvPr/>
            </p:nvSpPr>
            <p:spPr>
              <a:xfrm rot="16200000">
                <a:off x="83592" y="21423"/>
                <a:ext cx="136745" cy="9389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atOff val="-3355"/>
                  <a:lumOff val="26614"/>
                </a:schemeClr>
              </a:solidFill>
              <a:ln w="12700" cap="flat">
                <a:noFill/>
                <a:miter lim="400000"/>
              </a:ln>
              <a:effectLst/>
            </p:spPr>
            <p:txBody>
              <a:bodyPr wrap="square" lIns="31329" tIns="31329" rIns="31329" bIns="31329" numCol="1" anchor="ctr">
                <a:noAutofit/>
              </a:bodyPr>
              <a:lstStyle/>
              <a:p>
                <a:pPr>
                  <a:defRPr sz="2400">
                    <a:solidFill>
                      <a:srgbClr val="FFFFFF"/>
                    </a:solidFill>
                  </a:defRPr>
                </a:pPr>
                <a:endParaRPr sz="1480"/>
              </a:p>
            </p:txBody>
          </p:sp>
        </p:grpSp>
      </p:grpSp>
      <p:sp>
        <p:nvSpPr>
          <p:cNvPr id="700" name="Line"/>
          <p:cNvSpPr/>
          <p:nvPr/>
        </p:nvSpPr>
        <p:spPr>
          <a:xfrm flipH="1">
            <a:off x="4139723" y="3775134"/>
            <a:ext cx="261209"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703" name="Group"/>
          <p:cNvGrpSpPr/>
          <p:nvPr/>
        </p:nvGrpSpPr>
        <p:grpSpPr>
          <a:xfrm>
            <a:off x="6225221" y="3524358"/>
            <a:ext cx="167295" cy="175865"/>
            <a:chOff x="0" y="0"/>
            <a:chExt cx="271273" cy="285170"/>
          </a:xfrm>
        </p:grpSpPr>
        <p:sp>
          <p:nvSpPr>
            <p:cNvPr id="701"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02"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706" name="Group"/>
          <p:cNvGrpSpPr/>
          <p:nvPr/>
        </p:nvGrpSpPr>
        <p:grpSpPr>
          <a:xfrm>
            <a:off x="7131172" y="3524358"/>
            <a:ext cx="167295" cy="175865"/>
            <a:chOff x="0" y="0"/>
            <a:chExt cx="271273" cy="285170"/>
          </a:xfrm>
        </p:grpSpPr>
        <p:sp>
          <p:nvSpPr>
            <p:cNvPr id="704"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05"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710" name="Group"/>
          <p:cNvGrpSpPr/>
          <p:nvPr/>
        </p:nvGrpSpPr>
        <p:grpSpPr>
          <a:xfrm>
            <a:off x="6961641" y="3732969"/>
            <a:ext cx="202347" cy="84331"/>
            <a:chOff x="0" y="0"/>
            <a:chExt cx="328112" cy="136743"/>
          </a:xfrm>
        </p:grpSpPr>
        <p:sp>
          <p:nvSpPr>
            <p:cNvPr id="707"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08"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709"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714" name="Group"/>
          <p:cNvGrpSpPr/>
          <p:nvPr/>
        </p:nvGrpSpPr>
        <p:grpSpPr>
          <a:xfrm>
            <a:off x="7265650" y="3732969"/>
            <a:ext cx="202347" cy="84331"/>
            <a:chOff x="0" y="0"/>
            <a:chExt cx="328112" cy="136743"/>
          </a:xfrm>
        </p:grpSpPr>
        <p:sp>
          <p:nvSpPr>
            <p:cNvPr id="711"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12"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713"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sp>
        <p:nvSpPr>
          <p:cNvPr id="715" name="Line"/>
          <p:cNvSpPr/>
          <p:nvPr/>
        </p:nvSpPr>
        <p:spPr>
          <a:xfrm flipH="1">
            <a:off x="4847599" y="3775134"/>
            <a:ext cx="1521342"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716" name="Line"/>
          <p:cNvSpPr/>
          <p:nvPr/>
        </p:nvSpPr>
        <p:spPr>
          <a:xfrm flipH="1">
            <a:off x="7139060" y="3775134"/>
            <a:ext cx="137286"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717" name="Line"/>
          <p:cNvSpPr/>
          <p:nvPr/>
        </p:nvSpPr>
        <p:spPr>
          <a:xfrm flipH="1">
            <a:off x="6542982" y="3775134"/>
            <a:ext cx="437724"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sp>
        <p:nvSpPr>
          <p:cNvPr id="718" name="Line"/>
          <p:cNvSpPr/>
          <p:nvPr/>
        </p:nvSpPr>
        <p:spPr>
          <a:xfrm flipH="1">
            <a:off x="7445606" y="3775134"/>
            <a:ext cx="218267" cy="1"/>
          </a:xfrm>
          <a:prstGeom prst="line">
            <a:avLst/>
          </a:prstGeom>
          <a:ln w="38100">
            <a:solidFill>
              <a:schemeClr val="accent1">
                <a:satOff val="-3355"/>
                <a:lumOff val="26614"/>
              </a:schemeClr>
            </a:solidFill>
            <a:miter lim="400000"/>
          </a:ln>
        </p:spPr>
        <p:txBody>
          <a:bodyPr lIns="31329" tIns="31329" rIns="31329" bIns="31329" anchor="ctr"/>
          <a:lstStyle/>
          <a:p>
            <a:pPr>
              <a:defRPr sz="2400"/>
            </a:pPr>
            <a:endParaRPr sz="1480"/>
          </a:p>
        </p:txBody>
      </p:sp>
      <p:grpSp>
        <p:nvGrpSpPr>
          <p:cNvPr id="722" name="Group"/>
          <p:cNvGrpSpPr/>
          <p:nvPr/>
        </p:nvGrpSpPr>
        <p:grpSpPr>
          <a:xfrm>
            <a:off x="6348796" y="3732969"/>
            <a:ext cx="202347" cy="84331"/>
            <a:chOff x="0" y="0"/>
            <a:chExt cx="328112" cy="136743"/>
          </a:xfrm>
        </p:grpSpPr>
        <p:sp>
          <p:nvSpPr>
            <p:cNvPr id="719" name="Circle"/>
            <p:cNvSpPr/>
            <p:nvPr/>
          </p:nvSpPr>
          <p:spPr>
            <a:xfrm>
              <a:off x="96382" y="0"/>
              <a:ext cx="136745" cy="136744"/>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20" name="Line"/>
            <p:cNvSpPr/>
            <p:nvPr/>
          </p:nvSpPr>
          <p:spPr>
            <a:xfrm flipH="1" flipV="1">
              <a:off x="-1"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721" name="Line"/>
            <p:cNvSpPr/>
            <p:nvPr/>
          </p:nvSpPr>
          <p:spPr>
            <a:xfrm flipH="1" flipV="1">
              <a:off x="223006" y="68371"/>
              <a:ext cx="105107" cy="1"/>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nvGrpSpPr>
          <p:cNvPr id="725" name="Group"/>
          <p:cNvGrpSpPr/>
          <p:nvPr/>
        </p:nvGrpSpPr>
        <p:grpSpPr>
          <a:xfrm>
            <a:off x="5453133" y="3524358"/>
            <a:ext cx="167295" cy="175865"/>
            <a:chOff x="0" y="0"/>
            <a:chExt cx="271273" cy="285170"/>
          </a:xfrm>
        </p:grpSpPr>
        <p:sp>
          <p:nvSpPr>
            <p:cNvPr id="723"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24"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728" name="Group"/>
          <p:cNvGrpSpPr/>
          <p:nvPr/>
        </p:nvGrpSpPr>
        <p:grpSpPr>
          <a:xfrm>
            <a:off x="5765894" y="3845461"/>
            <a:ext cx="167295" cy="175865"/>
            <a:chOff x="0" y="0"/>
            <a:chExt cx="271273" cy="285170"/>
          </a:xfrm>
        </p:grpSpPr>
        <p:sp>
          <p:nvSpPr>
            <p:cNvPr id="726"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27"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731" name="Group"/>
          <p:cNvGrpSpPr/>
          <p:nvPr/>
        </p:nvGrpSpPr>
        <p:grpSpPr>
          <a:xfrm>
            <a:off x="7707839" y="3827542"/>
            <a:ext cx="167295" cy="175865"/>
            <a:chOff x="0" y="0"/>
            <a:chExt cx="271273" cy="285170"/>
          </a:xfrm>
        </p:grpSpPr>
        <p:sp>
          <p:nvSpPr>
            <p:cNvPr id="729" name="Callout"/>
            <p:cNvSpPr/>
            <p:nvPr/>
          </p:nvSpPr>
          <p:spPr>
            <a:xfrm>
              <a:off x="0" y="68079"/>
              <a:ext cx="174625" cy="217092"/>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30" name="Callout"/>
            <p:cNvSpPr/>
            <p:nvPr/>
          </p:nvSpPr>
          <p:spPr>
            <a:xfrm flipH="1">
              <a:off x="96648" y="0"/>
              <a:ext cx="174626" cy="217091"/>
            </a:xfrm>
            <a:custGeom>
              <a:avLst/>
              <a:gdLst/>
              <a:ahLst/>
              <a:cxnLst>
                <a:cxn ang="0">
                  <a:pos x="wd2" y="hd2"/>
                </a:cxn>
                <a:cxn ang="5400000">
                  <a:pos x="wd2" y="hd2"/>
                </a:cxn>
                <a:cxn ang="10800000">
                  <a:pos x="wd2" y="hd2"/>
                </a:cxn>
                <a:cxn ang="16200000">
                  <a:pos x="wd2" y="hd2"/>
                </a:cxn>
              </a:cxnLst>
              <a:rect l="0" t="0" r="r" b="b"/>
              <a:pathLst>
                <a:path w="21600" h="21600" extrusionOk="0">
                  <a:moveTo>
                    <a:pt x="1080" y="0"/>
                  </a:moveTo>
                  <a:cubicBezTo>
                    <a:pt x="485" y="0"/>
                    <a:pt x="0" y="390"/>
                    <a:pt x="0" y="869"/>
                  </a:cubicBezTo>
                  <a:lnTo>
                    <a:pt x="0" y="13860"/>
                  </a:lnTo>
                  <a:cubicBezTo>
                    <a:pt x="0" y="14339"/>
                    <a:pt x="485" y="14729"/>
                    <a:pt x="1080" y="14729"/>
                  </a:cubicBezTo>
                  <a:lnTo>
                    <a:pt x="4124" y="14729"/>
                  </a:lnTo>
                  <a:lnTo>
                    <a:pt x="7560" y="21600"/>
                  </a:lnTo>
                  <a:lnTo>
                    <a:pt x="11045" y="14729"/>
                  </a:lnTo>
                  <a:lnTo>
                    <a:pt x="20520" y="14729"/>
                  </a:lnTo>
                  <a:cubicBezTo>
                    <a:pt x="21115" y="14729"/>
                    <a:pt x="21600" y="14339"/>
                    <a:pt x="21600" y="13860"/>
                  </a:cubicBezTo>
                  <a:lnTo>
                    <a:pt x="21600" y="869"/>
                  </a:lnTo>
                  <a:cubicBezTo>
                    <a:pt x="21600" y="390"/>
                    <a:pt x="21115" y="0"/>
                    <a:pt x="20520" y="0"/>
                  </a:cubicBezTo>
                  <a:lnTo>
                    <a:pt x="1080" y="0"/>
                  </a:lnTo>
                  <a:close/>
                </a:path>
              </a:pathLst>
            </a:custGeom>
            <a:solidFill>
              <a:srgbClr val="DCDEE0"/>
            </a:solidFill>
            <a:ln w="12700" cap="flat">
              <a:solidFill>
                <a:srgbClr val="FFFFFF"/>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grpSp>
        <p:nvGrpSpPr>
          <p:cNvPr id="739" name="Group"/>
          <p:cNvGrpSpPr/>
          <p:nvPr/>
        </p:nvGrpSpPr>
        <p:grpSpPr>
          <a:xfrm>
            <a:off x="2256464" y="2877711"/>
            <a:ext cx="458755" cy="459121"/>
            <a:chOff x="-59944" y="-44590"/>
            <a:chExt cx="743887" cy="744478"/>
          </a:xfrm>
        </p:grpSpPr>
        <p:sp>
          <p:nvSpPr>
            <p:cNvPr id="732" name="Circle"/>
            <p:cNvSpPr/>
            <p:nvPr/>
          </p:nvSpPr>
          <p:spPr>
            <a:xfrm>
              <a:off x="-59945" y="-44591"/>
              <a:ext cx="743888" cy="744479"/>
            </a:xfrm>
            <a:prstGeom prst="ellipse">
              <a:avLst/>
            </a:prstGeom>
            <a:solidFill>
              <a:srgbClr val="FFFFFF"/>
            </a:solid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grpSp>
          <p:nvGrpSpPr>
            <p:cNvPr id="738" name="Group"/>
            <p:cNvGrpSpPr/>
            <p:nvPr/>
          </p:nvGrpSpPr>
          <p:grpSpPr>
            <a:xfrm>
              <a:off x="191677" y="93867"/>
              <a:ext cx="334542" cy="467564"/>
              <a:chOff x="0" y="0"/>
              <a:chExt cx="334541" cy="467563"/>
            </a:xfrm>
          </p:grpSpPr>
          <p:sp>
            <p:nvSpPr>
              <p:cNvPr id="733" name="Circle"/>
              <p:cNvSpPr/>
              <p:nvPr/>
            </p:nvSpPr>
            <p:spPr>
              <a:xfrm>
                <a:off x="226919" y="70423"/>
                <a:ext cx="107623"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34" name="Circle"/>
              <p:cNvSpPr/>
              <p:nvPr/>
            </p:nvSpPr>
            <p:spPr>
              <a:xfrm>
                <a:off x="0" y="0"/>
                <a:ext cx="107622" cy="107622"/>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35" name="Circle"/>
              <p:cNvSpPr/>
              <p:nvPr/>
            </p:nvSpPr>
            <p:spPr>
              <a:xfrm>
                <a:off x="0" y="359941"/>
                <a:ext cx="107622" cy="107623"/>
              </a:xfrm>
              <a:prstGeom prst="ellipse">
                <a:avLst/>
              </a:prstGeom>
              <a:noFill/>
              <a:ln w="254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solidFill>
                      <a:srgbClr val="FFFFFF"/>
                    </a:solidFill>
                  </a:defRPr>
                </a:pPr>
                <a:endParaRPr sz="1480"/>
              </a:p>
            </p:txBody>
          </p:sp>
          <p:sp>
            <p:nvSpPr>
              <p:cNvPr id="736" name="Line"/>
              <p:cNvSpPr/>
              <p:nvPr/>
            </p:nvSpPr>
            <p:spPr>
              <a:xfrm flipV="1">
                <a:off x="53810" y="103210"/>
                <a:ext cx="1" cy="248310"/>
              </a:xfrm>
              <a:prstGeom prst="line">
                <a:avLst/>
              </a:pr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sp>
            <p:nvSpPr>
              <p:cNvPr id="737" name="Line"/>
              <p:cNvSpPr/>
              <p:nvPr/>
            </p:nvSpPr>
            <p:spPr>
              <a:xfrm>
                <a:off x="66739" y="175974"/>
                <a:ext cx="212922" cy="182753"/>
              </a:xfrm>
              <a:custGeom>
                <a:avLst/>
                <a:gdLst/>
                <a:ahLst/>
                <a:cxnLst>
                  <a:cxn ang="0">
                    <a:pos x="wd2" y="hd2"/>
                  </a:cxn>
                  <a:cxn ang="5400000">
                    <a:pos x="wd2" y="hd2"/>
                  </a:cxn>
                  <a:cxn ang="10800000">
                    <a:pos x="wd2" y="hd2"/>
                  </a:cxn>
                  <a:cxn ang="16200000">
                    <a:pos x="wd2" y="hd2"/>
                  </a:cxn>
                </a:cxnLst>
                <a:rect l="0" t="0" r="r" b="b"/>
                <a:pathLst>
                  <a:path w="21587" h="21600" extrusionOk="0">
                    <a:moveTo>
                      <a:pt x="21587" y="0"/>
                    </a:moveTo>
                    <a:cubicBezTo>
                      <a:pt x="21501" y="6911"/>
                      <a:pt x="17123" y="12728"/>
                      <a:pt x="11256" y="13726"/>
                    </a:cubicBezTo>
                    <a:cubicBezTo>
                      <a:pt x="8707" y="14159"/>
                      <a:pt x="6007" y="13580"/>
                      <a:pt x="3658" y="14859"/>
                    </a:cubicBezTo>
                    <a:cubicBezTo>
                      <a:pt x="1415" y="16082"/>
                      <a:pt x="-13" y="18713"/>
                      <a:pt x="0" y="21600"/>
                    </a:cubicBezTo>
                  </a:path>
                </a:pathLst>
              </a:custGeom>
              <a:noFill/>
              <a:ln w="38100" cap="flat">
                <a:solidFill>
                  <a:schemeClr val="accent1">
                    <a:satOff val="-3355"/>
                    <a:lumOff val="26614"/>
                  </a:schemeClr>
                </a:solidFill>
                <a:prstDash val="solid"/>
                <a:miter lim="400000"/>
              </a:ln>
              <a:effectLst/>
            </p:spPr>
            <p:txBody>
              <a:bodyPr wrap="square" lIns="31329" tIns="31329" rIns="31329" bIns="31329" numCol="1" anchor="ctr">
                <a:noAutofit/>
              </a:bodyPr>
              <a:lstStyle/>
              <a:p>
                <a:pPr>
                  <a:defRPr sz="2400"/>
                </a:pPr>
                <a:endParaRPr sz="1480"/>
              </a:p>
            </p:txBody>
          </p:sp>
        </p:grpSp>
      </p:grpSp>
      <p:sp>
        <p:nvSpPr>
          <p:cNvPr id="740" name="The Pull Request process"/>
          <p:cNvSpPr txBox="1"/>
          <p:nvPr/>
        </p:nvSpPr>
        <p:spPr>
          <a:xfrm>
            <a:off x="1699140" y="857352"/>
            <a:ext cx="7292585" cy="1072248"/>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normAutofit/>
          </a:bodyPr>
          <a:lstStyle>
            <a:lvl1pPr>
              <a:defRPr sz="6000"/>
            </a:lvl1pPr>
          </a:lstStyle>
          <a:p>
            <a:r>
              <a:rPr sz="3700"/>
              <a:t> The Pull Request process</a:t>
            </a:r>
          </a:p>
        </p:txBody>
      </p:sp>
      <p:sp>
        <p:nvSpPr>
          <p:cNvPr id="741" name="Merge"/>
          <p:cNvSpPr txBox="1"/>
          <p:nvPr/>
        </p:nvSpPr>
        <p:spPr>
          <a:xfrm>
            <a:off x="7773936" y="4379367"/>
            <a:ext cx="926455" cy="234086"/>
          </a:xfrm>
          <a:prstGeom prst="rect">
            <a:avLst/>
          </a:prstGeom>
          <a:ln w="12700">
            <a:miter lim="400000"/>
          </a:ln>
          <a:extLst>
            <a:ext uri="{C572A759-6A51-4108-AA02-DFA0A04FC94B}">
              <ma14:wrappingTextBoxFlag xmlns:ma14="http://schemas.microsoft.com/office/mac/drawingml/2011/main" xmlns="" val="1"/>
            </a:ext>
          </a:extLst>
        </p:spPr>
        <p:txBody>
          <a:bodyPr lIns="31329" tIns="31329" rIns="31329" bIns="31329" anchor="ctr">
            <a:spAutoFit/>
          </a:bodyPr>
          <a:lstStyle>
            <a:defPPr>
              <a:defRPr lang="en-US"/>
            </a:defPPr>
            <a:lvl1pPr>
              <a:defRPr sz="1600"/>
            </a:lvl1pPr>
          </a:lstStyle>
          <a:p>
            <a:r>
              <a:t>Merge</a:t>
            </a:r>
          </a:p>
        </p:txBody>
      </p:sp>
    </p:spTree>
    <p:extLst>
      <p:ext uri="{BB962C8B-B14F-4D97-AF65-F5344CB8AC3E}">
        <p14:creationId xmlns:p14="http://schemas.microsoft.com/office/powerpoint/2010/main" val="70024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CE2FB5D9-2CFB-7B4D-B772-41A650177579}"/>
              </a:ext>
            </a:extLst>
          </p:cNvPr>
          <p:cNvSpPr>
            <a:spLocks noGrp="1" noChangeArrowheads="1"/>
          </p:cNvSpPr>
          <p:nvPr>
            <p:ph type="title"/>
          </p:nvPr>
        </p:nvSpPr>
        <p:spPr/>
        <p:txBody>
          <a:bodyPr/>
          <a:lstStyle/>
          <a:p>
            <a:pPr eaLnBrk="1" hangingPunct="1"/>
            <a:r>
              <a:rPr lang="en-US" altLang="en-US"/>
              <a:t>Actual Studies</a:t>
            </a:r>
          </a:p>
        </p:txBody>
      </p:sp>
      <p:sp>
        <p:nvSpPr>
          <p:cNvPr id="729091" name="Rectangle 3">
            <a:extLst>
              <a:ext uri="{FF2B5EF4-FFF2-40B4-BE49-F238E27FC236}">
                <a16:creationId xmlns:a16="http://schemas.microsoft.com/office/drawing/2014/main" id="{B6C551BE-2EC4-9D4F-B7AD-78CD7909DBD6}"/>
              </a:ext>
            </a:extLst>
          </p:cNvPr>
          <p:cNvSpPr>
            <a:spLocks noGrp="1" noChangeArrowheads="1"/>
          </p:cNvSpPr>
          <p:nvPr>
            <p:ph type="body" idx="1"/>
          </p:nvPr>
        </p:nvSpPr>
        <p:spPr/>
        <p:txBody>
          <a:bodyPr/>
          <a:lstStyle/>
          <a:p>
            <a:pPr eaLnBrk="1" hangingPunct="1"/>
            <a:r>
              <a:rPr lang="en-US" altLang="en-US" dirty="0"/>
              <a:t>Average defect detection rates</a:t>
            </a:r>
          </a:p>
          <a:p>
            <a:pPr lvl="1" eaLnBrk="1" hangingPunct="1"/>
            <a:r>
              <a:rPr lang="en-US" altLang="en-US" dirty="0"/>
              <a:t>Unit testing: 25%</a:t>
            </a:r>
          </a:p>
          <a:p>
            <a:pPr lvl="1" eaLnBrk="1" hangingPunct="1"/>
            <a:r>
              <a:rPr lang="en-US" altLang="en-US" dirty="0"/>
              <a:t>Function testing: 35%</a:t>
            </a:r>
          </a:p>
          <a:p>
            <a:pPr lvl="1" eaLnBrk="1" hangingPunct="1"/>
            <a:r>
              <a:rPr lang="en-US" altLang="en-US" dirty="0"/>
              <a:t>Integration testing:45% </a:t>
            </a:r>
          </a:p>
          <a:p>
            <a:pPr lvl="1" eaLnBrk="1" hangingPunct="1"/>
            <a:r>
              <a:rPr lang="en-US" altLang="en-US" b="1" dirty="0"/>
              <a:t>Design and code inspections: 55% and 60%. </a:t>
            </a:r>
          </a:p>
          <a:p>
            <a:pPr lvl="1" eaLnBrk="1" hangingPunct="1"/>
            <a:endParaRPr lang="en-US" altLang="en-US" sz="1322" dirty="0"/>
          </a:p>
          <a:p>
            <a:pPr eaLnBrk="1" hangingPunct="1"/>
            <a:r>
              <a:rPr lang="en-US" altLang="en-US" dirty="0"/>
              <a:t>11 programs developed by the same group of people</a:t>
            </a:r>
          </a:p>
          <a:p>
            <a:pPr lvl="1" eaLnBrk="1" hangingPunct="1"/>
            <a:r>
              <a:rPr lang="en-US" altLang="en-US" dirty="0"/>
              <a:t>First 5 without reviews: average 4.5 errors per 100 lines of code </a:t>
            </a:r>
          </a:p>
          <a:p>
            <a:pPr lvl="1" eaLnBrk="1" hangingPunct="1"/>
            <a:r>
              <a:rPr lang="en-US" altLang="en-US" dirty="0"/>
              <a:t>Next 6 with reviews: average 0.82 errors per 100 lines of code </a:t>
            </a:r>
          </a:p>
          <a:p>
            <a:pPr lvl="1" eaLnBrk="1" hangingPunct="1"/>
            <a:r>
              <a:rPr lang="en-US" altLang="en-US" dirty="0"/>
              <a:t>Errors reduced by </a:t>
            </a:r>
            <a:r>
              <a:rPr lang="en-US" altLang="en-US" b="1" dirty="0"/>
              <a:t>&gt; 80 percent. </a:t>
            </a:r>
            <a:endParaRPr lang="en-US" altLang="en-US" dirty="0"/>
          </a:p>
          <a:p>
            <a:pPr lvl="2" eaLnBrk="1" hangingPunct="1"/>
            <a:r>
              <a:rPr lang="en-US" altLang="en-US" dirty="0"/>
              <a:t>IBM's Orbit project: 500,000 lines, 11 levels of inspections. Delivered early and 1 % of the errors that would normally be expected. </a:t>
            </a:r>
          </a:p>
          <a:p>
            <a:pPr lvl="2" eaLnBrk="1" hangingPunct="1"/>
            <a:r>
              <a:rPr lang="en-US" altLang="en-US" dirty="0"/>
              <a:t>After AT&amp;T introduced reviews, study with &gt; 200 people reported a +14% productivity, -90% defects.</a:t>
            </a:r>
          </a:p>
          <a:p>
            <a:pPr lvl="3" eaLnBrk="1" hangingPunct="1"/>
            <a:r>
              <a:rPr lang="en-US" altLang="en-US" dirty="0"/>
              <a:t>(From Steve McConnell’s </a:t>
            </a:r>
            <a:r>
              <a:rPr lang="en-US" altLang="en-US" i="1" dirty="0"/>
              <a:t>Code Complete</a:t>
            </a:r>
            <a:r>
              <a:rPr lang="en-US" altLang="en-US" dirty="0"/>
              <a:t>)</a:t>
            </a:r>
          </a:p>
        </p:txBody>
      </p:sp>
    </p:spTree>
    <p:extLst>
      <p:ext uri="{BB962C8B-B14F-4D97-AF65-F5344CB8AC3E}">
        <p14:creationId xmlns:p14="http://schemas.microsoft.com/office/powerpoint/2010/main" val="45428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4BB08BF3-AEBE-8C4F-9B05-5A1A8DC4959F}"/>
              </a:ext>
            </a:extLst>
          </p:cNvPr>
          <p:cNvSpPr>
            <a:spLocks noGrp="1" noChangeArrowheads="1"/>
          </p:cNvSpPr>
          <p:nvPr>
            <p:ph type="title"/>
          </p:nvPr>
        </p:nvSpPr>
        <p:spPr/>
        <p:txBody>
          <a:bodyPr/>
          <a:lstStyle/>
          <a:p>
            <a:pPr eaLnBrk="1" hangingPunct="1"/>
            <a:r>
              <a:rPr lang="en-US" altLang="en-US"/>
              <a:t>Code Reviews in Industry</a:t>
            </a:r>
          </a:p>
        </p:txBody>
      </p:sp>
      <p:sp>
        <p:nvSpPr>
          <p:cNvPr id="730115" name="Rectangle 3">
            <a:extLst>
              <a:ext uri="{FF2B5EF4-FFF2-40B4-BE49-F238E27FC236}">
                <a16:creationId xmlns:a16="http://schemas.microsoft.com/office/drawing/2014/main" id="{C5E5D643-4A62-F142-842F-5EDFA19B338E}"/>
              </a:ext>
            </a:extLst>
          </p:cNvPr>
          <p:cNvSpPr>
            <a:spLocks noGrp="1" noChangeArrowheads="1"/>
          </p:cNvSpPr>
          <p:nvPr>
            <p:ph type="body" idx="1"/>
          </p:nvPr>
        </p:nvSpPr>
        <p:spPr/>
        <p:txBody>
          <a:bodyPr/>
          <a:lstStyle/>
          <a:p>
            <a:pPr eaLnBrk="1" hangingPunct="1"/>
            <a:r>
              <a:rPr lang="en-US" altLang="en-US"/>
              <a:t>Code reviews are a </a:t>
            </a:r>
            <a:r>
              <a:rPr lang="en-US" altLang="en-US" i="1"/>
              <a:t>very </a:t>
            </a:r>
            <a:r>
              <a:rPr lang="en-US" altLang="en-US"/>
              <a:t>common industry practice.</a:t>
            </a:r>
          </a:p>
          <a:p>
            <a:pPr lvl="1" eaLnBrk="1" hangingPunct="1"/>
            <a:endParaRPr lang="en-US" altLang="en-US"/>
          </a:p>
          <a:p>
            <a:pPr eaLnBrk="1" hangingPunct="1"/>
            <a:r>
              <a:rPr lang="en-US" altLang="en-US"/>
              <a:t>Made easier by advanced tools that:</a:t>
            </a:r>
          </a:p>
          <a:p>
            <a:pPr lvl="1" eaLnBrk="1" hangingPunct="1"/>
            <a:r>
              <a:rPr lang="en-US" altLang="en-US"/>
              <a:t>integrate with configuration management systems</a:t>
            </a:r>
          </a:p>
          <a:p>
            <a:pPr lvl="1" eaLnBrk="1" hangingPunct="1"/>
            <a:r>
              <a:rPr lang="en-US" altLang="en-US"/>
              <a:t>highlight changes (i.e., diff function)</a:t>
            </a:r>
          </a:p>
          <a:p>
            <a:pPr lvl="1" eaLnBrk="1" hangingPunct="1"/>
            <a:r>
              <a:rPr lang="en-US" altLang="en-US"/>
              <a:t>allow traversing back into history</a:t>
            </a:r>
          </a:p>
          <a:p>
            <a:pPr lvl="1" eaLnBrk="1" hangingPunct="1"/>
            <a:r>
              <a:rPr lang="en-US" altLang="en-US"/>
              <a:t>E.g.: Eclipse, IntelliJ, Git/SVN tools</a:t>
            </a:r>
          </a:p>
        </p:txBody>
      </p:sp>
    </p:spTree>
    <p:extLst>
      <p:ext uri="{BB962C8B-B14F-4D97-AF65-F5344CB8AC3E}">
        <p14:creationId xmlns:p14="http://schemas.microsoft.com/office/powerpoint/2010/main" val="8885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86B5C4AC-4966-124E-975E-ABF2274CD610}"/>
              </a:ext>
            </a:extLst>
          </p:cNvPr>
          <p:cNvSpPr>
            <a:spLocks noGrp="1" noChangeArrowheads="1"/>
          </p:cNvSpPr>
          <p:nvPr>
            <p:ph type="title"/>
          </p:nvPr>
        </p:nvSpPr>
        <p:spPr/>
        <p:txBody>
          <a:bodyPr/>
          <a:lstStyle/>
          <a:p>
            <a:pPr eaLnBrk="1" hangingPunct="1"/>
            <a:r>
              <a:rPr lang="en-US" altLang="en-US"/>
              <a:t>Code Reviews at Google</a:t>
            </a:r>
          </a:p>
        </p:txBody>
      </p:sp>
      <p:sp>
        <p:nvSpPr>
          <p:cNvPr id="732163" name="Rectangle 3">
            <a:extLst>
              <a:ext uri="{FF2B5EF4-FFF2-40B4-BE49-F238E27FC236}">
                <a16:creationId xmlns:a16="http://schemas.microsoft.com/office/drawing/2014/main" id="{8C4CD493-E83A-3042-B9E1-F6797A4E1A49}"/>
              </a:ext>
            </a:extLst>
          </p:cNvPr>
          <p:cNvSpPr>
            <a:spLocks noGrp="1" noChangeArrowheads="1"/>
          </p:cNvSpPr>
          <p:nvPr>
            <p:ph type="body" idx="1"/>
          </p:nvPr>
        </p:nvSpPr>
        <p:spPr/>
        <p:txBody>
          <a:bodyPr/>
          <a:lstStyle/>
          <a:p>
            <a:pPr eaLnBrk="1" hangingPunct="1"/>
            <a:r>
              <a:rPr lang="en-US" altLang="en-US" dirty="0"/>
              <a:t>"All code that gets submitted needs to be reviewed by at least one other person, and either the code writer or the reviewer needs to have readability in that language."</a:t>
            </a:r>
          </a:p>
          <a:p>
            <a:pPr eaLnBrk="1" hangingPunct="1"/>
            <a:endParaRPr lang="en-US" altLang="en-US" dirty="0"/>
          </a:p>
          <a:p>
            <a:pPr eaLnBrk="1" hangingPunct="1"/>
            <a:r>
              <a:rPr lang="en-US" altLang="en-US" dirty="0"/>
              <a:t>…obviously, we spend a good chunk of our time reviewing code."  </a:t>
            </a:r>
          </a:p>
          <a:p>
            <a:pPr eaLnBrk="1" hangingPunct="1"/>
            <a:endParaRPr lang="en-US" altLang="en-US" dirty="0"/>
          </a:p>
          <a:p>
            <a:pPr lvl="1" eaLnBrk="1" hangingPunct="1"/>
            <a:r>
              <a:rPr lang="en-US" altLang="en-US" dirty="0"/>
              <a:t>Amanda Camp, Software Engineer, Google</a:t>
            </a:r>
          </a:p>
          <a:p>
            <a:pPr eaLnBrk="1" hangingPunct="1"/>
            <a:endParaRPr lang="en-US" altLang="en-US" dirty="0"/>
          </a:p>
        </p:txBody>
      </p:sp>
      <p:pic>
        <p:nvPicPr>
          <p:cNvPr id="12291" name="Picture 5" descr="214_530457731563_7340_n">
            <a:extLst>
              <a:ext uri="{FF2B5EF4-FFF2-40B4-BE49-F238E27FC236}">
                <a16:creationId xmlns:a16="http://schemas.microsoft.com/office/drawing/2014/main" id="{3DBCB8F2-0474-EE43-A5BD-8103FE7A6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2980" t="19426" r="17880" b="36424"/>
          <a:stretch>
            <a:fillRect/>
          </a:stretch>
        </p:blipFill>
        <p:spPr bwMode="auto">
          <a:xfrm>
            <a:off x="8201378" y="4869744"/>
            <a:ext cx="1847144" cy="2099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38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7BF490C1-0BAD-0E47-AA29-A0FC6B4AC56D}"/>
              </a:ext>
            </a:extLst>
          </p:cNvPr>
          <p:cNvSpPr>
            <a:spLocks noGrp="1" noChangeArrowheads="1"/>
          </p:cNvSpPr>
          <p:nvPr>
            <p:ph type="title"/>
          </p:nvPr>
        </p:nvSpPr>
        <p:spPr/>
        <p:txBody>
          <a:bodyPr/>
          <a:lstStyle/>
          <a:p>
            <a:pPr eaLnBrk="1" hangingPunct="1"/>
            <a:r>
              <a:rPr lang="en-US" altLang="en-US"/>
              <a:t>Code Reviews at Yelp</a:t>
            </a:r>
          </a:p>
        </p:txBody>
      </p:sp>
      <p:sp>
        <p:nvSpPr>
          <p:cNvPr id="733187" name="Rectangle 3">
            <a:extLst>
              <a:ext uri="{FF2B5EF4-FFF2-40B4-BE49-F238E27FC236}">
                <a16:creationId xmlns:a16="http://schemas.microsoft.com/office/drawing/2014/main" id="{000D2BC7-E251-B544-9A50-70AC6433321B}"/>
              </a:ext>
            </a:extLst>
          </p:cNvPr>
          <p:cNvSpPr>
            <a:spLocks noGrp="1" noChangeArrowheads="1"/>
          </p:cNvSpPr>
          <p:nvPr>
            <p:ph type="body" idx="1"/>
          </p:nvPr>
        </p:nvSpPr>
        <p:spPr/>
        <p:txBody>
          <a:bodyPr/>
          <a:lstStyle/>
          <a:p>
            <a:pPr eaLnBrk="1" hangingPunct="1"/>
            <a:r>
              <a:rPr lang="en-US" altLang="en-US" dirty="0"/>
              <a:t>"At Yelp ….An engineer works on a branch and commits the code to their own branch. The reviewer then goes through the diff, adds inline comments on review board and sends them back."</a:t>
            </a:r>
          </a:p>
          <a:p>
            <a:pPr eaLnBrk="1" hangingPunct="1"/>
            <a:r>
              <a:rPr lang="en-US" altLang="en-US" dirty="0"/>
              <a:t>"The reviews are meant to be a dialogue, so typically comment threads result from the feedback. Once the reviewer's questions and concerns are all addressed they'll click "Ship It!" and the author will merge it with the main branch for deployment the same day.”</a:t>
            </a:r>
          </a:p>
          <a:p>
            <a:pPr eaLnBrk="1" hangingPunct="1"/>
            <a:endParaRPr lang="en-US" altLang="en-US" dirty="0"/>
          </a:p>
          <a:p>
            <a:pPr lvl="1" eaLnBrk="1" hangingPunct="1"/>
            <a:r>
              <a:rPr lang="en-US" altLang="en-US" dirty="0"/>
              <a:t>Alan </a:t>
            </a:r>
            <a:r>
              <a:rPr lang="en-US" altLang="en-US" dirty="0" err="1"/>
              <a:t>Fineberg</a:t>
            </a:r>
            <a:r>
              <a:rPr lang="en-US" altLang="en-US" dirty="0"/>
              <a:t>, Software Engineer, Yelp</a:t>
            </a:r>
          </a:p>
          <a:p>
            <a:pPr eaLnBrk="1" hangingPunct="1"/>
            <a:endParaRPr lang="en-US" altLang="en-US" dirty="0"/>
          </a:p>
          <a:p>
            <a:pPr eaLnBrk="1" hangingPunct="1"/>
            <a:endParaRPr lang="en-US" altLang="en-US" dirty="0"/>
          </a:p>
        </p:txBody>
      </p:sp>
      <p:pic>
        <p:nvPicPr>
          <p:cNvPr id="13315" name="Picture 5" descr="224368_10100369047921908_4128928_n">
            <a:extLst>
              <a:ext uri="{FF2B5EF4-FFF2-40B4-BE49-F238E27FC236}">
                <a16:creationId xmlns:a16="http://schemas.microsoft.com/office/drawing/2014/main" id="{82CD1838-EE6F-664B-BB27-71D19E89F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337" t="6667" r="45511" b="33333"/>
          <a:stretch>
            <a:fillRect/>
          </a:stretch>
        </p:blipFill>
        <p:spPr bwMode="auto">
          <a:xfrm>
            <a:off x="8318500" y="5192183"/>
            <a:ext cx="1679222" cy="201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59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70297DB-152E-DA43-B39B-CDFEC99AA43B}"/>
              </a:ext>
            </a:extLst>
          </p:cNvPr>
          <p:cNvSpPr>
            <a:spLocks noGrp="1" noChangeArrowheads="1"/>
          </p:cNvSpPr>
          <p:nvPr>
            <p:ph type="title"/>
          </p:nvPr>
        </p:nvSpPr>
        <p:spPr/>
        <p:txBody>
          <a:bodyPr/>
          <a:lstStyle/>
          <a:p>
            <a:pPr eaLnBrk="1" hangingPunct="1"/>
            <a:r>
              <a:rPr lang="en-US" altLang="en-US" dirty="0"/>
              <a:t>Code Reviews at Facebook</a:t>
            </a:r>
          </a:p>
        </p:txBody>
      </p:sp>
      <p:sp>
        <p:nvSpPr>
          <p:cNvPr id="737283" name="Rectangle 3">
            <a:extLst>
              <a:ext uri="{FF2B5EF4-FFF2-40B4-BE49-F238E27FC236}">
                <a16:creationId xmlns:a16="http://schemas.microsoft.com/office/drawing/2014/main" id="{791D078F-A048-DE45-8C27-08EBAB6AAFF3}"/>
              </a:ext>
            </a:extLst>
          </p:cNvPr>
          <p:cNvSpPr>
            <a:spLocks noGrp="1" noChangeArrowheads="1"/>
          </p:cNvSpPr>
          <p:nvPr>
            <p:ph type="body" idx="1"/>
          </p:nvPr>
        </p:nvSpPr>
        <p:spPr/>
        <p:txBody>
          <a:bodyPr/>
          <a:lstStyle/>
          <a:p>
            <a:pPr eaLnBrk="1" hangingPunct="1"/>
            <a:r>
              <a:rPr lang="en-US" altLang="en-US" sz="2204" dirty="0"/>
              <a:t>"At Facebook,….. Once an engineer has prepared a change, she submits it to this tool, which will notify the person or people she has asked to review the change, along with others that may be interested in the change -- such as people who have worked on a function that got changed.  At this point, the reviewers can make comments, ask questions, request changes, or accept the changes. If changes are requested, the submitter must submit a new version of the change to be reviewed. All versions submitted are retained, so reviewers can compare the change to the original, or just changes from the last version they reviewed. Once a change has been submitted, the engineer can merge her change into the main source tree for deployment to the site during the next weekly push, or earlier if the change warrants quicker release."</a:t>
            </a:r>
          </a:p>
          <a:p>
            <a:pPr eaLnBrk="1" hangingPunct="1"/>
            <a:endParaRPr lang="en-US" altLang="en-US" sz="2204" dirty="0"/>
          </a:p>
          <a:p>
            <a:pPr lvl="1" eaLnBrk="1" hangingPunct="1"/>
            <a:r>
              <a:rPr lang="en-US" altLang="en-US" sz="2204" dirty="0"/>
              <a:t>Ryan McElroy, Software Engineer, Facebook</a:t>
            </a:r>
          </a:p>
        </p:txBody>
      </p:sp>
      <p:pic>
        <p:nvPicPr>
          <p:cNvPr id="14339" name="Picture 5" descr="560330_10101227075108548_1655706436_n">
            <a:extLst>
              <a:ext uri="{FF2B5EF4-FFF2-40B4-BE49-F238E27FC236}">
                <a16:creationId xmlns:a16="http://schemas.microsoft.com/office/drawing/2014/main" id="{5507570B-DE22-2048-8703-70D0ECC13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020" t="20587" r="21568" b="52942"/>
          <a:stretch>
            <a:fillRect/>
          </a:stretch>
        </p:blipFill>
        <p:spPr bwMode="auto">
          <a:xfrm>
            <a:off x="8481248" y="5625395"/>
            <a:ext cx="1399352" cy="167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299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4B88-9313-3948-A0BB-CFC550441EF2}"/>
              </a:ext>
            </a:extLst>
          </p:cNvPr>
          <p:cNvSpPr>
            <a:spLocks noGrp="1"/>
          </p:cNvSpPr>
          <p:nvPr>
            <p:ph type="title"/>
          </p:nvPr>
        </p:nvSpPr>
        <p:spPr/>
        <p:txBody>
          <a:bodyPr/>
          <a:lstStyle/>
          <a:p>
            <a:r>
              <a:rPr lang="en-US" altLang="en-US" dirty="0"/>
              <a:t>Code Reviews at Uber</a:t>
            </a:r>
            <a:endParaRPr lang="en-US" dirty="0"/>
          </a:p>
        </p:txBody>
      </p:sp>
      <p:sp>
        <p:nvSpPr>
          <p:cNvPr id="3" name="Text Placeholder 2">
            <a:extLst>
              <a:ext uri="{FF2B5EF4-FFF2-40B4-BE49-F238E27FC236}">
                <a16:creationId xmlns:a16="http://schemas.microsoft.com/office/drawing/2014/main" id="{856895C5-FC32-A949-A089-4D47042FB447}"/>
              </a:ext>
            </a:extLst>
          </p:cNvPr>
          <p:cNvSpPr>
            <a:spLocks noGrp="1"/>
          </p:cNvSpPr>
          <p:nvPr>
            <p:ph type="body" idx="1"/>
          </p:nvPr>
        </p:nvSpPr>
        <p:spPr/>
        <p:txBody>
          <a:bodyPr/>
          <a:lstStyle/>
          <a:p>
            <a:r>
              <a:rPr lang="en-US" sz="2200" dirty="0"/>
              <a:t>“…my boss asked me to spend 80-90% of my time on code reviews and doc reviews, instead of feeling pressured to write my own code.  He thinks that I can contribute much more to the whole project in reviewing than coding.”</a:t>
            </a:r>
          </a:p>
          <a:p>
            <a:r>
              <a:rPr lang="en-US" sz="2200" dirty="0"/>
              <a:t>“I was reading a diff earlier today. Part of that diff checks whether the access token on the integration test server is expired and, if so, requests a new token from the authentication server. However, I realized that if the authentication server is down at the time when the access token is expired, all integration tests will fail. My suggestion was to renew the access token 8 hours before it expires. This allows us an 8-hour safe buffer to run integration tests, even in case that the authentication server is down. Such issue may be revealed through code review, but never unit testing.”</a:t>
            </a:r>
          </a:p>
          <a:p>
            <a:endParaRPr lang="en-US" sz="2000" dirty="0"/>
          </a:p>
          <a:p>
            <a:pPr lvl="1"/>
            <a:r>
              <a:rPr lang="en-US" altLang="en-US" sz="1800" dirty="0" err="1"/>
              <a:t>Zhongpeng</a:t>
            </a:r>
            <a:r>
              <a:rPr lang="en-US" altLang="en-US" sz="1800" dirty="0"/>
              <a:t> Lin, Software Engineer, Uber</a:t>
            </a:r>
            <a:endParaRPr lang="en-US" sz="1800" dirty="0"/>
          </a:p>
        </p:txBody>
      </p:sp>
      <p:sp>
        <p:nvSpPr>
          <p:cNvPr id="4" name="Slide Number Placeholder 3">
            <a:extLst>
              <a:ext uri="{FF2B5EF4-FFF2-40B4-BE49-F238E27FC236}">
                <a16:creationId xmlns:a16="http://schemas.microsoft.com/office/drawing/2014/main" id="{2DEC715D-022E-304D-903B-358F9DF350C5}"/>
              </a:ext>
            </a:extLst>
          </p:cNvPr>
          <p:cNvSpPr>
            <a:spLocks noGrp="1"/>
          </p:cNvSpPr>
          <p:nvPr>
            <p:ph type="sldNum" sz="quarter" idx="7"/>
          </p:nvPr>
        </p:nvSpPr>
        <p:spPr/>
        <p:txBody>
          <a:bodyPr/>
          <a:lstStyle/>
          <a:p>
            <a:fld id="{B6F15528-21DE-4FAA-801E-634DDDAF4B2B}" type="slidenum">
              <a:rPr lang="en-US" smtClean="0"/>
              <a:t>9</a:t>
            </a:fld>
            <a:endParaRPr lang="en-US"/>
          </a:p>
        </p:txBody>
      </p:sp>
      <p:pic>
        <p:nvPicPr>
          <p:cNvPr id="6" name="Picture 5" descr="A person wearing glasses and smiling at the camera&#10;&#10;Description automatically generated">
            <a:extLst>
              <a:ext uri="{FF2B5EF4-FFF2-40B4-BE49-F238E27FC236}">
                <a16:creationId xmlns:a16="http://schemas.microsoft.com/office/drawing/2014/main" id="{30E6DE30-74B2-0948-83AB-63A434CB6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989" y="5556250"/>
            <a:ext cx="1270000" cy="1270000"/>
          </a:xfrm>
          <a:prstGeom prst="rect">
            <a:avLst/>
          </a:prstGeom>
        </p:spPr>
      </p:pic>
    </p:spTree>
    <p:extLst>
      <p:ext uri="{BB962C8B-B14F-4D97-AF65-F5344CB8AC3E}">
        <p14:creationId xmlns:p14="http://schemas.microsoft.com/office/powerpoint/2010/main" val="137645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4356</TotalTime>
  <Words>2834</Words>
  <Application>Microsoft Macintosh PowerPoint</Application>
  <PresentationFormat>Custom</PresentationFormat>
  <Paragraphs>294</Paragraphs>
  <Slides>34</Slides>
  <Notes>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0" baseType="lpstr">
      <vt:lpstr>Arial</vt:lpstr>
      <vt:lpstr>Calibri</vt:lpstr>
      <vt:lpstr>Noteworthy Light</vt:lpstr>
      <vt:lpstr>Office Theme</vt:lpstr>
      <vt:lpstr>Microsoft Word Document</vt:lpstr>
      <vt:lpstr>Document</vt:lpstr>
      <vt:lpstr>PowerPoint Presentation</vt:lpstr>
      <vt:lpstr>Code Reviews</vt:lpstr>
      <vt:lpstr>Mechanics</vt:lpstr>
      <vt:lpstr>Actual Studies</vt:lpstr>
      <vt:lpstr>Code Reviews in Industry</vt:lpstr>
      <vt:lpstr>Code Reviews at Google</vt:lpstr>
      <vt:lpstr>Code Reviews at Yelp</vt:lpstr>
      <vt:lpstr>Code Reviews at Facebook</vt:lpstr>
      <vt:lpstr>Code Reviews at Uber</vt:lpstr>
      <vt:lpstr>Code Review Checklist</vt:lpstr>
      <vt:lpstr>Code Review Starter List</vt:lpstr>
      <vt:lpstr>Smelly Example #1</vt:lpstr>
      <vt:lpstr>Don’t Repeat Yourself (DRY)</vt:lpstr>
      <vt:lpstr>Exercise</vt:lpstr>
      <vt:lpstr>Comments Where Needed</vt:lpstr>
      <vt:lpstr>Exercise</vt:lpstr>
      <vt:lpstr>Fail Fast</vt:lpstr>
      <vt:lpstr>Exercise</vt:lpstr>
      <vt:lpstr>Avoid Magic Numbers</vt:lpstr>
      <vt:lpstr>Smelly Example #2</vt:lpstr>
      <vt:lpstr>Use Good Names</vt:lpstr>
      <vt:lpstr>Code Review Tips for Javascript</vt:lpstr>
      <vt:lpstr>Code Review with GitHub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L1_2019-Introduction</dc:title>
  <dc:creator>Per Runeson</dc:creator>
  <cp:lastModifiedBy>Microsoft Office User</cp:lastModifiedBy>
  <cp:revision>265</cp:revision>
  <dcterms:created xsi:type="dcterms:W3CDTF">2020-04-06T11:05:43Z</dcterms:created>
  <dcterms:modified xsi:type="dcterms:W3CDTF">2020-04-09T15:53:30Z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2019-10-29T00:00:00Z</vt:filetime>
  </property>
  <property fmtid="{D5CDD505-2E9C-101B-9397-08002B2CF9AE}" pid="3" name="LastSaved">
    <vt:filetime>2020-04-06T00:00:00Z</vt:filetime>
  </property>
</Properties>
</file>