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65cdc494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65cdc494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65cdc494b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65cdc494b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65cdc494b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65cdc494b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65cdc494b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65cdc494b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5cdc494b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5cdc494b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5cdc494b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5cdc494b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5cdc494b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5cdc494b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5cdc494b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5cdc494b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55250" y="2571750"/>
            <a:ext cx="7633500" cy="848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300"/>
              <a:t>PCA vs. Kernel PCA vs. UMAP</a:t>
            </a:r>
            <a:endParaRPr sz="4300"/>
          </a:p>
          <a:p>
            <a:pPr indent="0" lvl="0" marL="0" rtl="0" algn="ctr">
              <a:spcBef>
                <a:spcPts val="0"/>
              </a:spcBef>
              <a:spcAft>
                <a:spcPts val="0"/>
              </a:spcAft>
              <a:buNone/>
            </a:pPr>
            <a:r>
              <a:rPr lang="en" sz="4300"/>
              <a:t>For Breast Cancer Diagnoses</a:t>
            </a:r>
            <a:endParaRPr sz="4300"/>
          </a:p>
        </p:txBody>
      </p:sp>
      <p:sp>
        <p:nvSpPr>
          <p:cNvPr id="55" name="Google Shape;55;p13"/>
          <p:cNvSpPr txBox="1"/>
          <p:nvPr/>
        </p:nvSpPr>
        <p:spPr>
          <a:xfrm>
            <a:off x="826050" y="210975"/>
            <a:ext cx="7491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solidFill>
                  <a:schemeClr val="dk1"/>
                </a:solidFill>
              </a:rPr>
              <a:t>Linear Algebra Final Project</a:t>
            </a:r>
            <a:endParaRPr sz="2600">
              <a:solidFill>
                <a:schemeClr val="dk1"/>
              </a:solidFill>
            </a:endParaRPr>
          </a:p>
        </p:txBody>
      </p:sp>
      <p:sp>
        <p:nvSpPr>
          <p:cNvPr id="56" name="Google Shape;56;p13"/>
          <p:cNvSpPr txBox="1"/>
          <p:nvPr/>
        </p:nvSpPr>
        <p:spPr>
          <a:xfrm>
            <a:off x="826050" y="3631625"/>
            <a:ext cx="749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By Hayden Kress</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Wisconsin breast cancer dataset</a:t>
            </a:r>
            <a:endParaRPr/>
          </a:p>
        </p:txBody>
      </p:sp>
      <p:sp>
        <p:nvSpPr>
          <p:cNvPr id="62" name="Google Shape;62;p14"/>
          <p:cNvSpPr txBox="1"/>
          <p:nvPr>
            <p:ph idx="1" type="body"/>
          </p:nvPr>
        </p:nvSpPr>
        <p:spPr>
          <a:xfrm>
            <a:off x="311700" y="1152475"/>
            <a:ext cx="434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ID number</a:t>
            </a:r>
            <a:endParaRPr/>
          </a:p>
          <a:p>
            <a:pPr indent="0" lvl="0" marL="0" rtl="0" algn="l">
              <a:spcBef>
                <a:spcPts val="1200"/>
              </a:spcBef>
              <a:spcAft>
                <a:spcPts val="0"/>
              </a:spcAft>
              <a:buClr>
                <a:schemeClr val="dk1"/>
              </a:buClr>
              <a:buSzPts val="1100"/>
              <a:buFont typeface="Arial"/>
              <a:buNone/>
            </a:pPr>
            <a:r>
              <a:rPr lang="en"/>
              <a:t>2) Diagnosis (M = malignant, B = benign)</a:t>
            </a:r>
            <a:endParaRPr/>
          </a:p>
          <a:p>
            <a:pPr indent="0" lvl="0" marL="0" rtl="0" algn="l">
              <a:spcBef>
                <a:spcPts val="1200"/>
              </a:spcBef>
              <a:spcAft>
                <a:spcPts val="0"/>
              </a:spcAft>
              <a:buClr>
                <a:schemeClr val="dk1"/>
              </a:buClr>
              <a:buSzPts val="1100"/>
              <a:buFont typeface="Arial"/>
              <a:buNone/>
            </a:pPr>
            <a:r>
              <a:rPr lang="en"/>
              <a:t>3-32)</a:t>
            </a:r>
            <a:endParaRPr/>
          </a:p>
          <a:p>
            <a:pPr indent="0" lvl="0" marL="0" rtl="0" algn="l">
              <a:spcBef>
                <a:spcPts val="1200"/>
              </a:spcBef>
              <a:spcAft>
                <a:spcPts val="0"/>
              </a:spcAft>
              <a:buNone/>
            </a:pPr>
            <a:r>
              <a:rPr lang="en"/>
              <a:t>Ten real-valued features are computed for each cell nucleus:</a:t>
            </a:r>
            <a:endParaRPr/>
          </a:p>
          <a:p>
            <a:pPr indent="0" lvl="0" marL="0" rtl="0" algn="l">
              <a:spcBef>
                <a:spcPts val="1200"/>
              </a:spcBef>
              <a:spcAft>
                <a:spcPts val="0"/>
              </a:spcAft>
              <a:buNone/>
            </a:pPr>
            <a:r>
              <a:rPr lang="en"/>
              <a:t>	a) radius</a:t>
            </a:r>
            <a:endParaRPr/>
          </a:p>
          <a:p>
            <a:pPr indent="0" lvl="0" marL="0" rtl="0" algn="l">
              <a:spcBef>
                <a:spcPts val="1200"/>
              </a:spcBef>
              <a:spcAft>
                <a:spcPts val="0"/>
              </a:spcAft>
              <a:buNone/>
            </a:pPr>
            <a:r>
              <a:rPr lang="en"/>
              <a:t>	b) texture</a:t>
            </a:r>
            <a:endParaRPr/>
          </a:p>
          <a:p>
            <a:pPr indent="0" lvl="0" marL="0" rtl="0" algn="l">
              <a:spcBef>
                <a:spcPts val="1200"/>
              </a:spcBef>
              <a:spcAft>
                <a:spcPts val="0"/>
              </a:spcAft>
              <a:buNone/>
            </a:pPr>
            <a:r>
              <a:rPr lang="en"/>
              <a:t>	c) perimeter</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
        <p:nvSpPr>
          <p:cNvPr id="63" name="Google Shape;63;p14"/>
          <p:cNvSpPr txBox="1"/>
          <p:nvPr/>
        </p:nvSpPr>
        <p:spPr>
          <a:xfrm>
            <a:off x="0" y="0"/>
            <a:ext cx="8873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dk2"/>
              </a:solidFill>
            </a:endParaRPr>
          </a:p>
        </p:txBody>
      </p:sp>
      <p:sp>
        <p:nvSpPr>
          <p:cNvPr id="64" name="Google Shape;64;p14"/>
          <p:cNvSpPr txBox="1"/>
          <p:nvPr>
            <p:ph idx="1" type="body"/>
          </p:nvPr>
        </p:nvSpPr>
        <p:spPr>
          <a:xfrm>
            <a:off x="5019600" y="1152475"/>
            <a:ext cx="434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 area</a:t>
            </a:r>
            <a:endParaRPr/>
          </a:p>
          <a:p>
            <a:pPr indent="0" lvl="0" marL="0" rtl="0" algn="l">
              <a:spcBef>
                <a:spcPts val="1200"/>
              </a:spcBef>
              <a:spcAft>
                <a:spcPts val="0"/>
              </a:spcAft>
              <a:buNone/>
            </a:pPr>
            <a:r>
              <a:rPr lang="en"/>
              <a:t>	e) smoothness</a:t>
            </a:r>
            <a:endParaRPr/>
          </a:p>
          <a:p>
            <a:pPr indent="0" lvl="0" marL="0" rtl="0" algn="l">
              <a:spcBef>
                <a:spcPts val="1200"/>
              </a:spcBef>
              <a:spcAft>
                <a:spcPts val="0"/>
              </a:spcAft>
              <a:buNone/>
            </a:pPr>
            <a:r>
              <a:rPr lang="en"/>
              <a:t>	f) compactness</a:t>
            </a:r>
            <a:endParaRPr/>
          </a:p>
          <a:p>
            <a:pPr indent="0" lvl="0" marL="0" rtl="0" algn="l">
              <a:spcBef>
                <a:spcPts val="1200"/>
              </a:spcBef>
              <a:spcAft>
                <a:spcPts val="0"/>
              </a:spcAft>
              <a:buNone/>
            </a:pPr>
            <a:r>
              <a:rPr lang="en"/>
              <a:t>	g) concavity</a:t>
            </a:r>
            <a:endParaRPr/>
          </a:p>
          <a:p>
            <a:pPr indent="0" lvl="0" marL="0" rtl="0" algn="l">
              <a:spcBef>
                <a:spcPts val="1200"/>
              </a:spcBef>
              <a:spcAft>
                <a:spcPts val="0"/>
              </a:spcAft>
              <a:buNone/>
            </a:pPr>
            <a:r>
              <a:rPr lang="en"/>
              <a:t>	h) concave points</a:t>
            </a:r>
            <a:endParaRPr/>
          </a:p>
          <a:p>
            <a:pPr indent="0" lvl="0" marL="0" rtl="0" algn="l">
              <a:spcBef>
                <a:spcPts val="1200"/>
              </a:spcBef>
              <a:spcAft>
                <a:spcPts val="0"/>
              </a:spcAft>
              <a:buNone/>
            </a:pPr>
            <a:r>
              <a:rPr lang="en"/>
              <a:t>	i) symmetry </a:t>
            </a:r>
            <a:endParaRPr/>
          </a:p>
          <a:p>
            <a:pPr indent="0" lvl="0" marL="0" rtl="0" algn="l">
              <a:spcBef>
                <a:spcPts val="1200"/>
              </a:spcBef>
              <a:spcAft>
                <a:spcPts val="0"/>
              </a:spcAft>
              <a:buNone/>
            </a:pPr>
            <a:r>
              <a:rPr lang="en"/>
              <a:t>	j) fractal dimension ("coastline approximation" - 1)</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vs Kernel PCA vs UMAP</a:t>
            </a:r>
            <a:endParaRPr/>
          </a:p>
        </p:txBody>
      </p:sp>
      <p:sp>
        <p:nvSpPr>
          <p:cNvPr id="70" name="Google Shape;70;p15"/>
          <p:cNvSpPr txBox="1"/>
          <p:nvPr>
            <p:ph idx="1" type="body"/>
          </p:nvPr>
        </p:nvSpPr>
        <p:spPr>
          <a:xfrm>
            <a:off x="311700" y="1161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Principal</a:t>
            </a:r>
            <a:r>
              <a:rPr b="1" lang="en"/>
              <a:t> Component Analysis (PCA)</a:t>
            </a:r>
            <a:endParaRPr b="1"/>
          </a:p>
          <a:p>
            <a:pPr indent="0" lvl="0" marL="0" rtl="0" algn="l">
              <a:spcBef>
                <a:spcPts val="1200"/>
              </a:spcBef>
              <a:spcAft>
                <a:spcPts val="0"/>
              </a:spcAft>
              <a:buNone/>
            </a:pPr>
            <a:r>
              <a:rPr lang="en"/>
              <a:t>PCA finds linear combinations of original features that capture maximum variance. It creates new axes (principal components) where the first component explains the most variance, the second explains the most remaining variance, and so 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Best for: linear datasets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
        <p:nvSpPr>
          <p:cNvPr id="71" name="Google Shape;71;p15"/>
          <p:cNvSpPr txBox="1"/>
          <p:nvPr/>
        </p:nvSpPr>
        <p:spPr>
          <a:xfrm>
            <a:off x="0" y="0"/>
            <a:ext cx="8873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vs Kernel PCA vs UMAP</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Kernel PCA</a:t>
            </a:r>
            <a:endParaRPr b="1"/>
          </a:p>
          <a:p>
            <a:pPr indent="0" lvl="0" marL="0" rtl="0" algn="l">
              <a:spcBef>
                <a:spcPts val="1200"/>
              </a:spcBef>
              <a:spcAft>
                <a:spcPts val="0"/>
              </a:spcAft>
              <a:buNone/>
            </a:pPr>
            <a:r>
              <a:rPr lang="en"/>
              <a:t>Extends PCA to handle nonlinear relationships by first mapping data to a higher-dimensional space using kernel functions (like RBF or polynomial kernels), then applying standard PCA in that space. This allows it to capture curved structures and nonlinear patterns that regular PCA misses.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Best for: non-linear datasets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
        <p:nvSpPr>
          <p:cNvPr id="78" name="Google Shape;78;p16"/>
          <p:cNvSpPr txBox="1"/>
          <p:nvPr/>
        </p:nvSpPr>
        <p:spPr>
          <a:xfrm>
            <a:off x="0" y="0"/>
            <a:ext cx="8873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vs Kernel PCA vs UMAP</a:t>
            </a:r>
            <a:endParaRPr/>
          </a:p>
        </p:txBody>
      </p:sp>
      <p:sp>
        <p:nvSpPr>
          <p:cNvPr id="84" name="Google Shape;84;p17"/>
          <p:cNvSpPr txBox="1"/>
          <p:nvPr>
            <p:ph idx="1" type="body"/>
          </p:nvPr>
        </p:nvSpPr>
        <p:spPr>
          <a:xfrm>
            <a:off x="311700" y="1161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UMAP (Uniform Manifold Approximation and Projection)</a:t>
            </a:r>
            <a:endParaRPr b="1"/>
          </a:p>
          <a:p>
            <a:pPr indent="0" lvl="0" marL="0" rtl="0" algn="l">
              <a:spcBef>
                <a:spcPts val="1200"/>
              </a:spcBef>
              <a:spcAft>
                <a:spcPts val="0"/>
              </a:spcAft>
              <a:buNone/>
            </a:pPr>
            <a:r>
              <a:rPr lang="en"/>
              <a:t>Manifold learning technique that preserves both local and global structure by modeling data as lying on a manifold and finding a low-dimensional representation that maintains neighborhood relationships. It excels at preserving clusters, revealing nonlinear structures, and often produces more meaningful visualizations than PCA or t-SNE.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Best for: non-linear datasets, clustered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
        <p:nvSpPr>
          <p:cNvPr id="85" name="Google Shape;85;p17"/>
          <p:cNvSpPr txBox="1"/>
          <p:nvPr/>
        </p:nvSpPr>
        <p:spPr>
          <a:xfrm>
            <a:off x="0" y="0"/>
            <a:ext cx="8873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1" name="Google Shape;91;p18"/>
          <p:cNvSpPr txBox="1"/>
          <p:nvPr/>
        </p:nvSpPr>
        <p:spPr>
          <a:xfrm>
            <a:off x="0" y="0"/>
            <a:ext cx="8873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dk2"/>
              </a:solidFill>
            </a:endParaRPr>
          </a:p>
        </p:txBody>
      </p:sp>
      <p:pic>
        <p:nvPicPr>
          <p:cNvPr id="92" name="Google Shape;92;p18" title="Screenshot 2025-06-12 at 1.52.29 PM.png"/>
          <p:cNvPicPr preferRelativeResize="0"/>
          <p:nvPr/>
        </p:nvPicPr>
        <p:blipFill>
          <a:blip r:embed="rId3">
            <a:alphaModFix/>
          </a:blip>
          <a:stretch>
            <a:fillRect/>
          </a:stretch>
        </p:blipFill>
        <p:spPr>
          <a:xfrm>
            <a:off x="780350" y="1017725"/>
            <a:ext cx="7312992" cy="3820975"/>
          </a:xfrm>
          <a:prstGeom prst="rect">
            <a:avLst/>
          </a:prstGeom>
          <a:noFill/>
          <a:ln>
            <a:noFill/>
          </a:ln>
        </p:spPr>
      </p:pic>
      <p:pic>
        <p:nvPicPr>
          <p:cNvPr id="93" name="Google Shape;93;p18" title="Screenshot 2025-06-12 at 1.55.15 PM.png"/>
          <p:cNvPicPr preferRelativeResize="0"/>
          <p:nvPr/>
        </p:nvPicPr>
        <p:blipFill>
          <a:blip r:embed="rId4">
            <a:alphaModFix/>
          </a:blip>
          <a:stretch>
            <a:fillRect/>
          </a:stretch>
        </p:blipFill>
        <p:spPr>
          <a:xfrm>
            <a:off x="162275" y="4480275"/>
            <a:ext cx="1163375" cy="50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9" name="Google Shape;99;p19"/>
          <p:cNvSpPr txBox="1"/>
          <p:nvPr/>
        </p:nvSpPr>
        <p:spPr>
          <a:xfrm>
            <a:off x="0" y="0"/>
            <a:ext cx="8873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dk2"/>
              </a:solidFill>
            </a:endParaRPr>
          </a:p>
        </p:txBody>
      </p:sp>
      <p:pic>
        <p:nvPicPr>
          <p:cNvPr id="100" name="Google Shape;100;p19" title="Screenshot 2025-06-12 at 1.53.15 PM.png"/>
          <p:cNvPicPr preferRelativeResize="0"/>
          <p:nvPr/>
        </p:nvPicPr>
        <p:blipFill>
          <a:blip r:embed="rId3">
            <a:alphaModFix/>
          </a:blip>
          <a:stretch>
            <a:fillRect/>
          </a:stretch>
        </p:blipFill>
        <p:spPr>
          <a:xfrm>
            <a:off x="152400" y="1125338"/>
            <a:ext cx="8839200" cy="2892829"/>
          </a:xfrm>
          <a:prstGeom prst="rect">
            <a:avLst/>
          </a:prstGeom>
          <a:noFill/>
          <a:ln>
            <a:noFill/>
          </a:ln>
        </p:spPr>
      </p:pic>
      <p:pic>
        <p:nvPicPr>
          <p:cNvPr id="101" name="Google Shape;101;p19" title="Screenshot 2025-06-12 at 1.55.15 PM.png"/>
          <p:cNvPicPr preferRelativeResize="0"/>
          <p:nvPr/>
        </p:nvPicPr>
        <p:blipFill>
          <a:blip r:embed="rId4">
            <a:alphaModFix/>
          </a:blip>
          <a:stretch>
            <a:fillRect/>
          </a:stretch>
        </p:blipFill>
        <p:spPr>
          <a:xfrm>
            <a:off x="162275" y="4480275"/>
            <a:ext cx="1163375" cy="50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07" name="Google Shape;107;p20"/>
          <p:cNvSpPr txBox="1"/>
          <p:nvPr/>
        </p:nvSpPr>
        <p:spPr>
          <a:xfrm>
            <a:off x="0" y="0"/>
            <a:ext cx="8873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dk2"/>
              </a:solidFill>
            </a:endParaRPr>
          </a:p>
        </p:txBody>
      </p:sp>
      <p:pic>
        <p:nvPicPr>
          <p:cNvPr id="108" name="Google Shape;108;p20" title="Screenshot 2025-06-12 at 1.53.47 PM.png"/>
          <p:cNvPicPr preferRelativeResize="0"/>
          <p:nvPr/>
        </p:nvPicPr>
        <p:blipFill>
          <a:blip r:embed="rId3">
            <a:alphaModFix/>
          </a:blip>
          <a:stretch>
            <a:fillRect/>
          </a:stretch>
        </p:blipFill>
        <p:spPr>
          <a:xfrm>
            <a:off x="152400" y="1170125"/>
            <a:ext cx="8839201" cy="2817433"/>
          </a:xfrm>
          <a:prstGeom prst="rect">
            <a:avLst/>
          </a:prstGeom>
          <a:noFill/>
          <a:ln>
            <a:noFill/>
          </a:ln>
        </p:spPr>
      </p:pic>
      <p:pic>
        <p:nvPicPr>
          <p:cNvPr id="109" name="Google Shape;109;p20" title="Screenshot 2025-06-12 at 1.55.15 PM.png"/>
          <p:cNvPicPr preferRelativeResize="0"/>
          <p:nvPr/>
        </p:nvPicPr>
        <p:blipFill>
          <a:blip r:embed="rId4">
            <a:alphaModFix/>
          </a:blip>
          <a:stretch>
            <a:fillRect/>
          </a:stretch>
        </p:blipFill>
        <p:spPr>
          <a:xfrm>
            <a:off x="162275" y="4480275"/>
            <a:ext cx="1163375" cy="50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5" name="Google Shape;115;p21"/>
          <p:cNvSpPr txBox="1"/>
          <p:nvPr/>
        </p:nvSpPr>
        <p:spPr>
          <a:xfrm>
            <a:off x="0" y="0"/>
            <a:ext cx="8873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dk2"/>
              </a:solidFill>
            </a:endParaRPr>
          </a:p>
        </p:txBody>
      </p:sp>
      <p:pic>
        <p:nvPicPr>
          <p:cNvPr id="116" name="Google Shape;116;p21" title="Screenshot 2025-06-12 at 1.54.42 PM.png"/>
          <p:cNvPicPr preferRelativeResize="0"/>
          <p:nvPr/>
        </p:nvPicPr>
        <p:blipFill>
          <a:blip r:embed="rId3">
            <a:alphaModFix/>
          </a:blip>
          <a:stretch>
            <a:fillRect/>
          </a:stretch>
        </p:blipFill>
        <p:spPr>
          <a:xfrm>
            <a:off x="4281733" y="1170125"/>
            <a:ext cx="4022610" cy="3820976"/>
          </a:xfrm>
          <a:prstGeom prst="rect">
            <a:avLst/>
          </a:prstGeom>
          <a:noFill/>
          <a:ln>
            <a:noFill/>
          </a:ln>
        </p:spPr>
      </p:pic>
      <p:pic>
        <p:nvPicPr>
          <p:cNvPr id="117" name="Google Shape;117;p21" title="Screenshot 2025-06-12 at 1.54.56 PM.png"/>
          <p:cNvPicPr preferRelativeResize="0"/>
          <p:nvPr/>
        </p:nvPicPr>
        <p:blipFill>
          <a:blip r:embed="rId4">
            <a:alphaModFix/>
          </a:blip>
          <a:stretch>
            <a:fillRect/>
          </a:stretch>
        </p:blipFill>
        <p:spPr>
          <a:xfrm>
            <a:off x="152400" y="1170125"/>
            <a:ext cx="3947367"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