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Default Extension="jpg" ContentType="image/jp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x="20104100" cy="11309350"/>
  <p:notesSz cx="20104100" cy="1130935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jpg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995902" y="2894853"/>
            <a:ext cx="12112295" cy="85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50" b="0" i="0">
                <a:solidFill>
                  <a:srgbClr val="F76A02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100" b="0" i="0">
                <a:solidFill>
                  <a:srgbClr val="F76A02"/>
                </a:solidFill>
                <a:latin typeface="微软雅黑"/>
                <a:cs typeface="微软雅黑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650" b="0" i="0">
                <a:solidFill>
                  <a:srgbClr val="F76A02"/>
                </a:solidFill>
                <a:latin typeface="微软雅黑"/>
                <a:cs typeface="微软雅黑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100" b="0" i="0">
                <a:solidFill>
                  <a:srgbClr val="F76A02"/>
                </a:solidFill>
                <a:latin typeface="微软雅黑"/>
                <a:cs typeface="微软雅黑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457368" y="605646"/>
            <a:ext cx="1530424" cy="33924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2225272" y="424699"/>
            <a:ext cx="1610840" cy="6784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2193231" y="592442"/>
            <a:ext cx="0" cy="339725"/>
          </a:xfrm>
          <a:custGeom>
            <a:avLst/>
            <a:gdLst/>
            <a:ahLst/>
            <a:cxnLst/>
            <a:rect l="l" t="t" r="r" b="b"/>
            <a:pathLst>
              <a:path w="0" h="339725">
                <a:moveTo>
                  <a:pt x="0" y="0"/>
                </a:moveTo>
                <a:lnTo>
                  <a:pt x="0" y="339654"/>
                </a:lnTo>
              </a:path>
            </a:pathLst>
          </a:custGeom>
          <a:ln w="213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0" y="0"/>
            <a:ext cx="20104078" cy="1130855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bk object 20"/>
          <p:cNvSpPr/>
          <p:nvPr/>
        </p:nvSpPr>
        <p:spPr>
          <a:xfrm>
            <a:off x="2199514" y="583647"/>
            <a:ext cx="0" cy="343535"/>
          </a:xfrm>
          <a:custGeom>
            <a:avLst/>
            <a:gdLst/>
            <a:ahLst/>
            <a:cxnLst/>
            <a:rect l="l" t="t" r="r" b="b"/>
            <a:pathLst>
              <a:path w="0" h="343534">
                <a:moveTo>
                  <a:pt x="0" y="0"/>
                </a:moveTo>
                <a:lnTo>
                  <a:pt x="0" y="343047"/>
                </a:lnTo>
              </a:path>
            </a:pathLst>
          </a:custGeom>
          <a:ln w="2136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100" b="0" i="0">
                <a:solidFill>
                  <a:srgbClr val="F76A02"/>
                </a:solidFill>
                <a:latin typeface="微软雅黑"/>
                <a:cs typeface="微软雅黑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969837" y="528854"/>
            <a:ext cx="14164424" cy="6546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100" b="0" i="0">
                <a:solidFill>
                  <a:srgbClr val="F76A02"/>
                </a:solidFill>
                <a:latin typeface="微软雅黑"/>
                <a:cs typeface="微软雅黑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13952" y="2509583"/>
            <a:ext cx="18476195" cy="68618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50" b="0" i="0">
                <a:solidFill>
                  <a:srgbClr val="F76A02"/>
                </a:solidFill>
                <a:latin typeface="微软雅黑"/>
                <a:cs typeface="微软雅黑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g"/><Relationship Id="rId3" Type="http://schemas.openxmlformats.org/officeDocument/2006/relationships/image" Target="../media/image16.jpg"/><Relationship Id="rId4" Type="http://schemas.openxmlformats.org/officeDocument/2006/relationships/image" Target="../media/image17.jpg"/><Relationship Id="rId5" Type="http://schemas.openxmlformats.org/officeDocument/2006/relationships/image" Target="../media/image18.jp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6" Type="http://schemas.openxmlformats.org/officeDocument/2006/relationships/image" Target="../media/image28.png"/><Relationship Id="rId7" Type="http://schemas.openxmlformats.org/officeDocument/2006/relationships/image" Target="../media/image29.pn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jpg"/><Relationship Id="rId3" Type="http://schemas.openxmlformats.org/officeDocument/2006/relationships/image" Target="../media/image31.pn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5" Type="http://schemas.openxmlformats.org/officeDocument/2006/relationships/image" Target="../media/image35.png"/><Relationship Id="rId6" Type="http://schemas.openxmlformats.org/officeDocument/2006/relationships/image" Target="../media/image36.png"/><Relationship Id="rId7" Type="http://schemas.openxmlformats.org/officeDocument/2006/relationships/image" Target="../media/image37.png"/><Relationship Id="rId8" Type="http://schemas.openxmlformats.org/officeDocument/2006/relationships/image" Target="../media/image38.png"/><Relationship Id="rId9" Type="http://schemas.openxmlformats.org/officeDocument/2006/relationships/image" Target="../media/image39.png"/><Relationship Id="rId10" Type="http://schemas.openxmlformats.org/officeDocument/2006/relationships/image" Target="../media/image40.png"/><Relationship Id="rId11" Type="http://schemas.openxmlformats.org/officeDocument/2006/relationships/image" Target="../media/image41.png"/><Relationship Id="rId12" Type="http://schemas.openxmlformats.org/officeDocument/2006/relationships/image" Target="../media/image42.png"/><Relationship Id="rId13" Type="http://schemas.openxmlformats.org/officeDocument/2006/relationships/image" Target="../media/image43.png"/><Relationship Id="rId14" Type="http://schemas.openxmlformats.org/officeDocument/2006/relationships/image" Target="../media/image44.pn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5.png"/><Relationship Id="rId3" Type="http://schemas.openxmlformats.org/officeDocument/2006/relationships/image" Target="../media/image46.png"/><Relationship Id="rId4" Type="http://schemas.openxmlformats.org/officeDocument/2006/relationships/image" Target="../media/image47.png"/><Relationship Id="rId5" Type="http://schemas.openxmlformats.org/officeDocument/2006/relationships/image" Target="../media/image48.png"/><Relationship Id="rId6" Type="http://schemas.openxmlformats.org/officeDocument/2006/relationships/image" Target="../media/image49.pn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0.png"/><Relationship Id="rId3" Type="http://schemas.openxmlformats.org/officeDocument/2006/relationships/image" Target="../media/image51.png"/><Relationship Id="rId4" Type="http://schemas.openxmlformats.org/officeDocument/2006/relationships/image" Target="../media/image52.png"/><Relationship Id="rId5" Type="http://schemas.openxmlformats.org/officeDocument/2006/relationships/image" Target="../media/image53.png"/><Relationship Id="rId6" Type="http://schemas.openxmlformats.org/officeDocument/2006/relationships/image" Target="../media/image54.png"/><Relationship Id="rId7" Type="http://schemas.openxmlformats.org/officeDocument/2006/relationships/image" Target="../media/image55.png"/><Relationship Id="rId8" Type="http://schemas.openxmlformats.org/officeDocument/2006/relationships/image" Target="../media/image56.png"/><Relationship Id="rId9" Type="http://schemas.openxmlformats.org/officeDocument/2006/relationships/image" Target="../media/image57.png"/><Relationship Id="rId10" Type="http://schemas.openxmlformats.org/officeDocument/2006/relationships/image" Target="../media/image58.png"/><Relationship Id="rId11" Type="http://schemas.openxmlformats.org/officeDocument/2006/relationships/image" Target="../media/image59.png"/><Relationship Id="rId12" Type="http://schemas.openxmlformats.org/officeDocument/2006/relationships/image" Target="../media/image60.png"/><Relationship Id="rId13" Type="http://schemas.openxmlformats.org/officeDocument/2006/relationships/image" Target="../media/image61.png"/><Relationship Id="rId14" Type="http://schemas.openxmlformats.org/officeDocument/2006/relationships/image" Target="../media/image62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3.png"/><Relationship Id="rId3" Type="http://schemas.openxmlformats.org/officeDocument/2006/relationships/image" Target="../media/image64.png"/><Relationship Id="rId4" Type="http://schemas.openxmlformats.org/officeDocument/2006/relationships/image" Target="../media/image65.png"/><Relationship Id="rId5" Type="http://schemas.openxmlformats.org/officeDocument/2006/relationships/image" Target="../media/image66.png"/><Relationship Id="rId6" Type="http://schemas.openxmlformats.org/officeDocument/2006/relationships/image" Target="../media/image67.png"/><Relationship Id="rId7" Type="http://schemas.openxmlformats.org/officeDocument/2006/relationships/image" Target="../media/image68.png"/><Relationship Id="rId8" Type="http://schemas.openxmlformats.org/officeDocument/2006/relationships/image" Target="../media/image69.png"/><Relationship Id="rId9" Type="http://schemas.openxmlformats.org/officeDocument/2006/relationships/image" Target="../media/image70.png"/><Relationship Id="rId10" Type="http://schemas.openxmlformats.org/officeDocument/2006/relationships/image" Target="../media/image71.png"/><Relationship Id="rId11" Type="http://schemas.openxmlformats.org/officeDocument/2006/relationships/image" Target="../media/image72.jpg"/><Relationship Id="rId12" Type="http://schemas.openxmlformats.org/officeDocument/2006/relationships/image" Target="../media/image73.jpg"/><Relationship Id="rId13" Type="http://schemas.openxmlformats.org/officeDocument/2006/relationships/image" Target="../media/image74.jpg"/><Relationship Id="rId14" Type="http://schemas.openxmlformats.org/officeDocument/2006/relationships/image" Target="../media/image75.jpg"/><Relationship Id="rId15" Type="http://schemas.openxmlformats.org/officeDocument/2006/relationships/image" Target="../media/image76.png"/><Relationship Id="rId16" Type="http://schemas.openxmlformats.org/officeDocument/2006/relationships/image" Target="../media/image77.png"/><Relationship Id="rId17" Type="http://schemas.openxmlformats.org/officeDocument/2006/relationships/image" Target="../media/image78.jpg"/><Relationship Id="rId18" Type="http://schemas.openxmlformats.org/officeDocument/2006/relationships/image" Target="../media/image79.jpg"/><Relationship Id="rId19" Type="http://schemas.openxmlformats.org/officeDocument/2006/relationships/image" Target="../media/image80.png"/><Relationship Id="rId20" Type="http://schemas.openxmlformats.org/officeDocument/2006/relationships/image" Target="../media/image81.png"/><Relationship Id="rId21" Type="http://schemas.openxmlformats.org/officeDocument/2006/relationships/image" Target="../media/image82.png"/><Relationship Id="rId22" Type="http://schemas.openxmlformats.org/officeDocument/2006/relationships/image" Target="../media/image83.png"/><Relationship Id="rId23" Type="http://schemas.openxmlformats.org/officeDocument/2006/relationships/image" Target="../media/image84.png"/><Relationship Id="rId24" Type="http://schemas.openxmlformats.org/officeDocument/2006/relationships/image" Target="../media/image85.png"/><Relationship Id="rId25" Type="http://schemas.openxmlformats.org/officeDocument/2006/relationships/image" Target="../media/image86.png"/><Relationship Id="rId26" Type="http://schemas.openxmlformats.org/officeDocument/2006/relationships/image" Target="../media/image87.png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8.png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9.png"/><Relationship Id="rId3" Type="http://schemas.openxmlformats.org/officeDocument/2006/relationships/image" Target="../media/image90.png"/><Relationship Id="rId4" Type="http://schemas.openxmlformats.org/officeDocument/2006/relationships/hyperlink" Target="http://www.aliyun.com/product/sofa" TargetMode="External"/><Relationship Id="rId5" Type="http://schemas.openxmlformats.org/officeDocument/2006/relationships/image" Target="../media/image91.png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2.png"/><Relationship Id="rId3" Type="http://schemas.openxmlformats.org/officeDocument/2006/relationships/image" Target="../media/image93.png"/><Relationship Id="rId4" Type="http://schemas.openxmlformats.org/officeDocument/2006/relationships/image" Target="../media/image94.png"/><Relationship Id="rId5" Type="http://schemas.openxmlformats.org/officeDocument/2006/relationships/image" Target="../media/image95.png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jp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9" Type="http://schemas.openxmlformats.org/officeDocument/2006/relationships/image" Target="../media/image12.png"/><Relationship Id="rId10" Type="http://schemas.openxmlformats.org/officeDocument/2006/relationships/image" Target="../media/image13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41625" y="4269303"/>
            <a:ext cx="16360140" cy="1533525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9900" spc="-10">
                <a:solidFill>
                  <a:srgbClr val="FFFFFF"/>
                </a:solidFill>
                <a:latin typeface="宋体"/>
                <a:cs typeface="宋体"/>
              </a:rPr>
              <a:t>云原生应用</a:t>
            </a:r>
            <a:r>
              <a:rPr dirty="0" sz="9900" spc="-5">
                <a:solidFill>
                  <a:srgbClr val="FFFFFF"/>
                </a:solidFill>
                <a:latin typeface="宋体"/>
                <a:cs typeface="宋体"/>
              </a:rPr>
              <a:t>PaaS</a:t>
            </a:r>
            <a:r>
              <a:rPr dirty="0" sz="9900" spc="-10">
                <a:solidFill>
                  <a:srgbClr val="FFFFFF"/>
                </a:solidFill>
                <a:latin typeface="宋体"/>
                <a:cs typeface="宋体"/>
              </a:rPr>
              <a:t>平台建设实践</a:t>
            </a:r>
            <a:endParaRPr sz="99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95770" y="528854"/>
            <a:ext cx="5703570" cy="65468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>
                <a:latin typeface="Calibri"/>
                <a:cs typeface="Calibri"/>
              </a:rPr>
              <a:t>Kubernetes</a:t>
            </a:r>
            <a:r>
              <a:rPr dirty="0" spc="-190">
                <a:latin typeface="Calibri"/>
                <a:cs typeface="Calibri"/>
              </a:rPr>
              <a:t> </a:t>
            </a:r>
            <a:r>
              <a:rPr dirty="0" spc="25"/>
              <a:t>原生发布能力</a:t>
            </a:r>
          </a:p>
        </p:txBody>
      </p:sp>
      <p:sp>
        <p:nvSpPr>
          <p:cNvPr id="3" name="object 3"/>
          <p:cNvSpPr/>
          <p:nvPr/>
        </p:nvSpPr>
        <p:spPr>
          <a:xfrm>
            <a:off x="2487463" y="6065379"/>
            <a:ext cx="4607189" cy="50201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487501" y="6023266"/>
            <a:ext cx="5150891" cy="502561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2958593" y="5981710"/>
            <a:ext cx="5188169" cy="5020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869860" y="1766647"/>
            <a:ext cx="7966613" cy="373414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1455812" y="2533925"/>
            <a:ext cx="8039734" cy="1634489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9255" indent="-376555">
              <a:lnSpc>
                <a:spcPts val="3175"/>
              </a:lnSpc>
              <a:spcBef>
                <a:spcPts val="90"/>
              </a:spcBef>
              <a:buFont typeface="Arial"/>
              <a:buChar char="•"/>
              <a:tabLst>
                <a:tab pos="389255" algn="l"/>
                <a:tab pos="389890" algn="l"/>
              </a:tabLst>
            </a:pPr>
            <a:r>
              <a:rPr dirty="0" sz="2650" spc="-10">
                <a:solidFill>
                  <a:srgbClr val="F76A02"/>
                </a:solidFill>
                <a:latin typeface="微软雅黑"/>
                <a:cs typeface="微软雅黑"/>
              </a:rPr>
              <a:t>Deployment 声明Pod模版和发布方式</a:t>
            </a:r>
            <a:endParaRPr sz="2650">
              <a:latin typeface="微软雅黑"/>
              <a:cs typeface="微软雅黑"/>
            </a:endParaRPr>
          </a:p>
          <a:p>
            <a:pPr marL="389255" indent="-376555">
              <a:lnSpc>
                <a:spcPts val="3165"/>
              </a:lnSpc>
              <a:buFont typeface="Arial"/>
              <a:buChar char="•"/>
              <a:tabLst>
                <a:tab pos="389255" algn="l"/>
                <a:tab pos="389890" algn="l"/>
              </a:tabLst>
            </a:pPr>
            <a:r>
              <a:rPr dirty="0" sz="2650" spc="-10">
                <a:solidFill>
                  <a:srgbClr val="F76A02"/>
                </a:solidFill>
                <a:latin typeface="微软雅黑"/>
                <a:cs typeface="微软雅黑"/>
              </a:rPr>
              <a:t>ReplicaSet管理Pod数量</a:t>
            </a:r>
            <a:endParaRPr sz="2650">
              <a:latin typeface="微软雅黑"/>
              <a:cs typeface="微软雅黑"/>
            </a:endParaRPr>
          </a:p>
          <a:p>
            <a:pPr marL="389255" indent="-376555">
              <a:lnSpc>
                <a:spcPts val="3165"/>
              </a:lnSpc>
              <a:buFont typeface="Arial"/>
              <a:buChar char="•"/>
              <a:tabLst>
                <a:tab pos="389255" algn="l"/>
                <a:tab pos="389890" algn="l"/>
              </a:tabLst>
            </a:pPr>
            <a:r>
              <a:rPr dirty="0" sz="2650" spc="-10">
                <a:solidFill>
                  <a:srgbClr val="F76A02"/>
                </a:solidFill>
                <a:latin typeface="微软雅黑"/>
                <a:cs typeface="微软雅黑"/>
              </a:rPr>
              <a:t>重建发布：先删干净，</a:t>
            </a:r>
            <a:r>
              <a:rPr dirty="0" sz="2650" spc="-25">
                <a:solidFill>
                  <a:srgbClr val="F76A02"/>
                </a:solidFill>
                <a:latin typeface="微软雅黑"/>
                <a:cs typeface="微软雅黑"/>
              </a:rPr>
              <a:t>从</a:t>
            </a:r>
            <a:r>
              <a:rPr dirty="0" sz="2650" spc="-10">
                <a:solidFill>
                  <a:srgbClr val="F76A02"/>
                </a:solidFill>
                <a:latin typeface="微软雅黑"/>
                <a:cs typeface="微软雅黑"/>
              </a:rPr>
              <a:t>头开始</a:t>
            </a:r>
            <a:endParaRPr sz="2650">
              <a:latin typeface="微软雅黑"/>
              <a:cs typeface="微软雅黑"/>
            </a:endParaRPr>
          </a:p>
          <a:p>
            <a:pPr marL="389255" indent="-376555">
              <a:lnSpc>
                <a:spcPts val="3175"/>
              </a:lnSpc>
              <a:buFont typeface="Arial"/>
              <a:buChar char="•"/>
              <a:tabLst>
                <a:tab pos="389255" algn="l"/>
                <a:tab pos="389890" algn="l"/>
              </a:tabLst>
            </a:pPr>
            <a:r>
              <a:rPr dirty="0" sz="2650" spc="-10">
                <a:solidFill>
                  <a:srgbClr val="F76A02"/>
                </a:solidFill>
                <a:latin typeface="微软雅黑"/>
                <a:cs typeface="微软雅黑"/>
              </a:rPr>
              <a:t>滚动发布策略，根据步</a:t>
            </a:r>
            <a:r>
              <a:rPr dirty="0" sz="2650" spc="-25">
                <a:solidFill>
                  <a:srgbClr val="F76A02"/>
                </a:solidFill>
                <a:latin typeface="微软雅黑"/>
                <a:cs typeface="微软雅黑"/>
              </a:rPr>
              <a:t>长</a:t>
            </a:r>
            <a:r>
              <a:rPr dirty="0" sz="2650" spc="-10">
                <a:solidFill>
                  <a:srgbClr val="F76A02"/>
                </a:solidFill>
                <a:latin typeface="微软雅黑"/>
                <a:cs typeface="微软雅黑"/>
              </a:rPr>
              <a:t>，创</a:t>
            </a:r>
            <a:r>
              <a:rPr dirty="0" sz="2650" spc="-20">
                <a:solidFill>
                  <a:srgbClr val="F76A02"/>
                </a:solidFill>
                <a:latin typeface="微软雅黑"/>
                <a:cs typeface="微软雅黑"/>
              </a:rPr>
              <a:t>建</a:t>
            </a:r>
            <a:r>
              <a:rPr dirty="0" sz="2650" spc="-10">
                <a:solidFill>
                  <a:srgbClr val="F76A02"/>
                </a:solidFill>
                <a:latin typeface="微软雅黑"/>
                <a:cs typeface="微软雅黑"/>
              </a:rPr>
              <a:t>新Pod，销</a:t>
            </a:r>
            <a:r>
              <a:rPr dirty="0" sz="2650" spc="-25">
                <a:solidFill>
                  <a:srgbClr val="F76A02"/>
                </a:solidFill>
                <a:latin typeface="微软雅黑"/>
                <a:cs typeface="微软雅黑"/>
              </a:rPr>
              <a:t>毁</a:t>
            </a:r>
            <a:r>
              <a:rPr dirty="0" sz="2650" spc="-10">
                <a:solidFill>
                  <a:srgbClr val="F76A02"/>
                </a:solidFill>
                <a:latin typeface="微软雅黑"/>
                <a:cs typeface="微软雅黑"/>
              </a:rPr>
              <a:t>旧Pod</a:t>
            </a:r>
            <a:endParaRPr sz="265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26814" y="528854"/>
            <a:ext cx="7242175" cy="65468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-5">
                <a:latin typeface="Calibri"/>
                <a:cs typeface="Calibri"/>
              </a:rPr>
              <a:t>CafeDeployment</a:t>
            </a:r>
            <a:r>
              <a:rPr dirty="0" spc="-5"/>
              <a:t>：</a:t>
            </a:r>
            <a:r>
              <a:rPr dirty="0" spc="25"/>
              <a:t>感知底层拓扑</a:t>
            </a:r>
          </a:p>
        </p:txBody>
      </p:sp>
      <p:sp>
        <p:nvSpPr>
          <p:cNvPr id="3" name="object 3"/>
          <p:cNvSpPr/>
          <p:nvPr/>
        </p:nvSpPr>
        <p:spPr>
          <a:xfrm>
            <a:off x="7189728" y="2465265"/>
            <a:ext cx="5315585" cy="2662555"/>
          </a:xfrm>
          <a:custGeom>
            <a:avLst/>
            <a:gdLst/>
            <a:ahLst/>
            <a:cxnLst/>
            <a:rect l="l" t="t" r="r" b="b"/>
            <a:pathLst>
              <a:path w="5315584" h="2662554">
                <a:moveTo>
                  <a:pt x="0" y="0"/>
                </a:moveTo>
                <a:lnTo>
                  <a:pt x="5315021" y="0"/>
                </a:lnTo>
                <a:lnTo>
                  <a:pt x="5315021" y="2662536"/>
                </a:lnTo>
                <a:lnTo>
                  <a:pt x="0" y="2662536"/>
                </a:lnTo>
                <a:lnTo>
                  <a:pt x="0" y="0"/>
                </a:lnTo>
                <a:close/>
              </a:path>
            </a:pathLst>
          </a:custGeom>
          <a:solidFill>
            <a:srgbClr val="F76A02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286480" y="3587325"/>
            <a:ext cx="2493010" cy="1367155"/>
          </a:xfrm>
          <a:custGeom>
            <a:avLst/>
            <a:gdLst/>
            <a:ahLst/>
            <a:cxnLst/>
            <a:rect l="l" t="t" r="r" b="b"/>
            <a:pathLst>
              <a:path w="2493009" h="1367154">
                <a:moveTo>
                  <a:pt x="0" y="0"/>
                </a:moveTo>
                <a:lnTo>
                  <a:pt x="2492908" y="0"/>
                </a:lnTo>
                <a:lnTo>
                  <a:pt x="2492908" y="1367078"/>
                </a:lnTo>
                <a:lnTo>
                  <a:pt x="0" y="136707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894986" y="3587325"/>
            <a:ext cx="2494280" cy="1367155"/>
          </a:xfrm>
          <a:custGeom>
            <a:avLst/>
            <a:gdLst/>
            <a:ahLst/>
            <a:cxnLst/>
            <a:rect l="l" t="t" r="r" b="b"/>
            <a:pathLst>
              <a:path w="2494279" h="1367154">
                <a:moveTo>
                  <a:pt x="0" y="0"/>
                </a:moveTo>
                <a:lnTo>
                  <a:pt x="2494164" y="0"/>
                </a:lnTo>
                <a:lnTo>
                  <a:pt x="2494164" y="1367078"/>
                </a:lnTo>
                <a:lnTo>
                  <a:pt x="0" y="136707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021714" y="2917609"/>
            <a:ext cx="1651635" cy="335915"/>
          </a:xfrm>
          <a:custGeom>
            <a:avLst/>
            <a:gdLst/>
            <a:ahLst/>
            <a:cxnLst/>
            <a:rect l="l" t="t" r="r" b="b"/>
            <a:pathLst>
              <a:path w="1651634" h="335914">
                <a:moveTo>
                  <a:pt x="1595134" y="0"/>
                </a:moveTo>
                <a:lnTo>
                  <a:pt x="55914" y="0"/>
                </a:lnTo>
                <a:lnTo>
                  <a:pt x="34150" y="4394"/>
                </a:lnTo>
                <a:lnTo>
                  <a:pt x="16377" y="16377"/>
                </a:lnTo>
                <a:lnTo>
                  <a:pt x="4394" y="34150"/>
                </a:lnTo>
                <a:lnTo>
                  <a:pt x="0" y="55914"/>
                </a:lnTo>
                <a:lnTo>
                  <a:pt x="0" y="279572"/>
                </a:lnTo>
                <a:lnTo>
                  <a:pt x="4394" y="301336"/>
                </a:lnTo>
                <a:lnTo>
                  <a:pt x="16377" y="319109"/>
                </a:lnTo>
                <a:lnTo>
                  <a:pt x="34150" y="331092"/>
                </a:lnTo>
                <a:lnTo>
                  <a:pt x="55914" y="335487"/>
                </a:lnTo>
                <a:lnTo>
                  <a:pt x="1595134" y="335487"/>
                </a:lnTo>
                <a:lnTo>
                  <a:pt x="1616898" y="331092"/>
                </a:lnTo>
                <a:lnTo>
                  <a:pt x="1634671" y="319109"/>
                </a:lnTo>
                <a:lnTo>
                  <a:pt x="1646654" y="301336"/>
                </a:lnTo>
                <a:lnTo>
                  <a:pt x="1651049" y="279572"/>
                </a:lnTo>
                <a:lnTo>
                  <a:pt x="1651049" y="55914"/>
                </a:lnTo>
                <a:lnTo>
                  <a:pt x="1646654" y="34150"/>
                </a:lnTo>
                <a:lnTo>
                  <a:pt x="1634671" y="16377"/>
                </a:lnTo>
                <a:lnTo>
                  <a:pt x="1616898" y="4394"/>
                </a:lnTo>
                <a:lnTo>
                  <a:pt x="1595134" y="0"/>
                </a:lnTo>
                <a:close/>
              </a:path>
            </a:pathLst>
          </a:custGeom>
          <a:solidFill>
            <a:srgbClr val="F76A0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9207698" y="2947135"/>
            <a:ext cx="1290955" cy="2520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450" spc="1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dirty="0" sz="1450" spc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1450" spc="-3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dirty="0" sz="1450" spc="1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z="1450" spc="1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dirty="0" sz="1450" spc="10">
                <a:solidFill>
                  <a:srgbClr val="FFFFFF"/>
                </a:solidFill>
                <a:latin typeface="Calibri"/>
                <a:cs typeface="Calibri"/>
              </a:rPr>
              <a:t>ep</a:t>
            </a:r>
            <a:r>
              <a:rPr dirty="0" sz="145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dirty="0" sz="145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dirty="0" sz="1450" spc="10">
                <a:solidFill>
                  <a:srgbClr val="FFFFFF"/>
                </a:solidFill>
                <a:latin typeface="Calibri"/>
                <a:cs typeface="Calibri"/>
              </a:rPr>
              <a:t>yme</a:t>
            </a:r>
            <a:r>
              <a:rPr dirty="0" sz="1450" spc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dirty="0" sz="1450" spc="5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26708" y="2532488"/>
            <a:ext cx="968375" cy="2520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450" spc="0">
                <a:latin typeface="Calibri"/>
                <a:cs typeface="Calibri"/>
              </a:rPr>
              <a:t>Cluster</a:t>
            </a:r>
            <a:r>
              <a:rPr dirty="0" sz="1450" spc="-45">
                <a:latin typeface="Calibri"/>
                <a:cs typeface="Calibri"/>
              </a:rPr>
              <a:t> </a:t>
            </a:r>
            <a:r>
              <a:rPr dirty="0" sz="1450" spc="5">
                <a:latin typeface="Calibri"/>
                <a:cs typeface="Calibri"/>
              </a:rPr>
              <a:t>View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286480" y="3587325"/>
            <a:ext cx="2493010" cy="913765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 marL="707390">
              <a:lnSpc>
                <a:spcPct val="100000"/>
              </a:lnSpc>
              <a:spcBef>
                <a:spcPts val="1330"/>
              </a:spcBef>
            </a:pPr>
            <a:r>
              <a:rPr dirty="0" sz="1450" spc="0">
                <a:latin typeface="Calibri"/>
                <a:cs typeface="Calibri"/>
              </a:rPr>
              <a:t>Data Center </a:t>
            </a:r>
            <a:r>
              <a:rPr dirty="0" sz="1450" spc="10">
                <a:latin typeface="Calibri"/>
                <a:cs typeface="Calibri"/>
              </a:rPr>
              <a:t>A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894986" y="3587325"/>
            <a:ext cx="2494280" cy="913765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 marL="715645">
              <a:lnSpc>
                <a:spcPct val="100000"/>
              </a:lnSpc>
              <a:spcBef>
                <a:spcPts val="1335"/>
              </a:spcBef>
            </a:pPr>
            <a:r>
              <a:rPr dirty="0" sz="1450" spc="0">
                <a:latin typeface="Calibri"/>
                <a:cs typeface="Calibri"/>
              </a:rPr>
              <a:t>Data Center </a:t>
            </a:r>
            <a:r>
              <a:rPr dirty="0" sz="1450" spc="10">
                <a:latin typeface="Calibri"/>
                <a:cs typeface="Calibri"/>
              </a:rPr>
              <a:t>B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483750" y="4500805"/>
            <a:ext cx="623570" cy="323215"/>
          </a:xfrm>
          <a:prstGeom prst="rect">
            <a:avLst/>
          </a:prstGeom>
          <a:solidFill>
            <a:srgbClr val="B793DD"/>
          </a:solidFill>
        </p:spPr>
        <p:txBody>
          <a:bodyPr wrap="square" lIns="0" tIns="39370" rIns="0" bIns="0" rtlCol="0" vert="horz">
            <a:spAutoFit/>
          </a:bodyPr>
          <a:lstStyle/>
          <a:p>
            <a:pPr marL="103505">
              <a:lnSpc>
                <a:spcPct val="100000"/>
              </a:lnSpc>
              <a:spcBef>
                <a:spcPts val="310"/>
              </a:spcBef>
            </a:pPr>
            <a:r>
              <a:rPr dirty="0" sz="1450" spc="10">
                <a:solidFill>
                  <a:srgbClr val="FFFFFF"/>
                </a:solidFill>
                <a:latin typeface="Calibri"/>
                <a:cs typeface="Calibri"/>
              </a:rPr>
              <a:t>Node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225090" y="4500805"/>
            <a:ext cx="623570" cy="323215"/>
          </a:xfrm>
          <a:prstGeom prst="rect">
            <a:avLst/>
          </a:prstGeom>
          <a:solidFill>
            <a:srgbClr val="B793DD"/>
          </a:solidFill>
        </p:spPr>
        <p:txBody>
          <a:bodyPr wrap="square" lIns="0" tIns="39370" rIns="0" bIns="0" rtlCol="0" vert="horz">
            <a:spAutoFit/>
          </a:bodyPr>
          <a:lstStyle/>
          <a:p>
            <a:pPr marL="103505">
              <a:lnSpc>
                <a:spcPct val="100000"/>
              </a:lnSpc>
              <a:spcBef>
                <a:spcPts val="310"/>
              </a:spcBef>
            </a:pPr>
            <a:r>
              <a:rPr dirty="0" sz="1450" spc="10">
                <a:solidFill>
                  <a:srgbClr val="FFFFFF"/>
                </a:solidFill>
                <a:latin typeface="Calibri"/>
                <a:cs typeface="Calibri"/>
              </a:rPr>
              <a:t>Node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950094" y="4500805"/>
            <a:ext cx="623570" cy="323215"/>
          </a:xfrm>
          <a:prstGeom prst="rect">
            <a:avLst/>
          </a:prstGeom>
          <a:solidFill>
            <a:srgbClr val="B793DD"/>
          </a:solidFill>
        </p:spPr>
        <p:txBody>
          <a:bodyPr wrap="square" lIns="0" tIns="39370" rIns="0" bIns="0" rtlCol="0" vert="horz">
            <a:spAutoFit/>
          </a:bodyPr>
          <a:lstStyle/>
          <a:p>
            <a:pPr marL="103505">
              <a:lnSpc>
                <a:spcPct val="100000"/>
              </a:lnSpc>
              <a:spcBef>
                <a:spcPts val="310"/>
              </a:spcBef>
            </a:pPr>
            <a:r>
              <a:rPr dirty="0" sz="1450" spc="10">
                <a:solidFill>
                  <a:srgbClr val="FFFFFF"/>
                </a:solidFill>
                <a:latin typeface="Calibri"/>
                <a:cs typeface="Calibri"/>
              </a:rPr>
              <a:t>Node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820494" y="5316279"/>
            <a:ext cx="1441450" cy="234315"/>
          </a:xfrm>
          <a:custGeom>
            <a:avLst/>
            <a:gdLst/>
            <a:ahLst/>
            <a:cxnLst/>
            <a:rect l="l" t="t" r="r" b="b"/>
            <a:pathLst>
              <a:path w="1441450" h="234314">
                <a:moveTo>
                  <a:pt x="1402260" y="0"/>
                </a:moveTo>
                <a:lnTo>
                  <a:pt x="38951" y="0"/>
                </a:lnTo>
                <a:lnTo>
                  <a:pt x="23792" y="3060"/>
                </a:lnTo>
                <a:lnTo>
                  <a:pt x="11410" y="11406"/>
                </a:lnTo>
                <a:lnTo>
                  <a:pt x="3061" y="23787"/>
                </a:lnTo>
                <a:lnTo>
                  <a:pt x="0" y="38951"/>
                </a:lnTo>
                <a:lnTo>
                  <a:pt x="0" y="194758"/>
                </a:lnTo>
                <a:lnTo>
                  <a:pt x="3061" y="209918"/>
                </a:lnTo>
                <a:lnTo>
                  <a:pt x="11410" y="222299"/>
                </a:lnTo>
                <a:lnTo>
                  <a:pt x="23792" y="230648"/>
                </a:lnTo>
                <a:lnTo>
                  <a:pt x="38951" y="233710"/>
                </a:lnTo>
                <a:lnTo>
                  <a:pt x="1402260" y="233710"/>
                </a:lnTo>
                <a:lnTo>
                  <a:pt x="1417420" y="230648"/>
                </a:lnTo>
                <a:lnTo>
                  <a:pt x="1429802" y="222299"/>
                </a:lnTo>
                <a:lnTo>
                  <a:pt x="1438150" y="209918"/>
                </a:lnTo>
                <a:lnTo>
                  <a:pt x="1441212" y="194758"/>
                </a:lnTo>
                <a:lnTo>
                  <a:pt x="1441212" y="38951"/>
                </a:lnTo>
                <a:lnTo>
                  <a:pt x="1438150" y="23787"/>
                </a:lnTo>
                <a:lnTo>
                  <a:pt x="1429802" y="11406"/>
                </a:lnTo>
                <a:lnTo>
                  <a:pt x="1417420" y="3060"/>
                </a:lnTo>
                <a:lnTo>
                  <a:pt x="1402260" y="0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7902099" y="5294396"/>
            <a:ext cx="1276985" cy="2520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50" spc="0">
                <a:solidFill>
                  <a:srgbClr val="FFFFFF"/>
                </a:solidFill>
                <a:latin typeface="Calibri"/>
                <a:cs typeface="Calibri"/>
              </a:rPr>
              <a:t>datacenter=dc-a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795361" y="4823725"/>
            <a:ext cx="745490" cy="492759"/>
          </a:xfrm>
          <a:custGeom>
            <a:avLst/>
            <a:gdLst/>
            <a:ahLst/>
            <a:cxnLst/>
            <a:rect l="l" t="t" r="r" b="b"/>
            <a:pathLst>
              <a:path w="745490" h="492760">
                <a:moveTo>
                  <a:pt x="745286" y="492320"/>
                </a:moveTo>
                <a:lnTo>
                  <a:pt x="0" y="0"/>
                </a:lnTo>
              </a:path>
            </a:pathLst>
          </a:custGeom>
          <a:ln w="5026">
            <a:solidFill>
              <a:srgbClr val="6F2F9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8536705" y="4823725"/>
            <a:ext cx="4445" cy="492759"/>
          </a:xfrm>
          <a:custGeom>
            <a:avLst/>
            <a:gdLst/>
            <a:ahLst/>
            <a:cxnLst/>
            <a:rect l="l" t="t" r="r" b="b"/>
            <a:pathLst>
              <a:path w="4445" h="492760">
                <a:moveTo>
                  <a:pt x="3937" y="492320"/>
                </a:moveTo>
                <a:lnTo>
                  <a:pt x="0" y="0"/>
                </a:lnTo>
              </a:path>
            </a:pathLst>
          </a:custGeom>
          <a:ln w="5026">
            <a:solidFill>
              <a:srgbClr val="6F2F9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8540473" y="4823725"/>
            <a:ext cx="721360" cy="492759"/>
          </a:xfrm>
          <a:custGeom>
            <a:avLst/>
            <a:gdLst/>
            <a:ahLst/>
            <a:cxnLst/>
            <a:rect l="l" t="t" r="r" b="b"/>
            <a:pathLst>
              <a:path w="721359" h="492760">
                <a:moveTo>
                  <a:pt x="0" y="492320"/>
                </a:moveTo>
                <a:lnTo>
                  <a:pt x="720836" y="0"/>
                </a:lnTo>
              </a:path>
            </a:pathLst>
          </a:custGeom>
          <a:ln w="5026">
            <a:solidFill>
              <a:srgbClr val="6F2F9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10097284" y="4500805"/>
            <a:ext cx="623570" cy="323215"/>
          </a:xfrm>
          <a:prstGeom prst="rect">
            <a:avLst/>
          </a:prstGeom>
          <a:solidFill>
            <a:srgbClr val="B793DD"/>
          </a:solidFill>
        </p:spPr>
        <p:txBody>
          <a:bodyPr wrap="square" lIns="0" tIns="39370" rIns="0" bIns="0" rtlCol="0" vert="horz">
            <a:spAutoFit/>
          </a:bodyPr>
          <a:lstStyle/>
          <a:p>
            <a:pPr marL="103505">
              <a:lnSpc>
                <a:spcPct val="100000"/>
              </a:lnSpc>
              <a:spcBef>
                <a:spcPts val="310"/>
              </a:spcBef>
            </a:pPr>
            <a:r>
              <a:rPr dirty="0" sz="1450" spc="10">
                <a:solidFill>
                  <a:srgbClr val="FFFFFF"/>
                </a:solidFill>
                <a:latin typeface="Calibri"/>
                <a:cs typeface="Calibri"/>
              </a:rPr>
              <a:t>Node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0838622" y="4500805"/>
            <a:ext cx="623570" cy="323215"/>
          </a:xfrm>
          <a:prstGeom prst="rect">
            <a:avLst/>
          </a:prstGeom>
          <a:solidFill>
            <a:srgbClr val="B793DD"/>
          </a:solidFill>
        </p:spPr>
        <p:txBody>
          <a:bodyPr wrap="square" lIns="0" tIns="39370" rIns="0" bIns="0" rtlCol="0" vert="horz">
            <a:spAutoFit/>
          </a:bodyPr>
          <a:lstStyle/>
          <a:p>
            <a:pPr marL="103505">
              <a:lnSpc>
                <a:spcPct val="100000"/>
              </a:lnSpc>
              <a:spcBef>
                <a:spcPts val="310"/>
              </a:spcBef>
            </a:pPr>
            <a:r>
              <a:rPr dirty="0" sz="1450" spc="10">
                <a:solidFill>
                  <a:srgbClr val="FFFFFF"/>
                </a:solidFill>
                <a:latin typeface="Calibri"/>
                <a:cs typeface="Calibri"/>
              </a:rPr>
              <a:t>Node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1563626" y="4500805"/>
            <a:ext cx="623570" cy="323215"/>
          </a:xfrm>
          <a:prstGeom prst="rect">
            <a:avLst/>
          </a:prstGeom>
          <a:solidFill>
            <a:srgbClr val="B793DD"/>
          </a:solidFill>
        </p:spPr>
        <p:txBody>
          <a:bodyPr wrap="square" lIns="0" tIns="39370" rIns="0" bIns="0" rtlCol="0" vert="horz">
            <a:spAutoFit/>
          </a:bodyPr>
          <a:lstStyle/>
          <a:p>
            <a:pPr marL="103505">
              <a:lnSpc>
                <a:spcPct val="100000"/>
              </a:lnSpc>
              <a:spcBef>
                <a:spcPts val="310"/>
              </a:spcBef>
            </a:pPr>
            <a:r>
              <a:rPr dirty="0" sz="1450" spc="10">
                <a:solidFill>
                  <a:srgbClr val="FFFFFF"/>
                </a:solidFill>
                <a:latin typeface="Calibri"/>
                <a:cs typeface="Calibri"/>
              </a:rPr>
              <a:t>Node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0434027" y="5316279"/>
            <a:ext cx="1441450" cy="234315"/>
          </a:xfrm>
          <a:custGeom>
            <a:avLst/>
            <a:gdLst/>
            <a:ahLst/>
            <a:cxnLst/>
            <a:rect l="l" t="t" r="r" b="b"/>
            <a:pathLst>
              <a:path w="1441450" h="234314">
                <a:moveTo>
                  <a:pt x="1402260" y="0"/>
                </a:moveTo>
                <a:lnTo>
                  <a:pt x="38951" y="0"/>
                </a:lnTo>
                <a:lnTo>
                  <a:pt x="23792" y="3060"/>
                </a:lnTo>
                <a:lnTo>
                  <a:pt x="11410" y="11406"/>
                </a:lnTo>
                <a:lnTo>
                  <a:pt x="3061" y="23787"/>
                </a:lnTo>
                <a:lnTo>
                  <a:pt x="0" y="38951"/>
                </a:lnTo>
                <a:lnTo>
                  <a:pt x="0" y="194758"/>
                </a:lnTo>
                <a:lnTo>
                  <a:pt x="3061" y="209918"/>
                </a:lnTo>
                <a:lnTo>
                  <a:pt x="11410" y="222299"/>
                </a:lnTo>
                <a:lnTo>
                  <a:pt x="23792" y="230648"/>
                </a:lnTo>
                <a:lnTo>
                  <a:pt x="38951" y="233710"/>
                </a:lnTo>
                <a:lnTo>
                  <a:pt x="1402260" y="233710"/>
                </a:lnTo>
                <a:lnTo>
                  <a:pt x="1417420" y="230648"/>
                </a:lnTo>
                <a:lnTo>
                  <a:pt x="1429802" y="222299"/>
                </a:lnTo>
                <a:lnTo>
                  <a:pt x="1438150" y="209918"/>
                </a:lnTo>
                <a:lnTo>
                  <a:pt x="1441212" y="194758"/>
                </a:lnTo>
                <a:lnTo>
                  <a:pt x="1441212" y="38951"/>
                </a:lnTo>
                <a:lnTo>
                  <a:pt x="1438150" y="23787"/>
                </a:lnTo>
                <a:lnTo>
                  <a:pt x="1429802" y="11406"/>
                </a:lnTo>
                <a:lnTo>
                  <a:pt x="1417420" y="3060"/>
                </a:lnTo>
                <a:lnTo>
                  <a:pt x="1402260" y="0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10510645" y="5294396"/>
            <a:ext cx="1285875" cy="2520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50" spc="0">
                <a:solidFill>
                  <a:srgbClr val="FFFFFF"/>
                </a:solidFill>
                <a:latin typeface="Calibri"/>
                <a:cs typeface="Calibri"/>
              </a:rPr>
              <a:t>datacenter=dc-b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0408893" y="4823725"/>
            <a:ext cx="745490" cy="492759"/>
          </a:xfrm>
          <a:custGeom>
            <a:avLst/>
            <a:gdLst/>
            <a:ahLst/>
            <a:cxnLst/>
            <a:rect l="l" t="t" r="r" b="b"/>
            <a:pathLst>
              <a:path w="745490" h="492760">
                <a:moveTo>
                  <a:pt x="745286" y="492320"/>
                </a:moveTo>
                <a:lnTo>
                  <a:pt x="0" y="0"/>
                </a:lnTo>
              </a:path>
            </a:pathLst>
          </a:custGeom>
          <a:ln w="5026">
            <a:solidFill>
              <a:srgbClr val="6F2F9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11150237" y="4823725"/>
            <a:ext cx="4445" cy="492759"/>
          </a:xfrm>
          <a:custGeom>
            <a:avLst/>
            <a:gdLst/>
            <a:ahLst/>
            <a:cxnLst/>
            <a:rect l="l" t="t" r="r" b="b"/>
            <a:pathLst>
              <a:path w="4445" h="492760">
                <a:moveTo>
                  <a:pt x="3937" y="492320"/>
                </a:moveTo>
                <a:lnTo>
                  <a:pt x="0" y="0"/>
                </a:lnTo>
              </a:path>
            </a:pathLst>
          </a:custGeom>
          <a:ln w="5026">
            <a:solidFill>
              <a:srgbClr val="6F2F9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11154005" y="4823725"/>
            <a:ext cx="721360" cy="492759"/>
          </a:xfrm>
          <a:custGeom>
            <a:avLst/>
            <a:gdLst/>
            <a:ahLst/>
            <a:cxnLst/>
            <a:rect l="l" t="t" r="r" b="b"/>
            <a:pathLst>
              <a:path w="721359" h="492760">
                <a:moveTo>
                  <a:pt x="0" y="492320"/>
                </a:moveTo>
                <a:lnTo>
                  <a:pt x="720836" y="0"/>
                </a:lnTo>
              </a:path>
            </a:pathLst>
          </a:custGeom>
          <a:ln w="5026">
            <a:solidFill>
              <a:srgbClr val="6F2F9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1223837" y="2475317"/>
            <a:ext cx="5315585" cy="2661285"/>
          </a:xfrm>
          <a:custGeom>
            <a:avLst/>
            <a:gdLst/>
            <a:ahLst/>
            <a:cxnLst/>
            <a:rect l="l" t="t" r="r" b="b"/>
            <a:pathLst>
              <a:path w="5315584" h="2661285">
                <a:moveTo>
                  <a:pt x="0" y="0"/>
                </a:moveTo>
                <a:lnTo>
                  <a:pt x="5315021" y="0"/>
                </a:lnTo>
                <a:lnTo>
                  <a:pt x="5315021" y="2661280"/>
                </a:lnTo>
                <a:lnTo>
                  <a:pt x="0" y="2661280"/>
                </a:lnTo>
                <a:lnTo>
                  <a:pt x="0" y="0"/>
                </a:lnTo>
                <a:close/>
              </a:path>
            </a:pathLst>
          </a:custGeom>
          <a:solidFill>
            <a:srgbClr val="F76A02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1321844" y="3596120"/>
            <a:ext cx="2493010" cy="1368425"/>
          </a:xfrm>
          <a:custGeom>
            <a:avLst/>
            <a:gdLst/>
            <a:ahLst/>
            <a:cxnLst/>
            <a:rect l="l" t="t" r="r" b="b"/>
            <a:pathLst>
              <a:path w="2493010" h="1368425">
                <a:moveTo>
                  <a:pt x="0" y="0"/>
                </a:moveTo>
                <a:lnTo>
                  <a:pt x="2492908" y="0"/>
                </a:lnTo>
                <a:lnTo>
                  <a:pt x="2492908" y="1368335"/>
                </a:lnTo>
                <a:lnTo>
                  <a:pt x="0" y="136833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3930351" y="3596120"/>
            <a:ext cx="2493010" cy="1368425"/>
          </a:xfrm>
          <a:custGeom>
            <a:avLst/>
            <a:gdLst/>
            <a:ahLst/>
            <a:cxnLst/>
            <a:rect l="l" t="t" r="r" b="b"/>
            <a:pathLst>
              <a:path w="2493010" h="1368425">
                <a:moveTo>
                  <a:pt x="0" y="0"/>
                </a:moveTo>
                <a:lnTo>
                  <a:pt x="2492908" y="0"/>
                </a:lnTo>
                <a:lnTo>
                  <a:pt x="2492908" y="1368335"/>
                </a:lnTo>
                <a:lnTo>
                  <a:pt x="0" y="136833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1838268" y="4008254"/>
            <a:ext cx="1478280" cy="299085"/>
          </a:xfrm>
          <a:custGeom>
            <a:avLst/>
            <a:gdLst/>
            <a:ahLst/>
            <a:cxnLst/>
            <a:rect l="l" t="t" r="r" b="b"/>
            <a:pathLst>
              <a:path w="1478279" h="299085">
                <a:moveTo>
                  <a:pt x="1427809" y="0"/>
                </a:moveTo>
                <a:lnTo>
                  <a:pt x="49841" y="0"/>
                </a:lnTo>
                <a:lnTo>
                  <a:pt x="30440" y="3916"/>
                </a:lnTo>
                <a:lnTo>
                  <a:pt x="14597" y="14597"/>
                </a:lnTo>
                <a:lnTo>
                  <a:pt x="3916" y="30440"/>
                </a:lnTo>
                <a:lnTo>
                  <a:pt x="0" y="49841"/>
                </a:lnTo>
                <a:lnTo>
                  <a:pt x="0" y="249207"/>
                </a:lnTo>
                <a:lnTo>
                  <a:pt x="3916" y="268608"/>
                </a:lnTo>
                <a:lnTo>
                  <a:pt x="14597" y="284450"/>
                </a:lnTo>
                <a:lnTo>
                  <a:pt x="30440" y="295131"/>
                </a:lnTo>
                <a:lnTo>
                  <a:pt x="49841" y="299048"/>
                </a:lnTo>
                <a:lnTo>
                  <a:pt x="1427809" y="299048"/>
                </a:lnTo>
                <a:lnTo>
                  <a:pt x="1447211" y="295131"/>
                </a:lnTo>
                <a:lnTo>
                  <a:pt x="1463053" y="284450"/>
                </a:lnTo>
                <a:lnTo>
                  <a:pt x="1473734" y="268608"/>
                </a:lnTo>
                <a:lnTo>
                  <a:pt x="1477651" y="249207"/>
                </a:lnTo>
                <a:lnTo>
                  <a:pt x="1477651" y="49841"/>
                </a:lnTo>
                <a:lnTo>
                  <a:pt x="1473734" y="30440"/>
                </a:lnTo>
                <a:lnTo>
                  <a:pt x="1463053" y="14597"/>
                </a:lnTo>
                <a:lnTo>
                  <a:pt x="1447211" y="3916"/>
                </a:lnTo>
                <a:lnTo>
                  <a:pt x="1427809" y="0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2180120" y="4018920"/>
            <a:ext cx="805815" cy="2520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450" spc="5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dirty="0" sz="1450" spc="0">
                <a:solidFill>
                  <a:srgbClr val="FFFFFF"/>
                </a:solidFill>
                <a:latin typeface="Calibri"/>
                <a:cs typeface="Calibri"/>
              </a:rPr>
              <a:t>Pl</a:t>
            </a:r>
            <a:r>
              <a:rPr dirty="0" sz="1450" spc="1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1450" spc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dirty="0" sz="1450" spc="10">
                <a:solidFill>
                  <a:srgbClr val="FFFFFF"/>
                </a:solidFill>
                <a:latin typeface="Calibri"/>
                <a:cs typeface="Calibri"/>
              </a:rPr>
              <a:t>eS</a:t>
            </a:r>
            <a:r>
              <a:rPr dirty="0" sz="1450" spc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z="1450" spc="5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4416619" y="4008254"/>
            <a:ext cx="1478280" cy="299085"/>
          </a:xfrm>
          <a:custGeom>
            <a:avLst/>
            <a:gdLst/>
            <a:ahLst/>
            <a:cxnLst/>
            <a:rect l="l" t="t" r="r" b="b"/>
            <a:pathLst>
              <a:path w="1478279" h="299085">
                <a:moveTo>
                  <a:pt x="1427809" y="0"/>
                </a:moveTo>
                <a:lnTo>
                  <a:pt x="49841" y="0"/>
                </a:lnTo>
                <a:lnTo>
                  <a:pt x="30440" y="3916"/>
                </a:lnTo>
                <a:lnTo>
                  <a:pt x="14597" y="14597"/>
                </a:lnTo>
                <a:lnTo>
                  <a:pt x="3916" y="30440"/>
                </a:lnTo>
                <a:lnTo>
                  <a:pt x="0" y="49841"/>
                </a:lnTo>
                <a:lnTo>
                  <a:pt x="0" y="249207"/>
                </a:lnTo>
                <a:lnTo>
                  <a:pt x="3916" y="268608"/>
                </a:lnTo>
                <a:lnTo>
                  <a:pt x="14597" y="284450"/>
                </a:lnTo>
                <a:lnTo>
                  <a:pt x="30440" y="295131"/>
                </a:lnTo>
                <a:lnTo>
                  <a:pt x="49841" y="299048"/>
                </a:lnTo>
                <a:lnTo>
                  <a:pt x="1427809" y="299048"/>
                </a:lnTo>
                <a:lnTo>
                  <a:pt x="1447211" y="295131"/>
                </a:lnTo>
                <a:lnTo>
                  <a:pt x="1463053" y="284450"/>
                </a:lnTo>
                <a:lnTo>
                  <a:pt x="1473734" y="268608"/>
                </a:lnTo>
                <a:lnTo>
                  <a:pt x="1477651" y="249207"/>
                </a:lnTo>
                <a:lnTo>
                  <a:pt x="1477651" y="49841"/>
                </a:lnTo>
                <a:lnTo>
                  <a:pt x="1473734" y="30440"/>
                </a:lnTo>
                <a:lnTo>
                  <a:pt x="1463053" y="14597"/>
                </a:lnTo>
                <a:lnTo>
                  <a:pt x="1447211" y="3916"/>
                </a:lnTo>
                <a:lnTo>
                  <a:pt x="1427809" y="0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 txBox="1"/>
          <p:nvPr/>
        </p:nvSpPr>
        <p:spPr>
          <a:xfrm>
            <a:off x="4758355" y="4018922"/>
            <a:ext cx="805815" cy="2520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450" spc="5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dirty="0" sz="1450" spc="0">
                <a:solidFill>
                  <a:srgbClr val="FFFFFF"/>
                </a:solidFill>
                <a:latin typeface="Calibri"/>
                <a:cs typeface="Calibri"/>
              </a:rPr>
              <a:t>Pl</a:t>
            </a:r>
            <a:r>
              <a:rPr dirty="0" sz="1450" spc="1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1450" spc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dirty="0" sz="1450" spc="10">
                <a:solidFill>
                  <a:srgbClr val="FFFFFF"/>
                </a:solidFill>
                <a:latin typeface="Calibri"/>
                <a:cs typeface="Calibri"/>
              </a:rPr>
              <a:t>eS</a:t>
            </a:r>
            <a:r>
              <a:rPr dirty="0" sz="1450" spc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z="1450" spc="5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3055823" y="2927660"/>
            <a:ext cx="1651635" cy="335915"/>
          </a:xfrm>
          <a:custGeom>
            <a:avLst/>
            <a:gdLst/>
            <a:ahLst/>
            <a:cxnLst/>
            <a:rect l="l" t="t" r="r" b="b"/>
            <a:pathLst>
              <a:path w="1651635" h="335914">
                <a:moveTo>
                  <a:pt x="1595134" y="0"/>
                </a:moveTo>
                <a:lnTo>
                  <a:pt x="55914" y="0"/>
                </a:lnTo>
                <a:lnTo>
                  <a:pt x="34150" y="4394"/>
                </a:lnTo>
                <a:lnTo>
                  <a:pt x="16377" y="16377"/>
                </a:lnTo>
                <a:lnTo>
                  <a:pt x="4394" y="34150"/>
                </a:lnTo>
                <a:lnTo>
                  <a:pt x="0" y="55914"/>
                </a:lnTo>
                <a:lnTo>
                  <a:pt x="0" y="279572"/>
                </a:lnTo>
                <a:lnTo>
                  <a:pt x="4394" y="301336"/>
                </a:lnTo>
                <a:lnTo>
                  <a:pt x="16377" y="319109"/>
                </a:lnTo>
                <a:lnTo>
                  <a:pt x="34150" y="331092"/>
                </a:lnTo>
                <a:lnTo>
                  <a:pt x="55914" y="335487"/>
                </a:lnTo>
                <a:lnTo>
                  <a:pt x="1595134" y="335487"/>
                </a:lnTo>
                <a:lnTo>
                  <a:pt x="1616898" y="331092"/>
                </a:lnTo>
                <a:lnTo>
                  <a:pt x="1634671" y="319109"/>
                </a:lnTo>
                <a:lnTo>
                  <a:pt x="1646654" y="301336"/>
                </a:lnTo>
                <a:lnTo>
                  <a:pt x="1651049" y="279572"/>
                </a:lnTo>
                <a:lnTo>
                  <a:pt x="1651049" y="55914"/>
                </a:lnTo>
                <a:lnTo>
                  <a:pt x="1646654" y="34150"/>
                </a:lnTo>
                <a:lnTo>
                  <a:pt x="1634671" y="16377"/>
                </a:lnTo>
                <a:lnTo>
                  <a:pt x="1616898" y="4394"/>
                </a:lnTo>
                <a:lnTo>
                  <a:pt x="1595134" y="0"/>
                </a:lnTo>
                <a:close/>
              </a:path>
            </a:pathLst>
          </a:custGeom>
          <a:solidFill>
            <a:srgbClr val="F76A0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 txBox="1"/>
          <p:nvPr/>
        </p:nvSpPr>
        <p:spPr>
          <a:xfrm>
            <a:off x="3242241" y="2956724"/>
            <a:ext cx="1290955" cy="2520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450" spc="1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dirty="0" sz="1450" spc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1450" spc="-3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dirty="0" sz="1450" spc="1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z="1450" spc="1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dirty="0" sz="1450" spc="10">
                <a:solidFill>
                  <a:srgbClr val="FFFFFF"/>
                </a:solidFill>
                <a:latin typeface="Calibri"/>
                <a:cs typeface="Calibri"/>
              </a:rPr>
              <a:t>ep</a:t>
            </a:r>
            <a:r>
              <a:rPr dirty="0" sz="145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dirty="0" sz="145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dirty="0" sz="1450" spc="10">
                <a:solidFill>
                  <a:srgbClr val="FFFFFF"/>
                </a:solidFill>
                <a:latin typeface="Calibri"/>
                <a:cs typeface="Calibri"/>
              </a:rPr>
              <a:t>yme</a:t>
            </a:r>
            <a:r>
              <a:rPr dirty="0" sz="1450" spc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dirty="0" sz="1450" spc="5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361251" y="2542077"/>
            <a:ext cx="1298575" cy="2520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450" spc="0">
                <a:latin typeface="Calibri"/>
                <a:cs typeface="Calibri"/>
              </a:rPr>
              <a:t>Application</a:t>
            </a:r>
            <a:r>
              <a:rPr dirty="0" sz="1450" spc="-10">
                <a:latin typeface="Calibri"/>
                <a:cs typeface="Calibri"/>
              </a:rPr>
              <a:t> </a:t>
            </a:r>
            <a:r>
              <a:rPr dirty="0" sz="1450" spc="5">
                <a:latin typeface="Calibri"/>
                <a:cs typeface="Calibri"/>
              </a:rPr>
              <a:t>View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396685" y="3591700"/>
            <a:ext cx="446405" cy="2520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450" spc="5">
                <a:latin typeface="Calibri"/>
                <a:cs typeface="Calibri"/>
              </a:rPr>
              <a:t>Cell</a:t>
            </a:r>
            <a:r>
              <a:rPr dirty="0" sz="1450" spc="-60">
                <a:latin typeface="Calibri"/>
                <a:cs typeface="Calibri"/>
              </a:rPr>
              <a:t> </a:t>
            </a:r>
            <a:r>
              <a:rPr dirty="0" sz="1450" spc="10">
                <a:latin typeface="Calibri"/>
                <a:cs typeface="Calibri"/>
              </a:rPr>
              <a:t>A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307937" y="3583218"/>
            <a:ext cx="439420" cy="2520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450" spc="5">
                <a:latin typeface="Calibri"/>
                <a:cs typeface="Calibri"/>
              </a:rPr>
              <a:t>Cell</a:t>
            </a:r>
            <a:r>
              <a:rPr dirty="0" sz="1450" spc="-60">
                <a:latin typeface="Calibri"/>
                <a:cs typeface="Calibri"/>
              </a:rPr>
              <a:t> </a:t>
            </a:r>
            <a:r>
              <a:rPr dirty="0" sz="1450" spc="10">
                <a:latin typeface="Calibri"/>
                <a:cs typeface="Calibri"/>
              </a:rPr>
              <a:t>B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1580684" y="4479444"/>
            <a:ext cx="588645" cy="305435"/>
          </a:xfrm>
          <a:custGeom>
            <a:avLst/>
            <a:gdLst/>
            <a:ahLst/>
            <a:cxnLst/>
            <a:rect l="l" t="t" r="r" b="b"/>
            <a:pathLst>
              <a:path w="588644" h="305435">
                <a:moveTo>
                  <a:pt x="0" y="0"/>
                </a:moveTo>
                <a:lnTo>
                  <a:pt x="588044" y="0"/>
                </a:lnTo>
                <a:lnTo>
                  <a:pt x="588044" y="305331"/>
                </a:lnTo>
                <a:lnTo>
                  <a:pt x="0" y="305331"/>
                </a:lnTo>
                <a:lnTo>
                  <a:pt x="0" y="0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 txBox="1"/>
          <p:nvPr/>
        </p:nvSpPr>
        <p:spPr>
          <a:xfrm>
            <a:off x="1580684" y="4494351"/>
            <a:ext cx="588645" cy="2520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48590">
              <a:lnSpc>
                <a:spcPct val="100000"/>
              </a:lnSpc>
              <a:spcBef>
                <a:spcPts val="135"/>
              </a:spcBef>
            </a:pPr>
            <a:r>
              <a:rPr dirty="0" sz="1450">
                <a:solidFill>
                  <a:srgbClr val="FFFFFF"/>
                </a:solidFill>
                <a:latin typeface="Calibri"/>
                <a:cs typeface="Calibri"/>
              </a:rPr>
              <a:t>Pod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2281815" y="4479444"/>
            <a:ext cx="588645" cy="305435"/>
          </a:xfrm>
          <a:custGeom>
            <a:avLst/>
            <a:gdLst/>
            <a:ahLst/>
            <a:cxnLst/>
            <a:rect l="l" t="t" r="r" b="b"/>
            <a:pathLst>
              <a:path w="588644" h="305435">
                <a:moveTo>
                  <a:pt x="0" y="0"/>
                </a:moveTo>
                <a:lnTo>
                  <a:pt x="588044" y="0"/>
                </a:lnTo>
                <a:lnTo>
                  <a:pt x="588044" y="305331"/>
                </a:lnTo>
                <a:lnTo>
                  <a:pt x="0" y="305331"/>
                </a:lnTo>
                <a:lnTo>
                  <a:pt x="0" y="0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 txBox="1"/>
          <p:nvPr/>
        </p:nvSpPr>
        <p:spPr>
          <a:xfrm>
            <a:off x="2429954" y="4494351"/>
            <a:ext cx="304165" cy="2520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450" spc="-2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dirty="0" sz="1450" spc="5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dirty="0" sz="1450" spc="1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2966611" y="4479444"/>
            <a:ext cx="588645" cy="305435"/>
          </a:xfrm>
          <a:custGeom>
            <a:avLst/>
            <a:gdLst/>
            <a:ahLst/>
            <a:cxnLst/>
            <a:rect l="l" t="t" r="r" b="b"/>
            <a:pathLst>
              <a:path w="588645" h="305435">
                <a:moveTo>
                  <a:pt x="0" y="0"/>
                </a:moveTo>
                <a:lnTo>
                  <a:pt x="588044" y="0"/>
                </a:lnTo>
                <a:lnTo>
                  <a:pt x="588044" y="305331"/>
                </a:lnTo>
                <a:lnTo>
                  <a:pt x="0" y="305331"/>
                </a:lnTo>
                <a:lnTo>
                  <a:pt x="0" y="0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 txBox="1"/>
          <p:nvPr/>
        </p:nvSpPr>
        <p:spPr>
          <a:xfrm>
            <a:off x="2966611" y="4494351"/>
            <a:ext cx="588645" cy="2520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47955">
              <a:lnSpc>
                <a:spcPct val="100000"/>
              </a:lnSpc>
              <a:spcBef>
                <a:spcPts val="135"/>
              </a:spcBef>
            </a:pPr>
            <a:r>
              <a:rPr dirty="0" sz="1450">
                <a:solidFill>
                  <a:srgbClr val="FFFFFF"/>
                </a:solidFill>
                <a:latin typeface="Calibri"/>
                <a:cs typeface="Calibri"/>
              </a:rPr>
              <a:t>Pod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2110930" y="4680487"/>
            <a:ext cx="226171" cy="1532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3488061" y="4680487"/>
            <a:ext cx="226171" cy="15329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4138931" y="4458084"/>
            <a:ext cx="588645" cy="305435"/>
          </a:xfrm>
          <a:custGeom>
            <a:avLst/>
            <a:gdLst/>
            <a:ahLst/>
            <a:cxnLst/>
            <a:rect l="l" t="t" r="r" b="b"/>
            <a:pathLst>
              <a:path w="588645" h="305435">
                <a:moveTo>
                  <a:pt x="0" y="0"/>
                </a:moveTo>
                <a:lnTo>
                  <a:pt x="588044" y="0"/>
                </a:lnTo>
                <a:lnTo>
                  <a:pt x="588044" y="305331"/>
                </a:lnTo>
                <a:lnTo>
                  <a:pt x="0" y="305331"/>
                </a:lnTo>
                <a:lnTo>
                  <a:pt x="0" y="0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 txBox="1"/>
          <p:nvPr/>
        </p:nvSpPr>
        <p:spPr>
          <a:xfrm>
            <a:off x="4138931" y="4472598"/>
            <a:ext cx="588645" cy="2520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47955">
              <a:lnSpc>
                <a:spcPct val="100000"/>
              </a:lnSpc>
              <a:spcBef>
                <a:spcPts val="135"/>
              </a:spcBef>
            </a:pPr>
            <a:r>
              <a:rPr dirty="0" sz="1450">
                <a:solidFill>
                  <a:srgbClr val="FFFFFF"/>
                </a:solidFill>
                <a:latin typeface="Calibri"/>
                <a:cs typeface="Calibri"/>
              </a:rPr>
              <a:t>Pod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4838805" y="4458084"/>
            <a:ext cx="588645" cy="305435"/>
          </a:xfrm>
          <a:custGeom>
            <a:avLst/>
            <a:gdLst/>
            <a:ahLst/>
            <a:cxnLst/>
            <a:rect l="l" t="t" r="r" b="b"/>
            <a:pathLst>
              <a:path w="588645" h="305435">
                <a:moveTo>
                  <a:pt x="0" y="0"/>
                </a:moveTo>
                <a:lnTo>
                  <a:pt x="588044" y="0"/>
                </a:lnTo>
                <a:lnTo>
                  <a:pt x="588044" y="305331"/>
                </a:lnTo>
                <a:lnTo>
                  <a:pt x="0" y="305331"/>
                </a:lnTo>
                <a:lnTo>
                  <a:pt x="0" y="0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 txBox="1"/>
          <p:nvPr/>
        </p:nvSpPr>
        <p:spPr>
          <a:xfrm>
            <a:off x="4987517" y="4472598"/>
            <a:ext cx="304165" cy="2520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450" spc="-2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dirty="0" sz="1450" spc="5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dirty="0" sz="1450" spc="1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5523601" y="4458084"/>
            <a:ext cx="588645" cy="305435"/>
          </a:xfrm>
          <a:custGeom>
            <a:avLst/>
            <a:gdLst/>
            <a:ahLst/>
            <a:cxnLst/>
            <a:rect l="l" t="t" r="r" b="b"/>
            <a:pathLst>
              <a:path w="588645" h="305435">
                <a:moveTo>
                  <a:pt x="0" y="0"/>
                </a:moveTo>
                <a:lnTo>
                  <a:pt x="588044" y="0"/>
                </a:lnTo>
                <a:lnTo>
                  <a:pt x="588044" y="305331"/>
                </a:lnTo>
                <a:lnTo>
                  <a:pt x="0" y="305331"/>
                </a:lnTo>
                <a:lnTo>
                  <a:pt x="0" y="0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 txBox="1"/>
          <p:nvPr/>
        </p:nvSpPr>
        <p:spPr>
          <a:xfrm>
            <a:off x="5523601" y="4472598"/>
            <a:ext cx="588645" cy="2520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48590">
              <a:lnSpc>
                <a:spcPct val="100000"/>
              </a:lnSpc>
              <a:spcBef>
                <a:spcPts val="135"/>
              </a:spcBef>
            </a:pPr>
            <a:r>
              <a:rPr dirty="0" sz="1450">
                <a:solidFill>
                  <a:srgbClr val="FFFFFF"/>
                </a:solidFill>
                <a:latin typeface="Calibri"/>
                <a:cs typeface="Calibri"/>
              </a:rPr>
              <a:t>Pod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4597556" y="4671691"/>
            <a:ext cx="226171" cy="15329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5988508" y="4671691"/>
            <a:ext cx="226171" cy="15329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5281095" y="4680487"/>
            <a:ext cx="226171" cy="15329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2577096" y="3263146"/>
            <a:ext cx="1304290" cy="745490"/>
          </a:xfrm>
          <a:custGeom>
            <a:avLst/>
            <a:gdLst/>
            <a:ahLst/>
            <a:cxnLst/>
            <a:rect l="l" t="t" r="r" b="b"/>
            <a:pathLst>
              <a:path w="1304289" h="745489">
                <a:moveTo>
                  <a:pt x="1304284" y="0"/>
                </a:moveTo>
                <a:lnTo>
                  <a:pt x="0" y="745076"/>
                </a:lnTo>
              </a:path>
            </a:pathLst>
          </a:custGeom>
          <a:ln w="5026">
            <a:solidFill>
              <a:srgbClr val="6F2F9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3881347" y="3263146"/>
            <a:ext cx="1274445" cy="745490"/>
          </a:xfrm>
          <a:custGeom>
            <a:avLst/>
            <a:gdLst/>
            <a:ahLst/>
            <a:cxnLst/>
            <a:rect l="l" t="t" r="r" b="b"/>
            <a:pathLst>
              <a:path w="1274445" h="745489">
                <a:moveTo>
                  <a:pt x="0" y="0"/>
                </a:moveTo>
                <a:lnTo>
                  <a:pt x="1273950" y="745076"/>
                </a:lnTo>
              </a:path>
            </a:pathLst>
          </a:custGeom>
          <a:ln w="5026">
            <a:solidFill>
              <a:srgbClr val="6F2F9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1874709" y="4307303"/>
            <a:ext cx="702310" cy="173355"/>
          </a:xfrm>
          <a:custGeom>
            <a:avLst/>
            <a:gdLst/>
            <a:ahLst/>
            <a:cxnLst/>
            <a:rect l="l" t="t" r="r" b="b"/>
            <a:pathLst>
              <a:path w="702310" h="173354">
                <a:moveTo>
                  <a:pt x="702167" y="0"/>
                </a:moveTo>
                <a:lnTo>
                  <a:pt x="0" y="173198"/>
                </a:lnTo>
              </a:path>
            </a:pathLst>
          </a:custGeom>
          <a:ln w="5026">
            <a:solidFill>
              <a:srgbClr val="6F2F9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2575839" y="4307303"/>
            <a:ext cx="1905" cy="173355"/>
          </a:xfrm>
          <a:custGeom>
            <a:avLst/>
            <a:gdLst/>
            <a:ahLst/>
            <a:cxnLst/>
            <a:rect l="l" t="t" r="r" b="b"/>
            <a:pathLst>
              <a:path w="1905" h="173354">
                <a:moveTo>
                  <a:pt x="1675" y="0"/>
                </a:moveTo>
                <a:lnTo>
                  <a:pt x="0" y="173198"/>
                </a:lnTo>
              </a:path>
            </a:pathLst>
          </a:custGeom>
          <a:ln w="5026">
            <a:solidFill>
              <a:srgbClr val="6F2F9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2577094" y="4307303"/>
            <a:ext cx="683260" cy="173355"/>
          </a:xfrm>
          <a:custGeom>
            <a:avLst/>
            <a:gdLst/>
            <a:ahLst/>
            <a:cxnLst/>
            <a:rect l="l" t="t" r="r" b="b"/>
            <a:pathLst>
              <a:path w="683260" h="173354">
                <a:moveTo>
                  <a:pt x="0" y="0"/>
                </a:moveTo>
                <a:lnTo>
                  <a:pt x="683151" y="173198"/>
                </a:lnTo>
              </a:path>
            </a:pathLst>
          </a:custGeom>
          <a:ln w="5026">
            <a:solidFill>
              <a:srgbClr val="6F2F9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4453060" y="4290968"/>
            <a:ext cx="702310" cy="173355"/>
          </a:xfrm>
          <a:custGeom>
            <a:avLst/>
            <a:gdLst/>
            <a:ahLst/>
            <a:cxnLst/>
            <a:rect l="l" t="t" r="r" b="b"/>
            <a:pathLst>
              <a:path w="702310" h="173354">
                <a:moveTo>
                  <a:pt x="702167" y="0"/>
                </a:moveTo>
                <a:lnTo>
                  <a:pt x="0" y="173198"/>
                </a:lnTo>
              </a:path>
            </a:pathLst>
          </a:custGeom>
          <a:ln w="5026">
            <a:solidFill>
              <a:srgbClr val="6F2F9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5154190" y="4290968"/>
            <a:ext cx="1905" cy="173355"/>
          </a:xfrm>
          <a:custGeom>
            <a:avLst/>
            <a:gdLst/>
            <a:ahLst/>
            <a:cxnLst/>
            <a:rect l="l" t="t" r="r" b="b"/>
            <a:pathLst>
              <a:path w="1904" h="173354">
                <a:moveTo>
                  <a:pt x="1675" y="0"/>
                </a:moveTo>
                <a:lnTo>
                  <a:pt x="0" y="173198"/>
                </a:lnTo>
              </a:path>
            </a:pathLst>
          </a:custGeom>
          <a:ln w="5026">
            <a:solidFill>
              <a:srgbClr val="6F2F9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5155445" y="4290968"/>
            <a:ext cx="683260" cy="173355"/>
          </a:xfrm>
          <a:custGeom>
            <a:avLst/>
            <a:gdLst/>
            <a:ahLst/>
            <a:cxnLst/>
            <a:rect l="l" t="t" r="r" b="b"/>
            <a:pathLst>
              <a:path w="683260" h="173354">
                <a:moveTo>
                  <a:pt x="0" y="0"/>
                </a:moveTo>
                <a:lnTo>
                  <a:pt x="683151" y="173198"/>
                </a:lnTo>
              </a:path>
            </a:pathLst>
          </a:custGeom>
          <a:ln w="5026">
            <a:solidFill>
              <a:srgbClr val="6F2F9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 txBox="1"/>
          <p:nvPr/>
        </p:nvSpPr>
        <p:spPr>
          <a:xfrm>
            <a:off x="1139915" y="6520364"/>
            <a:ext cx="10757535" cy="32429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689610" indent="-676910">
              <a:lnSpc>
                <a:spcPts val="3175"/>
              </a:lnSpc>
              <a:spcBef>
                <a:spcPts val="90"/>
              </a:spcBef>
              <a:buFont typeface="Arial"/>
              <a:buChar char="•"/>
              <a:tabLst>
                <a:tab pos="389255" algn="l"/>
                <a:tab pos="389890" algn="l"/>
              </a:tabLst>
            </a:pPr>
            <a:r>
              <a:rPr dirty="0" sz="2650" spc="-10">
                <a:solidFill>
                  <a:srgbClr val="F76A02"/>
                </a:solidFill>
                <a:latin typeface="微软雅黑"/>
                <a:cs typeface="微软雅黑"/>
              </a:rPr>
              <a:t>提供跨部署单元的发布</a:t>
            </a:r>
            <a:r>
              <a:rPr dirty="0" sz="2650" spc="-25">
                <a:solidFill>
                  <a:srgbClr val="F76A02"/>
                </a:solidFill>
                <a:latin typeface="微软雅黑"/>
                <a:cs typeface="微软雅黑"/>
              </a:rPr>
              <a:t>管</a:t>
            </a:r>
            <a:r>
              <a:rPr dirty="0" sz="2650" spc="-10">
                <a:solidFill>
                  <a:srgbClr val="F76A02"/>
                </a:solidFill>
                <a:latin typeface="微软雅黑"/>
                <a:cs typeface="微软雅黑"/>
              </a:rPr>
              <a:t>理功</a:t>
            </a:r>
            <a:r>
              <a:rPr dirty="0" sz="2650" spc="-20">
                <a:solidFill>
                  <a:srgbClr val="F76A02"/>
                </a:solidFill>
                <a:latin typeface="微软雅黑"/>
                <a:cs typeface="微软雅黑"/>
              </a:rPr>
              <a:t>能</a:t>
            </a:r>
            <a:r>
              <a:rPr dirty="0" sz="2650" spc="-10">
                <a:solidFill>
                  <a:srgbClr val="F76A02"/>
                </a:solidFill>
                <a:latin typeface="微软雅黑"/>
                <a:cs typeface="微软雅黑"/>
              </a:rPr>
              <a:t>，声</a:t>
            </a:r>
            <a:r>
              <a:rPr dirty="0" sz="2650" spc="-20">
                <a:solidFill>
                  <a:srgbClr val="F76A02"/>
                </a:solidFill>
                <a:latin typeface="微软雅黑"/>
                <a:cs typeface="微软雅黑"/>
              </a:rPr>
              <a:t>明</a:t>
            </a:r>
            <a:r>
              <a:rPr dirty="0" sz="2650" spc="-10">
                <a:solidFill>
                  <a:srgbClr val="F76A02"/>
                </a:solidFill>
                <a:latin typeface="微软雅黑"/>
                <a:cs typeface="微软雅黑"/>
              </a:rPr>
              <a:t>最终Pod按</a:t>
            </a:r>
            <a:r>
              <a:rPr dirty="0" sz="2650" spc="-20">
                <a:solidFill>
                  <a:srgbClr val="F76A02"/>
                </a:solidFill>
                <a:latin typeface="微软雅黑"/>
                <a:cs typeface="微软雅黑"/>
              </a:rPr>
              <a:t>底</a:t>
            </a:r>
            <a:r>
              <a:rPr dirty="0" sz="2650" spc="-10">
                <a:solidFill>
                  <a:srgbClr val="F76A02"/>
                </a:solidFill>
                <a:latin typeface="微软雅黑"/>
                <a:cs typeface="微软雅黑"/>
              </a:rPr>
              <a:t>层拓</a:t>
            </a:r>
            <a:r>
              <a:rPr dirty="0" sz="2650" spc="-25">
                <a:solidFill>
                  <a:srgbClr val="F76A02"/>
                </a:solidFill>
                <a:latin typeface="微软雅黑"/>
                <a:cs typeface="微软雅黑"/>
              </a:rPr>
              <a:t>扑</a:t>
            </a:r>
            <a:r>
              <a:rPr dirty="0" sz="2650" spc="-10">
                <a:solidFill>
                  <a:srgbClr val="F76A02"/>
                </a:solidFill>
                <a:latin typeface="微软雅黑"/>
                <a:cs typeface="微软雅黑"/>
              </a:rPr>
              <a:t>需求</a:t>
            </a:r>
            <a:r>
              <a:rPr dirty="0" sz="2650" spc="-20">
                <a:solidFill>
                  <a:srgbClr val="F76A02"/>
                </a:solidFill>
                <a:latin typeface="微软雅黑"/>
                <a:cs typeface="微软雅黑"/>
              </a:rPr>
              <a:t>作</a:t>
            </a:r>
            <a:r>
              <a:rPr dirty="0" sz="2650" spc="-10">
                <a:solidFill>
                  <a:srgbClr val="F76A02"/>
                </a:solidFill>
                <a:latin typeface="微软雅黑"/>
                <a:cs typeface="微软雅黑"/>
              </a:rPr>
              <a:t>发布</a:t>
            </a:r>
            <a:endParaRPr sz="2650">
              <a:latin typeface="微软雅黑"/>
              <a:cs typeface="微软雅黑"/>
            </a:endParaRPr>
          </a:p>
          <a:p>
            <a:pPr marL="689610" indent="-676910">
              <a:lnSpc>
                <a:spcPts val="3165"/>
              </a:lnSpc>
              <a:buFont typeface="Arial"/>
              <a:buChar char="•"/>
              <a:tabLst>
                <a:tab pos="389255" algn="l"/>
                <a:tab pos="389890" algn="l"/>
              </a:tabLst>
            </a:pPr>
            <a:r>
              <a:rPr dirty="0" sz="2650" spc="-10">
                <a:solidFill>
                  <a:srgbClr val="F76A02"/>
                </a:solidFill>
                <a:latin typeface="微软雅黑"/>
                <a:cs typeface="微软雅黑"/>
              </a:rPr>
              <a:t>使Pod均匀发布到各机房，也</a:t>
            </a:r>
            <a:r>
              <a:rPr dirty="0" sz="2650" spc="-25">
                <a:solidFill>
                  <a:srgbClr val="F76A02"/>
                </a:solidFill>
                <a:latin typeface="微软雅黑"/>
                <a:cs typeface="微软雅黑"/>
              </a:rPr>
              <a:t>可</a:t>
            </a:r>
            <a:r>
              <a:rPr dirty="0" sz="2650" spc="-10">
                <a:solidFill>
                  <a:srgbClr val="F76A02"/>
                </a:solidFill>
                <a:latin typeface="微软雅黑"/>
                <a:cs typeface="微软雅黑"/>
              </a:rPr>
              <a:t>按需</a:t>
            </a:r>
            <a:r>
              <a:rPr dirty="0" sz="2650" spc="-20">
                <a:solidFill>
                  <a:srgbClr val="F76A02"/>
                </a:solidFill>
                <a:latin typeface="微软雅黑"/>
                <a:cs typeface="微软雅黑"/>
              </a:rPr>
              <a:t>求</a:t>
            </a:r>
            <a:r>
              <a:rPr dirty="0" sz="2650" spc="-10">
                <a:solidFill>
                  <a:srgbClr val="F76A02"/>
                </a:solidFill>
                <a:latin typeface="微软雅黑"/>
                <a:cs typeface="微软雅黑"/>
              </a:rPr>
              <a:t>指定</a:t>
            </a:r>
            <a:endParaRPr sz="2650">
              <a:latin typeface="微软雅黑"/>
              <a:cs typeface="微软雅黑"/>
            </a:endParaRPr>
          </a:p>
          <a:p>
            <a:pPr marL="689610" marR="1978660" indent="-676910">
              <a:lnSpc>
                <a:spcPts val="3160"/>
              </a:lnSpc>
              <a:spcBef>
                <a:spcPts val="114"/>
              </a:spcBef>
              <a:buFont typeface="Arial"/>
              <a:buChar char="•"/>
              <a:tabLst>
                <a:tab pos="389255" algn="l"/>
                <a:tab pos="389890" algn="l"/>
              </a:tabLst>
            </a:pPr>
            <a:r>
              <a:rPr dirty="0" sz="2650" spc="-10">
                <a:solidFill>
                  <a:srgbClr val="F76A02"/>
                </a:solidFill>
                <a:latin typeface="微软雅黑"/>
                <a:cs typeface="微软雅黑"/>
              </a:rPr>
              <a:t>部署单元是逻辑概念，</a:t>
            </a:r>
            <a:r>
              <a:rPr dirty="0" sz="2650" spc="-25">
                <a:solidFill>
                  <a:srgbClr val="F76A02"/>
                </a:solidFill>
                <a:latin typeface="微软雅黑"/>
                <a:cs typeface="微软雅黑"/>
              </a:rPr>
              <a:t>通</a:t>
            </a:r>
            <a:r>
              <a:rPr dirty="0" sz="2650" spc="-10">
                <a:solidFill>
                  <a:srgbClr val="F76A02"/>
                </a:solidFill>
                <a:latin typeface="微软雅黑"/>
                <a:cs typeface="微软雅黑"/>
              </a:rPr>
              <a:t>常可</a:t>
            </a:r>
            <a:r>
              <a:rPr dirty="0" sz="2650" spc="-20">
                <a:solidFill>
                  <a:srgbClr val="F76A02"/>
                </a:solidFill>
                <a:latin typeface="微软雅黑"/>
                <a:cs typeface="微软雅黑"/>
              </a:rPr>
              <a:t>与</a:t>
            </a:r>
            <a:r>
              <a:rPr dirty="0" sz="2650" spc="-10">
                <a:solidFill>
                  <a:srgbClr val="F76A02"/>
                </a:solidFill>
                <a:latin typeface="微软雅黑"/>
                <a:cs typeface="微软雅黑"/>
              </a:rPr>
              <a:t>以下</a:t>
            </a:r>
            <a:r>
              <a:rPr dirty="0" sz="2650" spc="-20">
                <a:solidFill>
                  <a:srgbClr val="F76A02"/>
                </a:solidFill>
                <a:latin typeface="微软雅黑"/>
                <a:cs typeface="微软雅黑"/>
              </a:rPr>
              <a:t>节</a:t>
            </a:r>
            <a:r>
              <a:rPr dirty="0" sz="2650" spc="-10">
                <a:solidFill>
                  <a:srgbClr val="F76A02"/>
                </a:solidFill>
                <a:latin typeface="微软雅黑"/>
                <a:cs typeface="微软雅黑"/>
              </a:rPr>
              <a:t>点拓</a:t>
            </a:r>
            <a:r>
              <a:rPr dirty="0" sz="2650" spc="-25">
                <a:solidFill>
                  <a:srgbClr val="F76A02"/>
                </a:solidFill>
                <a:latin typeface="微软雅黑"/>
                <a:cs typeface="微软雅黑"/>
              </a:rPr>
              <a:t>扑</a:t>
            </a:r>
            <a:r>
              <a:rPr dirty="0" sz="2650" spc="-10">
                <a:solidFill>
                  <a:srgbClr val="F76A02"/>
                </a:solidFill>
                <a:latin typeface="微软雅黑"/>
                <a:cs typeface="微软雅黑"/>
              </a:rPr>
              <a:t>属性</a:t>
            </a:r>
            <a:r>
              <a:rPr dirty="0" sz="2650" spc="-20">
                <a:solidFill>
                  <a:srgbClr val="F76A02"/>
                </a:solidFill>
                <a:latin typeface="微软雅黑"/>
                <a:cs typeface="微软雅黑"/>
              </a:rPr>
              <a:t>映</a:t>
            </a:r>
            <a:r>
              <a:rPr dirty="0" sz="2650" spc="-10">
                <a:solidFill>
                  <a:srgbClr val="F76A02"/>
                </a:solidFill>
                <a:latin typeface="微软雅黑"/>
                <a:cs typeface="微软雅黑"/>
              </a:rPr>
              <a:t>射： </a:t>
            </a:r>
            <a:r>
              <a:rPr dirty="0" sz="2650" spc="-10">
                <a:solidFill>
                  <a:srgbClr val="F76A02"/>
                </a:solidFill>
                <a:latin typeface="微软雅黑"/>
                <a:cs typeface="微软雅黑"/>
              </a:rPr>
              <a:t>可用区（AZ）</a:t>
            </a:r>
            <a:endParaRPr sz="2650">
              <a:latin typeface="微软雅黑"/>
              <a:cs typeface="微软雅黑"/>
            </a:endParaRPr>
          </a:p>
          <a:p>
            <a:pPr marL="689610">
              <a:lnSpc>
                <a:spcPts val="3065"/>
              </a:lnSpc>
            </a:pPr>
            <a:r>
              <a:rPr dirty="0" sz="2650" spc="-10">
                <a:solidFill>
                  <a:srgbClr val="F76A02"/>
                </a:solidFill>
                <a:latin typeface="微软雅黑"/>
                <a:cs typeface="微软雅黑"/>
              </a:rPr>
              <a:t>同城独立物理机房（DataCenter）</a:t>
            </a:r>
            <a:endParaRPr sz="2650">
              <a:latin typeface="微软雅黑"/>
              <a:cs typeface="微软雅黑"/>
            </a:endParaRPr>
          </a:p>
          <a:p>
            <a:pPr marL="689610" marR="3604260">
              <a:lnSpc>
                <a:spcPts val="3170"/>
              </a:lnSpc>
              <a:spcBef>
                <a:spcPts val="110"/>
              </a:spcBef>
            </a:pPr>
            <a:r>
              <a:rPr dirty="0" sz="2650" spc="-10">
                <a:solidFill>
                  <a:srgbClr val="F76A02"/>
                </a:solidFill>
                <a:latin typeface="微软雅黑"/>
                <a:cs typeface="微软雅黑"/>
              </a:rPr>
              <a:t>具备一定风火水电隔离</a:t>
            </a:r>
            <a:r>
              <a:rPr dirty="0" sz="2650" spc="-20">
                <a:solidFill>
                  <a:srgbClr val="F76A02"/>
                </a:solidFill>
                <a:latin typeface="微软雅黑"/>
                <a:cs typeface="微软雅黑"/>
              </a:rPr>
              <a:t>能</a:t>
            </a:r>
            <a:r>
              <a:rPr dirty="0" sz="2650" spc="-10">
                <a:solidFill>
                  <a:srgbClr val="F76A02"/>
                </a:solidFill>
                <a:latin typeface="微软雅黑"/>
                <a:cs typeface="微软雅黑"/>
              </a:rPr>
              <a:t>力的</a:t>
            </a:r>
            <a:r>
              <a:rPr dirty="0" sz="2650" spc="-25">
                <a:solidFill>
                  <a:srgbClr val="F76A02"/>
                </a:solidFill>
                <a:latin typeface="微软雅黑"/>
                <a:cs typeface="微软雅黑"/>
              </a:rPr>
              <a:t>机</a:t>
            </a:r>
            <a:r>
              <a:rPr dirty="0" sz="2650" spc="-10">
                <a:solidFill>
                  <a:srgbClr val="F76A02"/>
                </a:solidFill>
                <a:latin typeface="微软雅黑"/>
                <a:cs typeface="微软雅黑"/>
              </a:rPr>
              <a:t>架（</a:t>
            </a:r>
            <a:r>
              <a:rPr dirty="0" sz="2650" spc="-15">
                <a:solidFill>
                  <a:srgbClr val="F76A02"/>
                </a:solidFill>
                <a:latin typeface="微软雅黑"/>
                <a:cs typeface="微软雅黑"/>
              </a:rPr>
              <a:t>R</a:t>
            </a:r>
            <a:r>
              <a:rPr dirty="0" sz="2650" spc="-5">
                <a:solidFill>
                  <a:srgbClr val="F76A02"/>
                </a:solidFill>
                <a:latin typeface="微软雅黑"/>
                <a:cs typeface="微软雅黑"/>
              </a:rPr>
              <a:t>a</a:t>
            </a:r>
            <a:r>
              <a:rPr dirty="0" sz="2650" spc="-15">
                <a:solidFill>
                  <a:srgbClr val="F76A02"/>
                </a:solidFill>
                <a:latin typeface="微软雅黑"/>
                <a:cs typeface="微软雅黑"/>
              </a:rPr>
              <a:t>c</a:t>
            </a:r>
            <a:r>
              <a:rPr dirty="0" sz="2650" spc="-10">
                <a:solidFill>
                  <a:srgbClr val="F76A02"/>
                </a:solidFill>
                <a:latin typeface="微软雅黑"/>
                <a:cs typeface="微软雅黑"/>
              </a:rPr>
              <a:t>k</a:t>
            </a:r>
            <a:r>
              <a:rPr dirty="0" sz="2650" spc="-10">
                <a:solidFill>
                  <a:srgbClr val="F76A02"/>
                </a:solidFill>
                <a:latin typeface="微软雅黑"/>
                <a:cs typeface="微软雅黑"/>
              </a:rPr>
              <a:t>） </a:t>
            </a:r>
            <a:r>
              <a:rPr dirty="0" sz="2650" spc="-10">
                <a:solidFill>
                  <a:srgbClr val="F76A02"/>
                </a:solidFill>
                <a:latin typeface="微软雅黑"/>
                <a:cs typeface="微软雅黑"/>
              </a:rPr>
              <a:t>其他指定属性</a:t>
            </a:r>
            <a:endParaRPr sz="2650">
              <a:latin typeface="微软雅黑"/>
              <a:cs typeface="微软雅黑"/>
            </a:endParaRPr>
          </a:p>
          <a:p>
            <a:pPr marL="689610">
              <a:lnSpc>
                <a:spcPts val="3060"/>
              </a:lnSpc>
            </a:pPr>
            <a:r>
              <a:rPr dirty="0" sz="2650" spc="-10">
                <a:solidFill>
                  <a:srgbClr val="F76A02"/>
                </a:solidFill>
                <a:latin typeface="微软雅黑"/>
                <a:cs typeface="微软雅黑"/>
              </a:rPr>
              <a:t>…</a:t>
            </a:r>
            <a:endParaRPr sz="2650">
              <a:latin typeface="微软雅黑"/>
              <a:cs typeface="微软雅黑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13259910" y="2409979"/>
            <a:ext cx="6297930" cy="8602345"/>
          </a:xfrm>
          <a:prstGeom prst="rect">
            <a:avLst/>
          </a:prstGeom>
          <a:solidFill>
            <a:srgbClr val="E7E6E6"/>
          </a:solidFill>
        </p:spPr>
        <p:txBody>
          <a:bodyPr wrap="square" lIns="0" tIns="30480" rIns="0" bIns="0" rtlCol="0" vert="horz">
            <a:spAutoFit/>
          </a:bodyPr>
          <a:lstStyle/>
          <a:p>
            <a:pPr marL="75565" marR="3108325">
              <a:lnSpc>
                <a:spcPts val="3160"/>
              </a:lnSpc>
              <a:spcBef>
                <a:spcPts val="240"/>
              </a:spcBef>
            </a:pPr>
            <a:r>
              <a:rPr dirty="0" sz="2650" spc="-10" b="1">
                <a:latin typeface="Calibri"/>
                <a:cs typeface="Calibri"/>
              </a:rPr>
              <a:t>kind:</a:t>
            </a:r>
            <a:r>
              <a:rPr dirty="0" sz="2650" spc="-60" b="1">
                <a:latin typeface="Calibri"/>
                <a:cs typeface="Calibri"/>
              </a:rPr>
              <a:t> </a:t>
            </a:r>
            <a:r>
              <a:rPr dirty="0" sz="2650" spc="-10" b="1">
                <a:latin typeface="Calibri"/>
                <a:cs typeface="Calibri"/>
              </a:rPr>
              <a:t>CafeDeployment  spec:</a:t>
            </a:r>
            <a:endParaRPr sz="2650">
              <a:latin typeface="Calibri"/>
              <a:cs typeface="Calibri"/>
            </a:endParaRPr>
          </a:p>
          <a:p>
            <a:pPr marL="379095" marR="2637790">
              <a:lnSpc>
                <a:spcPts val="3160"/>
              </a:lnSpc>
              <a:spcBef>
                <a:spcPts val="10"/>
              </a:spcBef>
            </a:pPr>
            <a:r>
              <a:rPr dirty="0" sz="2650" spc="-10" b="1">
                <a:latin typeface="Calibri"/>
                <a:cs typeface="Calibri"/>
              </a:rPr>
              <a:t>podSetType: InPlaceSet  </a:t>
            </a:r>
            <a:r>
              <a:rPr dirty="0" sz="2650" spc="-5" b="1">
                <a:latin typeface="Calibri"/>
                <a:cs typeface="Calibri"/>
              </a:rPr>
              <a:t>replicas:</a:t>
            </a:r>
            <a:r>
              <a:rPr dirty="0" sz="2650" spc="-40" b="1">
                <a:latin typeface="Calibri"/>
                <a:cs typeface="Calibri"/>
              </a:rPr>
              <a:t> </a:t>
            </a:r>
            <a:r>
              <a:rPr dirty="0" sz="2650" spc="-10" b="1">
                <a:latin typeface="Calibri"/>
                <a:cs typeface="Calibri"/>
              </a:rPr>
              <a:t>10</a:t>
            </a:r>
            <a:endParaRPr sz="2650">
              <a:latin typeface="Calibri"/>
              <a:cs typeface="Calibri"/>
            </a:endParaRPr>
          </a:p>
          <a:p>
            <a:pPr marL="606425" marR="3051810" indent="-227965">
              <a:lnSpc>
                <a:spcPts val="3160"/>
              </a:lnSpc>
              <a:spcBef>
                <a:spcPts val="10"/>
              </a:spcBef>
            </a:pPr>
            <a:r>
              <a:rPr dirty="0" sz="2650" spc="-10" b="1">
                <a:latin typeface="Calibri"/>
                <a:cs typeface="Calibri"/>
              </a:rPr>
              <a:t>strategy:  upgradeType:</a:t>
            </a:r>
            <a:r>
              <a:rPr dirty="0" sz="2650" spc="-70" b="1">
                <a:latin typeface="Calibri"/>
                <a:cs typeface="Calibri"/>
              </a:rPr>
              <a:t> </a:t>
            </a:r>
            <a:r>
              <a:rPr dirty="0" sz="2650" spc="-10" b="1">
                <a:latin typeface="Calibri"/>
                <a:cs typeface="Calibri"/>
              </a:rPr>
              <a:t>Beta  batchSize:</a:t>
            </a:r>
            <a:r>
              <a:rPr dirty="0" sz="2650" spc="-30" b="1">
                <a:latin typeface="Calibri"/>
                <a:cs typeface="Calibri"/>
              </a:rPr>
              <a:t> </a:t>
            </a:r>
            <a:r>
              <a:rPr dirty="0" sz="2650" spc="-5" b="1">
                <a:latin typeface="Calibri"/>
                <a:cs typeface="Calibri"/>
              </a:rPr>
              <a:t>4</a:t>
            </a:r>
            <a:endParaRPr sz="2650">
              <a:latin typeface="Calibri"/>
              <a:cs typeface="Calibri"/>
            </a:endParaRPr>
          </a:p>
          <a:p>
            <a:pPr marL="379095" marR="1573530" indent="227329">
              <a:lnSpc>
                <a:spcPts val="3170"/>
              </a:lnSpc>
              <a:spcBef>
                <a:spcPts val="5"/>
              </a:spcBef>
            </a:pPr>
            <a:r>
              <a:rPr dirty="0" sz="2650" spc="-10" b="1">
                <a:latin typeface="Calibri"/>
                <a:cs typeface="Calibri"/>
              </a:rPr>
              <a:t>needWaitingForConfirm: true  topology:</a:t>
            </a:r>
            <a:endParaRPr sz="2650">
              <a:latin typeface="Calibri"/>
              <a:cs typeface="Calibri"/>
            </a:endParaRPr>
          </a:p>
          <a:p>
            <a:pPr marL="758825">
              <a:lnSpc>
                <a:spcPts val="3050"/>
              </a:lnSpc>
            </a:pPr>
            <a:r>
              <a:rPr dirty="0" sz="2650" spc="-10" b="1">
                <a:latin typeface="Calibri"/>
                <a:cs typeface="Calibri"/>
              </a:rPr>
              <a:t>autoReschedule:</a:t>
            </a:r>
            <a:endParaRPr sz="2650">
              <a:latin typeface="Calibri"/>
              <a:cs typeface="Calibri"/>
            </a:endParaRPr>
          </a:p>
          <a:p>
            <a:pPr marL="1583055">
              <a:lnSpc>
                <a:spcPts val="3170"/>
              </a:lnSpc>
            </a:pPr>
            <a:r>
              <a:rPr dirty="0" sz="2650" spc="-10" b="1">
                <a:latin typeface="Calibri"/>
                <a:cs typeface="Calibri"/>
              </a:rPr>
              <a:t>enable:</a:t>
            </a:r>
            <a:r>
              <a:rPr dirty="0" sz="2650" spc="-20" b="1">
                <a:latin typeface="Calibri"/>
                <a:cs typeface="Calibri"/>
              </a:rPr>
              <a:t> </a:t>
            </a:r>
            <a:r>
              <a:rPr dirty="0" sz="2650" spc="-5" b="1">
                <a:latin typeface="Calibri"/>
                <a:cs typeface="Calibri"/>
              </a:rPr>
              <a:t>true</a:t>
            </a:r>
            <a:endParaRPr sz="2650">
              <a:latin typeface="Calibri"/>
              <a:cs typeface="Calibri"/>
            </a:endParaRPr>
          </a:p>
          <a:p>
            <a:pPr marL="1583055">
              <a:lnSpc>
                <a:spcPts val="3165"/>
              </a:lnSpc>
            </a:pPr>
            <a:r>
              <a:rPr dirty="0" sz="2650" spc="-5" b="1">
                <a:latin typeface="Calibri"/>
                <a:cs typeface="Calibri"/>
              </a:rPr>
              <a:t># </a:t>
            </a:r>
            <a:r>
              <a:rPr dirty="0" sz="2650" spc="-10" b="1">
                <a:latin typeface="微软雅黑"/>
                <a:cs typeface="微软雅黑"/>
              </a:rPr>
              <a:t>是否启动</a:t>
            </a:r>
            <a:r>
              <a:rPr dirty="0" sz="2650" spc="-10" b="1">
                <a:latin typeface="Calibri"/>
                <a:cs typeface="Calibri"/>
              </a:rPr>
              <a:t>Pod</a:t>
            </a:r>
            <a:r>
              <a:rPr dirty="0" sz="2650" spc="-10" b="1">
                <a:latin typeface="微软雅黑"/>
                <a:cs typeface="微软雅黑"/>
              </a:rPr>
              <a:t>自动重</a:t>
            </a:r>
            <a:r>
              <a:rPr dirty="0" sz="2650" spc="-20" b="1">
                <a:latin typeface="微软雅黑"/>
                <a:cs typeface="微软雅黑"/>
              </a:rPr>
              <a:t>调</a:t>
            </a:r>
            <a:r>
              <a:rPr dirty="0" sz="2650" spc="-10" b="1">
                <a:latin typeface="微软雅黑"/>
                <a:cs typeface="微软雅黑"/>
              </a:rPr>
              <a:t>度</a:t>
            </a:r>
            <a:endParaRPr sz="2650">
              <a:latin typeface="微软雅黑"/>
              <a:cs typeface="微软雅黑"/>
            </a:endParaRPr>
          </a:p>
          <a:p>
            <a:pPr marL="758825" marR="1481455" indent="824230">
              <a:lnSpc>
                <a:spcPts val="3160"/>
              </a:lnSpc>
              <a:spcBef>
                <a:spcPts val="110"/>
              </a:spcBef>
            </a:pPr>
            <a:r>
              <a:rPr dirty="0" sz="2650" spc="-10" b="1">
                <a:latin typeface="Calibri"/>
                <a:cs typeface="Calibri"/>
              </a:rPr>
              <a:t>initialDelaySeconds: 10  </a:t>
            </a:r>
            <a:r>
              <a:rPr dirty="0" sz="2650" spc="-10" b="1">
                <a:solidFill>
                  <a:srgbClr val="FF0000"/>
                </a:solidFill>
                <a:latin typeface="Calibri"/>
                <a:cs typeface="Calibri"/>
              </a:rPr>
              <a:t>unitType:</a:t>
            </a:r>
            <a:r>
              <a:rPr dirty="0" sz="2650" spc="-2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650" spc="-10" b="1">
                <a:solidFill>
                  <a:srgbClr val="FF0000"/>
                </a:solidFill>
                <a:latin typeface="Calibri"/>
                <a:cs typeface="Calibri"/>
              </a:rPr>
              <a:t>Cell</a:t>
            </a:r>
            <a:endParaRPr sz="2650">
              <a:latin typeface="Calibri"/>
              <a:cs typeface="Calibri"/>
            </a:endParaRPr>
          </a:p>
          <a:p>
            <a:pPr marL="758825" marR="241300" indent="74930">
              <a:lnSpc>
                <a:spcPts val="3160"/>
              </a:lnSpc>
              <a:spcBef>
                <a:spcPts val="20"/>
              </a:spcBef>
            </a:pPr>
            <a:r>
              <a:rPr dirty="0" sz="2650" spc="-5" b="1">
                <a:latin typeface="Calibri"/>
                <a:cs typeface="Calibri"/>
              </a:rPr>
              <a:t>#</a:t>
            </a:r>
            <a:r>
              <a:rPr dirty="0" sz="2650" spc="-45" b="1">
                <a:latin typeface="Calibri"/>
                <a:cs typeface="Calibri"/>
              </a:rPr>
              <a:t> </a:t>
            </a:r>
            <a:r>
              <a:rPr dirty="0" sz="2650" spc="-10" b="1">
                <a:latin typeface="微软雅黑"/>
                <a:cs typeface="微软雅黑"/>
              </a:rPr>
              <a:t>部署单元类型：</a:t>
            </a:r>
            <a:r>
              <a:rPr dirty="0" sz="2650" spc="-10" b="1">
                <a:latin typeface="Calibri"/>
                <a:cs typeface="Calibri"/>
              </a:rPr>
              <a:t>Cell</a:t>
            </a:r>
            <a:r>
              <a:rPr dirty="0" sz="2650" spc="-10" b="1">
                <a:latin typeface="微软雅黑"/>
                <a:cs typeface="微软雅黑"/>
              </a:rPr>
              <a:t>，</a:t>
            </a:r>
            <a:r>
              <a:rPr dirty="0" sz="2650" spc="-10" b="1">
                <a:latin typeface="Calibri"/>
                <a:cs typeface="Calibri"/>
              </a:rPr>
              <a:t>Zone</a:t>
            </a:r>
            <a:r>
              <a:rPr dirty="0" sz="2650" spc="-10" b="1">
                <a:latin typeface="微软雅黑"/>
                <a:cs typeface="微软雅黑"/>
              </a:rPr>
              <a:t>，</a:t>
            </a:r>
            <a:r>
              <a:rPr dirty="0" sz="2650" spc="-10" b="1">
                <a:latin typeface="Calibri"/>
                <a:cs typeface="Calibri"/>
              </a:rPr>
              <a:t>None  </a:t>
            </a:r>
            <a:r>
              <a:rPr dirty="0" sz="2650" spc="-10" b="1">
                <a:solidFill>
                  <a:srgbClr val="FF0000"/>
                </a:solidFill>
                <a:latin typeface="Calibri"/>
                <a:cs typeface="Calibri"/>
              </a:rPr>
              <a:t>unitReplicas:</a:t>
            </a:r>
            <a:endParaRPr sz="2650">
              <a:latin typeface="Calibri"/>
              <a:cs typeface="Calibri"/>
            </a:endParaRPr>
          </a:p>
          <a:p>
            <a:pPr marL="1583055">
              <a:lnSpc>
                <a:spcPts val="3055"/>
              </a:lnSpc>
            </a:pPr>
            <a:r>
              <a:rPr dirty="0" sz="2650" spc="-10" b="1">
                <a:solidFill>
                  <a:srgbClr val="FF0000"/>
                </a:solidFill>
                <a:latin typeface="Calibri"/>
                <a:cs typeface="Calibri"/>
              </a:rPr>
              <a:t>CellA: </a:t>
            </a:r>
            <a:r>
              <a:rPr dirty="0" sz="2650" spc="-5" b="1">
                <a:solidFill>
                  <a:srgbClr val="FF0000"/>
                </a:solidFill>
                <a:latin typeface="Calibri"/>
                <a:cs typeface="Calibri"/>
              </a:rPr>
              <a:t>4</a:t>
            </a:r>
            <a:endParaRPr sz="2650">
              <a:latin typeface="Calibri"/>
              <a:cs typeface="Calibri"/>
            </a:endParaRPr>
          </a:p>
          <a:p>
            <a:pPr marL="834390">
              <a:lnSpc>
                <a:spcPts val="3170"/>
              </a:lnSpc>
            </a:pPr>
            <a:r>
              <a:rPr dirty="0" sz="2650" spc="-5" b="1">
                <a:latin typeface="Calibri"/>
                <a:cs typeface="Calibri"/>
              </a:rPr>
              <a:t>#</a:t>
            </a:r>
            <a:r>
              <a:rPr dirty="0" sz="2650" b="1">
                <a:latin typeface="Calibri"/>
                <a:cs typeface="Calibri"/>
              </a:rPr>
              <a:t> </a:t>
            </a:r>
            <a:r>
              <a:rPr dirty="0" sz="2650" spc="-10" b="1">
                <a:latin typeface="微软雅黑"/>
                <a:cs typeface="微软雅黑"/>
              </a:rPr>
              <a:t>固定某部署单元的</a:t>
            </a:r>
            <a:r>
              <a:rPr dirty="0" sz="2650" spc="-15" b="1">
                <a:latin typeface="Calibri"/>
                <a:cs typeface="Calibri"/>
              </a:rPr>
              <a:t>Pod</a:t>
            </a:r>
            <a:r>
              <a:rPr dirty="0" sz="2650" spc="-10" b="1">
                <a:latin typeface="微软雅黑"/>
                <a:cs typeface="微软雅黑"/>
              </a:rPr>
              <a:t>数目</a:t>
            </a:r>
            <a:endParaRPr sz="2650">
              <a:latin typeface="微软雅黑"/>
              <a:cs typeface="微软雅黑"/>
            </a:endParaRPr>
          </a:p>
          <a:p>
            <a:pPr algn="ctr" marR="2129155">
              <a:lnSpc>
                <a:spcPts val="3160"/>
              </a:lnSpc>
            </a:pPr>
            <a:r>
              <a:rPr dirty="0" sz="2650" spc="-10" b="1">
                <a:latin typeface="Calibri"/>
                <a:cs typeface="Calibri"/>
              </a:rPr>
              <a:t>values:</a:t>
            </a:r>
            <a:r>
              <a:rPr dirty="0" sz="2650" spc="-30" b="1">
                <a:latin typeface="Calibri"/>
                <a:cs typeface="Calibri"/>
              </a:rPr>
              <a:t> </a:t>
            </a:r>
            <a:r>
              <a:rPr dirty="0" sz="2650" spc="-5" b="1">
                <a:latin typeface="Calibri"/>
                <a:cs typeface="Calibri"/>
              </a:rPr>
              <a:t># </a:t>
            </a:r>
            <a:r>
              <a:rPr dirty="0" sz="2650" spc="-10" b="1">
                <a:latin typeface="微软雅黑"/>
                <a:cs typeface="微软雅黑"/>
              </a:rPr>
              <a:t>部署单元</a:t>
            </a:r>
            <a:endParaRPr sz="2650">
              <a:latin typeface="微软雅黑"/>
              <a:cs typeface="微软雅黑"/>
            </a:endParaRPr>
          </a:p>
          <a:p>
            <a:pPr marL="1762125" indent="-178435">
              <a:lnSpc>
                <a:spcPts val="3160"/>
              </a:lnSpc>
              <a:buChar char="-"/>
              <a:tabLst>
                <a:tab pos="1762760" algn="l"/>
              </a:tabLst>
            </a:pPr>
            <a:r>
              <a:rPr dirty="0" sz="2650" spc="-10" b="1">
                <a:solidFill>
                  <a:srgbClr val="FF0000"/>
                </a:solidFill>
                <a:latin typeface="Calibri"/>
                <a:cs typeface="Calibri"/>
              </a:rPr>
              <a:t>CellA</a:t>
            </a:r>
            <a:endParaRPr sz="2650">
              <a:latin typeface="Calibri"/>
              <a:cs typeface="Calibri"/>
            </a:endParaRPr>
          </a:p>
          <a:p>
            <a:pPr marL="1762125" indent="-178435">
              <a:lnSpc>
                <a:spcPts val="3170"/>
              </a:lnSpc>
              <a:buChar char="-"/>
              <a:tabLst>
                <a:tab pos="1762760" algn="l"/>
              </a:tabLst>
            </a:pPr>
            <a:r>
              <a:rPr dirty="0" sz="2650" spc="-10" b="1">
                <a:solidFill>
                  <a:srgbClr val="FF0000"/>
                </a:solidFill>
                <a:latin typeface="Calibri"/>
                <a:cs typeface="Calibri"/>
              </a:rPr>
              <a:t>CellB</a:t>
            </a:r>
            <a:endParaRPr sz="26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70379" y="1975858"/>
            <a:ext cx="3489325" cy="9044940"/>
          </a:xfrm>
          <a:custGeom>
            <a:avLst/>
            <a:gdLst/>
            <a:ahLst/>
            <a:cxnLst/>
            <a:rect l="l" t="t" r="r" b="b"/>
            <a:pathLst>
              <a:path w="3489325" h="9044940">
                <a:moveTo>
                  <a:pt x="0" y="8462768"/>
                </a:moveTo>
                <a:lnTo>
                  <a:pt x="1927" y="8510465"/>
                </a:lnTo>
                <a:lnTo>
                  <a:pt x="7611" y="8557099"/>
                </a:lnTo>
                <a:lnTo>
                  <a:pt x="16901" y="8602523"/>
                </a:lnTo>
                <a:lnTo>
                  <a:pt x="29647" y="8646585"/>
                </a:lnTo>
                <a:lnTo>
                  <a:pt x="45701" y="8689137"/>
                </a:lnTo>
                <a:lnTo>
                  <a:pt x="64911" y="8730028"/>
                </a:lnTo>
                <a:lnTo>
                  <a:pt x="87130" y="8769109"/>
                </a:lnTo>
                <a:lnTo>
                  <a:pt x="112206" y="8806230"/>
                </a:lnTo>
                <a:lnTo>
                  <a:pt x="139990" y="8841241"/>
                </a:lnTo>
                <a:lnTo>
                  <a:pt x="170333" y="8873994"/>
                </a:lnTo>
                <a:lnTo>
                  <a:pt x="203085" y="8904337"/>
                </a:lnTo>
                <a:lnTo>
                  <a:pt x="238097" y="8932122"/>
                </a:lnTo>
                <a:lnTo>
                  <a:pt x="275218" y="8957199"/>
                </a:lnTo>
                <a:lnTo>
                  <a:pt x="314299" y="8979418"/>
                </a:lnTo>
                <a:lnTo>
                  <a:pt x="355190" y="8998629"/>
                </a:lnTo>
                <a:lnTo>
                  <a:pt x="397742" y="9014683"/>
                </a:lnTo>
                <a:lnTo>
                  <a:pt x="441805" y="9027429"/>
                </a:lnTo>
                <a:lnTo>
                  <a:pt x="487229" y="9036720"/>
                </a:lnTo>
                <a:lnTo>
                  <a:pt x="533865" y="9042404"/>
                </a:lnTo>
                <a:lnTo>
                  <a:pt x="581563" y="9044331"/>
                </a:lnTo>
                <a:lnTo>
                  <a:pt x="2907754" y="9044331"/>
                </a:lnTo>
                <a:lnTo>
                  <a:pt x="2955452" y="9042404"/>
                </a:lnTo>
                <a:lnTo>
                  <a:pt x="3002088" y="9036720"/>
                </a:lnTo>
                <a:lnTo>
                  <a:pt x="3047512" y="9027429"/>
                </a:lnTo>
                <a:lnTo>
                  <a:pt x="3091575" y="9014683"/>
                </a:lnTo>
                <a:lnTo>
                  <a:pt x="3134127" y="8998629"/>
                </a:lnTo>
                <a:lnTo>
                  <a:pt x="3175018" y="8979418"/>
                </a:lnTo>
                <a:lnTo>
                  <a:pt x="3214099" y="8957199"/>
                </a:lnTo>
                <a:lnTo>
                  <a:pt x="3251220" y="8932122"/>
                </a:lnTo>
                <a:lnTo>
                  <a:pt x="3286232" y="8904337"/>
                </a:lnTo>
                <a:lnTo>
                  <a:pt x="3318984" y="8873994"/>
                </a:lnTo>
                <a:lnTo>
                  <a:pt x="3349327" y="8841241"/>
                </a:lnTo>
                <a:lnTo>
                  <a:pt x="3377111" y="8806230"/>
                </a:lnTo>
                <a:lnTo>
                  <a:pt x="3402187" y="8769109"/>
                </a:lnTo>
                <a:lnTo>
                  <a:pt x="3424405" y="8730028"/>
                </a:lnTo>
                <a:lnTo>
                  <a:pt x="3443616" y="8689137"/>
                </a:lnTo>
                <a:lnTo>
                  <a:pt x="3459669" y="8646585"/>
                </a:lnTo>
                <a:lnTo>
                  <a:pt x="3472416" y="8602523"/>
                </a:lnTo>
                <a:lnTo>
                  <a:pt x="3481706" y="8557099"/>
                </a:lnTo>
                <a:lnTo>
                  <a:pt x="3487390" y="8510465"/>
                </a:lnTo>
                <a:lnTo>
                  <a:pt x="3489317" y="8462768"/>
                </a:lnTo>
                <a:lnTo>
                  <a:pt x="3489317" y="581563"/>
                </a:lnTo>
                <a:lnTo>
                  <a:pt x="3487390" y="533865"/>
                </a:lnTo>
                <a:lnTo>
                  <a:pt x="3481706" y="487229"/>
                </a:lnTo>
                <a:lnTo>
                  <a:pt x="3472416" y="441805"/>
                </a:lnTo>
                <a:lnTo>
                  <a:pt x="3459669" y="397742"/>
                </a:lnTo>
                <a:lnTo>
                  <a:pt x="3443616" y="355190"/>
                </a:lnTo>
                <a:lnTo>
                  <a:pt x="3424405" y="314299"/>
                </a:lnTo>
                <a:lnTo>
                  <a:pt x="3402187" y="275218"/>
                </a:lnTo>
                <a:lnTo>
                  <a:pt x="3377111" y="238097"/>
                </a:lnTo>
                <a:lnTo>
                  <a:pt x="3349327" y="203085"/>
                </a:lnTo>
                <a:lnTo>
                  <a:pt x="3318984" y="170333"/>
                </a:lnTo>
                <a:lnTo>
                  <a:pt x="3286232" y="139990"/>
                </a:lnTo>
                <a:lnTo>
                  <a:pt x="3251220" y="112206"/>
                </a:lnTo>
                <a:lnTo>
                  <a:pt x="3214099" y="87130"/>
                </a:lnTo>
                <a:lnTo>
                  <a:pt x="3175018" y="64911"/>
                </a:lnTo>
                <a:lnTo>
                  <a:pt x="3134127" y="45701"/>
                </a:lnTo>
                <a:lnTo>
                  <a:pt x="3091575" y="29647"/>
                </a:lnTo>
                <a:lnTo>
                  <a:pt x="3047512" y="16901"/>
                </a:lnTo>
                <a:lnTo>
                  <a:pt x="3002088" y="7611"/>
                </a:lnTo>
                <a:lnTo>
                  <a:pt x="2955452" y="1927"/>
                </a:lnTo>
                <a:lnTo>
                  <a:pt x="2907754" y="0"/>
                </a:lnTo>
                <a:lnTo>
                  <a:pt x="581563" y="0"/>
                </a:lnTo>
                <a:lnTo>
                  <a:pt x="533865" y="1927"/>
                </a:lnTo>
                <a:lnTo>
                  <a:pt x="487229" y="7611"/>
                </a:lnTo>
                <a:lnTo>
                  <a:pt x="441805" y="16901"/>
                </a:lnTo>
                <a:lnTo>
                  <a:pt x="397742" y="29647"/>
                </a:lnTo>
                <a:lnTo>
                  <a:pt x="355190" y="45701"/>
                </a:lnTo>
                <a:lnTo>
                  <a:pt x="314299" y="64911"/>
                </a:lnTo>
                <a:lnTo>
                  <a:pt x="275218" y="87130"/>
                </a:lnTo>
                <a:lnTo>
                  <a:pt x="238097" y="112206"/>
                </a:lnTo>
                <a:lnTo>
                  <a:pt x="203085" y="139990"/>
                </a:lnTo>
                <a:lnTo>
                  <a:pt x="170333" y="170333"/>
                </a:lnTo>
                <a:lnTo>
                  <a:pt x="139990" y="203085"/>
                </a:lnTo>
                <a:lnTo>
                  <a:pt x="112206" y="238097"/>
                </a:lnTo>
                <a:lnTo>
                  <a:pt x="87130" y="275218"/>
                </a:lnTo>
                <a:lnTo>
                  <a:pt x="64911" y="314299"/>
                </a:lnTo>
                <a:lnTo>
                  <a:pt x="45701" y="355190"/>
                </a:lnTo>
                <a:lnTo>
                  <a:pt x="29647" y="397742"/>
                </a:lnTo>
                <a:lnTo>
                  <a:pt x="16901" y="441805"/>
                </a:lnTo>
                <a:lnTo>
                  <a:pt x="7611" y="487229"/>
                </a:lnTo>
                <a:lnTo>
                  <a:pt x="1927" y="533865"/>
                </a:lnTo>
                <a:lnTo>
                  <a:pt x="0" y="581563"/>
                </a:lnTo>
                <a:lnTo>
                  <a:pt x="0" y="8462768"/>
                </a:lnTo>
                <a:close/>
              </a:path>
            </a:pathLst>
          </a:custGeom>
          <a:ln w="21360">
            <a:solidFill>
              <a:srgbClr val="00AFEF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1865816" y="1935646"/>
            <a:ext cx="3489325" cy="9084945"/>
          </a:xfrm>
          <a:custGeom>
            <a:avLst/>
            <a:gdLst/>
            <a:ahLst/>
            <a:cxnLst/>
            <a:rect l="l" t="t" r="r" b="b"/>
            <a:pathLst>
              <a:path w="3489325" h="9084945">
                <a:moveTo>
                  <a:pt x="0" y="8502976"/>
                </a:moveTo>
                <a:lnTo>
                  <a:pt x="1927" y="8550673"/>
                </a:lnTo>
                <a:lnTo>
                  <a:pt x="7611" y="8597308"/>
                </a:lnTo>
                <a:lnTo>
                  <a:pt x="16902" y="8642731"/>
                </a:lnTo>
                <a:lnTo>
                  <a:pt x="29648" y="8686793"/>
                </a:lnTo>
                <a:lnTo>
                  <a:pt x="45702" y="8729345"/>
                </a:lnTo>
                <a:lnTo>
                  <a:pt x="64913" y="8770236"/>
                </a:lnTo>
                <a:lnTo>
                  <a:pt x="87132" y="8809317"/>
                </a:lnTo>
                <a:lnTo>
                  <a:pt x="112209" y="8846438"/>
                </a:lnTo>
                <a:lnTo>
                  <a:pt x="139994" y="8881450"/>
                </a:lnTo>
                <a:lnTo>
                  <a:pt x="170337" y="8914202"/>
                </a:lnTo>
                <a:lnTo>
                  <a:pt x="203090" y="8944545"/>
                </a:lnTo>
                <a:lnTo>
                  <a:pt x="238101" y="8972330"/>
                </a:lnTo>
                <a:lnTo>
                  <a:pt x="275222" y="8997407"/>
                </a:lnTo>
                <a:lnTo>
                  <a:pt x="314303" y="9019626"/>
                </a:lnTo>
                <a:lnTo>
                  <a:pt x="355194" y="9038837"/>
                </a:lnTo>
                <a:lnTo>
                  <a:pt x="397746" y="9054891"/>
                </a:lnTo>
                <a:lnTo>
                  <a:pt x="441808" y="9067638"/>
                </a:lnTo>
                <a:lnTo>
                  <a:pt x="487231" y="9076928"/>
                </a:lnTo>
                <a:lnTo>
                  <a:pt x="533866" y="9082612"/>
                </a:lnTo>
                <a:lnTo>
                  <a:pt x="581563" y="9084540"/>
                </a:lnTo>
                <a:lnTo>
                  <a:pt x="2907754" y="9084540"/>
                </a:lnTo>
                <a:lnTo>
                  <a:pt x="2955451" y="9082612"/>
                </a:lnTo>
                <a:lnTo>
                  <a:pt x="3002085" y="9076928"/>
                </a:lnTo>
                <a:lnTo>
                  <a:pt x="3047509" y="9067638"/>
                </a:lnTo>
                <a:lnTo>
                  <a:pt x="3091571" y="9054891"/>
                </a:lnTo>
                <a:lnTo>
                  <a:pt x="3134123" y="9038837"/>
                </a:lnTo>
                <a:lnTo>
                  <a:pt x="3175014" y="9019626"/>
                </a:lnTo>
                <a:lnTo>
                  <a:pt x="3214095" y="8997407"/>
                </a:lnTo>
                <a:lnTo>
                  <a:pt x="3251216" y="8972330"/>
                </a:lnTo>
                <a:lnTo>
                  <a:pt x="3286227" y="8944545"/>
                </a:lnTo>
                <a:lnTo>
                  <a:pt x="3318980" y="8914202"/>
                </a:lnTo>
                <a:lnTo>
                  <a:pt x="3349323" y="8881450"/>
                </a:lnTo>
                <a:lnTo>
                  <a:pt x="3377108" y="8846438"/>
                </a:lnTo>
                <a:lnTo>
                  <a:pt x="3402185" y="8809317"/>
                </a:lnTo>
                <a:lnTo>
                  <a:pt x="3424403" y="8770236"/>
                </a:lnTo>
                <a:lnTo>
                  <a:pt x="3443615" y="8729345"/>
                </a:lnTo>
                <a:lnTo>
                  <a:pt x="3459668" y="8686793"/>
                </a:lnTo>
                <a:lnTo>
                  <a:pt x="3472415" y="8642731"/>
                </a:lnTo>
                <a:lnTo>
                  <a:pt x="3481706" y="8597308"/>
                </a:lnTo>
                <a:lnTo>
                  <a:pt x="3487389" y="8550673"/>
                </a:lnTo>
                <a:lnTo>
                  <a:pt x="3489317" y="8502976"/>
                </a:lnTo>
                <a:lnTo>
                  <a:pt x="3489317" y="581563"/>
                </a:lnTo>
                <a:lnTo>
                  <a:pt x="3487389" y="533866"/>
                </a:lnTo>
                <a:lnTo>
                  <a:pt x="3481706" y="487231"/>
                </a:lnTo>
                <a:lnTo>
                  <a:pt x="3472415" y="441808"/>
                </a:lnTo>
                <a:lnTo>
                  <a:pt x="3459668" y="397746"/>
                </a:lnTo>
                <a:lnTo>
                  <a:pt x="3443615" y="355194"/>
                </a:lnTo>
                <a:lnTo>
                  <a:pt x="3424403" y="314303"/>
                </a:lnTo>
                <a:lnTo>
                  <a:pt x="3402185" y="275222"/>
                </a:lnTo>
                <a:lnTo>
                  <a:pt x="3377108" y="238101"/>
                </a:lnTo>
                <a:lnTo>
                  <a:pt x="3349323" y="203090"/>
                </a:lnTo>
                <a:lnTo>
                  <a:pt x="3318980" y="170337"/>
                </a:lnTo>
                <a:lnTo>
                  <a:pt x="3286227" y="139994"/>
                </a:lnTo>
                <a:lnTo>
                  <a:pt x="3251216" y="112209"/>
                </a:lnTo>
                <a:lnTo>
                  <a:pt x="3214095" y="87132"/>
                </a:lnTo>
                <a:lnTo>
                  <a:pt x="3175014" y="64913"/>
                </a:lnTo>
                <a:lnTo>
                  <a:pt x="3134123" y="45702"/>
                </a:lnTo>
                <a:lnTo>
                  <a:pt x="3091571" y="29648"/>
                </a:lnTo>
                <a:lnTo>
                  <a:pt x="3047509" y="16902"/>
                </a:lnTo>
                <a:lnTo>
                  <a:pt x="3002085" y="7611"/>
                </a:lnTo>
                <a:lnTo>
                  <a:pt x="2955451" y="1927"/>
                </a:lnTo>
                <a:lnTo>
                  <a:pt x="2907754" y="0"/>
                </a:lnTo>
                <a:lnTo>
                  <a:pt x="581563" y="0"/>
                </a:lnTo>
                <a:lnTo>
                  <a:pt x="533866" y="1927"/>
                </a:lnTo>
                <a:lnTo>
                  <a:pt x="487231" y="7611"/>
                </a:lnTo>
                <a:lnTo>
                  <a:pt x="441808" y="16902"/>
                </a:lnTo>
                <a:lnTo>
                  <a:pt x="397746" y="29648"/>
                </a:lnTo>
                <a:lnTo>
                  <a:pt x="355194" y="45702"/>
                </a:lnTo>
                <a:lnTo>
                  <a:pt x="314303" y="64913"/>
                </a:lnTo>
                <a:lnTo>
                  <a:pt x="275222" y="87132"/>
                </a:lnTo>
                <a:lnTo>
                  <a:pt x="238101" y="112209"/>
                </a:lnTo>
                <a:lnTo>
                  <a:pt x="203090" y="139994"/>
                </a:lnTo>
                <a:lnTo>
                  <a:pt x="170337" y="170337"/>
                </a:lnTo>
                <a:lnTo>
                  <a:pt x="139994" y="203090"/>
                </a:lnTo>
                <a:lnTo>
                  <a:pt x="112209" y="238101"/>
                </a:lnTo>
                <a:lnTo>
                  <a:pt x="87132" y="275222"/>
                </a:lnTo>
                <a:lnTo>
                  <a:pt x="64913" y="314303"/>
                </a:lnTo>
                <a:lnTo>
                  <a:pt x="45702" y="355194"/>
                </a:lnTo>
                <a:lnTo>
                  <a:pt x="29648" y="397746"/>
                </a:lnTo>
                <a:lnTo>
                  <a:pt x="16902" y="441808"/>
                </a:lnTo>
                <a:lnTo>
                  <a:pt x="7611" y="487231"/>
                </a:lnTo>
                <a:lnTo>
                  <a:pt x="1927" y="533866"/>
                </a:lnTo>
                <a:lnTo>
                  <a:pt x="0" y="581563"/>
                </a:lnTo>
                <a:lnTo>
                  <a:pt x="0" y="8502976"/>
                </a:lnTo>
                <a:close/>
              </a:path>
            </a:pathLst>
          </a:custGeom>
          <a:ln w="21360">
            <a:solidFill>
              <a:srgbClr val="00AFEF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28773" y="6620531"/>
            <a:ext cx="5041265" cy="4542790"/>
          </a:xfrm>
          <a:custGeom>
            <a:avLst/>
            <a:gdLst/>
            <a:ahLst/>
            <a:cxnLst/>
            <a:rect l="l" t="t" r="r" b="b"/>
            <a:pathLst>
              <a:path w="5041265" h="4542790">
                <a:moveTo>
                  <a:pt x="0" y="0"/>
                </a:moveTo>
                <a:lnTo>
                  <a:pt x="5041103" y="0"/>
                </a:lnTo>
                <a:lnTo>
                  <a:pt x="5041103" y="4542270"/>
                </a:lnTo>
                <a:lnTo>
                  <a:pt x="0" y="4542270"/>
                </a:lnTo>
                <a:lnTo>
                  <a:pt x="0" y="0"/>
                </a:lnTo>
                <a:close/>
              </a:path>
            </a:pathLst>
          </a:custGeom>
          <a:solidFill>
            <a:srgbClr val="E7E6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790980" y="6624522"/>
            <a:ext cx="3133090" cy="829944"/>
          </a:xfrm>
          <a:prstGeom prst="rect">
            <a:avLst/>
          </a:prstGeom>
        </p:spPr>
        <p:txBody>
          <a:bodyPr wrap="square" lIns="0" tIns="26670" rIns="0" bIns="0" rtlCol="0" vert="horz">
            <a:spAutoFit/>
          </a:bodyPr>
          <a:lstStyle/>
          <a:p>
            <a:pPr marL="12700" marR="5080">
              <a:lnSpc>
                <a:spcPts val="3160"/>
              </a:lnSpc>
              <a:spcBef>
                <a:spcPts val="210"/>
              </a:spcBef>
            </a:pPr>
            <a:r>
              <a:rPr dirty="0" sz="2650" spc="-10" b="1">
                <a:latin typeface="Calibri"/>
                <a:cs typeface="Calibri"/>
              </a:rPr>
              <a:t>kind: CafeDeployment  spec:</a:t>
            </a:r>
            <a:endParaRPr sz="265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94931" y="7428684"/>
            <a:ext cx="4362450" cy="3644265"/>
          </a:xfrm>
          <a:prstGeom prst="rect">
            <a:avLst/>
          </a:prstGeom>
        </p:spPr>
        <p:txBody>
          <a:bodyPr wrap="square" lIns="0" tIns="26034" rIns="0" bIns="0" rtlCol="0" vert="horz">
            <a:spAutoFit/>
          </a:bodyPr>
          <a:lstStyle/>
          <a:p>
            <a:pPr marL="12700" marR="1068705">
              <a:lnSpc>
                <a:spcPts val="3170"/>
              </a:lnSpc>
              <a:spcBef>
                <a:spcPts val="204"/>
              </a:spcBef>
            </a:pPr>
            <a:r>
              <a:rPr dirty="0" sz="2650" spc="-10" b="1">
                <a:latin typeface="Calibri"/>
                <a:cs typeface="Calibri"/>
              </a:rPr>
              <a:t>podSetType: InPlaceSet  </a:t>
            </a:r>
            <a:r>
              <a:rPr dirty="0" sz="2650" spc="-5" b="1">
                <a:latin typeface="Calibri"/>
                <a:cs typeface="Calibri"/>
              </a:rPr>
              <a:t>replicas:</a:t>
            </a:r>
            <a:r>
              <a:rPr dirty="0" sz="2650" spc="-40" b="1">
                <a:latin typeface="Calibri"/>
                <a:cs typeface="Calibri"/>
              </a:rPr>
              <a:t> </a:t>
            </a:r>
            <a:r>
              <a:rPr dirty="0" sz="2650" spc="-10" b="1">
                <a:latin typeface="Calibri"/>
                <a:cs typeface="Calibri"/>
              </a:rPr>
              <a:t>10</a:t>
            </a:r>
            <a:endParaRPr sz="2650">
              <a:latin typeface="Calibri"/>
              <a:cs typeface="Calibri"/>
            </a:endParaRPr>
          </a:p>
          <a:p>
            <a:pPr marL="240029" marR="1483360" indent="-227965">
              <a:lnSpc>
                <a:spcPts val="3160"/>
              </a:lnSpc>
            </a:pPr>
            <a:r>
              <a:rPr dirty="0" sz="2650" spc="-10" b="1">
                <a:latin typeface="Calibri"/>
                <a:cs typeface="Calibri"/>
              </a:rPr>
              <a:t>strategy:  </a:t>
            </a:r>
            <a:r>
              <a:rPr dirty="0" sz="2650" spc="-10" b="1">
                <a:solidFill>
                  <a:srgbClr val="FF0000"/>
                </a:solidFill>
                <a:latin typeface="Calibri"/>
                <a:cs typeface="Calibri"/>
              </a:rPr>
              <a:t>upgradeType:</a:t>
            </a:r>
            <a:r>
              <a:rPr dirty="0" sz="2650" spc="-7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650" spc="-10" b="1">
                <a:solidFill>
                  <a:srgbClr val="FF0000"/>
                </a:solidFill>
                <a:latin typeface="Calibri"/>
                <a:cs typeface="Calibri"/>
              </a:rPr>
              <a:t>Beta  batchSize:</a:t>
            </a:r>
            <a:r>
              <a:rPr dirty="0" sz="2650" spc="-3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650" spc="-5" b="1">
                <a:solidFill>
                  <a:srgbClr val="FF0000"/>
                </a:solidFill>
                <a:latin typeface="Calibri"/>
                <a:cs typeface="Calibri"/>
              </a:rPr>
              <a:t>4</a:t>
            </a:r>
            <a:endParaRPr sz="2650">
              <a:latin typeface="Calibri"/>
              <a:cs typeface="Calibri"/>
            </a:endParaRPr>
          </a:p>
          <a:p>
            <a:pPr marL="12700" marR="5080" indent="227329">
              <a:lnSpc>
                <a:spcPts val="3170"/>
              </a:lnSpc>
              <a:spcBef>
                <a:spcPts val="5"/>
              </a:spcBef>
            </a:pPr>
            <a:r>
              <a:rPr dirty="0" sz="2650" spc="-10" b="1">
                <a:solidFill>
                  <a:srgbClr val="FF0000"/>
                </a:solidFill>
                <a:latin typeface="Calibri"/>
                <a:cs typeface="Calibri"/>
              </a:rPr>
              <a:t>needWaitingForConfirm: true  </a:t>
            </a:r>
            <a:r>
              <a:rPr dirty="0" sz="2650" spc="-10" b="1">
                <a:latin typeface="Calibri"/>
                <a:cs typeface="Calibri"/>
              </a:rPr>
              <a:t>topology:</a:t>
            </a:r>
            <a:endParaRPr sz="2650">
              <a:latin typeface="Calibri"/>
              <a:cs typeface="Calibri"/>
            </a:endParaRPr>
          </a:p>
          <a:p>
            <a:pPr marL="720725" indent="-177165">
              <a:lnSpc>
                <a:spcPts val="3050"/>
              </a:lnSpc>
              <a:buChar char="-"/>
              <a:tabLst>
                <a:tab pos="721360" algn="l"/>
              </a:tabLst>
            </a:pPr>
            <a:r>
              <a:rPr dirty="0" sz="2650" spc="-10" b="1">
                <a:latin typeface="Calibri"/>
                <a:cs typeface="Calibri"/>
              </a:rPr>
              <a:t>CellA</a:t>
            </a:r>
            <a:endParaRPr sz="2650">
              <a:latin typeface="Calibri"/>
              <a:cs typeface="Calibri"/>
            </a:endParaRPr>
          </a:p>
          <a:p>
            <a:pPr marL="720725" indent="-177165">
              <a:lnSpc>
                <a:spcPts val="3170"/>
              </a:lnSpc>
              <a:buChar char="-"/>
              <a:tabLst>
                <a:tab pos="721360" algn="l"/>
              </a:tabLst>
            </a:pPr>
            <a:r>
              <a:rPr dirty="0" sz="2650" spc="-10" b="1">
                <a:latin typeface="Calibri"/>
                <a:cs typeface="Calibri"/>
              </a:rPr>
              <a:t>CellB</a:t>
            </a:r>
            <a:endParaRPr sz="265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681472" y="2556357"/>
            <a:ext cx="8598535" cy="1528445"/>
          </a:xfrm>
          <a:custGeom>
            <a:avLst/>
            <a:gdLst/>
            <a:ahLst/>
            <a:cxnLst/>
            <a:rect l="l" t="t" r="r" b="b"/>
            <a:pathLst>
              <a:path w="8598535" h="1528445">
                <a:moveTo>
                  <a:pt x="8343609" y="0"/>
                </a:moveTo>
                <a:lnTo>
                  <a:pt x="254651" y="0"/>
                </a:lnTo>
                <a:lnTo>
                  <a:pt x="208879" y="4102"/>
                </a:lnTo>
                <a:lnTo>
                  <a:pt x="165798" y="15932"/>
                </a:lnTo>
                <a:lnTo>
                  <a:pt x="126126" y="34769"/>
                </a:lnTo>
                <a:lnTo>
                  <a:pt x="90585" y="59893"/>
                </a:lnTo>
                <a:lnTo>
                  <a:pt x="59892" y="90587"/>
                </a:lnTo>
                <a:lnTo>
                  <a:pt x="34768" y="126129"/>
                </a:lnTo>
                <a:lnTo>
                  <a:pt x="15932" y="165802"/>
                </a:lnTo>
                <a:lnTo>
                  <a:pt x="4102" y="208886"/>
                </a:lnTo>
                <a:lnTo>
                  <a:pt x="0" y="254662"/>
                </a:lnTo>
                <a:lnTo>
                  <a:pt x="0" y="1273259"/>
                </a:lnTo>
                <a:lnTo>
                  <a:pt x="4102" y="1319034"/>
                </a:lnTo>
                <a:lnTo>
                  <a:pt x="15932" y="1362117"/>
                </a:lnTo>
                <a:lnTo>
                  <a:pt x="34768" y="1401789"/>
                </a:lnTo>
                <a:lnTo>
                  <a:pt x="59892" y="1437330"/>
                </a:lnTo>
                <a:lnTo>
                  <a:pt x="90585" y="1468022"/>
                </a:lnTo>
                <a:lnTo>
                  <a:pt x="126126" y="1493145"/>
                </a:lnTo>
                <a:lnTo>
                  <a:pt x="165798" y="1511980"/>
                </a:lnTo>
                <a:lnTo>
                  <a:pt x="208879" y="1523808"/>
                </a:lnTo>
                <a:lnTo>
                  <a:pt x="254651" y="1527911"/>
                </a:lnTo>
                <a:lnTo>
                  <a:pt x="8343609" y="1527911"/>
                </a:lnTo>
                <a:lnTo>
                  <a:pt x="8389385" y="1523808"/>
                </a:lnTo>
                <a:lnTo>
                  <a:pt x="8432469" y="1511980"/>
                </a:lnTo>
                <a:lnTo>
                  <a:pt x="8472142" y="1493145"/>
                </a:lnTo>
                <a:lnTo>
                  <a:pt x="8507685" y="1468022"/>
                </a:lnTo>
                <a:lnTo>
                  <a:pt x="8538378" y="1437330"/>
                </a:lnTo>
                <a:lnTo>
                  <a:pt x="8563503" y="1401789"/>
                </a:lnTo>
                <a:lnTo>
                  <a:pt x="8582339" y="1362117"/>
                </a:lnTo>
                <a:lnTo>
                  <a:pt x="8594169" y="1319034"/>
                </a:lnTo>
                <a:lnTo>
                  <a:pt x="8598272" y="1273259"/>
                </a:lnTo>
                <a:lnTo>
                  <a:pt x="8598272" y="254662"/>
                </a:lnTo>
                <a:lnTo>
                  <a:pt x="8594169" y="208886"/>
                </a:lnTo>
                <a:lnTo>
                  <a:pt x="8582339" y="165802"/>
                </a:lnTo>
                <a:lnTo>
                  <a:pt x="8563503" y="126129"/>
                </a:lnTo>
                <a:lnTo>
                  <a:pt x="8538378" y="90587"/>
                </a:lnTo>
                <a:lnTo>
                  <a:pt x="8507685" y="59893"/>
                </a:lnTo>
                <a:lnTo>
                  <a:pt x="8472142" y="34769"/>
                </a:lnTo>
                <a:lnTo>
                  <a:pt x="8432469" y="15932"/>
                </a:lnTo>
                <a:lnTo>
                  <a:pt x="8389385" y="4102"/>
                </a:lnTo>
                <a:lnTo>
                  <a:pt x="8343609" y="0"/>
                </a:lnTo>
                <a:close/>
              </a:path>
            </a:pathLst>
          </a:custGeom>
          <a:solidFill>
            <a:srgbClr val="F76A02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681472" y="2556357"/>
            <a:ext cx="8598535" cy="1528445"/>
          </a:xfrm>
          <a:custGeom>
            <a:avLst/>
            <a:gdLst/>
            <a:ahLst/>
            <a:cxnLst/>
            <a:rect l="l" t="t" r="r" b="b"/>
            <a:pathLst>
              <a:path w="8598535" h="1528445">
                <a:moveTo>
                  <a:pt x="0" y="254662"/>
                </a:moveTo>
                <a:lnTo>
                  <a:pt x="4102" y="208886"/>
                </a:lnTo>
                <a:lnTo>
                  <a:pt x="15932" y="165802"/>
                </a:lnTo>
                <a:lnTo>
                  <a:pt x="34768" y="126129"/>
                </a:lnTo>
                <a:lnTo>
                  <a:pt x="59892" y="90587"/>
                </a:lnTo>
                <a:lnTo>
                  <a:pt x="90585" y="59893"/>
                </a:lnTo>
                <a:lnTo>
                  <a:pt x="126126" y="34769"/>
                </a:lnTo>
                <a:lnTo>
                  <a:pt x="165798" y="15932"/>
                </a:lnTo>
                <a:lnTo>
                  <a:pt x="208879" y="4102"/>
                </a:lnTo>
                <a:lnTo>
                  <a:pt x="254651" y="0"/>
                </a:lnTo>
                <a:lnTo>
                  <a:pt x="8343609" y="0"/>
                </a:lnTo>
                <a:lnTo>
                  <a:pt x="8389385" y="4102"/>
                </a:lnTo>
                <a:lnTo>
                  <a:pt x="8432469" y="15932"/>
                </a:lnTo>
                <a:lnTo>
                  <a:pt x="8472142" y="34769"/>
                </a:lnTo>
                <a:lnTo>
                  <a:pt x="8507685" y="59893"/>
                </a:lnTo>
                <a:lnTo>
                  <a:pt x="8538378" y="90587"/>
                </a:lnTo>
                <a:lnTo>
                  <a:pt x="8563503" y="126129"/>
                </a:lnTo>
                <a:lnTo>
                  <a:pt x="8582339" y="165802"/>
                </a:lnTo>
                <a:lnTo>
                  <a:pt x="8594169" y="208886"/>
                </a:lnTo>
                <a:lnTo>
                  <a:pt x="8598272" y="254662"/>
                </a:lnTo>
                <a:lnTo>
                  <a:pt x="8598272" y="1273259"/>
                </a:lnTo>
                <a:lnTo>
                  <a:pt x="8594169" y="1319034"/>
                </a:lnTo>
                <a:lnTo>
                  <a:pt x="8582339" y="1362117"/>
                </a:lnTo>
                <a:lnTo>
                  <a:pt x="8563503" y="1401789"/>
                </a:lnTo>
                <a:lnTo>
                  <a:pt x="8538378" y="1437330"/>
                </a:lnTo>
                <a:lnTo>
                  <a:pt x="8507685" y="1468022"/>
                </a:lnTo>
                <a:lnTo>
                  <a:pt x="8472142" y="1493145"/>
                </a:lnTo>
                <a:lnTo>
                  <a:pt x="8432469" y="1511980"/>
                </a:lnTo>
                <a:lnTo>
                  <a:pt x="8389385" y="1523808"/>
                </a:lnTo>
                <a:lnTo>
                  <a:pt x="8343609" y="1527911"/>
                </a:lnTo>
                <a:lnTo>
                  <a:pt x="254651" y="1527911"/>
                </a:lnTo>
                <a:lnTo>
                  <a:pt x="208879" y="1523808"/>
                </a:lnTo>
                <a:lnTo>
                  <a:pt x="165798" y="1511980"/>
                </a:lnTo>
                <a:lnTo>
                  <a:pt x="126126" y="1493145"/>
                </a:lnTo>
                <a:lnTo>
                  <a:pt x="90585" y="1468022"/>
                </a:lnTo>
                <a:lnTo>
                  <a:pt x="59892" y="1437330"/>
                </a:lnTo>
                <a:lnTo>
                  <a:pt x="34768" y="1401789"/>
                </a:lnTo>
                <a:lnTo>
                  <a:pt x="15932" y="1362117"/>
                </a:lnTo>
                <a:lnTo>
                  <a:pt x="4102" y="1319034"/>
                </a:lnTo>
                <a:lnTo>
                  <a:pt x="0" y="1273259"/>
                </a:lnTo>
                <a:lnTo>
                  <a:pt x="0" y="254662"/>
                </a:lnTo>
                <a:close/>
              </a:path>
            </a:pathLst>
          </a:custGeom>
          <a:ln w="16334">
            <a:solidFill>
              <a:srgbClr val="6F2F9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9109670" y="3204091"/>
            <a:ext cx="3908980" cy="7262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9188829" y="3295815"/>
            <a:ext cx="3750670" cy="6156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9125376" y="3219800"/>
            <a:ext cx="3804920" cy="622300"/>
          </a:xfrm>
          <a:custGeom>
            <a:avLst/>
            <a:gdLst/>
            <a:ahLst/>
            <a:cxnLst/>
            <a:rect l="l" t="t" r="r" b="b"/>
            <a:pathLst>
              <a:path w="3804920" h="622300">
                <a:moveTo>
                  <a:pt x="3701039" y="0"/>
                </a:moveTo>
                <a:lnTo>
                  <a:pt x="103661" y="0"/>
                </a:lnTo>
                <a:lnTo>
                  <a:pt x="63310" y="8145"/>
                </a:lnTo>
                <a:lnTo>
                  <a:pt x="30360" y="30360"/>
                </a:lnTo>
                <a:lnTo>
                  <a:pt x="8145" y="63310"/>
                </a:lnTo>
                <a:lnTo>
                  <a:pt x="0" y="103661"/>
                </a:lnTo>
                <a:lnTo>
                  <a:pt x="0" y="518298"/>
                </a:lnTo>
                <a:lnTo>
                  <a:pt x="8145" y="558651"/>
                </a:lnTo>
                <a:lnTo>
                  <a:pt x="30360" y="591605"/>
                </a:lnTo>
                <a:lnTo>
                  <a:pt x="63310" y="613823"/>
                </a:lnTo>
                <a:lnTo>
                  <a:pt x="103661" y="621970"/>
                </a:lnTo>
                <a:lnTo>
                  <a:pt x="3701039" y="621970"/>
                </a:lnTo>
                <a:lnTo>
                  <a:pt x="3741386" y="613823"/>
                </a:lnTo>
                <a:lnTo>
                  <a:pt x="3774336" y="591605"/>
                </a:lnTo>
                <a:lnTo>
                  <a:pt x="3796553" y="558651"/>
                </a:lnTo>
                <a:lnTo>
                  <a:pt x="3804700" y="518298"/>
                </a:lnTo>
                <a:lnTo>
                  <a:pt x="3804700" y="103661"/>
                </a:lnTo>
                <a:lnTo>
                  <a:pt x="3796553" y="63310"/>
                </a:lnTo>
                <a:lnTo>
                  <a:pt x="3774336" y="30360"/>
                </a:lnTo>
                <a:lnTo>
                  <a:pt x="3741386" y="8145"/>
                </a:lnTo>
                <a:lnTo>
                  <a:pt x="3701039" y="0"/>
                </a:lnTo>
                <a:close/>
              </a:path>
            </a:pathLst>
          </a:custGeom>
          <a:solidFill>
            <a:srgbClr val="F76A0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9125376" y="3219800"/>
            <a:ext cx="3804920" cy="622300"/>
          </a:xfrm>
          <a:custGeom>
            <a:avLst/>
            <a:gdLst/>
            <a:ahLst/>
            <a:cxnLst/>
            <a:rect l="l" t="t" r="r" b="b"/>
            <a:pathLst>
              <a:path w="3804920" h="622300">
                <a:moveTo>
                  <a:pt x="0" y="103661"/>
                </a:moveTo>
                <a:lnTo>
                  <a:pt x="8145" y="63310"/>
                </a:lnTo>
                <a:lnTo>
                  <a:pt x="30360" y="30360"/>
                </a:lnTo>
                <a:lnTo>
                  <a:pt x="63310" y="8145"/>
                </a:lnTo>
                <a:lnTo>
                  <a:pt x="103661" y="0"/>
                </a:lnTo>
                <a:lnTo>
                  <a:pt x="3701039" y="0"/>
                </a:lnTo>
                <a:lnTo>
                  <a:pt x="3741386" y="8145"/>
                </a:lnTo>
                <a:lnTo>
                  <a:pt x="3774336" y="30360"/>
                </a:lnTo>
                <a:lnTo>
                  <a:pt x="3796553" y="63310"/>
                </a:lnTo>
                <a:lnTo>
                  <a:pt x="3804700" y="103661"/>
                </a:lnTo>
                <a:lnTo>
                  <a:pt x="3804700" y="518298"/>
                </a:lnTo>
                <a:lnTo>
                  <a:pt x="3796553" y="558651"/>
                </a:lnTo>
                <a:lnTo>
                  <a:pt x="3774336" y="591605"/>
                </a:lnTo>
                <a:lnTo>
                  <a:pt x="3741386" y="613823"/>
                </a:lnTo>
                <a:lnTo>
                  <a:pt x="3701039" y="621970"/>
                </a:lnTo>
                <a:lnTo>
                  <a:pt x="103661" y="621970"/>
                </a:lnTo>
                <a:lnTo>
                  <a:pt x="63310" y="613823"/>
                </a:lnTo>
                <a:lnTo>
                  <a:pt x="30360" y="591605"/>
                </a:lnTo>
                <a:lnTo>
                  <a:pt x="8145" y="558651"/>
                </a:lnTo>
                <a:lnTo>
                  <a:pt x="0" y="518298"/>
                </a:lnTo>
                <a:lnTo>
                  <a:pt x="0" y="103661"/>
                </a:lnTo>
                <a:close/>
              </a:path>
            </a:pathLst>
          </a:custGeom>
          <a:ln w="16334">
            <a:solidFill>
              <a:srgbClr val="B4C6E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9333490" y="3357029"/>
            <a:ext cx="3385820" cy="3270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950" spc="5" b="1">
                <a:solidFill>
                  <a:srgbClr val="FFFFFF"/>
                </a:solidFill>
                <a:latin typeface="微软雅黑"/>
                <a:cs typeface="微软雅黑"/>
              </a:rPr>
              <a:t>Replica/Partition</a:t>
            </a:r>
            <a:r>
              <a:rPr dirty="0" sz="1950" spc="-40" b="1">
                <a:solidFill>
                  <a:srgbClr val="FFFFFF"/>
                </a:solidFill>
                <a:latin typeface="微软雅黑"/>
                <a:cs typeface="微软雅黑"/>
              </a:rPr>
              <a:t> </a:t>
            </a:r>
            <a:r>
              <a:rPr dirty="0" sz="1950" spc="5" b="1">
                <a:solidFill>
                  <a:srgbClr val="FFFFFF"/>
                </a:solidFill>
                <a:latin typeface="微软雅黑"/>
                <a:cs typeface="微软雅黑"/>
              </a:rPr>
              <a:t>Allocator</a:t>
            </a:r>
            <a:endParaRPr sz="1950">
              <a:latin typeface="微软雅黑"/>
              <a:cs typeface="微软雅黑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498650" y="4723207"/>
            <a:ext cx="3423285" cy="5672455"/>
          </a:xfrm>
          <a:custGeom>
            <a:avLst/>
            <a:gdLst/>
            <a:ahLst/>
            <a:cxnLst/>
            <a:rect l="l" t="t" r="r" b="b"/>
            <a:pathLst>
              <a:path w="3423284" h="5672455">
                <a:moveTo>
                  <a:pt x="0" y="0"/>
                </a:moveTo>
                <a:lnTo>
                  <a:pt x="3422723" y="0"/>
                </a:lnTo>
                <a:lnTo>
                  <a:pt x="3422723" y="5671869"/>
                </a:lnTo>
                <a:lnTo>
                  <a:pt x="0" y="5671869"/>
                </a:lnTo>
                <a:lnTo>
                  <a:pt x="0" y="0"/>
                </a:lnTo>
                <a:close/>
              </a:path>
            </a:pathLst>
          </a:custGeom>
          <a:solidFill>
            <a:srgbClr val="F76A02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1892831" y="4723207"/>
            <a:ext cx="3423285" cy="5672455"/>
          </a:xfrm>
          <a:custGeom>
            <a:avLst/>
            <a:gdLst/>
            <a:ahLst/>
            <a:cxnLst/>
            <a:rect l="l" t="t" r="r" b="b"/>
            <a:pathLst>
              <a:path w="3423284" h="5672455">
                <a:moveTo>
                  <a:pt x="0" y="0"/>
                </a:moveTo>
                <a:lnTo>
                  <a:pt x="3422723" y="0"/>
                </a:lnTo>
                <a:lnTo>
                  <a:pt x="3422723" y="5671869"/>
                </a:lnTo>
                <a:lnTo>
                  <a:pt x="0" y="5671869"/>
                </a:lnTo>
                <a:lnTo>
                  <a:pt x="0" y="0"/>
                </a:lnTo>
                <a:close/>
              </a:path>
            </a:pathLst>
          </a:custGeom>
          <a:solidFill>
            <a:srgbClr val="F76A02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5819509" y="5161103"/>
            <a:ext cx="11657965" cy="1047115"/>
          </a:xfrm>
          <a:custGeom>
            <a:avLst/>
            <a:gdLst/>
            <a:ahLst/>
            <a:cxnLst/>
            <a:rect l="l" t="t" r="r" b="b"/>
            <a:pathLst>
              <a:path w="11657965" h="1047114">
                <a:moveTo>
                  <a:pt x="0" y="174444"/>
                </a:moveTo>
                <a:lnTo>
                  <a:pt x="6231" y="128070"/>
                </a:lnTo>
                <a:lnTo>
                  <a:pt x="23816" y="86399"/>
                </a:lnTo>
                <a:lnTo>
                  <a:pt x="51093" y="51093"/>
                </a:lnTo>
                <a:lnTo>
                  <a:pt x="86399" y="23816"/>
                </a:lnTo>
                <a:lnTo>
                  <a:pt x="128070" y="6231"/>
                </a:lnTo>
                <a:lnTo>
                  <a:pt x="174444" y="0"/>
                </a:lnTo>
                <a:lnTo>
                  <a:pt x="11483419" y="0"/>
                </a:lnTo>
                <a:lnTo>
                  <a:pt x="11529794" y="6231"/>
                </a:lnTo>
                <a:lnTo>
                  <a:pt x="11571465" y="23816"/>
                </a:lnTo>
                <a:lnTo>
                  <a:pt x="11606770" y="51093"/>
                </a:lnTo>
                <a:lnTo>
                  <a:pt x="11634047" y="86399"/>
                </a:lnTo>
                <a:lnTo>
                  <a:pt x="11651633" y="128070"/>
                </a:lnTo>
                <a:lnTo>
                  <a:pt x="11657864" y="174444"/>
                </a:lnTo>
                <a:lnTo>
                  <a:pt x="11657864" y="872214"/>
                </a:lnTo>
                <a:lnTo>
                  <a:pt x="11651633" y="918589"/>
                </a:lnTo>
                <a:lnTo>
                  <a:pt x="11634047" y="960262"/>
                </a:lnTo>
                <a:lnTo>
                  <a:pt x="11606770" y="995570"/>
                </a:lnTo>
                <a:lnTo>
                  <a:pt x="11571465" y="1022849"/>
                </a:lnTo>
                <a:lnTo>
                  <a:pt x="11529794" y="1040437"/>
                </a:lnTo>
                <a:lnTo>
                  <a:pt x="11483419" y="1046669"/>
                </a:lnTo>
                <a:lnTo>
                  <a:pt x="174444" y="1046669"/>
                </a:lnTo>
                <a:lnTo>
                  <a:pt x="128070" y="1040437"/>
                </a:lnTo>
                <a:lnTo>
                  <a:pt x="86399" y="1022849"/>
                </a:lnTo>
                <a:lnTo>
                  <a:pt x="51093" y="995570"/>
                </a:lnTo>
                <a:lnTo>
                  <a:pt x="23816" y="960262"/>
                </a:lnTo>
                <a:lnTo>
                  <a:pt x="6231" y="918589"/>
                </a:lnTo>
                <a:lnTo>
                  <a:pt x="0" y="872214"/>
                </a:lnTo>
                <a:lnTo>
                  <a:pt x="0" y="174444"/>
                </a:lnTo>
                <a:close/>
              </a:path>
            </a:pathLst>
          </a:custGeom>
          <a:ln w="21360">
            <a:solidFill>
              <a:srgbClr val="F4B083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6952877" y="5360885"/>
            <a:ext cx="2585085" cy="622300"/>
          </a:xfrm>
          <a:custGeom>
            <a:avLst/>
            <a:gdLst/>
            <a:ahLst/>
            <a:cxnLst/>
            <a:rect l="l" t="t" r="r" b="b"/>
            <a:pathLst>
              <a:path w="2585084" h="622300">
                <a:moveTo>
                  <a:pt x="2480971" y="0"/>
                </a:moveTo>
                <a:lnTo>
                  <a:pt x="103661" y="0"/>
                </a:lnTo>
                <a:lnTo>
                  <a:pt x="63310" y="8145"/>
                </a:lnTo>
                <a:lnTo>
                  <a:pt x="30360" y="30360"/>
                </a:lnTo>
                <a:lnTo>
                  <a:pt x="8145" y="63310"/>
                </a:lnTo>
                <a:lnTo>
                  <a:pt x="0" y="103661"/>
                </a:lnTo>
                <a:lnTo>
                  <a:pt x="0" y="518308"/>
                </a:lnTo>
                <a:lnTo>
                  <a:pt x="8145" y="558660"/>
                </a:lnTo>
                <a:lnTo>
                  <a:pt x="30360" y="591610"/>
                </a:lnTo>
                <a:lnTo>
                  <a:pt x="63310" y="613824"/>
                </a:lnTo>
                <a:lnTo>
                  <a:pt x="103661" y="621970"/>
                </a:lnTo>
                <a:lnTo>
                  <a:pt x="2480971" y="621970"/>
                </a:lnTo>
                <a:lnTo>
                  <a:pt x="2521323" y="613824"/>
                </a:lnTo>
                <a:lnTo>
                  <a:pt x="2554273" y="591610"/>
                </a:lnTo>
                <a:lnTo>
                  <a:pt x="2576487" y="558660"/>
                </a:lnTo>
                <a:lnTo>
                  <a:pt x="2584633" y="518308"/>
                </a:lnTo>
                <a:lnTo>
                  <a:pt x="2584633" y="103661"/>
                </a:lnTo>
                <a:lnTo>
                  <a:pt x="2576487" y="63310"/>
                </a:lnTo>
                <a:lnTo>
                  <a:pt x="2554273" y="30360"/>
                </a:lnTo>
                <a:lnTo>
                  <a:pt x="2521323" y="8145"/>
                </a:lnTo>
                <a:lnTo>
                  <a:pt x="248097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6952877" y="5360885"/>
            <a:ext cx="2585085" cy="622300"/>
          </a:xfrm>
          <a:custGeom>
            <a:avLst/>
            <a:gdLst/>
            <a:ahLst/>
            <a:cxnLst/>
            <a:rect l="l" t="t" r="r" b="b"/>
            <a:pathLst>
              <a:path w="2585084" h="622300">
                <a:moveTo>
                  <a:pt x="0" y="103661"/>
                </a:moveTo>
                <a:lnTo>
                  <a:pt x="8145" y="63310"/>
                </a:lnTo>
                <a:lnTo>
                  <a:pt x="30360" y="30360"/>
                </a:lnTo>
                <a:lnTo>
                  <a:pt x="63310" y="8145"/>
                </a:lnTo>
                <a:lnTo>
                  <a:pt x="103661" y="0"/>
                </a:lnTo>
                <a:lnTo>
                  <a:pt x="2480971" y="0"/>
                </a:lnTo>
                <a:lnTo>
                  <a:pt x="2521323" y="8145"/>
                </a:lnTo>
                <a:lnTo>
                  <a:pt x="2554273" y="30360"/>
                </a:lnTo>
                <a:lnTo>
                  <a:pt x="2576487" y="63310"/>
                </a:lnTo>
                <a:lnTo>
                  <a:pt x="2584633" y="103661"/>
                </a:lnTo>
                <a:lnTo>
                  <a:pt x="2584633" y="518308"/>
                </a:lnTo>
                <a:lnTo>
                  <a:pt x="2576487" y="558660"/>
                </a:lnTo>
                <a:lnTo>
                  <a:pt x="2554273" y="591610"/>
                </a:lnTo>
                <a:lnTo>
                  <a:pt x="2521323" y="613824"/>
                </a:lnTo>
                <a:lnTo>
                  <a:pt x="2480971" y="621970"/>
                </a:lnTo>
                <a:lnTo>
                  <a:pt x="103661" y="621970"/>
                </a:lnTo>
                <a:lnTo>
                  <a:pt x="63310" y="613824"/>
                </a:lnTo>
                <a:lnTo>
                  <a:pt x="30360" y="591610"/>
                </a:lnTo>
                <a:lnTo>
                  <a:pt x="8145" y="558660"/>
                </a:lnTo>
                <a:lnTo>
                  <a:pt x="0" y="518308"/>
                </a:lnTo>
                <a:lnTo>
                  <a:pt x="0" y="103661"/>
                </a:lnTo>
                <a:close/>
              </a:path>
            </a:pathLst>
          </a:custGeom>
          <a:ln w="16334">
            <a:solidFill>
              <a:srgbClr val="8FAAD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7720623" y="5498172"/>
            <a:ext cx="1050290" cy="3270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950" spc="10" b="1">
                <a:solidFill>
                  <a:srgbClr val="3A3838"/>
                </a:solidFill>
                <a:latin typeface="微软雅黑"/>
                <a:cs typeface="微软雅黑"/>
              </a:rPr>
              <a:t>Pod</a:t>
            </a:r>
            <a:r>
              <a:rPr dirty="0" sz="1950" spc="-65" b="1">
                <a:solidFill>
                  <a:srgbClr val="3A3838"/>
                </a:solidFill>
                <a:latin typeface="微软雅黑"/>
                <a:cs typeface="微软雅黑"/>
              </a:rPr>
              <a:t> </a:t>
            </a:r>
            <a:r>
              <a:rPr dirty="0" sz="1950" spc="5" b="1">
                <a:solidFill>
                  <a:srgbClr val="3A3838"/>
                </a:solidFill>
                <a:latin typeface="微软雅黑"/>
                <a:cs typeface="微软雅黑"/>
              </a:rPr>
              <a:t>A-1</a:t>
            </a:r>
            <a:endParaRPr sz="1950">
              <a:latin typeface="微软雅黑"/>
              <a:cs typeface="微软雅黑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2275437" y="5360887"/>
            <a:ext cx="2586355" cy="622300"/>
          </a:xfrm>
          <a:custGeom>
            <a:avLst/>
            <a:gdLst/>
            <a:ahLst/>
            <a:cxnLst/>
            <a:rect l="l" t="t" r="r" b="b"/>
            <a:pathLst>
              <a:path w="2586355" h="622300">
                <a:moveTo>
                  <a:pt x="2482228" y="0"/>
                </a:moveTo>
                <a:lnTo>
                  <a:pt x="103661" y="0"/>
                </a:lnTo>
                <a:lnTo>
                  <a:pt x="63310" y="8145"/>
                </a:lnTo>
                <a:lnTo>
                  <a:pt x="30360" y="30360"/>
                </a:lnTo>
                <a:lnTo>
                  <a:pt x="8145" y="63310"/>
                </a:lnTo>
                <a:lnTo>
                  <a:pt x="0" y="103661"/>
                </a:lnTo>
                <a:lnTo>
                  <a:pt x="0" y="518298"/>
                </a:lnTo>
                <a:lnTo>
                  <a:pt x="8145" y="558651"/>
                </a:lnTo>
                <a:lnTo>
                  <a:pt x="30360" y="591605"/>
                </a:lnTo>
                <a:lnTo>
                  <a:pt x="63310" y="613823"/>
                </a:lnTo>
                <a:lnTo>
                  <a:pt x="103661" y="621970"/>
                </a:lnTo>
                <a:lnTo>
                  <a:pt x="2482228" y="621970"/>
                </a:lnTo>
                <a:lnTo>
                  <a:pt x="2522575" y="613823"/>
                </a:lnTo>
                <a:lnTo>
                  <a:pt x="2555525" y="591605"/>
                </a:lnTo>
                <a:lnTo>
                  <a:pt x="2577742" y="558651"/>
                </a:lnTo>
                <a:lnTo>
                  <a:pt x="2585889" y="518298"/>
                </a:lnTo>
                <a:lnTo>
                  <a:pt x="2585889" y="103661"/>
                </a:lnTo>
                <a:lnTo>
                  <a:pt x="2577742" y="63310"/>
                </a:lnTo>
                <a:lnTo>
                  <a:pt x="2555525" y="30360"/>
                </a:lnTo>
                <a:lnTo>
                  <a:pt x="2522575" y="8145"/>
                </a:lnTo>
                <a:lnTo>
                  <a:pt x="248222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12275437" y="5360887"/>
            <a:ext cx="2586355" cy="622300"/>
          </a:xfrm>
          <a:custGeom>
            <a:avLst/>
            <a:gdLst/>
            <a:ahLst/>
            <a:cxnLst/>
            <a:rect l="l" t="t" r="r" b="b"/>
            <a:pathLst>
              <a:path w="2586355" h="622300">
                <a:moveTo>
                  <a:pt x="0" y="103661"/>
                </a:moveTo>
                <a:lnTo>
                  <a:pt x="8145" y="63310"/>
                </a:lnTo>
                <a:lnTo>
                  <a:pt x="30360" y="30360"/>
                </a:lnTo>
                <a:lnTo>
                  <a:pt x="63310" y="8145"/>
                </a:lnTo>
                <a:lnTo>
                  <a:pt x="103661" y="0"/>
                </a:lnTo>
                <a:lnTo>
                  <a:pt x="2482228" y="0"/>
                </a:lnTo>
                <a:lnTo>
                  <a:pt x="2522575" y="8145"/>
                </a:lnTo>
                <a:lnTo>
                  <a:pt x="2555525" y="30360"/>
                </a:lnTo>
                <a:lnTo>
                  <a:pt x="2577742" y="63310"/>
                </a:lnTo>
                <a:lnTo>
                  <a:pt x="2585889" y="103661"/>
                </a:lnTo>
                <a:lnTo>
                  <a:pt x="2585889" y="518298"/>
                </a:lnTo>
                <a:lnTo>
                  <a:pt x="2577742" y="558651"/>
                </a:lnTo>
                <a:lnTo>
                  <a:pt x="2555525" y="591605"/>
                </a:lnTo>
                <a:lnTo>
                  <a:pt x="2522575" y="613823"/>
                </a:lnTo>
                <a:lnTo>
                  <a:pt x="2482228" y="621970"/>
                </a:lnTo>
                <a:lnTo>
                  <a:pt x="103661" y="621970"/>
                </a:lnTo>
                <a:lnTo>
                  <a:pt x="63310" y="613823"/>
                </a:lnTo>
                <a:lnTo>
                  <a:pt x="30360" y="591605"/>
                </a:lnTo>
                <a:lnTo>
                  <a:pt x="8145" y="558651"/>
                </a:lnTo>
                <a:lnTo>
                  <a:pt x="0" y="518298"/>
                </a:lnTo>
                <a:lnTo>
                  <a:pt x="0" y="103661"/>
                </a:lnTo>
                <a:close/>
              </a:path>
            </a:pathLst>
          </a:custGeom>
          <a:ln w="16334">
            <a:solidFill>
              <a:srgbClr val="8FAAD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13050862" y="5498169"/>
            <a:ext cx="1033780" cy="3270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950" spc="10" b="1">
                <a:solidFill>
                  <a:srgbClr val="3A3838"/>
                </a:solidFill>
                <a:latin typeface="微软雅黑"/>
                <a:cs typeface="微软雅黑"/>
              </a:rPr>
              <a:t>Pod</a:t>
            </a:r>
            <a:r>
              <a:rPr dirty="0" sz="1950" spc="-60" b="1">
                <a:solidFill>
                  <a:srgbClr val="3A3838"/>
                </a:solidFill>
                <a:latin typeface="微软雅黑"/>
                <a:cs typeface="微软雅黑"/>
              </a:rPr>
              <a:t> </a:t>
            </a:r>
            <a:r>
              <a:rPr dirty="0" sz="1950" spc="5" b="1">
                <a:solidFill>
                  <a:srgbClr val="3A3838"/>
                </a:solidFill>
                <a:latin typeface="微软雅黑"/>
                <a:cs typeface="微软雅黑"/>
              </a:rPr>
              <a:t>B-1</a:t>
            </a:r>
            <a:endParaRPr sz="1950">
              <a:latin typeface="微软雅黑"/>
              <a:cs typeface="微软雅黑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6952877" y="6521896"/>
            <a:ext cx="2585085" cy="622300"/>
          </a:xfrm>
          <a:custGeom>
            <a:avLst/>
            <a:gdLst/>
            <a:ahLst/>
            <a:cxnLst/>
            <a:rect l="l" t="t" r="r" b="b"/>
            <a:pathLst>
              <a:path w="2585084" h="622300">
                <a:moveTo>
                  <a:pt x="2480971" y="0"/>
                </a:moveTo>
                <a:lnTo>
                  <a:pt x="103661" y="0"/>
                </a:lnTo>
                <a:lnTo>
                  <a:pt x="63310" y="8145"/>
                </a:lnTo>
                <a:lnTo>
                  <a:pt x="30360" y="30360"/>
                </a:lnTo>
                <a:lnTo>
                  <a:pt x="8145" y="63310"/>
                </a:lnTo>
                <a:lnTo>
                  <a:pt x="0" y="103661"/>
                </a:lnTo>
                <a:lnTo>
                  <a:pt x="0" y="518308"/>
                </a:lnTo>
                <a:lnTo>
                  <a:pt x="8145" y="558660"/>
                </a:lnTo>
                <a:lnTo>
                  <a:pt x="30360" y="591610"/>
                </a:lnTo>
                <a:lnTo>
                  <a:pt x="63310" y="613824"/>
                </a:lnTo>
                <a:lnTo>
                  <a:pt x="103661" y="621970"/>
                </a:lnTo>
                <a:lnTo>
                  <a:pt x="2480971" y="621970"/>
                </a:lnTo>
                <a:lnTo>
                  <a:pt x="2521323" y="613824"/>
                </a:lnTo>
                <a:lnTo>
                  <a:pt x="2554273" y="591610"/>
                </a:lnTo>
                <a:lnTo>
                  <a:pt x="2576487" y="558660"/>
                </a:lnTo>
                <a:lnTo>
                  <a:pt x="2584633" y="518308"/>
                </a:lnTo>
                <a:lnTo>
                  <a:pt x="2584633" y="103661"/>
                </a:lnTo>
                <a:lnTo>
                  <a:pt x="2576487" y="63310"/>
                </a:lnTo>
                <a:lnTo>
                  <a:pt x="2554273" y="30360"/>
                </a:lnTo>
                <a:lnTo>
                  <a:pt x="2521323" y="8145"/>
                </a:lnTo>
                <a:lnTo>
                  <a:pt x="248097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6952877" y="6521896"/>
            <a:ext cx="2585085" cy="622300"/>
          </a:xfrm>
          <a:custGeom>
            <a:avLst/>
            <a:gdLst/>
            <a:ahLst/>
            <a:cxnLst/>
            <a:rect l="l" t="t" r="r" b="b"/>
            <a:pathLst>
              <a:path w="2585084" h="622300">
                <a:moveTo>
                  <a:pt x="0" y="103661"/>
                </a:moveTo>
                <a:lnTo>
                  <a:pt x="8145" y="63310"/>
                </a:lnTo>
                <a:lnTo>
                  <a:pt x="30360" y="30360"/>
                </a:lnTo>
                <a:lnTo>
                  <a:pt x="63310" y="8145"/>
                </a:lnTo>
                <a:lnTo>
                  <a:pt x="103661" y="0"/>
                </a:lnTo>
                <a:lnTo>
                  <a:pt x="2480971" y="0"/>
                </a:lnTo>
                <a:lnTo>
                  <a:pt x="2521323" y="8145"/>
                </a:lnTo>
                <a:lnTo>
                  <a:pt x="2554273" y="30360"/>
                </a:lnTo>
                <a:lnTo>
                  <a:pt x="2576487" y="63310"/>
                </a:lnTo>
                <a:lnTo>
                  <a:pt x="2584633" y="103661"/>
                </a:lnTo>
                <a:lnTo>
                  <a:pt x="2584633" y="518308"/>
                </a:lnTo>
                <a:lnTo>
                  <a:pt x="2576487" y="558660"/>
                </a:lnTo>
                <a:lnTo>
                  <a:pt x="2554273" y="591610"/>
                </a:lnTo>
                <a:lnTo>
                  <a:pt x="2521323" y="613824"/>
                </a:lnTo>
                <a:lnTo>
                  <a:pt x="2480971" y="621970"/>
                </a:lnTo>
                <a:lnTo>
                  <a:pt x="103661" y="621970"/>
                </a:lnTo>
                <a:lnTo>
                  <a:pt x="63310" y="613824"/>
                </a:lnTo>
                <a:lnTo>
                  <a:pt x="30360" y="591610"/>
                </a:lnTo>
                <a:lnTo>
                  <a:pt x="8145" y="558660"/>
                </a:lnTo>
                <a:lnTo>
                  <a:pt x="0" y="518308"/>
                </a:lnTo>
                <a:lnTo>
                  <a:pt x="0" y="103661"/>
                </a:lnTo>
                <a:close/>
              </a:path>
            </a:pathLst>
          </a:custGeom>
          <a:ln w="16334">
            <a:solidFill>
              <a:srgbClr val="8FAAD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7720623" y="6658943"/>
            <a:ext cx="1050290" cy="3270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950" spc="10" b="1">
                <a:solidFill>
                  <a:srgbClr val="3A3838"/>
                </a:solidFill>
                <a:latin typeface="微软雅黑"/>
                <a:cs typeface="微软雅黑"/>
              </a:rPr>
              <a:t>Pod</a:t>
            </a:r>
            <a:r>
              <a:rPr dirty="0" sz="1950" spc="-65" b="1">
                <a:solidFill>
                  <a:srgbClr val="3A3838"/>
                </a:solidFill>
                <a:latin typeface="微软雅黑"/>
                <a:cs typeface="微软雅黑"/>
              </a:rPr>
              <a:t> </a:t>
            </a:r>
            <a:r>
              <a:rPr dirty="0" sz="1950" spc="5" b="1">
                <a:solidFill>
                  <a:srgbClr val="3A3838"/>
                </a:solidFill>
                <a:latin typeface="微软雅黑"/>
                <a:cs typeface="微软雅黑"/>
              </a:rPr>
              <a:t>A-2</a:t>
            </a:r>
            <a:endParaRPr sz="1950">
              <a:latin typeface="微软雅黑"/>
              <a:cs typeface="微软雅黑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2275437" y="6521898"/>
            <a:ext cx="2586355" cy="622300"/>
          </a:xfrm>
          <a:custGeom>
            <a:avLst/>
            <a:gdLst/>
            <a:ahLst/>
            <a:cxnLst/>
            <a:rect l="l" t="t" r="r" b="b"/>
            <a:pathLst>
              <a:path w="2586355" h="622300">
                <a:moveTo>
                  <a:pt x="2482228" y="0"/>
                </a:moveTo>
                <a:lnTo>
                  <a:pt x="103661" y="0"/>
                </a:lnTo>
                <a:lnTo>
                  <a:pt x="63310" y="8145"/>
                </a:lnTo>
                <a:lnTo>
                  <a:pt x="30360" y="30360"/>
                </a:lnTo>
                <a:lnTo>
                  <a:pt x="8145" y="63310"/>
                </a:lnTo>
                <a:lnTo>
                  <a:pt x="0" y="103661"/>
                </a:lnTo>
                <a:lnTo>
                  <a:pt x="0" y="518298"/>
                </a:lnTo>
                <a:lnTo>
                  <a:pt x="8145" y="558651"/>
                </a:lnTo>
                <a:lnTo>
                  <a:pt x="30360" y="591605"/>
                </a:lnTo>
                <a:lnTo>
                  <a:pt x="63310" y="613823"/>
                </a:lnTo>
                <a:lnTo>
                  <a:pt x="103661" y="621970"/>
                </a:lnTo>
                <a:lnTo>
                  <a:pt x="2482228" y="621970"/>
                </a:lnTo>
                <a:lnTo>
                  <a:pt x="2522575" y="613823"/>
                </a:lnTo>
                <a:lnTo>
                  <a:pt x="2555525" y="591605"/>
                </a:lnTo>
                <a:lnTo>
                  <a:pt x="2577742" y="558651"/>
                </a:lnTo>
                <a:lnTo>
                  <a:pt x="2585889" y="518298"/>
                </a:lnTo>
                <a:lnTo>
                  <a:pt x="2585889" y="103661"/>
                </a:lnTo>
                <a:lnTo>
                  <a:pt x="2577742" y="63310"/>
                </a:lnTo>
                <a:lnTo>
                  <a:pt x="2555525" y="30360"/>
                </a:lnTo>
                <a:lnTo>
                  <a:pt x="2522575" y="8145"/>
                </a:lnTo>
                <a:lnTo>
                  <a:pt x="248222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12275437" y="6521898"/>
            <a:ext cx="2586355" cy="622300"/>
          </a:xfrm>
          <a:custGeom>
            <a:avLst/>
            <a:gdLst/>
            <a:ahLst/>
            <a:cxnLst/>
            <a:rect l="l" t="t" r="r" b="b"/>
            <a:pathLst>
              <a:path w="2586355" h="622300">
                <a:moveTo>
                  <a:pt x="0" y="103661"/>
                </a:moveTo>
                <a:lnTo>
                  <a:pt x="8145" y="63310"/>
                </a:lnTo>
                <a:lnTo>
                  <a:pt x="30360" y="30360"/>
                </a:lnTo>
                <a:lnTo>
                  <a:pt x="63310" y="8145"/>
                </a:lnTo>
                <a:lnTo>
                  <a:pt x="103661" y="0"/>
                </a:lnTo>
                <a:lnTo>
                  <a:pt x="2482228" y="0"/>
                </a:lnTo>
                <a:lnTo>
                  <a:pt x="2522575" y="8145"/>
                </a:lnTo>
                <a:lnTo>
                  <a:pt x="2555525" y="30360"/>
                </a:lnTo>
                <a:lnTo>
                  <a:pt x="2577742" y="63310"/>
                </a:lnTo>
                <a:lnTo>
                  <a:pt x="2585889" y="103661"/>
                </a:lnTo>
                <a:lnTo>
                  <a:pt x="2585889" y="518298"/>
                </a:lnTo>
                <a:lnTo>
                  <a:pt x="2577742" y="558651"/>
                </a:lnTo>
                <a:lnTo>
                  <a:pt x="2555525" y="591605"/>
                </a:lnTo>
                <a:lnTo>
                  <a:pt x="2522575" y="613823"/>
                </a:lnTo>
                <a:lnTo>
                  <a:pt x="2482228" y="621970"/>
                </a:lnTo>
                <a:lnTo>
                  <a:pt x="103661" y="621970"/>
                </a:lnTo>
                <a:lnTo>
                  <a:pt x="63310" y="613823"/>
                </a:lnTo>
                <a:lnTo>
                  <a:pt x="30360" y="591605"/>
                </a:lnTo>
                <a:lnTo>
                  <a:pt x="8145" y="558651"/>
                </a:lnTo>
                <a:lnTo>
                  <a:pt x="0" y="518298"/>
                </a:lnTo>
                <a:lnTo>
                  <a:pt x="0" y="103661"/>
                </a:lnTo>
                <a:close/>
              </a:path>
            </a:pathLst>
          </a:custGeom>
          <a:ln w="16334">
            <a:solidFill>
              <a:srgbClr val="8FAAD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13050862" y="6658943"/>
            <a:ext cx="1033780" cy="3270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950" spc="10" b="1">
                <a:solidFill>
                  <a:srgbClr val="3A3838"/>
                </a:solidFill>
                <a:latin typeface="微软雅黑"/>
                <a:cs typeface="微软雅黑"/>
              </a:rPr>
              <a:t>Pod</a:t>
            </a:r>
            <a:r>
              <a:rPr dirty="0" sz="1950" spc="-60" b="1">
                <a:solidFill>
                  <a:srgbClr val="3A3838"/>
                </a:solidFill>
                <a:latin typeface="微软雅黑"/>
                <a:cs typeface="微软雅黑"/>
              </a:rPr>
              <a:t> </a:t>
            </a:r>
            <a:r>
              <a:rPr dirty="0" sz="1950" spc="5" b="1">
                <a:solidFill>
                  <a:srgbClr val="3A3838"/>
                </a:solidFill>
                <a:latin typeface="微软雅黑"/>
                <a:cs typeface="微软雅黑"/>
              </a:rPr>
              <a:t>B-2</a:t>
            </a:r>
            <a:endParaRPr sz="1950">
              <a:latin typeface="微软雅黑"/>
              <a:cs typeface="微软雅黑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6952877" y="7358729"/>
            <a:ext cx="2585085" cy="622300"/>
          </a:xfrm>
          <a:custGeom>
            <a:avLst/>
            <a:gdLst/>
            <a:ahLst/>
            <a:cxnLst/>
            <a:rect l="l" t="t" r="r" b="b"/>
            <a:pathLst>
              <a:path w="2585084" h="622300">
                <a:moveTo>
                  <a:pt x="2480971" y="0"/>
                </a:moveTo>
                <a:lnTo>
                  <a:pt x="103661" y="0"/>
                </a:lnTo>
                <a:lnTo>
                  <a:pt x="63310" y="8145"/>
                </a:lnTo>
                <a:lnTo>
                  <a:pt x="30360" y="30360"/>
                </a:lnTo>
                <a:lnTo>
                  <a:pt x="8145" y="63310"/>
                </a:lnTo>
                <a:lnTo>
                  <a:pt x="0" y="103661"/>
                </a:lnTo>
                <a:lnTo>
                  <a:pt x="0" y="518308"/>
                </a:lnTo>
                <a:lnTo>
                  <a:pt x="8145" y="558660"/>
                </a:lnTo>
                <a:lnTo>
                  <a:pt x="30360" y="591610"/>
                </a:lnTo>
                <a:lnTo>
                  <a:pt x="63310" y="613824"/>
                </a:lnTo>
                <a:lnTo>
                  <a:pt x="103661" y="621970"/>
                </a:lnTo>
                <a:lnTo>
                  <a:pt x="2480971" y="621970"/>
                </a:lnTo>
                <a:lnTo>
                  <a:pt x="2521323" y="613824"/>
                </a:lnTo>
                <a:lnTo>
                  <a:pt x="2554273" y="591610"/>
                </a:lnTo>
                <a:lnTo>
                  <a:pt x="2576487" y="558660"/>
                </a:lnTo>
                <a:lnTo>
                  <a:pt x="2584633" y="518308"/>
                </a:lnTo>
                <a:lnTo>
                  <a:pt x="2584633" y="103661"/>
                </a:lnTo>
                <a:lnTo>
                  <a:pt x="2576487" y="63310"/>
                </a:lnTo>
                <a:lnTo>
                  <a:pt x="2554273" y="30360"/>
                </a:lnTo>
                <a:lnTo>
                  <a:pt x="2521323" y="8145"/>
                </a:lnTo>
                <a:lnTo>
                  <a:pt x="248097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6952877" y="7358729"/>
            <a:ext cx="2585085" cy="622300"/>
          </a:xfrm>
          <a:custGeom>
            <a:avLst/>
            <a:gdLst/>
            <a:ahLst/>
            <a:cxnLst/>
            <a:rect l="l" t="t" r="r" b="b"/>
            <a:pathLst>
              <a:path w="2585084" h="622300">
                <a:moveTo>
                  <a:pt x="0" y="103661"/>
                </a:moveTo>
                <a:lnTo>
                  <a:pt x="8145" y="63310"/>
                </a:lnTo>
                <a:lnTo>
                  <a:pt x="30360" y="30360"/>
                </a:lnTo>
                <a:lnTo>
                  <a:pt x="63310" y="8145"/>
                </a:lnTo>
                <a:lnTo>
                  <a:pt x="103661" y="0"/>
                </a:lnTo>
                <a:lnTo>
                  <a:pt x="2480971" y="0"/>
                </a:lnTo>
                <a:lnTo>
                  <a:pt x="2521323" y="8145"/>
                </a:lnTo>
                <a:lnTo>
                  <a:pt x="2554273" y="30360"/>
                </a:lnTo>
                <a:lnTo>
                  <a:pt x="2576487" y="63310"/>
                </a:lnTo>
                <a:lnTo>
                  <a:pt x="2584633" y="103661"/>
                </a:lnTo>
                <a:lnTo>
                  <a:pt x="2584633" y="518308"/>
                </a:lnTo>
                <a:lnTo>
                  <a:pt x="2576487" y="558660"/>
                </a:lnTo>
                <a:lnTo>
                  <a:pt x="2554273" y="591610"/>
                </a:lnTo>
                <a:lnTo>
                  <a:pt x="2521323" y="613824"/>
                </a:lnTo>
                <a:lnTo>
                  <a:pt x="2480971" y="621970"/>
                </a:lnTo>
                <a:lnTo>
                  <a:pt x="103661" y="621970"/>
                </a:lnTo>
                <a:lnTo>
                  <a:pt x="63310" y="613824"/>
                </a:lnTo>
                <a:lnTo>
                  <a:pt x="30360" y="591610"/>
                </a:lnTo>
                <a:lnTo>
                  <a:pt x="8145" y="558660"/>
                </a:lnTo>
                <a:lnTo>
                  <a:pt x="0" y="518308"/>
                </a:lnTo>
                <a:lnTo>
                  <a:pt x="0" y="103661"/>
                </a:lnTo>
                <a:close/>
              </a:path>
            </a:pathLst>
          </a:custGeom>
          <a:ln w="16334">
            <a:solidFill>
              <a:srgbClr val="8FAAD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7720623" y="7495962"/>
            <a:ext cx="1050290" cy="3270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950" spc="10" b="1">
                <a:solidFill>
                  <a:srgbClr val="3A3838"/>
                </a:solidFill>
                <a:latin typeface="微软雅黑"/>
                <a:cs typeface="微软雅黑"/>
              </a:rPr>
              <a:t>Pod</a:t>
            </a:r>
            <a:r>
              <a:rPr dirty="0" sz="1950" spc="-65" b="1">
                <a:solidFill>
                  <a:srgbClr val="3A3838"/>
                </a:solidFill>
                <a:latin typeface="微软雅黑"/>
                <a:cs typeface="微软雅黑"/>
              </a:rPr>
              <a:t> </a:t>
            </a:r>
            <a:r>
              <a:rPr dirty="0" sz="1950" spc="5" b="1">
                <a:solidFill>
                  <a:srgbClr val="3A3838"/>
                </a:solidFill>
                <a:latin typeface="微软雅黑"/>
                <a:cs typeface="微软雅黑"/>
              </a:rPr>
              <a:t>A-3</a:t>
            </a:r>
            <a:endParaRPr sz="1950">
              <a:latin typeface="微软雅黑"/>
              <a:cs typeface="微软雅黑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12275437" y="7358732"/>
            <a:ext cx="2586355" cy="622300"/>
          </a:xfrm>
          <a:custGeom>
            <a:avLst/>
            <a:gdLst/>
            <a:ahLst/>
            <a:cxnLst/>
            <a:rect l="l" t="t" r="r" b="b"/>
            <a:pathLst>
              <a:path w="2586355" h="622300">
                <a:moveTo>
                  <a:pt x="2482228" y="0"/>
                </a:moveTo>
                <a:lnTo>
                  <a:pt x="103661" y="0"/>
                </a:lnTo>
                <a:lnTo>
                  <a:pt x="63310" y="8145"/>
                </a:lnTo>
                <a:lnTo>
                  <a:pt x="30360" y="30360"/>
                </a:lnTo>
                <a:lnTo>
                  <a:pt x="8145" y="63310"/>
                </a:lnTo>
                <a:lnTo>
                  <a:pt x="0" y="103661"/>
                </a:lnTo>
                <a:lnTo>
                  <a:pt x="0" y="518298"/>
                </a:lnTo>
                <a:lnTo>
                  <a:pt x="8145" y="558651"/>
                </a:lnTo>
                <a:lnTo>
                  <a:pt x="30360" y="591605"/>
                </a:lnTo>
                <a:lnTo>
                  <a:pt x="63310" y="613823"/>
                </a:lnTo>
                <a:lnTo>
                  <a:pt x="103661" y="621970"/>
                </a:lnTo>
                <a:lnTo>
                  <a:pt x="2482228" y="621970"/>
                </a:lnTo>
                <a:lnTo>
                  <a:pt x="2522575" y="613823"/>
                </a:lnTo>
                <a:lnTo>
                  <a:pt x="2555525" y="591605"/>
                </a:lnTo>
                <a:lnTo>
                  <a:pt x="2577742" y="558651"/>
                </a:lnTo>
                <a:lnTo>
                  <a:pt x="2585889" y="518298"/>
                </a:lnTo>
                <a:lnTo>
                  <a:pt x="2585889" y="103661"/>
                </a:lnTo>
                <a:lnTo>
                  <a:pt x="2577742" y="63310"/>
                </a:lnTo>
                <a:lnTo>
                  <a:pt x="2555525" y="30360"/>
                </a:lnTo>
                <a:lnTo>
                  <a:pt x="2522575" y="8145"/>
                </a:lnTo>
                <a:lnTo>
                  <a:pt x="248222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12275437" y="7358732"/>
            <a:ext cx="2586355" cy="622300"/>
          </a:xfrm>
          <a:custGeom>
            <a:avLst/>
            <a:gdLst/>
            <a:ahLst/>
            <a:cxnLst/>
            <a:rect l="l" t="t" r="r" b="b"/>
            <a:pathLst>
              <a:path w="2586355" h="622300">
                <a:moveTo>
                  <a:pt x="0" y="103661"/>
                </a:moveTo>
                <a:lnTo>
                  <a:pt x="8145" y="63310"/>
                </a:lnTo>
                <a:lnTo>
                  <a:pt x="30360" y="30360"/>
                </a:lnTo>
                <a:lnTo>
                  <a:pt x="63310" y="8145"/>
                </a:lnTo>
                <a:lnTo>
                  <a:pt x="103661" y="0"/>
                </a:lnTo>
                <a:lnTo>
                  <a:pt x="2482228" y="0"/>
                </a:lnTo>
                <a:lnTo>
                  <a:pt x="2522575" y="8145"/>
                </a:lnTo>
                <a:lnTo>
                  <a:pt x="2555525" y="30360"/>
                </a:lnTo>
                <a:lnTo>
                  <a:pt x="2577742" y="63310"/>
                </a:lnTo>
                <a:lnTo>
                  <a:pt x="2585889" y="103661"/>
                </a:lnTo>
                <a:lnTo>
                  <a:pt x="2585889" y="518298"/>
                </a:lnTo>
                <a:lnTo>
                  <a:pt x="2577742" y="558651"/>
                </a:lnTo>
                <a:lnTo>
                  <a:pt x="2555525" y="591605"/>
                </a:lnTo>
                <a:lnTo>
                  <a:pt x="2522575" y="613823"/>
                </a:lnTo>
                <a:lnTo>
                  <a:pt x="2482228" y="621970"/>
                </a:lnTo>
                <a:lnTo>
                  <a:pt x="103661" y="621970"/>
                </a:lnTo>
                <a:lnTo>
                  <a:pt x="63310" y="613823"/>
                </a:lnTo>
                <a:lnTo>
                  <a:pt x="30360" y="591605"/>
                </a:lnTo>
                <a:lnTo>
                  <a:pt x="8145" y="558651"/>
                </a:lnTo>
                <a:lnTo>
                  <a:pt x="0" y="518298"/>
                </a:lnTo>
                <a:lnTo>
                  <a:pt x="0" y="103661"/>
                </a:lnTo>
                <a:close/>
              </a:path>
            </a:pathLst>
          </a:custGeom>
          <a:ln w="16334">
            <a:solidFill>
              <a:srgbClr val="8FAAD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/>
          <p:nvPr/>
        </p:nvSpPr>
        <p:spPr>
          <a:xfrm>
            <a:off x="13050862" y="7495962"/>
            <a:ext cx="1033780" cy="3270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950" spc="10" b="1">
                <a:solidFill>
                  <a:srgbClr val="3A3838"/>
                </a:solidFill>
                <a:latin typeface="微软雅黑"/>
                <a:cs typeface="微软雅黑"/>
              </a:rPr>
              <a:t>Pod</a:t>
            </a:r>
            <a:r>
              <a:rPr dirty="0" sz="1950" spc="-60" b="1">
                <a:solidFill>
                  <a:srgbClr val="3A3838"/>
                </a:solidFill>
                <a:latin typeface="微软雅黑"/>
                <a:cs typeface="微软雅黑"/>
              </a:rPr>
              <a:t> </a:t>
            </a:r>
            <a:r>
              <a:rPr dirty="0" sz="1950" spc="5" b="1">
                <a:solidFill>
                  <a:srgbClr val="3A3838"/>
                </a:solidFill>
                <a:latin typeface="微软雅黑"/>
                <a:cs typeface="微软雅黑"/>
              </a:rPr>
              <a:t>B-3</a:t>
            </a:r>
            <a:endParaRPr sz="1950">
              <a:latin typeface="微软雅黑"/>
              <a:cs typeface="微软雅黑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6952877" y="8449377"/>
            <a:ext cx="2585085" cy="622300"/>
          </a:xfrm>
          <a:custGeom>
            <a:avLst/>
            <a:gdLst/>
            <a:ahLst/>
            <a:cxnLst/>
            <a:rect l="l" t="t" r="r" b="b"/>
            <a:pathLst>
              <a:path w="2585084" h="622300">
                <a:moveTo>
                  <a:pt x="2480971" y="0"/>
                </a:moveTo>
                <a:lnTo>
                  <a:pt x="103661" y="0"/>
                </a:lnTo>
                <a:lnTo>
                  <a:pt x="63310" y="8145"/>
                </a:lnTo>
                <a:lnTo>
                  <a:pt x="30360" y="30360"/>
                </a:lnTo>
                <a:lnTo>
                  <a:pt x="8145" y="63310"/>
                </a:lnTo>
                <a:lnTo>
                  <a:pt x="0" y="103661"/>
                </a:lnTo>
                <a:lnTo>
                  <a:pt x="0" y="518308"/>
                </a:lnTo>
                <a:lnTo>
                  <a:pt x="8145" y="558655"/>
                </a:lnTo>
                <a:lnTo>
                  <a:pt x="30360" y="591606"/>
                </a:lnTo>
                <a:lnTo>
                  <a:pt x="63310" y="613823"/>
                </a:lnTo>
                <a:lnTo>
                  <a:pt x="103661" y="621970"/>
                </a:lnTo>
                <a:lnTo>
                  <a:pt x="2480971" y="621970"/>
                </a:lnTo>
                <a:lnTo>
                  <a:pt x="2521323" y="613823"/>
                </a:lnTo>
                <a:lnTo>
                  <a:pt x="2554273" y="591606"/>
                </a:lnTo>
                <a:lnTo>
                  <a:pt x="2576487" y="558655"/>
                </a:lnTo>
                <a:lnTo>
                  <a:pt x="2584633" y="518308"/>
                </a:lnTo>
                <a:lnTo>
                  <a:pt x="2584633" y="103661"/>
                </a:lnTo>
                <a:lnTo>
                  <a:pt x="2576487" y="63310"/>
                </a:lnTo>
                <a:lnTo>
                  <a:pt x="2554273" y="30360"/>
                </a:lnTo>
                <a:lnTo>
                  <a:pt x="2521323" y="8145"/>
                </a:lnTo>
                <a:lnTo>
                  <a:pt x="248097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6952877" y="8449377"/>
            <a:ext cx="2585085" cy="622300"/>
          </a:xfrm>
          <a:custGeom>
            <a:avLst/>
            <a:gdLst/>
            <a:ahLst/>
            <a:cxnLst/>
            <a:rect l="l" t="t" r="r" b="b"/>
            <a:pathLst>
              <a:path w="2585084" h="622300">
                <a:moveTo>
                  <a:pt x="0" y="103661"/>
                </a:moveTo>
                <a:lnTo>
                  <a:pt x="8145" y="63310"/>
                </a:lnTo>
                <a:lnTo>
                  <a:pt x="30360" y="30360"/>
                </a:lnTo>
                <a:lnTo>
                  <a:pt x="63310" y="8145"/>
                </a:lnTo>
                <a:lnTo>
                  <a:pt x="103661" y="0"/>
                </a:lnTo>
                <a:lnTo>
                  <a:pt x="2480971" y="0"/>
                </a:lnTo>
                <a:lnTo>
                  <a:pt x="2521323" y="8145"/>
                </a:lnTo>
                <a:lnTo>
                  <a:pt x="2554273" y="30360"/>
                </a:lnTo>
                <a:lnTo>
                  <a:pt x="2576487" y="63310"/>
                </a:lnTo>
                <a:lnTo>
                  <a:pt x="2584633" y="103661"/>
                </a:lnTo>
                <a:lnTo>
                  <a:pt x="2584633" y="518308"/>
                </a:lnTo>
                <a:lnTo>
                  <a:pt x="2576487" y="558655"/>
                </a:lnTo>
                <a:lnTo>
                  <a:pt x="2554273" y="591606"/>
                </a:lnTo>
                <a:lnTo>
                  <a:pt x="2521323" y="613823"/>
                </a:lnTo>
                <a:lnTo>
                  <a:pt x="2480971" y="621970"/>
                </a:lnTo>
                <a:lnTo>
                  <a:pt x="103661" y="621970"/>
                </a:lnTo>
                <a:lnTo>
                  <a:pt x="63310" y="613823"/>
                </a:lnTo>
                <a:lnTo>
                  <a:pt x="30360" y="591606"/>
                </a:lnTo>
                <a:lnTo>
                  <a:pt x="8145" y="558655"/>
                </a:lnTo>
                <a:lnTo>
                  <a:pt x="0" y="518308"/>
                </a:lnTo>
                <a:lnTo>
                  <a:pt x="0" y="103661"/>
                </a:lnTo>
                <a:close/>
              </a:path>
            </a:pathLst>
          </a:custGeom>
          <a:ln w="16334">
            <a:solidFill>
              <a:srgbClr val="8FAAD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 txBox="1"/>
          <p:nvPr/>
        </p:nvSpPr>
        <p:spPr>
          <a:xfrm>
            <a:off x="7720623" y="8586246"/>
            <a:ext cx="1050290" cy="3270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950" spc="10" b="1">
                <a:solidFill>
                  <a:srgbClr val="3A3838"/>
                </a:solidFill>
                <a:latin typeface="微软雅黑"/>
                <a:cs typeface="微软雅黑"/>
              </a:rPr>
              <a:t>Pod</a:t>
            </a:r>
            <a:r>
              <a:rPr dirty="0" sz="1950" spc="-65" b="1">
                <a:solidFill>
                  <a:srgbClr val="3A3838"/>
                </a:solidFill>
                <a:latin typeface="微软雅黑"/>
                <a:cs typeface="微软雅黑"/>
              </a:rPr>
              <a:t> </a:t>
            </a:r>
            <a:r>
              <a:rPr dirty="0" sz="1950" spc="5" b="1">
                <a:solidFill>
                  <a:srgbClr val="3A3838"/>
                </a:solidFill>
                <a:latin typeface="微软雅黑"/>
                <a:cs typeface="微软雅黑"/>
              </a:rPr>
              <a:t>A-4</a:t>
            </a:r>
            <a:endParaRPr sz="1950">
              <a:latin typeface="微软雅黑"/>
              <a:cs typeface="微软雅黑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12275437" y="8449379"/>
            <a:ext cx="2586355" cy="622300"/>
          </a:xfrm>
          <a:custGeom>
            <a:avLst/>
            <a:gdLst/>
            <a:ahLst/>
            <a:cxnLst/>
            <a:rect l="l" t="t" r="r" b="b"/>
            <a:pathLst>
              <a:path w="2586355" h="622300">
                <a:moveTo>
                  <a:pt x="2482228" y="0"/>
                </a:moveTo>
                <a:lnTo>
                  <a:pt x="103661" y="0"/>
                </a:lnTo>
                <a:lnTo>
                  <a:pt x="63310" y="8145"/>
                </a:lnTo>
                <a:lnTo>
                  <a:pt x="30360" y="30360"/>
                </a:lnTo>
                <a:lnTo>
                  <a:pt x="8145" y="63310"/>
                </a:lnTo>
                <a:lnTo>
                  <a:pt x="0" y="103661"/>
                </a:lnTo>
                <a:lnTo>
                  <a:pt x="0" y="518298"/>
                </a:lnTo>
                <a:lnTo>
                  <a:pt x="8145" y="558651"/>
                </a:lnTo>
                <a:lnTo>
                  <a:pt x="30360" y="591605"/>
                </a:lnTo>
                <a:lnTo>
                  <a:pt x="63310" y="613823"/>
                </a:lnTo>
                <a:lnTo>
                  <a:pt x="103661" y="621970"/>
                </a:lnTo>
                <a:lnTo>
                  <a:pt x="2482228" y="621970"/>
                </a:lnTo>
                <a:lnTo>
                  <a:pt x="2522575" y="613823"/>
                </a:lnTo>
                <a:lnTo>
                  <a:pt x="2555525" y="591605"/>
                </a:lnTo>
                <a:lnTo>
                  <a:pt x="2577742" y="558651"/>
                </a:lnTo>
                <a:lnTo>
                  <a:pt x="2585889" y="518298"/>
                </a:lnTo>
                <a:lnTo>
                  <a:pt x="2585889" y="103661"/>
                </a:lnTo>
                <a:lnTo>
                  <a:pt x="2577742" y="63310"/>
                </a:lnTo>
                <a:lnTo>
                  <a:pt x="2555525" y="30360"/>
                </a:lnTo>
                <a:lnTo>
                  <a:pt x="2522575" y="8145"/>
                </a:lnTo>
                <a:lnTo>
                  <a:pt x="248222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12275437" y="8449379"/>
            <a:ext cx="2586355" cy="622300"/>
          </a:xfrm>
          <a:custGeom>
            <a:avLst/>
            <a:gdLst/>
            <a:ahLst/>
            <a:cxnLst/>
            <a:rect l="l" t="t" r="r" b="b"/>
            <a:pathLst>
              <a:path w="2586355" h="622300">
                <a:moveTo>
                  <a:pt x="0" y="103661"/>
                </a:moveTo>
                <a:lnTo>
                  <a:pt x="8145" y="63310"/>
                </a:lnTo>
                <a:lnTo>
                  <a:pt x="30360" y="30360"/>
                </a:lnTo>
                <a:lnTo>
                  <a:pt x="63310" y="8145"/>
                </a:lnTo>
                <a:lnTo>
                  <a:pt x="103661" y="0"/>
                </a:lnTo>
                <a:lnTo>
                  <a:pt x="2482228" y="0"/>
                </a:lnTo>
                <a:lnTo>
                  <a:pt x="2522575" y="8145"/>
                </a:lnTo>
                <a:lnTo>
                  <a:pt x="2555525" y="30360"/>
                </a:lnTo>
                <a:lnTo>
                  <a:pt x="2577742" y="63310"/>
                </a:lnTo>
                <a:lnTo>
                  <a:pt x="2585889" y="103661"/>
                </a:lnTo>
                <a:lnTo>
                  <a:pt x="2585889" y="518298"/>
                </a:lnTo>
                <a:lnTo>
                  <a:pt x="2577742" y="558651"/>
                </a:lnTo>
                <a:lnTo>
                  <a:pt x="2555525" y="591605"/>
                </a:lnTo>
                <a:lnTo>
                  <a:pt x="2522575" y="613823"/>
                </a:lnTo>
                <a:lnTo>
                  <a:pt x="2482228" y="621970"/>
                </a:lnTo>
                <a:lnTo>
                  <a:pt x="103661" y="621970"/>
                </a:lnTo>
                <a:lnTo>
                  <a:pt x="63310" y="613823"/>
                </a:lnTo>
                <a:lnTo>
                  <a:pt x="30360" y="591605"/>
                </a:lnTo>
                <a:lnTo>
                  <a:pt x="8145" y="558651"/>
                </a:lnTo>
                <a:lnTo>
                  <a:pt x="0" y="518298"/>
                </a:lnTo>
                <a:lnTo>
                  <a:pt x="0" y="103661"/>
                </a:lnTo>
                <a:close/>
              </a:path>
            </a:pathLst>
          </a:custGeom>
          <a:ln w="16334">
            <a:solidFill>
              <a:srgbClr val="8FAAD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 txBox="1"/>
          <p:nvPr/>
        </p:nvSpPr>
        <p:spPr>
          <a:xfrm>
            <a:off x="13050862" y="8586244"/>
            <a:ext cx="1033780" cy="3270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950" spc="10" b="1">
                <a:solidFill>
                  <a:srgbClr val="3A3838"/>
                </a:solidFill>
                <a:latin typeface="微软雅黑"/>
                <a:cs typeface="微软雅黑"/>
              </a:rPr>
              <a:t>Pod</a:t>
            </a:r>
            <a:r>
              <a:rPr dirty="0" sz="1950" spc="-60" b="1">
                <a:solidFill>
                  <a:srgbClr val="3A3838"/>
                </a:solidFill>
                <a:latin typeface="微软雅黑"/>
                <a:cs typeface="微软雅黑"/>
              </a:rPr>
              <a:t> </a:t>
            </a:r>
            <a:r>
              <a:rPr dirty="0" sz="1950" spc="5" b="1">
                <a:solidFill>
                  <a:srgbClr val="3A3838"/>
                </a:solidFill>
                <a:latin typeface="微软雅黑"/>
                <a:cs typeface="微软雅黑"/>
              </a:rPr>
              <a:t>B-4</a:t>
            </a:r>
            <a:endParaRPr sz="1950">
              <a:latin typeface="微软雅黑"/>
              <a:cs typeface="微软雅黑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6952877" y="9286210"/>
            <a:ext cx="2585085" cy="622300"/>
          </a:xfrm>
          <a:custGeom>
            <a:avLst/>
            <a:gdLst/>
            <a:ahLst/>
            <a:cxnLst/>
            <a:rect l="l" t="t" r="r" b="b"/>
            <a:pathLst>
              <a:path w="2585084" h="622300">
                <a:moveTo>
                  <a:pt x="2480971" y="0"/>
                </a:moveTo>
                <a:lnTo>
                  <a:pt x="103661" y="0"/>
                </a:lnTo>
                <a:lnTo>
                  <a:pt x="63310" y="8145"/>
                </a:lnTo>
                <a:lnTo>
                  <a:pt x="30360" y="30360"/>
                </a:lnTo>
                <a:lnTo>
                  <a:pt x="8145" y="63310"/>
                </a:lnTo>
                <a:lnTo>
                  <a:pt x="0" y="103661"/>
                </a:lnTo>
                <a:lnTo>
                  <a:pt x="0" y="518308"/>
                </a:lnTo>
                <a:lnTo>
                  <a:pt x="8145" y="558655"/>
                </a:lnTo>
                <a:lnTo>
                  <a:pt x="30360" y="591606"/>
                </a:lnTo>
                <a:lnTo>
                  <a:pt x="63310" y="613823"/>
                </a:lnTo>
                <a:lnTo>
                  <a:pt x="103661" y="621970"/>
                </a:lnTo>
                <a:lnTo>
                  <a:pt x="2480971" y="621970"/>
                </a:lnTo>
                <a:lnTo>
                  <a:pt x="2521323" y="613823"/>
                </a:lnTo>
                <a:lnTo>
                  <a:pt x="2554273" y="591606"/>
                </a:lnTo>
                <a:lnTo>
                  <a:pt x="2576487" y="558655"/>
                </a:lnTo>
                <a:lnTo>
                  <a:pt x="2584633" y="518308"/>
                </a:lnTo>
                <a:lnTo>
                  <a:pt x="2584633" y="103661"/>
                </a:lnTo>
                <a:lnTo>
                  <a:pt x="2576487" y="63310"/>
                </a:lnTo>
                <a:lnTo>
                  <a:pt x="2554273" y="30360"/>
                </a:lnTo>
                <a:lnTo>
                  <a:pt x="2521323" y="8145"/>
                </a:lnTo>
                <a:lnTo>
                  <a:pt x="248097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6952877" y="9286210"/>
            <a:ext cx="2585085" cy="622300"/>
          </a:xfrm>
          <a:custGeom>
            <a:avLst/>
            <a:gdLst/>
            <a:ahLst/>
            <a:cxnLst/>
            <a:rect l="l" t="t" r="r" b="b"/>
            <a:pathLst>
              <a:path w="2585084" h="622300">
                <a:moveTo>
                  <a:pt x="0" y="103661"/>
                </a:moveTo>
                <a:lnTo>
                  <a:pt x="8145" y="63310"/>
                </a:lnTo>
                <a:lnTo>
                  <a:pt x="30360" y="30360"/>
                </a:lnTo>
                <a:lnTo>
                  <a:pt x="63310" y="8145"/>
                </a:lnTo>
                <a:lnTo>
                  <a:pt x="103661" y="0"/>
                </a:lnTo>
                <a:lnTo>
                  <a:pt x="2480971" y="0"/>
                </a:lnTo>
                <a:lnTo>
                  <a:pt x="2521323" y="8145"/>
                </a:lnTo>
                <a:lnTo>
                  <a:pt x="2554273" y="30360"/>
                </a:lnTo>
                <a:lnTo>
                  <a:pt x="2576487" y="63310"/>
                </a:lnTo>
                <a:lnTo>
                  <a:pt x="2584633" y="103661"/>
                </a:lnTo>
                <a:lnTo>
                  <a:pt x="2584633" y="518308"/>
                </a:lnTo>
                <a:lnTo>
                  <a:pt x="2576487" y="558655"/>
                </a:lnTo>
                <a:lnTo>
                  <a:pt x="2554273" y="591606"/>
                </a:lnTo>
                <a:lnTo>
                  <a:pt x="2521323" y="613823"/>
                </a:lnTo>
                <a:lnTo>
                  <a:pt x="2480971" y="621970"/>
                </a:lnTo>
                <a:lnTo>
                  <a:pt x="103661" y="621970"/>
                </a:lnTo>
                <a:lnTo>
                  <a:pt x="63310" y="613823"/>
                </a:lnTo>
                <a:lnTo>
                  <a:pt x="30360" y="591606"/>
                </a:lnTo>
                <a:lnTo>
                  <a:pt x="8145" y="558655"/>
                </a:lnTo>
                <a:lnTo>
                  <a:pt x="0" y="518308"/>
                </a:lnTo>
                <a:lnTo>
                  <a:pt x="0" y="103661"/>
                </a:lnTo>
                <a:close/>
              </a:path>
            </a:pathLst>
          </a:custGeom>
          <a:ln w="16334">
            <a:solidFill>
              <a:srgbClr val="8FAAD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 txBox="1"/>
          <p:nvPr/>
        </p:nvSpPr>
        <p:spPr>
          <a:xfrm>
            <a:off x="7720623" y="9423264"/>
            <a:ext cx="1050290" cy="3270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950" spc="10" b="1">
                <a:solidFill>
                  <a:srgbClr val="3A3838"/>
                </a:solidFill>
                <a:latin typeface="微软雅黑"/>
                <a:cs typeface="微软雅黑"/>
              </a:rPr>
              <a:t>Pod</a:t>
            </a:r>
            <a:r>
              <a:rPr dirty="0" sz="1950" spc="-65" b="1">
                <a:solidFill>
                  <a:srgbClr val="3A3838"/>
                </a:solidFill>
                <a:latin typeface="微软雅黑"/>
                <a:cs typeface="微软雅黑"/>
              </a:rPr>
              <a:t> </a:t>
            </a:r>
            <a:r>
              <a:rPr dirty="0" sz="1950" spc="5" b="1">
                <a:solidFill>
                  <a:srgbClr val="3A3838"/>
                </a:solidFill>
                <a:latin typeface="微软雅黑"/>
                <a:cs typeface="微软雅黑"/>
              </a:rPr>
              <a:t>A-5</a:t>
            </a:r>
            <a:endParaRPr sz="1950">
              <a:latin typeface="微软雅黑"/>
              <a:cs typeface="微软雅黑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12275437" y="9286212"/>
            <a:ext cx="2586355" cy="622300"/>
          </a:xfrm>
          <a:custGeom>
            <a:avLst/>
            <a:gdLst/>
            <a:ahLst/>
            <a:cxnLst/>
            <a:rect l="l" t="t" r="r" b="b"/>
            <a:pathLst>
              <a:path w="2586355" h="622300">
                <a:moveTo>
                  <a:pt x="2482228" y="0"/>
                </a:moveTo>
                <a:lnTo>
                  <a:pt x="103661" y="0"/>
                </a:lnTo>
                <a:lnTo>
                  <a:pt x="63310" y="8145"/>
                </a:lnTo>
                <a:lnTo>
                  <a:pt x="30360" y="30360"/>
                </a:lnTo>
                <a:lnTo>
                  <a:pt x="8145" y="63310"/>
                </a:lnTo>
                <a:lnTo>
                  <a:pt x="0" y="103661"/>
                </a:lnTo>
                <a:lnTo>
                  <a:pt x="0" y="518298"/>
                </a:lnTo>
                <a:lnTo>
                  <a:pt x="8145" y="558651"/>
                </a:lnTo>
                <a:lnTo>
                  <a:pt x="30360" y="591605"/>
                </a:lnTo>
                <a:lnTo>
                  <a:pt x="63310" y="613823"/>
                </a:lnTo>
                <a:lnTo>
                  <a:pt x="103661" y="621970"/>
                </a:lnTo>
                <a:lnTo>
                  <a:pt x="2482228" y="621970"/>
                </a:lnTo>
                <a:lnTo>
                  <a:pt x="2522575" y="613823"/>
                </a:lnTo>
                <a:lnTo>
                  <a:pt x="2555525" y="591605"/>
                </a:lnTo>
                <a:lnTo>
                  <a:pt x="2577742" y="558651"/>
                </a:lnTo>
                <a:lnTo>
                  <a:pt x="2585889" y="518298"/>
                </a:lnTo>
                <a:lnTo>
                  <a:pt x="2585889" y="103661"/>
                </a:lnTo>
                <a:lnTo>
                  <a:pt x="2577742" y="63310"/>
                </a:lnTo>
                <a:lnTo>
                  <a:pt x="2555525" y="30360"/>
                </a:lnTo>
                <a:lnTo>
                  <a:pt x="2522575" y="8145"/>
                </a:lnTo>
                <a:lnTo>
                  <a:pt x="248222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12275437" y="9286212"/>
            <a:ext cx="2586355" cy="622300"/>
          </a:xfrm>
          <a:custGeom>
            <a:avLst/>
            <a:gdLst/>
            <a:ahLst/>
            <a:cxnLst/>
            <a:rect l="l" t="t" r="r" b="b"/>
            <a:pathLst>
              <a:path w="2586355" h="622300">
                <a:moveTo>
                  <a:pt x="0" y="103661"/>
                </a:moveTo>
                <a:lnTo>
                  <a:pt x="8145" y="63310"/>
                </a:lnTo>
                <a:lnTo>
                  <a:pt x="30360" y="30360"/>
                </a:lnTo>
                <a:lnTo>
                  <a:pt x="63310" y="8145"/>
                </a:lnTo>
                <a:lnTo>
                  <a:pt x="103661" y="0"/>
                </a:lnTo>
                <a:lnTo>
                  <a:pt x="2482228" y="0"/>
                </a:lnTo>
                <a:lnTo>
                  <a:pt x="2522575" y="8145"/>
                </a:lnTo>
                <a:lnTo>
                  <a:pt x="2555525" y="30360"/>
                </a:lnTo>
                <a:lnTo>
                  <a:pt x="2577742" y="63310"/>
                </a:lnTo>
                <a:lnTo>
                  <a:pt x="2585889" y="103661"/>
                </a:lnTo>
                <a:lnTo>
                  <a:pt x="2585889" y="518298"/>
                </a:lnTo>
                <a:lnTo>
                  <a:pt x="2577742" y="558651"/>
                </a:lnTo>
                <a:lnTo>
                  <a:pt x="2555525" y="591605"/>
                </a:lnTo>
                <a:lnTo>
                  <a:pt x="2522575" y="613823"/>
                </a:lnTo>
                <a:lnTo>
                  <a:pt x="2482228" y="621970"/>
                </a:lnTo>
                <a:lnTo>
                  <a:pt x="103661" y="621970"/>
                </a:lnTo>
                <a:lnTo>
                  <a:pt x="63310" y="613823"/>
                </a:lnTo>
                <a:lnTo>
                  <a:pt x="30360" y="591605"/>
                </a:lnTo>
                <a:lnTo>
                  <a:pt x="8145" y="558651"/>
                </a:lnTo>
                <a:lnTo>
                  <a:pt x="0" y="518298"/>
                </a:lnTo>
                <a:lnTo>
                  <a:pt x="0" y="103661"/>
                </a:lnTo>
                <a:close/>
              </a:path>
            </a:pathLst>
          </a:custGeom>
          <a:ln w="16334">
            <a:solidFill>
              <a:srgbClr val="8FAAD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 txBox="1"/>
          <p:nvPr/>
        </p:nvSpPr>
        <p:spPr>
          <a:xfrm>
            <a:off x="13050862" y="9423262"/>
            <a:ext cx="1033780" cy="3270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950" spc="10" b="1">
                <a:solidFill>
                  <a:srgbClr val="3A3838"/>
                </a:solidFill>
                <a:latin typeface="微软雅黑"/>
                <a:cs typeface="微软雅黑"/>
              </a:rPr>
              <a:t>Pod</a:t>
            </a:r>
            <a:r>
              <a:rPr dirty="0" sz="1950" spc="-60" b="1">
                <a:solidFill>
                  <a:srgbClr val="3A3838"/>
                </a:solidFill>
                <a:latin typeface="微软雅黑"/>
                <a:cs typeface="微软雅黑"/>
              </a:rPr>
              <a:t> </a:t>
            </a:r>
            <a:r>
              <a:rPr dirty="0" sz="1950" spc="5" b="1">
                <a:solidFill>
                  <a:srgbClr val="3A3838"/>
                </a:solidFill>
                <a:latin typeface="微软雅黑"/>
                <a:cs typeface="微软雅黑"/>
              </a:rPr>
              <a:t>B-5</a:t>
            </a:r>
            <a:endParaRPr sz="1950">
              <a:latin typeface="微软雅黑"/>
              <a:cs typeface="微软雅黑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15539404" y="5410786"/>
            <a:ext cx="1604645" cy="42799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650" spc="-20" b="1">
                <a:latin typeface="Calibri"/>
                <a:cs typeface="Calibri"/>
              </a:rPr>
              <a:t>Beta</a:t>
            </a:r>
            <a:r>
              <a:rPr dirty="0" sz="2650" spc="-70" b="1">
                <a:latin typeface="Calibri"/>
                <a:cs typeface="Calibri"/>
              </a:rPr>
              <a:t> </a:t>
            </a:r>
            <a:r>
              <a:rPr dirty="0" sz="2650" spc="-15" b="1">
                <a:latin typeface="Calibri"/>
                <a:cs typeface="Calibri"/>
              </a:rPr>
              <a:t>Group</a:t>
            </a:r>
            <a:endParaRPr sz="2650">
              <a:latin typeface="Calibri"/>
              <a:cs typeface="Calibri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5819509" y="6384932"/>
            <a:ext cx="11679555" cy="1725295"/>
          </a:xfrm>
          <a:custGeom>
            <a:avLst/>
            <a:gdLst/>
            <a:ahLst/>
            <a:cxnLst/>
            <a:rect l="l" t="t" r="r" b="b"/>
            <a:pathLst>
              <a:path w="11679555" h="1725295">
                <a:moveTo>
                  <a:pt x="0" y="287540"/>
                </a:moveTo>
                <a:lnTo>
                  <a:pt x="3763" y="240901"/>
                </a:lnTo>
                <a:lnTo>
                  <a:pt x="14658" y="196656"/>
                </a:lnTo>
                <a:lnTo>
                  <a:pt x="32093" y="155400"/>
                </a:lnTo>
                <a:lnTo>
                  <a:pt x="55476" y="117724"/>
                </a:lnTo>
                <a:lnTo>
                  <a:pt x="84216" y="84219"/>
                </a:lnTo>
                <a:lnTo>
                  <a:pt x="117719" y="55479"/>
                </a:lnTo>
                <a:lnTo>
                  <a:pt x="155396" y="32095"/>
                </a:lnTo>
                <a:lnTo>
                  <a:pt x="196652" y="14659"/>
                </a:lnTo>
                <a:lnTo>
                  <a:pt x="240898" y="3763"/>
                </a:lnTo>
                <a:lnTo>
                  <a:pt x="287540" y="0"/>
                </a:lnTo>
                <a:lnTo>
                  <a:pt x="11391684" y="0"/>
                </a:lnTo>
                <a:lnTo>
                  <a:pt x="11438324" y="3763"/>
                </a:lnTo>
                <a:lnTo>
                  <a:pt x="11482568" y="14659"/>
                </a:lnTo>
                <a:lnTo>
                  <a:pt x="11523824" y="32095"/>
                </a:lnTo>
                <a:lnTo>
                  <a:pt x="11561501" y="55479"/>
                </a:lnTo>
                <a:lnTo>
                  <a:pt x="11595005" y="84219"/>
                </a:lnTo>
                <a:lnTo>
                  <a:pt x="11623745" y="117724"/>
                </a:lnTo>
                <a:lnTo>
                  <a:pt x="11647130" y="155400"/>
                </a:lnTo>
                <a:lnTo>
                  <a:pt x="11664566" y="196656"/>
                </a:lnTo>
                <a:lnTo>
                  <a:pt x="11675462" y="240901"/>
                </a:lnTo>
                <a:lnTo>
                  <a:pt x="11679225" y="287540"/>
                </a:lnTo>
                <a:lnTo>
                  <a:pt x="11679225" y="1437652"/>
                </a:lnTo>
                <a:lnTo>
                  <a:pt x="11675462" y="1484292"/>
                </a:lnTo>
                <a:lnTo>
                  <a:pt x="11664566" y="1528535"/>
                </a:lnTo>
                <a:lnTo>
                  <a:pt x="11647130" y="1569790"/>
                </a:lnTo>
                <a:lnTo>
                  <a:pt x="11623745" y="1607465"/>
                </a:lnTo>
                <a:lnTo>
                  <a:pt x="11595005" y="1640968"/>
                </a:lnTo>
                <a:lnTo>
                  <a:pt x="11561501" y="1669707"/>
                </a:lnTo>
                <a:lnTo>
                  <a:pt x="11523824" y="1693089"/>
                </a:lnTo>
                <a:lnTo>
                  <a:pt x="11482568" y="1710524"/>
                </a:lnTo>
                <a:lnTo>
                  <a:pt x="11438324" y="1721419"/>
                </a:lnTo>
                <a:lnTo>
                  <a:pt x="11391684" y="1725183"/>
                </a:lnTo>
                <a:lnTo>
                  <a:pt x="287540" y="1725183"/>
                </a:lnTo>
                <a:lnTo>
                  <a:pt x="240898" y="1721419"/>
                </a:lnTo>
                <a:lnTo>
                  <a:pt x="196652" y="1710524"/>
                </a:lnTo>
                <a:lnTo>
                  <a:pt x="155396" y="1693089"/>
                </a:lnTo>
                <a:lnTo>
                  <a:pt x="117719" y="1669707"/>
                </a:lnTo>
                <a:lnTo>
                  <a:pt x="84216" y="1640968"/>
                </a:lnTo>
                <a:lnTo>
                  <a:pt x="55476" y="1607465"/>
                </a:lnTo>
                <a:lnTo>
                  <a:pt x="32093" y="1569790"/>
                </a:lnTo>
                <a:lnTo>
                  <a:pt x="14658" y="1528535"/>
                </a:lnTo>
                <a:lnTo>
                  <a:pt x="3763" y="1484292"/>
                </a:lnTo>
                <a:lnTo>
                  <a:pt x="0" y="1437652"/>
                </a:lnTo>
                <a:lnTo>
                  <a:pt x="0" y="287540"/>
                </a:lnTo>
                <a:close/>
              </a:path>
            </a:pathLst>
          </a:custGeom>
          <a:ln w="21360">
            <a:solidFill>
              <a:srgbClr val="F4B083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 txBox="1"/>
          <p:nvPr/>
        </p:nvSpPr>
        <p:spPr>
          <a:xfrm>
            <a:off x="15563338" y="6969740"/>
            <a:ext cx="1304925" cy="42799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650" spc="-10" b="1">
                <a:latin typeface="Calibri"/>
                <a:cs typeface="Calibri"/>
              </a:rPr>
              <a:t>1</a:t>
            </a:r>
            <a:r>
              <a:rPr dirty="0" baseline="25396" sz="2625" spc="-15" b="1">
                <a:latin typeface="Calibri"/>
                <a:cs typeface="Calibri"/>
              </a:rPr>
              <a:t>st</a:t>
            </a:r>
            <a:r>
              <a:rPr dirty="0" baseline="25396" sz="2625" spc="-75" b="1">
                <a:latin typeface="Calibri"/>
                <a:cs typeface="Calibri"/>
              </a:rPr>
              <a:t> </a:t>
            </a:r>
            <a:r>
              <a:rPr dirty="0" sz="2650" spc="-15" b="1">
                <a:latin typeface="Calibri"/>
                <a:cs typeface="Calibri"/>
              </a:rPr>
              <a:t>Group</a:t>
            </a:r>
            <a:endParaRPr sz="2650">
              <a:latin typeface="Calibri"/>
              <a:cs typeface="Calibri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5819509" y="8309903"/>
            <a:ext cx="11702415" cy="1725295"/>
          </a:xfrm>
          <a:custGeom>
            <a:avLst/>
            <a:gdLst/>
            <a:ahLst/>
            <a:cxnLst/>
            <a:rect l="l" t="t" r="r" b="b"/>
            <a:pathLst>
              <a:path w="11702415" h="1725295">
                <a:moveTo>
                  <a:pt x="0" y="287530"/>
                </a:moveTo>
                <a:lnTo>
                  <a:pt x="3763" y="240890"/>
                </a:lnTo>
                <a:lnTo>
                  <a:pt x="14658" y="196647"/>
                </a:lnTo>
                <a:lnTo>
                  <a:pt x="32093" y="155392"/>
                </a:lnTo>
                <a:lnTo>
                  <a:pt x="55475" y="117717"/>
                </a:lnTo>
                <a:lnTo>
                  <a:pt x="84214" y="84214"/>
                </a:lnTo>
                <a:lnTo>
                  <a:pt x="117717" y="55475"/>
                </a:lnTo>
                <a:lnTo>
                  <a:pt x="155392" y="32093"/>
                </a:lnTo>
                <a:lnTo>
                  <a:pt x="196647" y="14658"/>
                </a:lnTo>
                <a:lnTo>
                  <a:pt x="240890" y="3763"/>
                </a:lnTo>
                <a:lnTo>
                  <a:pt x="287530" y="0"/>
                </a:lnTo>
                <a:lnTo>
                  <a:pt x="11414312" y="0"/>
                </a:lnTo>
                <a:lnTo>
                  <a:pt x="11460951" y="3763"/>
                </a:lnTo>
                <a:lnTo>
                  <a:pt x="11505195" y="14658"/>
                </a:lnTo>
                <a:lnTo>
                  <a:pt x="11546450" y="32093"/>
                </a:lnTo>
                <a:lnTo>
                  <a:pt x="11584125" y="55475"/>
                </a:lnTo>
                <a:lnTo>
                  <a:pt x="11617627" y="84214"/>
                </a:lnTo>
                <a:lnTo>
                  <a:pt x="11646366" y="117717"/>
                </a:lnTo>
                <a:lnTo>
                  <a:pt x="11669749" y="155392"/>
                </a:lnTo>
                <a:lnTo>
                  <a:pt x="11687184" y="196647"/>
                </a:lnTo>
                <a:lnTo>
                  <a:pt x="11698079" y="240890"/>
                </a:lnTo>
                <a:lnTo>
                  <a:pt x="11701842" y="287530"/>
                </a:lnTo>
                <a:lnTo>
                  <a:pt x="11701842" y="1437652"/>
                </a:lnTo>
                <a:lnTo>
                  <a:pt x="11698079" y="1484292"/>
                </a:lnTo>
                <a:lnTo>
                  <a:pt x="11687184" y="1528535"/>
                </a:lnTo>
                <a:lnTo>
                  <a:pt x="11669749" y="1569790"/>
                </a:lnTo>
                <a:lnTo>
                  <a:pt x="11646366" y="1607465"/>
                </a:lnTo>
                <a:lnTo>
                  <a:pt x="11617627" y="1640968"/>
                </a:lnTo>
                <a:lnTo>
                  <a:pt x="11584125" y="1669707"/>
                </a:lnTo>
                <a:lnTo>
                  <a:pt x="11546450" y="1693089"/>
                </a:lnTo>
                <a:lnTo>
                  <a:pt x="11505195" y="1710524"/>
                </a:lnTo>
                <a:lnTo>
                  <a:pt x="11460951" y="1721419"/>
                </a:lnTo>
                <a:lnTo>
                  <a:pt x="11414312" y="1725183"/>
                </a:lnTo>
                <a:lnTo>
                  <a:pt x="287530" y="1725183"/>
                </a:lnTo>
                <a:lnTo>
                  <a:pt x="240890" y="1721419"/>
                </a:lnTo>
                <a:lnTo>
                  <a:pt x="196647" y="1710524"/>
                </a:lnTo>
                <a:lnTo>
                  <a:pt x="155392" y="1693089"/>
                </a:lnTo>
                <a:lnTo>
                  <a:pt x="117717" y="1669707"/>
                </a:lnTo>
                <a:lnTo>
                  <a:pt x="84214" y="1640968"/>
                </a:lnTo>
                <a:lnTo>
                  <a:pt x="55475" y="1607465"/>
                </a:lnTo>
                <a:lnTo>
                  <a:pt x="32093" y="1569790"/>
                </a:lnTo>
                <a:lnTo>
                  <a:pt x="14658" y="1528535"/>
                </a:lnTo>
                <a:lnTo>
                  <a:pt x="3763" y="1484292"/>
                </a:lnTo>
                <a:lnTo>
                  <a:pt x="0" y="1437652"/>
                </a:lnTo>
                <a:lnTo>
                  <a:pt x="0" y="287530"/>
                </a:lnTo>
                <a:close/>
              </a:path>
            </a:pathLst>
          </a:custGeom>
          <a:ln w="21360">
            <a:solidFill>
              <a:srgbClr val="F4B083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 txBox="1"/>
          <p:nvPr/>
        </p:nvSpPr>
        <p:spPr>
          <a:xfrm>
            <a:off x="15587271" y="8895632"/>
            <a:ext cx="1381760" cy="42799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650" b="1">
                <a:latin typeface="Calibri"/>
                <a:cs typeface="Calibri"/>
              </a:rPr>
              <a:t>2</a:t>
            </a:r>
            <a:r>
              <a:rPr dirty="0" baseline="25396" sz="2625" b="1">
                <a:latin typeface="Calibri"/>
                <a:cs typeface="Calibri"/>
              </a:rPr>
              <a:t>nd</a:t>
            </a:r>
            <a:r>
              <a:rPr dirty="0" baseline="25396" sz="2625" spc="-75" b="1">
                <a:latin typeface="Calibri"/>
                <a:cs typeface="Calibri"/>
              </a:rPr>
              <a:t> </a:t>
            </a:r>
            <a:r>
              <a:rPr dirty="0" sz="2650" spc="-15" b="1">
                <a:latin typeface="Calibri"/>
                <a:cs typeface="Calibri"/>
              </a:rPr>
              <a:t>Group</a:t>
            </a:r>
            <a:endParaRPr sz="2650">
              <a:latin typeface="Calibri"/>
              <a:cs typeface="Calibri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8245818" y="3841768"/>
            <a:ext cx="2782570" cy="828040"/>
          </a:xfrm>
          <a:custGeom>
            <a:avLst/>
            <a:gdLst/>
            <a:ahLst/>
            <a:cxnLst/>
            <a:rect l="l" t="t" r="r" b="b"/>
            <a:pathLst>
              <a:path w="2782570" h="828039">
                <a:moveTo>
                  <a:pt x="2781946" y="0"/>
                </a:moveTo>
                <a:lnTo>
                  <a:pt x="2781946" y="440698"/>
                </a:lnTo>
                <a:lnTo>
                  <a:pt x="0" y="440698"/>
                </a:lnTo>
                <a:lnTo>
                  <a:pt x="0" y="827995"/>
                </a:lnTo>
              </a:path>
            </a:pathLst>
          </a:custGeom>
          <a:ln w="21360">
            <a:solidFill>
              <a:srgbClr val="5E5E5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8213783" y="4659087"/>
            <a:ext cx="64135" cy="64135"/>
          </a:xfrm>
          <a:custGeom>
            <a:avLst/>
            <a:gdLst/>
            <a:ahLst/>
            <a:cxnLst/>
            <a:rect l="l" t="t" r="r" b="b"/>
            <a:pathLst>
              <a:path w="64134" h="64135">
                <a:moveTo>
                  <a:pt x="64081" y="0"/>
                </a:moveTo>
                <a:lnTo>
                  <a:pt x="0" y="0"/>
                </a:lnTo>
                <a:lnTo>
                  <a:pt x="32040" y="64081"/>
                </a:lnTo>
                <a:lnTo>
                  <a:pt x="64081" y="0"/>
                </a:lnTo>
                <a:close/>
              </a:path>
            </a:pathLst>
          </a:custGeom>
          <a:solidFill>
            <a:srgbClr val="5E5E5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11027726" y="3841768"/>
            <a:ext cx="2541270" cy="828040"/>
          </a:xfrm>
          <a:custGeom>
            <a:avLst/>
            <a:gdLst/>
            <a:ahLst/>
            <a:cxnLst/>
            <a:rect l="l" t="t" r="r" b="b"/>
            <a:pathLst>
              <a:path w="2541269" h="828039">
                <a:moveTo>
                  <a:pt x="0" y="0"/>
                </a:moveTo>
                <a:lnTo>
                  <a:pt x="0" y="440698"/>
                </a:lnTo>
                <a:lnTo>
                  <a:pt x="2540728" y="440698"/>
                </a:lnTo>
                <a:lnTo>
                  <a:pt x="2540728" y="827995"/>
                </a:lnTo>
              </a:path>
            </a:pathLst>
          </a:custGeom>
          <a:ln w="21360">
            <a:solidFill>
              <a:srgbClr val="5E5E5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13536415" y="4659087"/>
            <a:ext cx="64135" cy="64135"/>
          </a:xfrm>
          <a:custGeom>
            <a:avLst/>
            <a:gdLst/>
            <a:ahLst/>
            <a:cxnLst/>
            <a:rect l="l" t="t" r="r" b="b"/>
            <a:pathLst>
              <a:path w="64134" h="64135">
                <a:moveTo>
                  <a:pt x="64081" y="0"/>
                </a:moveTo>
                <a:lnTo>
                  <a:pt x="0" y="0"/>
                </a:lnTo>
                <a:lnTo>
                  <a:pt x="32040" y="64081"/>
                </a:lnTo>
                <a:lnTo>
                  <a:pt x="64081" y="0"/>
                </a:lnTo>
                <a:close/>
              </a:path>
            </a:pathLst>
          </a:custGeom>
          <a:solidFill>
            <a:srgbClr val="5E5E5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17367429" y="6002330"/>
            <a:ext cx="657152" cy="6471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17363659" y="7799134"/>
            <a:ext cx="657152" cy="6470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 txBox="1"/>
          <p:nvPr/>
        </p:nvSpPr>
        <p:spPr>
          <a:xfrm>
            <a:off x="6513277" y="4658938"/>
            <a:ext cx="1966595" cy="47815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950" b="1">
                <a:latin typeface="Calibri"/>
                <a:cs typeface="Calibri"/>
              </a:rPr>
              <a:t>InPlaceSet</a:t>
            </a:r>
            <a:r>
              <a:rPr dirty="0" sz="2950" spc="-45" b="1">
                <a:latin typeface="Calibri"/>
                <a:cs typeface="Calibri"/>
              </a:rPr>
              <a:t> </a:t>
            </a:r>
            <a:r>
              <a:rPr dirty="0" sz="2950" spc="5" b="1">
                <a:latin typeface="Calibri"/>
                <a:cs typeface="Calibri"/>
              </a:rPr>
              <a:t>A</a:t>
            </a:r>
            <a:endParaRPr sz="2950">
              <a:latin typeface="Calibri"/>
              <a:cs typeface="Calibri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11919143" y="4658938"/>
            <a:ext cx="1949450" cy="47815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950" b="1">
                <a:latin typeface="Calibri"/>
                <a:cs typeface="Calibri"/>
              </a:rPr>
              <a:t>InPlaceSet</a:t>
            </a:r>
            <a:r>
              <a:rPr dirty="0" sz="2950" spc="-45" b="1">
                <a:latin typeface="Calibri"/>
                <a:cs typeface="Calibri"/>
              </a:rPr>
              <a:t> </a:t>
            </a:r>
            <a:r>
              <a:rPr dirty="0" sz="2950" spc="5" b="1">
                <a:latin typeface="Calibri"/>
                <a:cs typeface="Calibri"/>
              </a:rPr>
              <a:t>B</a:t>
            </a:r>
            <a:endParaRPr sz="2950">
              <a:latin typeface="Calibri"/>
              <a:cs typeface="Calibri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17903958" y="5160472"/>
            <a:ext cx="1035685" cy="4874260"/>
          </a:xfrm>
          <a:custGeom>
            <a:avLst/>
            <a:gdLst/>
            <a:ahLst/>
            <a:cxnLst/>
            <a:rect l="l" t="t" r="r" b="b"/>
            <a:pathLst>
              <a:path w="1035684" h="4874259">
                <a:moveTo>
                  <a:pt x="1035361" y="4356307"/>
                </a:moveTo>
                <a:lnTo>
                  <a:pt x="0" y="4356307"/>
                </a:lnTo>
                <a:lnTo>
                  <a:pt x="517680" y="4873987"/>
                </a:lnTo>
                <a:lnTo>
                  <a:pt x="1035361" y="4356307"/>
                </a:lnTo>
                <a:close/>
              </a:path>
              <a:path w="1035684" h="4874259">
                <a:moveTo>
                  <a:pt x="776520" y="0"/>
                </a:moveTo>
                <a:lnTo>
                  <a:pt x="258840" y="0"/>
                </a:lnTo>
                <a:lnTo>
                  <a:pt x="258840" y="4356307"/>
                </a:lnTo>
                <a:lnTo>
                  <a:pt x="776520" y="4356307"/>
                </a:lnTo>
                <a:lnTo>
                  <a:pt x="776520" y="0"/>
                </a:lnTo>
                <a:close/>
              </a:path>
            </a:pathLst>
          </a:custGeom>
          <a:solidFill>
            <a:srgbClr val="F76A0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17903958" y="5160472"/>
            <a:ext cx="1035685" cy="4874260"/>
          </a:xfrm>
          <a:custGeom>
            <a:avLst/>
            <a:gdLst/>
            <a:ahLst/>
            <a:cxnLst/>
            <a:rect l="l" t="t" r="r" b="b"/>
            <a:pathLst>
              <a:path w="1035684" h="4874259">
                <a:moveTo>
                  <a:pt x="0" y="4356307"/>
                </a:moveTo>
                <a:lnTo>
                  <a:pt x="258840" y="4356307"/>
                </a:lnTo>
                <a:lnTo>
                  <a:pt x="258840" y="0"/>
                </a:lnTo>
                <a:lnTo>
                  <a:pt x="776520" y="0"/>
                </a:lnTo>
                <a:lnTo>
                  <a:pt x="776520" y="4356307"/>
                </a:lnTo>
                <a:lnTo>
                  <a:pt x="1035361" y="4356307"/>
                </a:lnTo>
                <a:lnTo>
                  <a:pt x="517680" y="4873987"/>
                </a:lnTo>
                <a:lnTo>
                  <a:pt x="0" y="4356307"/>
                </a:lnTo>
                <a:close/>
              </a:path>
            </a:pathLst>
          </a:custGeom>
          <a:ln w="10052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 txBox="1"/>
          <p:nvPr/>
        </p:nvSpPr>
        <p:spPr>
          <a:xfrm>
            <a:off x="9409286" y="2535985"/>
            <a:ext cx="2636520" cy="47815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950" spc="-5" b="1">
                <a:latin typeface="Calibri"/>
                <a:cs typeface="Calibri"/>
              </a:rPr>
              <a:t>CafeDeployment</a:t>
            </a:r>
            <a:endParaRPr sz="2950">
              <a:latin typeface="Calibri"/>
              <a:cs typeface="Calibri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751390" y="5617839"/>
            <a:ext cx="3670254" cy="72625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1099443" y="6255694"/>
            <a:ext cx="2971636" cy="6955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767097" y="5633547"/>
            <a:ext cx="3566160" cy="622300"/>
          </a:xfrm>
          <a:custGeom>
            <a:avLst/>
            <a:gdLst/>
            <a:ahLst/>
            <a:cxnLst/>
            <a:rect l="l" t="t" r="r" b="b"/>
            <a:pathLst>
              <a:path w="3566160" h="622300">
                <a:moveTo>
                  <a:pt x="3462302" y="0"/>
                </a:moveTo>
                <a:lnTo>
                  <a:pt x="103661" y="0"/>
                </a:lnTo>
                <a:lnTo>
                  <a:pt x="63310" y="8145"/>
                </a:lnTo>
                <a:lnTo>
                  <a:pt x="30360" y="30360"/>
                </a:lnTo>
                <a:lnTo>
                  <a:pt x="8145" y="63310"/>
                </a:lnTo>
                <a:lnTo>
                  <a:pt x="0" y="103661"/>
                </a:lnTo>
                <a:lnTo>
                  <a:pt x="0" y="518298"/>
                </a:lnTo>
                <a:lnTo>
                  <a:pt x="8145" y="558651"/>
                </a:lnTo>
                <a:lnTo>
                  <a:pt x="30360" y="591605"/>
                </a:lnTo>
                <a:lnTo>
                  <a:pt x="63310" y="613823"/>
                </a:lnTo>
                <a:lnTo>
                  <a:pt x="103661" y="621970"/>
                </a:lnTo>
                <a:lnTo>
                  <a:pt x="3462302" y="621970"/>
                </a:lnTo>
                <a:lnTo>
                  <a:pt x="3502654" y="613823"/>
                </a:lnTo>
                <a:lnTo>
                  <a:pt x="3535604" y="591605"/>
                </a:lnTo>
                <a:lnTo>
                  <a:pt x="3557819" y="558651"/>
                </a:lnTo>
                <a:lnTo>
                  <a:pt x="3565964" y="518298"/>
                </a:lnTo>
                <a:lnTo>
                  <a:pt x="3565964" y="103661"/>
                </a:lnTo>
                <a:lnTo>
                  <a:pt x="3557819" y="63310"/>
                </a:lnTo>
                <a:lnTo>
                  <a:pt x="3535604" y="30360"/>
                </a:lnTo>
                <a:lnTo>
                  <a:pt x="3502654" y="8145"/>
                </a:lnTo>
                <a:lnTo>
                  <a:pt x="3462302" y="0"/>
                </a:lnTo>
                <a:close/>
              </a:path>
            </a:pathLst>
          </a:custGeom>
          <a:solidFill>
            <a:srgbClr val="F76A0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767097" y="5633547"/>
            <a:ext cx="3566160" cy="622300"/>
          </a:xfrm>
          <a:custGeom>
            <a:avLst/>
            <a:gdLst/>
            <a:ahLst/>
            <a:cxnLst/>
            <a:rect l="l" t="t" r="r" b="b"/>
            <a:pathLst>
              <a:path w="3566160" h="622300">
                <a:moveTo>
                  <a:pt x="0" y="103661"/>
                </a:moveTo>
                <a:lnTo>
                  <a:pt x="8145" y="63310"/>
                </a:lnTo>
                <a:lnTo>
                  <a:pt x="30360" y="30360"/>
                </a:lnTo>
                <a:lnTo>
                  <a:pt x="63310" y="8145"/>
                </a:lnTo>
                <a:lnTo>
                  <a:pt x="103661" y="0"/>
                </a:lnTo>
                <a:lnTo>
                  <a:pt x="3462302" y="0"/>
                </a:lnTo>
                <a:lnTo>
                  <a:pt x="3502654" y="8145"/>
                </a:lnTo>
                <a:lnTo>
                  <a:pt x="3535604" y="30360"/>
                </a:lnTo>
                <a:lnTo>
                  <a:pt x="3557819" y="63310"/>
                </a:lnTo>
                <a:lnTo>
                  <a:pt x="3565964" y="103661"/>
                </a:lnTo>
                <a:lnTo>
                  <a:pt x="3565964" y="518298"/>
                </a:lnTo>
                <a:lnTo>
                  <a:pt x="3557819" y="558651"/>
                </a:lnTo>
                <a:lnTo>
                  <a:pt x="3535604" y="591605"/>
                </a:lnTo>
                <a:lnTo>
                  <a:pt x="3502654" y="613823"/>
                </a:lnTo>
                <a:lnTo>
                  <a:pt x="3462302" y="621970"/>
                </a:lnTo>
                <a:lnTo>
                  <a:pt x="103661" y="621970"/>
                </a:lnTo>
                <a:lnTo>
                  <a:pt x="63310" y="613823"/>
                </a:lnTo>
                <a:lnTo>
                  <a:pt x="30360" y="591605"/>
                </a:lnTo>
                <a:lnTo>
                  <a:pt x="8145" y="558651"/>
                </a:lnTo>
                <a:lnTo>
                  <a:pt x="0" y="518298"/>
                </a:lnTo>
                <a:lnTo>
                  <a:pt x="0" y="103661"/>
                </a:lnTo>
                <a:close/>
              </a:path>
            </a:pathLst>
          </a:custGeom>
          <a:ln w="16334">
            <a:solidFill>
              <a:srgbClr val="B4C6E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 txBox="1"/>
          <p:nvPr/>
        </p:nvSpPr>
        <p:spPr>
          <a:xfrm>
            <a:off x="1245033" y="5770078"/>
            <a:ext cx="2607310" cy="3270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950" spc="5" b="1">
                <a:solidFill>
                  <a:srgbClr val="FFFFFF"/>
                </a:solidFill>
                <a:latin typeface="微软雅黑"/>
                <a:cs typeface="微软雅黑"/>
              </a:rPr>
              <a:t>InPlaceSetController</a:t>
            </a:r>
            <a:endParaRPr sz="1950">
              <a:latin typeface="微软雅黑"/>
              <a:cs typeface="微软雅黑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4316727" y="5672496"/>
            <a:ext cx="2538730" cy="294005"/>
          </a:xfrm>
          <a:custGeom>
            <a:avLst/>
            <a:gdLst/>
            <a:ahLst/>
            <a:cxnLst/>
            <a:rect l="l" t="t" r="r" b="b"/>
            <a:pathLst>
              <a:path w="2538729" h="294004">
                <a:moveTo>
                  <a:pt x="0" y="293708"/>
                </a:moveTo>
                <a:lnTo>
                  <a:pt x="1090291" y="293708"/>
                </a:lnTo>
                <a:lnTo>
                  <a:pt x="1090291" y="0"/>
                </a:lnTo>
                <a:lnTo>
                  <a:pt x="2538393" y="0"/>
                </a:lnTo>
              </a:path>
            </a:pathLst>
          </a:custGeom>
          <a:ln w="21360">
            <a:solidFill>
              <a:srgbClr val="00AF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6844438" y="5640459"/>
            <a:ext cx="64135" cy="64135"/>
          </a:xfrm>
          <a:custGeom>
            <a:avLst/>
            <a:gdLst/>
            <a:ahLst/>
            <a:cxnLst/>
            <a:rect l="l" t="t" r="r" b="b"/>
            <a:pathLst>
              <a:path w="64134" h="64135">
                <a:moveTo>
                  <a:pt x="0" y="0"/>
                </a:moveTo>
                <a:lnTo>
                  <a:pt x="0" y="64081"/>
                </a:lnTo>
                <a:lnTo>
                  <a:pt x="64081" y="32040"/>
                </a:lnTo>
                <a:lnTo>
                  <a:pt x="0" y="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4316727" y="5966519"/>
            <a:ext cx="2538730" cy="867410"/>
          </a:xfrm>
          <a:custGeom>
            <a:avLst/>
            <a:gdLst/>
            <a:ahLst/>
            <a:cxnLst/>
            <a:rect l="l" t="t" r="r" b="b"/>
            <a:pathLst>
              <a:path w="2538729" h="867409">
                <a:moveTo>
                  <a:pt x="0" y="0"/>
                </a:moveTo>
                <a:lnTo>
                  <a:pt x="1090291" y="0"/>
                </a:lnTo>
                <a:lnTo>
                  <a:pt x="1090291" y="867062"/>
                </a:lnTo>
                <a:lnTo>
                  <a:pt x="2538393" y="867062"/>
                </a:lnTo>
              </a:path>
            </a:pathLst>
          </a:custGeom>
          <a:ln w="21360">
            <a:solidFill>
              <a:srgbClr val="00AF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6844438" y="6801542"/>
            <a:ext cx="64135" cy="64135"/>
          </a:xfrm>
          <a:custGeom>
            <a:avLst/>
            <a:gdLst/>
            <a:ahLst/>
            <a:cxnLst/>
            <a:rect l="l" t="t" r="r" b="b"/>
            <a:pathLst>
              <a:path w="64134" h="64134">
                <a:moveTo>
                  <a:pt x="0" y="0"/>
                </a:moveTo>
                <a:lnTo>
                  <a:pt x="0" y="64081"/>
                </a:lnTo>
                <a:lnTo>
                  <a:pt x="64081" y="32040"/>
                </a:lnTo>
                <a:lnTo>
                  <a:pt x="0" y="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 txBox="1"/>
          <p:nvPr/>
        </p:nvSpPr>
        <p:spPr>
          <a:xfrm>
            <a:off x="5529333" y="7139123"/>
            <a:ext cx="402590" cy="560705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2915"/>
              </a:lnSpc>
            </a:pPr>
            <a:r>
              <a:rPr dirty="0" sz="2950" spc="-5" b="1">
                <a:latin typeface="Calibri"/>
                <a:cs typeface="Calibri"/>
              </a:rPr>
              <a:t>……</a:t>
            </a:r>
            <a:endParaRPr sz="2950">
              <a:latin typeface="Calibri"/>
              <a:cs typeface="Calibri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18014529" y="5474597"/>
            <a:ext cx="1035685" cy="4875530"/>
          </a:xfrm>
          <a:custGeom>
            <a:avLst/>
            <a:gdLst/>
            <a:ahLst/>
            <a:cxnLst/>
            <a:rect l="l" t="t" r="r" b="b"/>
            <a:pathLst>
              <a:path w="1035684" h="4875530">
                <a:moveTo>
                  <a:pt x="1035361" y="4357563"/>
                </a:moveTo>
                <a:lnTo>
                  <a:pt x="0" y="4357563"/>
                </a:lnTo>
                <a:lnTo>
                  <a:pt x="517680" y="4875244"/>
                </a:lnTo>
                <a:lnTo>
                  <a:pt x="1035361" y="4357563"/>
                </a:lnTo>
                <a:close/>
              </a:path>
              <a:path w="1035684" h="4875530">
                <a:moveTo>
                  <a:pt x="776520" y="0"/>
                </a:moveTo>
                <a:lnTo>
                  <a:pt x="258840" y="0"/>
                </a:lnTo>
                <a:lnTo>
                  <a:pt x="258840" y="4357563"/>
                </a:lnTo>
                <a:lnTo>
                  <a:pt x="776520" y="4357563"/>
                </a:lnTo>
                <a:lnTo>
                  <a:pt x="776520" y="0"/>
                </a:lnTo>
                <a:close/>
              </a:path>
            </a:pathLst>
          </a:custGeom>
          <a:solidFill>
            <a:srgbClr val="F76A0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18014531" y="5474597"/>
            <a:ext cx="1035685" cy="4875530"/>
          </a:xfrm>
          <a:custGeom>
            <a:avLst/>
            <a:gdLst/>
            <a:ahLst/>
            <a:cxnLst/>
            <a:rect l="l" t="t" r="r" b="b"/>
            <a:pathLst>
              <a:path w="1035684" h="4875530">
                <a:moveTo>
                  <a:pt x="0" y="4357563"/>
                </a:moveTo>
                <a:lnTo>
                  <a:pt x="258840" y="4357563"/>
                </a:lnTo>
                <a:lnTo>
                  <a:pt x="258840" y="0"/>
                </a:lnTo>
                <a:lnTo>
                  <a:pt x="776520" y="0"/>
                </a:lnTo>
                <a:lnTo>
                  <a:pt x="776520" y="4357563"/>
                </a:lnTo>
                <a:lnTo>
                  <a:pt x="1035361" y="4357563"/>
                </a:lnTo>
                <a:lnTo>
                  <a:pt x="517680" y="4875244"/>
                </a:lnTo>
                <a:lnTo>
                  <a:pt x="0" y="4357563"/>
                </a:lnTo>
                <a:close/>
              </a:path>
            </a:pathLst>
          </a:custGeom>
          <a:ln w="10052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 txBox="1"/>
          <p:nvPr/>
        </p:nvSpPr>
        <p:spPr>
          <a:xfrm>
            <a:off x="18187585" y="6285738"/>
            <a:ext cx="579120" cy="2620010"/>
          </a:xfrm>
          <a:prstGeom prst="rect">
            <a:avLst/>
          </a:prstGeom>
        </p:spPr>
        <p:txBody>
          <a:bodyPr wrap="square" lIns="0" tIns="141605" rIns="0" bIns="0" rtlCol="0" vert="vert">
            <a:spAutoFit/>
          </a:bodyPr>
          <a:lstStyle/>
          <a:p>
            <a:pPr marL="12700">
              <a:lnSpc>
                <a:spcPct val="100000"/>
              </a:lnSpc>
              <a:spcBef>
                <a:spcPts val="1115"/>
              </a:spcBef>
            </a:pPr>
            <a:r>
              <a:rPr dirty="0" sz="2650" spc="-645" b="1">
                <a:solidFill>
                  <a:srgbClr val="FFFFFF"/>
                </a:solidFill>
                <a:latin typeface="微软雅黑"/>
                <a:cs typeface="微软雅黑"/>
              </a:rPr>
              <a:t>Po</a:t>
            </a:r>
            <a:r>
              <a:rPr dirty="0" baseline="17819" sz="3975" spc="-967" b="1">
                <a:solidFill>
                  <a:srgbClr val="FFFFFF"/>
                </a:solidFill>
                <a:latin typeface="微软雅黑"/>
                <a:cs typeface="微软雅黑"/>
              </a:rPr>
              <a:t>P</a:t>
            </a:r>
            <a:r>
              <a:rPr dirty="0" sz="2650" spc="-645" b="1">
                <a:solidFill>
                  <a:srgbClr val="FFFFFF"/>
                </a:solidFill>
                <a:latin typeface="微软雅黑"/>
                <a:cs typeface="微软雅黑"/>
              </a:rPr>
              <a:t>d</a:t>
            </a:r>
            <a:r>
              <a:rPr dirty="0" baseline="17819" sz="3975" spc="-967" b="1">
                <a:solidFill>
                  <a:srgbClr val="FFFFFF"/>
                </a:solidFill>
                <a:latin typeface="微软雅黑"/>
                <a:cs typeface="微软雅黑"/>
              </a:rPr>
              <a:t>o</a:t>
            </a:r>
            <a:r>
              <a:rPr dirty="0" sz="2650" spc="-645" b="1">
                <a:solidFill>
                  <a:srgbClr val="FFFFFF"/>
                </a:solidFill>
                <a:latin typeface="微软雅黑"/>
                <a:cs typeface="微软雅黑"/>
              </a:rPr>
              <a:t>P</a:t>
            </a:r>
            <a:r>
              <a:rPr dirty="0" baseline="17819" sz="3975" spc="-967" b="1">
                <a:solidFill>
                  <a:srgbClr val="FFFFFF"/>
                </a:solidFill>
                <a:latin typeface="微软雅黑"/>
                <a:cs typeface="微软雅黑"/>
              </a:rPr>
              <a:t>d</a:t>
            </a:r>
            <a:r>
              <a:rPr dirty="0" sz="2650" spc="-645" b="1">
                <a:solidFill>
                  <a:srgbClr val="FFFFFF"/>
                </a:solidFill>
                <a:latin typeface="微软雅黑"/>
                <a:cs typeface="微软雅黑"/>
              </a:rPr>
              <a:t>ro</a:t>
            </a:r>
            <a:r>
              <a:rPr dirty="0" baseline="17819" sz="3975" spc="-967" b="1">
                <a:solidFill>
                  <a:srgbClr val="FFFFFF"/>
                </a:solidFill>
                <a:latin typeface="微软雅黑"/>
                <a:cs typeface="微软雅黑"/>
              </a:rPr>
              <a:t>U</a:t>
            </a:r>
            <a:r>
              <a:rPr dirty="0" sz="2650" spc="-645" b="1">
                <a:solidFill>
                  <a:srgbClr val="FFFFFF"/>
                </a:solidFill>
                <a:latin typeface="微软雅黑"/>
                <a:cs typeface="微软雅黑"/>
              </a:rPr>
              <a:t>v</a:t>
            </a:r>
            <a:r>
              <a:rPr dirty="0" baseline="17819" sz="3975" spc="-967" b="1">
                <a:solidFill>
                  <a:srgbClr val="FFFFFF"/>
                </a:solidFill>
                <a:latin typeface="微软雅黑"/>
                <a:cs typeface="微软雅黑"/>
              </a:rPr>
              <a:t>p</a:t>
            </a:r>
            <a:r>
              <a:rPr dirty="0" sz="2650" spc="-645" b="1">
                <a:solidFill>
                  <a:srgbClr val="FFFFFF"/>
                </a:solidFill>
                <a:latin typeface="微软雅黑"/>
                <a:cs typeface="微软雅黑"/>
              </a:rPr>
              <a:t>i</a:t>
            </a:r>
            <a:r>
              <a:rPr dirty="0" baseline="17819" sz="3975" spc="-967" b="1">
                <a:solidFill>
                  <a:srgbClr val="FFFFFF"/>
                </a:solidFill>
                <a:latin typeface="微软雅黑"/>
                <a:cs typeface="微软雅黑"/>
              </a:rPr>
              <a:t>g</a:t>
            </a:r>
            <a:r>
              <a:rPr dirty="0" sz="2650" spc="-645" b="1">
                <a:solidFill>
                  <a:srgbClr val="FFFFFF"/>
                </a:solidFill>
                <a:latin typeface="微软雅黑"/>
                <a:cs typeface="微软雅黑"/>
              </a:rPr>
              <a:t>si</a:t>
            </a:r>
            <a:r>
              <a:rPr dirty="0" baseline="17819" sz="3975" spc="-967" b="1">
                <a:solidFill>
                  <a:srgbClr val="FFFFFF"/>
                </a:solidFill>
                <a:latin typeface="微软雅黑"/>
                <a:cs typeface="微软雅黑"/>
              </a:rPr>
              <a:t>r</a:t>
            </a:r>
            <a:r>
              <a:rPr dirty="0" sz="2650" spc="-645" b="1">
                <a:solidFill>
                  <a:srgbClr val="FFFFFF"/>
                </a:solidFill>
                <a:latin typeface="微软雅黑"/>
                <a:cs typeface="微软雅黑"/>
              </a:rPr>
              <a:t>o</a:t>
            </a:r>
            <a:r>
              <a:rPr dirty="0" baseline="17819" sz="3975" spc="-967" b="1">
                <a:solidFill>
                  <a:srgbClr val="FFFFFF"/>
                </a:solidFill>
                <a:latin typeface="微软雅黑"/>
                <a:cs typeface="微软雅黑"/>
              </a:rPr>
              <a:t>a</a:t>
            </a:r>
            <a:r>
              <a:rPr dirty="0" sz="2650" spc="-645" b="1">
                <a:solidFill>
                  <a:srgbClr val="FFFFFF"/>
                </a:solidFill>
                <a:latin typeface="微软雅黑"/>
                <a:cs typeface="微软雅黑"/>
              </a:rPr>
              <a:t>n</a:t>
            </a:r>
            <a:r>
              <a:rPr dirty="0" baseline="17819" sz="3975" spc="-967" b="1">
                <a:solidFill>
                  <a:srgbClr val="FFFFFF"/>
                </a:solidFill>
                <a:latin typeface="微软雅黑"/>
                <a:cs typeface="微软雅黑"/>
              </a:rPr>
              <a:t>de</a:t>
            </a:r>
            <a:endParaRPr baseline="17819" sz="3975">
              <a:latin typeface="微软雅黑"/>
              <a:cs typeface="微软雅黑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7583781" y="1993380"/>
            <a:ext cx="1432560" cy="47815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950" spc="5" b="1">
                <a:latin typeface="黑体"/>
                <a:cs typeface="黑体"/>
              </a:rPr>
              <a:t>可用</a:t>
            </a:r>
            <a:r>
              <a:rPr dirty="0" sz="2950" spc="10" b="1">
                <a:latin typeface="黑体"/>
                <a:cs typeface="黑体"/>
              </a:rPr>
              <a:t>区</a:t>
            </a:r>
            <a:r>
              <a:rPr dirty="0" sz="2950" spc="5" b="1">
                <a:latin typeface="Arial"/>
                <a:cs typeface="Arial"/>
              </a:rPr>
              <a:t>A</a:t>
            </a:r>
            <a:endParaRPr sz="2950">
              <a:latin typeface="Arial"/>
              <a:cs typeface="Arial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13091914" y="1985318"/>
            <a:ext cx="1432560" cy="47815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950" spc="5" b="1">
                <a:latin typeface="黑体"/>
                <a:cs typeface="黑体"/>
              </a:rPr>
              <a:t>可用</a:t>
            </a:r>
            <a:r>
              <a:rPr dirty="0" sz="2950" spc="10" b="1">
                <a:latin typeface="黑体"/>
                <a:cs typeface="黑体"/>
              </a:rPr>
              <a:t>区</a:t>
            </a:r>
            <a:r>
              <a:rPr dirty="0" sz="2950" spc="5" b="1">
                <a:latin typeface="Arial"/>
                <a:cs typeface="Arial"/>
              </a:rPr>
              <a:t>B</a:t>
            </a:r>
            <a:endParaRPr sz="2950">
              <a:latin typeface="Arial"/>
              <a:cs typeface="Arial"/>
            </a:endParaRPr>
          </a:p>
        </p:txBody>
      </p:sp>
      <p:sp>
        <p:nvSpPr>
          <p:cNvPr id="78" name="object 78"/>
          <p:cNvSpPr txBox="1">
            <a:spLocks noGrp="1"/>
          </p:cNvSpPr>
          <p:nvPr>
            <p:ph type="title"/>
          </p:nvPr>
        </p:nvSpPr>
        <p:spPr>
          <a:xfrm>
            <a:off x="5641498" y="528854"/>
            <a:ext cx="8813165" cy="65468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-5">
                <a:latin typeface="Calibri"/>
                <a:cs typeface="Calibri"/>
              </a:rPr>
              <a:t>CafeDeployment</a:t>
            </a:r>
            <a:r>
              <a:rPr dirty="0" spc="-5"/>
              <a:t>：</a:t>
            </a:r>
            <a:r>
              <a:rPr dirty="0" spc="25"/>
              <a:t>精细化分组发</a:t>
            </a:r>
            <a:r>
              <a:rPr dirty="0" spc="10"/>
              <a:t>布</a:t>
            </a:r>
            <a:r>
              <a:rPr dirty="0" spc="25"/>
              <a:t>扩容</a:t>
            </a:r>
          </a:p>
        </p:txBody>
      </p:sp>
      <p:sp>
        <p:nvSpPr>
          <p:cNvPr id="79" name="object 79"/>
          <p:cNvSpPr txBox="1"/>
          <p:nvPr/>
        </p:nvSpPr>
        <p:spPr>
          <a:xfrm>
            <a:off x="15587271" y="1812426"/>
            <a:ext cx="4046220" cy="243840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950" spc="25">
                <a:latin typeface="微软雅黑"/>
                <a:cs typeface="微软雅黑"/>
              </a:rPr>
              <a:t>分组发布策略：</a:t>
            </a:r>
            <a:endParaRPr sz="195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 marR="5080">
              <a:lnSpc>
                <a:spcPct val="101499"/>
              </a:lnSpc>
            </a:pPr>
            <a:r>
              <a:rPr dirty="0" sz="1950" spc="25">
                <a:latin typeface="微软雅黑"/>
                <a:cs typeface="微软雅黑"/>
              </a:rPr>
              <a:t>以分三组为例，尽量让应用在每一组 </a:t>
            </a:r>
            <a:r>
              <a:rPr dirty="0" sz="1950" spc="25">
                <a:latin typeface="微软雅黑"/>
                <a:cs typeface="微软雅黑"/>
              </a:rPr>
              <a:t>都平均分布在每个部署单元</a:t>
            </a:r>
            <a:endParaRPr sz="195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950" spc="5">
                <a:latin typeface="微软雅黑"/>
                <a:cs typeface="微软雅黑"/>
              </a:rPr>
              <a:t>beta</a:t>
            </a:r>
            <a:r>
              <a:rPr dirty="0" sz="1950" spc="25">
                <a:latin typeface="微软雅黑"/>
                <a:cs typeface="微软雅黑"/>
              </a:rPr>
              <a:t>分组：</a:t>
            </a:r>
            <a:endParaRPr sz="1950">
              <a:latin typeface="微软雅黑"/>
              <a:cs typeface="微软雅黑"/>
            </a:endParaRPr>
          </a:p>
          <a:p>
            <a:pPr marL="12700" marR="43815">
              <a:lnSpc>
                <a:spcPct val="101499"/>
              </a:lnSpc>
            </a:pPr>
            <a:r>
              <a:rPr dirty="0" sz="1950" spc="25">
                <a:latin typeface="微软雅黑"/>
                <a:cs typeface="微软雅黑"/>
              </a:rPr>
              <a:t>每个部署单元发布变更一个</a:t>
            </a:r>
            <a:r>
              <a:rPr dirty="0" sz="1950" spc="-70">
                <a:latin typeface="微软雅黑"/>
                <a:cs typeface="微软雅黑"/>
              </a:rPr>
              <a:t>P</a:t>
            </a:r>
            <a:r>
              <a:rPr dirty="0" sz="1950" spc="5">
                <a:latin typeface="微软雅黑"/>
                <a:cs typeface="微软雅黑"/>
              </a:rPr>
              <a:t>o</a:t>
            </a:r>
            <a:r>
              <a:rPr dirty="0" sz="1950" spc="15">
                <a:latin typeface="微软雅黑"/>
                <a:cs typeface="微软雅黑"/>
              </a:rPr>
              <a:t>d，作 </a:t>
            </a:r>
            <a:r>
              <a:rPr dirty="0" sz="1950" spc="25">
                <a:latin typeface="微软雅黑"/>
                <a:cs typeface="微软雅黑"/>
              </a:rPr>
              <a:t>最小可用验证</a:t>
            </a:r>
            <a:endParaRPr sz="1950">
              <a:latin typeface="微软雅黑"/>
              <a:cs typeface="微软雅黑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1217866" y="1981552"/>
            <a:ext cx="3575685" cy="15335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950" spc="25">
                <a:solidFill>
                  <a:srgbClr val="F76A02"/>
                </a:solidFill>
                <a:latin typeface="微软雅黑"/>
                <a:cs typeface="微软雅黑"/>
              </a:rPr>
              <a:t>关键特性：</a:t>
            </a:r>
            <a:endParaRPr sz="195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050">
              <a:latin typeface="Times New Roman"/>
              <a:cs typeface="Times New Roman"/>
            </a:endParaRPr>
          </a:p>
          <a:p>
            <a:pPr marL="295275" indent="-282575">
              <a:lnSpc>
                <a:spcPct val="100000"/>
              </a:lnSpc>
              <a:buFont typeface="Arial"/>
              <a:buChar char="•"/>
              <a:tabLst>
                <a:tab pos="295275" algn="l"/>
                <a:tab pos="295910" algn="l"/>
              </a:tabLst>
            </a:pPr>
            <a:r>
              <a:rPr dirty="0" sz="1950" spc="25">
                <a:solidFill>
                  <a:srgbClr val="F76A02"/>
                </a:solidFill>
                <a:latin typeface="微软雅黑"/>
                <a:cs typeface="微软雅黑"/>
              </a:rPr>
              <a:t>精准分组，自定义拓扑</a:t>
            </a:r>
            <a:endParaRPr sz="1950">
              <a:latin typeface="微软雅黑"/>
              <a:cs typeface="微软雅黑"/>
            </a:endParaRPr>
          </a:p>
          <a:p>
            <a:pPr marL="295275" indent="-282575">
              <a:lnSpc>
                <a:spcPct val="100000"/>
              </a:lnSpc>
              <a:spcBef>
                <a:spcPts val="35"/>
              </a:spcBef>
              <a:buFont typeface="Arial"/>
              <a:buChar char="•"/>
              <a:tabLst>
                <a:tab pos="295275" algn="l"/>
                <a:tab pos="295910" algn="l"/>
              </a:tabLst>
            </a:pPr>
            <a:r>
              <a:rPr dirty="0" sz="1950" spc="25">
                <a:solidFill>
                  <a:srgbClr val="F76A02"/>
                </a:solidFill>
                <a:latin typeface="微软雅黑"/>
                <a:cs typeface="微软雅黑"/>
              </a:rPr>
              <a:t>分组暂停，充分线上验证</a:t>
            </a:r>
            <a:endParaRPr sz="1950">
              <a:latin typeface="微软雅黑"/>
              <a:cs typeface="微软雅黑"/>
            </a:endParaRPr>
          </a:p>
          <a:p>
            <a:pPr marL="295275" indent="-282575">
              <a:lnSpc>
                <a:spcPct val="100000"/>
              </a:lnSpc>
              <a:spcBef>
                <a:spcPts val="35"/>
              </a:spcBef>
              <a:buFont typeface="Arial"/>
              <a:buChar char="•"/>
              <a:tabLst>
                <a:tab pos="295275" algn="l"/>
                <a:tab pos="295910" algn="l"/>
              </a:tabLst>
            </a:pPr>
            <a:r>
              <a:rPr dirty="0" sz="1950" spc="25">
                <a:solidFill>
                  <a:srgbClr val="F76A02"/>
                </a:solidFill>
                <a:latin typeface="微软雅黑"/>
                <a:cs typeface="微软雅黑"/>
              </a:rPr>
              <a:t>按需回滚，及时降低变更风险</a:t>
            </a:r>
            <a:endParaRPr sz="195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02852" y="528854"/>
            <a:ext cx="8289290" cy="65468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-5">
                <a:latin typeface="Calibri"/>
                <a:cs typeface="Calibri"/>
              </a:rPr>
              <a:t>CafeDeployment</a:t>
            </a:r>
            <a:r>
              <a:rPr dirty="0" spc="-5"/>
              <a:t>：</a:t>
            </a:r>
            <a:r>
              <a:rPr dirty="0" spc="25"/>
              <a:t>优雅摘流无损</a:t>
            </a:r>
            <a:r>
              <a:rPr dirty="0" spc="10"/>
              <a:t>发</a:t>
            </a:r>
            <a:r>
              <a:rPr dirty="0" spc="25"/>
              <a:t>布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8295" y="3158148"/>
            <a:ext cx="5928995" cy="1714500"/>
          </a:xfrm>
          <a:prstGeom prst="rect">
            <a:avLst/>
          </a:prstGeom>
        </p:spPr>
        <p:txBody>
          <a:bodyPr wrap="square" lIns="0" tIns="838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dirty="0" sz="2300" spc="0">
                <a:solidFill>
                  <a:srgbClr val="F76A02"/>
                </a:solidFill>
                <a:latin typeface="微软雅黑"/>
                <a:cs typeface="微软雅黑"/>
              </a:rPr>
              <a:t>变更过程中：</a:t>
            </a:r>
            <a:endParaRPr sz="2300">
              <a:latin typeface="微软雅黑"/>
              <a:cs typeface="微软雅黑"/>
            </a:endParaRPr>
          </a:p>
          <a:p>
            <a:pPr marL="389255" indent="-376555">
              <a:lnSpc>
                <a:spcPct val="100000"/>
              </a:lnSpc>
              <a:spcBef>
                <a:spcPts val="565"/>
              </a:spcBef>
              <a:buClr>
                <a:srgbClr val="626261"/>
              </a:buClr>
              <a:buFont typeface="Arial"/>
              <a:buChar char="•"/>
              <a:tabLst>
                <a:tab pos="389255" algn="l"/>
                <a:tab pos="389890" algn="l"/>
              </a:tabLst>
            </a:pPr>
            <a:r>
              <a:rPr dirty="0" sz="2300" spc="0">
                <a:solidFill>
                  <a:srgbClr val="F76A02"/>
                </a:solidFill>
                <a:latin typeface="微软雅黑"/>
                <a:cs typeface="微软雅黑"/>
              </a:rPr>
              <a:t>由</a:t>
            </a:r>
            <a:r>
              <a:rPr dirty="0" sz="2300" spc="-20">
                <a:solidFill>
                  <a:srgbClr val="F76A02"/>
                </a:solidFill>
                <a:latin typeface="微软雅黑"/>
                <a:cs typeface="微软雅黑"/>
              </a:rPr>
              <a:t>PaaS</a:t>
            </a:r>
            <a:r>
              <a:rPr dirty="0" sz="2300" spc="0">
                <a:solidFill>
                  <a:srgbClr val="F76A02"/>
                </a:solidFill>
                <a:latin typeface="微软雅黑"/>
                <a:cs typeface="微软雅黑"/>
              </a:rPr>
              <a:t>定义标准发布控制流程规范</a:t>
            </a:r>
            <a:endParaRPr sz="2300">
              <a:latin typeface="微软雅黑"/>
              <a:cs typeface="微软雅黑"/>
            </a:endParaRPr>
          </a:p>
          <a:p>
            <a:pPr marL="389255" indent="-376555">
              <a:lnSpc>
                <a:spcPct val="100000"/>
              </a:lnSpc>
              <a:spcBef>
                <a:spcPts val="565"/>
              </a:spcBef>
              <a:buClr>
                <a:srgbClr val="626261"/>
              </a:buClr>
              <a:buFont typeface="Arial"/>
              <a:buChar char="•"/>
              <a:tabLst>
                <a:tab pos="389255" algn="l"/>
                <a:tab pos="389890" algn="l"/>
              </a:tabLst>
            </a:pPr>
            <a:r>
              <a:rPr dirty="0" sz="2300" spc="0">
                <a:solidFill>
                  <a:srgbClr val="F76A02"/>
                </a:solidFill>
                <a:latin typeface="微软雅黑"/>
                <a:cs typeface="微软雅黑"/>
              </a:rPr>
              <a:t>配合外围网络组件进行流量切换&amp;恢</a:t>
            </a:r>
            <a:r>
              <a:rPr dirty="0" sz="2300" spc="5">
                <a:solidFill>
                  <a:srgbClr val="F76A02"/>
                </a:solidFill>
                <a:latin typeface="微软雅黑"/>
                <a:cs typeface="微软雅黑"/>
              </a:rPr>
              <a:t>复</a:t>
            </a:r>
            <a:r>
              <a:rPr dirty="0" sz="2300" spc="0">
                <a:solidFill>
                  <a:srgbClr val="F76A02"/>
                </a:solidFill>
                <a:latin typeface="微软雅黑"/>
                <a:cs typeface="微软雅黑"/>
              </a:rPr>
              <a:t>检查</a:t>
            </a:r>
            <a:endParaRPr sz="2300">
              <a:latin typeface="微软雅黑"/>
              <a:cs typeface="微软雅黑"/>
            </a:endParaRPr>
          </a:p>
          <a:p>
            <a:pPr marL="389255" indent="-376555">
              <a:lnSpc>
                <a:spcPct val="100000"/>
              </a:lnSpc>
              <a:spcBef>
                <a:spcPts val="565"/>
              </a:spcBef>
              <a:buClr>
                <a:srgbClr val="626261"/>
              </a:buClr>
              <a:buFont typeface="Arial"/>
              <a:buChar char="•"/>
              <a:tabLst>
                <a:tab pos="389255" algn="l"/>
                <a:tab pos="389890" algn="l"/>
              </a:tabLst>
            </a:pPr>
            <a:r>
              <a:rPr dirty="0" sz="2300" spc="0">
                <a:solidFill>
                  <a:srgbClr val="F76A02"/>
                </a:solidFill>
                <a:latin typeface="微软雅黑"/>
                <a:cs typeface="微软雅黑"/>
              </a:rPr>
              <a:t>通过</a:t>
            </a:r>
            <a:r>
              <a:rPr dirty="0" sz="2300" spc="-10">
                <a:solidFill>
                  <a:srgbClr val="F76A02"/>
                </a:solidFill>
                <a:latin typeface="微软雅黑"/>
                <a:cs typeface="微软雅黑"/>
              </a:rPr>
              <a:t>ReadinessGate</a:t>
            </a:r>
            <a:r>
              <a:rPr dirty="0" sz="2300" spc="15">
                <a:solidFill>
                  <a:srgbClr val="F76A02"/>
                </a:solidFill>
                <a:latin typeface="微软雅黑"/>
                <a:cs typeface="微软雅黑"/>
              </a:rPr>
              <a:t> </a:t>
            </a:r>
            <a:r>
              <a:rPr dirty="0" sz="2300" spc="0">
                <a:solidFill>
                  <a:srgbClr val="F76A02"/>
                </a:solidFill>
                <a:latin typeface="微软雅黑"/>
                <a:cs typeface="微软雅黑"/>
              </a:rPr>
              <a:t>控制</a:t>
            </a:r>
            <a:r>
              <a:rPr dirty="0" sz="2300" spc="-30">
                <a:solidFill>
                  <a:srgbClr val="F76A02"/>
                </a:solidFill>
                <a:latin typeface="微软雅黑"/>
                <a:cs typeface="微软雅黑"/>
              </a:rPr>
              <a:t>Pod</a:t>
            </a:r>
            <a:r>
              <a:rPr dirty="0" sz="2300" spc="0">
                <a:solidFill>
                  <a:srgbClr val="F76A02"/>
                </a:solidFill>
                <a:latin typeface="微软雅黑"/>
                <a:cs typeface="微软雅黑"/>
              </a:rPr>
              <a:t>上下线</a:t>
            </a:r>
            <a:endParaRPr sz="2300">
              <a:latin typeface="微软雅黑"/>
              <a:cs typeface="微软雅黑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8457" y="5339910"/>
            <a:ext cx="1489710" cy="3771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300" spc="0">
                <a:solidFill>
                  <a:srgbClr val="F76A02"/>
                </a:solidFill>
                <a:latin typeface="微软雅黑"/>
                <a:cs typeface="微软雅黑"/>
              </a:rPr>
              <a:t>内部流量：</a:t>
            </a:r>
            <a:endParaRPr sz="2300">
              <a:latin typeface="微软雅黑"/>
              <a:cs typeface="微软雅黑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96201" y="5691229"/>
            <a:ext cx="1901825" cy="1292225"/>
          </a:xfrm>
          <a:prstGeom prst="rect">
            <a:avLst/>
          </a:prstGeom>
        </p:spPr>
        <p:txBody>
          <a:bodyPr wrap="square" lIns="0" tIns="838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dirty="0" sz="2300">
                <a:solidFill>
                  <a:srgbClr val="F76A02"/>
                </a:solidFill>
                <a:latin typeface="微软雅黑"/>
                <a:cs typeface="微软雅黑"/>
              </a:rPr>
              <a:t>RPC</a:t>
            </a:r>
            <a:endParaRPr sz="23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dirty="0" sz="2300">
                <a:solidFill>
                  <a:srgbClr val="F76A02"/>
                </a:solidFill>
                <a:latin typeface="微软雅黑"/>
                <a:cs typeface="微软雅黑"/>
              </a:rPr>
              <a:t>Mesh</a:t>
            </a:r>
            <a:r>
              <a:rPr dirty="0" sz="2300" spc="-45">
                <a:solidFill>
                  <a:srgbClr val="F76A02"/>
                </a:solidFill>
                <a:latin typeface="微软雅黑"/>
                <a:cs typeface="微软雅黑"/>
              </a:rPr>
              <a:t> </a:t>
            </a:r>
            <a:r>
              <a:rPr dirty="0" sz="2300" spc="-5">
                <a:solidFill>
                  <a:srgbClr val="F76A02"/>
                </a:solidFill>
                <a:latin typeface="微软雅黑"/>
                <a:cs typeface="微软雅黑"/>
              </a:rPr>
              <a:t>Sidecar</a:t>
            </a:r>
            <a:endParaRPr sz="23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dirty="0" sz="2300">
                <a:solidFill>
                  <a:srgbClr val="F76A02"/>
                </a:solidFill>
                <a:latin typeface="微软雅黑"/>
                <a:cs typeface="微软雅黑"/>
              </a:rPr>
              <a:t>…</a:t>
            </a:r>
            <a:endParaRPr sz="2300">
              <a:latin typeface="微软雅黑"/>
              <a:cs typeface="微软雅黑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8457" y="7028584"/>
            <a:ext cx="1489710" cy="3771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300" spc="0">
                <a:solidFill>
                  <a:srgbClr val="F76A02"/>
                </a:solidFill>
                <a:latin typeface="微软雅黑"/>
                <a:cs typeface="微软雅黑"/>
              </a:rPr>
              <a:t>外部流量：</a:t>
            </a:r>
            <a:endParaRPr sz="2300">
              <a:latin typeface="微软雅黑"/>
              <a:cs typeface="微软雅黑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96201" y="7379903"/>
            <a:ext cx="1452880" cy="17145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0400"/>
              </a:lnSpc>
              <a:spcBef>
                <a:spcPts val="100"/>
              </a:spcBef>
            </a:pPr>
            <a:r>
              <a:rPr dirty="0" sz="2300" spc="5">
                <a:solidFill>
                  <a:srgbClr val="F76A02"/>
                </a:solidFill>
                <a:latin typeface="微软雅黑"/>
                <a:cs typeface="微软雅黑"/>
              </a:rPr>
              <a:t>Service</a:t>
            </a:r>
            <a:r>
              <a:rPr dirty="0" sz="2300" spc="-45">
                <a:solidFill>
                  <a:srgbClr val="F76A02"/>
                </a:solidFill>
                <a:latin typeface="微软雅黑"/>
                <a:cs typeface="微软雅黑"/>
              </a:rPr>
              <a:t> </a:t>
            </a:r>
            <a:r>
              <a:rPr dirty="0" sz="2300">
                <a:solidFill>
                  <a:srgbClr val="F76A02"/>
                </a:solidFill>
                <a:latin typeface="微软雅黑"/>
                <a:cs typeface="微软雅黑"/>
              </a:rPr>
              <a:t>LB  </a:t>
            </a:r>
            <a:r>
              <a:rPr dirty="0" sz="2300" spc="-5">
                <a:solidFill>
                  <a:srgbClr val="F76A02"/>
                </a:solidFill>
                <a:latin typeface="微软雅黑"/>
                <a:cs typeface="微软雅黑"/>
              </a:rPr>
              <a:t>Ingress  DNS</a:t>
            </a:r>
            <a:endParaRPr sz="23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dirty="0" sz="2300">
                <a:solidFill>
                  <a:srgbClr val="F76A02"/>
                </a:solidFill>
                <a:latin typeface="微软雅黑"/>
                <a:cs typeface="微软雅黑"/>
              </a:rPr>
              <a:t>…</a:t>
            </a:r>
            <a:endParaRPr sz="2300">
              <a:latin typeface="微软雅黑"/>
              <a:cs typeface="微软雅黑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865999" y="1630320"/>
            <a:ext cx="1929130" cy="798195"/>
          </a:xfrm>
          <a:custGeom>
            <a:avLst/>
            <a:gdLst/>
            <a:ahLst/>
            <a:cxnLst/>
            <a:rect l="l" t="t" r="r" b="b"/>
            <a:pathLst>
              <a:path w="1929129" h="798194">
                <a:moveTo>
                  <a:pt x="1795756" y="0"/>
                </a:moveTo>
                <a:lnTo>
                  <a:pt x="132980" y="0"/>
                </a:lnTo>
                <a:lnTo>
                  <a:pt x="90948" y="6779"/>
                </a:lnTo>
                <a:lnTo>
                  <a:pt x="54443" y="25657"/>
                </a:lnTo>
                <a:lnTo>
                  <a:pt x="25657" y="54443"/>
                </a:lnTo>
                <a:lnTo>
                  <a:pt x="6779" y="90948"/>
                </a:lnTo>
                <a:lnTo>
                  <a:pt x="0" y="132980"/>
                </a:lnTo>
                <a:lnTo>
                  <a:pt x="0" y="664890"/>
                </a:lnTo>
                <a:lnTo>
                  <a:pt x="6779" y="706927"/>
                </a:lnTo>
                <a:lnTo>
                  <a:pt x="25657" y="743435"/>
                </a:lnTo>
                <a:lnTo>
                  <a:pt x="54443" y="772223"/>
                </a:lnTo>
                <a:lnTo>
                  <a:pt x="90948" y="791101"/>
                </a:lnTo>
                <a:lnTo>
                  <a:pt x="132980" y="797881"/>
                </a:lnTo>
                <a:lnTo>
                  <a:pt x="1795756" y="797881"/>
                </a:lnTo>
                <a:lnTo>
                  <a:pt x="1837788" y="791101"/>
                </a:lnTo>
                <a:lnTo>
                  <a:pt x="1874293" y="772223"/>
                </a:lnTo>
                <a:lnTo>
                  <a:pt x="1903079" y="743435"/>
                </a:lnTo>
                <a:lnTo>
                  <a:pt x="1921957" y="706927"/>
                </a:lnTo>
                <a:lnTo>
                  <a:pt x="1928737" y="664890"/>
                </a:lnTo>
                <a:lnTo>
                  <a:pt x="1928737" y="132980"/>
                </a:lnTo>
                <a:lnTo>
                  <a:pt x="1921957" y="90948"/>
                </a:lnTo>
                <a:lnTo>
                  <a:pt x="1903079" y="54443"/>
                </a:lnTo>
                <a:lnTo>
                  <a:pt x="1874293" y="25657"/>
                </a:lnTo>
                <a:lnTo>
                  <a:pt x="1837788" y="6779"/>
                </a:lnTo>
                <a:lnTo>
                  <a:pt x="1795756" y="0"/>
                </a:lnTo>
                <a:close/>
              </a:path>
            </a:pathLst>
          </a:custGeom>
          <a:solidFill>
            <a:srgbClr val="F892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865999" y="1630320"/>
            <a:ext cx="1929130" cy="798195"/>
          </a:xfrm>
          <a:custGeom>
            <a:avLst/>
            <a:gdLst/>
            <a:ahLst/>
            <a:cxnLst/>
            <a:rect l="l" t="t" r="r" b="b"/>
            <a:pathLst>
              <a:path w="1929129" h="798194">
                <a:moveTo>
                  <a:pt x="0" y="132980"/>
                </a:moveTo>
                <a:lnTo>
                  <a:pt x="6779" y="90948"/>
                </a:lnTo>
                <a:lnTo>
                  <a:pt x="25657" y="54443"/>
                </a:lnTo>
                <a:lnTo>
                  <a:pt x="54443" y="25657"/>
                </a:lnTo>
                <a:lnTo>
                  <a:pt x="90948" y="6779"/>
                </a:lnTo>
                <a:lnTo>
                  <a:pt x="132980" y="0"/>
                </a:lnTo>
                <a:lnTo>
                  <a:pt x="1795756" y="0"/>
                </a:lnTo>
                <a:lnTo>
                  <a:pt x="1837788" y="6779"/>
                </a:lnTo>
                <a:lnTo>
                  <a:pt x="1874293" y="25657"/>
                </a:lnTo>
                <a:lnTo>
                  <a:pt x="1903079" y="54443"/>
                </a:lnTo>
                <a:lnTo>
                  <a:pt x="1921957" y="90948"/>
                </a:lnTo>
                <a:lnTo>
                  <a:pt x="1928737" y="132980"/>
                </a:lnTo>
                <a:lnTo>
                  <a:pt x="1928737" y="664890"/>
                </a:lnTo>
                <a:lnTo>
                  <a:pt x="1921957" y="706927"/>
                </a:lnTo>
                <a:lnTo>
                  <a:pt x="1903079" y="743435"/>
                </a:lnTo>
                <a:lnTo>
                  <a:pt x="1874293" y="772223"/>
                </a:lnTo>
                <a:lnTo>
                  <a:pt x="1837788" y="791101"/>
                </a:lnTo>
                <a:lnTo>
                  <a:pt x="1795756" y="797881"/>
                </a:lnTo>
                <a:lnTo>
                  <a:pt x="132980" y="797881"/>
                </a:lnTo>
                <a:lnTo>
                  <a:pt x="90948" y="791101"/>
                </a:lnTo>
                <a:lnTo>
                  <a:pt x="54443" y="772223"/>
                </a:lnTo>
                <a:lnTo>
                  <a:pt x="25657" y="743435"/>
                </a:lnTo>
                <a:lnTo>
                  <a:pt x="6779" y="706927"/>
                </a:lnTo>
                <a:lnTo>
                  <a:pt x="0" y="664890"/>
                </a:lnTo>
                <a:lnTo>
                  <a:pt x="0" y="132980"/>
                </a:lnTo>
                <a:close/>
              </a:path>
            </a:pathLst>
          </a:custGeom>
          <a:ln w="21360">
            <a:solidFill>
              <a:srgbClr val="BB93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6188913" y="1722047"/>
            <a:ext cx="1282065" cy="6286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01499"/>
              </a:lnSpc>
              <a:spcBef>
                <a:spcPts val="90"/>
              </a:spcBef>
            </a:pPr>
            <a:r>
              <a:rPr dirty="0" sz="1950" spc="5">
                <a:solidFill>
                  <a:srgbClr val="FFFFFF"/>
                </a:solidFill>
                <a:latin typeface="黑体"/>
                <a:cs typeface="黑体"/>
              </a:rPr>
              <a:t>InPlaceSet  Controller</a:t>
            </a:r>
            <a:endParaRPr sz="1950">
              <a:latin typeface="黑体"/>
              <a:cs typeface="黑体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745553" y="2910696"/>
            <a:ext cx="198755" cy="7834630"/>
          </a:xfrm>
          <a:custGeom>
            <a:avLst/>
            <a:gdLst/>
            <a:ahLst/>
            <a:cxnLst/>
            <a:rect l="l" t="t" r="r" b="b"/>
            <a:pathLst>
              <a:path w="198754" h="7834630">
                <a:moveTo>
                  <a:pt x="165439" y="0"/>
                </a:moveTo>
                <a:lnTo>
                  <a:pt x="33087" y="0"/>
                </a:lnTo>
                <a:lnTo>
                  <a:pt x="20209" y="2600"/>
                </a:lnTo>
                <a:lnTo>
                  <a:pt x="9692" y="9692"/>
                </a:lnTo>
                <a:lnTo>
                  <a:pt x="2600" y="20209"/>
                </a:lnTo>
                <a:lnTo>
                  <a:pt x="0" y="33087"/>
                </a:lnTo>
                <a:lnTo>
                  <a:pt x="0" y="7801228"/>
                </a:lnTo>
                <a:lnTo>
                  <a:pt x="2600" y="7814106"/>
                </a:lnTo>
                <a:lnTo>
                  <a:pt x="9692" y="7824624"/>
                </a:lnTo>
                <a:lnTo>
                  <a:pt x="20209" y="7831715"/>
                </a:lnTo>
                <a:lnTo>
                  <a:pt x="33087" y="7834316"/>
                </a:lnTo>
                <a:lnTo>
                  <a:pt x="165439" y="7834316"/>
                </a:lnTo>
                <a:lnTo>
                  <a:pt x="178318" y="7831715"/>
                </a:lnTo>
                <a:lnTo>
                  <a:pt x="188835" y="7824624"/>
                </a:lnTo>
                <a:lnTo>
                  <a:pt x="195927" y="7814106"/>
                </a:lnTo>
                <a:lnTo>
                  <a:pt x="198527" y="7801228"/>
                </a:lnTo>
                <a:lnTo>
                  <a:pt x="198527" y="33087"/>
                </a:lnTo>
                <a:lnTo>
                  <a:pt x="195927" y="20209"/>
                </a:lnTo>
                <a:lnTo>
                  <a:pt x="188835" y="9692"/>
                </a:lnTo>
                <a:lnTo>
                  <a:pt x="178318" y="2600"/>
                </a:lnTo>
                <a:lnTo>
                  <a:pt x="165439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6745553" y="2910696"/>
            <a:ext cx="198755" cy="7834630"/>
          </a:xfrm>
          <a:custGeom>
            <a:avLst/>
            <a:gdLst/>
            <a:ahLst/>
            <a:cxnLst/>
            <a:rect l="l" t="t" r="r" b="b"/>
            <a:pathLst>
              <a:path w="198754" h="7834630">
                <a:moveTo>
                  <a:pt x="0" y="33087"/>
                </a:moveTo>
                <a:lnTo>
                  <a:pt x="2600" y="20209"/>
                </a:lnTo>
                <a:lnTo>
                  <a:pt x="9692" y="9692"/>
                </a:lnTo>
                <a:lnTo>
                  <a:pt x="20209" y="2600"/>
                </a:lnTo>
                <a:lnTo>
                  <a:pt x="33087" y="0"/>
                </a:lnTo>
                <a:lnTo>
                  <a:pt x="165439" y="0"/>
                </a:lnTo>
                <a:lnTo>
                  <a:pt x="178318" y="2600"/>
                </a:lnTo>
                <a:lnTo>
                  <a:pt x="188835" y="9692"/>
                </a:lnTo>
                <a:lnTo>
                  <a:pt x="195927" y="20209"/>
                </a:lnTo>
                <a:lnTo>
                  <a:pt x="198527" y="33087"/>
                </a:lnTo>
                <a:lnTo>
                  <a:pt x="198527" y="7801228"/>
                </a:lnTo>
                <a:lnTo>
                  <a:pt x="195927" y="7814106"/>
                </a:lnTo>
                <a:lnTo>
                  <a:pt x="188835" y="7824624"/>
                </a:lnTo>
                <a:lnTo>
                  <a:pt x="178318" y="7831715"/>
                </a:lnTo>
                <a:lnTo>
                  <a:pt x="165439" y="7834316"/>
                </a:lnTo>
                <a:lnTo>
                  <a:pt x="33087" y="7834316"/>
                </a:lnTo>
                <a:lnTo>
                  <a:pt x="20209" y="7831715"/>
                </a:lnTo>
                <a:lnTo>
                  <a:pt x="9692" y="7824624"/>
                </a:lnTo>
                <a:lnTo>
                  <a:pt x="2600" y="7814106"/>
                </a:lnTo>
                <a:lnTo>
                  <a:pt x="0" y="7801228"/>
                </a:lnTo>
                <a:lnTo>
                  <a:pt x="0" y="33087"/>
                </a:lnTo>
                <a:close/>
              </a:path>
            </a:pathLst>
          </a:custGeom>
          <a:ln w="21360">
            <a:solidFill>
              <a:srgbClr val="FFDF6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8848945" y="1651680"/>
            <a:ext cx="1654175" cy="799465"/>
          </a:xfrm>
          <a:custGeom>
            <a:avLst/>
            <a:gdLst/>
            <a:ahLst/>
            <a:cxnLst/>
            <a:rect l="l" t="t" r="r" b="b"/>
            <a:pathLst>
              <a:path w="1654175" h="799464">
                <a:moveTo>
                  <a:pt x="1520372" y="0"/>
                </a:moveTo>
                <a:lnTo>
                  <a:pt x="133189" y="0"/>
                </a:lnTo>
                <a:lnTo>
                  <a:pt x="91091" y="6790"/>
                </a:lnTo>
                <a:lnTo>
                  <a:pt x="54529" y="25698"/>
                </a:lnTo>
                <a:lnTo>
                  <a:pt x="25698" y="54529"/>
                </a:lnTo>
                <a:lnTo>
                  <a:pt x="6790" y="91091"/>
                </a:lnTo>
                <a:lnTo>
                  <a:pt x="0" y="133189"/>
                </a:lnTo>
                <a:lnTo>
                  <a:pt x="0" y="665937"/>
                </a:lnTo>
                <a:lnTo>
                  <a:pt x="6790" y="708040"/>
                </a:lnTo>
                <a:lnTo>
                  <a:pt x="25698" y="744605"/>
                </a:lnTo>
                <a:lnTo>
                  <a:pt x="54529" y="773439"/>
                </a:lnTo>
                <a:lnTo>
                  <a:pt x="91091" y="792347"/>
                </a:lnTo>
                <a:lnTo>
                  <a:pt x="133189" y="799137"/>
                </a:lnTo>
                <a:lnTo>
                  <a:pt x="1520372" y="799137"/>
                </a:lnTo>
                <a:lnTo>
                  <a:pt x="1562470" y="792347"/>
                </a:lnTo>
                <a:lnTo>
                  <a:pt x="1599032" y="773439"/>
                </a:lnTo>
                <a:lnTo>
                  <a:pt x="1627864" y="744605"/>
                </a:lnTo>
                <a:lnTo>
                  <a:pt x="1646772" y="708040"/>
                </a:lnTo>
                <a:lnTo>
                  <a:pt x="1653562" y="665937"/>
                </a:lnTo>
                <a:lnTo>
                  <a:pt x="1653562" y="133189"/>
                </a:lnTo>
                <a:lnTo>
                  <a:pt x="1646772" y="91091"/>
                </a:lnTo>
                <a:lnTo>
                  <a:pt x="1627864" y="54529"/>
                </a:lnTo>
                <a:lnTo>
                  <a:pt x="1599032" y="25698"/>
                </a:lnTo>
                <a:lnTo>
                  <a:pt x="1562470" y="6790"/>
                </a:lnTo>
                <a:lnTo>
                  <a:pt x="1520372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8848944" y="1651680"/>
            <a:ext cx="1654175" cy="799465"/>
          </a:xfrm>
          <a:custGeom>
            <a:avLst/>
            <a:gdLst/>
            <a:ahLst/>
            <a:cxnLst/>
            <a:rect l="l" t="t" r="r" b="b"/>
            <a:pathLst>
              <a:path w="1654175" h="799464">
                <a:moveTo>
                  <a:pt x="0" y="133189"/>
                </a:moveTo>
                <a:lnTo>
                  <a:pt x="6790" y="91091"/>
                </a:lnTo>
                <a:lnTo>
                  <a:pt x="25698" y="54529"/>
                </a:lnTo>
                <a:lnTo>
                  <a:pt x="54529" y="25698"/>
                </a:lnTo>
                <a:lnTo>
                  <a:pt x="91091" y="6790"/>
                </a:lnTo>
                <a:lnTo>
                  <a:pt x="133189" y="0"/>
                </a:lnTo>
                <a:lnTo>
                  <a:pt x="1520372" y="0"/>
                </a:lnTo>
                <a:lnTo>
                  <a:pt x="1562470" y="6790"/>
                </a:lnTo>
                <a:lnTo>
                  <a:pt x="1599032" y="25698"/>
                </a:lnTo>
                <a:lnTo>
                  <a:pt x="1627864" y="54529"/>
                </a:lnTo>
                <a:lnTo>
                  <a:pt x="1646772" y="91091"/>
                </a:lnTo>
                <a:lnTo>
                  <a:pt x="1653562" y="133189"/>
                </a:lnTo>
                <a:lnTo>
                  <a:pt x="1653562" y="665937"/>
                </a:lnTo>
                <a:lnTo>
                  <a:pt x="1646772" y="708040"/>
                </a:lnTo>
                <a:lnTo>
                  <a:pt x="1627864" y="744605"/>
                </a:lnTo>
                <a:lnTo>
                  <a:pt x="1599032" y="773439"/>
                </a:lnTo>
                <a:lnTo>
                  <a:pt x="1562470" y="792347"/>
                </a:lnTo>
                <a:lnTo>
                  <a:pt x="1520372" y="799137"/>
                </a:lnTo>
                <a:lnTo>
                  <a:pt x="133189" y="799137"/>
                </a:lnTo>
                <a:lnTo>
                  <a:pt x="91091" y="792347"/>
                </a:lnTo>
                <a:lnTo>
                  <a:pt x="54529" y="773439"/>
                </a:lnTo>
                <a:lnTo>
                  <a:pt x="25698" y="744605"/>
                </a:lnTo>
                <a:lnTo>
                  <a:pt x="6790" y="708040"/>
                </a:lnTo>
                <a:lnTo>
                  <a:pt x="0" y="665937"/>
                </a:lnTo>
                <a:lnTo>
                  <a:pt x="0" y="133189"/>
                </a:lnTo>
                <a:close/>
              </a:path>
            </a:pathLst>
          </a:custGeom>
          <a:ln w="21360">
            <a:solidFill>
              <a:srgbClr val="BB93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9473281" y="1894644"/>
            <a:ext cx="402590" cy="3270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950" spc="5">
                <a:solidFill>
                  <a:srgbClr val="FFFFFF"/>
                </a:solidFill>
                <a:latin typeface="黑体"/>
                <a:cs typeface="黑体"/>
              </a:rPr>
              <a:t>Pod</a:t>
            </a:r>
            <a:endParaRPr sz="1950">
              <a:latin typeface="黑体"/>
              <a:cs typeface="黑体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9553844" y="2867975"/>
            <a:ext cx="182245" cy="7965440"/>
          </a:xfrm>
          <a:custGeom>
            <a:avLst/>
            <a:gdLst/>
            <a:ahLst/>
            <a:cxnLst/>
            <a:rect l="l" t="t" r="r" b="b"/>
            <a:pathLst>
              <a:path w="182245" h="7965440">
                <a:moveTo>
                  <a:pt x="151827" y="0"/>
                </a:moveTo>
                <a:lnTo>
                  <a:pt x="30365" y="0"/>
                </a:lnTo>
                <a:lnTo>
                  <a:pt x="18544" y="2385"/>
                </a:lnTo>
                <a:lnTo>
                  <a:pt x="8892" y="8892"/>
                </a:lnTo>
                <a:lnTo>
                  <a:pt x="2385" y="18544"/>
                </a:lnTo>
                <a:lnTo>
                  <a:pt x="0" y="30365"/>
                </a:lnTo>
                <a:lnTo>
                  <a:pt x="0" y="7934627"/>
                </a:lnTo>
                <a:lnTo>
                  <a:pt x="2385" y="7946448"/>
                </a:lnTo>
                <a:lnTo>
                  <a:pt x="8892" y="7956100"/>
                </a:lnTo>
                <a:lnTo>
                  <a:pt x="18544" y="7962607"/>
                </a:lnTo>
                <a:lnTo>
                  <a:pt x="30365" y="7964993"/>
                </a:lnTo>
                <a:lnTo>
                  <a:pt x="151827" y="7964993"/>
                </a:lnTo>
                <a:lnTo>
                  <a:pt x="163649" y="7962607"/>
                </a:lnTo>
                <a:lnTo>
                  <a:pt x="173301" y="7956100"/>
                </a:lnTo>
                <a:lnTo>
                  <a:pt x="179807" y="7946448"/>
                </a:lnTo>
                <a:lnTo>
                  <a:pt x="182193" y="7934627"/>
                </a:lnTo>
                <a:lnTo>
                  <a:pt x="182193" y="30365"/>
                </a:lnTo>
                <a:lnTo>
                  <a:pt x="179807" y="18544"/>
                </a:lnTo>
                <a:lnTo>
                  <a:pt x="173301" y="8892"/>
                </a:lnTo>
                <a:lnTo>
                  <a:pt x="163649" y="2385"/>
                </a:lnTo>
                <a:lnTo>
                  <a:pt x="151827" y="0"/>
                </a:lnTo>
                <a:close/>
              </a:path>
            </a:pathLst>
          </a:custGeom>
          <a:solidFill>
            <a:srgbClr val="E4DED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9553844" y="2867975"/>
            <a:ext cx="182245" cy="7965440"/>
          </a:xfrm>
          <a:custGeom>
            <a:avLst/>
            <a:gdLst/>
            <a:ahLst/>
            <a:cxnLst/>
            <a:rect l="l" t="t" r="r" b="b"/>
            <a:pathLst>
              <a:path w="182245" h="7965440">
                <a:moveTo>
                  <a:pt x="0" y="30365"/>
                </a:moveTo>
                <a:lnTo>
                  <a:pt x="2385" y="18544"/>
                </a:lnTo>
                <a:lnTo>
                  <a:pt x="8892" y="8892"/>
                </a:lnTo>
                <a:lnTo>
                  <a:pt x="18544" y="2385"/>
                </a:lnTo>
                <a:lnTo>
                  <a:pt x="30365" y="0"/>
                </a:lnTo>
                <a:lnTo>
                  <a:pt x="151827" y="0"/>
                </a:lnTo>
                <a:lnTo>
                  <a:pt x="163649" y="2385"/>
                </a:lnTo>
                <a:lnTo>
                  <a:pt x="173301" y="8892"/>
                </a:lnTo>
                <a:lnTo>
                  <a:pt x="179807" y="18544"/>
                </a:lnTo>
                <a:lnTo>
                  <a:pt x="182193" y="30365"/>
                </a:lnTo>
                <a:lnTo>
                  <a:pt x="182193" y="7934627"/>
                </a:lnTo>
                <a:lnTo>
                  <a:pt x="179807" y="7946448"/>
                </a:lnTo>
                <a:lnTo>
                  <a:pt x="173301" y="7956100"/>
                </a:lnTo>
                <a:lnTo>
                  <a:pt x="163649" y="7962607"/>
                </a:lnTo>
                <a:lnTo>
                  <a:pt x="151827" y="7964993"/>
                </a:lnTo>
                <a:lnTo>
                  <a:pt x="30365" y="7964993"/>
                </a:lnTo>
                <a:lnTo>
                  <a:pt x="18544" y="7962607"/>
                </a:lnTo>
                <a:lnTo>
                  <a:pt x="8892" y="7956100"/>
                </a:lnTo>
                <a:lnTo>
                  <a:pt x="2385" y="7946448"/>
                </a:lnTo>
                <a:lnTo>
                  <a:pt x="0" y="7934627"/>
                </a:lnTo>
                <a:lnTo>
                  <a:pt x="0" y="30365"/>
                </a:lnTo>
                <a:close/>
              </a:path>
            </a:pathLst>
          </a:custGeom>
          <a:ln w="21360">
            <a:solidFill>
              <a:srgbClr val="BB93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1110655" y="1651680"/>
            <a:ext cx="2847340" cy="799465"/>
          </a:xfrm>
          <a:custGeom>
            <a:avLst/>
            <a:gdLst/>
            <a:ahLst/>
            <a:cxnLst/>
            <a:rect l="l" t="t" r="r" b="b"/>
            <a:pathLst>
              <a:path w="2847340" h="799464">
                <a:moveTo>
                  <a:pt x="2714053" y="0"/>
                </a:moveTo>
                <a:lnTo>
                  <a:pt x="133189" y="0"/>
                </a:lnTo>
                <a:lnTo>
                  <a:pt x="91091" y="6790"/>
                </a:lnTo>
                <a:lnTo>
                  <a:pt x="54529" y="25698"/>
                </a:lnTo>
                <a:lnTo>
                  <a:pt x="25698" y="54529"/>
                </a:lnTo>
                <a:lnTo>
                  <a:pt x="6790" y="91091"/>
                </a:lnTo>
                <a:lnTo>
                  <a:pt x="0" y="133189"/>
                </a:lnTo>
                <a:lnTo>
                  <a:pt x="0" y="665937"/>
                </a:lnTo>
                <a:lnTo>
                  <a:pt x="6790" y="708040"/>
                </a:lnTo>
                <a:lnTo>
                  <a:pt x="25698" y="744605"/>
                </a:lnTo>
                <a:lnTo>
                  <a:pt x="54529" y="773439"/>
                </a:lnTo>
                <a:lnTo>
                  <a:pt x="91091" y="792347"/>
                </a:lnTo>
                <a:lnTo>
                  <a:pt x="133189" y="799137"/>
                </a:lnTo>
                <a:lnTo>
                  <a:pt x="2714053" y="799137"/>
                </a:lnTo>
                <a:lnTo>
                  <a:pt x="2756151" y="792347"/>
                </a:lnTo>
                <a:lnTo>
                  <a:pt x="2792713" y="773439"/>
                </a:lnTo>
                <a:lnTo>
                  <a:pt x="2821545" y="744605"/>
                </a:lnTo>
                <a:lnTo>
                  <a:pt x="2840452" y="708040"/>
                </a:lnTo>
                <a:lnTo>
                  <a:pt x="2847243" y="665937"/>
                </a:lnTo>
                <a:lnTo>
                  <a:pt x="2847243" y="133189"/>
                </a:lnTo>
                <a:lnTo>
                  <a:pt x="2840452" y="91091"/>
                </a:lnTo>
                <a:lnTo>
                  <a:pt x="2821545" y="54529"/>
                </a:lnTo>
                <a:lnTo>
                  <a:pt x="2792713" y="25698"/>
                </a:lnTo>
                <a:lnTo>
                  <a:pt x="2756151" y="6790"/>
                </a:lnTo>
                <a:lnTo>
                  <a:pt x="2714053" y="0"/>
                </a:lnTo>
                <a:close/>
              </a:path>
            </a:pathLst>
          </a:custGeom>
          <a:solidFill>
            <a:srgbClr val="F892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1110655" y="1651680"/>
            <a:ext cx="2847340" cy="799465"/>
          </a:xfrm>
          <a:custGeom>
            <a:avLst/>
            <a:gdLst/>
            <a:ahLst/>
            <a:cxnLst/>
            <a:rect l="l" t="t" r="r" b="b"/>
            <a:pathLst>
              <a:path w="2847340" h="799464">
                <a:moveTo>
                  <a:pt x="0" y="133189"/>
                </a:moveTo>
                <a:lnTo>
                  <a:pt x="6790" y="91091"/>
                </a:lnTo>
                <a:lnTo>
                  <a:pt x="25698" y="54529"/>
                </a:lnTo>
                <a:lnTo>
                  <a:pt x="54529" y="25698"/>
                </a:lnTo>
                <a:lnTo>
                  <a:pt x="91091" y="6790"/>
                </a:lnTo>
                <a:lnTo>
                  <a:pt x="133189" y="0"/>
                </a:lnTo>
                <a:lnTo>
                  <a:pt x="2714053" y="0"/>
                </a:lnTo>
                <a:lnTo>
                  <a:pt x="2756151" y="6790"/>
                </a:lnTo>
                <a:lnTo>
                  <a:pt x="2792713" y="25698"/>
                </a:lnTo>
                <a:lnTo>
                  <a:pt x="2821545" y="54529"/>
                </a:lnTo>
                <a:lnTo>
                  <a:pt x="2840452" y="91091"/>
                </a:lnTo>
                <a:lnTo>
                  <a:pt x="2847243" y="133189"/>
                </a:lnTo>
                <a:lnTo>
                  <a:pt x="2847243" y="665937"/>
                </a:lnTo>
                <a:lnTo>
                  <a:pt x="2840452" y="708040"/>
                </a:lnTo>
                <a:lnTo>
                  <a:pt x="2821545" y="744605"/>
                </a:lnTo>
                <a:lnTo>
                  <a:pt x="2792713" y="773439"/>
                </a:lnTo>
                <a:lnTo>
                  <a:pt x="2756151" y="792347"/>
                </a:lnTo>
                <a:lnTo>
                  <a:pt x="2714053" y="799137"/>
                </a:lnTo>
                <a:lnTo>
                  <a:pt x="133189" y="799137"/>
                </a:lnTo>
                <a:lnTo>
                  <a:pt x="91091" y="792347"/>
                </a:lnTo>
                <a:lnTo>
                  <a:pt x="54529" y="773439"/>
                </a:lnTo>
                <a:lnTo>
                  <a:pt x="25698" y="744605"/>
                </a:lnTo>
                <a:lnTo>
                  <a:pt x="6790" y="708040"/>
                </a:lnTo>
                <a:lnTo>
                  <a:pt x="0" y="665937"/>
                </a:lnTo>
                <a:lnTo>
                  <a:pt x="0" y="133189"/>
                </a:lnTo>
                <a:close/>
              </a:path>
            </a:pathLst>
          </a:custGeom>
          <a:ln w="21360">
            <a:solidFill>
              <a:srgbClr val="BB93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11514642" y="1743862"/>
            <a:ext cx="2035810" cy="6286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9255" marR="5080" indent="-377190">
              <a:lnSpc>
                <a:spcPct val="101499"/>
              </a:lnSpc>
              <a:spcBef>
                <a:spcPts val="90"/>
              </a:spcBef>
            </a:pPr>
            <a:r>
              <a:rPr dirty="0" sz="1950" spc="5">
                <a:solidFill>
                  <a:srgbClr val="FFFFFF"/>
                </a:solidFill>
                <a:latin typeface="黑体"/>
                <a:cs typeface="黑体"/>
              </a:rPr>
              <a:t>Service/Endpoint  </a:t>
            </a:r>
            <a:r>
              <a:rPr dirty="0" sz="1950" spc="5">
                <a:solidFill>
                  <a:srgbClr val="FFFFFF"/>
                </a:solidFill>
                <a:latin typeface="黑体"/>
                <a:cs typeface="黑体"/>
              </a:rPr>
              <a:t>Controller</a:t>
            </a:r>
            <a:endParaRPr sz="1950">
              <a:latin typeface="黑体"/>
              <a:cs typeface="黑体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2432500" y="2910693"/>
            <a:ext cx="227965" cy="7792084"/>
          </a:xfrm>
          <a:custGeom>
            <a:avLst/>
            <a:gdLst/>
            <a:ahLst/>
            <a:cxnLst/>
            <a:rect l="l" t="t" r="r" b="b"/>
            <a:pathLst>
              <a:path w="227965" h="7792084">
                <a:moveTo>
                  <a:pt x="189523" y="0"/>
                </a:moveTo>
                <a:lnTo>
                  <a:pt x="37904" y="0"/>
                </a:lnTo>
                <a:lnTo>
                  <a:pt x="23151" y="2979"/>
                </a:lnTo>
                <a:lnTo>
                  <a:pt x="11103" y="11103"/>
                </a:lnTo>
                <a:lnTo>
                  <a:pt x="2979" y="23151"/>
                </a:lnTo>
                <a:lnTo>
                  <a:pt x="0" y="37904"/>
                </a:lnTo>
                <a:lnTo>
                  <a:pt x="0" y="7753701"/>
                </a:lnTo>
                <a:lnTo>
                  <a:pt x="2979" y="7768452"/>
                </a:lnTo>
                <a:lnTo>
                  <a:pt x="11103" y="7780497"/>
                </a:lnTo>
                <a:lnTo>
                  <a:pt x="23151" y="7788617"/>
                </a:lnTo>
                <a:lnTo>
                  <a:pt x="37904" y="7791595"/>
                </a:lnTo>
                <a:lnTo>
                  <a:pt x="189523" y="7791595"/>
                </a:lnTo>
                <a:lnTo>
                  <a:pt x="204276" y="7788617"/>
                </a:lnTo>
                <a:lnTo>
                  <a:pt x="216324" y="7780497"/>
                </a:lnTo>
                <a:lnTo>
                  <a:pt x="224448" y="7768452"/>
                </a:lnTo>
                <a:lnTo>
                  <a:pt x="227427" y="7753701"/>
                </a:lnTo>
                <a:lnTo>
                  <a:pt x="227427" y="37904"/>
                </a:lnTo>
                <a:lnTo>
                  <a:pt x="224448" y="23151"/>
                </a:lnTo>
                <a:lnTo>
                  <a:pt x="216324" y="11103"/>
                </a:lnTo>
                <a:lnTo>
                  <a:pt x="204276" y="2979"/>
                </a:lnTo>
                <a:lnTo>
                  <a:pt x="189523" y="0"/>
                </a:lnTo>
                <a:close/>
              </a:path>
            </a:pathLst>
          </a:custGeom>
          <a:solidFill>
            <a:srgbClr val="E4DED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12432500" y="2910693"/>
            <a:ext cx="227965" cy="7792084"/>
          </a:xfrm>
          <a:custGeom>
            <a:avLst/>
            <a:gdLst/>
            <a:ahLst/>
            <a:cxnLst/>
            <a:rect l="l" t="t" r="r" b="b"/>
            <a:pathLst>
              <a:path w="227965" h="7792084">
                <a:moveTo>
                  <a:pt x="0" y="37904"/>
                </a:moveTo>
                <a:lnTo>
                  <a:pt x="2979" y="23151"/>
                </a:lnTo>
                <a:lnTo>
                  <a:pt x="11103" y="11103"/>
                </a:lnTo>
                <a:lnTo>
                  <a:pt x="23151" y="2979"/>
                </a:lnTo>
                <a:lnTo>
                  <a:pt x="37904" y="0"/>
                </a:lnTo>
                <a:lnTo>
                  <a:pt x="189523" y="0"/>
                </a:lnTo>
                <a:lnTo>
                  <a:pt x="204276" y="2979"/>
                </a:lnTo>
                <a:lnTo>
                  <a:pt x="216324" y="11103"/>
                </a:lnTo>
                <a:lnTo>
                  <a:pt x="224448" y="23151"/>
                </a:lnTo>
                <a:lnTo>
                  <a:pt x="227427" y="37904"/>
                </a:lnTo>
                <a:lnTo>
                  <a:pt x="227427" y="7753701"/>
                </a:lnTo>
                <a:lnTo>
                  <a:pt x="224448" y="7768452"/>
                </a:lnTo>
                <a:lnTo>
                  <a:pt x="216324" y="7780497"/>
                </a:lnTo>
                <a:lnTo>
                  <a:pt x="204276" y="7788617"/>
                </a:lnTo>
                <a:lnTo>
                  <a:pt x="189523" y="7791595"/>
                </a:lnTo>
                <a:lnTo>
                  <a:pt x="37904" y="7791595"/>
                </a:lnTo>
                <a:lnTo>
                  <a:pt x="23151" y="7788617"/>
                </a:lnTo>
                <a:lnTo>
                  <a:pt x="11103" y="7780497"/>
                </a:lnTo>
                <a:lnTo>
                  <a:pt x="2979" y="7768452"/>
                </a:lnTo>
                <a:lnTo>
                  <a:pt x="0" y="7753701"/>
                </a:lnTo>
                <a:lnTo>
                  <a:pt x="0" y="37904"/>
                </a:lnTo>
                <a:close/>
              </a:path>
            </a:pathLst>
          </a:custGeom>
          <a:ln w="21360">
            <a:solidFill>
              <a:srgbClr val="BB93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15276603" y="2450187"/>
            <a:ext cx="50800" cy="8740140"/>
          </a:xfrm>
          <a:custGeom>
            <a:avLst/>
            <a:gdLst/>
            <a:ahLst/>
            <a:cxnLst/>
            <a:rect l="l" t="t" r="r" b="b"/>
            <a:pathLst>
              <a:path w="50800" h="8740140">
                <a:moveTo>
                  <a:pt x="50637" y="0"/>
                </a:moveTo>
                <a:lnTo>
                  <a:pt x="0" y="8739733"/>
                </a:lnTo>
              </a:path>
            </a:pathLst>
          </a:custGeom>
          <a:ln w="7539">
            <a:solidFill>
              <a:srgbClr val="FFC802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14135065" y="1651681"/>
            <a:ext cx="2385060" cy="799465"/>
          </a:xfrm>
          <a:custGeom>
            <a:avLst/>
            <a:gdLst/>
            <a:ahLst/>
            <a:cxnLst/>
            <a:rect l="l" t="t" r="r" b="b"/>
            <a:pathLst>
              <a:path w="2385059" h="799464">
                <a:moveTo>
                  <a:pt x="2251659" y="0"/>
                </a:moveTo>
                <a:lnTo>
                  <a:pt x="133189" y="0"/>
                </a:lnTo>
                <a:lnTo>
                  <a:pt x="91091" y="6790"/>
                </a:lnTo>
                <a:lnTo>
                  <a:pt x="54529" y="25698"/>
                </a:lnTo>
                <a:lnTo>
                  <a:pt x="25698" y="54529"/>
                </a:lnTo>
                <a:lnTo>
                  <a:pt x="6790" y="91091"/>
                </a:lnTo>
                <a:lnTo>
                  <a:pt x="0" y="133189"/>
                </a:lnTo>
                <a:lnTo>
                  <a:pt x="0" y="665937"/>
                </a:lnTo>
                <a:lnTo>
                  <a:pt x="6790" y="708036"/>
                </a:lnTo>
                <a:lnTo>
                  <a:pt x="25698" y="744601"/>
                </a:lnTo>
                <a:lnTo>
                  <a:pt x="54529" y="773436"/>
                </a:lnTo>
                <a:lnTo>
                  <a:pt x="91091" y="792346"/>
                </a:lnTo>
                <a:lnTo>
                  <a:pt x="133189" y="799137"/>
                </a:lnTo>
                <a:lnTo>
                  <a:pt x="2251659" y="799137"/>
                </a:lnTo>
                <a:lnTo>
                  <a:pt x="2293757" y="792346"/>
                </a:lnTo>
                <a:lnTo>
                  <a:pt x="2330318" y="773436"/>
                </a:lnTo>
                <a:lnTo>
                  <a:pt x="2359150" y="744601"/>
                </a:lnTo>
                <a:lnTo>
                  <a:pt x="2378058" y="708036"/>
                </a:lnTo>
                <a:lnTo>
                  <a:pt x="2384848" y="665937"/>
                </a:lnTo>
                <a:lnTo>
                  <a:pt x="2384848" y="133189"/>
                </a:lnTo>
                <a:lnTo>
                  <a:pt x="2378058" y="91091"/>
                </a:lnTo>
                <a:lnTo>
                  <a:pt x="2359150" y="54529"/>
                </a:lnTo>
                <a:lnTo>
                  <a:pt x="2330318" y="25698"/>
                </a:lnTo>
                <a:lnTo>
                  <a:pt x="2293757" y="6790"/>
                </a:lnTo>
                <a:lnTo>
                  <a:pt x="2251659" y="0"/>
                </a:lnTo>
                <a:close/>
              </a:path>
            </a:pathLst>
          </a:custGeom>
          <a:solidFill>
            <a:srgbClr val="F892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14135065" y="1651681"/>
            <a:ext cx="2385060" cy="799465"/>
          </a:xfrm>
          <a:custGeom>
            <a:avLst/>
            <a:gdLst/>
            <a:ahLst/>
            <a:cxnLst/>
            <a:rect l="l" t="t" r="r" b="b"/>
            <a:pathLst>
              <a:path w="2385059" h="799464">
                <a:moveTo>
                  <a:pt x="0" y="133189"/>
                </a:moveTo>
                <a:lnTo>
                  <a:pt x="6790" y="91091"/>
                </a:lnTo>
                <a:lnTo>
                  <a:pt x="25698" y="54529"/>
                </a:lnTo>
                <a:lnTo>
                  <a:pt x="54529" y="25698"/>
                </a:lnTo>
                <a:lnTo>
                  <a:pt x="91091" y="6790"/>
                </a:lnTo>
                <a:lnTo>
                  <a:pt x="133189" y="0"/>
                </a:lnTo>
                <a:lnTo>
                  <a:pt x="2251659" y="0"/>
                </a:lnTo>
                <a:lnTo>
                  <a:pt x="2293757" y="6790"/>
                </a:lnTo>
                <a:lnTo>
                  <a:pt x="2330318" y="25698"/>
                </a:lnTo>
                <a:lnTo>
                  <a:pt x="2359150" y="54529"/>
                </a:lnTo>
                <a:lnTo>
                  <a:pt x="2378058" y="91091"/>
                </a:lnTo>
                <a:lnTo>
                  <a:pt x="2384848" y="133189"/>
                </a:lnTo>
                <a:lnTo>
                  <a:pt x="2384848" y="665937"/>
                </a:lnTo>
                <a:lnTo>
                  <a:pt x="2378058" y="708036"/>
                </a:lnTo>
                <a:lnTo>
                  <a:pt x="2359150" y="744601"/>
                </a:lnTo>
                <a:lnTo>
                  <a:pt x="2330318" y="773436"/>
                </a:lnTo>
                <a:lnTo>
                  <a:pt x="2293757" y="792346"/>
                </a:lnTo>
                <a:lnTo>
                  <a:pt x="2251659" y="799137"/>
                </a:lnTo>
                <a:lnTo>
                  <a:pt x="133189" y="799137"/>
                </a:lnTo>
                <a:lnTo>
                  <a:pt x="91091" y="792346"/>
                </a:lnTo>
                <a:lnTo>
                  <a:pt x="54529" y="773436"/>
                </a:lnTo>
                <a:lnTo>
                  <a:pt x="25698" y="744601"/>
                </a:lnTo>
                <a:lnTo>
                  <a:pt x="6790" y="708036"/>
                </a:lnTo>
                <a:lnTo>
                  <a:pt x="0" y="665937"/>
                </a:lnTo>
                <a:lnTo>
                  <a:pt x="0" y="133189"/>
                </a:lnTo>
                <a:close/>
              </a:path>
            </a:pathLst>
          </a:custGeom>
          <a:ln w="21360">
            <a:solidFill>
              <a:srgbClr val="BB93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14560734" y="1743862"/>
            <a:ext cx="1533525" cy="6286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37795" marR="5080" indent="-125730">
              <a:lnSpc>
                <a:spcPct val="101499"/>
              </a:lnSpc>
              <a:spcBef>
                <a:spcPts val="90"/>
              </a:spcBef>
            </a:pPr>
            <a:r>
              <a:rPr dirty="0" sz="1950" spc="5">
                <a:solidFill>
                  <a:srgbClr val="FFFFFF"/>
                </a:solidFill>
                <a:latin typeface="黑体"/>
                <a:cs typeface="黑体"/>
              </a:rPr>
              <a:t>LoadBalancer  </a:t>
            </a:r>
            <a:r>
              <a:rPr dirty="0" sz="1950" spc="5">
                <a:solidFill>
                  <a:srgbClr val="FFFFFF"/>
                </a:solidFill>
                <a:latin typeface="黑体"/>
                <a:cs typeface="黑体"/>
              </a:rPr>
              <a:t>Controller</a:t>
            </a:r>
            <a:endParaRPr sz="1950">
              <a:latin typeface="黑体"/>
              <a:cs typeface="黑体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5180479" y="2889340"/>
            <a:ext cx="248920" cy="8030845"/>
          </a:xfrm>
          <a:custGeom>
            <a:avLst/>
            <a:gdLst/>
            <a:ahLst/>
            <a:cxnLst/>
            <a:rect l="l" t="t" r="r" b="b"/>
            <a:pathLst>
              <a:path w="248919" h="8030845">
                <a:moveTo>
                  <a:pt x="207323" y="0"/>
                </a:moveTo>
                <a:lnTo>
                  <a:pt x="41464" y="0"/>
                </a:lnTo>
                <a:lnTo>
                  <a:pt x="25324" y="3258"/>
                </a:lnTo>
                <a:lnTo>
                  <a:pt x="12144" y="12144"/>
                </a:lnTo>
                <a:lnTo>
                  <a:pt x="3258" y="25324"/>
                </a:lnTo>
                <a:lnTo>
                  <a:pt x="0" y="41464"/>
                </a:lnTo>
                <a:lnTo>
                  <a:pt x="0" y="7988856"/>
                </a:lnTo>
                <a:lnTo>
                  <a:pt x="3258" y="8004997"/>
                </a:lnTo>
                <a:lnTo>
                  <a:pt x="12144" y="8018181"/>
                </a:lnTo>
                <a:lnTo>
                  <a:pt x="25324" y="8027071"/>
                </a:lnTo>
                <a:lnTo>
                  <a:pt x="41464" y="8030331"/>
                </a:lnTo>
                <a:lnTo>
                  <a:pt x="207323" y="8030331"/>
                </a:lnTo>
                <a:lnTo>
                  <a:pt x="223463" y="8027071"/>
                </a:lnTo>
                <a:lnTo>
                  <a:pt x="236643" y="8018181"/>
                </a:lnTo>
                <a:lnTo>
                  <a:pt x="245529" y="8004997"/>
                </a:lnTo>
                <a:lnTo>
                  <a:pt x="248788" y="7988856"/>
                </a:lnTo>
                <a:lnTo>
                  <a:pt x="248788" y="41464"/>
                </a:lnTo>
                <a:lnTo>
                  <a:pt x="245529" y="25324"/>
                </a:lnTo>
                <a:lnTo>
                  <a:pt x="236643" y="12144"/>
                </a:lnTo>
                <a:lnTo>
                  <a:pt x="223463" y="3258"/>
                </a:lnTo>
                <a:lnTo>
                  <a:pt x="207323" y="0"/>
                </a:lnTo>
                <a:close/>
              </a:path>
            </a:pathLst>
          </a:custGeom>
          <a:solidFill>
            <a:srgbClr val="E4DED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15180479" y="2889340"/>
            <a:ext cx="248920" cy="8030845"/>
          </a:xfrm>
          <a:custGeom>
            <a:avLst/>
            <a:gdLst/>
            <a:ahLst/>
            <a:cxnLst/>
            <a:rect l="l" t="t" r="r" b="b"/>
            <a:pathLst>
              <a:path w="248919" h="8030845">
                <a:moveTo>
                  <a:pt x="0" y="41464"/>
                </a:moveTo>
                <a:lnTo>
                  <a:pt x="3258" y="25324"/>
                </a:lnTo>
                <a:lnTo>
                  <a:pt x="12144" y="12144"/>
                </a:lnTo>
                <a:lnTo>
                  <a:pt x="25324" y="3258"/>
                </a:lnTo>
                <a:lnTo>
                  <a:pt x="41464" y="0"/>
                </a:lnTo>
                <a:lnTo>
                  <a:pt x="207323" y="0"/>
                </a:lnTo>
                <a:lnTo>
                  <a:pt x="223463" y="3258"/>
                </a:lnTo>
                <a:lnTo>
                  <a:pt x="236643" y="12144"/>
                </a:lnTo>
                <a:lnTo>
                  <a:pt x="245529" y="25324"/>
                </a:lnTo>
                <a:lnTo>
                  <a:pt x="248788" y="41464"/>
                </a:lnTo>
                <a:lnTo>
                  <a:pt x="248788" y="7988856"/>
                </a:lnTo>
                <a:lnTo>
                  <a:pt x="245529" y="8004997"/>
                </a:lnTo>
                <a:lnTo>
                  <a:pt x="236643" y="8018181"/>
                </a:lnTo>
                <a:lnTo>
                  <a:pt x="223463" y="8027071"/>
                </a:lnTo>
                <a:lnTo>
                  <a:pt x="207323" y="8030331"/>
                </a:lnTo>
                <a:lnTo>
                  <a:pt x="41464" y="8030331"/>
                </a:lnTo>
                <a:lnTo>
                  <a:pt x="25324" y="8027071"/>
                </a:lnTo>
                <a:lnTo>
                  <a:pt x="12144" y="8018181"/>
                </a:lnTo>
                <a:lnTo>
                  <a:pt x="3258" y="8004997"/>
                </a:lnTo>
                <a:lnTo>
                  <a:pt x="0" y="7988856"/>
                </a:lnTo>
                <a:lnTo>
                  <a:pt x="0" y="41464"/>
                </a:lnTo>
                <a:close/>
              </a:path>
            </a:pathLst>
          </a:custGeom>
          <a:ln w="21360">
            <a:solidFill>
              <a:srgbClr val="BB93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6922092" y="3330140"/>
            <a:ext cx="2492375" cy="19050"/>
          </a:xfrm>
          <a:custGeom>
            <a:avLst/>
            <a:gdLst/>
            <a:ahLst/>
            <a:cxnLst/>
            <a:rect l="l" t="t" r="r" b="b"/>
            <a:pathLst>
              <a:path w="2492375" h="19050">
                <a:moveTo>
                  <a:pt x="0" y="19015"/>
                </a:moveTo>
                <a:lnTo>
                  <a:pt x="2491756" y="0"/>
                </a:lnTo>
              </a:path>
            </a:pathLst>
          </a:custGeom>
          <a:ln w="10470">
            <a:solidFill>
              <a:srgbClr val="FFC80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9403133" y="3298809"/>
            <a:ext cx="63500" cy="62865"/>
          </a:xfrm>
          <a:custGeom>
            <a:avLst/>
            <a:gdLst/>
            <a:ahLst/>
            <a:cxnLst/>
            <a:rect l="l" t="t" r="r" b="b"/>
            <a:pathLst>
              <a:path w="63500" h="62864">
                <a:moveTo>
                  <a:pt x="0" y="0"/>
                </a:moveTo>
                <a:lnTo>
                  <a:pt x="481" y="62825"/>
                </a:lnTo>
                <a:lnTo>
                  <a:pt x="63066" y="30930"/>
                </a:lnTo>
                <a:lnTo>
                  <a:pt x="0" y="0"/>
                </a:lnTo>
                <a:close/>
              </a:path>
            </a:pathLst>
          </a:custGeom>
          <a:solidFill>
            <a:srgbClr val="FFC80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9766404" y="4351281"/>
            <a:ext cx="5344795" cy="23495"/>
          </a:xfrm>
          <a:custGeom>
            <a:avLst/>
            <a:gdLst/>
            <a:ahLst/>
            <a:cxnLst/>
            <a:rect l="l" t="t" r="r" b="b"/>
            <a:pathLst>
              <a:path w="5344794" h="23495">
                <a:moveTo>
                  <a:pt x="5344496" y="0"/>
                </a:moveTo>
                <a:lnTo>
                  <a:pt x="0" y="23444"/>
                </a:lnTo>
              </a:path>
            </a:pathLst>
          </a:custGeom>
          <a:ln w="10470">
            <a:solidFill>
              <a:srgbClr val="FFC80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9714046" y="4343267"/>
            <a:ext cx="63500" cy="62865"/>
          </a:xfrm>
          <a:custGeom>
            <a:avLst/>
            <a:gdLst/>
            <a:ahLst/>
            <a:cxnLst/>
            <a:rect l="l" t="t" r="r" b="b"/>
            <a:pathLst>
              <a:path w="63500" h="62864">
                <a:moveTo>
                  <a:pt x="62689" y="0"/>
                </a:moveTo>
                <a:lnTo>
                  <a:pt x="0" y="31695"/>
                </a:lnTo>
                <a:lnTo>
                  <a:pt x="62971" y="62825"/>
                </a:lnTo>
                <a:lnTo>
                  <a:pt x="62689" y="0"/>
                </a:lnTo>
                <a:close/>
              </a:path>
            </a:pathLst>
          </a:custGeom>
          <a:solidFill>
            <a:srgbClr val="FFC80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6878115" y="5196255"/>
            <a:ext cx="2535555" cy="29209"/>
          </a:xfrm>
          <a:custGeom>
            <a:avLst/>
            <a:gdLst/>
            <a:ahLst/>
            <a:cxnLst/>
            <a:rect l="l" t="t" r="r" b="b"/>
            <a:pathLst>
              <a:path w="2535554" h="29210">
                <a:moveTo>
                  <a:pt x="0" y="29046"/>
                </a:moveTo>
                <a:lnTo>
                  <a:pt x="2535378" y="0"/>
                </a:lnTo>
              </a:path>
            </a:pathLst>
          </a:custGeom>
          <a:ln w="10470">
            <a:solidFill>
              <a:srgbClr val="FFC80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9402667" y="5164961"/>
            <a:ext cx="63500" cy="62865"/>
          </a:xfrm>
          <a:custGeom>
            <a:avLst/>
            <a:gdLst/>
            <a:ahLst/>
            <a:cxnLst/>
            <a:rect l="l" t="t" r="r" b="b"/>
            <a:pathLst>
              <a:path w="63500" h="62864">
                <a:moveTo>
                  <a:pt x="0" y="0"/>
                </a:moveTo>
                <a:lnTo>
                  <a:pt x="722" y="62825"/>
                </a:lnTo>
                <a:lnTo>
                  <a:pt x="63181" y="30690"/>
                </a:lnTo>
                <a:lnTo>
                  <a:pt x="0" y="0"/>
                </a:lnTo>
                <a:close/>
              </a:path>
            </a:pathLst>
          </a:custGeom>
          <a:solidFill>
            <a:srgbClr val="FFC80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9766395" y="6207949"/>
            <a:ext cx="5344795" cy="83185"/>
          </a:xfrm>
          <a:custGeom>
            <a:avLst/>
            <a:gdLst/>
            <a:ahLst/>
            <a:cxnLst/>
            <a:rect l="l" t="t" r="r" b="b"/>
            <a:pathLst>
              <a:path w="5344794" h="83185">
                <a:moveTo>
                  <a:pt x="5344507" y="82636"/>
                </a:moveTo>
                <a:lnTo>
                  <a:pt x="0" y="0"/>
                </a:lnTo>
              </a:path>
            </a:pathLst>
          </a:custGeom>
          <a:ln w="10470">
            <a:solidFill>
              <a:srgbClr val="FFC80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9714047" y="6176709"/>
            <a:ext cx="63500" cy="62865"/>
          </a:xfrm>
          <a:custGeom>
            <a:avLst/>
            <a:gdLst/>
            <a:ahLst/>
            <a:cxnLst/>
            <a:rect l="l" t="t" r="r" b="b"/>
            <a:pathLst>
              <a:path w="63500" h="62864">
                <a:moveTo>
                  <a:pt x="63306" y="0"/>
                </a:moveTo>
                <a:lnTo>
                  <a:pt x="0" y="30428"/>
                </a:lnTo>
                <a:lnTo>
                  <a:pt x="62333" y="62814"/>
                </a:lnTo>
                <a:lnTo>
                  <a:pt x="63306" y="0"/>
                </a:lnTo>
                <a:close/>
              </a:path>
            </a:pathLst>
          </a:custGeom>
          <a:solidFill>
            <a:srgbClr val="FFC80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9788183" y="6912040"/>
            <a:ext cx="626745" cy="0"/>
          </a:xfrm>
          <a:custGeom>
            <a:avLst/>
            <a:gdLst/>
            <a:ahLst/>
            <a:cxnLst/>
            <a:rect l="l" t="t" r="r" b="b"/>
            <a:pathLst>
              <a:path w="626745" h="0">
                <a:moveTo>
                  <a:pt x="0" y="0"/>
                </a:moveTo>
                <a:lnTo>
                  <a:pt x="626263" y="0"/>
                </a:lnTo>
              </a:path>
            </a:pathLst>
          </a:custGeom>
          <a:ln w="7539">
            <a:solidFill>
              <a:srgbClr val="FFC80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9840537" y="6912040"/>
            <a:ext cx="574040" cy="911225"/>
          </a:xfrm>
          <a:custGeom>
            <a:avLst/>
            <a:gdLst/>
            <a:ahLst/>
            <a:cxnLst/>
            <a:rect l="l" t="t" r="r" b="b"/>
            <a:pathLst>
              <a:path w="574040" h="911225">
                <a:moveTo>
                  <a:pt x="573909" y="0"/>
                </a:moveTo>
                <a:lnTo>
                  <a:pt x="573909" y="910967"/>
                </a:lnTo>
                <a:lnTo>
                  <a:pt x="0" y="910967"/>
                </a:lnTo>
              </a:path>
            </a:pathLst>
          </a:custGeom>
          <a:ln w="10470">
            <a:solidFill>
              <a:srgbClr val="FFC80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9788183" y="7791594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5" h="62865">
                <a:moveTo>
                  <a:pt x="62825" y="0"/>
                </a:moveTo>
                <a:lnTo>
                  <a:pt x="0" y="31412"/>
                </a:lnTo>
                <a:lnTo>
                  <a:pt x="62825" y="62825"/>
                </a:lnTo>
                <a:lnTo>
                  <a:pt x="62825" y="0"/>
                </a:lnTo>
                <a:close/>
              </a:path>
            </a:pathLst>
          </a:custGeom>
          <a:solidFill>
            <a:srgbClr val="FFC80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7051512" y="6184524"/>
            <a:ext cx="626745" cy="0"/>
          </a:xfrm>
          <a:custGeom>
            <a:avLst/>
            <a:gdLst/>
            <a:ahLst/>
            <a:cxnLst/>
            <a:rect l="l" t="t" r="r" b="b"/>
            <a:pathLst>
              <a:path w="626745" h="0">
                <a:moveTo>
                  <a:pt x="0" y="0"/>
                </a:moveTo>
                <a:lnTo>
                  <a:pt x="626263" y="0"/>
                </a:lnTo>
              </a:path>
            </a:pathLst>
          </a:custGeom>
          <a:ln w="7539">
            <a:solidFill>
              <a:srgbClr val="FFC80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7073079" y="6184524"/>
            <a:ext cx="604520" cy="1892935"/>
          </a:xfrm>
          <a:custGeom>
            <a:avLst/>
            <a:gdLst/>
            <a:ahLst/>
            <a:cxnLst/>
            <a:rect l="l" t="t" r="r" b="b"/>
            <a:pathLst>
              <a:path w="604520" h="1892934">
                <a:moveTo>
                  <a:pt x="604327" y="0"/>
                </a:moveTo>
                <a:lnTo>
                  <a:pt x="604327" y="1892895"/>
                </a:lnTo>
                <a:lnTo>
                  <a:pt x="0" y="1892895"/>
                </a:lnTo>
              </a:path>
            </a:pathLst>
          </a:custGeom>
          <a:ln w="10470">
            <a:solidFill>
              <a:srgbClr val="FFC80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7021359" y="8044764"/>
            <a:ext cx="67310" cy="62230"/>
          </a:xfrm>
          <a:custGeom>
            <a:avLst/>
            <a:gdLst/>
            <a:ahLst/>
            <a:cxnLst/>
            <a:rect l="l" t="t" r="r" b="b"/>
            <a:pathLst>
              <a:path w="67309" h="62229">
                <a:moveTo>
                  <a:pt x="57181" y="0"/>
                </a:moveTo>
                <a:lnTo>
                  <a:pt x="0" y="40794"/>
                </a:lnTo>
                <a:lnTo>
                  <a:pt x="66940" y="62060"/>
                </a:lnTo>
                <a:lnTo>
                  <a:pt x="57181" y="0"/>
                </a:lnTo>
                <a:close/>
              </a:path>
            </a:pathLst>
          </a:custGeom>
          <a:solidFill>
            <a:srgbClr val="FFC80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6899475" y="8309999"/>
            <a:ext cx="2513965" cy="34925"/>
          </a:xfrm>
          <a:custGeom>
            <a:avLst/>
            <a:gdLst/>
            <a:ahLst/>
            <a:cxnLst/>
            <a:rect l="l" t="t" r="r" b="b"/>
            <a:pathLst>
              <a:path w="2513965" h="34925">
                <a:moveTo>
                  <a:pt x="0" y="34585"/>
                </a:moveTo>
                <a:lnTo>
                  <a:pt x="2513567" y="0"/>
                </a:lnTo>
              </a:path>
            </a:pathLst>
          </a:custGeom>
          <a:ln w="10470">
            <a:solidFill>
              <a:srgbClr val="FFC80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9402140" y="8278737"/>
            <a:ext cx="63500" cy="62865"/>
          </a:xfrm>
          <a:custGeom>
            <a:avLst/>
            <a:gdLst/>
            <a:ahLst/>
            <a:cxnLst/>
            <a:rect l="l" t="t" r="r" b="b"/>
            <a:pathLst>
              <a:path w="63500" h="62865">
                <a:moveTo>
                  <a:pt x="0" y="0"/>
                </a:moveTo>
                <a:lnTo>
                  <a:pt x="869" y="62814"/>
                </a:lnTo>
                <a:lnTo>
                  <a:pt x="63254" y="30533"/>
                </a:lnTo>
                <a:lnTo>
                  <a:pt x="0" y="0"/>
                </a:lnTo>
                <a:close/>
              </a:path>
            </a:pathLst>
          </a:custGeom>
          <a:solidFill>
            <a:srgbClr val="FFC80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9761797" y="8453773"/>
            <a:ext cx="626745" cy="0"/>
          </a:xfrm>
          <a:custGeom>
            <a:avLst/>
            <a:gdLst/>
            <a:ahLst/>
            <a:cxnLst/>
            <a:rect l="l" t="t" r="r" b="b"/>
            <a:pathLst>
              <a:path w="626745" h="0">
                <a:moveTo>
                  <a:pt x="0" y="0"/>
                </a:moveTo>
                <a:lnTo>
                  <a:pt x="626263" y="0"/>
                </a:lnTo>
              </a:path>
            </a:pathLst>
          </a:custGeom>
          <a:ln w="7539">
            <a:solidFill>
              <a:srgbClr val="FFC80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9814150" y="8453773"/>
            <a:ext cx="574040" cy="911225"/>
          </a:xfrm>
          <a:custGeom>
            <a:avLst/>
            <a:gdLst/>
            <a:ahLst/>
            <a:cxnLst/>
            <a:rect l="l" t="t" r="r" b="b"/>
            <a:pathLst>
              <a:path w="574040" h="911225">
                <a:moveTo>
                  <a:pt x="573909" y="0"/>
                </a:moveTo>
                <a:lnTo>
                  <a:pt x="573909" y="910967"/>
                </a:lnTo>
                <a:lnTo>
                  <a:pt x="0" y="910967"/>
                </a:lnTo>
              </a:path>
            </a:pathLst>
          </a:custGeom>
          <a:ln w="10470">
            <a:solidFill>
              <a:srgbClr val="FFC80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9761796" y="9333328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5" h="62865">
                <a:moveTo>
                  <a:pt x="62825" y="0"/>
                </a:moveTo>
                <a:lnTo>
                  <a:pt x="0" y="31412"/>
                </a:lnTo>
                <a:lnTo>
                  <a:pt x="62825" y="62825"/>
                </a:lnTo>
                <a:lnTo>
                  <a:pt x="62825" y="0"/>
                </a:lnTo>
                <a:close/>
              </a:path>
            </a:pathLst>
          </a:custGeom>
          <a:solidFill>
            <a:srgbClr val="FFC80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9787769" y="10129953"/>
            <a:ext cx="5335905" cy="3810"/>
          </a:xfrm>
          <a:custGeom>
            <a:avLst/>
            <a:gdLst/>
            <a:ahLst/>
            <a:cxnLst/>
            <a:rect l="l" t="t" r="r" b="b"/>
            <a:pathLst>
              <a:path w="5335905" h="3809">
                <a:moveTo>
                  <a:pt x="5335282" y="0"/>
                </a:moveTo>
                <a:lnTo>
                  <a:pt x="0" y="3465"/>
                </a:lnTo>
              </a:path>
            </a:pathLst>
          </a:custGeom>
          <a:ln w="10470">
            <a:solidFill>
              <a:srgbClr val="FFC80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9735408" y="10101992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5" h="62865">
                <a:moveTo>
                  <a:pt x="62804" y="0"/>
                </a:moveTo>
                <a:lnTo>
                  <a:pt x="0" y="31454"/>
                </a:lnTo>
                <a:lnTo>
                  <a:pt x="62846" y="62825"/>
                </a:lnTo>
                <a:lnTo>
                  <a:pt x="62804" y="0"/>
                </a:lnTo>
                <a:close/>
              </a:path>
            </a:pathLst>
          </a:custGeom>
          <a:solidFill>
            <a:srgbClr val="FFC80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 txBox="1"/>
          <p:nvPr/>
        </p:nvSpPr>
        <p:spPr>
          <a:xfrm>
            <a:off x="7774358" y="2623989"/>
            <a:ext cx="528320" cy="3270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950" spc="25">
                <a:latin typeface="黑体"/>
                <a:cs typeface="黑体"/>
              </a:rPr>
              <a:t>创建</a:t>
            </a:r>
            <a:endParaRPr sz="1950">
              <a:latin typeface="黑体"/>
              <a:cs typeface="黑体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7784158" y="6938832"/>
            <a:ext cx="779780" cy="3270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950" spc="15">
                <a:latin typeface="黑体"/>
                <a:cs typeface="黑体"/>
              </a:rPr>
              <a:t>等待3s</a:t>
            </a:r>
            <a:endParaRPr sz="1950">
              <a:latin typeface="黑体"/>
              <a:cs typeface="黑体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7543914" y="8274749"/>
            <a:ext cx="1030605" cy="3270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950" spc="25">
                <a:latin typeface="黑体"/>
                <a:cs typeface="黑体"/>
              </a:rPr>
              <a:t>执行升级</a:t>
            </a:r>
            <a:endParaRPr sz="1950">
              <a:latin typeface="黑体"/>
              <a:cs typeface="黑体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6964813" y="9544421"/>
            <a:ext cx="2448560" cy="5715"/>
          </a:xfrm>
          <a:custGeom>
            <a:avLst/>
            <a:gdLst/>
            <a:ahLst/>
            <a:cxnLst/>
            <a:rect l="l" t="t" r="r" b="b"/>
            <a:pathLst>
              <a:path w="2448559" h="5715">
                <a:moveTo>
                  <a:pt x="0" y="0"/>
                </a:moveTo>
                <a:lnTo>
                  <a:pt x="2448124" y="5528"/>
                </a:lnTo>
              </a:path>
            </a:pathLst>
          </a:custGeom>
          <a:ln w="10470">
            <a:solidFill>
              <a:srgbClr val="FFC80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9402391" y="9518508"/>
            <a:ext cx="63500" cy="62865"/>
          </a:xfrm>
          <a:custGeom>
            <a:avLst/>
            <a:gdLst/>
            <a:ahLst/>
            <a:cxnLst/>
            <a:rect l="l" t="t" r="r" b="b"/>
            <a:pathLst>
              <a:path w="63500" h="62865">
                <a:moveTo>
                  <a:pt x="146" y="0"/>
                </a:moveTo>
                <a:lnTo>
                  <a:pt x="0" y="62825"/>
                </a:lnTo>
                <a:lnTo>
                  <a:pt x="62898" y="31559"/>
                </a:lnTo>
                <a:lnTo>
                  <a:pt x="146" y="0"/>
                </a:lnTo>
                <a:close/>
              </a:path>
            </a:pathLst>
          </a:custGeom>
          <a:solidFill>
            <a:srgbClr val="FFC80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 txBox="1"/>
          <p:nvPr/>
        </p:nvSpPr>
        <p:spPr>
          <a:xfrm>
            <a:off x="7023437" y="2981653"/>
            <a:ext cx="2287270" cy="3270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950" spc="5">
                <a:latin typeface="黑体"/>
                <a:cs typeface="黑体"/>
              </a:rPr>
              <a:t>ReadinessGate=true</a:t>
            </a:r>
            <a:endParaRPr sz="1950">
              <a:latin typeface="黑体"/>
              <a:cs typeface="黑体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10372277" y="3455104"/>
            <a:ext cx="1282065" cy="3270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950" spc="25">
                <a:latin typeface="黑体"/>
                <a:cs typeface="黑体"/>
              </a:rPr>
              <a:t>添加</a:t>
            </a:r>
            <a:r>
              <a:rPr dirty="0" sz="1950" spc="5">
                <a:latin typeface="黑体"/>
                <a:cs typeface="黑体"/>
              </a:rPr>
              <a:t>Pod</a:t>
            </a:r>
            <a:r>
              <a:rPr dirty="0" sz="1950" spc="-55">
                <a:latin typeface="黑体"/>
                <a:cs typeface="黑体"/>
              </a:rPr>
              <a:t> </a:t>
            </a:r>
            <a:r>
              <a:rPr dirty="0" sz="1950" spc="5">
                <a:latin typeface="黑体"/>
                <a:cs typeface="黑体"/>
              </a:rPr>
              <a:t>IP</a:t>
            </a:r>
            <a:endParaRPr sz="1950">
              <a:latin typeface="黑体"/>
              <a:cs typeface="黑体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13089095" y="3602870"/>
            <a:ext cx="1659255" cy="62865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950" spc="25">
                <a:latin typeface="黑体"/>
                <a:cs typeface="黑体"/>
              </a:rPr>
              <a:t>注册</a:t>
            </a:r>
            <a:r>
              <a:rPr dirty="0" sz="1950" spc="5">
                <a:latin typeface="黑体"/>
                <a:cs typeface="黑体"/>
              </a:rPr>
              <a:t>Pod</a:t>
            </a:r>
            <a:r>
              <a:rPr dirty="0" sz="1950" spc="-10">
                <a:latin typeface="黑体"/>
                <a:cs typeface="黑体"/>
              </a:rPr>
              <a:t> </a:t>
            </a:r>
            <a:r>
              <a:rPr dirty="0" sz="1950" spc="5">
                <a:latin typeface="黑体"/>
                <a:cs typeface="黑体"/>
              </a:rPr>
              <a:t>IP</a:t>
            </a:r>
            <a:endParaRPr sz="1950">
              <a:latin typeface="黑体"/>
              <a:cs typeface="黑体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950" spc="25">
                <a:latin typeface="黑体"/>
                <a:cs typeface="黑体"/>
              </a:rPr>
              <a:t>添加</a:t>
            </a:r>
            <a:r>
              <a:rPr dirty="0" sz="1950" spc="5">
                <a:latin typeface="黑体"/>
                <a:cs typeface="黑体"/>
              </a:rPr>
              <a:t>finalizer</a:t>
            </a:r>
            <a:endParaRPr sz="1950">
              <a:latin typeface="黑体"/>
              <a:cs typeface="黑体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6964633" y="4628806"/>
            <a:ext cx="2413000" cy="879475"/>
          </a:xfrm>
          <a:prstGeom prst="rect">
            <a:avLst/>
          </a:prstGeom>
        </p:spPr>
        <p:txBody>
          <a:bodyPr wrap="square" lIns="0" tIns="141605" rIns="0" bIns="0" rtlCol="0" vert="horz">
            <a:spAutoFit/>
          </a:bodyPr>
          <a:lstStyle/>
          <a:p>
            <a:pPr marL="705485">
              <a:lnSpc>
                <a:spcPct val="100000"/>
              </a:lnSpc>
              <a:spcBef>
                <a:spcPts val="1115"/>
              </a:spcBef>
            </a:pPr>
            <a:r>
              <a:rPr dirty="0" sz="1950" spc="25">
                <a:latin typeface="黑体"/>
                <a:cs typeface="黑体"/>
              </a:rPr>
              <a:t>更新</a:t>
            </a:r>
            <a:endParaRPr sz="1950">
              <a:latin typeface="黑体"/>
              <a:cs typeface="黑体"/>
            </a:endParaRPr>
          </a:p>
          <a:p>
            <a:pPr marL="12700">
              <a:lnSpc>
                <a:spcPct val="100000"/>
              </a:lnSpc>
              <a:spcBef>
                <a:spcPts val="1019"/>
              </a:spcBef>
            </a:pPr>
            <a:r>
              <a:rPr dirty="0" sz="1950" spc="5">
                <a:latin typeface="黑体"/>
                <a:cs typeface="黑体"/>
              </a:rPr>
              <a:t>ReadinessGate=false</a:t>
            </a:r>
            <a:endParaRPr sz="1950">
              <a:latin typeface="黑体"/>
              <a:cs typeface="黑体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10206921" y="5318001"/>
            <a:ext cx="1282065" cy="3270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950" spc="25">
                <a:latin typeface="黑体"/>
                <a:cs typeface="黑体"/>
              </a:rPr>
              <a:t>删除</a:t>
            </a:r>
            <a:r>
              <a:rPr dirty="0" sz="1950" spc="5">
                <a:latin typeface="黑体"/>
                <a:cs typeface="黑体"/>
              </a:rPr>
              <a:t>Pod</a:t>
            </a:r>
            <a:r>
              <a:rPr dirty="0" sz="1950" spc="-55">
                <a:latin typeface="黑体"/>
                <a:cs typeface="黑体"/>
              </a:rPr>
              <a:t> </a:t>
            </a:r>
            <a:r>
              <a:rPr dirty="0" sz="1950" spc="5">
                <a:latin typeface="黑体"/>
                <a:cs typeface="黑体"/>
              </a:rPr>
              <a:t>ip</a:t>
            </a:r>
            <a:endParaRPr sz="1950">
              <a:latin typeface="黑体"/>
              <a:cs typeface="黑体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12993350" y="5655499"/>
            <a:ext cx="1784985" cy="62865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950" spc="25">
                <a:latin typeface="黑体"/>
                <a:cs typeface="黑体"/>
              </a:rPr>
              <a:t>注销</a:t>
            </a:r>
            <a:r>
              <a:rPr dirty="0" sz="1950" spc="-5">
                <a:latin typeface="黑体"/>
                <a:cs typeface="黑体"/>
              </a:rPr>
              <a:t> </a:t>
            </a:r>
            <a:r>
              <a:rPr dirty="0" sz="1950" spc="5">
                <a:latin typeface="黑体"/>
                <a:cs typeface="黑体"/>
              </a:rPr>
              <a:t>Pod</a:t>
            </a:r>
            <a:r>
              <a:rPr dirty="0" sz="1950" spc="-5">
                <a:latin typeface="黑体"/>
                <a:cs typeface="黑体"/>
              </a:rPr>
              <a:t> </a:t>
            </a:r>
            <a:r>
              <a:rPr dirty="0" sz="1950" spc="5">
                <a:latin typeface="黑体"/>
                <a:cs typeface="黑体"/>
              </a:rPr>
              <a:t>IP</a:t>
            </a:r>
            <a:endParaRPr sz="1950">
              <a:latin typeface="黑体"/>
              <a:cs typeface="黑体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950" spc="25">
                <a:latin typeface="黑体"/>
                <a:cs typeface="黑体"/>
              </a:rPr>
              <a:t>摘除</a:t>
            </a:r>
            <a:r>
              <a:rPr dirty="0" sz="1950" spc="-40">
                <a:latin typeface="黑体"/>
                <a:cs typeface="黑体"/>
              </a:rPr>
              <a:t> </a:t>
            </a:r>
            <a:r>
              <a:rPr dirty="0" sz="1950" spc="5">
                <a:latin typeface="黑体"/>
                <a:cs typeface="黑体"/>
              </a:rPr>
              <a:t>finalizer</a:t>
            </a:r>
            <a:endParaRPr sz="1950">
              <a:latin typeface="黑体"/>
              <a:cs typeface="黑体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10430077" y="7026347"/>
            <a:ext cx="1533525" cy="3270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950" spc="25">
                <a:latin typeface="黑体"/>
                <a:cs typeface="黑体"/>
              </a:rPr>
              <a:t>处理剩余请求</a:t>
            </a:r>
            <a:endParaRPr sz="1950">
              <a:latin typeface="黑体"/>
              <a:cs typeface="黑体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10488128" y="8717353"/>
            <a:ext cx="1030605" cy="3270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950" spc="25">
                <a:latin typeface="黑体"/>
                <a:cs typeface="黑体"/>
              </a:rPr>
              <a:t>升级完成</a:t>
            </a:r>
            <a:endParaRPr sz="1950">
              <a:latin typeface="黑体"/>
              <a:cs typeface="黑体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7010621" y="9126472"/>
            <a:ext cx="2287270" cy="3270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950" spc="5">
                <a:latin typeface="黑体"/>
                <a:cs typeface="黑体"/>
              </a:rPr>
              <a:t>ReadinessGate=true</a:t>
            </a:r>
            <a:endParaRPr sz="1950">
              <a:latin typeface="黑体"/>
              <a:cs typeface="黑体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10417512" y="9485330"/>
            <a:ext cx="1282065" cy="3270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950" spc="25">
                <a:latin typeface="黑体"/>
                <a:cs typeface="黑体"/>
              </a:rPr>
              <a:t>添加</a:t>
            </a:r>
            <a:r>
              <a:rPr dirty="0" sz="1950" spc="5">
                <a:latin typeface="黑体"/>
                <a:cs typeface="黑体"/>
              </a:rPr>
              <a:t>Pod</a:t>
            </a:r>
            <a:r>
              <a:rPr dirty="0" sz="1950" spc="-55">
                <a:latin typeface="黑体"/>
                <a:cs typeface="黑体"/>
              </a:rPr>
              <a:t> </a:t>
            </a:r>
            <a:r>
              <a:rPr dirty="0" sz="1950" spc="5">
                <a:latin typeface="黑体"/>
                <a:cs typeface="黑体"/>
              </a:rPr>
              <a:t>IP</a:t>
            </a:r>
            <a:endParaRPr sz="1950">
              <a:latin typeface="黑体"/>
              <a:cs typeface="黑体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13077032" y="9417981"/>
            <a:ext cx="1659255" cy="62865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950" spc="25">
                <a:latin typeface="黑体"/>
                <a:cs typeface="黑体"/>
              </a:rPr>
              <a:t>注册</a:t>
            </a:r>
            <a:r>
              <a:rPr dirty="0" sz="1950" spc="-10">
                <a:latin typeface="黑体"/>
                <a:cs typeface="黑体"/>
              </a:rPr>
              <a:t> </a:t>
            </a:r>
            <a:r>
              <a:rPr dirty="0" sz="1950" spc="5">
                <a:latin typeface="黑体"/>
                <a:cs typeface="黑体"/>
              </a:rPr>
              <a:t>Pod</a:t>
            </a:r>
            <a:r>
              <a:rPr dirty="0" sz="1950" spc="-10">
                <a:latin typeface="黑体"/>
                <a:cs typeface="黑体"/>
              </a:rPr>
              <a:t> </a:t>
            </a:r>
            <a:r>
              <a:rPr dirty="0" sz="1950" spc="5">
                <a:latin typeface="黑体"/>
                <a:cs typeface="黑体"/>
              </a:rPr>
              <a:t>IP</a:t>
            </a:r>
            <a:endParaRPr sz="1950">
              <a:latin typeface="黑体"/>
              <a:cs typeface="黑体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950" spc="25">
                <a:latin typeface="黑体"/>
                <a:cs typeface="黑体"/>
              </a:rPr>
              <a:t>添加</a:t>
            </a:r>
            <a:r>
              <a:rPr dirty="0" sz="1950" spc="5">
                <a:latin typeface="黑体"/>
                <a:cs typeface="黑体"/>
              </a:rPr>
              <a:t>finalizer</a:t>
            </a:r>
            <a:endParaRPr sz="1950">
              <a:latin typeface="黑体"/>
              <a:cs typeface="黑体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9735408" y="3851191"/>
            <a:ext cx="2578100" cy="27940"/>
          </a:xfrm>
          <a:custGeom>
            <a:avLst/>
            <a:gdLst/>
            <a:ahLst/>
            <a:cxnLst/>
            <a:rect l="l" t="t" r="r" b="b"/>
            <a:pathLst>
              <a:path w="2578100" h="27939">
                <a:moveTo>
                  <a:pt x="0" y="0"/>
                </a:moveTo>
                <a:lnTo>
                  <a:pt x="2577795" y="27674"/>
                </a:lnTo>
              </a:path>
            </a:pathLst>
          </a:custGeom>
          <a:ln w="10470">
            <a:solidFill>
              <a:srgbClr val="FFC80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12302394" y="3847337"/>
            <a:ext cx="63500" cy="62865"/>
          </a:xfrm>
          <a:custGeom>
            <a:avLst/>
            <a:gdLst/>
            <a:ahLst/>
            <a:cxnLst/>
            <a:rect l="l" t="t" r="r" b="b"/>
            <a:pathLst>
              <a:path w="63500" h="62864">
                <a:moveTo>
                  <a:pt x="680" y="0"/>
                </a:moveTo>
                <a:lnTo>
                  <a:pt x="0" y="62825"/>
                </a:lnTo>
                <a:lnTo>
                  <a:pt x="63160" y="32082"/>
                </a:lnTo>
                <a:lnTo>
                  <a:pt x="680" y="0"/>
                </a:lnTo>
                <a:close/>
              </a:path>
            </a:pathLst>
          </a:custGeom>
          <a:solidFill>
            <a:srgbClr val="FFC80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9758027" y="5771133"/>
            <a:ext cx="2578100" cy="33655"/>
          </a:xfrm>
          <a:custGeom>
            <a:avLst/>
            <a:gdLst/>
            <a:ahLst/>
            <a:cxnLst/>
            <a:rect l="l" t="t" r="r" b="b"/>
            <a:pathLst>
              <a:path w="2578100" h="33654">
                <a:moveTo>
                  <a:pt x="0" y="0"/>
                </a:moveTo>
                <a:lnTo>
                  <a:pt x="2577837" y="33527"/>
                </a:lnTo>
              </a:path>
            </a:pathLst>
          </a:custGeom>
          <a:ln w="10470">
            <a:solidFill>
              <a:srgbClr val="FFC80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12324986" y="5773112"/>
            <a:ext cx="63500" cy="62865"/>
          </a:xfrm>
          <a:custGeom>
            <a:avLst/>
            <a:gdLst/>
            <a:ahLst/>
            <a:cxnLst/>
            <a:rect l="l" t="t" r="r" b="b"/>
            <a:pathLst>
              <a:path w="63500" h="62864">
                <a:moveTo>
                  <a:pt x="816" y="0"/>
                </a:moveTo>
                <a:lnTo>
                  <a:pt x="0" y="62825"/>
                </a:lnTo>
                <a:lnTo>
                  <a:pt x="63223" y="32229"/>
                </a:lnTo>
                <a:lnTo>
                  <a:pt x="816" y="0"/>
                </a:lnTo>
                <a:close/>
              </a:path>
            </a:pathLst>
          </a:custGeom>
          <a:solidFill>
            <a:srgbClr val="FFC80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9758027" y="9851008"/>
            <a:ext cx="2550160" cy="27305"/>
          </a:xfrm>
          <a:custGeom>
            <a:avLst/>
            <a:gdLst/>
            <a:ahLst/>
            <a:cxnLst/>
            <a:rect l="l" t="t" r="r" b="b"/>
            <a:pathLst>
              <a:path w="2550159" h="27304">
                <a:moveTo>
                  <a:pt x="0" y="0"/>
                </a:moveTo>
                <a:lnTo>
                  <a:pt x="2550089" y="27182"/>
                </a:lnTo>
              </a:path>
            </a:pathLst>
          </a:custGeom>
          <a:ln w="10470">
            <a:solidFill>
              <a:srgbClr val="FFC80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12297316" y="9846665"/>
            <a:ext cx="63500" cy="62865"/>
          </a:xfrm>
          <a:custGeom>
            <a:avLst/>
            <a:gdLst/>
            <a:ahLst/>
            <a:cxnLst/>
            <a:rect l="l" t="t" r="r" b="b"/>
            <a:pathLst>
              <a:path w="63500" h="62865">
                <a:moveTo>
                  <a:pt x="670" y="0"/>
                </a:moveTo>
                <a:lnTo>
                  <a:pt x="0" y="62825"/>
                </a:lnTo>
                <a:lnTo>
                  <a:pt x="63160" y="32082"/>
                </a:lnTo>
                <a:lnTo>
                  <a:pt x="670" y="0"/>
                </a:lnTo>
                <a:close/>
              </a:path>
            </a:pathLst>
          </a:custGeom>
          <a:solidFill>
            <a:srgbClr val="FFC80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16872993" y="1662988"/>
            <a:ext cx="2658110" cy="799465"/>
          </a:xfrm>
          <a:custGeom>
            <a:avLst/>
            <a:gdLst/>
            <a:ahLst/>
            <a:cxnLst/>
            <a:rect l="l" t="t" r="r" b="b"/>
            <a:pathLst>
              <a:path w="2658109" h="799464">
                <a:moveTo>
                  <a:pt x="2524321" y="0"/>
                </a:moveTo>
                <a:lnTo>
                  <a:pt x="133189" y="0"/>
                </a:lnTo>
                <a:lnTo>
                  <a:pt x="91091" y="6790"/>
                </a:lnTo>
                <a:lnTo>
                  <a:pt x="54529" y="25698"/>
                </a:lnTo>
                <a:lnTo>
                  <a:pt x="25698" y="54529"/>
                </a:lnTo>
                <a:lnTo>
                  <a:pt x="6790" y="91091"/>
                </a:lnTo>
                <a:lnTo>
                  <a:pt x="0" y="133189"/>
                </a:lnTo>
                <a:lnTo>
                  <a:pt x="0" y="665937"/>
                </a:lnTo>
                <a:lnTo>
                  <a:pt x="6790" y="708040"/>
                </a:lnTo>
                <a:lnTo>
                  <a:pt x="25698" y="744605"/>
                </a:lnTo>
                <a:lnTo>
                  <a:pt x="54529" y="773439"/>
                </a:lnTo>
                <a:lnTo>
                  <a:pt x="91091" y="792347"/>
                </a:lnTo>
                <a:lnTo>
                  <a:pt x="133189" y="799137"/>
                </a:lnTo>
                <a:lnTo>
                  <a:pt x="2524321" y="799137"/>
                </a:lnTo>
                <a:lnTo>
                  <a:pt x="2566419" y="792347"/>
                </a:lnTo>
                <a:lnTo>
                  <a:pt x="2602980" y="773439"/>
                </a:lnTo>
                <a:lnTo>
                  <a:pt x="2631812" y="744605"/>
                </a:lnTo>
                <a:lnTo>
                  <a:pt x="2650720" y="708040"/>
                </a:lnTo>
                <a:lnTo>
                  <a:pt x="2657510" y="665937"/>
                </a:lnTo>
                <a:lnTo>
                  <a:pt x="2657510" y="133189"/>
                </a:lnTo>
                <a:lnTo>
                  <a:pt x="2650720" y="91091"/>
                </a:lnTo>
                <a:lnTo>
                  <a:pt x="2631812" y="54529"/>
                </a:lnTo>
                <a:lnTo>
                  <a:pt x="2602980" y="25698"/>
                </a:lnTo>
                <a:lnTo>
                  <a:pt x="2566419" y="6790"/>
                </a:lnTo>
                <a:lnTo>
                  <a:pt x="2524321" y="0"/>
                </a:lnTo>
                <a:close/>
              </a:path>
            </a:pathLst>
          </a:custGeom>
          <a:solidFill>
            <a:srgbClr val="F892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16872993" y="1662988"/>
            <a:ext cx="2658110" cy="799465"/>
          </a:xfrm>
          <a:custGeom>
            <a:avLst/>
            <a:gdLst/>
            <a:ahLst/>
            <a:cxnLst/>
            <a:rect l="l" t="t" r="r" b="b"/>
            <a:pathLst>
              <a:path w="2658109" h="799464">
                <a:moveTo>
                  <a:pt x="0" y="133189"/>
                </a:moveTo>
                <a:lnTo>
                  <a:pt x="6790" y="91091"/>
                </a:lnTo>
                <a:lnTo>
                  <a:pt x="25698" y="54529"/>
                </a:lnTo>
                <a:lnTo>
                  <a:pt x="54529" y="25698"/>
                </a:lnTo>
                <a:lnTo>
                  <a:pt x="91091" y="6790"/>
                </a:lnTo>
                <a:lnTo>
                  <a:pt x="133189" y="0"/>
                </a:lnTo>
                <a:lnTo>
                  <a:pt x="2524321" y="0"/>
                </a:lnTo>
                <a:lnTo>
                  <a:pt x="2566419" y="6790"/>
                </a:lnTo>
                <a:lnTo>
                  <a:pt x="2602980" y="25698"/>
                </a:lnTo>
                <a:lnTo>
                  <a:pt x="2631812" y="54529"/>
                </a:lnTo>
                <a:lnTo>
                  <a:pt x="2650720" y="91091"/>
                </a:lnTo>
                <a:lnTo>
                  <a:pt x="2657510" y="133189"/>
                </a:lnTo>
                <a:lnTo>
                  <a:pt x="2657510" y="665937"/>
                </a:lnTo>
                <a:lnTo>
                  <a:pt x="2650720" y="708040"/>
                </a:lnTo>
                <a:lnTo>
                  <a:pt x="2631812" y="744605"/>
                </a:lnTo>
                <a:lnTo>
                  <a:pt x="2602980" y="773439"/>
                </a:lnTo>
                <a:lnTo>
                  <a:pt x="2566419" y="792347"/>
                </a:lnTo>
                <a:lnTo>
                  <a:pt x="2524321" y="799137"/>
                </a:lnTo>
                <a:lnTo>
                  <a:pt x="133189" y="799137"/>
                </a:lnTo>
                <a:lnTo>
                  <a:pt x="91091" y="792347"/>
                </a:lnTo>
                <a:lnTo>
                  <a:pt x="54529" y="773439"/>
                </a:lnTo>
                <a:lnTo>
                  <a:pt x="25698" y="744605"/>
                </a:lnTo>
                <a:lnTo>
                  <a:pt x="6790" y="708040"/>
                </a:lnTo>
                <a:lnTo>
                  <a:pt x="0" y="665937"/>
                </a:lnTo>
                <a:lnTo>
                  <a:pt x="0" y="133189"/>
                </a:lnTo>
                <a:close/>
              </a:path>
            </a:pathLst>
          </a:custGeom>
          <a:ln w="21360">
            <a:solidFill>
              <a:srgbClr val="BB93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 txBox="1"/>
          <p:nvPr/>
        </p:nvSpPr>
        <p:spPr>
          <a:xfrm>
            <a:off x="17183199" y="1755194"/>
            <a:ext cx="2035810" cy="6286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26390" marR="5080" indent="-314325">
              <a:lnSpc>
                <a:spcPct val="101499"/>
              </a:lnSpc>
              <a:spcBef>
                <a:spcPts val="90"/>
              </a:spcBef>
            </a:pPr>
            <a:r>
              <a:rPr dirty="0" sz="1950" spc="5">
                <a:solidFill>
                  <a:srgbClr val="FFFFFF"/>
                </a:solidFill>
                <a:latin typeface="黑体"/>
                <a:cs typeface="黑体"/>
              </a:rPr>
              <a:t>Other</a:t>
            </a:r>
            <a:r>
              <a:rPr dirty="0" sz="1950" spc="-25">
                <a:solidFill>
                  <a:srgbClr val="FFFFFF"/>
                </a:solidFill>
                <a:latin typeface="黑体"/>
                <a:cs typeface="黑体"/>
              </a:rPr>
              <a:t> </a:t>
            </a:r>
            <a:r>
              <a:rPr dirty="0" sz="1950" spc="5">
                <a:solidFill>
                  <a:srgbClr val="FFFFFF"/>
                </a:solidFill>
                <a:latin typeface="黑体"/>
                <a:cs typeface="黑体"/>
              </a:rPr>
              <a:t>protection  Controllers</a:t>
            </a:r>
            <a:endParaRPr sz="1950">
              <a:latin typeface="黑体"/>
              <a:cs typeface="黑体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18201749" y="2461495"/>
            <a:ext cx="85725" cy="8728710"/>
          </a:xfrm>
          <a:custGeom>
            <a:avLst/>
            <a:gdLst/>
            <a:ahLst/>
            <a:cxnLst/>
            <a:rect l="l" t="t" r="r" b="b"/>
            <a:pathLst>
              <a:path w="85725" h="8728710">
                <a:moveTo>
                  <a:pt x="0" y="0"/>
                </a:moveTo>
                <a:lnTo>
                  <a:pt x="85473" y="8728404"/>
                </a:lnTo>
              </a:path>
            </a:pathLst>
          </a:custGeom>
          <a:ln w="7539">
            <a:solidFill>
              <a:srgbClr val="FFC802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18093061" y="2965982"/>
            <a:ext cx="281940" cy="7844790"/>
          </a:xfrm>
          <a:custGeom>
            <a:avLst/>
            <a:gdLst/>
            <a:ahLst/>
            <a:cxnLst/>
            <a:rect l="l" t="t" r="r" b="b"/>
            <a:pathLst>
              <a:path w="281940" h="7844790">
                <a:moveTo>
                  <a:pt x="234547" y="0"/>
                </a:moveTo>
                <a:lnTo>
                  <a:pt x="46909" y="0"/>
                </a:lnTo>
                <a:lnTo>
                  <a:pt x="28651" y="3686"/>
                </a:lnTo>
                <a:lnTo>
                  <a:pt x="13740" y="13740"/>
                </a:lnTo>
                <a:lnTo>
                  <a:pt x="3686" y="28651"/>
                </a:lnTo>
                <a:lnTo>
                  <a:pt x="0" y="46909"/>
                </a:lnTo>
                <a:lnTo>
                  <a:pt x="0" y="7797458"/>
                </a:lnTo>
                <a:lnTo>
                  <a:pt x="3686" y="7815717"/>
                </a:lnTo>
                <a:lnTo>
                  <a:pt x="13740" y="7830628"/>
                </a:lnTo>
                <a:lnTo>
                  <a:pt x="28651" y="7840681"/>
                </a:lnTo>
                <a:lnTo>
                  <a:pt x="46909" y="7844368"/>
                </a:lnTo>
                <a:lnTo>
                  <a:pt x="234547" y="7844368"/>
                </a:lnTo>
                <a:lnTo>
                  <a:pt x="252806" y="7840681"/>
                </a:lnTo>
                <a:lnTo>
                  <a:pt x="267716" y="7830628"/>
                </a:lnTo>
                <a:lnTo>
                  <a:pt x="277770" y="7815717"/>
                </a:lnTo>
                <a:lnTo>
                  <a:pt x="281457" y="7797458"/>
                </a:lnTo>
                <a:lnTo>
                  <a:pt x="281457" y="46909"/>
                </a:lnTo>
                <a:lnTo>
                  <a:pt x="277770" y="28651"/>
                </a:lnTo>
                <a:lnTo>
                  <a:pt x="267716" y="13740"/>
                </a:lnTo>
                <a:lnTo>
                  <a:pt x="252806" y="3686"/>
                </a:lnTo>
                <a:lnTo>
                  <a:pt x="234547" y="0"/>
                </a:lnTo>
                <a:close/>
              </a:path>
            </a:pathLst>
          </a:custGeom>
          <a:solidFill>
            <a:srgbClr val="E4DED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18093063" y="2965982"/>
            <a:ext cx="281940" cy="7844790"/>
          </a:xfrm>
          <a:custGeom>
            <a:avLst/>
            <a:gdLst/>
            <a:ahLst/>
            <a:cxnLst/>
            <a:rect l="l" t="t" r="r" b="b"/>
            <a:pathLst>
              <a:path w="281940" h="7844790">
                <a:moveTo>
                  <a:pt x="0" y="46909"/>
                </a:moveTo>
                <a:lnTo>
                  <a:pt x="3686" y="28651"/>
                </a:lnTo>
                <a:lnTo>
                  <a:pt x="13740" y="13740"/>
                </a:lnTo>
                <a:lnTo>
                  <a:pt x="28651" y="3686"/>
                </a:lnTo>
                <a:lnTo>
                  <a:pt x="46909" y="0"/>
                </a:lnTo>
                <a:lnTo>
                  <a:pt x="234547" y="0"/>
                </a:lnTo>
                <a:lnTo>
                  <a:pt x="252806" y="3686"/>
                </a:lnTo>
                <a:lnTo>
                  <a:pt x="267716" y="13740"/>
                </a:lnTo>
                <a:lnTo>
                  <a:pt x="277770" y="28651"/>
                </a:lnTo>
                <a:lnTo>
                  <a:pt x="281457" y="46909"/>
                </a:lnTo>
                <a:lnTo>
                  <a:pt x="281457" y="7797458"/>
                </a:lnTo>
                <a:lnTo>
                  <a:pt x="277770" y="7815717"/>
                </a:lnTo>
                <a:lnTo>
                  <a:pt x="267716" y="7830628"/>
                </a:lnTo>
                <a:lnTo>
                  <a:pt x="252806" y="7840681"/>
                </a:lnTo>
                <a:lnTo>
                  <a:pt x="234547" y="7844368"/>
                </a:lnTo>
                <a:lnTo>
                  <a:pt x="46909" y="7844368"/>
                </a:lnTo>
                <a:lnTo>
                  <a:pt x="28651" y="7840681"/>
                </a:lnTo>
                <a:lnTo>
                  <a:pt x="13740" y="7830628"/>
                </a:lnTo>
                <a:lnTo>
                  <a:pt x="3686" y="7815717"/>
                </a:lnTo>
                <a:lnTo>
                  <a:pt x="0" y="7797458"/>
                </a:lnTo>
                <a:lnTo>
                  <a:pt x="0" y="46909"/>
                </a:lnTo>
                <a:close/>
              </a:path>
            </a:pathLst>
          </a:custGeom>
          <a:ln w="21360">
            <a:solidFill>
              <a:srgbClr val="BB93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9766403" y="4592799"/>
            <a:ext cx="8302625" cy="43815"/>
          </a:xfrm>
          <a:custGeom>
            <a:avLst/>
            <a:gdLst/>
            <a:ahLst/>
            <a:cxnLst/>
            <a:rect l="l" t="t" r="r" b="b"/>
            <a:pathLst>
              <a:path w="8302625" h="43814">
                <a:moveTo>
                  <a:pt x="8302312" y="43359"/>
                </a:moveTo>
                <a:lnTo>
                  <a:pt x="0" y="0"/>
                </a:lnTo>
              </a:path>
            </a:pathLst>
          </a:custGeom>
          <a:ln w="10470">
            <a:solidFill>
              <a:srgbClr val="FFC802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9714050" y="4561447"/>
            <a:ext cx="63500" cy="62865"/>
          </a:xfrm>
          <a:custGeom>
            <a:avLst/>
            <a:gdLst/>
            <a:ahLst/>
            <a:cxnLst/>
            <a:rect l="l" t="t" r="r" b="b"/>
            <a:pathLst>
              <a:path w="63500" h="62864">
                <a:moveTo>
                  <a:pt x="62992" y="0"/>
                </a:moveTo>
                <a:lnTo>
                  <a:pt x="0" y="31077"/>
                </a:lnTo>
                <a:lnTo>
                  <a:pt x="62657" y="62825"/>
                </a:lnTo>
                <a:lnTo>
                  <a:pt x="62992" y="0"/>
                </a:lnTo>
                <a:close/>
              </a:path>
            </a:pathLst>
          </a:custGeom>
          <a:solidFill>
            <a:srgbClr val="FFC80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 txBox="1"/>
          <p:nvPr/>
        </p:nvSpPr>
        <p:spPr>
          <a:xfrm>
            <a:off x="15849080" y="4181493"/>
            <a:ext cx="1659255" cy="3270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950" spc="25">
                <a:latin typeface="黑体"/>
                <a:cs typeface="黑体"/>
              </a:rPr>
              <a:t>添加</a:t>
            </a:r>
            <a:r>
              <a:rPr dirty="0" sz="1950" spc="5">
                <a:latin typeface="黑体"/>
                <a:cs typeface="黑体"/>
              </a:rPr>
              <a:t>finalizer</a:t>
            </a:r>
            <a:endParaRPr sz="1950">
              <a:latin typeface="黑体"/>
              <a:cs typeface="黑体"/>
            </a:endParaRPr>
          </a:p>
        </p:txBody>
      </p:sp>
      <p:sp>
        <p:nvSpPr>
          <p:cNvPr id="81" name="object 81"/>
          <p:cNvSpPr/>
          <p:nvPr/>
        </p:nvSpPr>
        <p:spPr>
          <a:xfrm>
            <a:off x="6951826" y="4745823"/>
            <a:ext cx="2587625" cy="0"/>
          </a:xfrm>
          <a:custGeom>
            <a:avLst/>
            <a:gdLst/>
            <a:ahLst/>
            <a:cxnLst/>
            <a:rect l="l" t="t" r="r" b="b"/>
            <a:pathLst>
              <a:path w="2587625" h="0">
                <a:moveTo>
                  <a:pt x="2587114" y="0"/>
                </a:moveTo>
                <a:lnTo>
                  <a:pt x="0" y="0"/>
                </a:lnTo>
              </a:path>
            </a:pathLst>
          </a:custGeom>
          <a:ln w="10470">
            <a:solidFill>
              <a:srgbClr val="FFC80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6899474" y="4714409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5" h="62864">
                <a:moveTo>
                  <a:pt x="62825" y="0"/>
                </a:moveTo>
                <a:lnTo>
                  <a:pt x="0" y="31412"/>
                </a:lnTo>
                <a:lnTo>
                  <a:pt x="62825" y="62825"/>
                </a:lnTo>
                <a:lnTo>
                  <a:pt x="62825" y="0"/>
                </a:lnTo>
                <a:close/>
              </a:path>
            </a:pathLst>
          </a:custGeom>
          <a:solidFill>
            <a:srgbClr val="FFC80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 txBox="1"/>
          <p:nvPr/>
        </p:nvSpPr>
        <p:spPr>
          <a:xfrm>
            <a:off x="7603493" y="4263696"/>
            <a:ext cx="1030605" cy="3270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950" spc="25">
                <a:latin typeface="黑体"/>
                <a:cs typeface="黑体"/>
              </a:rPr>
              <a:t>发布完成</a:t>
            </a:r>
            <a:endParaRPr sz="1950">
              <a:latin typeface="黑体"/>
              <a:cs typeface="黑体"/>
            </a:endParaRPr>
          </a:p>
        </p:txBody>
      </p:sp>
      <p:sp>
        <p:nvSpPr>
          <p:cNvPr id="84" name="object 84"/>
          <p:cNvSpPr/>
          <p:nvPr/>
        </p:nvSpPr>
        <p:spPr>
          <a:xfrm>
            <a:off x="9831737" y="6447451"/>
            <a:ext cx="8279130" cy="51435"/>
          </a:xfrm>
          <a:custGeom>
            <a:avLst/>
            <a:gdLst/>
            <a:ahLst/>
            <a:cxnLst/>
            <a:rect l="l" t="t" r="r" b="b"/>
            <a:pathLst>
              <a:path w="8279130" h="51435">
                <a:moveTo>
                  <a:pt x="8278899" y="50825"/>
                </a:moveTo>
                <a:lnTo>
                  <a:pt x="0" y="0"/>
                </a:lnTo>
              </a:path>
            </a:pathLst>
          </a:custGeom>
          <a:ln w="10470">
            <a:solidFill>
              <a:srgbClr val="FFC802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9779390" y="6416109"/>
            <a:ext cx="63500" cy="62865"/>
          </a:xfrm>
          <a:custGeom>
            <a:avLst/>
            <a:gdLst/>
            <a:ahLst/>
            <a:cxnLst/>
            <a:rect l="l" t="t" r="r" b="b"/>
            <a:pathLst>
              <a:path w="63500" h="62864">
                <a:moveTo>
                  <a:pt x="63013" y="0"/>
                </a:moveTo>
                <a:lnTo>
                  <a:pt x="0" y="31025"/>
                </a:lnTo>
                <a:lnTo>
                  <a:pt x="62626" y="62825"/>
                </a:lnTo>
                <a:lnTo>
                  <a:pt x="63013" y="0"/>
                </a:lnTo>
                <a:close/>
              </a:path>
            </a:pathLst>
          </a:custGeom>
          <a:solidFill>
            <a:srgbClr val="FFC80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 txBox="1"/>
          <p:nvPr/>
        </p:nvSpPr>
        <p:spPr>
          <a:xfrm>
            <a:off x="15993183" y="5863127"/>
            <a:ext cx="1784985" cy="62865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950" spc="25">
                <a:latin typeface="黑体"/>
                <a:cs typeface="黑体"/>
              </a:rPr>
              <a:t>注销</a:t>
            </a:r>
            <a:r>
              <a:rPr dirty="0" sz="1950" spc="-5">
                <a:latin typeface="黑体"/>
                <a:cs typeface="黑体"/>
              </a:rPr>
              <a:t> </a:t>
            </a:r>
            <a:r>
              <a:rPr dirty="0" sz="1950" spc="5">
                <a:latin typeface="黑体"/>
                <a:cs typeface="黑体"/>
              </a:rPr>
              <a:t>Pod</a:t>
            </a:r>
            <a:r>
              <a:rPr dirty="0" sz="1950" spc="-5">
                <a:latin typeface="黑体"/>
                <a:cs typeface="黑体"/>
              </a:rPr>
              <a:t> </a:t>
            </a:r>
            <a:r>
              <a:rPr dirty="0" sz="1950" spc="5">
                <a:latin typeface="黑体"/>
                <a:cs typeface="黑体"/>
              </a:rPr>
              <a:t>IP</a:t>
            </a:r>
            <a:endParaRPr sz="1950">
              <a:latin typeface="黑体"/>
              <a:cs typeface="黑体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950" spc="25">
                <a:latin typeface="黑体"/>
                <a:cs typeface="黑体"/>
              </a:rPr>
              <a:t>摘除</a:t>
            </a:r>
            <a:r>
              <a:rPr dirty="0" sz="1950" spc="-40">
                <a:latin typeface="黑体"/>
                <a:cs typeface="黑体"/>
              </a:rPr>
              <a:t> </a:t>
            </a:r>
            <a:r>
              <a:rPr dirty="0" sz="1950" spc="5">
                <a:latin typeface="黑体"/>
                <a:cs typeface="黑体"/>
              </a:rPr>
              <a:t>finalizer</a:t>
            </a:r>
            <a:endParaRPr sz="1950">
              <a:latin typeface="黑体"/>
              <a:cs typeface="黑体"/>
            </a:endParaRPr>
          </a:p>
        </p:txBody>
      </p:sp>
      <p:sp>
        <p:nvSpPr>
          <p:cNvPr id="87" name="object 87"/>
          <p:cNvSpPr/>
          <p:nvPr/>
        </p:nvSpPr>
        <p:spPr>
          <a:xfrm>
            <a:off x="9766406" y="10374041"/>
            <a:ext cx="8335645" cy="51435"/>
          </a:xfrm>
          <a:custGeom>
            <a:avLst/>
            <a:gdLst/>
            <a:ahLst/>
            <a:cxnLst/>
            <a:rect l="l" t="t" r="r" b="b"/>
            <a:pathLst>
              <a:path w="8335644" h="51434">
                <a:moveTo>
                  <a:pt x="8335117" y="51139"/>
                </a:moveTo>
                <a:lnTo>
                  <a:pt x="0" y="0"/>
                </a:lnTo>
              </a:path>
            </a:pathLst>
          </a:custGeom>
          <a:ln w="10470">
            <a:solidFill>
              <a:srgbClr val="FFC802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9714052" y="10342690"/>
            <a:ext cx="63500" cy="62865"/>
          </a:xfrm>
          <a:custGeom>
            <a:avLst/>
            <a:gdLst/>
            <a:ahLst/>
            <a:cxnLst/>
            <a:rect l="l" t="t" r="r" b="b"/>
            <a:pathLst>
              <a:path w="63500" h="62865">
                <a:moveTo>
                  <a:pt x="63013" y="0"/>
                </a:moveTo>
                <a:lnTo>
                  <a:pt x="0" y="31025"/>
                </a:lnTo>
                <a:lnTo>
                  <a:pt x="62626" y="62825"/>
                </a:lnTo>
                <a:lnTo>
                  <a:pt x="63013" y="0"/>
                </a:lnTo>
                <a:close/>
              </a:path>
            </a:pathLst>
          </a:custGeom>
          <a:solidFill>
            <a:srgbClr val="FFC80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 txBox="1"/>
          <p:nvPr/>
        </p:nvSpPr>
        <p:spPr>
          <a:xfrm>
            <a:off x="16229542" y="9734795"/>
            <a:ext cx="1659255" cy="62865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950" spc="25">
                <a:latin typeface="黑体"/>
                <a:cs typeface="黑体"/>
              </a:rPr>
              <a:t>注册</a:t>
            </a:r>
            <a:r>
              <a:rPr dirty="0" sz="1950" spc="-10">
                <a:latin typeface="黑体"/>
                <a:cs typeface="黑体"/>
              </a:rPr>
              <a:t> </a:t>
            </a:r>
            <a:r>
              <a:rPr dirty="0" sz="1950" spc="5">
                <a:latin typeface="黑体"/>
                <a:cs typeface="黑体"/>
              </a:rPr>
              <a:t>Pod</a:t>
            </a:r>
            <a:r>
              <a:rPr dirty="0" sz="1950" spc="-10">
                <a:latin typeface="黑体"/>
                <a:cs typeface="黑体"/>
              </a:rPr>
              <a:t> </a:t>
            </a:r>
            <a:r>
              <a:rPr dirty="0" sz="1950" spc="5">
                <a:latin typeface="黑体"/>
                <a:cs typeface="黑体"/>
              </a:rPr>
              <a:t>IP</a:t>
            </a:r>
            <a:endParaRPr sz="1950">
              <a:latin typeface="黑体"/>
              <a:cs typeface="黑体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950" spc="25">
                <a:latin typeface="黑体"/>
                <a:cs typeface="黑体"/>
              </a:rPr>
              <a:t>添加</a:t>
            </a:r>
            <a:r>
              <a:rPr dirty="0" sz="1950" spc="5">
                <a:latin typeface="黑体"/>
                <a:cs typeface="黑体"/>
              </a:rPr>
              <a:t>finalizer</a:t>
            </a:r>
            <a:endParaRPr sz="1950">
              <a:latin typeface="黑体"/>
              <a:cs typeface="黑体"/>
            </a:endParaRPr>
          </a:p>
        </p:txBody>
      </p:sp>
      <p:sp>
        <p:nvSpPr>
          <p:cNvPr id="90" name="object 90"/>
          <p:cNvSpPr/>
          <p:nvPr/>
        </p:nvSpPr>
        <p:spPr>
          <a:xfrm>
            <a:off x="6941774" y="10625016"/>
            <a:ext cx="2587625" cy="0"/>
          </a:xfrm>
          <a:custGeom>
            <a:avLst/>
            <a:gdLst/>
            <a:ahLst/>
            <a:cxnLst/>
            <a:rect l="l" t="t" r="r" b="b"/>
            <a:pathLst>
              <a:path w="2587625" h="0">
                <a:moveTo>
                  <a:pt x="2587114" y="0"/>
                </a:moveTo>
                <a:lnTo>
                  <a:pt x="0" y="0"/>
                </a:lnTo>
              </a:path>
            </a:pathLst>
          </a:custGeom>
          <a:ln w="10470">
            <a:solidFill>
              <a:srgbClr val="FFC80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6889421" y="10593602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5" h="62865">
                <a:moveTo>
                  <a:pt x="62825" y="0"/>
                </a:moveTo>
                <a:lnTo>
                  <a:pt x="0" y="31412"/>
                </a:lnTo>
                <a:lnTo>
                  <a:pt x="62825" y="62825"/>
                </a:lnTo>
                <a:lnTo>
                  <a:pt x="62825" y="0"/>
                </a:lnTo>
                <a:close/>
              </a:path>
            </a:pathLst>
          </a:custGeom>
          <a:solidFill>
            <a:srgbClr val="FFC80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 txBox="1"/>
          <p:nvPr/>
        </p:nvSpPr>
        <p:spPr>
          <a:xfrm>
            <a:off x="7593030" y="10143370"/>
            <a:ext cx="1030605" cy="3270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950" spc="25">
                <a:latin typeface="黑体"/>
                <a:cs typeface="黑体"/>
              </a:rPr>
              <a:t>发布完成</a:t>
            </a:r>
            <a:endParaRPr sz="1950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52258" y="3084033"/>
            <a:ext cx="8184515" cy="7042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50" spc="-10">
                <a:latin typeface="Calibri"/>
                <a:cs typeface="Calibri"/>
              </a:rPr>
              <a:t>Demo</a:t>
            </a:r>
            <a:r>
              <a:rPr dirty="0" sz="4450" spc="-10"/>
              <a:t>：</a:t>
            </a:r>
            <a:r>
              <a:rPr dirty="0" sz="4450"/>
              <a:t>一次典型的分组发布过程</a:t>
            </a:r>
            <a:endParaRPr sz="445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300041" y="4732901"/>
            <a:ext cx="13439140" cy="35433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436880" indent="-424180">
              <a:lnSpc>
                <a:spcPts val="3960"/>
              </a:lnSpc>
              <a:spcBef>
                <a:spcPts val="95"/>
              </a:spcBef>
              <a:buFont typeface="Arial"/>
              <a:buChar char="•"/>
              <a:tabLst>
                <a:tab pos="436880" algn="l"/>
                <a:tab pos="437515" algn="l"/>
              </a:tabLst>
            </a:pPr>
            <a:r>
              <a:rPr dirty="0" sz="3300" spc="-10">
                <a:solidFill>
                  <a:srgbClr val="F76A02"/>
                </a:solidFill>
                <a:latin typeface="微软雅黑"/>
                <a:cs typeface="微软雅黑"/>
              </a:rPr>
              <a:t>阿里云</a:t>
            </a:r>
            <a:r>
              <a:rPr dirty="0" sz="3300" spc="0">
                <a:solidFill>
                  <a:srgbClr val="F76A02"/>
                </a:solidFill>
                <a:latin typeface="微软雅黑"/>
                <a:cs typeface="微软雅黑"/>
              </a:rPr>
              <a:t> </a:t>
            </a:r>
            <a:r>
              <a:rPr dirty="0" sz="3300" spc="-10">
                <a:solidFill>
                  <a:srgbClr val="F76A02"/>
                </a:solidFill>
                <a:latin typeface="微软雅黑"/>
                <a:cs typeface="微软雅黑"/>
              </a:rPr>
              <a:t>SOFAStack</a:t>
            </a:r>
            <a:r>
              <a:rPr dirty="0" sz="3300" spc="15">
                <a:solidFill>
                  <a:srgbClr val="F76A02"/>
                </a:solidFill>
                <a:latin typeface="微软雅黑"/>
                <a:cs typeface="微软雅黑"/>
              </a:rPr>
              <a:t> </a:t>
            </a:r>
            <a:r>
              <a:rPr dirty="0" sz="3300" spc="-10">
                <a:solidFill>
                  <a:srgbClr val="F76A02"/>
                </a:solidFill>
                <a:latin typeface="微软雅黑"/>
                <a:cs typeface="微软雅黑"/>
              </a:rPr>
              <a:t>控制台</a:t>
            </a:r>
            <a:endParaRPr sz="3300">
              <a:latin typeface="微软雅黑"/>
              <a:cs typeface="微软雅黑"/>
            </a:endParaRPr>
          </a:p>
          <a:p>
            <a:pPr marL="689610">
              <a:lnSpc>
                <a:spcPts val="3954"/>
              </a:lnSpc>
            </a:pPr>
            <a:r>
              <a:rPr dirty="0" sz="3300" spc="-10">
                <a:solidFill>
                  <a:srgbClr val="F76A02"/>
                </a:solidFill>
                <a:latin typeface="微软雅黑"/>
                <a:cs typeface="微软雅黑"/>
              </a:rPr>
              <a:t>应用服务配置</a:t>
            </a:r>
            <a:r>
              <a:rPr dirty="0" sz="3300" spc="10">
                <a:solidFill>
                  <a:srgbClr val="F76A02"/>
                </a:solidFill>
                <a:latin typeface="微软雅黑"/>
                <a:cs typeface="微软雅黑"/>
              </a:rPr>
              <a:t> </a:t>
            </a:r>
            <a:r>
              <a:rPr dirty="0" sz="3300" spc="-10">
                <a:solidFill>
                  <a:srgbClr val="F76A02"/>
                </a:solidFill>
                <a:latin typeface="微软雅黑"/>
                <a:cs typeface="微软雅黑"/>
              </a:rPr>
              <a:t>(复杂但强大的发布控制</a:t>
            </a:r>
            <a:r>
              <a:rPr dirty="0" sz="3300" spc="-5">
                <a:solidFill>
                  <a:srgbClr val="F76A02"/>
                </a:solidFill>
                <a:latin typeface="微软雅黑"/>
                <a:cs typeface="微软雅黑"/>
              </a:rPr>
              <a:t>)</a:t>
            </a:r>
            <a:endParaRPr sz="3300">
              <a:latin typeface="微软雅黑"/>
              <a:cs typeface="微软雅黑"/>
            </a:endParaRPr>
          </a:p>
          <a:p>
            <a:pPr marL="688975">
              <a:lnSpc>
                <a:spcPts val="3960"/>
              </a:lnSpc>
            </a:pPr>
            <a:r>
              <a:rPr dirty="0" sz="3300" spc="-10">
                <a:solidFill>
                  <a:srgbClr val="F76A02"/>
                </a:solidFill>
                <a:latin typeface="微软雅黑"/>
                <a:cs typeface="微软雅黑"/>
              </a:rPr>
              <a:t>发布单管理</a:t>
            </a:r>
            <a:r>
              <a:rPr dirty="0" sz="3300" spc="10">
                <a:solidFill>
                  <a:srgbClr val="F76A02"/>
                </a:solidFill>
                <a:latin typeface="微软雅黑"/>
                <a:cs typeface="微软雅黑"/>
              </a:rPr>
              <a:t> </a:t>
            </a:r>
            <a:r>
              <a:rPr dirty="0" sz="3300" spc="-10">
                <a:solidFill>
                  <a:srgbClr val="F76A02"/>
                </a:solidFill>
                <a:latin typeface="微软雅黑"/>
                <a:cs typeface="微软雅黑"/>
              </a:rPr>
              <a:t>（追溯发布过程）</a:t>
            </a:r>
            <a:endParaRPr sz="3300">
              <a:latin typeface="微软雅黑"/>
              <a:cs typeface="微软雅黑"/>
            </a:endParaRPr>
          </a:p>
          <a:p>
            <a:pPr marL="436880" indent="-424180">
              <a:lnSpc>
                <a:spcPts val="3960"/>
              </a:lnSpc>
              <a:buFont typeface="Arial"/>
              <a:buChar char="•"/>
              <a:tabLst>
                <a:tab pos="436880" algn="l"/>
                <a:tab pos="437515" algn="l"/>
              </a:tabLst>
            </a:pPr>
            <a:r>
              <a:rPr dirty="0" sz="3300" spc="-5">
                <a:solidFill>
                  <a:srgbClr val="F76A02"/>
                </a:solidFill>
                <a:latin typeface="微软雅黑"/>
                <a:cs typeface="微软雅黑"/>
              </a:rPr>
              <a:t>CLI</a:t>
            </a:r>
            <a:r>
              <a:rPr dirty="0" sz="3300">
                <a:solidFill>
                  <a:srgbClr val="F76A02"/>
                </a:solidFill>
                <a:latin typeface="微软雅黑"/>
                <a:cs typeface="微软雅黑"/>
              </a:rPr>
              <a:t> </a:t>
            </a:r>
            <a:r>
              <a:rPr dirty="0" sz="3300" spc="-5">
                <a:solidFill>
                  <a:srgbClr val="F76A02"/>
                </a:solidFill>
                <a:latin typeface="微软雅黑"/>
                <a:cs typeface="微软雅黑"/>
              </a:rPr>
              <a:t>Console</a:t>
            </a:r>
            <a:r>
              <a:rPr dirty="0" sz="3300" spc="-20">
                <a:solidFill>
                  <a:srgbClr val="F76A02"/>
                </a:solidFill>
                <a:latin typeface="微软雅黑"/>
                <a:cs typeface="微软雅黑"/>
              </a:rPr>
              <a:t> </a:t>
            </a:r>
            <a:r>
              <a:rPr dirty="0" sz="3300" spc="-10">
                <a:solidFill>
                  <a:srgbClr val="F76A02"/>
                </a:solidFill>
                <a:latin typeface="微软雅黑"/>
                <a:cs typeface="微软雅黑"/>
              </a:rPr>
              <a:t>（略微硬核）</a:t>
            </a:r>
            <a:endParaRPr sz="3300">
              <a:latin typeface="微软雅黑"/>
              <a:cs typeface="微软雅黑"/>
            </a:endParaRPr>
          </a:p>
          <a:p>
            <a:pPr marL="689610">
              <a:lnSpc>
                <a:spcPts val="3954"/>
              </a:lnSpc>
            </a:pPr>
            <a:r>
              <a:rPr dirty="0" sz="3300" spc="-10">
                <a:solidFill>
                  <a:srgbClr val="F76A02"/>
                </a:solidFill>
                <a:latin typeface="微软雅黑"/>
                <a:cs typeface="微软雅黑"/>
              </a:rPr>
              <a:t>kubectl</a:t>
            </a:r>
            <a:r>
              <a:rPr dirty="0" sz="3300" spc="15">
                <a:solidFill>
                  <a:srgbClr val="F76A02"/>
                </a:solidFill>
                <a:latin typeface="微软雅黑"/>
                <a:cs typeface="微软雅黑"/>
              </a:rPr>
              <a:t> </a:t>
            </a:r>
            <a:r>
              <a:rPr dirty="0" sz="3300" spc="-5">
                <a:solidFill>
                  <a:srgbClr val="F76A02"/>
                </a:solidFill>
                <a:latin typeface="微软雅黑"/>
                <a:cs typeface="微软雅黑"/>
              </a:rPr>
              <a:t>get</a:t>
            </a:r>
            <a:r>
              <a:rPr dirty="0" sz="3300" spc="10">
                <a:solidFill>
                  <a:srgbClr val="F76A02"/>
                </a:solidFill>
                <a:latin typeface="微软雅黑"/>
                <a:cs typeface="微软雅黑"/>
              </a:rPr>
              <a:t> </a:t>
            </a:r>
            <a:r>
              <a:rPr dirty="0" sz="3300" spc="-5">
                <a:solidFill>
                  <a:srgbClr val="F76A02"/>
                </a:solidFill>
                <a:latin typeface="微软雅黑"/>
                <a:cs typeface="微软雅黑"/>
              </a:rPr>
              <a:t>pod </a:t>
            </a:r>
            <a:r>
              <a:rPr dirty="0" sz="3300" spc="-10">
                <a:solidFill>
                  <a:srgbClr val="F76A02"/>
                </a:solidFill>
                <a:latin typeface="微软雅黑"/>
                <a:cs typeface="微软雅黑"/>
              </a:rPr>
              <a:t>-o</a:t>
            </a:r>
            <a:r>
              <a:rPr dirty="0" sz="3300" spc="0">
                <a:solidFill>
                  <a:srgbClr val="F76A02"/>
                </a:solidFill>
                <a:latin typeface="微软雅黑"/>
                <a:cs typeface="微软雅黑"/>
              </a:rPr>
              <a:t> </a:t>
            </a:r>
            <a:r>
              <a:rPr dirty="0" sz="3300" spc="-10">
                <a:solidFill>
                  <a:srgbClr val="F76A02"/>
                </a:solidFill>
                <a:latin typeface="微软雅黑"/>
                <a:cs typeface="微软雅黑"/>
              </a:rPr>
              <a:t>custom-columns</a:t>
            </a:r>
            <a:r>
              <a:rPr dirty="0" sz="3300" spc="5">
                <a:solidFill>
                  <a:srgbClr val="F76A02"/>
                </a:solidFill>
                <a:latin typeface="微软雅黑"/>
                <a:cs typeface="微软雅黑"/>
              </a:rPr>
              <a:t> </a:t>
            </a:r>
            <a:r>
              <a:rPr dirty="0" sz="3300" spc="-10">
                <a:solidFill>
                  <a:srgbClr val="F76A02"/>
                </a:solidFill>
                <a:latin typeface="微软雅黑"/>
                <a:cs typeface="微软雅黑"/>
              </a:rPr>
              <a:t>（监听Pod元数据信息而已）</a:t>
            </a:r>
            <a:endParaRPr sz="3300">
              <a:latin typeface="微软雅黑"/>
              <a:cs typeface="微软雅黑"/>
            </a:endParaRPr>
          </a:p>
          <a:p>
            <a:pPr marL="689610">
              <a:lnSpc>
                <a:spcPts val="3954"/>
              </a:lnSpc>
            </a:pPr>
            <a:r>
              <a:rPr dirty="0" sz="3300" spc="-10">
                <a:solidFill>
                  <a:srgbClr val="F76A02"/>
                </a:solidFill>
                <a:latin typeface="微软雅黑"/>
                <a:cs typeface="微软雅黑"/>
              </a:rPr>
              <a:t>kubectl</a:t>
            </a:r>
            <a:r>
              <a:rPr dirty="0" sz="3300" spc="5">
                <a:solidFill>
                  <a:srgbClr val="F76A02"/>
                </a:solidFill>
                <a:latin typeface="微软雅黑"/>
                <a:cs typeface="微软雅黑"/>
              </a:rPr>
              <a:t> </a:t>
            </a:r>
            <a:r>
              <a:rPr dirty="0" sz="3300" spc="-5">
                <a:solidFill>
                  <a:srgbClr val="F76A02"/>
                </a:solidFill>
                <a:latin typeface="微软雅黑"/>
                <a:cs typeface="微软雅黑"/>
              </a:rPr>
              <a:t>get</a:t>
            </a:r>
            <a:r>
              <a:rPr dirty="0" sz="3300" spc="0">
                <a:solidFill>
                  <a:srgbClr val="F76A02"/>
                </a:solidFill>
                <a:latin typeface="微软雅黑"/>
                <a:cs typeface="微软雅黑"/>
              </a:rPr>
              <a:t> </a:t>
            </a:r>
            <a:r>
              <a:rPr dirty="0" sz="3300" spc="-10">
                <a:solidFill>
                  <a:srgbClr val="F76A02"/>
                </a:solidFill>
                <a:latin typeface="微软雅黑"/>
                <a:cs typeface="微软雅黑"/>
              </a:rPr>
              <a:t>cafedeployment</a:t>
            </a:r>
            <a:r>
              <a:rPr dirty="0" sz="3300" spc="15">
                <a:solidFill>
                  <a:srgbClr val="F76A02"/>
                </a:solidFill>
                <a:latin typeface="微软雅黑"/>
                <a:cs typeface="微软雅黑"/>
              </a:rPr>
              <a:t> </a:t>
            </a:r>
            <a:r>
              <a:rPr dirty="0" sz="3300" spc="-10">
                <a:solidFill>
                  <a:srgbClr val="F76A02"/>
                </a:solidFill>
                <a:latin typeface="微软雅黑"/>
                <a:cs typeface="微软雅黑"/>
              </a:rPr>
              <a:t>（查看前面介绍的cafed）</a:t>
            </a:r>
            <a:endParaRPr sz="3300">
              <a:latin typeface="微软雅黑"/>
              <a:cs typeface="微软雅黑"/>
            </a:endParaRPr>
          </a:p>
          <a:p>
            <a:pPr marL="689610">
              <a:lnSpc>
                <a:spcPts val="3960"/>
              </a:lnSpc>
            </a:pPr>
            <a:r>
              <a:rPr dirty="0" sz="3300" spc="-10">
                <a:solidFill>
                  <a:srgbClr val="F76A02"/>
                </a:solidFill>
                <a:latin typeface="微软雅黑"/>
                <a:cs typeface="微软雅黑"/>
              </a:rPr>
              <a:t>kubectl</a:t>
            </a:r>
            <a:r>
              <a:rPr dirty="0" sz="3300" spc="5">
                <a:solidFill>
                  <a:srgbClr val="F76A02"/>
                </a:solidFill>
                <a:latin typeface="微软雅黑"/>
                <a:cs typeface="微软雅黑"/>
              </a:rPr>
              <a:t> </a:t>
            </a:r>
            <a:r>
              <a:rPr dirty="0" sz="3300" spc="-5">
                <a:solidFill>
                  <a:srgbClr val="F76A02"/>
                </a:solidFill>
                <a:latin typeface="微软雅黑"/>
                <a:cs typeface="微软雅黑"/>
              </a:rPr>
              <a:t>edit </a:t>
            </a:r>
            <a:r>
              <a:rPr dirty="0" sz="3300" spc="-10">
                <a:solidFill>
                  <a:srgbClr val="F76A02"/>
                </a:solidFill>
                <a:latin typeface="微软雅黑"/>
                <a:cs typeface="微软雅黑"/>
              </a:rPr>
              <a:t>cafedeployment（分组暂停</a:t>
            </a:r>
            <a:r>
              <a:rPr dirty="0" sz="3300" spc="35">
                <a:solidFill>
                  <a:srgbClr val="F76A02"/>
                </a:solidFill>
                <a:latin typeface="微软雅黑"/>
                <a:cs typeface="微软雅黑"/>
              </a:rPr>
              <a:t> </a:t>
            </a:r>
            <a:r>
              <a:rPr dirty="0" sz="3300" spc="-5">
                <a:solidFill>
                  <a:srgbClr val="F76A02"/>
                </a:solidFill>
                <a:latin typeface="微软雅黑"/>
                <a:cs typeface="微软雅黑"/>
              </a:rPr>
              <a:t>–</a:t>
            </a:r>
            <a:r>
              <a:rPr dirty="0" sz="3300" spc="0">
                <a:solidFill>
                  <a:srgbClr val="F76A02"/>
                </a:solidFill>
                <a:latin typeface="微软雅黑"/>
                <a:cs typeface="微软雅黑"/>
              </a:rPr>
              <a:t> </a:t>
            </a:r>
            <a:r>
              <a:rPr dirty="0" sz="3300" spc="-10">
                <a:solidFill>
                  <a:srgbClr val="F76A02"/>
                </a:solidFill>
                <a:latin typeface="微软雅黑"/>
                <a:cs typeface="微软雅黑"/>
              </a:rPr>
              <a:t>确认</a:t>
            </a:r>
            <a:r>
              <a:rPr dirty="0" sz="3300" spc="5">
                <a:solidFill>
                  <a:srgbClr val="F76A02"/>
                </a:solidFill>
                <a:latin typeface="微软雅黑"/>
                <a:cs typeface="微软雅黑"/>
              </a:rPr>
              <a:t> </a:t>
            </a:r>
            <a:r>
              <a:rPr dirty="0" sz="3300" spc="-5">
                <a:solidFill>
                  <a:srgbClr val="F76A02"/>
                </a:solidFill>
                <a:latin typeface="微软雅黑"/>
                <a:cs typeface="微软雅黑"/>
              </a:rPr>
              <a:t>–</a:t>
            </a:r>
            <a:r>
              <a:rPr dirty="0" sz="3300" spc="0">
                <a:solidFill>
                  <a:srgbClr val="F76A02"/>
                </a:solidFill>
                <a:latin typeface="微软雅黑"/>
                <a:cs typeface="微软雅黑"/>
              </a:rPr>
              <a:t> </a:t>
            </a:r>
            <a:r>
              <a:rPr dirty="0" sz="3300" spc="-10">
                <a:solidFill>
                  <a:srgbClr val="F76A02"/>
                </a:solidFill>
                <a:latin typeface="微软雅黑"/>
                <a:cs typeface="微软雅黑"/>
              </a:rPr>
              <a:t>继续发布）</a:t>
            </a:r>
            <a:endParaRPr sz="33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66944" y="528854"/>
            <a:ext cx="10560685" cy="65468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25"/>
              <a:t>开源版本介绍</a:t>
            </a:r>
            <a:r>
              <a:rPr dirty="0" spc="5"/>
              <a:t>：</a:t>
            </a:r>
            <a:r>
              <a:rPr dirty="0" spc="5">
                <a:latin typeface="Calibri"/>
                <a:cs typeface="Calibri"/>
              </a:rPr>
              <a:t>OpenKruise</a:t>
            </a:r>
            <a:r>
              <a:rPr dirty="0" spc="-165">
                <a:latin typeface="Calibri"/>
                <a:cs typeface="Calibri"/>
              </a:rPr>
              <a:t> </a:t>
            </a:r>
            <a:r>
              <a:rPr dirty="0" spc="-25">
                <a:latin typeface="Calibri"/>
                <a:cs typeface="Calibri"/>
              </a:rPr>
              <a:t>-</a:t>
            </a:r>
            <a:r>
              <a:rPr dirty="0" spc="-145">
                <a:latin typeface="Calibri"/>
                <a:cs typeface="Calibri"/>
              </a:rPr>
              <a:t> </a:t>
            </a:r>
            <a:r>
              <a:rPr dirty="0" spc="-5">
                <a:latin typeface="Calibri"/>
                <a:cs typeface="Calibri"/>
              </a:rPr>
              <a:t>UnitedDeployment</a:t>
            </a:r>
          </a:p>
        </p:txBody>
      </p:sp>
      <p:sp>
        <p:nvSpPr>
          <p:cNvPr id="3" name="object 3"/>
          <p:cNvSpPr/>
          <p:nvPr/>
        </p:nvSpPr>
        <p:spPr>
          <a:xfrm>
            <a:off x="1620893" y="2161190"/>
            <a:ext cx="5571348" cy="25971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31896" y="5931966"/>
            <a:ext cx="6722307" cy="48689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26670" rIns="0" bIns="0" rtlCol="0" vert="horz">
            <a:spAutoFit/>
          </a:bodyPr>
          <a:lstStyle/>
          <a:p>
            <a:pPr marL="8328659" marR="5080" indent="-376555">
              <a:lnSpc>
                <a:spcPts val="3160"/>
              </a:lnSpc>
              <a:spcBef>
                <a:spcPts val="210"/>
              </a:spcBef>
              <a:buFont typeface="Arial"/>
              <a:buChar char="•"/>
              <a:tabLst>
                <a:tab pos="8328659" algn="l"/>
                <a:tab pos="8329295" algn="l"/>
              </a:tabLst>
            </a:pPr>
            <a:r>
              <a:rPr dirty="0" spc="-10"/>
              <a:t>Kruise</a:t>
            </a:r>
            <a:r>
              <a:rPr dirty="0" spc="-35"/>
              <a:t> </a:t>
            </a:r>
            <a:r>
              <a:rPr dirty="0" spc="-10"/>
              <a:t>项目源自于阿里巴巴经济</a:t>
            </a:r>
            <a:r>
              <a:rPr dirty="0" spc="-25"/>
              <a:t>体</a:t>
            </a:r>
            <a:r>
              <a:rPr dirty="0" spc="-10"/>
              <a:t>应用</a:t>
            </a:r>
            <a:r>
              <a:rPr dirty="0" spc="-20"/>
              <a:t>过</a:t>
            </a:r>
            <a:r>
              <a:rPr dirty="0" spc="-10"/>
              <a:t>去多</a:t>
            </a:r>
            <a:r>
              <a:rPr dirty="0" spc="-20"/>
              <a:t>年</a:t>
            </a:r>
            <a:r>
              <a:rPr dirty="0" spc="-10"/>
              <a:t>的大</a:t>
            </a:r>
            <a:r>
              <a:rPr dirty="0" spc="-25"/>
              <a:t>规</a:t>
            </a:r>
            <a:r>
              <a:rPr dirty="0" spc="-10"/>
              <a:t>模应</a:t>
            </a:r>
            <a:r>
              <a:rPr dirty="0" spc="-20"/>
              <a:t>用</a:t>
            </a:r>
            <a:r>
              <a:rPr dirty="0" spc="-10"/>
              <a:t>部署、 发布与管理的最佳实践</a:t>
            </a:r>
          </a:p>
          <a:p>
            <a:pPr marL="7939405">
              <a:lnSpc>
                <a:spcPct val="100000"/>
              </a:lnSpc>
              <a:spcBef>
                <a:spcPts val="15"/>
              </a:spcBef>
              <a:buClr>
                <a:srgbClr val="F76A02"/>
              </a:buClr>
              <a:buFont typeface="Arial"/>
              <a:buChar char="•"/>
            </a:pPr>
            <a:endParaRPr sz="2750">
              <a:latin typeface="Times New Roman"/>
              <a:cs typeface="Times New Roman"/>
            </a:endParaRPr>
          </a:p>
          <a:p>
            <a:pPr marL="8328659" marR="174625" indent="-376555">
              <a:lnSpc>
                <a:spcPts val="3160"/>
              </a:lnSpc>
              <a:spcBef>
                <a:spcPts val="5"/>
              </a:spcBef>
              <a:buFont typeface="Arial"/>
              <a:buChar char="•"/>
              <a:tabLst>
                <a:tab pos="8328659" algn="l"/>
                <a:tab pos="8329295" algn="l"/>
              </a:tabLst>
            </a:pPr>
            <a:r>
              <a:rPr dirty="0" spc="-10"/>
              <a:t>解决</a:t>
            </a:r>
            <a:r>
              <a:rPr dirty="0" spc="-50"/>
              <a:t> </a:t>
            </a:r>
            <a:r>
              <a:rPr dirty="0" spc="-10"/>
              <a:t>Kubernetes之上应用的自动化，包括</a:t>
            </a:r>
            <a:r>
              <a:rPr dirty="0" spc="-25"/>
              <a:t>，</a:t>
            </a:r>
            <a:r>
              <a:rPr dirty="0" spc="-10"/>
              <a:t>部署</a:t>
            </a:r>
            <a:r>
              <a:rPr dirty="0" spc="-20"/>
              <a:t>，</a:t>
            </a:r>
            <a:r>
              <a:rPr dirty="0" spc="-10"/>
              <a:t>升级</a:t>
            </a:r>
            <a:r>
              <a:rPr dirty="0" spc="-20"/>
              <a:t>，</a:t>
            </a:r>
            <a:r>
              <a:rPr dirty="0" spc="-10"/>
              <a:t>弹性</a:t>
            </a:r>
            <a:r>
              <a:rPr dirty="0" spc="-25"/>
              <a:t>扩</a:t>
            </a:r>
            <a:r>
              <a:rPr dirty="0" spc="-10"/>
              <a:t>缩 容，Qos调节，健康检</a:t>
            </a:r>
            <a:r>
              <a:rPr dirty="0" spc="-25"/>
              <a:t>查</a:t>
            </a:r>
            <a:r>
              <a:rPr dirty="0" spc="-10"/>
              <a:t>，迁</a:t>
            </a:r>
            <a:r>
              <a:rPr dirty="0" spc="-20"/>
              <a:t>移</a:t>
            </a:r>
            <a:r>
              <a:rPr dirty="0" spc="-10"/>
              <a:t>修复</a:t>
            </a:r>
            <a:r>
              <a:rPr dirty="0" spc="-25"/>
              <a:t>等</a:t>
            </a:r>
            <a:r>
              <a:rPr dirty="0" spc="-10"/>
              <a:t>等</a:t>
            </a:r>
          </a:p>
          <a:p>
            <a:pPr marL="8328659" indent="-376555">
              <a:lnSpc>
                <a:spcPct val="100000"/>
              </a:lnSpc>
              <a:spcBef>
                <a:spcPts val="3055"/>
              </a:spcBef>
              <a:buFont typeface="Arial"/>
              <a:buChar char="•"/>
              <a:tabLst>
                <a:tab pos="8328659" algn="l"/>
                <a:tab pos="8329295" algn="l"/>
              </a:tabLst>
            </a:pPr>
            <a:r>
              <a:rPr dirty="0" spc="-10"/>
              <a:t>一套增强版controller</a:t>
            </a:r>
            <a:r>
              <a:rPr dirty="0" spc="-25"/>
              <a:t>组</a:t>
            </a:r>
            <a:r>
              <a:rPr dirty="0" spc="-10"/>
              <a:t>件用</a:t>
            </a:r>
            <a:r>
              <a:rPr dirty="0" spc="-20"/>
              <a:t>于</a:t>
            </a:r>
            <a:r>
              <a:rPr dirty="0" spc="-10"/>
              <a:t>应用</a:t>
            </a:r>
            <a:r>
              <a:rPr dirty="0" spc="-25"/>
              <a:t>的</a:t>
            </a:r>
            <a:r>
              <a:rPr dirty="0" spc="-10"/>
              <a:t>部署</a:t>
            </a:r>
            <a:r>
              <a:rPr dirty="0" spc="-20"/>
              <a:t>和</a:t>
            </a:r>
            <a:r>
              <a:rPr dirty="0" spc="-10"/>
              <a:t>级和</a:t>
            </a:r>
            <a:r>
              <a:rPr dirty="0" spc="-25"/>
              <a:t>运</a:t>
            </a:r>
            <a:r>
              <a:rPr dirty="0" spc="-10"/>
              <a:t>维：</a:t>
            </a:r>
          </a:p>
          <a:p>
            <a:pPr marL="7939405">
              <a:lnSpc>
                <a:spcPct val="100000"/>
              </a:lnSpc>
              <a:buClr>
                <a:srgbClr val="F76A02"/>
              </a:buClr>
              <a:buFont typeface="Arial"/>
              <a:buChar char="•"/>
            </a:pPr>
            <a:endParaRPr sz="2750">
              <a:latin typeface="Times New Roman"/>
              <a:cs typeface="Times New Roman"/>
            </a:endParaRPr>
          </a:p>
          <a:p>
            <a:pPr marL="8629015" marR="6409055">
              <a:lnSpc>
                <a:spcPct val="99600"/>
              </a:lnSpc>
            </a:pPr>
            <a:r>
              <a:rPr dirty="0" spc="-10"/>
              <a:t>Advanced StatefulSet  </a:t>
            </a:r>
            <a:r>
              <a:rPr dirty="0" spc="-5"/>
              <a:t>Broadcast Job  </a:t>
            </a:r>
            <a:r>
              <a:rPr dirty="0" spc="-10"/>
              <a:t>SidecarSet</a:t>
            </a:r>
          </a:p>
          <a:p>
            <a:pPr marL="8629015">
              <a:lnSpc>
                <a:spcPts val="3155"/>
              </a:lnSpc>
            </a:pPr>
            <a:r>
              <a:rPr dirty="0" spc="-10"/>
              <a:t>CloneSet</a:t>
            </a:r>
          </a:p>
          <a:p>
            <a:pPr marL="8629015">
              <a:lnSpc>
                <a:spcPts val="3170"/>
              </a:lnSpc>
            </a:pPr>
            <a:r>
              <a:rPr dirty="0" spc="-10" b="1">
                <a:latin typeface="微软雅黑"/>
                <a:cs typeface="微软雅黑"/>
              </a:rPr>
              <a:t>UnitedDeployment</a:t>
            </a:r>
          </a:p>
          <a:p>
            <a:pPr marL="7939405">
              <a:lnSpc>
                <a:spcPct val="100000"/>
              </a:lnSpc>
              <a:spcBef>
                <a:spcPts val="50"/>
              </a:spcBef>
            </a:pPr>
            <a:endParaRPr sz="2700">
              <a:latin typeface="Times New Roman"/>
              <a:cs typeface="Times New Roman"/>
            </a:endParaRPr>
          </a:p>
          <a:p>
            <a:pPr marL="8328659" indent="-376555">
              <a:lnSpc>
                <a:spcPts val="3170"/>
              </a:lnSpc>
              <a:buFont typeface="Arial"/>
              <a:buChar char="•"/>
              <a:tabLst>
                <a:tab pos="8328659" algn="l"/>
                <a:tab pos="8329295" algn="l"/>
              </a:tabLst>
            </a:pPr>
            <a:r>
              <a:rPr dirty="0" spc="-10"/>
              <a:t>UnitedDeployment</a:t>
            </a:r>
            <a:r>
              <a:rPr dirty="0" spc="-30"/>
              <a:t> </a:t>
            </a:r>
            <a:r>
              <a:rPr dirty="0" spc="-10"/>
              <a:t>核心贡献者吴珂来自SOFAStack团队</a:t>
            </a:r>
            <a:r>
              <a:rPr dirty="0" spc="-25"/>
              <a:t>，</a:t>
            </a:r>
            <a:r>
              <a:rPr dirty="0" spc="-10"/>
              <a:t>主导</a:t>
            </a:r>
          </a:p>
          <a:p>
            <a:pPr marL="8329295">
              <a:lnSpc>
                <a:spcPts val="3165"/>
              </a:lnSpc>
            </a:pPr>
            <a:r>
              <a:rPr dirty="0" spc="-10"/>
              <a:t>CafeDeployment的设计和开发</a:t>
            </a:r>
          </a:p>
          <a:p>
            <a:pPr marL="8328659" indent="-376555">
              <a:lnSpc>
                <a:spcPts val="3175"/>
              </a:lnSpc>
              <a:buFont typeface="Arial"/>
              <a:buChar char="•"/>
              <a:tabLst>
                <a:tab pos="8328659" algn="l"/>
                <a:tab pos="8329295" algn="l"/>
              </a:tabLst>
            </a:pPr>
            <a:r>
              <a:rPr dirty="0" spc="-10"/>
              <a:t>正在努力减少商业版与</a:t>
            </a:r>
            <a:r>
              <a:rPr dirty="0" spc="-20"/>
              <a:t>社</a:t>
            </a:r>
            <a:r>
              <a:rPr dirty="0" spc="-10"/>
              <a:t>区版</a:t>
            </a:r>
            <a:r>
              <a:rPr dirty="0" spc="-25"/>
              <a:t>的</a:t>
            </a:r>
            <a:r>
              <a:rPr dirty="0" spc="-10"/>
              <a:t>差异</a:t>
            </a:r>
            <a:r>
              <a:rPr dirty="0" spc="-20"/>
              <a:t>，</a:t>
            </a:r>
            <a:r>
              <a:rPr dirty="0" spc="-10"/>
              <a:t>两者</a:t>
            </a:r>
            <a:r>
              <a:rPr dirty="0" spc="-25"/>
              <a:t>将</a:t>
            </a:r>
            <a:r>
              <a:rPr dirty="0" spc="-10"/>
              <a:t>趋于</a:t>
            </a:r>
            <a:r>
              <a:rPr dirty="0" spc="-20"/>
              <a:t>统</a:t>
            </a:r>
            <a:r>
              <a:rPr dirty="0" spc="-10"/>
              <a:t>一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64759" y="528854"/>
            <a:ext cx="13735685" cy="65468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5">
                <a:latin typeface="Calibri"/>
                <a:cs typeface="Calibri"/>
              </a:rPr>
              <a:t>Release</a:t>
            </a:r>
            <a:r>
              <a:rPr dirty="0" spc="-135">
                <a:latin typeface="Calibri"/>
                <a:cs typeface="Calibri"/>
              </a:rPr>
              <a:t> </a:t>
            </a:r>
            <a:r>
              <a:rPr dirty="0" spc="25">
                <a:latin typeface="Calibri"/>
                <a:cs typeface="Calibri"/>
              </a:rPr>
              <a:t>Pipeline</a:t>
            </a:r>
            <a:r>
              <a:rPr dirty="0" spc="25"/>
              <a:t>：通过工作流引擎对</a:t>
            </a:r>
            <a:r>
              <a:rPr dirty="0" spc="80">
                <a:latin typeface="Calibri"/>
                <a:cs typeface="Calibri"/>
              </a:rPr>
              <a:t>K8S</a:t>
            </a:r>
            <a:r>
              <a:rPr dirty="0" spc="25"/>
              <a:t>变更</a:t>
            </a:r>
            <a:r>
              <a:rPr dirty="0" spc="10"/>
              <a:t>操</a:t>
            </a:r>
            <a:r>
              <a:rPr dirty="0" spc="25"/>
              <a:t>作卡</a:t>
            </a:r>
            <a:r>
              <a:rPr dirty="0" spc="10"/>
              <a:t>点</a:t>
            </a:r>
            <a:r>
              <a:rPr dirty="0" spc="25"/>
              <a:t>和干预</a:t>
            </a:r>
          </a:p>
        </p:txBody>
      </p:sp>
      <p:sp>
        <p:nvSpPr>
          <p:cNvPr id="3" name="object 3"/>
          <p:cNvSpPr/>
          <p:nvPr/>
        </p:nvSpPr>
        <p:spPr>
          <a:xfrm>
            <a:off x="2962841" y="7182189"/>
            <a:ext cx="15759430" cy="3043555"/>
          </a:xfrm>
          <a:custGeom>
            <a:avLst/>
            <a:gdLst/>
            <a:ahLst/>
            <a:cxnLst/>
            <a:rect l="l" t="t" r="r" b="b"/>
            <a:pathLst>
              <a:path w="15759430" h="3043554">
                <a:moveTo>
                  <a:pt x="0" y="0"/>
                </a:moveTo>
                <a:lnTo>
                  <a:pt x="15759101" y="0"/>
                </a:lnTo>
                <a:lnTo>
                  <a:pt x="15759101" y="3043258"/>
                </a:lnTo>
                <a:lnTo>
                  <a:pt x="0" y="3043258"/>
                </a:lnTo>
                <a:lnTo>
                  <a:pt x="0" y="0"/>
                </a:lnTo>
                <a:close/>
              </a:path>
            </a:pathLst>
          </a:custGeom>
          <a:solidFill>
            <a:srgbClr val="CCEB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962841" y="7182189"/>
            <a:ext cx="15759430" cy="3043555"/>
          </a:xfrm>
          <a:custGeom>
            <a:avLst/>
            <a:gdLst/>
            <a:ahLst/>
            <a:cxnLst/>
            <a:rect l="l" t="t" r="r" b="b"/>
            <a:pathLst>
              <a:path w="15759430" h="3043554">
                <a:moveTo>
                  <a:pt x="0" y="0"/>
                </a:moveTo>
                <a:lnTo>
                  <a:pt x="15759101" y="0"/>
                </a:lnTo>
                <a:lnTo>
                  <a:pt x="15759101" y="3043258"/>
                </a:lnTo>
                <a:lnTo>
                  <a:pt x="0" y="3043258"/>
                </a:lnTo>
                <a:lnTo>
                  <a:pt x="0" y="0"/>
                </a:lnTo>
                <a:close/>
              </a:path>
            </a:pathLst>
          </a:custGeom>
          <a:ln w="10052">
            <a:solidFill>
              <a:srgbClr val="A1A1A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7125556" y="8443862"/>
            <a:ext cx="1533525" cy="47815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950" spc="10">
                <a:latin typeface="微软雅黑"/>
                <a:cs typeface="微软雅黑"/>
              </a:rPr>
              <a:t>变更推进</a:t>
            </a:r>
            <a:endParaRPr sz="2950">
              <a:latin typeface="微软雅黑"/>
              <a:cs typeface="微软雅黑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684255" y="3552143"/>
            <a:ext cx="14037944" cy="2803525"/>
          </a:xfrm>
          <a:custGeom>
            <a:avLst/>
            <a:gdLst/>
            <a:ahLst/>
            <a:cxnLst/>
            <a:rect l="l" t="t" r="r" b="b"/>
            <a:pathLst>
              <a:path w="14037944" h="2803525">
                <a:moveTo>
                  <a:pt x="0" y="0"/>
                </a:moveTo>
                <a:lnTo>
                  <a:pt x="14037687" y="0"/>
                </a:lnTo>
                <a:lnTo>
                  <a:pt x="14037687" y="2803265"/>
                </a:lnTo>
                <a:lnTo>
                  <a:pt x="0" y="2803265"/>
                </a:lnTo>
                <a:lnTo>
                  <a:pt x="0" y="0"/>
                </a:lnTo>
                <a:close/>
              </a:path>
            </a:pathLst>
          </a:custGeom>
          <a:solidFill>
            <a:srgbClr val="CCEB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684255" y="3552143"/>
            <a:ext cx="14037944" cy="2803525"/>
          </a:xfrm>
          <a:custGeom>
            <a:avLst/>
            <a:gdLst/>
            <a:ahLst/>
            <a:cxnLst/>
            <a:rect l="l" t="t" r="r" b="b"/>
            <a:pathLst>
              <a:path w="14037944" h="2803525">
                <a:moveTo>
                  <a:pt x="0" y="0"/>
                </a:moveTo>
                <a:lnTo>
                  <a:pt x="14037687" y="0"/>
                </a:lnTo>
                <a:lnTo>
                  <a:pt x="14037687" y="2803265"/>
                </a:lnTo>
                <a:lnTo>
                  <a:pt x="0" y="2803265"/>
                </a:lnTo>
                <a:lnTo>
                  <a:pt x="0" y="0"/>
                </a:lnTo>
                <a:close/>
              </a:path>
            </a:pathLst>
          </a:custGeom>
          <a:ln w="10052">
            <a:solidFill>
              <a:srgbClr val="A1A1A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7125129" y="4693564"/>
            <a:ext cx="1533525" cy="47815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950" spc="10">
                <a:latin typeface="微软雅黑"/>
                <a:cs typeface="微软雅黑"/>
              </a:rPr>
              <a:t>变更防控</a:t>
            </a:r>
            <a:endParaRPr sz="2950">
              <a:latin typeface="微软雅黑"/>
              <a:cs typeface="微软雅黑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433491" y="7447312"/>
            <a:ext cx="2894330" cy="2186940"/>
          </a:xfrm>
          <a:custGeom>
            <a:avLst/>
            <a:gdLst/>
            <a:ahLst/>
            <a:cxnLst/>
            <a:rect l="l" t="t" r="r" b="b"/>
            <a:pathLst>
              <a:path w="2894329" h="2186940">
                <a:moveTo>
                  <a:pt x="0" y="0"/>
                </a:moveTo>
                <a:lnTo>
                  <a:pt x="2893733" y="0"/>
                </a:lnTo>
                <a:lnTo>
                  <a:pt x="2893733" y="2186320"/>
                </a:lnTo>
                <a:lnTo>
                  <a:pt x="0" y="2186320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7433491" y="7447312"/>
            <a:ext cx="2894330" cy="2186940"/>
          </a:xfrm>
          <a:custGeom>
            <a:avLst/>
            <a:gdLst/>
            <a:ahLst/>
            <a:cxnLst/>
            <a:rect l="l" t="t" r="r" b="b"/>
            <a:pathLst>
              <a:path w="2894329" h="2186940">
                <a:moveTo>
                  <a:pt x="0" y="0"/>
                </a:moveTo>
                <a:lnTo>
                  <a:pt x="2893733" y="0"/>
                </a:lnTo>
                <a:lnTo>
                  <a:pt x="2893733" y="2186320"/>
                </a:lnTo>
                <a:lnTo>
                  <a:pt x="0" y="2186320"/>
                </a:lnTo>
                <a:lnTo>
                  <a:pt x="0" y="0"/>
                </a:lnTo>
                <a:close/>
              </a:path>
            </a:pathLst>
          </a:custGeom>
          <a:ln w="10052">
            <a:solidFill>
              <a:srgbClr val="A1A1A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8525268" y="8305858"/>
            <a:ext cx="708660" cy="4965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3450"/>
              </a:lnSpc>
            </a:pPr>
            <a:r>
              <a:rPr dirty="0" sz="2950" spc="-45" b="1">
                <a:solidFill>
                  <a:srgbClr val="FFFFFF"/>
                </a:solidFill>
                <a:latin typeface="Trebuchet MS"/>
                <a:cs typeface="Trebuchet MS"/>
              </a:rPr>
              <a:t>POD</a:t>
            </a:r>
            <a:endParaRPr sz="2950">
              <a:latin typeface="Trebuchet MS"/>
              <a:cs typeface="Trebuchet M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0504392" y="8171060"/>
            <a:ext cx="2673985" cy="901065"/>
          </a:xfrm>
          <a:custGeom>
            <a:avLst/>
            <a:gdLst/>
            <a:ahLst/>
            <a:cxnLst/>
            <a:rect l="l" t="t" r="r" b="b"/>
            <a:pathLst>
              <a:path w="2673984" h="901065">
                <a:moveTo>
                  <a:pt x="28156" y="225228"/>
                </a:moveTo>
                <a:lnTo>
                  <a:pt x="0" y="225228"/>
                </a:lnTo>
                <a:lnTo>
                  <a:pt x="0" y="675686"/>
                </a:lnTo>
                <a:lnTo>
                  <a:pt x="28156" y="675686"/>
                </a:lnTo>
                <a:lnTo>
                  <a:pt x="28156" y="225228"/>
                </a:lnTo>
                <a:close/>
              </a:path>
              <a:path w="2673984" h="901065">
                <a:moveTo>
                  <a:pt x="112614" y="225228"/>
                </a:moveTo>
                <a:lnTo>
                  <a:pt x="56301" y="225228"/>
                </a:lnTo>
                <a:lnTo>
                  <a:pt x="56301" y="675686"/>
                </a:lnTo>
                <a:lnTo>
                  <a:pt x="112614" y="675686"/>
                </a:lnTo>
                <a:lnTo>
                  <a:pt x="112614" y="225228"/>
                </a:lnTo>
                <a:close/>
              </a:path>
              <a:path w="2673984" h="901065">
                <a:moveTo>
                  <a:pt x="2223387" y="0"/>
                </a:moveTo>
                <a:lnTo>
                  <a:pt x="2223387" y="225228"/>
                </a:lnTo>
                <a:lnTo>
                  <a:pt x="140770" y="225228"/>
                </a:lnTo>
                <a:lnTo>
                  <a:pt x="140770" y="675686"/>
                </a:lnTo>
                <a:lnTo>
                  <a:pt x="2223387" y="675686"/>
                </a:lnTo>
                <a:lnTo>
                  <a:pt x="2223387" y="900914"/>
                </a:lnTo>
                <a:lnTo>
                  <a:pt x="2673845" y="450457"/>
                </a:lnTo>
                <a:lnTo>
                  <a:pt x="2223387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0504392" y="8396289"/>
            <a:ext cx="28575" cy="450850"/>
          </a:xfrm>
          <a:custGeom>
            <a:avLst/>
            <a:gdLst/>
            <a:ahLst/>
            <a:cxnLst/>
            <a:rect l="l" t="t" r="r" b="b"/>
            <a:pathLst>
              <a:path w="28575" h="450850">
                <a:moveTo>
                  <a:pt x="0" y="0"/>
                </a:moveTo>
                <a:lnTo>
                  <a:pt x="28156" y="0"/>
                </a:lnTo>
                <a:lnTo>
                  <a:pt x="28156" y="450457"/>
                </a:lnTo>
                <a:lnTo>
                  <a:pt x="0" y="450457"/>
                </a:lnTo>
                <a:lnTo>
                  <a:pt x="0" y="0"/>
                </a:lnTo>
                <a:close/>
              </a:path>
            </a:pathLst>
          </a:custGeom>
          <a:ln w="10052">
            <a:solidFill>
              <a:srgbClr val="A1A1A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0560694" y="8396289"/>
            <a:ext cx="56515" cy="450850"/>
          </a:xfrm>
          <a:custGeom>
            <a:avLst/>
            <a:gdLst/>
            <a:ahLst/>
            <a:cxnLst/>
            <a:rect l="l" t="t" r="r" b="b"/>
            <a:pathLst>
              <a:path w="56515" h="450850">
                <a:moveTo>
                  <a:pt x="0" y="0"/>
                </a:moveTo>
                <a:lnTo>
                  <a:pt x="56312" y="0"/>
                </a:lnTo>
                <a:lnTo>
                  <a:pt x="56312" y="450457"/>
                </a:lnTo>
                <a:lnTo>
                  <a:pt x="0" y="450457"/>
                </a:lnTo>
                <a:lnTo>
                  <a:pt x="0" y="0"/>
                </a:lnTo>
                <a:close/>
              </a:path>
            </a:pathLst>
          </a:custGeom>
          <a:ln w="10052">
            <a:solidFill>
              <a:srgbClr val="A1A1A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0645162" y="8171060"/>
            <a:ext cx="2533650" cy="901065"/>
          </a:xfrm>
          <a:custGeom>
            <a:avLst/>
            <a:gdLst/>
            <a:ahLst/>
            <a:cxnLst/>
            <a:rect l="l" t="t" r="r" b="b"/>
            <a:pathLst>
              <a:path w="2533650" h="901065">
                <a:moveTo>
                  <a:pt x="0" y="225228"/>
                </a:moveTo>
                <a:lnTo>
                  <a:pt x="2082617" y="225228"/>
                </a:lnTo>
                <a:lnTo>
                  <a:pt x="2082617" y="0"/>
                </a:lnTo>
                <a:lnTo>
                  <a:pt x="2533074" y="450457"/>
                </a:lnTo>
                <a:lnTo>
                  <a:pt x="2082617" y="900914"/>
                </a:lnTo>
                <a:lnTo>
                  <a:pt x="2082617" y="675686"/>
                </a:lnTo>
                <a:lnTo>
                  <a:pt x="0" y="675686"/>
                </a:lnTo>
                <a:lnTo>
                  <a:pt x="0" y="225228"/>
                </a:lnTo>
                <a:close/>
              </a:path>
            </a:pathLst>
          </a:custGeom>
          <a:ln w="10052">
            <a:solidFill>
              <a:srgbClr val="A1A1A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3355404" y="7447312"/>
            <a:ext cx="2895600" cy="2186940"/>
          </a:xfrm>
          <a:custGeom>
            <a:avLst/>
            <a:gdLst/>
            <a:ahLst/>
            <a:cxnLst/>
            <a:rect l="l" t="t" r="r" b="b"/>
            <a:pathLst>
              <a:path w="2895600" h="2186940">
                <a:moveTo>
                  <a:pt x="0" y="0"/>
                </a:moveTo>
                <a:lnTo>
                  <a:pt x="2894990" y="0"/>
                </a:lnTo>
                <a:lnTo>
                  <a:pt x="2894990" y="2186320"/>
                </a:lnTo>
                <a:lnTo>
                  <a:pt x="0" y="2186320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3355404" y="7447312"/>
            <a:ext cx="2895600" cy="2186940"/>
          </a:xfrm>
          <a:custGeom>
            <a:avLst/>
            <a:gdLst/>
            <a:ahLst/>
            <a:cxnLst/>
            <a:rect l="l" t="t" r="r" b="b"/>
            <a:pathLst>
              <a:path w="2895600" h="2186940">
                <a:moveTo>
                  <a:pt x="0" y="0"/>
                </a:moveTo>
                <a:lnTo>
                  <a:pt x="2894990" y="0"/>
                </a:lnTo>
                <a:lnTo>
                  <a:pt x="2894990" y="2186320"/>
                </a:lnTo>
                <a:lnTo>
                  <a:pt x="0" y="2186320"/>
                </a:lnTo>
                <a:lnTo>
                  <a:pt x="0" y="0"/>
                </a:lnTo>
                <a:close/>
              </a:path>
            </a:pathLst>
          </a:custGeom>
          <a:ln w="10052">
            <a:solidFill>
              <a:srgbClr val="A1A1A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14447598" y="8305858"/>
            <a:ext cx="708660" cy="4965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3450"/>
              </a:lnSpc>
            </a:pPr>
            <a:r>
              <a:rPr dirty="0" sz="2950" spc="-45" b="1">
                <a:solidFill>
                  <a:srgbClr val="FFFFFF"/>
                </a:solidFill>
                <a:latin typeface="Trebuchet MS"/>
                <a:cs typeface="Trebuchet MS"/>
              </a:rPr>
              <a:t>POD</a:t>
            </a:r>
            <a:endParaRPr sz="2950">
              <a:latin typeface="Trebuchet MS"/>
              <a:cs typeface="Trebuchet MS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7684792" y="7698613"/>
            <a:ext cx="2894330" cy="2186940"/>
          </a:xfrm>
          <a:custGeom>
            <a:avLst/>
            <a:gdLst/>
            <a:ahLst/>
            <a:cxnLst/>
            <a:rect l="l" t="t" r="r" b="b"/>
            <a:pathLst>
              <a:path w="2894329" h="2186940">
                <a:moveTo>
                  <a:pt x="0" y="0"/>
                </a:moveTo>
                <a:lnTo>
                  <a:pt x="2893733" y="0"/>
                </a:lnTo>
                <a:lnTo>
                  <a:pt x="2893733" y="2186320"/>
                </a:lnTo>
                <a:lnTo>
                  <a:pt x="0" y="2186320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7684792" y="7698613"/>
            <a:ext cx="2894330" cy="2186940"/>
          </a:xfrm>
          <a:custGeom>
            <a:avLst/>
            <a:gdLst/>
            <a:ahLst/>
            <a:cxnLst/>
            <a:rect l="l" t="t" r="r" b="b"/>
            <a:pathLst>
              <a:path w="2894329" h="2186940">
                <a:moveTo>
                  <a:pt x="0" y="0"/>
                </a:moveTo>
                <a:lnTo>
                  <a:pt x="2893733" y="0"/>
                </a:lnTo>
                <a:lnTo>
                  <a:pt x="2893733" y="2186320"/>
                </a:lnTo>
                <a:lnTo>
                  <a:pt x="0" y="2186320"/>
                </a:lnTo>
                <a:lnTo>
                  <a:pt x="0" y="0"/>
                </a:lnTo>
                <a:close/>
              </a:path>
            </a:pathLst>
          </a:custGeom>
          <a:ln w="10052">
            <a:solidFill>
              <a:srgbClr val="A1A1A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8776569" y="8557160"/>
            <a:ext cx="708660" cy="4965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3450"/>
              </a:lnSpc>
            </a:pPr>
            <a:r>
              <a:rPr dirty="0" sz="2950" spc="-45" b="1">
                <a:solidFill>
                  <a:srgbClr val="FFFFFF"/>
                </a:solidFill>
                <a:latin typeface="Trebuchet MS"/>
                <a:cs typeface="Trebuchet MS"/>
              </a:rPr>
              <a:t>POD</a:t>
            </a:r>
            <a:endParaRPr sz="2950">
              <a:latin typeface="Trebuchet MS"/>
              <a:cs typeface="Trebuchet MS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0755693" y="8422361"/>
            <a:ext cx="2673985" cy="901065"/>
          </a:xfrm>
          <a:custGeom>
            <a:avLst/>
            <a:gdLst/>
            <a:ahLst/>
            <a:cxnLst/>
            <a:rect l="l" t="t" r="r" b="b"/>
            <a:pathLst>
              <a:path w="2673984" h="901065">
                <a:moveTo>
                  <a:pt x="28156" y="225228"/>
                </a:moveTo>
                <a:lnTo>
                  <a:pt x="0" y="225228"/>
                </a:lnTo>
                <a:lnTo>
                  <a:pt x="0" y="675686"/>
                </a:lnTo>
                <a:lnTo>
                  <a:pt x="28156" y="675686"/>
                </a:lnTo>
                <a:lnTo>
                  <a:pt x="28156" y="225228"/>
                </a:lnTo>
                <a:close/>
              </a:path>
              <a:path w="2673984" h="901065">
                <a:moveTo>
                  <a:pt x="112614" y="225228"/>
                </a:moveTo>
                <a:lnTo>
                  <a:pt x="56312" y="225228"/>
                </a:lnTo>
                <a:lnTo>
                  <a:pt x="56312" y="675686"/>
                </a:lnTo>
                <a:lnTo>
                  <a:pt x="112614" y="675686"/>
                </a:lnTo>
                <a:lnTo>
                  <a:pt x="112614" y="225228"/>
                </a:lnTo>
                <a:close/>
              </a:path>
              <a:path w="2673984" h="901065">
                <a:moveTo>
                  <a:pt x="2223387" y="0"/>
                </a:moveTo>
                <a:lnTo>
                  <a:pt x="2223387" y="225228"/>
                </a:lnTo>
                <a:lnTo>
                  <a:pt x="140770" y="225228"/>
                </a:lnTo>
                <a:lnTo>
                  <a:pt x="140770" y="675686"/>
                </a:lnTo>
                <a:lnTo>
                  <a:pt x="2223387" y="675686"/>
                </a:lnTo>
                <a:lnTo>
                  <a:pt x="2223387" y="900914"/>
                </a:lnTo>
                <a:lnTo>
                  <a:pt x="2673845" y="450457"/>
                </a:lnTo>
                <a:lnTo>
                  <a:pt x="2223387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10755693" y="8647589"/>
            <a:ext cx="28575" cy="450850"/>
          </a:xfrm>
          <a:custGeom>
            <a:avLst/>
            <a:gdLst/>
            <a:ahLst/>
            <a:cxnLst/>
            <a:rect l="l" t="t" r="r" b="b"/>
            <a:pathLst>
              <a:path w="28575" h="450850">
                <a:moveTo>
                  <a:pt x="0" y="0"/>
                </a:moveTo>
                <a:lnTo>
                  <a:pt x="28156" y="0"/>
                </a:lnTo>
                <a:lnTo>
                  <a:pt x="28156" y="450457"/>
                </a:lnTo>
                <a:lnTo>
                  <a:pt x="0" y="450457"/>
                </a:lnTo>
                <a:lnTo>
                  <a:pt x="0" y="0"/>
                </a:lnTo>
                <a:close/>
              </a:path>
            </a:pathLst>
          </a:custGeom>
          <a:ln w="10052">
            <a:solidFill>
              <a:srgbClr val="A1A1A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10812005" y="8647589"/>
            <a:ext cx="56515" cy="450850"/>
          </a:xfrm>
          <a:custGeom>
            <a:avLst/>
            <a:gdLst/>
            <a:ahLst/>
            <a:cxnLst/>
            <a:rect l="l" t="t" r="r" b="b"/>
            <a:pathLst>
              <a:path w="56515" h="450850">
                <a:moveTo>
                  <a:pt x="0" y="0"/>
                </a:moveTo>
                <a:lnTo>
                  <a:pt x="56301" y="0"/>
                </a:lnTo>
                <a:lnTo>
                  <a:pt x="56301" y="450457"/>
                </a:lnTo>
                <a:lnTo>
                  <a:pt x="0" y="450457"/>
                </a:lnTo>
                <a:lnTo>
                  <a:pt x="0" y="0"/>
                </a:lnTo>
                <a:close/>
              </a:path>
            </a:pathLst>
          </a:custGeom>
          <a:ln w="10052">
            <a:solidFill>
              <a:srgbClr val="A1A1A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10896464" y="8422361"/>
            <a:ext cx="2533650" cy="901065"/>
          </a:xfrm>
          <a:custGeom>
            <a:avLst/>
            <a:gdLst/>
            <a:ahLst/>
            <a:cxnLst/>
            <a:rect l="l" t="t" r="r" b="b"/>
            <a:pathLst>
              <a:path w="2533650" h="901065">
                <a:moveTo>
                  <a:pt x="0" y="225228"/>
                </a:moveTo>
                <a:lnTo>
                  <a:pt x="2082617" y="225228"/>
                </a:lnTo>
                <a:lnTo>
                  <a:pt x="2082617" y="0"/>
                </a:lnTo>
                <a:lnTo>
                  <a:pt x="2533074" y="450457"/>
                </a:lnTo>
                <a:lnTo>
                  <a:pt x="2082617" y="900914"/>
                </a:lnTo>
                <a:lnTo>
                  <a:pt x="2082617" y="675686"/>
                </a:lnTo>
                <a:lnTo>
                  <a:pt x="0" y="675686"/>
                </a:lnTo>
                <a:lnTo>
                  <a:pt x="0" y="225228"/>
                </a:lnTo>
                <a:close/>
              </a:path>
            </a:pathLst>
          </a:custGeom>
          <a:ln w="10052">
            <a:solidFill>
              <a:srgbClr val="A1A1A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13606705" y="7698613"/>
            <a:ext cx="2895600" cy="2186940"/>
          </a:xfrm>
          <a:custGeom>
            <a:avLst/>
            <a:gdLst/>
            <a:ahLst/>
            <a:cxnLst/>
            <a:rect l="l" t="t" r="r" b="b"/>
            <a:pathLst>
              <a:path w="2895600" h="2186940">
                <a:moveTo>
                  <a:pt x="0" y="0"/>
                </a:moveTo>
                <a:lnTo>
                  <a:pt x="2894990" y="0"/>
                </a:lnTo>
                <a:lnTo>
                  <a:pt x="2894990" y="2186320"/>
                </a:lnTo>
                <a:lnTo>
                  <a:pt x="0" y="2186320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13606705" y="7698613"/>
            <a:ext cx="2895600" cy="2186940"/>
          </a:xfrm>
          <a:custGeom>
            <a:avLst/>
            <a:gdLst/>
            <a:ahLst/>
            <a:cxnLst/>
            <a:rect l="l" t="t" r="r" b="b"/>
            <a:pathLst>
              <a:path w="2895600" h="2186940">
                <a:moveTo>
                  <a:pt x="0" y="0"/>
                </a:moveTo>
                <a:lnTo>
                  <a:pt x="2894990" y="0"/>
                </a:lnTo>
                <a:lnTo>
                  <a:pt x="2894990" y="2186320"/>
                </a:lnTo>
                <a:lnTo>
                  <a:pt x="0" y="2186320"/>
                </a:lnTo>
                <a:lnTo>
                  <a:pt x="0" y="0"/>
                </a:lnTo>
                <a:close/>
              </a:path>
            </a:pathLst>
          </a:custGeom>
          <a:ln w="10052">
            <a:solidFill>
              <a:srgbClr val="A1A1A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14698899" y="8557160"/>
            <a:ext cx="708660" cy="4965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3450"/>
              </a:lnSpc>
            </a:pPr>
            <a:r>
              <a:rPr dirty="0" sz="2950" spc="-45" b="1">
                <a:solidFill>
                  <a:srgbClr val="FFFFFF"/>
                </a:solidFill>
                <a:latin typeface="Trebuchet MS"/>
                <a:cs typeface="Trebuchet MS"/>
              </a:rPr>
              <a:t>POD</a:t>
            </a:r>
            <a:endParaRPr sz="2950">
              <a:latin typeface="Trebuchet MS"/>
              <a:cs typeface="Trebuchet MS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7936093" y="7949914"/>
            <a:ext cx="2894330" cy="2186940"/>
          </a:xfrm>
          <a:custGeom>
            <a:avLst/>
            <a:gdLst/>
            <a:ahLst/>
            <a:cxnLst/>
            <a:rect l="l" t="t" r="r" b="b"/>
            <a:pathLst>
              <a:path w="2894329" h="2186940">
                <a:moveTo>
                  <a:pt x="0" y="0"/>
                </a:moveTo>
                <a:lnTo>
                  <a:pt x="2893733" y="0"/>
                </a:lnTo>
                <a:lnTo>
                  <a:pt x="2893733" y="2186320"/>
                </a:lnTo>
                <a:lnTo>
                  <a:pt x="0" y="2186320"/>
                </a:lnTo>
                <a:lnTo>
                  <a:pt x="0" y="0"/>
                </a:lnTo>
                <a:close/>
              </a:path>
            </a:pathLst>
          </a:custGeom>
          <a:solidFill>
            <a:srgbClr val="66C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7936093" y="7949914"/>
            <a:ext cx="2894330" cy="2186940"/>
          </a:xfrm>
          <a:custGeom>
            <a:avLst/>
            <a:gdLst/>
            <a:ahLst/>
            <a:cxnLst/>
            <a:rect l="l" t="t" r="r" b="b"/>
            <a:pathLst>
              <a:path w="2894329" h="2186940">
                <a:moveTo>
                  <a:pt x="0" y="0"/>
                </a:moveTo>
                <a:lnTo>
                  <a:pt x="2893733" y="0"/>
                </a:lnTo>
                <a:lnTo>
                  <a:pt x="2893733" y="2186320"/>
                </a:lnTo>
                <a:lnTo>
                  <a:pt x="0" y="2186320"/>
                </a:lnTo>
                <a:lnTo>
                  <a:pt x="0" y="0"/>
                </a:lnTo>
                <a:close/>
              </a:path>
            </a:pathLst>
          </a:custGeom>
          <a:ln w="10052">
            <a:solidFill>
              <a:srgbClr val="A1A1A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8934753" y="8555643"/>
            <a:ext cx="897255" cy="93027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14"/>
              </a:spcBef>
            </a:pPr>
            <a:r>
              <a:rPr dirty="0" sz="2950" spc="-45" b="1">
                <a:solidFill>
                  <a:srgbClr val="FFFFFF"/>
                </a:solidFill>
                <a:latin typeface="Trebuchet MS"/>
                <a:cs typeface="Trebuchet MS"/>
              </a:rPr>
              <a:t>PO</a:t>
            </a:r>
            <a:r>
              <a:rPr dirty="0" sz="2950" spc="-40" b="1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dirty="0" sz="2950" spc="0" b="1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endParaRPr sz="295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25"/>
              </a:spcBef>
            </a:pPr>
            <a:r>
              <a:rPr dirty="0" sz="2950" spc="-135" b="1">
                <a:solidFill>
                  <a:srgbClr val="FFFFFF"/>
                </a:solidFill>
                <a:latin typeface="Trebuchet MS"/>
                <a:cs typeface="Trebuchet MS"/>
              </a:rPr>
              <a:t>pre</a:t>
            </a:r>
            <a:endParaRPr sz="2950">
              <a:latin typeface="Trebuchet MS"/>
              <a:cs typeface="Trebuchet MS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11006994" y="8673662"/>
            <a:ext cx="2673985" cy="901065"/>
          </a:xfrm>
          <a:custGeom>
            <a:avLst/>
            <a:gdLst/>
            <a:ahLst/>
            <a:cxnLst/>
            <a:rect l="l" t="t" r="r" b="b"/>
            <a:pathLst>
              <a:path w="2673984" h="901065">
                <a:moveTo>
                  <a:pt x="28156" y="225228"/>
                </a:moveTo>
                <a:lnTo>
                  <a:pt x="0" y="225228"/>
                </a:lnTo>
                <a:lnTo>
                  <a:pt x="0" y="675686"/>
                </a:lnTo>
                <a:lnTo>
                  <a:pt x="28156" y="675686"/>
                </a:lnTo>
                <a:lnTo>
                  <a:pt x="28156" y="225228"/>
                </a:lnTo>
                <a:close/>
              </a:path>
              <a:path w="2673984" h="901065">
                <a:moveTo>
                  <a:pt x="112614" y="225228"/>
                </a:moveTo>
                <a:lnTo>
                  <a:pt x="56312" y="225228"/>
                </a:lnTo>
                <a:lnTo>
                  <a:pt x="56312" y="675686"/>
                </a:lnTo>
                <a:lnTo>
                  <a:pt x="112614" y="675686"/>
                </a:lnTo>
                <a:lnTo>
                  <a:pt x="112614" y="225228"/>
                </a:lnTo>
                <a:close/>
              </a:path>
              <a:path w="2673984" h="901065">
                <a:moveTo>
                  <a:pt x="2223387" y="0"/>
                </a:moveTo>
                <a:lnTo>
                  <a:pt x="2223387" y="225228"/>
                </a:lnTo>
                <a:lnTo>
                  <a:pt x="140770" y="225228"/>
                </a:lnTo>
                <a:lnTo>
                  <a:pt x="140770" y="675686"/>
                </a:lnTo>
                <a:lnTo>
                  <a:pt x="2223387" y="675686"/>
                </a:lnTo>
                <a:lnTo>
                  <a:pt x="2223387" y="900914"/>
                </a:lnTo>
                <a:lnTo>
                  <a:pt x="2673845" y="450457"/>
                </a:lnTo>
                <a:lnTo>
                  <a:pt x="2223387" y="0"/>
                </a:lnTo>
                <a:close/>
              </a:path>
            </a:pathLst>
          </a:custGeom>
          <a:solidFill>
            <a:srgbClr val="F76A0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11006994" y="8898891"/>
            <a:ext cx="28575" cy="450850"/>
          </a:xfrm>
          <a:custGeom>
            <a:avLst/>
            <a:gdLst/>
            <a:ahLst/>
            <a:cxnLst/>
            <a:rect l="l" t="t" r="r" b="b"/>
            <a:pathLst>
              <a:path w="28575" h="450850">
                <a:moveTo>
                  <a:pt x="0" y="0"/>
                </a:moveTo>
                <a:lnTo>
                  <a:pt x="28156" y="0"/>
                </a:lnTo>
                <a:lnTo>
                  <a:pt x="28156" y="450457"/>
                </a:lnTo>
                <a:lnTo>
                  <a:pt x="0" y="450457"/>
                </a:lnTo>
                <a:lnTo>
                  <a:pt x="0" y="0"/>
                </a:lnTo>
                <a:close/>
              </a:path>
            </a:pathLst>
          </a:custGeom>
          <a:ln w="1005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11063306" y="8898891"/>
            <a:ext cx="56515" cy="450850"/>
          </a:xfrm>
          <a:custGeom>
            <a:avLst/>
            <a:gdLst/>
            <a:ahLst/>
            <a:cxnLst/>
            <a:rect l="l" t="t" r="r" b="b"/>
            <a:pathLst>
              <a:path w="56515" h="450850">
                <a:moveTo>
                  <a:pt x="0" y="0"/>
                </a:moveTo>
                <a:lnTo>
                  <a:pt x="56301" y="0"/>
                </a:lnTo>
                <a:lnTo>
                  <a:pt x="56301" y="450457"/>
                </a:lnTo>
                <a:lnTo>
                  <a:pt x="0" y="450457"/>
                </a:lnTo>
                <a:lnTo>
                  <a:pt x="0" y="0"/>
                </a:lnTo>
                <a:close/>
              </a:path>
            </a:pathLst>
          </a:custGeom>
          <a:ln w="1005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11147765" y="8673662"/>
            <a:ext cx="2533650" cy="901065"/>
          </a:xfrm>
          <a:custGeom>
            <a:avLst/>
            <a:gdLst/>
            <a:ahLst/>
            <a:cxnLst/>
            <a:rect l="l" t="t" r="r" b="b"/>
            <a:pathLst>
              <a:path w="2533650" h="901065">
                <a:moveTo>
                  <a:pt x="0" y="225228"/>
                </a:moveTo>
                <a:lnTo>
                  <a:pt x="2082617" y="225228"/>
                </a:lnTo>
                <a:lnTo>
                  <a:pt x="2082617" y="0"/>
                </a:lnTo>
                <a:lnTo>
                  <a:pt x="2533074" y="450457"/>
                </a:lnTo>
                <a:lnTo>
                  <a:pt x="2082617" y="900914"/>
                </a:lnTo>
                <a:lnTo>
                  <a:pt x="2082617" y="675686"/>
                </a:lnTo>
                <a:lnTo>
                  <a:pt x="0" y="675686"/>
                </a:lnTo>
                <a:lnTo>
                  <a:pt x="0" y="225228"/>
                </a:lnTo>
                <a:close/>
              </a:path>
            </a:pathLst>
          </a:custGeom>
          <a:ln w="1005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 txBox="1"/>
          <p:nvPr/>
        </p:nvSpPr>
        <p:spPr>
          <a:xfrm>
            <a:off x="11541892" y="8863043"/>
            <a:ext cx="1520825" cy="47815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950" spc="-140" b="1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2950" spc="-100" b="1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dirty="0" sz="2950" spc="-35" b="1">
                <a:solidFill>
                  <a:srgbClr val="FFFFFF"/>
                </a:solidFill>
                <a:latin typeface="Trebuchet MS"/>
                <a:cs typeface="Trebuchet MS"/>
              </a:rPr>
              <a:t>angi</a:t>
            </a:r>
            <a:r>
              <a:rPr dirty="0" sz="2950" spc="-10" b="1">
                <a:solidFill>
                  <a:srgbClr val="FFFFFF"/>
                </a:solidFill>
                <a:latin typeface="Trebuchet MS"/>
                <a:cs typeface="Trebuchet MS"/>
              </a:rPr>
              <a:t>ng</a:t>
            </a:r>
            <a:endParaRPr sz="2950">
              <a:latin typeface="Trebuchet MS"/>
              <a:cs typeface="Trebuchet MS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13858006" y="7949914"/>
            <a:ext cx="2895600" cy="2186940"/>
          </a:xfrm>
          <a:custGeom>
            <a:avLst/>
            <a:gdLst/>
            <a:ahLst/>
            <a:cxnLst/>
            <a:rect l="l" t="t" r="r" b="b"/>
            <a:pathLst>
              <a:path w="2895600" h="2186940">
                <a:moveTo>
                  <a:pt x="0" y="0"/>
                </a:moveTo>
                <a:lnTo>
                  <a:pt x="2894990" y="0"/>
                </a:lnTo>
                <a:lnTo>
                  <a:pt x="2894990" y="2186320"/>
                </a:lnTo>
                <a:lnTo>
                  <a:pt x="0" y="2186320"/>
                </a:lnTo>
                <a:lnTo>
                  <a:pt x="0" y="0"/>
                </a:lnTo>
                <a:close/>
              </a:path>
            </a:pathLst>
          </a:custGeom>
          <a:solidFill>
            <a:srgbClr val="66C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13858006" y="7949914"/>
            <a:ext cx="2895600" cy="2186940"/>
          </a:xfrm>
          <a:custGeom>
            <a:avLst/>
            <a:gdLst/>
            <a:ahLst/>
            <a:cxnLst/>
            <a:rect l="l" t="t" r="r" b="b"/>
            <a:pathLst>
              <a:path w="2895600" h="2186940">
                <a:moveTo>
                  <a:pt x="0" y="0"/>
                </a:moveTo>
                <a:lnTo>
                  <a:pt x="2894990" y="0"/>
                </a:lnTo>
                <a:lnTo>
                  <a:pt x="2894990" y="2186320"/>
                </a:lnTo>
                <a:lnTo>
                  <a:pt x="0" y="2186320"/>
                </a:lnTo>
                <a:lnTo>
                  <a:pt x="0" y="0"/>
                </a:lnTo>
                <a:close/>
              </a:path>
            </a:pathLst>
          </a:custGeom>
          <a:ln w="10052">
            <a:solidFill>
              <a:srgbClr val="A1A1A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 txBox="1"/>
          <p:nvPr/>
        </p:nvSpPr>
        <p:spPr>
          <a:xfrm>
            <a:off x="14857085" y="8555643"/>
            <a:ext cx="897255" cy="93027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14"/>
              </a:spcBef>
            </a:pPr>
            <a:r>
              <a:rPr dirty="0" sz="2950" spc="-45" b="1">
                <a:solidFill>
                  <a:srgbClr val="FFFFFF"/>
                </a:solidFill>
                <a:latin typeface="Trebuchet MS"/>
                <a:cs typeface="Trebuchet MS"/>
              </a:rPr>
              <a:t>PO</a:t>
            </a:r>
            <a:r>
              <a:rPr dirty="0" sz="2950" spc="-40" b="1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dirty="0" sz="2950" spc="0" b="1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endParaRPr sz="295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25"/>
              </a:spcBef>
            </a:pPr>
            <a:r>
              <a:rPr dirty="0" sz="2950" spc="-50" b="1">
                <a:solidFill>
                  <a:srgbClr val="FFFFFF"/>
                </a:solidFill>
                <a:latin typeface="Trebuchet MS"/>
                <a:cs typeface="Trebuchet MS"/>
              </a:rPr>
              <a:t>post</a:t>
            </a:r>
            <a:endParaRPr sz="2950">
              <a:latin typeface="Trebuchet MS"/>
              <a:cs typeface="Trebuchet MS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4936813" y="3944173"/>
            <a:ext cx="2054860" cy="2185670"/>
          </a:xfrm>
          <a:custGeom>
            <a:avLst/>
            <a:gdLst/>
            <a:ahLst/>
            <a:cxnLst/>
            <a:rect l="l" t="t" r="r" b="b"/>
            <a:pathLst>
              <a:path w="2054859" h="2185670">
                <a:moveTo>
                  <a:pt x="0" y="0"/>
                </a:moveTo>
                <a:lnTo>
                  <a:pt x="2054387" y="0"/>
                </a:lnTo>
                <a:lnTo>
                  <a:pt x="2054387" y="2185064"/>
                </a:lnTo>
                <a:lnTo>
                  <a:pt x="0" y="2185064"/>
                </a:lnTo>
                <a:lnTo>
                  <a:pt x="0" y="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4936813" y="3944173"/>
            <a:ext cx="2054860" cy="2185670"/>
          </a:xfrm>
          <a:custGeom>
            <a:avLst/>
            <a:gdLst/>
            <a:ahLst/>
            <a:cxnLst/>
            <a:rect l="l" t="t" r="r" b="b"/>
            <a:pathLst>
              <a:path w="2054859" h="2185670">
                <a:moveTo>
                  <a:pt x="0" y="0"/>
                </a:moveTo>
                <a:lnTo>
                  <a:pt x="2054387" y="0"/>
                </a:lnTo>
                <a:lnTo>
                  <a:pt x="2054387" y="2185064"/>
                </a:lnTo>
                <a:lnTo>
                  <a:pt x="0" y="2185064"/>
                </a:lnTo>
                <a:lnTo>
                  <a:pt x="0" y="0"/>
                </a:lnTo>
                <a:close/>
              </a:path>
            </a:pathLst>
          </a:custGeom>
          <a:ln w="10052">
            <a:solidFill>
              <a:srgbClr val="A1A1A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 txBox="1"/>
          <p:nvPr/>
        </p:nvSpPr>
        <p:spPr>
          <a:xfrm>
            <a:off x="5206320" y="4775084"/>
            <a:ext cx="1517015" cy="47815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950" spc="-50" b="1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dirty="0" sz="2950" spc="-165" b="1">
                <a:solidFill>
                  <a:srgbClr val="FFFFFF"/>
                </a:solidFill>
                <a:latin typeface="Trebuchet MS"/>
                <a:cs typeface="Trebuchet MS"/>
              </a:rPr>
              <a:t>rec</a:t>
            </a:r>
            <a:r>
              <a:rPr dirty="0" sz="2950" spc="-100" b="1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dirty="0" sz="2950" spc="-165" b="1">
                <a:solidFill>
                  <a:srgbClr val="FFFFFF"/>
                </a:solidFill>
                <a:latin typeface="Trebuchet MS"/>
                <a:cs typeface="Trebuchet MS"/>
              </a:rPr>
              <a:t>ec</a:t>
            </a:r>
            <a:r>
              <a:rPr dirty="0" sz="2950" spc="-70" b="1">
                <a:solidFill>
                  <a:srgbClr val="FFFFFF"/>
                </a:solidFill>
                <a:latin typeface="Trebuchet MS"/>
                <a:cs typeface="Trebuchet MS"/>
              </a:rPr>
              <a:t>k</a:t>
            </a:r>
            <a:endParaRPr sz="2950">
              <a:latin typeface="Trebuchet MS"/>
              <a:cs typeface="Trebuchet MS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7765208" y="3903964"/>
            <a:ext cx="3060065" cy="2185670"/>
          </a:xfrm>
          <a:custGeom>
            <a:avLst/>
            <a:gdLst/>
            <a:ahLst/>
            <a:cxnLst/>
            <a:rect l="l" t="t" r="r" b="b"/>
            <a:pathLst>
              <a:path w="3060065" h="2185670">
                <a:moveTo>
                  <a:pt x="0" y="0"/>
                </a:moveTo>
                <a:lnTo>
                  <a:pt x="3059592" y="0"/>
                </a:lnTo>
                <a:lnTo>
                  <a:pt x="3059592" y="2185064"/>
                </a:lnTo>
                <a:lnTo>
                  <a:pt x="0" y="2185064"/>
                </a:lnTo>
                <a:lnTo>
                  <a:pt x="0" y="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7765208" y="3903964"/>
            <a:ext cx="3060065" cy="2185670"/>
          </a:xfrm>
          <a:custGeom>
            <a:avLst/>
            <a:gdLst/>
            <a:ahLst/>
            <a:cxnLst/>
            <a:rect l="l" t="t" r="r" b="b"/>
            <a:pathLst>
              <a:path w="3060065" h="2185670">
                <a:moveTo>
                  <a:pt x="0" y="0"/>
                </a:moveTo>
                <a:lnTo>
                  <a:pt x="3059592" y="0"/>
                </a:lnTo>
                <a:lnTo>
                  <a:pt x="3059592" y="2185064"/>
                </a:lnTo>
                <a:lnTo>
                  <a:pt x="0" y="2185064"/>
                </a:lnTo>
                <a:lnTo>
                  <a:pt x="0" y="0"/>
                </a:lnTo>
                <a:close/>
              </a:path>
            </a:pathLst>
          </a:custGeom>
          <a:ln w="10052">
            <a:solidFill>
              <a:srgbClr val="A1A1A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 txBox="1"/>
          <p:nvPr/>
        </p:nvSpPr>
        <p:spPr>
          <a:xfrm>
            <a:off x="8108784" y="4508706"/>
            <a:ext cx="2372360" cy="9302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 indent="29845">
              <a:lnSpc>
                <a:spcPct val="100600"/>
              </a:lnSpc>
              <a:spcBef>
                <a:spcPts val="95"/>
              </a:spcBef>
            </a:pPr>
            <a:r>
              <a:rPr dirty="0" sz="2950" spc="-100" b="1">
                <a:solidFill>
                  <a:srgbClr val="FFFFFF"/>
                </a:solidFill>
                <a:latin typeface="Trebuchet MS"/>
                <a:cs typeface="Trebuchet MS"/>
              </a:rPr>
              <a:t>Conflict</a:t>
            </a:r>
            <a:r>
              <a:rPr dirty="0" sz="2950" spc="-35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950" spc="-130" b="1">
                <a:solidFill>
                  <a:srgbClr val="FFFFFF"/>
                </a:solidFill>
                <a:latin typeface="Trebuchet MS"/>
                <a:cs typeface="Trebuchet MS"/>
              </a:rPr>
              <a:t>check  </a:t>
            </a:r>
            <a:r>
              <a:rPr dirty="0" sz="2950" spc="-80" b="1">
                <a:solidFill>
                  <a:srgbClr val="FFFFFF"/>
                </a:solidFill>
                <a:latin typeface="Trebuchet MS"/>
                <a:cs typeface="Trebuchet MS"/>
              </a:rPr>
              <a:t>Disaster</a:t>
            </a:r>
            <a:r>
              <a:rPr dirty="0" sz="2950" spc="-34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950" spc="-130" b="1">
                <a:solidFill>
                  <a:srgbClr val="FFFFFF"/>
                </a:solidFill>
                <a:latin typeface="Trebuchet MS"/>
                <a:cs typeface="Trebuchet MS"/>
              </a:rPr>
              <a:t>check</a:t>
            </a:r>
            <a:endParaRPr sz="2950">
              <a:latin typeface="Trebuchet MS"/>
              <a:cs typeface="Trebuchet MS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13555189" y="3903964"/>
            <a:ext cx="3060065" cy="2185670"/>
          </a:xfrm>
          <a:custGeom>
            <a:avLst/>
            <a:gdLst/>
            <a:ahLst/>
            <a:cxnLst/>
            <a:rect l="l" t="t" r="r" b="b"/>
            <a:pathLst>
              <a:path w="3060065" h="2185670">
                <a:moveTo>
                  <a:pt x="0" y="0"/>
                </a:moveTo>
                <a:lnTo>
                  <a:pt x="3059592" y="0"/>
                </a:lnTo>
                <a:lnTo>
                  <a:pt x="3059592" y="2185064"/>
                </a:lnTo>
                <a:lnTo>
                  <a:pt x="0" y="2185064"/>
                </a:lnTo>
                <a:lnTo>
                  <a:pt x="0" y="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13555189" y="3903964"/>
            <a:ext cx="3060065" cy="2185670"/>
          </a:xfrm>
          <a:custGeom>
            <a:avLst/>
            <a:gdLst/>
            <a:ahLst/>
            <a:cxnLst/>
            <a:rect l="l" t="t" r="r" b="b"/>
            <a:pathLst>
              <a:path w="3060065" h="2185670">
                <a:moveTo>
                  <a:pt x="0" y="0"/>
                </a:moveTo>
                <a:lnTo>
                  <a:pt x="3059592" y="0"/>
                </a:lnTo>
                <a:lnTo>
                  <a:pt x="3059592" y="2185064"/>
                </a:lnTo>
                <a:lnTo>
                  <a:pt x="0" y="2185064"/>
                </a:lnTo>
                <a:lnTo>
                  <a:pt x="0" y="0"/>
                </a:lnTo>
                <a:close/>
              </a:path>
            </a:pathLst>
          </a:custGeom>
          <a:ln w="10052">
            <a:solidFill>
              <a:srgbClr val="A1A1A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 txBox="1"/>
          <p:nvPr/>
        </p:nvSpPr>
        <p:spPr>
          <a:xfrm>
            <a:off x="14114485" y="4056364"/>
            <a:ext cx="1940560" cy="18351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12700" marR="5080">
              <a:lnSpc>
                <a:spcPct val="100600"/>
              </a:lnSpc>
              <a:spcBef>
                <a:spcPts val="95"/>
              </a:spcBef>
            </a:pPr>
            <a:r>
              <a:rPr dirty="0" sz="2950" spc="-105" b="1">
                <a:solidFill>
                  <a:srgbClr val="FFFFFF"/>
                </a:solidFill>
                <a:latin typeface="Trebuchet MS"/>
                <a:cs typeface="Trebuchet MS"/>
              </a:rPr>
              <a:t>App </a:t>
            </a:r>
            <a:r>
              <a:rPr dirty="0" sz="2950" spc="-130" b="1">
                <a:solidFill>
                  <a:srgbClr val="FFFFFF"/>
                </a:solidFill>
                <a:latin typeface="Trebuchet MS"/>
                <a:cs typeface="Trebuchet MS"/>
              </a:rPr>
              <a:t>check  </a:t>
            </a:r>
            <a:r>
              <a:rPr dirty="0" sz="2950" spc="-114" b="1">
                <a:solidFill>
                  <a:srgbClr val="FFFFFF"/>
                </a:solidFill>
                <a:latin typeface="Trebuchet MS"/>
                <a:cs typeface="Trebuchet MS"/>
              </a:rPr>
              <a:t>Biz </a:t>
            </a:r>
            <a:r>
              <a:rPr dirty="0" sz="2950" spc="-130" b="1">
                <a:solidFill>
                  <a:srgbClr val="FFFFFF"/>
                </a:solidFill>
                <a:latin typeface="Trebuchet MS"/>
                <a:cs typeface="Trebuchet MS"/>
              </a:rPr>
              <a:t>check  </a:t>
            </a:r>
            <a:r>
              <a:rPr dirty="0" sz="2950" spc="-80" b="1">
                <a:solidFill>
                  <a:srgbClr val="FFFFFF"/>
                </a:solidFill>
                <a:latin typeface="Trebuchet MS"/>
                <a:cs typeface="Trebuchet MS"/>
              </a:rPr>
              <a:t>Rules</a:t>
            </a:r>
            <a:r>
              <a:rPr dirty="0" sz="2950" spc="-35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950" spc="-130" b="1">
                <a:solidFill>
                  <a:srgbClr val="FFFFFF"/>
                </a:solidFill>
                <a:latin typeface="Trebuchet MS"/>
                <a:cs typeface="Trebuchet MS"/>
              </a:rPr>
              <a:t>check</a:t>
            </a:r>
            <a:endParaRPr sz="2950">
              <a:latin typeface="Trebuchet MS"/>
              <a:cs typeface="Trebuchet MS"/>
            </a:endParaRPr>
          </a:p>
          <a:p>
            <a:pPr algn="ctr" marL="1270">
              <a:lnSpc>
                <a:spcPct val="100000"/>
              </a:lnSpc>
              <a:spcBef>
                <a:spcPts val="20"/>
              </a:spcBef>
            </a:pPr>
            <a:r>
              <a:rPr dirty="0" sz="2950" spc="685" b="1">
                <a:solidFill>
                  <a:srgbClr val="FFFFFF"/>
                </a:solidFill>
                <a:latin typeface="Trebuchet MS"/>
                <a:cs typeface="Trebuchet MS"/>
              </a:rPr>
              <a:t>…</a:t>
            </a:r>
            <a:endParaRPr sz="2950">
              <a:latin typeface="Trebuchet MS"/>
              <a:cs typeface="Trebuchet MS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3359897" y="7520189"/>
            <a:ext cx="1289685" cy="2437765"/>
          </a:xfrm>
          <a:custGeom>
            <a:avLst/>
            <a:gdLst/>
            <a:ahLst/>
            <a:cxnLst/>
            <a:rect l="l" t="t" r="r" b="b"/>
            <a:pathLst>
              <a:path w="1289685" h="2437765">
                <a:moveTo>
                  <a:pt x="0" y="0"/>
                </a:moveTo>
                <a:lnTo>
                  <a:pt x="1289175" y="0"/>
                </a:lnTo>
                <a:lnTo>
                  <a:pt x="1289175" y="2437622"/>
                </a:lnTo>
                <a:lnTo>
                  <a:pt x="0" y="2437622"/>
                </a:lnTo>
                <a:lnTo>
                  <a:pt x="0" y="0"/>
                </a:lnTo>
                <a:close/>
              </a:path>
            </a:pathLst>
          </a:custGeom>
          <a:solidFill>
            <a:srgbClr val="66C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3359897" y="7520189"/>
            <a:ext cx="1289685" cy="2437765"/>
          </a:xfrm>
          <a:custGeom>
            <a:avLst/>
            <a:gdLst/>
            <a:ahLst/>
            <a:cxnLst/>
            <a:rect l="l" t="t" r="r" b="b"/>
            <a:pathLst>
              <a:path w="1289685" h="2437765">
                <a:moveTo>
                  <a:pt x="0" y="0"/>
                </a:moveTo>
                <a:lnTo>
                  <a:pt x="1289175" y="0"/>
                </a:lnTo>
                <a:lnTo>
                  <a:pt x="1289175" y="2437622"/>
                </a:lnTo>
                <a:lnTo>
                  <a:pt x="0" y="2437622"/>
                </a:lnTo>
                <a:lnTo>
                  <a:pt x="0" y="0"/>
                </a:lnTo>
                <a:close/>
              </a:path>
            </a:pathLst>
          </a:custGeom>
          <a:ln w="1005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 txBox="1"/>
          <p:nvPr/>
        </p:nvSpPr>
        <p:spPr>
          <a:xfrm>
            <a:off x="3583887" y="8477725"/>
            <a:ext cx="840105" cy="47815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950" spc="100" b="1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2950" spc="-105" b="1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2950" spc="-95" b="1">
                <a:solidFill>
                  <a:srgbClr val="FFFFFF"/>
                </a:solidFill>
                <a:latin typeface="Trebuchet MS"/>
                <a:cs typeface="Trebuchet MS"/>
              </a:rPr>
              <a:t>art</a:t>
            </a:r>
            <a:endParaRPr sz="2950">
              <a:latin typeface="Trebuchet MS"/>
              <a:cs typeface="Trebuchet MS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4649073" y="5036077"/>
            <a:ext cx="236220" cy="3702685"/>
          </a:xfrm>
          <a:custGeom>
            <a:avLst/>
            <a:gdLst/>
            <a:ahLst/>
            <a:cxnLst/>
            <a:rect l="l" t="t" r="r" b="b"/>
            <a:pathLst>
              <a:path w="236220" h="3702684">
                <a:moveTo>
                  <a:pt x="0" y="3702641"/>
                </a:moveTo>
                <a:lnTo>
                  <a:pt x="144184" y="3702641"/>
                </a:lnTo>
                <a:lnTo>
                  <a:pt x="144184" y="0"/>
                </a:lnTo>
                <a:lnTo>
                  <a:pt x="236013" y="0"/>
                </a:lnTo>
              </a:path>
            </a:pathLst>
          </a:custGeom>
          <a:ln w="10470">
            <a:solidFill>
              <a:srgbClr val="F8E02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4874616" y="5004666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4" h="62864">
                <a:moveTo>
                  <a:pt x="0" y="0"/>
                </a:moveTo>
                <a:lnTo>
                  <a:pt x="0" y="62825"/>
                </a:lnTo>
                <a:lnTo>
                  <a:pt x="62825" y="31412"/>
                </a:lnTo>
                <a:lnTo>
                  <a:pt x="0" y="0"/>
                </a:lnTo>
                <a:close/>
              </a:path>
            </a:pathLst>
          </a:custGeom>
          <a:solidFill>
            <a:srgbClr val="F8E0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6991200" y="5036077"/>
            <a:ext cx="640715" cy="3756025"/>
          </a:xfrm>
          <a:custGeom>
            <a:avLst/>
            <a:gdLst/>
            <a:ahLst/>
            <a:cxnLst/>
            <a:rect l="l" t="t" r="r" b="b"/>
            <a:pathLst>
              <a:path w="640715" h="3756025">
                <a:moveTo>
                  <a:pt x="0" y="0"/>
                </a:moveTo>
                <a:lnTo>
                  <a:pt x="346408" y="0"/>
                </a:lnTo>
                <a:lnTo>
                  <a:pt x="346408" y="3755424"/>
                </a:lnTo>
                <a:lnTo>
                  <a:pt x="640462" y="3755424"/>
                </a:lnTo>
              </a:path>
            </a:pathLst>
          </a:custGeom>
          <a:ln w="10470">
            <a:solidFill>
              <a:srgbClr val="F8E02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7621187" y="8760089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5" h="62865">
                <a:moveTo>
                  <a:pt x="0" y="0"/>
                </a:moveTo>
                <a:lnTo>
                  <a:pt x="0" y="62825"/>
                </a:lnTo>
                <a:lnTo>
                  <a:pt x="62825" y="31412"/>
                </a:lnTo>
                <a:lnTo>
                  <a:pt x="0" y="0"/>
                </a:lnTo>
                <a:close/>
              </a:path>
            </a:pathLst>
          </a:custGeom>
          <a:solidFill>
            <a:srgbClr val="F8E0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9295636" y="6141385"/>
            <a:ext cx="1911985" cy="2901950"/>
          </a:xfrm>
          <a:custGeom>
            <a:avLst/>
            <a:gdLst/>
            <a:ahLst/>
            <a:cxnLst/>
            <a:rect l="l" t="t" r="r" b="b"/>
            <a:pathLst>
              <a:path w="1911984" h="2901950">
                <a:moveTo>
                  <a:pt x="1534937" y="2901681"/>
                </a:moveTo>
                <a:lnTo>
                  <a:pt x="1911889" y="2901681"/>
                </a:lnTo>
                <a:lnTo>
                  <a:pt x="1911889" y="878224"/>
                </a:lnTo>
                <a:lnTo>
                  <a:pt x="0" y="878224"/>
                </a:lnTo>
                <a:lnTo>
                  <a:pt x="0" y="0"/>
                </a:lnTo>
              </a:path>
            </a:pathLst>
          </a:custGeom>
          <a:ln w="10470">
            <a:solidFill>
              <a:srgbClr val="F8E02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9264220" y="6089029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5" h="62864">
                <a:moveTo>
                  <a:pt x="31412" y="0"/>
                </a:moveTo>
                <a:lnTo>
                  <a:pt x="0" y="62825"/>
                </a:lnTo>
                <a:lnTo>
                  <a:pt x="62825" y="62825"/>
                </a:lnTo>
                <a:lnTo>
                  <a:pt x="31412" y="0"/>
                </a:lnTo>
                <a:close/>
              </a:path>
            </a:pathLst>
          </a:custGeom>
          <a:solidFill>
            <a:srgbClr val="F8E0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15085617" y="6141385"/>
            <a:ext cx="2044700" cy="2901950"/>
          </a:xfrm>
          <a:custGeom>
            <a:avLst/>
            <a:gdLst/>
            <a:ahLst/>
            <a:cxnLst/>
            <a:rect l="l" t="t" r="r" b="b"/>
            <a:pathLst>
              <a:path w="2044700" h="2901950">
                <a:moveTo>
                  <a:pt x="1667687" y="2901681"/>
                </a:moveTo>
                <a:lnTo>
                  <a:pt x="2044639" y="2901681"/>
                </a:lnTo>
                <a:lnTo>
                  <a:pt x="2044639" y="878224"/>
                </a:lnTo>
                <a:lnTo>
                  <a:pt x="0" y="878224"/>
                </a:lnTo>
                <a:lnTo>
                  <a:pt x="0" y="0"/>
                </a:lnTo>
              </a:path>
            </a:pathLst>
          </a:custGeom>
          <a:ln w="10470">
            <a:solidFill>
              <a:srgbClr val="F8E02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15054200" y="6089029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5" h="62864">
                <a:moveTo>
                  <a:pt x="31412" y="0"/>
                </a:moveTo>
                <a:lnTo>
                  <a:pt x="0" y="62825"/>
                </a:lnTo>
                <a:lnTo>
                  <a:pt x="62825" y="62825"/>
                </a:lnTo>
                <a:lnTo>
                  <a:pt x="31412" y="0"/>
                </a:lnTo>
                <a:close/>
              </a:path>
            </a:pathLst>
          </a:custGeom>
          <a:solidFill>
            <a:srgbClr val="F8E0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 txBox="1"/>
          <p:nvPr/>
        </p:nvSpPr>
        <p:spPr>
          <a:xfrm>
            <a:off x="7684792" y="2109673"/>
            <a:ext cx="9068435" cy="525780"/>
          </a:xfrm>
          <a:prstGeom prst="rect">
            <a:avLst/>
          </a:prstGeom>
          <a:solidFill>
            <a:srgbClr val="FFC000"/>
          </a:solidFill>
          <a:ln w="10052">
            <a:solidFill>
              <a:srgbClr val="000000"/>
            </a:solidFill>
          </a:ln>
        </p:spPr>
        <p:txBody>
          <a:bodyPr wrap="square" lIns="0" tIns="1587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25"/>
              </a:spcBef>
            </a:pPr>
            <a:r>
              <a:rPr dirty="0" sz="2950" spc="-75" b="1">
                <a:solidFill>
                  <a:srgbClr val="FFFFFF"/>
                </a:solidFill>
                <a:latin typeface="Trebuchet MS"/>
                <a:cs typeface="Trebuchet MS"/>
              </a:rPr>
              <a:t>Monitor</a:t>
            </a:r>
            <a:endParaRPr sz="2950">
              <a:latin typeface="Trebuchet MS"/>
              <a:cs typeface="Trebuchet MS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9295633" y="2687250"/>
            <a:ext cx="2923540" cy="1216025"/>
          </a:xfrm>
          <a:custGeom>
            <a:avLst/>
            <a:gdLst/>
            <a:ahLst/>
            <a:cxnLst/>
            <a:rect l="l" t="t" r="r" b="b"/>
            <a:pathLst>
              <a:path w="2923540" h="1216025">
                <a:moveTo>
                  <a:pt x="0" y="1215931"/>
                </a:moveTo>
                <a:lnTo>
                  <a:pt x="0" y="581783"/>
                </a:lnTo>
                <a:lnTo>
                  <a:pt x="2923104" y="581783"/>
                </a:lnTo>
                <a:lnTo>
                  <a:pt x="2923104" y="0"/>
                </a:lnTo>
              </a:path>
            </a:pathLst>
          </a:custGeom>
          <a:ln w="10470">
            <a:solidFill>
              <a:srgbClr val="F8E02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12187320" y="2634892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5" h="62864">
                <a:moveTo>
                  <a:pt x="31412" y="0"/>
                </a:moveTo>
                <a:lnTo>
                  <a:pt x="0" y="62825"/>
                </a:lnTo>
                <a:lnTo>
                  <a:pt x="62825" y="62825"/>
                </a:lnTo>
                <a:lnTo>
                  <a:pt x="31412" y="0"/>
                </a:lnTo>
                <a:close/>
              </a:path>
            </a:pathLst>
          </a:custGeom>
          <a:solidFill>
            <a:srgbClr val="F8E0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12218266" y="2687250"/>
            <a:ext cx="2867025" cy="1216025"/>
          </a:xfrm>
          <a:custGeom>
            <a:avLst/>
            <a:gdLst/>
            <a:ahLst/>
            <a:cxnLst/>
            <a:rect l="l" t="t" r="r" b="b"/>
            <a:pathLst>
              <a:path w="2867025" h="1216025">
                <a:moveTo>
                  <a:pt x="2866478" y="1215931"/>
                </a:moveTo>
                <a:lnTo>
                  <a:pt x="2866478" y="581783"/>
                </a:lnTo>
                <a:lnTo>
                  <a:pt x="0" y="581783"/>
                </a:lnTo>
                <a:lnTo>
                  <a:pt x="0" y="0"/>
                </a:lnTo>
              </a:path>
            </a:pathLst>
          </a:custGeom>
          <a:ln w="10470">
            <a:solidFill>
              <a:srgbClr val="F8E02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12186855" y="2634892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5" h="62864">
                <a:moveTo>
                  <a:pt x="31412" y="0"/>
                </a:moveTo>
                <a:lnTo>
                  <a:pt x="0" y="62825"/>
                </a:lnTo>
                <a:lnTo>
                  <a:pt x="62825" y="62825"/>
                </a:lnTo>
                <a:lnTo>
                  <a:pt x="31412" y="0"/>
                </a:lnTo>
                <a:close/>
              </a:path>
            </a:pathLst>
          </a:custGeom>
          <a:solidFill>
            <a:srgbClr val="F8E0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 txBox="1"/>
          <p:nvPr/>
        </p:nvSpPr>
        <p:spPr>
          <a:xfrm>
            <a:off x="12406872" y="2798062"/>
            <a:ext cx="6056630" cy="47815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950" spc="10">
                <a:latin typeface="微软雅黑"/>
                <a:cs typeface="微软雅黑"/>
              </a:rPr>
              <a:t>基于算法与规则匹配的后置业务检查</a:t>
            </a:r>
            <a:endParaRPr sz="2950">
              <a:latin typeface="微软雅黑"/>
              <a:cs typeface="微软雅黑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7231323" y="2776575"/>
            <a:ext cx="3924300" cy="47815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950" spc="10">
                <a:latin typeface="微软雅黑"/>
                <a:cs typeface="微软雅黑"/>
              </a:rPr>
              <a:t>故障</a:t>
            </a:r>
            <a:r>
              <a:rPr dirty="0" sz="2950" spc="-135" b="1">
                <a:latin typeface="Trebuchet MS"/>
                <a:cs typeface="Trebuchet MS"/>
              </a:rPr>
              <a:t>/</a:t>
            </a:r>
            <a:r>
              <a:rPr dirty="0" sz="2950" spc="10">
                <a:latin typeface="微软雅黑"/>
                <a:cs typeface="微软雅黑"/>
              </a:rPr>
              <a:t>变更前置冲突规避</a:t>
            </a:r>
            <a:endParaRPr sz="2950">
              <a:latin typeface="微软雅黑"/>
              <a:cs typeface="微软雅黑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4464119" y="2776575"/>
            <a:ext cx="2287270" cy="47815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950" spc="10">
                <a:latin typeface="微软雅黑"/>
                <a:cs typeface="微软雅黑"/>
              </a:rPr>
              <a:t>前置参数检查</a:t>
            </a:r>
            <a:endParaRPr sz="2950">
              <a:latin typeface="微软雅黑"/>
              <a:cs typeface="微软雅黑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272156" y="3683422"/>
            <a:ext cx="1784985" cy="183515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950" spc="25" b="1">
                <a:latin typeface="微软雅黑"/>
                <a:cs typeface="微软雅黑"/>
              </a:rPr>
              <a:t>场景案例：</a:t>
            </a:r>
            <a:endParaRPr sz="195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950" spc="25" b="1">
                <a:latin typeface="微软雅黑"/>
                <a:cs typeface="微软雅黑"/>
              </a:rPr>
              <a:t>前置风险：</a:t>
            </a:r>
            <a:endParaRPr sz="195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950" spc="25">
                <a:latin typeface="微软雅黑"/>
                <a:cs typeface="微软雅黑"/>
              </a:rPr>
              <a:t>高峰期自动规避</a:t>
            </a:r>
            <a:endParaRPr sz="195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950" spc="25" b="1">
                <a:latin typeface="微软雅黑"/>
                <a:cs typeface="微软雅黑"/>
              </a:rPr>
              <a:t>后置风险：</a:t>
            </a:r>
            <a:endParaRPr sz="1950">
              <a:latin typeface="微软雅黑"/>
              <a:cs typeface="微软雅黑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272156" y="5492791"/>
            <a:ext cx="1784985" cy="3270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950" spc="25">
                <a:latin typeface="微软雅黑"/>
                <a:cs typeface="微软雅黑"/>
              </a:rPr>
              <a:t>变更后业务下跌</a:t>
            </a:r>
            <a:endParaRPr sz="1950">
              <a:latin typeface="微软雅黑"/>
              <a:cs typeface="微软雅黑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272156" y="5794352"/>
            <a:ext cx="3795395" cy="3270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950" spc="25">
                <a:latin typeface="微软雅黑"/>
                <a:cs typeface="微软雅黑"/>
              </a:rPr>
              <a:t>调度层工作异常导致实际变更失败</a:t>
            </a:r>
            <a:endParaRPr sz="195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25004" y="3368687"/>
            <a:ext cx="18952210" cy="6961505"/>
          </a:xfrm>
          <a:custGeom>
            <a:avLst/>
            <a:gdLst/>
            <a:ahLst/>
            <a:cxnLst/>
            <a:rect l="l" t="t" r="r" b="b"/>
            <a:pathLst>
              <a:path w="18952210" h="6961505">
                <a:moveTo>
                  <a:pt x="14953335" y="0"/>
                </a:moveTo>
                <a:lnTo>
                  <a:pt x="14953335" y="1740271"/>
                </a:lnTo>
                <a:lnTo>
                  <a:pt x="0" y="1740271"/>
                </a:lnTo>
                <a:lnTo>
                  <a:pt x="0" y="5220783"/>
                </a:lnTo>
                <a:lnTo>
                  <a:pt x="14953335" y="5220783"/>
                </a:lnTo>
                <a:lnTo>
                  <a:pt x="14953335" y="6961044"/>
                </a:lnTo>
                <a:lnTo>
                  <a:pt x="18951883" y="3480543"/>
                </a:lnTo>
                <a:lnTo>
                  <a:pt x="14953335" y="0"/>
                </a:lnTo>
                <a:close/>
              </a:path>
            </a:pathLst>
          </a:custGeom>
          <a:solidFill>
            <a:srgbClr val="F76A02">
              <a:alpha val="9097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17630" y="2036699"/>
            <a:ext cx="9453245" cy="65468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25"/>
              <a:t>主流分布式云平台终将</a:t>
            </a:r>
            <a:r>
              <a:rPr dirty="0" spc="15"/>
              <a:t>向</a:t>
            </a:r>
            <a:r>
              <a:rPr dirty="0" spc="25"/>
              <a:t>云原</a:t>
            </a:r>
            <a:r>
              <a:rPr dirty="0" spc="15"/>
              <a:t>生</a:t>
            </a:r>
            <a:r>
              <a:rPr dirty="0" spc="25"/>
              <a:t>架构</a:t>
            </a:r>
            <a:r>
              <a:rPr dirty="0" spc="15"/>
              <a:t>演</a:t>
            </a:r>
            <a:r>
              <a:rPr dirty="0" spc="25"/>
              <a:t>进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6483607" y="7706741"/>
            <a:ext cx="1196975" cy="8699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145415">
              <a:lnSpc>
                <a:spcPct val="120400"/>
              </a:lnSpc>
              <a:spcBef>
                <a:spcPts val="100"/>
              </a:spcBef>
            </a:pPr>
            <a:r>
              <a:rPr dirty="0" sz="2300" spc="0" b="1">
                <a:solidFill>
                  <a:srgbClr val="FFFFFF"/>
                </a:solidFill>
                <a:latin typeface="微软雅黑"/>
                <a:cs typeface="微软雅黑"/>
              </a:rPr>
              <a:t>云原生 </a:t>
            </a:r>
            <a:r>
              <a:rPr dirty="0" sz="2300" spc="0" b="1">
                <a:solidFill>
                  <a:srgbClr val="FFFFFF"/>
                </a:solidFill>
                <a:latin typeface="微软雅黑"/>
                <a:cs typeface="微软雅黑"/>
              </a:rPr>
              <a:t>应用架构</a:t>
            </a:r>
            <a:endParaRPr sz="2300">
              <a:latin typeface="微软雅黑"/>
              <a:cs typeface="微软雅黑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191162" y="7689174"/>
            <a:ext cx="1196975" cy="8699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0400"/>
              </a:lnSpc>
              <a:spcBef>
                <a:spcPts val="100"/>
              </a:spcBef>
            </a:pPr>
            <a:r>
              <a:rPr dirty="0" sz="2300" b="1">
                <a:solidFill>
                  <a:srgbClr val="FFFFFF"/>
                </a:solidFill>
                <a:latin typeface="微软雅黑"/>
                <a:cs typeface="微软雅黑"/>
              </a:rPr>
              <a:t>规模化的 容器部署</a:t>
            </a:r>
            <a:endParaRPr sz="2300">
              <a:latin typeface="微软雅黑"/>
              <a:cs typeface="微软雅黑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71651" y="7668095"/>
            <a:ext cx="2075180" cy="8699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292735">
              <a:lnSpc>
                <a:spcPct val="120400"/>
              </a:lnSpc>
              <a:spcBef>
                <a:spcPts val="100"/>
              </a:spcBef>
            </a:pPr>
            <a:r>
              <a:rPr dirty="0" sz="2300" spc="0" b="1">
                <a:solidFill>
                  <a:srgbClr val="FFFFFF"/>
                </a:solidFill>
                <a:latin typeface="微软雅黑"/>
                <a:cs typeface="微软雅黑"/>
              </a:rPr>
              <a:t>存量应用与 </a:t>
            </a:r>
            <a:r>
              <a:rPr dirty="0" sz="2300" spc="0" b="1">
                <a:solidFill>
                  <a:srgbClr val="FFFFFF"/>
                </a:solidFill>
                <a:latin typeface="微软雅黑"/>
                <a:cs typeface="微软雅黑"/>
              </a:rPr>
              <a:t>新架构混合部署</a:t>
            </a:r>
            <a:endParaRPr sz="2300">
              <a:latin typeface="微软雅黑"/>
              <a:cs typeface="微软雅黑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11955" y="7691517"/>
            <a:ext cx="1782445" cy="8699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59385" marR="5080" indent="-147320">
              <a:lnSpc>
                <a:spcPct val="120400"/>
              </a:lnSpc>
              <a:spcBef>
                <a:spcPts val="100"/>
              </a:spcBef>
            </a:pPr>
            <a:r>
              <a:rPr dirty="0" sz="2300" b="1">
                <a:solidFill>
                  <a:srgbClr val="FFFFFF"/>
                </a:solidFill>
                <a:latin typeface="微软雅黑"/>
                <a:cs typeface="微软雅黑"/>
              </a:rPr>
              <a:t>基于虚拟机的 </a:t>
            </a:r>
            <a:r>
              <a:rPr dirty="0" sz="2300" spc="0" b="1">
                <a:solidFill>
                  <a:srgbClr val="FFFFFF"/>
                </a:solidFill>
                <a:latin typeface="微软雅黑"/>
                <a:cs typeface="微软雅黑"/>
              </a:rPr>
              <a:t>微服务应用</a:t>
            </a:r>
            <a:endParaRPr sz="2300">
              <a:latin typeface="微软雅黑"/>
              <a:cs typeface="微软雅黑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64257" y="7890891"/>
            <a:ext cx="1782445" cy="3771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300" spc="0" b="1">
                <a:solidFill>
                  <a:srgbClr val="FFFFFF"/>
                </a:solidFill>
                <a:latin typeface="微软雅黑"/>
                <a:cs typeface="微软雅黑"/>
              </a:rPr>
              <a:t>经典运维体系</a:t>
            </a:r>
            <a:endParaRPr sz="2300">
              <a:latin typeface="微软雅黑"/>
              <a:cs typeface="微软雅黑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6609127" y="5277954"/>
            <a:ext cx="614680" cy="614680"/>
          </a:xfrm>
          <a:custGeom>
            <a:avLst/>
            <a:gdLst/>
            <a:ahLst/>
            <a:cxnLst/>
            <a:rect l="l" t="t" r="r" b="b"/>
            <a:pathLst>
              <a:path w="614680" h="614679">
                <a:moveTo>
                  <a:pt x="0" y="307215"/>
                </a:moveTo>
                <a:lnTo>
                  <a:pt x="3331" y="261817"/>
                </a:lnTo>
                <a:lnTo>
                  <a:pt x="13007" y="218487"/>
                </a:lnTo>
                <a:lnTo>
                  <a:pt x="28553" y="177701"/>
                </a:lnTo>
                <a:lnTo>
                  <a:pt x="49494" y="139933"/>
                </a:lnTo>
                <a:lnTo>
                  <a:pt x="75354" y="105659"/>
                </a:lnTo>
                <a:lnTo>
                  <a:pt x="105659" y="75354"/>
                </a:lnTo>
                <a:lnTo>
                  <a:pt x="139933" y="49494"/>
                </a:lnTo>
                <a:lnTo>
                  <a:pt x="177701" y="28553"/>
                </a:lnTo>
                <a:lnTo>
                  <a:pt x="218487" y="13007"/>
                </a:lnTo>
                <a:lnTo>
                  <a:pt x="261817" y="3331"/>
                </a:lnTo>
                <a:lnTo>
                  <a:pt x="307215" y="0"/>
                </a:lnTo>
                <a:lnTo>
                  <a:pt x="352613" y="3331"/>
                </a:lnTo>
                <a:lnTo>
                  <a:pt x="395943" y="13007"/>
                </a:lnTo>
                <a:lnTo>
                  <a:pt x="436730" y="28553"/>
                </a:lnTo>
                <a:lnTo>
                  <a:pt x="474497" y="49494"/>
                </a:lnTo>
                <a:lnTo>
                  <a:pt x="508771" y="75354"/>
                </a:lnTo>
                <a:lnTo>
                  <a:pt x="539076" y="105659"/>
                </a:lnTo>
                <a:lnTo>
                  <a:pt x="564937" y="139933"/>
                </a:lnTo>
                <a:lnTo>
                  <a:pt x="585878" y="177701"/>
                </a:lnTo>
                <a:lnTo>
                  <a:pt x="601424" y="218487"/>
                </a:lnTo>
                <a:lnTo>
                  <a:pt x="611100" y="261817"/>
                </a:lnTo>
                <a:lnTo>
                  <a:pt x="614431" y="307215"/>
                </a:lnTo>
                <a:lnTo>
                  <a:pt x="611100" y="352613"/>
                </a:lnTo>
                <a:lnTo>
                  <a:pt x="601424" y="395943"/>
                </a:lnTo>
                <a:lnTo>
                  <a:pt x="585878" y="436730"/>
                </a:lnTo>
                <a:lnTo>
                  <a:pt x="564937" y="474497"/>
                </a:lnTo>
                <a:lnTo>
                  <a:pt x="539076" y="508771"/>
                </a:lnTo>
                <a:lnTo>
                  <a:pt x="508771" y="539076"/>
                </a:lnTo>
                <a:lnTo>
                  <a:pt x="474497" y="564937"/>
                </a:lnTo>
                <a:lnTo>
                  <a:pt x="436730" y="585878"/>
                </a:lnTo>
                <a:lnTo>
                  <a:pt x="395943" y="601424"/>
                </a:lnTo>
                <a:lnTo>
                  <a:pt x="352613" y="611100"/>
                </a:lnTo>
                <a:lnTo>
                  <a:pt x="307215" y="614431"/>
                </a:lnTo>
                <a:lnTo>
                  <a:pt x="261817" y="611100"/>
                </a:lnTo>
                <a:lnTo>
                  <a:pt x="218487" y="601424"/>
                </a:lnTo>
                <a:lnTo>
                  <a:pt x="177701" y="585878"/>
                </a:lnTo>
                <a:lnTo>
                  <a:pt x="139933" y="564937"/>
                </a:lnTo>
                <a:lnTo>
                  <a:pt x="105659" y="539076"/>
                </a:lnTo>
                <a:lnTo>
                  <a:pt x="75354" y="508771"/>
                </a:lnTo>
                <a:lnTo>
                  <a:pt x="49494" y="474497"/>
                </a:lnTo>
                <a:lnTo>
                  <a:pt x="28553" y="436730"/>
                </a:lnTo>
                <a:lnTo>
                  <a:pt x="13007" y="395943"/>
                </a:lnTo>
                <a:lnTo>
                  <a:pt x="3331" y="352613"/>
                </a:lnTo>
                <a:lnTo>
                  <a:pt x="0" y="307215"/>
                </a:lnTo>
                <a:close/>
              </a:path>
            </a:pathLst>
          </a:custGeom>
          <a:ln w="1633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5864019" y="5857203"/>
            <a:ext cx="614680" cy="614680"/>
          </a:xfrm>
          <a:custGeom>
            <a:avLst/>
            <a:gdLst/>
            <a:ahLst/>
            <a:cxnLst/>
            <a:rect l="l" t="t" r="r" b="b"/>
            <a:pathLst>
              <a:path w="614680" h="614679">
                <a:moveTo>
                  <a:pt x="0" y="307215"/>
                </a:moveTo>
                <a:lnTo>
                  <a:pt x="3331" y="261817"/>
                </a:lnTo>
                <a:lnTo>
                  <a:pt x="13007" y="218487"/>
                </a:lnTo>
                <a:lnTo>
                  <a:pt x="28553" y="177701"/>
                </a:lnTo>
                <a:lnTo>
                  <a:pt x="49494" y="139933"/>
                </a:lnTo>
                <a:lnTo>
                  <a:pt x="75354" y="105659"/>
                </a:lnTo>
                <a:lnTo>
                  <a:pt x="105659" y="75354"/>
                </a:lnTo>
                <a:lnTo>
                  <a:pt x="139933" y="49494"/>
                </a:lnTo>
                <a:lnTo>
                  <a:pt x="177701" y="28553"/>
                </a:lnTo>
                <a:lnTo>
                  <a:pt x="218487" y="13007"/>
                </a:lnTo>
                <a:lnTo>
                  <a:pt x="261817" y="3331"/>
                </a:lnTo>
                <a:lnTo>
                  <a:pt x="307215" y="0"/>
                </a:lnTo>
                <a:lnTo>
                  <a:pt x="352613" y="3331"/>
                </a:lnTo>
                <a:lnTo>
                  <a:pt x="395943" y="13007"/>
                </a:lnTo>
                <a:lnTo>
                  <a:pt x="436730" y="28553"/>
                </a:lnTo>
                <a:lnTo>
                  <a:pt x="474497" y="49494"/>
                </a:lnTo>
                <a:lnTo>
                  <a:pt x="508771" y="75354"/>
                </a:lnTo>
                <a:lnTo>
                  <a:pt x="539076" y="105659"/>
                </a:lnTo>
                <a:lnTo>
                  <a:pt x="564937" y="139933"/>
                </a:lnTo>
                <a:lnTo>
                  <a:pt x="585878" y="177701"/>
                </a:lnTo>
                <a:lnTo>
                  <a:pt x="601424" y="218487"/>
                </a:lnTo>
                <a:lnTo>
                  <a:pt x="611100" y="261817"/>
                </a:lnTo>
                <a:lnTo>
                  <a:pt x="614431" y="307215"/>
                </a:lnTo>
                <a:lnTo>
                  <a:pt x="611100" y="352613"/>
                </a:lnTo>
                <a:lnTo>
                  <a:pt x="601424" y="395943"/>
                </a:lnTo>
                <a:lnTo>
                  <a:pt x="585878" y="436730"/>
                </a:lnTo>
                <a:lnTo>
                  <a:pt x="564937" y="474497"/>
                </a:lnTo>
                <a:lnTo>
                  <a:pt x="539076" y="508771"/>
                </a:lnTo>
                <a:lnTo>
                  <a:pt x="508771" y="539076"/>
                </a:lnTo>
                <a:lnTo>
                  <a:pt x="474497" y="564937"/>
                </a:lnTo>
                <a:lnTo>
                  <a:pt x="436730" y="585878"/>
                </a:lnTo>
                <a:lnTo>
                  <a:pt x="395943" y="601424"/>
                </a:lnTo>
                <a:lnTo>
                  <a:pt x="352613" y="611100"/>
                </a:lnTo>
                <a:lnTo>
                  <a:pt x="307215" y="614431"/>
                </a:lnTo>
                <a:lnTo>
                  <a:pt x="261817" y="611100"/>
                </a:lnTo>
                <a:lnTo>
                  <a:pt x="218487" y="601424"/>
                </a:lnTo>
                <a:lnTo>
                  <a:pt x="177701" y="585878"/>
                </a:lnTo>
                <a:lnTo>
                  <a:pt x="139933" y="564937"/>
                </a:lnTo>
                <a:lnTo>
                  <a:pt x="105659" y="539076"/>
                </a:lnTo>
                <a:lnTo>
                  <a:pt x="75354" y="508771"/>
                </a:lnTo>
                <a:lnTo>
                  <a:pt x="49494" y="474497"/>
                </a:lnTo>
                <a:lnTo>
                  <a:pt x="28553" y="436730"/>
                </a:lnTo>
                <a:lnTo>
                  <a:pt x="13007" y="395943"/>
                </a:lnTo>
                <a:lnTo>
                  <a:pt x="3331" y="352613"/>
                </a:lnTo>
                <a:lnTo>
                  <a:pt x="0" y="307215"/>
                </a:lnTo>
                <a:close/>
              </a:path>
            </a:pathLst>
          </a:custGeom>
          <a:ln w="1633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7354236" y="5857203"/>
            <a:ext cx="614680" cy="614680"/>
          </a:xfrm>
          <a:custGeom>
            <a:avLst/>
            <a:gdLst/>
            <a:ahLst/>
            <a:cxnLst/>
            <a:rect l="l" t="t" r="r" b="b"/>
            <a:pathLst>
              <a:path w="614680" h="614679">
                <a:moveTo>
                  <a:pt x="0" y="307215"/>
                </a:moveTo>
                <a:lnTo>
                  <a:pt x="3331" y="261817"/>
                </a:lnTo>
                <a:lnTo>
                  <a:pt x="13007" y="218487"/>
                </a:lnTo>
                <a:lnTo>
                  <a:pt x="28553" y="177701"/>
                </a:lnTo>
                <a:lnTo>
                  <a:pt x="49494" y="139933"/>
                </a:lnTo>
                <a:lnTo>
                  <a:pt x="75354" y="105659"/>
                </a:lnTo>
                <a:lnTo>
                  <a:pt x="105659" y="75354"/>
                </a:lnTo>
                <a:lnTo>
                  <a:pt x="139933" y="49494"/>
                </a:lnTo>
                <a:lnTo>
                  <a:pt x="177701" y="28553"/>
                </a:lnTo>
                <a:lnTo>
                  <a:pt x="218487" y="13007"/>
                </a:lnTo>
                <a:lnTo>
                  <a:pt x="261817" y="3331"/>
                </a:lnTo>
                <a:lnTo>
                  <a:pt x="307215" y="0"/>
                </a:lnTo>
                <a:lnTo>
                  <a:pt x="352613" y="3331"/>
                </a:lnTo>
                <a:lnTo>
                  <a:pt x="395943" y="13007"/>
                </a:lnTo>
                <a:lnTo>
                  <a:pt x="436730" y="28553"/>
                </a:lnTo>
                <a:lnTo>
                  <a:pt x="474497" y="49494"/>
                </a:lnTo>
                <a:lnTo>
                  <a:pt x="508771" y="75354"/>
                </a:lnTo>
                <a:lnTo>
                  <a:pt x="539076" y="105659"/>
                </a:lnTo>
                <a:lnTo>
                  <a:pt x="564937" y="139933"/>
                </a:lnTo>
                <a:lnTo>
                  <a:pt x="585878" y="177701"/>
                </a:lnTo>
                <a:lnTo>
                  <a:pt x="601424" y="218487"/>
                </a:lnTo>
                <a:lnTo>
                  <a:pt x="611100" y="261817"/>
                </a:lnTo>
                <a:lnTo>
                  <a:pt x="614431" y="307215"/>
                </a:lnTo>
                <a:lnTo>
                  <a:pt x="611100" y="352613"/>
                </a:lnTo>
                <a:lnTo>
                  <a:pt x="601424" y="395943"/>
                </a:lnTo>
                <a:lnTo>
                  <a:pt x="585878" y="436730"/>
                </a:lnTo>
                <a:lnTo>
                  <a:pt x="564937" y="474497"/>
                </a:lnTo>
                <a:lnTo>
                  <a:pt x="539076" y="508771"/>
                </a:lnTo>
                <a:lnTo>
                  <a:pt x="508771" y="539076"/>
                </a:lnTo>
                <a:lnTo>
                  <a:pt x="474497" y="564937"/>
                </a:lnTo>
                <a:lnTo>
                  <a:pt x="436730" y="585878"/>
                </a:lnTo>
                <a:lnTo>
                  <a:pt x="395943" y="601424"/>
                </a:lnTo>
                <a:lnTo>
                  <a:pt x="352613" y="611100"/>
                </a:lnTo>
                <a:lnTo>
                  <a:pt x="307215" y="614431"/>
                </a:lnTo>
                <a:lnTo>
                  <a:pt x="261817" y="611100"/>
                </a:lnTo>
                <a:lnTo>
                  <a:pt x="218487" y="601424"/>
                </a:lnTo>
                <a:lnTo>
                  <a:pt x="177701" y="585878"/>
                </a:lnTo>
                <a:lnTo>
                  <a:pt x="139933" y="564937"/>
                </a:lnTo>
                <a:lnTo>
                  <a:pt x="105659" y="539076"/>
                </a:lnTo>
                <a:lnTo>
                  <a:pt x="75354" y="508771"/>
                </a:lnTo>
                <a:lnTo>
                  <a:pt x="49494" y="474497"/>
                </a:lnTo>
                <a:lnTo>
                  <a:pt x="28553" y="436730"/>
                </a:lnTo>
                <a:lnTo>
                  <a:pt x="13007" y="395943"/>
                </a:lnTo>
                <a:lnTo>
                  <a:pt x="3331" y="352613"/>
                </a:lnTo>
                <a:lnTo>
                  <a:pt x="0" y="307215"/>
                </a:lnTo>
                <a:close/>
              </a:path>
            </a:pathLst>
          </a:custGeom>
          <a:ln w="1633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6117833" y="6794557"/>
            <a:ext cx="614680" cy="614680"/>
          </a:xfrm>
          <a:custGeom>
            <a:avLst/>
            <a:gdLst/>
            <a:ahLst/>
            <a:cxnLst/>
            <a:rect l="l" t="t" r="r" b="b"/>
            <a:pathLst>
              <a:path w="614680" h="614679">
                <a:moveTo>
                  <a:pt x="0" y="307215"/>
                </a:moveTo>
                <a:lnTo>
                  <a:pt x="3331" y="261817"/>
                </a:lnTo>
                <a:lnTo>
                  <a:pt x="13007" y="218487"/>
                </a:lnTo>
                <a:lnTo>
                  <a:pt x="28553" y="177701"/>
                </a:lnTo>
                <a:lnTo>
                  <a:pt x="49494" y="139933"/>
                </a:lnTo>
                <a:lnTo>
                  <a:pt x="75354" y="105659"/>
                </a:lnTo>
                <a:lnTo>
                  <a:pt x="105659" y="75354"/>
                </a:lnTo>
                <a:lnTo>
                  <a:pt x="139933" y="49494"/>
                </a:lnTo>
                <a:lnTo>
                  <a:pt x="177701" y="28553"/>
                </a:lnTo>
                <a:lnTo>
                  <a:pt x="218487" y="13007"/>
                </a:lnTo>
                <a:lnTo>
                  <a:pt x="261817" y="3331"/>
                </a:lnTo>
                <a:lnTo>
                  <a:pt x="307215" y="0"/>
                </a:lnTo>
                <a:lnTo>
                  <a:pt x="352613" y="3331"/>
                </a:lnTo>
                <a:lnTo>
                  <a:pt x="395943" y="13007"/>
                </a:lnTo>
                <a:lnTo>
                  <a:pt x="436730" y="28553"/>
                </a:lnTo>
                <a:lnTo>
                  <a:pt x="474497" y="49494"/>
                </a:lnTo>
                <a:lnTo>
                  <a:pt x="508771" y="75354"/>
                </a:lnTo>
                <a:lnTo>
                  <a:pt x="539076" y="105659"/>
                </a:lnTo>
                <a:lnTo>
                  <a:pt x="564937" y="139933"/>
                </a:lnTo>
                <a:lnTo>
                  <a:pt x="585878" y="177701"/>
                </a:lnTo>
                <a:lnTo>
                  <a:pt x="601424" y="218487"/>
                </a:lnTo>
                <a:lnTo>
                  <a:pt x="611100" y="261817"/>
                </a:lnTo>
                <a:lnTo>
                  <a:pt x="614431" y="307215"/>
                </a:lnTo>
                <a:lnTo>
                  <a:pt x="611100" y="352613"/>
                </a:lnTo>
                <a:lnTo>
                  <a:pt x="601424" y="395943"/>
                </a:lnTo>
                <a:lnTo>
                  <a:pt x="585878" y="436730"/>
                </a:lnTo>
                <a:lnTo>
                  <a:pt x="564937" y="474497"/>
                </a:lnTo>
                <a:lnTo>
                  <a:pt x="539076" y="508771"/>
                </a:lnTo>
                <a:lnTo>
                  <a:pt x="508771" y="539076"/>
                </a:lnTo>
                <a:lnTo>
                  <a:pt x="474497" y="564937"/>
                </a:lnTo>
                <a:lnTo>
                  <a:pt x="436730" y="585878"/>
                </a:lnTo>
                <a:lnTo>
                  <a:pt x="395943" y="601424"/>
                </a:lnTo>
                <a:lnTo>
                  <a:pt x="352613" y="611100"/>
                </a:lnTo>
                <a:lnTo>
                  <a:pt x="307215" y="614431"/>
                </a:lnTo>
                <a:lnTo>
                  <a:pt x="261817" y="611100"/>
                </a:lnTo>
                <a:lnTo>
                  <a:pt x="218487" y="601424"/>
                </a:lnTo>
                <a:lnTo>
                  <a:pt x="177701" y="585878"/>
                </a:lnTo>
                <a:lnTo>
                  <a:pt x="139933" y="564937"/>
                </a:lnTo>
                <a:lnTo>
                  <a:pt x="105659" y="539076"/>
                </a:lnTo>
                <a:lnTo>
                  <a:pt x="75354" y="508771"/>
                </a:lnTo>
                <a:lnTo>
                  <a:pt x="49494" y="474497"/>
                </a:lnTo>
                <a:lnTo>
                  <a:pt x="28553" y="436730"/>
                </a:lnTo>
                <a:lnTo>
                  <a:pt x="13007" y="395943"/>
                </a:lnTo>
                <a:lnTo>
                  <a:pt x="3331" y="352613"/>
                </a:lnTo>
                <a:lnTo>
                  <a:pt x="0" y="307215"/>
                </a:lnTo>
                <a:close/>
              </a:path>
            </a:pathLst>
          </a:custGeom>
          <a:ln w="1633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7123038" y="6794557"/>
            <a:ext cx="614680" cy="614680"/>
          </a:xfrm>
          <a:custGeom>
            <a:avLst/>
            <a:gdLst/>
            <a:ahLst/>
            <a:cxnLst/>
            <a:rect l="l" t="t" r="r" b="b"/>
            <a:pathLst>
              <a:path w="614680" h="614679">
                <a:moveTo>
                  <a:pt x="0" y="307215"/>
                </a:moveTo>
                <a:lnTo>
                  <a:pt x="3331" y="261817"/>
                </a:lnTo>
                <a:lnTo>
                  <a:pt x="13007" y="218487"/>
                </a:lnTo>
                <a:lnTo>
                  <a:pt x="28553" y="177701"/>
                </a:lnTo>
                <a:lnTo>
                  <a:pt x="49494" y="139933"/>
                </a:lnTo>
                <a:lnTo>
                  <a:pt x="75354" y="105659"/>
                </a:lnTo>
                <a:lnTo>
                  <a:pt x="105659" y="75354"/>
                </a:lnTo>
                <a:lnTo>
                  <a:pt x="139933" y="49494"/>
                </a:lnTo>
                <a:lnTo>
                  <a:pt x="177701" y="28553"/>
                </a:lnTo>
                <a:lnTo>
                  <a:pt x="218487" y="13007"/>
                </a:lnTo>
                <a:lnTo>
                  <a:pt x="261817" y="3331"/>
                </a:lnTo>
                <a:lnTo>
                  <a:pt x="307215" y="0"/>
                </a:lnTo>
                <a:lnTo>
                  <a:pt x="352613" y="3331"/>
                </a:lnTo>
                <a:lnTo>
                  <a:pt x="395943" y="13007"/>
                </a:lnTo>
                <a:lnTo>
                  <a:pt x="436730" y="28553"/>
                </a:lnTo>
                <a:lnTo>
                  <a:pt x="474497" y="49494"/>
                </a:lnTo>
                <a:lnTo>
                  <a:pt x="508771" y="75354"/>
                </a:lnTo>
                <a:lnTo>
                  <a:pt x="539076" y="105659"/>
                </a:lnTo>
                <a:lnTo>
                  <a:pt x="564937" y="139933"/>
                </a:lnTo>
                <a:lnTo>
                  <a:pt x="585878" y="177701"/>
                </a:lnTo>
                <a:lnTo>
                  <a:pt x="601424" y="218487"/>
                </a:lnTo>
                <a:lnTo>
                  <a:pt x="611100" y="261817"/>
                </a:lnTo>
                <a:lnTo>
                  <a:pt x="614431" y="307215"/>
                </a:lnTo>
                <a:lnTo>
                  <a:pt x="611100" y="352613"/>
                </a:lnTo>
                <a:lnTo>
                  <a:pt x="601424" y="395943"/>
                </a:lnTo>
                <a:lnTo>
                  <a:pt x="585878" y="436730"/>
                </a:lnTo>
                <a:lnTo>
                  <a:pt x="564937" y="474497"/>
                </a:lnTo>
                <a:lnTo>
                  <a:pt x="539076" y="508771"/>
                </a:lnTo>
                <a:lnTo>
                  <a:pt x="508771" y="539076"/>
                </a:lnTo>
                <a:lnTo>
                  <a:pt x="474497" y="564937"/>
                </a:lnTo>
                <a:lnTo>
                  <a:pt x="436730" y="585878"/>
                </a:lnTo>
                <a:lnTo>
                  <a:pt x="395943" y="601424"/>
                </a:lnTo>
                <a:lnTo>
                  <a:pt x="352613" y="611100"/>
                </a:lnTo>
                <a:lnTo>
                  <a:pt x="307215" y="614431"/>
                </a:lnTo>
                <a:lnTo>
                  <a:pt x="261817" y="611100"/>
                </a:lnTo>
                <a:lnTo>
                  <a:pt x="218487" y="601424"/>
                </a:lnTo>
                <a:lnTo>
                  <a:pt x="177701" y="585878"/>
                </a:lnTo>
                <a:lnTo>
                  <a:pt x="139933" y="564937"/>
                </a:lnTo>
                <a:lnTo>
                  <a:pt x="105659" y="539076"/>
                </a:lnTo>
                <a:lnTo>
                  <a:pt x="75354" y="508771"/>
                </a:lnTo>
                <a:lnTo>
                  <a:pt x="49494" y="474497"/>
                </a:lnTo>
                <a:lnTo>
                  <a:pt x="28553" y="436730"/>
                </a:lnTo>
                <a:lnTo>
                  <a:pt x="13007" y="395943"/>
                </a:lnTo>
                <a:lnTo>
                  <a:pt x="3331" y="352613"/>
                </a:lnTo>
                <a:lnTo>
                  <a:pt x="0" y="307215"/>
                </a:lnTo>
                <a:close/>
              </a:path>
            </a:pathLst>
          </a:custGeom>
          <a:ln w="1633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6199507" y="6471635"/>
            <a:ext cx="102870" cy="351790"/>
          </a:xfrm>
          <a:custGeom>
            <a:avLst/>
            <a:gdLst/>
            <a:ahLst/>
            <a:cxnLst/>
            <a:rect l="l" t="t" r="r" b="b"/>
            <a:pathLst>
              <a:path w="102869" h="351790">
                <a:moveTo>
                  <a:pt x="0" y="0"/>
                </a:moveTo>
                <a:lnTo>
                  <a:pt x="102719" y="351549"/>
                </a:lnTo>
              </a:path>
            </a:pathLst>
          </a:custGeom>
          <a:ln w="1633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7564072" y="6471637"/>
            <a:ext cx="102870" cy="351790"/>
          </a:xfrm>
          <a:custGeom>
            <a:avLst/>
            <a:gdLst/>
            <a:ahLst/>
            <a:cxnLst/>
            <a:rect l="l" t="t" r="r" b="b"/>
            <a:pathLst>
              <a:path w="102869" h="351790">
                <a:moveTo>
                  <a:pt x="0" y="351549"/>
                </a:moveTo>
                <a:lnTo>
                  <a:pt x="102719" y="0"/>
                </a:lnTo>
              </a:path>
            </a:pathLst>
          </a:custGeom>
          <a:ln w="1633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6379187" y="5752918"/>
            <a:ext cx="278130" cy="217170"/>
          </a:xfrm>
          <a:custGeom>
            <a:avLst/>
            <a:gdLst/>
            <a:ahLst/>
            <a:cxnLst/>
            <a:rect l="l" t="t" r="r" b="b"/>
            <a:pathLst>
              <a:path w="278130" h="217170">
                <a:moveTo>
                  <a:pt x="0" y="216768"/>
                </a:moveTo>
                <a:lnTo>
                  <a:pt x="277918" y="0"/>
                </a:lnTo>
              </a:path>
            </a:pathLst>
          </a:custGeom>
          <a:ln w="1633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6732265" y="7126275"/>
            <a:ext cx="391160" cy="0"/>
          </a:xfrm>
          <a:custGeom>
            <a:avLst/>
            <a:gdLst/>
            <a:ahLst/>
            <a:cxnLst/>
            <a:rect l="l" t="t" r="r" b="b"/>
            <a:pathLst>
              <a:path w="391159" h="0">
                <a:moveTo>
                  <a:pt x="0" y="0"/>
                </a:moveTo>
                <a:lnTo>
                  <a:pt x="390689" y="0"/>
                </a:lnTo>
              </a:path>
            </a:pathLst>
          </a:custGeom>
          <a:ln w="1633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7173294" y="5752918"/>
            <a:ext cx="278130" cy="217170"/>
          </a:xfrm>
          <a:custGeom>
            <a:avLst/>
            <a:gdLst/>
            <a:ahLst/>
            <a:cxnLst/>
            <a:rect l="l" t="t" r="r" b="b"/>
            <a:pathLst>
              <a:path w="278130" h="217170">
                <a:moveTo>
                  <a:pt x="277918" y="216768"/>
                </a:moveTo>
                <a:lnTo>
                  <a:pt x="0" y="0"/>
                </a:lnTo>
              </a:path>
            </a:pathLst>
          </a:custGeom>
          <a:ln w="1633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6138566" y="5562553"/>
            <a:ext cx="1609583" cy="18407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4117476" y="6195204"/>
            <a:ext cx="243840" cy="243840"/>
          </a:xfrm>
          <a:custGeom>
            <a:avLst/>
            <a:gdLst/>
            <a:ahLst/>
            <a:cxnLst/>
            <a:rect l="l" t="t" r="r" b="b"/>
            <a:pathLst>
              <a:path w="243840" h="243839">
                <a:moveTo>
                  <a:pt x="0" y="121881"/>
                </a:moveTo>
                <a:lnTo>
                  <a:pt x="9577" y="74437"/>
                </a:lnTo>
                <a:lnTo>
                  <a:pt x="35696" y="35696"/>
                </a:lnTo>
                <a:lnTo>
                  <a:pt x="74437" y="9577"/>
                </a:lnTo>
                <a:lnTo>
                  <a:pt x="121881" y="0"/>
                </a:lnTo>
                <a:lnTo>
                  <a:pt x="169324" y="9577"/>
                </a:lnTo>
                <a:lnTo>
                  <a:pt x="208065" y="35696"/>
                </a:lnTo>
                <a:lnTo>
                  <a:pt x="234184" y="74437"/>
                </a:lnTo>
                <a:lnTo>
                  <a:pt x="243762" y="121881"/>
                </a:lnTo>
                <a:lnTo>
                  <a:pt x="234184" y="169324"/>
                </a:lnTo>
                <a:lnTo>
                  <a:pt x="208065" y="208065"/>
                </a:lnTo>
                <a:lnTo>
                  <a:pt x="169324" y="234184"/>
                </a:lnTo>
                <a:lnTo>
                  <a:pt x="121881" y="243762"/>
                </a:lnTo>
                <a:lnTo>
                  <a:pt x="74437" y="234184"/>
                </a:lnTo>
                <a:lnTo>
                  <a:pt x="35696" y="208065"/>
                </a:lnTo>
                <a:lnTo>
                  <a:pt x="9577" y="169324"/>
                </a:lnTo>
                <a:lnTo>
                  <a:pt x="0" y="121881"/>
                </a:lnTo>
                <a:close/>
              </a:path>
            </a:pathLst>
          </a:custGeom>
          <a:ln w="1633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14412754" y="6425145"/>
            <a:ext cx="242570" cy="242570"/>
          </a:xfrm>
          <a:custGeom>
            <a:avLst/>
            <a:gdLst/>
            <a:ahLst/>
            <a:cxnLst/>
            <a:rect l="l" t="t" r="r" b="b"/>
            <a:pathLst>
              <a:path w="242569" h="242570">
                <a:moveTo>
                  <a:pt x="0" y="121252"/>
                </a:moveTo>
                <a:lnTo>
                  <a:pt x="9529" y="74057"/>
                </a:lnTo>
                <a:lnTo>
                  <a:pt x="35515" y="35515"/>
                </a:lnTo>
                <a:lnTo>
                  <a:pt x="74057" y="9529"/>
                </a:lnTo>
                <a:lnTo>
                  <a:pt x="121252" y="0"/>
                </a:lnTo>
                <a:lnTo>
                  <a:pt x="168447" y="9529"/>
                </a:lnTo>
                <a:lnTo>
                  <a:pt x="206989" y="35515"/>
                </a:lnTo>
                <a:lnTo>
                  <a:pt x="232976" y="74057"/>
                </a:lnTo>
                <a:lnTo>
                  <a:pt x="242505" y="121252"/>
                </a:lnTo>
                <a:lnTo>
                  <a:pt x="232976" y="168447"/>
                </a:lnTo>
                <a:lnTo>
                  <a:pt x="206989" y="206989"/>
                </a:lnTo>
                <a:lnTo>
                  <a:pt x="168447" y="232976"/>
                </a:lnTo>
                <a:lnTo>
                  <a:pt x="121252" y="242505"/>
                </a:lnTo>
                <a:lnTo>
                  <a:pt x="74057" y="232976"/>
                </a:lnTo>
                <a:lnTo>
                  <a:pt x="35515" y="206989"/>
                </a:lnTo>
                <a:lnTo>
                  <a:pt x="9529" y="168447"/>
                </a:lnTo>
                <a:lnTo>
                  <a:pt x="0" y="121252"/>
                </a:lnTo>
                <a:close/>
              </a:path>
            </a:pathLst>
          </a:custGeom>
          <a:ln w="1633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13923974" y="6795813"/>
            <a:ext cx="242570" cy="242570"/>
          </a:xfrm>
          <a:custGeom>
            <a:avLst/>
            <a:gdLst/>
            <a:ahLst/>
            <a:cxnLst/>
            <a:rect l="l" t="t" r="r" b="b"/>
            <a:pathLst>
              <a:path w="242569" h="242570">
                <a:moveTo>
                  <a:pt x="0" y="121252"/>
                </a:moveTo>
                <a:lnTo>
                  <a:pt x="9529" y="74057"/>
                </a:lnTo>
                <a:lnTo>
                  <a:pt x="35515" y="35515"/>
                </a:lnTo>
                <a:lnTo>
                  <a:pt x="74057" y="9529"/>
                </a:lnTo>
                <a:lnTo>
                  <a:pt x="121252" y="0"/>
                </a:lnTo>
                <a:lnTo>
                  <a:pt x="168447" y="9529"/>
                </a:lnTo>
                <a:lnTo>
                  <a:pt x="206989" y="35515"/>
                </a:lnTo>
                <a:lnTo>
                  <a:pt x="232976" y="74057"/>
                </a:lnTo>
                <a:lnTo>
                  <a:pt x="242505" y="121252"/>
                </a:lnTo>
                <a:lnTo>
                  <a:pt x="232976" y="168447"/>
                </a:lnTo>
                <a:lnTo>
                  <a:pt x="206989" y="206989"/>
                </a:lnTo>
                <a:lnTo>
                  <a:pt x="168447" y="232976"/>
                </a:lnTo>
                <a:lnTo>
                  <a:pt x="121252" y="242505"/>
                </a:lnTo>
                <a:lnTo>
                  <a:pt x="74057" y="232976"/>
                </a:lnTo>
                <a:lnTo>
                  <a:pt x="35515" y="206989"/>
                </a:lnTo>
                <a:lnTo>
                  <a:pt x="9529" y="168447"/>
                </a:lnTo>
                <a:lnTo>
                  <a:pt x="0" y="121252"/>
                </a:lnTo>
                <a:close/>
              </a:path>
            </a:pathLst>
          </a:custGeom>
          <a:ln w="1633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14321029" y="6795813"/>
            <a:ext cx="242570" cy="242570"/>
          </a:xfrm>
          <a:custGeom>
            <a:avLst/>
            <a:gdLst/>
            <a:ahLst/>
            <a:cxnLst/>
            <a:rect l="l" t="t" r="r" b="b"/>
            <a:pathLst>
              <a:path w="242569" h="242570">
                <a:moveTo>
                  <a:pt x="0" y="121252"/>
                </a:moveTo>
                <a:lnTo>
                  <a:pt x="9529" y="74057"/>
                </a:lnTo>
                <a:lnTo>
                  <a:pt x="35515" y="35515"/>
                </a:lnTo>
                <a:lnTo>
                  <a:pt x="74057" y="9529"/>
                </a:lnTo>
                <a:lnTo>
                  <a:pt x="121252" y="0"/>
                </a:lnTo>
                <a:lnTo>
                  <a:pt x="168447" y="9529"/>
                </a:lnTo>
                <a:lnTo>
                  <a:pt x="206989" y="35515"/>
                </a:lnTo>
                <a:lnTo>
                  <a:pt x="232976" y="74057"/>
                </a:lnTo>
                <a:lnTo>
                  <a:pt x="242505" y="121252"/>
                </a:lnTo>
                <a:lnTo>
                  <a:pt x="232976" y="168447"/>
                </a:lnTo>
                <a:lnTo>
                  <a:pt x="206989" y="206989"/>
                </a:lnTo>
                <a:lnTo>
                  <a:pt x="168447" y="232976"/>
                </a:lnTo>
                <a:lnTo>
                  <a:pt x="121252" y="242505"/>
                </a:lnTo>
                <a:lnTo>
                  <a:pt x="74057" y="232976"/>
                </a:lnTo>
                <a:lnTo>
                  <a:pt x="35515" y="206989"/>
                </a:lnTo>
                <a:lnTo>
                  <a:pt x="9529" y="168447"/>
                </a:lnTo>
                <a:lnTo>
                  <a:pt x="0" y="121252"/>
                </a:lnTo>
                <a:close/>
              </a:path>
            </a:pathLst>
          </a:custGeom>
          <a:ln w="1633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14495684" y="6667653"/>
            <a:ext cx="40640" cy="139065"/>
          </a:xfrm>
          <a:custGeom>
            <a:avLst/>
            <a:gdLst/>
            <a:ahLst/>
            <a:cxnLst/>
            <a:rect l="l" t="t" r="r" b="b"/>
            <a:pathLst>
              <a:path w="40640" h="139065">
                <a:moveTo>
                  <a:pt x="0" y="139021"/>
                </a:moveTo>
                <a:lnTo>
                  <a:pt x="40627" y="0"/>
                </a:lnTo>
              </a:path>
            </a:pathLst>
          </a:custGeom>
          <a:ln w="1633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14166479" y="6926490"/>
            <a:ext cx="154940" cy="0"/>
          </a:xfrm>
          <a:custGeom>
            <a:avLst/>
            <a:gdLst/>
            <a:ahLst/>
            <a:cxnLst/>
            <a:rect l="l" t="t" r="r" b="b"/>
            <a:pathLst>
              <a:path w="154940" h="0">
                <a:moveTo>
                  <a:pt x="0" y="0"/>
                </a:moveTo>
                <a:lnTo>
                  <a:pt x="154497" y="0"/>
                </a:lnTo>
              </a:path>
            </a:pathLst>
          </a:custGeom>
          <a:ln w="1633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14341137" y="6383678"/>
            <a:ext cx="110489" cy="85725"/>
          </a:xfrm>
          <a:custGeom>
            <a:avLst/>
            <a:gdLst/>
            <a:ahLst/>
            <a:cxnLst/>
            <a:rect l="l" t="t" r="r" b="b"/>
            <a:pathLst>
              <a:path w="110490" h="85725">
                <a:moveTo>
                  <a:pt x="109902" y="85725"/>
                </a:moveTo>
                <a:lnTo>
                  <a:pt x="0" y="0"/>
                </a:lnTo>
              </a:path>
            </a:pathLst>
          </a:custGeom>
          <a:ln w="1633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13272476" y="6001074"/>
            <a:ext cx="763955" cy="87327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12542445" y="6849216"/>
            <a:ext cx="305330" cy="34679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12937951" y="6010221"/>
            <a:ext cx="195580" cy="115570"/>
          </a:xfrm>
          <a:custGeom>
            <a:avLst/>
            <a:gdLst/>
            <a:ahLst/>
            <a:cxnLst/>
            <a:rect l="l" t="t" r="r" b="b"/>
            <a:pathLst>
              <a:path w="195580" h="115570">
                <a:moveTo>
                  <a:pt x="0" y="0"/>
                </a:moveTo>
                <a:lnTo>
                  <a:pt x="195041" y="115253"/>
                </a:lnTo>
              </a:path>
            </a:pathLst>
          </a:custGeom>
          <a:ln w="15706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13026155" y="6125472"/>
            <a:ext cx="107314" cy="31115"/>
          </a:xfrm>
          <a:custGeom>
            <a:avLst/>
            <a:gdLst/>
            <a:ahLst/>
            <a:cxnLst/>
            <a:rect l="l" t="t" r="r" b="b"/>
            <a:pathLst>
              <a:path w="107315" h="31114">
                <a:moveTo>
                  <a:pt x="0" y="30847"/>
                </a:moveTo>
                <a:lnTo>
                  <a:pt x="106834" y="0"/>
                </a:lnTo>
              </a:path>
            </a:pathLst>
          </a:custGeom>
          <a:ln w="15706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13106122" y="6020983"/>
            <a:ext cx="27305" cy="104775"/>
          </a:xfrm>
          <a:custGeom>
            <a:avLst/>
            <a:gdLst/>
            <a:ahLst/>
            <a:cxnLst/>
            <a:rect l="l" t="t" r="r" b="b"/>
            <a:pathLst>
              <a:path w="27305" h="104775">
                <a:moveTo>
                  <a:pt x="0" y="0"/>
                </a:moveTo>
                <a:lnTo>
                  <a:pt x="26868" y="104488"/>
                </a:lnTo>
              </a:path>
            </a:pathLst>
          </a:custGeom>
          <a:ln w="15706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12542445" y="5702025"/>
            <a:ext cx="305330" cy="34679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13119182" y="5277326"/>
            <a:ext cx="305330" cy="34679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13288038" y="5732940"/>
            <a:ext cx="86995" cy="209550"/>
          </a:xfrm>
          <a:custGeom>
            <a:avLst/>
            <a:gdLst/>
            <a:ahLst/>
            <a:cxnLst/>
            <a:rect l="l" t="t" r="r" b="b"/>
            <a:pathLst>
              <a:path w="86994" h="209550">
                <a:moveTo>
                  <a:pt x="0" y="0"/>
                </a:moveTo>
                <a:lnTo>
                  <a:pt x="86688" y="209302"/>
                </a:lnTo>
              </a:path>
            </a:pathLst>
          </a:custGeom>
          <a:ln w="15706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13270780" y="5902725"/>
            <a:ext cx="104139" cy="40005"/>
          </a:xfrm>
          <a:custGeom>
            <a:avLst/>
            <a:gdLst/>
            <a:ahLst/>
            <a:cxnLst/>
            <a:rect l="l" t="t" r="r" b="b"/>
            <a:pathLst>
              <a:path w="104140" h="40004">
                <a:moveTo>
                  <a:pt x="0" y="0"/>
                </a:moveTo>
                <a:lnTo>
                  <a:pt x="103944" y="39517"/>
                </a:lnTo>
              </a:path>
            </a:pathLst>
          </a:custGeom>
          <a:ln w="15706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13374726" y="5842573"/>
            <a:ext cx="41910" cy="99695"/>
          </a:xfrm>
          <a:custGeom>
            <a:avLst/>
            <a:gdLst/>
            <a:ahLst/>
            <a:cxnLst/>
            <a:rect l="l" t="t" r="r" b="b"/>
            <a:pathLst>
              <a:path w="41909" h="99695">
                <a:moveTo>
                  <a:pt x="41286" y="0"/>
                </a:moveTo>
                <a:lnTo>
                  <a:pt x="0" y="99672"/>
                </a:lnTo>
              </a:path>
            </a:pathLst>
          </a:custGeom>
          <a:ln w="15706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14115591" y="7135699"/>
            <a:ext cx="229940" cy="26009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13934654" y="7389513"/>
            <a:ext cx="228683" cy="26009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14297786" y="7389513"/>
            <a:ext cx="228682" cy="26009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12910056" y="5958574"/>
            <a:ext cx="107314" cy="31115"/>
          </a:xfrm>
          <a:custGeom>
            <a:avLst/>
            <a:gdLst/>
            <a:ahLst/>
            <a:cxnLst/>
            <a:rect l="l" t="t" r="r" b="b"/>
            <a:pathLst>
              <a:path w="107315" h="31114">
                <a:moveTo>
                  <a:pt x="106834" y="0"/>
                </a:moveTo>
                <a:lnTo>
                  <a:pt x="0" y="30847"/>
                </a:lnTo>
              </a:path>
            </a:pathLst>
          </a:custGeom>
          <a:ln w="15706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12910055" y="5989422"/>
            <a:ext cx="27305" cy="104775"/>
          </a:xfrm>
          <a:custGeom>
            <a:avLst/>
            <a:gdLst/>
            <a:ahLst/>
            <a:cxnLst/>
            <a:rect l="l" t="t" r="r" b="b"/>
            <a:pathLst>
              <a:path w="27304" h="104775">
                <a:moveTo>
                  <a:pt x="26868" y="104488"/>
                </a:moveTo>
                <a:lnTo>
                  <a:pt x="0" y="0"/>
                </a:lnTo>
              </a:path>
            </a:pathLst>
          </a:custGeom>
          <a:ln w="15706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12937949" y="6768925"/>
            <a:ext cx="195580" cy="115570"/>
          </a:xfrm>
          <a:custGeom>
            <a:avLst/>
            <a:gdLst/>
            <a:ahLst/>
            <a:cxnLst/>
            <a:rect l="l" t="t" r="r" b="b"/>
            <a:pathLst>
              <a:path w="195580" h="115570">
                <a:moveTo>
                  <a:pt x="0" y="115253"/>
                </a:moveTo>
                <a:lnTo>
                  <a:pt x="195041" y="0"/>
                </a:lnTo>
              </a:path>
            </a:pathLst>
          </a:custGeom>
          <a:ln w="15706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13026155" y="6738080"/>
            <a:ext cx="107314" cy="31115"/>
          </a:xfrm>
          <a:custGeom>
            <a:avLst/>
            <a:gdLst/>
            <a:ahLst/>
            <a:cxnLst/>
            <a:rect l="l" t="t" r="r" b="b"/>
            <a:pathLst>
              <a:path w="107315" h="31115">
                <a:moveTo>
                  <a:pt x="0" y="0"/>
                </a:moveTo>
                <a:lnTo>
                  <a:pt x="106834" y="30847"/>
                </a:lnTo>
              </a:path>
            </a:pathLst>
          </a:custGeom>
          <a:ln w="15706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13106122" y="6768927"/>
            <a:ext cx="27305" cy="104775"/>
          </a:xfrm>
          <a:custGeom>
            <a:avLst/>
            <a:gdLst/>
            <a:ahLst/>
            <a:cxnLst/>
            <a:rect l="l" t="t" r="r" b="b"/>
            <a:pathLst>
              <a:path w="27305" h="104775">
                <a:moveTo>
                  <a:pt x="0" y="104488"/>
                </a:moveTo>
                <a:lnTo>
                  <a:pt x="26868" y="0"/>
                </a:lnTo>
              </a:path>
            </a:pathLst>
          </a:custGeom>
          <a:ln w="15706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12914352" y="6798047"/>
            <a:ext cx="17780" cy="109855"/>
          </a:xfrm>
          <a:custGeom>
            <a:avLst/>
            <a:gdLst/>
            <a:ahLst/>
            <a:cxnLst/>
            <a:rect l="l" t="t" r="r" b="b"/>
            <a:pathLst>
              <a:path w="17779" h="109854">
                <a:moveTo>
                  <a:pt x="17444" y="0"/>
                </a:moveTo>
                <a:lnTo>
                  <a:pt x="0" y="109829"/>
                </a:lnTo>
              </a:path>
            </a:pathLst>
          </a:custGeom>
          <a:ln w="15706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12914355" y="6907879"/>
            <a:ext cx="106045" cy="20320"/>
          </a:xfrm>
          <a:custGeom>
            <a:avLst/>
            <a:gdLst/>
            <a:ahLst/>
            <a:cxnLst/>
            <a:rect l="l" t="t" r="r" b="b"/>
            <a:pathLst>
              <a:path w="106044" h="20320">
                <a:moveTo>
                  <a:pt x="106007" y="20041"/>
                </a:moveTo>
                <a:lnTo>
                  <a:pt x="0" y="0"/>
                </a:lnTo>
              </a:path>
            </a:pathLst>
          </a:custGeom>
          <a:ln w="15706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13263460" y="5687455"/>
            <a:ext cx="103505" cy="41275"/>
          </a:xfrm>
          <a:custGeom>
            <a:avLst/>
            <a:gdLst/>
            <a:ahLst/>
            <a:cxnLst/>
            <a:rect l="l" t="t" r="r" b="b"/>
            <a:pathLst>
              <a:path w="103505" h="41275">
                <a:moveTo>
                  <a:pt x="103462" y="40763"/>
                </a:moveTo>
                <a:lnTo>
                  <a:pt x="0" y="0"/>
                </a:lnTo>
              </a:path>
            </a:pathLst>
          </a:custGeom>
          <a:ln w="15706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13220982" y="5687462"/>
            <a:ext cx="42545" cy="99695"/>
          </a:xfrm>
          <a:custGeom>
            <a:avLst/>
            <a:gdLst/>
            <a:ahLst/>
            <a:cxnLst/>
            <a:rect l="l" t="t" r="r" b="b"/>
            <a:pathLst>
              <a:path w="42544" h="99695">
                <a:moveTo>
                  <a:pt x="0" y="99169"/>
                </a:moveTo>
                <a:lnTo>
                  <a:pt x="42480" y="0"/>
                </a:lnTo>
              </a:path>
            </a:pathLst>
          </a:custGeom>
          <a:ln w="15706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13818404" y="7116733"/>
            <a:ext cx="161925" cy="158750"/>
          </a:xfrm>
          <a:custGeom>
            <a:avLst/>
            <a:gdLst/>
            <a:ahLst/>
            <a:cxnLst/>
            <a:rect l="l" t="t" r="r" b="b"/>
            <a:pathLst>
              <a:path w="161925" h="158750">
                <a:moveTo>
                  <a:pt x="0" y="0"/>
                </a:moveTo>
                <a:lnTo>
                  <a:pt x="161806" y="158571"/>
                </a:lnTo>
              </a:path>
            </a:pathLst>
          </a:custGeom>
          <a:ln w="15706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13980205" y="7164120"/>
            <a:ext cx="2540" cy="111760"/>
          </a:xfrm>
          <a:custGeom>
            <a:avLst/>
            <a:gdLst/>
            <a:ahLst/>
            <a:cxnLst/>
            <a:rect l="l" t="t" r="r" b="b"/>
            <a:pathLst>
              <a:path w="2540" h="111759">
                <a:moveTo>
                  <a:pt x="2146" y="0"/>
                </a:moveTo>
                <a:lnTo>
                  <a:pt x="0" y="111179"/>
                </a:lnTo>
              </a:path>
            </a:pathLst>
          </a:custGeom>
          <a:ln w="15706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13872325" y="7275302"/>
            <a:ext cx="107950" cy="1270"/>
          </a:xfrm>
          <a:custGeom>
            <a:avLst/>
            <a:gdLst/>
            <a:ahLst/>
            <a:cxnLst/>
            <a:rect l="l" t="t" r="r" b="b"/>
            <a:pathLst>
              <a:path w="107950" h="1270">
                <a:moveTo>
                  <a:pt x="-7853" y="544"/>
                </a:moveTo>
                <a:lnTo>
                  <a:pt x="115734" y="544"/>
                </a:lnTo>
              </a:path>
            </a:pathLst>
          </a:custGeom>
          <a:ln w="1679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13789406" y="7088498"/>
            <a:ext cx="111125" cy="12065"/>
          </a:xfrm>
          <a:custGeom>
            <a:avLst/>
            <a:gdLst/>
            <a:ahLst/>
            <a:cxnLst/>
            <a:rect l="l" t="t" r="r" b="b"/>
            <a:pathLst>
              <a:path w="111125" h="12065">
                <a:moveTo>
                  <a:pt x="110603" y="0"/>
                </a:moveTo>
                <a:lnTo>
                  <a:pt x="0" y="11580"/>
                </a:lnTo>
              </a:path>
            </a:pathLst>
          </a:custGeom>
          <a:ln w="15706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13789411" y="7100072"/>
            <a:ext cx="8255" cy="107950"/>
          </a:xfrm>
          <a:custGeom>
            <a:avLst/>
            <a:gdLst/>
            <a:ahLst/>
            <a:cxnLst/>
            <a:rect l="l" t="t" r="r" b="b"/>
            <a:pathLst>
              <a:path w="8255" h="107950">
                <a:moveTo>
                  <a:pt x="8073" y="107588"/>
                </a:moveTo>
                <a:lnTo>
                  <a:pt x="0" y="0"/>
                </a:lnTo>
              </a:path>
            </a:pathLst>
          </a:custGeom>
          <a:ln w="15706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13016893" y="7156984"/>
            <a:ext cx="702310" cy="298450"/>
          </a:xfrm>
          <a:custGeom>
            <a:avLst/>
            <a:gdLst/>
            <a:ahLst/>
            <a:cxnLst/>
            <a:rect l="l" t="t" r="r" b="b"/>
            <a:pathLst>
              <a:path w="702309" h="298450">
                <a:moveTo>
                  <a:pt x="0" y="0"/>
                </a:moveTo>
                <a:lnTo>
                  <a:pt x="702146" y="298252"/>
                </a:lnTo>
              </a:path>
            </a:pathLst>
          </a:custGeom>
          <a:ln w="15706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13682324" y="7350273"/>
            <a:ext cx="36830" cy="105410"/>
          </a:xfrm>
          <a:custGeom>
            <a:avLst/>
            <a:gdLst/>
            <a:ahLst/>
            <a:cxnLst/>
            <a:rect l="l" t="t" r="r" b="b"/>
            <a:pathLst>
              <a:path w="36830" h="105409">
                <a:moveTo>
                  <a:pt x="0" y="0"/>
                </a:moveTo>
                <a:lnTo>
                  <a:pt x="36710" y="104970"/>
                </a:lnTo>
              </a:path>
            </a:pathLst>
          </a:custGeom>
          <a:ln w="15706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13618295" y="7455241"/>
            <a:ext cx="100965" cy="38735"/>
          </a:xfrm>
          <a:custGeom>
            <a:avLst/>
            <a:gdLst/>
            <a:ahLst/>
            <a:cxnLst/>
            <a:rect l="l" t="t" r="r" b="b"/>
            <a:pathLst>
              <a:path w="100965" h="38734">
                <a:moveTo>
                  <a:pt x="0" y="38595"/>
                </a:moveTo>
                <a:lnTo>
                  <a:pt x="100740" y="0"/>
                </a:lnTo>
              </a:path>
            </a:pathLst>
          </a:custGeom>
          <a:ln w="15706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12973378" y="7096756"/>
            <a:ext cx="99695" cy="49530"/>
          </a:xfrm>
          <a:custGeom>
            <a:avLst/>
            <a:gdLst/>
            <a:ahLst/>
            <a:cxnLst/>
            <a:rect l="l" t="t" r="r" b="b"/>
            <a:pathLst>
              <a:path w="99694" h="49529">
                <a:moveTo>
                  <a:pt x="99640" y="0"/>
                </a:moveTo>
                <a:lnTo>
                  <a:pt x="0" y="49380"/>
                </a:lnTo>
              </a:path>
            </a:pathLst>
          </a:custGeom>
          <a:ln w="15706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12973378" y="7146140"/>
            <a:ext cx="45085" cy="98425"/>
          </a:xfrm>
          <a:custGeom>
            <a:avLst/>
            <a:gdLst/>
            <a:ahLst/>
            <a:cxnLst/>
            <a:rect l="l" t="t" r="r" b="b"/>
            <a:pathLst>
              <a:path w="45084" h="98425">
                <a:moveTo>
                  <a:pt x="45045" y="98028"/>
                </a:moveTo>
                <a:lnTo>
                  <a:pt x="0" y="0"/>
                </a:lnTo>
              </a:path>
            </a:pathLst>
          </a:custGeom>
          <a:ln w="15706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9484747" y="6010221"/>
            <a:ext cx="195580" cy="115570"/>
          </a:xfrm>
          <a:custGeom>
            <a:avLst/>
            <a:gdLst/>
            <a:ahLst/>
            <a:cxnLst/>
            <a:rect l="l" t="t" r="r" b="b"/>
            <a:pathLst>
              <a:path w="195579" h="115570">
                <a:moveTo>
                  <a:pt x="0" y="0"/>
                </a:moveTo>
                <a:lnTo>
                  <a:pt x="195041" y="115253"/>
                </a:lnTo>
              </a:path>
            </a:pathLst>
          </a:custGeom>
          <a:ln w="15706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10664597" y="6195204"/>
            <a:ext cx="242570" cy="243840"/>
          </a:xfrm>
          <a:custGeom>
            <a:avLst/>
            <a:gdLst/>
            <a:ahLst/>
            <a:cxnLst/>
            <a:rect l="l" t="t" r="r" b="b"/>
            <a:pathLst>
              <a:path w="242570" h="243839">
                <a:moveTo>
                  <a:pt x="0" y="121881"/>
                </a:moveTo>
                <a:lnTo>
                  <a:pt x="9529" y="74437"/>
                </a:lnTo>
                <a:lnTo>
                  <a:pt x="35515" y="35696"/>
                </a:lnTo>
                <a:lnTo>
                  <a:pt x="74057" y="9577"/>
                </a:lnTo>
                <a:lnTo>
                  <a:pt x="121252" y="0"/>
                </a:lnTo>
                <a:lnTo>
                  <a:pt x="168447" y="9577"/>
                </a:lnTo>
                <a:lnTo>
                  <a:pt x="206989" y="35696"/>
                </a:lnTo>
                <a:lnTo>
                  <a:pt x="232976" y="74437"/>
                </a:lnTo>
                <a:lnTo>
                  <a:pt x="242505" y="121881"/>
                </a:lnTo>
                <a:lnTo>
                  <a:pt x="232976" y="169324"/>
                </a:lnTo>
                <a:lnTo>
                  <a:pt x="206989" y="208065"/>
                </a:lnTo>
                <a:lnTo>
                  <a:pt x="168447" y="234184"/>
                </a:lnTo>
                <a:lnTo>
                  <a:pt x="121252" y="243762"/>
                </a:lnTo>
                <a:lnTo>
                  <a:pt x="74057" y="234184"/>
                </a:lnTo>
                <a:lnTo>
                  <a:pt x="35515" y="208065"/>
                </a:lnTo>
                <a:lnTo>
                  <a:pt x="9529" y="169324"/>
                </a:lnTo>
                <a:lnTo>
                  <a:pt x="0" y="121881"/>
                </a:lnTo>
                <a:close/>
              </a:path>
            </a:pathLst>
          </a:custGeom>
          <a:ln w="1633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10959875" y="6425144"/>
            <a:ext cx="242570" cy="242570"/>
          </a:xfrm>
          <a:custGeom>
            <a:avLst/>
            <a:gdLst/>
            <a:ahLst/>
            <a:cxnLst/>
            <a:rect l="l" t="t" r="r" b="b"/>
            <a:pathLst>
              <a:path w="242570" h="242570">
                <a:moveTo>
                  <a:pt x="0" y="121252"/>
                </a:moveTo>
                <a:lnTo>
                  <a:pt x="9529" y="74057"/>
                </a:lnTo>
                <a:lnTo>
                  <a:pt x="35515" y="35515"/>
                </a:lnTo>
                <a:lnTo>
                  <a:pt x="74057" y="9529"/>
                </a:lnTo>
                <a:lnTo>
                  <a:pt x="121252" y="0"/>
                </a:lnTo>
                <a:lnTo>
                  <a:pt x="168447" y="9529"/>
                </a:lnTo>
                <a:lnTo>
                  <a:pt x="206989" y="35515"/>
                </a:lnTo>
                <a:lnTo>
                  <a:pt x="232976" y="74057"/>
                </a:lnTo>
                <a:lnTo>
                  <a:pt x="242505" y="121252"/>
                </a:lnTo>
                <a:lnTo>
                  <a:pt x="232976" y="168447"/>
                </a:lnTo>
                <a:lnTo>
                  <a:pt x="206989" y="206989"/>
                </a:lnTo>
                <a:lnTo>
                  <a:pt x="168447" y="232976"/>
                </a:lnTo>
                <a:lnTo>
                  <a:pt x="121252" y="242505"/>
                </a:lnTo>
                <a:lnTo>
                  <a:pt x="74057" y="232976"/>
                </a:lnTo>
                <a:lnTo>
                  <a:pt x="35515" y="206989"/>
                </a:lnTo>
                <a:lnTo>
                  <a:pt x="9529" y="168447"/>
                </a:lnTo>
                <a:lnTo>
                  <a:pt x="0" y="121252"/>
                </a:lnTo>
                <a:close/>
              </a:path>
            </a:pathLst>
          </a:custGeom>
          <a:ln w="1633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10471094" y="6795813"/>
            <a:ext cx="242570" cy="242570"/>
          </a:xfrm>
          <a:custGeom>
            <a:avLst/>
            <a:gdLst/>
            <a:ahLst/>
            <a:cxnLst/>
            <a:rect l="l" t="t" r="r" b="b"/>
            <a:pathLst>
              <a:path w="242570" h="242570">
                <a:moveTo>
                  <a:pt x="0" y="121252"/>
                </a:moveTo>
                <a:lnTo>
                  <a:pt x="9529" y="74057"/>
                </a:lnTo>
                <a:lnTo>
                  <a:pt x="35515" y="35515"/>
                </a:lnTo>
                <a:lnTo>
                  <a:pt x="74057" y="9529"/>
                </a:lnTo>
                <a:lnTo>
                  <a:pt x="121252" y="0"/>
                </a:lnTo>
                <a:lnTo>
                  <a:pt x="168447" y="9529"/>
                </a:lnTo>
                <a:lnTo>
                  <a:pt x="206989" y="35515"/>
                </a:lnTo>
                <a:lnTo>
                  <a:pt x="232976" y="74057"/>
                </a:lnTo>
                <a:lnTo>
                  <a:pt x="242505" y="121252"/>
                </a:lnTo>
                <a:lnTo>
                  <a:pt x="232976" y="168447"/>
                </a:lnTo>
                <a:lnTo>
                  <a:pt x="206989" y="206989"/>
                </a:lnTo>
                <a:lnTo>
                  <a:pt x="168447" y="232976"/>
                </a:lnTo>
                <a:lnTo>
                  <a:pt x="121252" y="242505"/>
                </a:lnTo>
                <a:lnTo>
                  <a:pt x="74057" y="232976"/>
                </a:lnTo>
                <a:lnTo>
                  <a:pt x="35515" y="206989"/>
                </a:lnTo>
                <a:lnTo>
                  <a:pt x="9529" y="168447"/>
                </a:lnTo>
                <a:lnTo>
                  <a:pt x="0" y="121252"/>
                </a:lnTo>
                <a:close/>
              </a:path>
            </a:pathLst>
          </a:custGeom>
          <a:ln w="1633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10868150" y="6795813"/>
            <a:ext cx="242570" cy="242570"/>
          </a:xfrm>
          <a:custGeom>
            <a:avLst/>
            <a:gdLst/>
            <a:ahLst/>
            <a:cxnLst/>
            <a:rect l="l" t="t" r="r" b="b"/>
            <a:pathLst>
              <a:path w="242570" h="242570">
                <a:moveTo>
                  <a:pt x="0" y="121252"/>
                </a:moveTo>
                <a:lnTo>
                  <a:pt x="9529" y="74057"/>
                </a:lnTo>
                <a:lnTo>
                  <a:pt x="35515" y="35515"/>
                </a:lnTo>
                <a:lnTo>
                  <a:pt x="74057" y="9529"/>
                </a:lnTo>
                <a:lnTo>
                  <a:pt x="121252" y="0"/>
                </a:lnTo>
                <a:lnTo>
                  <a:pt x="168447" y="9529"/>
                </a:lnTo>
                <a:lnTo>
                  <a:pt x="206989" y="35515"/>
                </a:lnTo>
                <a:lnTo>
                  <a:pt x="232976" y="74057"/>
                </a:lnTo>
                <a:lnTo>
                  <a:pt x="242505" y="121252"/>
                </a:lnTo>
                <a:lnTo>
                  <a:pt x="232976" y="168447"/>
                </a:lnTo>
                <a:lnTo>
                  <a:pt x="206989" y="206989"/>
                </a:lnTo>
                <a:lnTo>
                  <a:pt x="168447" y="232976"/>
                </a:lnTo>
                <a:lnTo>
                  <a:pt x="121252" y="242505"/>
                </a:lnTo>
                <a:lnTo>
                  <a:pt x="74057" y="232976"/>
                </a:lnTo>
                <a:lnTo>
                  <a:pt x="35515" y="206989"/>
                </a:lnTo>
                <a:lnTo>
                  <a:pt x="9529" y="168447"/>
                </a:lnTo>
                <a:lnTo>
                  <a:pt x="0" y="121252"/>
                </a:lnTo>
                <a:close/>
              </a:path>
            </a:pathLst>
          </a:custGeom>
          <a:ln w="1633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11042805" y="6667653"/>
            <a:ext cx="40640" cy="139065"/>
          </a:xfrm>
          <a:custGeom>
            <a:avLst/>
            <a:gdLst/>
            <a:ahLst/>
            <a:cxnLst/>
            <a:rect l="l" t="t" r="r" b="b"/>
            <a:pathLst>
              <a:path w="40640" h="139065">
                <a:moveTo>
                  <a:pt x="0" y="139021"/>
                </a:moveTo>
                <a:lnTo>
                  <a:pt x="40627" y="0"/>
                </a:lnTo>
              </a:path>
            </a:pathLst>
          </a:custGeom>
          <a:ln w="1633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10713600" y="6926490"/>
            <a:ext cx="154940" cy="0"/>
          </a:xfrm>
          <a:custGeom>
            <a:avLst/>
            <a:gdLst/>
            <a:ahLst/>
            <a:cxnLst/>
            <a:rect l="l" t="t" r="r" b="b"/>
            <a:pathLst>
              <a:path w="154940" h="0">
                <a:moveTo>
                  <a:pt x="0" y="0"/>
                </a:moveTo>
                <a:lnTo>
                  <a:pt x="154497" y="0"/>
                </a:lnTo>
              </a:path>
            </a:pathLst>
          </a:custGeom>
          <a:ln w="1633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10888257" y="6383678"/>
            <a:ext cx="110489" cy="85725"/>
          </a:xfrm>
          <a:custGeom>
            <a:avLst/>
            <a:gdLst/>
            <a:ahLst/>
            <a:cxnLst/>
            <a:rect l="l" t="t" r="r" b="b"/>
            <a:pathLst>
              <a:path w="110490" h="85725">
                <a:moveTo>
                  <a:pt x="109902" y="85725"/>
                </a:moveTo>
                <a:lnTo>
                  <a:pt x="0" y="0"/>
                </a:lnTo>
              </a:path>
            </a:pathLst>
          </a:custGeom>
          <a:ln w="1633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9819595" y="6001074"/>
            <a:ext cx="762698" cy="87327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9089566" y="6849216"/>
            <a:ext cx="304072" cy="34679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9572950" y="6125471"/>
            <a:ext cx="107314" cy="31115"/>
          </a:xfrm>
          <a:custGeom>
            <a:avLst/>
            <a:gdLst/>
            <a:ahLst/>
            <a:cxnLst/>
            <a:rect l="l" t="t" r="r" b="b"/>
            <a:pathLst>
              <a:path w="107315" h="31114">
                <a:moveTo>
                  <a:pt x="0" y="30847"/>
                </a:moveTo>
                <a:lnTo>
                  <a:pt x="106834" y="0"/>
                </a:lnTo>
              </a:path>
            </a:pathLst>
          </a:custGeom>
          <a:ln w="15706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9652918" y="6020981"/>
            <a:ext cx="27305" cy="104775"/>
          </a:xfrm>
          <a:custGeom>
            <a:avLst/>
            <a:gdLst/>
            <a:ahLst/>
            <a:cxnLst/>
            <a:rect l="l" t="t" r="r" b="b"/>
            <a:pathLst>
              <a:path w="27304" h="104775">
                <a:moveTo>
                  <a:pt x="0" y="0"/>
                </a:moveTo>
                <a:lnTo>
                  <a:pt x="26868" y="104488"/>
                </a:lnTo>
              </a:path>
            </a:pathLst>
          </a:custGeom>
          <a:ln w="15706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9484743" y="6768924"/>
            <a:ext cx="195580" cy="115570"/>
          </a:xfrm>
          <a:custGeom>
            <a:avLst/>
            <a:gdLst/>
            <a:ahLst/>
            <a:cxnLst/>
            <a:rect l="l" t="t" r="r" b="b"/>
            <a:pathLst>
              <a:path w="195579" h="115570">
                <a:moveTo>
                  <a:pt x="0" y="115253"/>
                </a:moveTo>
                <a:lnTo>
                  <a:pt x="195041" y="0"/>
                </a:lnTo>
              </a:path>
            </a:pathLst>
          </a:custGeom>
          <a:ln w="15706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9572948" y="6738078"/>
            <a:ext cx="107314" cy="31115"/>
          </a:xfrm>
          <a:custGeom>
            <a:avLst/>
            <a:gdLst/>
            <a:ahLst/>
            <a:cxnLst/>
            <a:rect l="l" t="t" r="r" b="b"/>
            <a:pathLst>
              <a:path w="107315" h="31115">
                <a:moveTo>
                  <a:pt x="0" y="0"/>
                </a:moveTo>
                <a:lnTo>
                  <a:pt x="106834" y="30847"/>
                </a:lnTo>
              </a:path>
            </a:pathLst>
          </a:custGeom>
          <a:ln w="15706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9652916" y="6768927"/>
            <a:ext cx="27305" cy="104775"/>
          </a:xfrm>
          <a:custGeom>
            <a:avLst/>
            <a:gdLst/>
            <a:ahLst/>
            <a:cxnLst/>
            <a:rect l="l" t="t" r="r" b="b"/>
            <a:pathLst>
              <a:path w="27304" h="104775">
                <a:moveTo>
                  <a:pt x="0" y="104488"/>
                </a:moveTo>
                <a:lnTo>
                  <a:pt x="26868" y="0"/>
                </a:lnTo>
              </a:path>
            </a:pathLst>
          </a:custGeom>
          <a:ln w="15706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9089566" y="5702025"/>
            <a:ext cx="304072" cy="346795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9443019" y="5962115"/>
            <a:ext cx="107314" cy="31115"/>
          </a:xfrm>
          <a:custGeom>
            <a:avLst/>
            <a:gdLst/>
            <a:ahLst/>
            <a:cxnLst/>
            <a:rect l="l" t="t" r="r" b="b"/>
            <a:pathLst>
              <a:path w="107315" h="31114">
                <a:moveTo>
                  <a:pt x="106834" y="0"/>
                </a:moveTo>
                <a:lnTo>
                  <a:pt x="0" y="30847"/>
                </a:lnTo>
              </a:path>
            </a:pathLst>
          </a:custGeom>
          <a:ln w="15706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9443018" y="5992963"/>
            <a:ext cx="27305" cy="104775"/>
          </a:xfrm>
          <a:custGeom>
            <a:avLst/>
            <a:gdLst/>
            <a:ahLst/>
            <a:cxnLst/>
            <a:rect l="l" t="t" r="r" b="b"/>
            <a:pathLst>
              <a:path w="27304" h="104775">
                <a:moveTo>
                  <a:pt x="26868" y="104488"/>
                </a:moveTo>
                <a:lnTo>
                  <a:pt x="0" y="0"/>
                </a:lnTo>
              </a:path>
            </a:pathLst>
          </a:custGeom>
          <a:ln w="15706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9461000" y="6785812"/>
            <a:ext cx="27305" cy="108585"/>
          </a:xfrm>
          <a:custGeom>
            <a:avLst/>
            <a:gdLst/>
            <a:ahLst/>
            <a:cxnLst/>
            <a:rect l="l" t="t" r="r" b="b"/>
            <a:pathLst>
              <a:path w="27304" h="108584">
                <a:moveTo>
                  <a:pt x="26700" y="0"/>
                </a:moveTo>
                <a:lnTo>
                  <a:pt x="0" y="107954"/>
                </a:lnTo>
              </a:path>
            </a:pathLst>
          </a:custGeom>
          <a:ln w="15706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9461000" y="6893763"/>
            <a:ext cx="104139" cy="29209"/>
          </a:xfrm>
          <a:custGeom>
            <a:avLst/>
            <a:gdLst/>
            <a:ahLst/>
            <a:cxnLst/>
            <a:rect l="l" t="t" r="r" b="b"/>
            <a:pathLst>
              <a:path w="104140" h="29209">
                <a:moveTo>
                  <a:pt x="103923" y="28972"/>
                </a:moveTo>
                <a:lnTo>
                  <a:pt x="0" y="0"/>
                </a:lnTo>
              </a:path>
            </a:pathLst>
          </a:custGeom>
          <a:ln w="15706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6985546" y="6195204"/>
            <a:ext cx="243840" cy="243840"/>
          </a:xfrm>
          <a:custGeom>
            <a:avLst/>
            <a:gdLst/>
            <a:ahLst/>
            <a:cxnLst/>
            <a:rect l="l" t="t" r="r" b="b"/>
            <a:pathLst>
              <a:path w="243840" h="243839">
                <a:moveTo>
                  <a:pt x="0" y="121881"/>
                </a:moveTo>
                <a:lnTo>
                  <a:pt x="9577" y="74437"/>
                </a:lnTo>
                <a:lnTo>
                  <a:pt x="35696" y="35696"/>
                </a:lnTo>
                <a:lnTo>
                  <a:pt x="74437" y="9577"/>
                </a:lnTo>
                <a:lnTo>
                  <a:pt x="121881" y="0"/>
                </a:lnTo>
                <a:lnTo>
                  <a:pt x="169324" y="9577"/>
                </a:lnTo>
                <a:lnTo>
                  <a:pt x="208065" y="35696"/>
                </a:lnTo>
                <a:lnTo>
                  <a:pt x="234184" y="74437"/>
                </a:lnTo>
                <a:lnTo>
                  <a:pt x="243762" y="121881"/>
                </a:lnTo>
                <a:lnTo>
                  <a:pt x="234184" y="169324"/>
                </a:lnTo>
                <a:lnTo>
                  <a:pt x="208065" y="208065"/>
                </a:lnTo>
                <a:lnTo>
                  <a:pt x="169324" y="234184"/>
                </a:lnTo>
                <a:lnTo>
                  <a:pt x="121881" y="243762"/>
                </a:lnTo>
                <a:lnTo>
                  <a:pt x="74437" y="234184"/>
                </a:lnTo>
                <a:lnTo>
                  <a:pt x="35696" y="208065"/>
                </a:lnTo>
                <a:lnTo>
                  <a:pt x="9577" y="169324"/>
                </a:lnTo>
                <a:lnTo>
                  <a:pt x="0" y="121881"/>
                </a:lnTo>
                <a:close/>
              </a:path>
            </a:pathLst>
          </a:custGeom>
          <a:ln w="1633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7280826" y="6425145"/>
            <a:ext cx="242570" cy="242570"/>
          </a:xfrm>
          <a:custGeom>
            <a:avLst/>
            <a:gdLst/>
            <a:ahLst/>
            <a:cxnLst/>
            <a:rect l="l" t="t" r="r" b="b"/>
            <a:pathLst>
              <a:path w="242570" h="242570">
                <a:moveTo>
                  <a:pt x="0" y="121252"/>
                </a:moveTo>
                <a:lnTo>
                  <a:pt x="9529" y="74057"/>
                </a:lnTo>
                <a:lnTo>
                  <a:pt x="35515" y="35515"/>
                </a:lnTo>
                <a:lnTo>
                  <a:pt x="74057" y="9529"/>
                </a:lnTo>
                <a:lnTo>
                  <a:pt x="121252" y="0"/>
                </a:lnTo>
                <a:lnTo>
                  <a:pt x="168447" y="9529"/>
                </a:lnTo>
                <a:lnTo>
                  <a:pt x="206989" y="35515"/>
                </a:lnTo>
                <a:lnTo>
                  <a:pt x="232976" y="74057"/>
                </a:lnTo>
                <a:lnTo>
                  <a:pt x="242505" y="121252"/>
                </a:lnTo>
                <a:lnTo>
                  <a:pt x="232976" y="168447"/>
                </a:lnTo>
                <a:lnTo>
                  <a:pt x="206989" y="206989"/>
                </a:lnTo>
                <a:lnTo>
                  <a:pt x="168447" y="232976"/>
                </a:lnTo>
                <a:lnTo>
                  <a:pt x="121252" y="242505"/>
                </a:lnTo>
                <a:lnTo>
                  <a:pt x="74057" y="232976"/>
                </a:lnTo>
                <a:lnTo>
                  <a:pt x="35515" y="206989"/>
                </a:lnTo>
                <a:lnTo>
                  <a:pt x="9529" y="168447"/>
                </a:lnTo>
                <a:lnTo>
                  <a:pt x="0" y="121252"/>
                </a:lnTo>
                <a:close/>
              </a:path>
            </a:pathLst>
          </a:custGeom>
          <a:ln w="1633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6792044" y="6795813"/>
            <a:ext cx="242570" cy="242570"/>
          </a:xfrm>
          <a:custGeom>
            <a:avLst/>
            <a:gdLst/>
            <a:ahLst/>
            <a:cxnLst/>
            <a:rect l="l" t="t" r="r" b="b"/>
            <a:pathLst>
              <a:path w="242570" h="242570">
                <a:moveTo>
                  <a:pt x="0" y="121252"/>
                </a:moveTo>
                <a:lnTo>
                  <a:pt x="9529" y="74057"/>
                </a:lnTo>
                <a:lnTo>
                  <a:pt x="35515" y="35515"/>
                </a:lnTo>
                <a:lnTo>
                  <a:pt x="74057" y="9529"/>
                </a:lnTo>
                <a:lnTo>
                  <a:pt x="121252" y="0"/>
                </a:lnTo>
                <a:lnTo>
                  <a:pt x="168447" y="9529"/>
                </a:lnTo>
                <a:lnTo>
                  <a:pt x="206989" y="35515"/>
                </a:lnTo>
                <a:lnTo>
                  <a:pt x="232976" y="74057"/>
                </a:lnTo>
                <a:lnTo>
                  <a:pt x="242505" y="121252"/>
                </a:lnTo>
                <a:lnTo>
                  <a:pt x="232976" y="168447"/>
                </a:lnTo>
                <a:lnTo>
                  <a:pt x="206989" y="206989"/>
                </a:lnTo>
                <a:lnTo>
                  <a:pt x="168447" y="232976"/>
                </a:lnTo>
                <a:lnTo>
                  <a:pt x="121252" y="242505"/>
                </a:lnTo>
                <a:lnTo>
                  <a:pt x="74057" y="232976"/>
                </a:lnTo>
                <a:lnTo>
                  <a:pt x="35515" y="206989"/>
                </a:lnTo>
                <a:lnTo>
                  <a:pt x="9529" y="168447"/>
                </a:lnTo>
                <a:lnTo>
                  <a:pt x="0" y="121252"/>
                </a:lnTo>
                <a:close/>
              </a:path>
            </a:pathLst>
          </a:custGeom>
          <a:ln w="1633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7189100" y="6795813"/>
            <a:ext cx="242570" cy="242570"/>
          </a:xfrm>
          <a:custGeom>
            <a:avLst/>
            <a:gdLst/>
            <a:ahLst/>
            <a:cxnLst/>
            <a:rect l="l" t="t" r="r" b="b"/>
            <a:pathLst>
              <a:path w="242570" h="242570">
                <a:moveTo>
                  <a:pt x="0" y="121252"/>
                </a:moveTo>
                <a:lnTo>
                  <a:pt x="9529" y="74057"/>
                </a:lnTo>
                <a:lnTo>
                  <a:pt x="35515" y="35515"/>
                </a:lnTo>
                <a:lnTo>
                  <a:pt x="74057" y="9529"/>
                </a:lnTo>
                <a:lnTo>
                  <a:pt x="121252" y="0"/>
                </a:lnTo>
                <a:lnTo>
                  <a:pt x="168447" y="9529"/>
                </a:lnTo>
                <a:lnTo>
                  <a:pt x="206989" y="35515"/>
                </a:lnTo>
                <a:lnTo>
                  <a:pt x="232976" y="74057"/>
                </a:lnTo>
                <a:lnTo>
                  <a:pt x="242505" y="121252"/>
                </a:lnTo>
                <a:lnTo>
                  <a:pt x="232976" y="168447"/>
                </a:lnTo>
                <a:lnTo>
                  <a:pt x="206989" y="206989"/>
                </a:lnTo>
                <a:lnTo>
                  <a:pt x="168447" y="232976"/>
                </a:lnTo>
                <a:lnTo>
                  <a:pt x="121252" y="242505"/>
                </a:lnTo>
                <a:lnTo>
                  <a:pt x="74057" y="232976"/>
                </a:lnTo>
                <a:lnTo>
                  <a:pt x="35515" y="206989"/>
                </a:lnTo>
                <a:lnTo>
                  <a:pt x="9529" y="168447"/>
                </a:lnTo>
                <a:lnTo>
                  <a:pt x="0" y="121252"/>
                </a:lnTo>
                <a:close/>
              </a:path>
            </a:pathLst>
          </a:custGeom>
          <a:ln w="1633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7363755" y="6667653"/>
            <a:ext cx="40640" cy="139065"/>
          </a:xfrm>
          <a:custGeom>
            <a:avLst/>
            <a:gdLst/>
            <a:ahLst/>
            <a:cxnLst/>
            <a:rect l="l" t="t" r="r" b="b"/>
            <a:pathLst>
              <a:path w="40640" h="139065">
                <a:moveTo>
                  <a:pt x="0" y="139021"/>
                </a:moveTo>
                <a:lnTo>
                  <a:pt x="40627" y="0"/>
                </a:lnTo>
              </a:path>
            </a:pathLst>
          </a:custGeom>
          <a:ln w="1633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7034550" y="6926490"/>
            <a:ext cx="154940" cy="0"/>
          </a:xfrm>
          <a:custGeom>
            <a:avLst/>
            <a:gdLst/>
            <a:ahLst/>
            <a:cxnLst/>
            <a:rect l="l" t="t" r="r" b="b"/>
            <a:pathLst>
              <a:path w="154940" h="0">
                <a:moveTo>
                  <a:pt x="0" y="0"/>
                </a:moveTo>
                <a:lnTo>
                  <a:pt x="154497" y="0"/>
                </a:lnTo>
              </a:path>
            </a:pathLst>
          </a:custGeom>
          <a:ln w="1633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7209207" y="6383678"/>
            <a:ext cx="110489" cy="85725"/>
          </a:xfrm>
          <a:custGeom>
            <a:avLst/>
            <a:gdLst/>
            <a:ahLst/>
            <a:cxnLst/>
            <a:rect l="l" t="t" r="r" b="b"/>
            <a:pathLst>
              <a:path w="110490" h="85725">
                <a:moveTo>
                  <a:pt x="109902" y="85725"/>
                </a:moveTo>
                <a:lnTo>
                  <a:pt x="0" y="0"/>
                </a:lnTo>
              </a:path>
            </a:pathLst>
          </a:custGeom>
          <a:ln w="1633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6140546" y="6001074"/>
            <a:ext cx="762699" cy="873271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2893733" y="6163163"/>
            <a:ext cx="762699" cy="874528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751025" y="3427748"/>
            <a:ext cx="2080895" cy="926465"/>
          </a:xfrm>
          <a:custGeom>
            <a:avLst/>
            <a:gdLst/>
            <a:ahLst/>
            <a:cxnLst/>
            <a:rect l="l" t="t" r="r" b="b"/>
            <a:pathLst>
              <a:path w="2080894" h="926464">
                <a:moveTo>
                  <a:pt x="0" y="0"/>
                </a:moveTo>
                <a:lnTo>
                  <a:pt x="2080774" y="0"/>
                </a:lnTo>
                <a:lnTo>
                  <a:pt x="2080774" y="926045"/>
                </a:lnTo>
                <a:lnTo>
                  <a:pt x="0" y="926045"/>
                </a:lnTo>
                <a:lnTo>
                  <a:pt x="0" y="0"/>
                </a:lnTo>
                <a:close/>
              </a:path>
            </a:pathLst>
          </a:custGeom>
          <a:solidFill>
            <a:srgbClr val="00A1FF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59710" y="528854"/>
            <a:ext cx="9977120" cy="65468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25"/>
              <a:t>实践参考：网商银行容</a:t>
            </a:r>
            <a:r>
              <a:rPr dirty="0" spc="15"/>
              <a:t>器</a:t>
            </a:r>
            <a:r>
              <a:rPr dirty="0" spc="25"/>
              <a:t>应用</a:t>
            </a:r>
            <a:r>
              <a:rPr dirty="0" spc="15"/>
              <a:t>交</a:t>
            </a:r>
            <a:r>
              <a:rPr dirty="0" spc="25"/>
              <a:t>付演</a:t>
            </a:r>
            <a:r>
              <a:rPr dirty="0" spc="15"/>
              <a:t>进</a:t>
            </a:r>
            <a:r>
              <a:rPr dirty="0" spc="25"/>
              <a:t>路线</a:t>
            </a:r>
          </a:p>
        </p:txBody>
      </p:sp>
      <p:sp>
        <p:nvSpPr>
          <p:cNvPr id="4" name="object 4"/>
          <p:cNvSpPr/>
          <p:nvPr/>
        </p:nvSpPr>
        <p:spPr>
          <a:xfrm>
            <a:off x="2298149" y="3401362"/>
            <a:ext cx="3535045" cy="902335"/>
          </a:xfrm>
          <a:custGeom>
            <a:avLst/>
            <a:gdLst/>
            <a:ahLst/>
            <a:cxnLst/>
            <a:rect l="l" t="t" r="r" b="b"/>
            <a:pathLst>
              <a:path w="3535045" h="902335">
                <a:moveTo>
                  <a:pt x="0" y="0"/>
                </a:moveTo>
                <a:lnTo>
                  <a:pt x="3534552" y="0"/>
                </a:lnTo>
                <a:lnTo>
                  <a:pt x="3534552" y="902171"/>
                </a:lnTo>
                <a:lnTo>
                  <a:pt x="0" y="902171"/>
                </a:lnTo>
                <a:lnTo>
                  <a:pt x="0" y="0"/>
                </a:lnTo>
                <a:close/>
              </a:path>
            </a:pathLst>
          </a:custGeom>
          <a:solidFill>
            <a:srgbClr val="00A1FF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2298149" y="3401362"/>
            <a:ext cx="3535045" cy="902335"/>
          </a:xfrm>
          <a:prstGeom prst="rect">
            <a:avLst/>
          </a:prstGeom>
          <a:ln w="10052">
            <a:solidFill>
              <a:srgbClr val="00ACFF"/>
            </a:solidFill>
          </a:ln>
        </p:spPr>
        <p:txBody>
          <a:bodyPr wrap="square" lIns="0" tIns="238125" rIns="0" bIns="0" rtlCol="0" vert="horz">
            <a:spAutoFit/>
          </a:bodyPr>
          <a:lstStyle/>
          <a:p>
            <a:pPr marL="1149350">
              <a:lnSpc>
                <a:spcPct val="100000"/>
              </a:lnSpc>
              <a:spcBef>
                <a:spcPts val="1875"/>
              </a:spcBef>
            </a:pPr>
            <a:r>
              <a:rPr dirty="0" sz="2300" spc="50" b="1">
                <a:latin typeface="微软雅黑"/>
                <a:cs typeface="微软雅黑"/>
              </a:rPr>
              <a:t>应用程序包</a:t>
            </a:r>
            <a:endParaRPr sz="2300">
              <a:latin typeface="微软雅黑"/>
              <a:cs typeface="微软雅黑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673483" y="3393823"/>
            <a:ext cx="3684270" cy="926465"/>
          </a:xfrm>
          <a:custGeom>
            <a:avLst/>
            <a:gdLst/>
            <a:ahLst/>
            <a:cxnLst/>
            <a:rect l="l" t="t" r="r" b="b"/>
            <a:pathLst>
              <a:path w="3684270" h="926464">
                <a:moveTo>
                  <a:pt x="0" y="0"/>
                </a:moveTo>
                <a:lnTo>
                  <a:pt x="3684076" y="0"/>
                </a:lnTo>
                <a:lnTo>
                  <a:pt x="3684076" y="926045"/>
                </a:lnTo>
                <a:lnTo>
                  <a:pt x="0" y="926045"/>
                </a:lnTo>
                <a:lnTo>
                  <a:pt x="0" y="0"/>
                </a:lnTo>
                <a:close/>
              </a:path>
            </a:pathLst>
          </a:custGeom>
          <a:solidFill>
            <a:srgbClr val="00A1FF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335845" y="4578708"/>
            <a:ext cx="3535045" cy="4352925"/>
          </a:xfrm>
          <a:custGeom>
            <a:avLst/>
            <a:gdLst/>
            <a:ahLst/>
            <a:cxnLst/>
            <a:rect l="l" t="t" r="r" b="b"/>
            <a:pathLst>
              <a:path w="3535045" h="4352925">
                <a:moveTo>
                  <a:pt x="0" y="0"/>
                </a:moveTo>
                <a:lnTo>
                  <a:pt x="3534552" y="0"/>
                </a:lnTo>
                <a:lnTo>
                  <a:pt x="3534552" y="4352537"/>
                </a:lnTo>
                <a:lnTo>
                  <a:pt x="0" y="4352537"/>
                </a:lnTo>
                <a:lnTo>
                  <a:pt x="0" y="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2335845" y="9077000"/>
            <a:ext cx="3535045" cy="830580"/>
          </a:xfrm>
          <a:prstGeom prst="rect">
            <a:avLst/>
          </a:prstGeom>
          <a:solidFill>
            <a:srgbClr val="3BA152"/>
          </a:solidFill>
        </p:spPr>
        <p:txBody>
          <a:bodyPr wrap="square" lIns="0" tIns="189230" rIns="0" bIns="0" rtlCol="0" vert="horz">
            <a:spAutoFit/>
          </a:bodyPr>
          <a:lstStyle/>
          <a:p>
            <a:pPr marL="923925">
              <a:lnSpc>
                <a:spcPct val="100000"/>
              </a:lnSpc>
              <a:spcBef>
                <a:spcPts val="1490"/>
              </a:spcBef>
            </a:pPr>
            <a:r>
              <a:rPr dirty="0" sz="2650" spc="35" b="1">
                <a:solidFill>
                  <a:srgbClr val="FFFFFF"/>
                </a:solidFill>
                <a:latin typeface="微软雅黑"/>
                <a:cs typeface="微软雅黑"/>
              </a:rPr>
              <a:t>虚拟化</a:t>
            </a:r>
            <a:r>
              <a:rPr dirty="0" sz="2650" spc="50" b="1">
                <a:solidFill>
                  <a:srgbClr val="FFFFFF"/>
                </a:solidFill>
                <a:latin typeface="Trebuchet MS"/>
                <a:cs typeface="Trebuchet MS"/>
              </a:rPr>
              <a:t>IaaS</a:t>
            </a:r>
            <a:endParaRPr sz="2650">
              <a:latin typeface="Trebuchet MS"/>
              <a:cs typeface="Trebuchet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673483" y="4583734"/>
            <a:ext cx="3684270" cy="4347845"/>
          </a:xfrm>
          <a:custGeom>
            <a:avLst/>
            <a:gdLst/>
            <a:ahLst/>
            <a:cxnLst/>
            <a:rect l="l" t="t" r="r" b="b"/>
            <a:pathLst>
              <a:path w="3684270" h="4347845">
                <a:moveTo>
                  <a:pt x="0" y="0"/>
                </a:moveTo>
                <a:lnTo>
                  <a:pt x="3684076" y="0"/>
                </a:lnTo>
                <a:lnTo>
                  <a:pt x="3684076" y="4347511"/>
                </a:lnTo>
                <a:lnTo>
                  <a:pt x="0" y="4347511"/>
                </a:lnTo>
                <a:lnTo>
                  <a:pt x="0" y="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2751025" y="4578708"/>
            <a:ext cx="6545580" cy="4347845"/>
          </a:xfrm>
          <a:custGeom>
            <a:avLst/>
            <a:gdLst/>
            <a:ahLst/>
            <a:cxnLst/>
            <a:rect l="l" t="t" r="r" b="b"/>
            <a:pathLst>
              <a:path w="6545580" h="4347845">
                <a:moveTo>
                  <a:pt x="0" y="0"/>
                </a:moveTo>
                <a:lnTo>
                  <a:pt x="6545141" y="0"/>
                </a:lnTo>
                <a:lnTo>
                  <a:pt x="6545141" y="4347511"/>
                </a:lnTo>
                <a:lnTo>
                  <a:pt x="0" y="4347511"/>
                </a:lnTo>
                <a:lnTo>
                  <a:pt x="0" y="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2953235" y="4643769"/>
            <a:ext cx="3020695" cy="3346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2000" spc="-20" b="1">
                <a:solidFill>
                  <a:srgbClr val="FFFFFF"/>
                </a:solidFill>
                <a:latin typeface="Trebuchet MS"/>
                <a:cs typeface="Trebuchet MS"/>
              </a:rPr>
              <a:t>Kubernetes</a:t>
            </a:r>
            <a:r>
              <a:rPr dirty="0" sz="2000" spc="-4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75" b="1">
                <a:solidFill>
                  <a:srgbClr val="FFFFFF"/>
                </a:solidFill>
                <a:latin typeface="微软雅黑"/>
                <a:cs typeface="微软雅黑"/>
              </a:rPr>
              <a:t>容器运维平台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516782" y="6460955"/>
            <a:ext cx="3196590" cy="1206500"/>
          </a:xfrm>
          <a:custGeom>
            <a:avLst/>
            <a:gdLst/>
            <a:ahLst/>
            <a:cxnLst/>
            <a:rect l="l" t="t" r="r" b="b"/>
            <a:pathLst>
              <a:path w="3196590" h="1206500">
                <a:moveTo>
                  <a:pt x="0" y="0"/>
                </a:moveTo>
                <a:lnTo>
                  <a:pt x="3196551" y="0"/>
                </a:lnTo>
                <a:lnTo>
                  <a:pt x="3196551" y="1206245"/>
                </a:lnTo>
                <a:lnTo>
                  <a:pt x="0" y="1206245"/>
                </a:lnTo>
                <a:lnTo>
                  <a:pt x="0" y="0"/>
                </a:lnTo>
                <a:close/>
              </a:path>
            </a:pathLst>
          </a:custGeom>
          <a:solidFill>
            <a:srgbClr val="015BA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516782" y="6460955"/>
            <a:ext cx="3196590" cy="1206500"/>
          </a:xfrm>
          <a:custGeom>
            <a:avLst/>
            <a:gdLst/>
            <a:ahLst/>
            <a:cxnLst/>
            <a:rect l="l" t="t" r="r" b="b"/>
            <a:pathLst>
              <a:path w="3196590" h="1206500">
                <a:moveTo>
                  <a:pt x="0" y="0"/>
                </a:moveTo>
                <a:lnTo>
                  <a:pt x="3196551" y="0"/>
                </a:lnTo>
                <a:lnTo>
                  <a:pt x="3196551" y="1206245"/>
                </a:lnTo>
                <a:lnTo>
                  <a:pt x="0" y="1206245"/>
                </a:lnTo>
                <a:lnTo>
                  <a:pt x="0" y="0"/>
                </a:lnTo>
                <a:close/>
              </a:path>
            </a:pathLst>
          </a:custGeom>
          <a:ln w="10052">
            <a:solidFill>
              <a:srgbClr val="00A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2734157" y="7064078"/>
            <a:ext cx="2714625" cy="446405"/>
          </a:xfrm>
          <a:prstGeom prst="rect">
            <a:avLst/>
          </a:prstGeom>
          <a:solidFill>
            <a:srgbClr val="00A1FF">
              <a:alpha val="50195"/>
            </a:srgbClr>
          </a:solidFill>
          <a:ln w="10052">
            <a:solidFill>
              <a:srgbClr val="00ACFF"/>
            </a:solidFill>
          </a:ln>
        </p:spPr>
        <p:txBody>
          <a:bodyPr wrap="square" lIns="0" tIns="74930" rIns="0" bIns="0" rtlCol="0" vert="horz">
            <a:spAutoFit/>
          </a:bodyPr>
          <a:lstStyle/>
          <a:p>
            <a:pPr marL="179070">
              <a:lnSpc>
                <a:spcPct val="100000"/>
              </a:lnSpc>
              <a:spcBef>
                <a:spcPts val="590"/>
              </a:spcBef>
            </a:pPr>
            <a:r>
              <a:rPr dirty="0" sz="1800" spc="75">
                <a:solidFill>
                  <a:srgbClr val="FFFFFF"/>
                </a:solidFill>
                <a:latin typeface="微软雅黑"/>
                <a:cs typeface="微软雅黑"/>
              </a:rPr>
              <a:t>技术栈脚</a:t>
            </a:r>
            <a:r>
              <a:rPr dirty="0" sz="1800" spc="25">
                <a:solidFill>
                  <a:srgbClr val="FFFFFF"/>
                </a:solidFill>
                <a:latin typeface="微软雅黑"/>
                <a:cs typeface="微软雅黑"/>
              </a:rPr>
              <a:t>本</a:t>
            </a:r>
            <a:r>
              <a:rPr dirty="0" sz="1800" spc="-80">
                <a:solidFill>
                  <a:srgbClr val="FFFFFF"/>
                </a:solidFill>
                <a:latin typeface="微软雅黑"/>
                <a:cs typeface="微软雅黑"/>
              </a:rPr>
              <a:t> </a:t>
            </a:r>
            <a:r>
              <a:rPr dirty="0" sz="1800" spc="-75" b="1">
                <a:solidFill>
                  <a:srgbClr val="FFFFFF"/>
                </a:solidFill>
                <a:latin typeface="Trebuchet MS"/>
                <a:cs typeface="Trebuchet MS"/>
              </a:rPr>
              <a:t>/</a:t>
            </a:r>
            <a:r>
              <a:rPr dirty="0" sz="1800" spc="-6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75">
                <a:solidFill>
                  <a:srgbClr val="FFFFFF"/>
                </a:solidFill>
                <a:latin typeface="微软雅黑"/>
                <a:cs typeface="微软雅黑"/>
              </a:rPr>
              <a:t>运维管道</a:t>
            </a:r>
            <a:endParaRPr sz="1800">
              <a:latin typeface="微软雅黑"/>
              <a:cs typeface="微软雅黑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516782" y="3456648"/>
            <a:ext cx="864476" cy="8657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7673483" y="3393823"/>
            <a:ext cx="3684270" cy="926465"/>
          </a:xfrm>
          <a:prstGeom prst="rect">
            <a:avLst/>
          </a:prstGeom>
          <a:ln w="10052">
            <a:solidFill>
              <a:srgbClr val="00ACFF"/>
            </a:solidFill>
          </a:ln>
        </p:spPr>
        <p:txBody>
          <a:bodyPr wrap="square" lIns="0" tIns="265430" rIns="0" bIns="0" rtlCol="0" vert="horz">
            <a:spAutoFit/>
          </a:bodyPr>
          <a:lstStyle/>
          <a:p>
            <a:pPr marL="1297305">
              <a:lnSpc>
                <a:spcPct val="100000"/>
              </a:lnSpc>
              <a:spcBef>
                <a:spcPts val="2090"/>
              </a:spcBef>
            </a:pPr>
            <a:r>
              <a:rPr dirty="0" sz="2300" spc="50" b="1">
                <a:latin typeface="微软雅黑"/>
                <a:cs typeface="微软雅黑"/>
              </a:rPr>
              <a:t>应用程序包</a:t>
            </a:r>
            <a:endParaRPr sz="2300">
              <a:latin typeface="微软雅黑"/>
              <a:cs typeface="微软雅黑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8040383" y="3476752"/>
            <a:ext cx="864475" cy="8657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7864472" y="5538679"/>
            <a:ext cx="3196590" cy="1156335"/>
          </a:xfrm>
          <a:prstGeom prst="rect">
            <a:avLst/>
          </a:prstGeom>
          <a:solidFill>
            <a:srgbClr val="015BAE"/>
          </a:solidFill>
          <a:ln w="10052">
            <a:solidFill>
              <a:srgbClr val="00ACFF"/>
            </a:solidFill>
          </a:ln>
        </p:spPr>
        <p:txBody>
          <a:bodyPr wrap="square" lIns="0" tIns="106680" rIns="0" bIns="0" rtlCol="0" vert="horz">
            <a:spAutoFit/>
          </a:bodyPr>
          <a:lstStyle/>
          <a:p>
            <a:pPr marL="277495">
              <a:lnSpc>
                <a:spcPct val="100000"/>
              </a:lnSpc>
              <a:spcBef>
                <a:spcPts val="840"/>
              </a:spcBef>
            </a:pPr>
            <a:r>
              <a:rPr dirty="0" sz="2000" spc="-20" b="1">
                <a:solidFill>
                  <a:srgbClr val="FFFFFF"/>
                </a:solidFill>
                <a:latin typeface="Trebuchet MS"/>
                <a:cs typeface="Trebuchet MS"/>
              </a:rPr>
              <a:t>Docker</a:t>
            </a:r>
            <a:r>
              <a:rPr dirty="0" sz="2000" spc="-6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25" b="1">
                <a:solidFill>
                  <a:srgbClr val="FFFFFF"/>
                </a:solidFill>
                <a:latin typeface="Trebuchet MS"/>
                <a:cs typeface="Trebuchet MS"/>
              </a:rPr>
              <a:t>VM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144673" y="6071438"/>
            <a:ext cx="2713355" cy="447675"/>
          </a:xfrm>
          <a:prstGeom prst="rect">
            <a:avLst/>
          </a:prstGeom>
          <a:solidFill>
            <a:srgbClr val="00A1FF">
              <a:alpha val="50195"/>
            </a:srgbClr>
          </a:solidFill>
          <a:ln w="10052">
            <a:solidFill>
              <a:srgbClr val="00ACFF"/>
            </a:solidFill>
          </a:ln>
        </p:spPr>
        <p:txBody>
          <a:bodyPr wrap="square" lIns="0" tIns="74930" rIns="0" bIns="0" rtlCol="0" vert="horz">
            <a:spAutoFit/>
          </a:bodyPr>
          <a:lstStyle/>
          <a:p>
            <a:pPr marL="755650">
              <a:lnSpc>
                <a:spcPct val="100000"/>
              </a:lnSpc>
              <a:spcBef>
                <a:spcPts val="590"/>
              </a:spcBef>
            </a:pPr>
            <a:r>
              <a:rPr dirty="0" sz="1800" spc="75" b="1">
                <a:solidFill>
                  <a:srgbClr val="FFFFFF"/>
                </a:solidFill>
                <a:latin typeface="微软雅黑"/>
                <a:cs typeface="微软雅黑"/>
              </a:rPr>
              <a:t>技术栈镜像</a:t>
            </a:r>
            <a:endParaRPr sz="1800">
              <a:latin typeface="微软雅黑"/>
              <a:cs typeface="微软雅黑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673483" y="4634236"/>
            <a:ext cx="3684270" cy="3346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63195">
              <a:lnSpc>
                <a:spcPct val="100000"/>
              </a:lnSpc>
              <a:spcBef>
                <a:spcPts val="125"/>
              </a:spcBef>
            </a:pPr>
            <a:r>
              <a:rPr dirty="0" sz="2000" spc="75">
                <a:solidFill>
                  <a:srgbClr val="FFFFFF"/>
                </a:solidFill>
                <a:latin typeface="微软雅黑"/>
                <a:cs typeface="微软雅黑"/>
              </a:rPr>
              <a:t>经典</a:t>
            </a:r>
            <a:r>
              <a:rPr dirty="0" sz="2000" spc="55" b="1">
                <a:solidFill>
                  <a:srgbClr val="FFFFFF"/>
                </a:solidFill>
                <a:latin typeface="Trebuchet MS"/>
                <a:cs typeface="Trebuchet MS"/>
              </a:rPr>
              <a:t>PaaS</a:t>
            </a:r>
            <a:r>
              <a:rPr dirty="0" sz="2000" spc="-5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75">
                <a:solidFill>
                  <a:srgbClr val="FFFFFF"/>
                </a:solidFill>
                <a:latin typeface="微软雅黑"/>
                <a:cs typeface="微软雅黑"/>
              </a:rPr>
              <a:t>运维平台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535629" y="5220783"/>
            <a:ext cx="3196590" cy="1205230"/>
          </a:xfrm>
          <a:custGeom>
            <a:avLst/>
            <a:gdLst/>
            <a:ahLst/>
            <a:cxnLst/>
            <a:rect l="l" t="t" r="r" b="b"/>
            <a:pathLst>
              <a:path w="3196590" h="1205229">
                <a:moveTo>
                  <a:pt x="0" y="0"/>
                </a:moveTo>
                <a:lnTo>
                  <a:pt x="3196551" y="0"/>
                </a:lnTo>
                <a:lnTo>
                  <a:pt x="3196551" y="1204989"/>
                </a:lnTo>
                <a:lnTo>
                  <a:pt x="0" y="1204989"/>
                </a:lnTo>
                <a:lnTo>
                  <a:pt x="0" y="0"/>
                </a:lnTo>
                <a:close/>
              </a:path>
            </a:pathLst>
          </a:custGeom>
          <a:solidFill>
            <a:srgbClr val="015BA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2535629" y="5220783"/>
            <a:ext cx="3196590" cy="1205230"/>
          </a:xfrm>
          <a:custGeom>
            <a:avLst/>
            <a:gdLst/>
            <a:ahLst/>
            <a:cxnLst/>
            <a:rect l="l" t="t" r="r" b="b"/>
            <a:pathLst>
              <a:path w="3196590" h="1205229">
                <a:moveTo>
                  <a:pt x="0" y="0"/>
                </a:moveTo>
                <a:lnTo>
                  <a:pt x="3196551" y="0"/>
                </a:lnTo>
                <a:lnTo>
                  <a:pt x="3196551" y="1204989"/>
                </a:lnTo>
                <a:lnTo>
                  <a:pt x="0" y="1204989"/>
                </a:lnTo>
                <a:lnTo>
                  <a:pt x="0" y="0"/>
                </a:lnTo>
                <a:close/>
              </a:path>
            </a:pathLst>
          </a:custGeom>
          <a:ln w="10052">
            <a:solidFill>
              <a:srgbClr val="00A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2753005" y="5823906"/>
            <a:ext cx="2713355" cy="446405"/>
          </a:xfrm>
          <a:prstGeom prst="rect">
            <a:avLst/>
          </a:prstGeom>
          <a:solidFill>
            <a:srgbClr val="00A1FF">
              <a:alpha val="50195"/>
            </a:srgbClr>
          </a:solidFill>
          <a:ln w="10052">
            <a:solidFill>
              <a:srgbClr val="00ACFF"/>
            </a:solidFill>
          </a:ln>
        </p:spPr>
        <p:txBody>
          <a:bodyPr wrap="square" lIns="0" tIns="74295" rIns="0" bIns="0" rtlCol="0" vert="horz">
            <a:spAutoFit/>
          </a:bodyPr>
          <a:lstStyle/>
          <a:p>
            <a:pPr marL="179070">
              <a:lnSpc>
                <a:spcPct val="100000"/>
              </a:lnSpc>
              <a:spcBef>
                <a:spcPts val="585"/>
              </a:spcBef>
            </a:pPr>
            <a:r>
              <a:rPr dirty="0" sz="1800" spc="75">
                <a:solidFill>
                  <a:srgbClr val="FFFFFF"/>
                </a:solidFill>
                <a:latin typeface="微软雅黑"/>
                <a:cs typeface="微软雅黑"/>
              </a:rPr>
              <a:t>技术栈脚</a:t>
            </a:r>
            <a:r>
              <a:rPr dirty="0" sz="1800" spc="25">
                <a:solidFill>
                  <a:srgbClr val="FFFFFF"/>
                </a:solidFill>
                <a:latin typeface="微软雅黑"/>
                <a:cs typeface="微软雅黑"/>
              </a:rPr>
              <a:t>本</a:t>
            </a:r>
            <a:r>
              <a:rPr dirty="0" sz="1800" spc="-80">
                <a:solidFill>
                  <a:srgbClr val="FFFFFF"/>
                </a:solidFill>
                <a:latin typeface="微软雅黑"/>
                <a:cs typeface="微软雅黑"/>
              </a:rPr>
              <a:t> </a:t>
            </a:r>
            <a:r>
              <a:rPr dirty="0" sz="1800" spc="-75" b="1">
                <a:solidFill>
                  <a:srgbClr val="FFFFFF"/>
                </a:solidFill>
                <a:latin typeface="Trebuchet MS"/>
                <a:cs typeface="Trebuchet MS"/>
              </a:rPr>
              <a:t>/</a:t>
            </a:r>
            <a:r>
              <a:rPr dirty="0" sz="1800" spc="-6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75">
                <a:solidFill>
                  <a:srgbClr val="FFFFFF"/>
                </a:solidFill>
                <a:latin typeface="微软雅黑"/>
                <a:cs typeface="微软雅黑"/>
              </a:rPr>
              <a:t>运维管道</a:t>
            </a:r>
            <a:endParaRPr sz="1800">
              <a:latin typeface="微软雅黑"/>
              <a:cs typeface="微软雅黑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335845" y="4709886"/>
            <a:ext cx="3535045" cy="21736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61925">
              <a:lnSpc>
                <a:spcPct val="100000"/>
              </a:lnSpc>
              <a:spcBef>
                <a:spcPts val="125"/>
              </a:spcBef>
            </a:pPr>
            <a:r>
              <a:rPr dirty="0" sz="2000" spc="75">
                <a:solidFill>
                  <a:srgbClr val="FFFFFF"/>
                </a:solidFill>
                <a:latin typeface="微软雅黑"/>
                <a:cs typeface="微软雅黑"/>
              </a:rPr>
              <a:t>经典</a:t>
            </a:r>
            <a:r>
              <a:rPr dirty="0" sz="2000" spc="55" b="1">
                <a:solidFill>
                  <a:srgbClr val="FFFFFF"/>
                </a:solidFill>
                <a:latin typeface="Trebuchet MS"/>
                <a:cs typeface="Trebuchet MS"/>
              </a:rPr>
              <a:t>PaaS</a:t>
            </a:r>
            <a:r>
              <a:rPr dirty="0" sz="2000" spc="-5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75">
                <a:solidFill>
                  <a:srgbClr val="FFFFFF"/>
                </a:solidFill>
                <a:latin typeface="微软雅黑"/>
                <a:cs typeface="微软雅黑"/>
              </a:rPr>
              <a:t>运维</a:t>
            </a:r>
            <a:r>
              <a:rPr dirty="0" sz="2000" spc="75" b="1">
                <a:solidFill>
                  <a:srgbClr val="FFFFFF"/>
                </a:solidFill>
                <a:latin typeface="微软雅黑"/>
                <a:cs typeface="微软雅黑"/>
              </a:rPr>
              <a:t>平台</a:t>
            </a:r>
            <a:endParaRPr sz="2000">
              <a:latin typeface="微软雅黑"/>
              <a:cs typeface="微软雅黑"/>
            </a:endParaRPr>
          </a:p>
          <a:p>
            <a:pPr marL="486409">
              <a:lnSpc>
                <a:spcPct val="100000"/>
              </a:lnSpc>
              <a:spcBef>
                <a:spcPts val="2310"/>
              </a:spcBef>
            </a:pPr>
            <a:r>
              <a:rPr dirty="0" sz="2000" spc="75" b="1">
                <a:solidFill>
                  <a:srgbClr val="FFFFFF"/>
                </a:solidFill>
                <a:latin typeface="微软雅黑"/>
                <a:cs typeface="微软雅黑"/>
              </a:rPr>
              <a:t>虚拟机实例</a:t>
            </a:r>
            <a:endParaRPr sz="20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</a:pPr>
            <a:endParaRPr sz="2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700">
              <a:latin typeface="Times New Roman"/>
              <a:cs typeface="Times New Roman"/>
            </a:endParaRPr>
          </a:p>
          <a:p>
            <a:pPr marL="467995">
              <a:lnSpc>
                <a:spcPct val="100000"/>
              </a:lnSpc>
            </a:pPr>
            <a:r>
              <a:rPr dirty="0" sz="2000" spc="75" b="1">
                <a:solidFill>
                  <a:srgbClr val="FFFFFF"/>
                </a:solidFill>
                <a:latin typeface="微软雅黑"/>
                <a:cs typeface="微软雅黑"/>
              </a:rPr>
              <a:t>虚拟机实例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866985" y="6775081"/>
            <a:ext cx="3197860" cy="1156335"/>
          </a:xfrm>
          <a:prstGeom prst="rect">
            <a:avLst/>
          </a:prstGeom>
          <a:solidFill>
            <a:srgbClr val="015BAE"/>
          </a:solidFill>
          <a:ln w="10052">
            <a:solidFill>
              <a:srgbClr val="00ACFF"/>
            </a:solidFill>
          </a:ln>
        </p:spPr>
        <p:txBody>
          <a:bodyPr wrap="square" lIns="0" tIns="107315" rIns="0" bIns="0" rtlCol="0" vert="horz">
            <a:spAutoFit/>
          </a:bodyPr>
          <a:lstStyle/>
          <a:p>
            <a:pPr marL="278130">
              <a:lnSpc>
                <a:spcPct val="100000"/>
              </a:lnSpc>
              <a:spcBef>
                <a:spcPts val="845"/>
              </a:spcBef>
            </a:pPr>
            <a:r>
              <a:rPr dirty="0" sz="2000" spc="-20" b="1">
                <a:solidFill>
                  <a:srgbClr val="FFFFFF"/>
                </a:solidFill>
                <a:latin typeface="Trebuchet MS"/>
                <a:cs typeface="Trebuchet MS"/>
              </a:rPr>
              <a:t>Docker</a:t>
            </a:r>
            <a:r>
              <a:rPr dirty="0" sz="2000" spc="-6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25" b="1">
                <a:solidFill>
                  <a:srgbClr val="FFFFFF"/>
                </a:solidFill>
                <a:latin typeface="Trebuchet MS"/>
                <a:cs typeface="Trebuchet MS"/>
              </a:rPr>
              <a:t>VM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8148442" y="7307839"/>
            <a:ext cx="2713355" cy="447675"/>
          </a:xfrm>
          <a:prstGeom prst="rect">
            <a:avLst/>
          </a:prstGeom>
          <a:solidFill>
            <a:srgbClr val="00A1FF">
              <a:alpha val="50195"/>
            </a:srgbClr>
          </a:solidFill>
          <a:ln w="10052">
            <a:solidFill>
              <a:srgbClr val="00ACFF"/>
            </a:solidFill>
          </a:ln>
        </p:spPr>
        <p:txBody>
          <a:bodyPr wrap="square" lIns="0" tIns="75565" rIns="0" bIns="0" rtlCol="0" vert="horz">
            <a:spAutoFit/>
          </a:bodyPr>
          <a:lstStyle/>
          <a:p>
            <a:pPr marL="755015">
              <a:lnSpc>
                <a:spcPct val="100000"/>
              </a:lnSpc>
              <a:spcBef>
                <a:spcPts val="595"/>
              </a:spcBef>
            </a:pPr>
            <a:r>
              <a:rPr dirty="0" sz="1800" spc="75" b="1">
                <a:solidFill>
                  <a:srgbClr val="FFFFFF"/>
                </a:solidFill>
                <a:latin typeface="微软雅黑"/>
                <a:cs typeface="微软雅黑"/>
              </a:rPr>
              <a:t>技术栈镜像</a:t>
            </a:r>
            <a:endParaRPr sz="1800">
              <a:latin typeface="微软雅黑"/>
              <a:cs typeface="微软雅黑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516782" y="7942375"/>
            <a:ext cx="3196590" cy="527050"/>
          </a:xfrm>
          <a:prstGeom prst="rect">
            <a:avLst/>
          </a:prstGeom>
          <a:solidFill>
            <a:srgbClr val="015BAE"/>
          </a:solidFill>
          <a:ln w="10052">
            <a:solidFill>
              <a:srgbClr val="00ACFF"/>
            </a:solidFill>
          </a:ln>
        </p:spPr>
        <p:txBody>
          <a:bodyPr wrap="square" lIns="0" tIns="113664" rIns="0" bIns="0" rtlCol="0" vert="horz">
            <a:spAutoFit/>
          </a:bodyPr>
          <a:lstStyle/>
          <a:p>
            <a:pPr algn="ctr" marR="635">
              <a:lnSpc>
                <a:spcPct val="100000"/>
              </a:lnSpc>
              <a:spcBef>
                <a:spcPts val="894"/>
              </a:spcBef>
            </a:pPr>
            <a:r>
              <a:rPr dirty="0" sz="1800" spc="-40" b="1">
                <a:solidFill>
                  <a:srgbClr val="FFFFFF"/>
                </a:solidFill>
                <a:latin typeface="Trebuchet MS"/>
                <a:cs typeface="Trebuchet MS"/>
              </a:rPr>
              <a:t>VM</a:t>
            </a:r>
            <a:r>
              <a:rPr dirty="0" sz="1800" spc="-6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434" b="1">
                <a:solidFill>
                  <a:srgbClr val="FFFFFF"/>
                </a:solidFill>
                <a:latin typeface="Trebuchet MS"/>
                <a:cs typeface="Trebuchet MS"/>
              </a:rPr>
              <a:t>…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673483" y="9082027"/>
            <a:ext cx="3684270" cy="830580"/>
          </a:xfrm>
          <a:prstGeom prst="rect">
            <a:avLst/>
          </a:prstGeom>
          <a:solidFill>
            <a:srgbClr val="3BA152"/>
          </a:solidFill>
        </p:spPr>
        <p:txBody>
          <a:bodyPr wrap="square" lIns="0" tIns="18923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490"/>
              </a:spcBef>
            </a:pPr>
            <a:r>
              <a:rPr dirty="0" sz="2650" spc="35" b="1">
                <a:solidFill>
                  <a:srgbClr val="FFFFFF"/>
                </a:solidFill>
                <a:latin typeface="微软雅黑"/>
                <a:cs typeface="微软雅黑"/>
              </a:rPr>
              <a:t>物理</a:t>
            </a:r>
            <a:r>
              <a:rPr dirty="0" sz="2650" spc="-10" b="1">
                <a:solidFill>
                  <a:srgbClr val="FFFFFF"/>
                </a:solidFill>
                <a:latin typeface="微软雅黑"/>
                <a:cs typeface="微软雅黑"/>
              </a:rPr>
              <a:t>机</a:t>
            </a:r>
            <a:endParaRPr sz="2650">
              <a:latin typeface="微软雅黑"/>
              <a:cs typeface="微软雅黑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7878294" y="8017766"/>
            <a:ext cx="3208020" cy="378460"/>
          </a:xfrm>
          <a:custGeom>
            <a:avLst/>
            <a:gdLst/>
            <a:ahLst/>
            <a:cxnLst/>
            <a:rect l="l" t="t" r="r" b="b"/>
            <a:pathLst>
              <a:path w="3208020" h="378459">
                <a:moveTo>
                  <a:pt x="0" y="0"/>
                </a:moveTo>
                <a:lnTo>
                  <a:pt x="3207860" y="0"/>
                </a:lnTo>
                <a:lnTo>
                  <a:pt x="3207860" y="378208"/>
                </a:lnTo>
                <a:lnTo>
                  <a:pt x="0" y="378208"/>
                </a:lnTo>
                <a:lnTo>
                  <a:pt x="0" y="0"/>
                </a:lnTo>
                <a:close/>
              </a:path>
            </a:pathLst>
          </a:custGeom>
          <a:solidFill>
            <a:srgbClr val="015BA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7878294" y="8017766"/>
            <a:ext cx="3208020" cy="378460"/>
          </a:xfrm>
          <a:custGeom>
            <a:avLst/>
            <a:gdLst/>
            <a:ahLst/>
            <a:cxnLst/>
            <a:rect l="l" t="t" r="r" b="b"/>
            <a:pathLst>
              <a:path w="3208020" h="378459">
                <a:moveTo>
                  <a:pt x="0" y="0"/>
                </a:moveTo>
                <a:lnTo>
                  <a:pt x="3207860" y="0"/>
                </a:lnTo>
                <a:lnTo>
                  <a:pt x="3207860" y="378208"/>
                </a:lnTo>
                <a:lnTo>
                  <a:pt x="0" y="378208"/>
                </a:lnTo>
                <a:lnTo>
                  <a:pt x="0" y="0"/>
                </a:lnTo>
                <a:close/>
              </a:path>
            </a:pathLst>
          </a:custGeom>
          <a:ln w="10052">
            <a:solidFill>
              <a:srgbClr val="00A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7866985" y="8473878"/>
            <a:ext cx="3208020" cy="377190"/>
          </a:xfrm>
          <a:custGeom>
            <a:avLst/>
            <a:gdLst/>
            <a:ahLst/>
            <a:cxnLst/>
            <a:rect l="l" t="t" r="r" b="b"/>
            <a:pathLst>
              <a:path w="3208020" h="377190">
                <a:moveTo>
                  <a:pt x="0" y="0"/>
                </a:moveTo>
                <a:lnTo>
                  <a:pt x="3207860" y="0"/>
                </a:lnTo>
                <a:lnTo>
                  <a:pt x="3207860" y="376951"/>
                </a:lnTo>
                <a:lnTo>
                  <a:pt x="0" y="376951"/>
                </a:lnTo>
                <a:lnTo>
                  <a:pt x="0" y="0"/>
                </a:lnTo>
                <a:close/>
              </a:path>
            </a:pathLst>
          </a:custGeom>
          <a:solidFill>
            <a:srgbClr val="015BA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7866985" y="8473878"/>
            <a:ext cx="3208020" cy="377190"/>
          </a:xfrm>
          <a:custGeom>
            <a:avLst/>
            <a:gdLst/>
            <a:ahLst/>
            <a:cxnLst/>
            <a:rect l="l" t="t" r="r" b="b"/>
            <a:pathLst>
              <a:path w="3208020" h="377190">
                <a:moveTo>
                  <a:pt x="0" y="0"/>
                </a:moveTo>
                <a:lnTo>
                  <a:pt x="3207860" y="0"/>
                </a:lnTo>
                <a:lnTo>
                  <a:pt x="3207860" y="376951"/>
                </a:lnTo>
                <a:lnTo>
                  <a:pt x="0" y="376951"/>
                </a:lnTo>
                <a:lnTo>
                  <a:pt x="0" y="0"/>
                </a:lnTo>
                <a:close/>
              </a:path>
            </a:pathLst>
          </a:custGeom>
          <a:ln w="10052">
            <a:solidFill>
              <a:srgbClr val="00A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 txBox="1"/>
          <p:nvPr/>
        </p:nvSpPr>
        <p:spPr>
          <a:xfrm>
            <a:off x="7771490" y="5146649"/>
            <a:ext cx="3459479" cy="3784600"/>
          </a:xfrm>
          <a:prstGeom prst="rect">
            <a:avLst/>
          </a:prstGeom>
          <a:ln w="12565">
            <a:solidFill>
              <a:srgbClr val="00A1FF"/>
            </a:solidFill>
          </a:ln>
        </p:spPr>
        <p:txBody>
          <a:bodyPr wrap="square" lIns="0" tIns="26670" rIns="0" bIns="0" rtlCol="0" vert="horz">
            <a:spAutoFit/>
          </a:bodyPr>
          <a:lstStyle/>
          <a:p>
            <a:pPr algn="ctr" marR="181610">
              <a:lnSpc>
                <a:spcPct val="100000"/>
              </a:lnSpc>
              <a:spcBef>
                <a:spcPts val="210"/>
              </a:spcBef>
            </a:pPr>
            <a:r>
              <a:rPr dirty="0" sz="2000" spc="-20" b="1">
                <a:solidFill>
                  <a:srgbClr val="00A1FF"/>
                </a:solidFill>
                <a:latin typeface="Trebuchet MS"/>
                <a:cs typeface="Trebuchet MS"/>
              </a:rPr>
              <a:t>Kubernetes</a:t>
            </a:r>
            <a:r>
              <a:rPr dirty="0" sz="2000" spc="-40" b="1">
                <a:solidFill>
                  <a:srgbClr val="00A1FF"/>
                </a:solidFill>
                <a:latin typeface="Trebuchet MS"/>
                <a:cs typeface="Trebuchet MS"/>
              </a:rPr>
              <a:t> </a:t>
            </a:r>
            <a:r>
              <a:rPr dirty="0" sz="2000" spc="75">
                <a:solidFill>
                  <a:srgbClr val="00A1FF"/>
                </a:solidFill>
                <a:latin typeface="微软雅黑"/>
                <a:cs typeface="微软雅黑"/>
              </a:rPr>
              <a:t>容器引</a:t>
            </a:r>
            <a:r>
              <a:rPr dirty="0" sz="2000" spc="25">
                <a:solidFill>
                  <a:srgbClr val="00A1FF"/>
                </a:solidFill>
                <a:latin typeface="微软雅黑"/>
                <a:cs typeface="微软雅黑"/>
              </a:rPr>
              <a:t>擎</a:t>
            </a:r>
            <a:r>
              <a:rPr dirty="0" sz="2000" spc="-35">
                <a:solidFill>
                  <a:srgbClr val="00A1FF"/>
                </a:solidFill>
                <a:latin typeface="微软雅黑"/>
                <a:cs typeface="微软雅黑"/>
              </a:rPr>
              <a:t> </a:t>
            </a:r>
            <a:r>
              <a:rPr dirty="0" sz="2000" spc="-25" b="1">
                <a:solidFill>
                  <a:srgbClr val="00A1FF"/>
                </a:solidFill>
                <a:latin typeface="Trebuchet MS"/>
                <a:cs typeface="Trebuchet MS"/>
              </a:rPr>
              <a:t>AKE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650">
              <a:latin typeface="Times New Roman"/>
              <a:cs typeface="Times New Roman"/>
            </a:endParaRPr>
          </a:p>
          <a:p>
            <a:pPr algn="ctr" marR="36195">
              <a:lnSpc>
                <a:spcPct val="100000"/>
              </a:lnSpc>
            </a:pPr>
            <a:r>
              <a:rPr dirty="0" sz="1800" spc="75">
                <a:solidFill>
                  <a:srgbClr val="FFFFFF"/>
                </a:solidFill>
                <a:latin typeface="微软雅黑"/>
                <a:cs typeface="微软雅黑"/>
              </a:rPr>
              <a:t>容</a:t>
            </a:r>
            <a:r>
              <a:rPr dirty="0" sz="1800" spc="25">
                <a:solidFill>
                  <a:srgbClr val="FFFFFF"/>
                </a:solidFill>
                <a:latin typeface="微软雅黑"/>
                <a:cs typeface="微软雅黑"/>
              </a:rPr>
              <a:t>器</a:t>
            </a:r>
            <a:r>
              <a:rPr dirty="0" sz="1800" spc="-55">
                <a:solidFill>
                  <a:srgbClr val="FFFFFF"/>
                </a:solidFill>
                <a:latin typeface="微软雅黑"/>
                <a:cs typeface="微软雅黑"/>
              </a:rPr>
              <a:t> </a:t>
            </a:r>
            <a:r>
              <a:rPr dirty="0" sz="1800" spc="25" b="1">
                <a:solidFill>
                  <a:srgbClr val="FFFFFF"/>
                </a:solidFill>
                <a:latin typeface="Trebuchet MS"/>
                <a:cs typeface="Trebuchet MS"/>
              </a:rPr>
              <a:t>Pod</a:t>
            </a:r>
            <a:endParaRPr sz="1800">
              <a:latin typeface="Trebuchet MS"/>
              <a:cs typeface="Trebuchet MS"/>
            </a:endParaRPr>
          </a:p>
          <a:p>
            <a:pPr algn="ctr" marR="58419">
              <a:lnSpc>
                <a:spcPct val="100000"/>
              </a:lnSpc>
              <a:spcBef>
                <a:spcPts val="1420"/>
              </a:spcBef>
            </a:pPr>
            <a:r>
              <a:rPr dirty="0" sz="1800" spc="434" b="1">
                <a:solidFill>
                  <a:srgbClr val="FFFFFF"/>
                </a:solidFill>
                <a:latin typeface="Trebuchet MS"/>
                <a:cs typeface="Trebuchet MS"/>
              </a:rPr>
              <a:t>…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2751025" y="9068205"/>
            <a:ext cx="6545580" cy="830580"/>
          </a:xfrm>
          <a:prstGeom prst="rect">
            <a:avLst/>
          </a:prstGeom>
          <a:solidFill>
            <a:srgbClr val="3BA152"/>
          </a:solidFill>
        </p:spPr>
        <p:txBody>
          <a:bodyPr wrap="square" lIns="0" tIns="188595" rIns="0" bIns="0" rtlCol="0" vert="horz">
            <a:spAutoFit/>
          </a:bodyPr>
          <a:lstStyle/>
          <a:p>
            <a:pPr marL="2106930">
              <a:lnSpc>
                <a:spcPct val="100000"/>
              </a:lnSpc>
              <a:spcBef>
                <a:spcPts val="1485"/>
              </a:spcBef>
            </a:pPr>
            <a:r>
              <a:rPr dirty="0" sz="2650" spc="35" b="1">
                <a:solidFill>
                  <a:srgbClr val="FFFFFF"/>
                </a:solidFill>
                <a:latin typeface="微软雅黑"/>
                <a:cs typeface="微软雅黑"/>
              </a:rPr>
              <a:t>物理</a:t>
            </a:r>
            <a:r>
              <a:rPr dirty="0" sz="2650" spc="635" b="1">
                <a:solidFill>
                  <a:srgbClr val="FFFFFF"/>
                </a:solidFill>
                <a:latin typeface="微软雅黑"/>
                <a:cs typeface="微软雅黑"/>
              </a:rPr>
              <a:t>机</a:t>
            </a:r>
            <a:r>
              <a:rPr dirty="0" sz="2650" spc="-130" b="1">
                <a:solidFill>
                  <a:srgbClr val="FFFFFF"/>
                </a:solidFill>
                <a:latin typeface="Trebuchet MS"/>
                <a:cs typeface="Trebuchet MS"/>
              </a:rPr>
              <a:t>/</a:t>
            </a:r>
            <a:r>
              <a:rPr dirty="0" sz="2650" spc="-15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50" spc="35" b="1">
                <a:solidFill>
                  <a:srgbClr val="FFFFFF"/>
                </a:solidFill>
                <a:latin typeface="微软雅黑"/>
                <a:cs typeface="微软雅黑"/>
              </a:rPr>
              <a:t>虚拟</a:t>
            </a:r>
            <a:r>
              <a:rPr dirty="0" sz="2650" spc="-10" b="1">
                <a:solidFill>
                  <a:srgbClr val="FFFFFF"/>
                </a:solidFill>
                <a:latin typeface="微软雅黑"/>
                <a:cs typeface="微软雅黑"/>
              </a:rPr>
              <a:t>机</a:t>
            </a:r>
            <a:endParaRPr sz="2650">
              <a:latin typeface="微软雅黑"/>
              <a:cs typeface="微软雅黑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40896" y="3675979"/>
            <a:ext cx="1533525" cy="3270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950" spc="25" b="1">
                <a:latin typeface="微软雅黑"/>
                <a:cs typeface="微软雅黑"/>
              </a:rPr>
              <a:t>流水线交付物</a:t>
            </a:r>
            <a:endParaRPr sz="1950">
              <a:latin typeface="微软雅黑"/>
              <a:cs typeface="微软雅黑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86400" y="6338264"/>
            <a:ext cx="1135380" cy="3270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950" spc="5" b="1">
                <a:latin typeface="微软雅黑"/>
                <a:cs typeface="微软雅黑"/>
              </a:rPr>
              <a:t>PaaS</a:t>
            </a:r>
            <a:r>
              <a:rPr dirty="0" sz="1950" spc="25" b="1">
                <a:latin typeface="微软雅黑"/>
                <a:cs typeface="微软雅黑"/>
              </a:rPr>
              <a:t>产品</a:t>
            </a:r>
            <a:endParaRPr sz="1950">
              <a:latin typeface="微软雅黑"/>
              <a:cs typeface="微软雅黑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37880" y="9278740"/>
            <a:ext cx="1533525" cy="3270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950" spc="25" b="1">
                <a:latin typeface="微软雅黑"/>
                <a:cs typeface="微软雅黑"/>
              </a:rPr>
              <a:t>弹性基础设施</a:t>
            </a:r>
            <a:endParaRPr sz="1950">
              <a:latin typeface="微软雅黑"/>
              <a:cs typeface="微软雅黑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12766103" y="3427748"/>
            <a:ext cx="924788" cy="9235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14980067" y="3427748"/>
            <a:ext cx="2079625" cy="926465"/>
          </a:xfrm>
          <a:custGeom>
            <a:avLst/>
            <a:gdLst/>
            <a:ahLst/>
            <a:cxnLst/>
            <a:rect l="l" t="t" r="r" b="b"/>
            <a:pathLst>
              <a:path w="2079625" h="926464">
                <a:moveTo>
                  <a:pt x="0" y="0"/>
                </a:moveTo>
                <a:lnTo>
                  <a:pt x="2079517" y="0"/>
                </a:lnTo>
                <a:lnTo>
                  <a:pt x="2079517" y="926045"/>
                </a:lnTo>
                <a:lnTo>
                  <a:pt x="0" y="926045"/>
                </a:lnTo>
                <a:lnTo>
                  <a:pt x="0" y="0"/>
                </a:lnTo>
                <a:close/>
              </a:path>
            </a:pathLst>
          </a:custGeom>
          <a:solidFill>
            <a:srgbClr val="00A1FF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 txBox="1"/>
          <p:nvPr/>
        </p:nvSpPr>
        <p:spPr>
          <a:xfrm>
            <a:off x="14980067" y="3427748"/>
            <a:ext cx="2079625" cy="926465"/>
          </a:xfrm>
          <a:prstGeom prst="rect">
            <a:avLst/>
          </a:prstGeom>
          <a:ln w="10052">
            <a:solidFill>
              <a:srgbClr val="00ACFF"/>
            </a:solidFill>
          </a:ln>
        </p:spPr>
        <p:txBody>
          <a:bodyPr wrap="square" lIns="0" tIns="78105" rIns="0" bIns="0" rtlCol="0" vert="horz">
            <a:spAutoFit/>
          </a:bodyPr>
          <a:lstStyle/>
          <a:p>
            <a:pPr marL="984885" marR="185420" indent="150495">
              <a:lnSpc>
                <a:spcPct val="100400"/>
              </a:lnSpc>
              <a:spcBef>
                <a:spcPts val="615"/>
              </a:spcBef>
            </a:pPr>
            <a:r>
              <a:rPr dirty="0" sz="2300" spc="50" b="1">
                <a:latin typeface="微软雅黑"/>
                <a:cs typeface="微软雅黑"/>
              </a:rPr>
              <a:t>应用 </a:t>
            </a:r>
            <a:r>
              <a:rPr dirty="0" sz="2300" spc="55" b="1">
                <a:latin typeface="微软雅黑"/>
                <a:cs typeface="微软雅黑"/>
              </a:rPr>
              <a:t>程序包</a:t>
            </a:r>
            <a:endParaRPr sz="2300">
              <a:latin typeface="微软雅黑"/>
              <a:cs typeface="微软雅黑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15078075" y="3445340"/>
            <a:ext cx="864476" cy="86447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17157593" y="3427748"/>
            <a:ext cx="2079625" cy="926465"/>
          </a:xfrm>
          <a:custGeom>
            <a:avLst/>
            <a:gdLst/>
            <a:ahLst/>
            <a:cxnLst/>
            <a:rect l="l" t="t" r="r" b="b"/>
            <a:pathLst>
              <a:path w="2079625" h="926464">
                <a:moveTo>
                  <a:pt x="0" y="0"/>
                </a:moveTo>
                <a:lnTo>
                  <a:pt x="2079517" y="0"/>
                </a:lnTo>
                <a:lnTo>
                  <a:pt x="2079517" y="926045"/>
                </a:lnTo>
                <a:lnTo>
                  <a:pt x="0" y="926045"/>
                </a:lnTo>
                <a:lnTo>
                  <a:pt x="0" y="0"/>
                </a:lnTo>
                <a:close/>
              </a:path>
            </a:pathLst>
          </a:custGeom>
          <a:solidFill>
            <a:srgbClr val="00A1FF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 txBox="1"/>
          <p:nvPr/>
        </p:nvSpPr>
        <p:spPr>
          <a:xfrm>
            <a:off x="17157593" y="3427748"/>
            <a:ext cx="2079625" cy="926465"/>
          </a:xfrm>
          <a:prstGeom prst="rect">
            <a:avLst/>
          </a:prstGeom>
          <a:ln w="10052">
            <a:solidFill>
              <a:srgbClr val="00ACFF"/>
            </a:solidFill>
          </a:ln>
        </p:spPr>
        <p:txBody>
          <a:bodyPr wrap="square" lIns="0" tIns="78105" rIns="0" bIns="0" rtlCol="0" vert="horz">
            <a:spAutoFit/>
          </a:bodyPr>
          <a:lstStyle/>
          <a:p>
            <a:pPr marL="1135380" marR="335280">
              <a:lnSpc>
                <a:spcPct val="100400"/>
              </a:lnSpc>
              <a:spcBef>
                <a:spcPts val="615"/>
              </a:spcBef>
            </a:pPr>
            <a:r>
              <a:rPr dirty="0" sz="2300" spc="50" b="1">
                <a:latin typeface="微软雅黑"/>
                <a:cs typeface="微软雅黑"/>
              </a:rPr>
              <a:t>代码 函数</a:t>
            </a:r>
            <a:endParaRPr sz="2300">
              <a:latin typeface="微软雅黑"/>
              <a:cs typeface="微软雅黑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17230469" y="3445340"/>
            <a:ext cx="908453" cy="90845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 txBox="1"/>
          <p:nvPr/>
        </p:nvSpPr>
        <p:spPr>
          <a:xfrm>
            <a:off x="7287370" y="2348861"/>
            <a:ext cx="779780" cy="62865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950" spc="25" b="1">
                <a:latin typeface="微软雅黑"/>
                <a:cs typeface="微软雅黑"/>
              </a:rPr>
              <a:t>过渡期</a:t>
            </a:r>
            <a:endParaRPr sz="195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950" spc="5" b="1">
                <a:latin typeface="微软雅黑"/>
                <a:cs typeface="微软雅黑"/>
              </a:rPr>
              <a:t>2018</a:t>
            </a:r>
            <a:endParaRPr sz="1950">
              <a:latin typeface="微软雅黑"/>
              <a:cs typeface="微软雅黑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13442994" y="2341322"/>
            <a:ext cx="1371600" cy="62865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950" spc="25" b="1">
                <a:latin typeface="微软雅黑"/>
                <a:cs typeface="微软雅黑"/>
              </a:rPr>
              <a:t>云原生架构</a:t>
            </a:r>
            <a:endParaRPr sz="195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950" spc="5" b="1">
                <a:latin typeface="微软雅黑"/>
                <a:cs typeface="微软雅黑"/>
              </a:rPr>
              <a:t>2019-2020</a:t>
            </a:r>
            <a:endParaRPr sz="1950">
              <a:latin typeface="微软雅黑"/>
              <a:cs typeface="微软雅黑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12751025" y="3427748"/>
            <a:ext cx="2080895" cy="926465"/>
          </a:xfrm>
          <a:prstGeom prst="rect">
            <a:avLst/>
          </a:prstGeom>
          <a:ln w="10052">
            <a:solidFill>
              <a:srgbClr val="00ACFF"/>
            </a:solidFill>
          </a:ln>
        </p:spPr>
        <p:txBody>
          <a:bodyPr wrap="square" lIns="0" tIns="78105" rIns="0" bIns="0" rtlCol="0" vert="horz">
            <a:spAutoFit/>
          </a:bodyPr>
          <a:lstStyle/>
          <a:p>
            <a:pPr marL="1136015" marR="335915">
              <a:lnSpc>
                <a:spcPct val="100400"/>
              </a:lnSpc>
              <a:spcBef>
                <a:spcPts val="615"/>
              </a:spcBef>
            </a:pPr>
            <a:r>
              <a:rPr dirty="0" sz="2300" spc="50" b="1">
                <a:latin typeface="微软雅黑"/>
                <a:cs typeface="微软雅黑"/>
              </a:rPr>
              <a:t>容器 镜像</a:t>
            </a:r>
            <a:endParaRPr sz="2300">
              <a:latin typeface="微软雅黑"/>
              <a:cs typeface="微软雅黑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3240359" y="2341351"/>
            <a:ext cx="1533525" cy="62865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950" spc="25" b="1">
                <a:latin typeface="微软雅黑"/>
                <a:cs typeface="微软雅黑"/>
              </a:rPr>
              <a:t>经典运维体系</a:t>
            </a:r>
            <a:endParaRPr sz="195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950" spc="5" b="1">
                <a:latin typeface="微软雅黑"/>
                <a:cs typeface="微软雅黑"/>
              </a:rPr>
              <a:t>2014-2017</a:t>
            </a:r>
            <a:endParaRPr sz="1950">
              <a:latin typeface="微软雅黑"/>
              <a:cs typeface="微软雅黑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12980965" y="8090644"/>
            <a:ext cx="6033770" cy="465455"/>
          </a:xfrm>
          <a:prstGeom prst="rect">
            <a:avLst/>
          </a:prstGeom>
          <a:solidFill>
            <a:srgbClr val="99DAFF"/>
          </a:solidFill>
        </p:spPr>
        <p:txBody>
          <a:bodyPr wrap="square" lIns="0" tIns="11430" rIns="0" bIns="0" rtlCol="0" vert="horz">
            <a:spAutoFit/>
          </a:bodyPr>
          <a:lstStyle/>
          <a:p>
            <a:pPr marL="1842770">
              <a:lnSpc>
                <a:spcPct val="100000"/>
              </a:lnSpc>
              <a:spcBef>
                <a:spcPts val="90"/>
              </a:spcBef>
            </a:pPr>
            <a:r>
              <a:rPr dirty="0" sz="2650" spc="-10" b="1">
                <a:latin typeface="微软雅黑"/>
                <a:cs typeface="微软雅黑"/>
              </a:rPr>
              <a:t>安全容器运行时</a:t>
            </a:r>
            <a:endParaRPr sz="2650">
              <a:latin typeface="微软雅黑"/>
              <a:cs typeface="微软雅黑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12964631" y="5341408"/>
            <a:ext cx="3008630" cy="1432560"/>
          </a:xfrm>
          <a:custGeom>
            <a:avLst/>
            <a:gdLst/>
            <a:ahLst/>
            <a:cxnLst/>
            <a:rect l="l" t="t" r="r" b="b"/>
            <a:pathLst>
              <a:path w="3008630" h="1432559">
                <a:moveTo>
                  <a:pt x="0" y="0"/>
                </a:moveTo>
                <a:lnTo>
                  <a:pt x="3008075" y="0"/>
                </a:lnTo>
                <a:lnTo>
                  <a:pt x="3008075" y="1432417"/>
                </a:lnTo>
                <a:lnTo>
                  <a:pt x="0" y="1432417"/>
                </a:lnTo>
                <a:lnTo>
                  <a:pt x="0" y="0"/>
                </a:lnTo>
                <a:close/>
              </a:path>
            </a:pathLst>
          </a:custGeom>
          <a:solidFill>
            <a:srgbClr val="015BA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12964631" y="5341408"/>
            <a:ext cx="3008630" cy="1432560"/>
          </a:xfrm>
          <a:custGeom>
            <a:avLst/>
            <a:gdLst/>
            <a:ahLst/>
            <a:cxnLst/>
            <a:rect l="l" t="t" r="r" b="b"/>
            <a:pathLst>
              <a:path w="3008630" h="1432559">
                <a:moveTo>
                  <a:pt x="0" y="0"/>
                </a:moveTo>
                <a:lnTo>
                  <a:pt x="3008075" y="0"/>
                </a:lnTo>
                <a:lnTo>
                  <a:pt x="3008075" y="1432417"/>
                </a:lnTo>
                <a:lnTo>
                  <a:pt x="0" y="1432417"/>
                </a:lnTo>
                <a:lnTo>
                  <a:pt x="0" y="0"/>
                </a:lnTo>
                <a:close/>
              </a:path>
            </a:pathLst>
          </a:custGeom>
          <a:ln w="10052">
            <a:solidFill>
              <a:srgbClr val="00A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 txBox="1"/>
          <p:nvPr/>
        </p:nvSpPr>
        <p:spPr>
          <a:xfrm>
            <a:off x="13063779" y="5383886"/>
            <a:ext cx="1262380" cy="3346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2000" spc="75" b="1">
                <a:solidFill>
                  <a:srgbClr val="FFFFFF"/>
                </a:solidFill>
                <a:latin typeface="微软雅黑"/>
                <a:cs typeface="微软雅黑"/>
              </a:rPr>
              <a:t>容器组</a:t>
            </a:r>
            <a:r>
              <a:rPr dirty="0" sz="2000" spc="25" b="1">
                <a:solidFill>
                  <a:srgbClr val="FFFFFF"/>
                </a:solidFill>
                <a:latin typeface="Trebuchet MS"/>
                <a:cs typeface="Trebuchet MS"/>
              </a:rPr>
              <a:t>Pod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13151851" y="5869140"/>
            <a:ext cx="1588770" cy="833119"/>
          </a:xfrm>
          <a:prstGeom prst="rect">
            <a:avLst/>
          </a:prstGeom>
          <a:solidFill>
            <a:srgbClr val="00A1FF">
              <a:alpha val="50195"/>
            </a:srgbClr>
          </a:solidFill>
          <a:ln w="10052">
            <a:solidFill>
              <a:srgbClr val="00ACFF"/>
            </a:solidFill>
          </a:ln>
        </p:spPr>
        <p:txBody>
          <a:bodyPr wrap="square" lIns="0" tIns="267970" rIns="0" bIns="0" rtlCol="0" vert="horz">
            <a:spAutoFit/>
          </a:bodyPr>
          <a:lstStyle/>
          <a:p>
            <a:pPr marL="313055">
              <a:lnSpc>
                <a:spcPct val="100000"/>
              </a:lnSpc>
              <a:spcBef>
                <a:spcPts val="2110"/>
              </a:spcBef>
            </a:pPr>
            <a:r>
              <a:rPr dirty="0" sz="1800" spc="75" b="1">
                <a:solidFill>
                  <a:srgbClr val="FFFFFF"/>
                </a:solidFill>
                <a:latin typeface="微软雅黑"/>
                <a:cs typeface="微软雅黑"/>
              </a:rPr>
              <a:t>应用镜像</a:t>
            </a:r>
            <a:endParaRPr sz="1800">
              <a:latin typeface="微软雅黑"/>
              <a:cs typeface="微软雅黑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14927293" y="5875423"/>
            <a:ext cx="1017905" cy="377190"/>
          </a:xfrm>
          <a:custGeom>
            <a:avLst/>
            <a:gdLst/>
            <a:ahLst/>
            <a:cxnLst/>
            <a:rect l="l" t="t" r="r" b="b"/>
            <a:pathLst>
              <a:path w="1017905" h="377189">
                <a:moveTo>
                  <a:pt x="0" y="0"/>
                </a:moveTo>
                <a:lnTo>
                  <a:pt x="1017770" y="0"/>
                </a:lnTo>
                <a:lnTo>
                  <a:pt x="1017770" y="376951"/>
                </a:lnTo>
                <a:lnTo>
                  <a:pt x="0" y="376951"/>
                </a:lnTo>
                <a:lnTo>
                  <a:pt x="0" y="0"/>
                </a:lnTo>
                <a:close/>
              </a:path>
            </a:pathLst>
          </a:custGeom>
          <a:solidFill>
            <a:srgbClr val="00A1FF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14927293" y="5875423"/>
            <a:ext cx="1017905" cy="377190"/>
          </a:xfrm>
          <a:custGeom>
            <a:avLst/>
            <a:gdLst/>
            <a:ahLst/>
            <a:cxnLst/>
            <a:rect l="l" t="t" r="r" b="b"/>
            <a:pathLst>
              <a:path w="1017905" h="377189">
                <a:moveTo>
                  <a:pt x="0" y="0"/>
                </a:moveTo>
                <a:lnTo>
                  <a:pt x="1017770" y="0"/>
                </a:lnTo>
                <a:lnTo>
                  <a:pt x="1017770" y="376951"/>
                </a:lnTo>
                <a:lnTo>
                  <a:pt x="0" y="376951"/>
                </a:lnTo>
                <a:lnTo>
                  <a:pt x="0" y="0"/>
                </a:lnTo>
                <a:close/>
              </a:path>
            </a:pathLst>
          </a:custGeom>
          <a:ln w="10052">
            <a:solidFill>
              <a:srgbClr val="00A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14927293" y="6318970"/>
            <a:ext cx="1017905" cy="377190"/>
          </a:xfrm>
          <a:custGeom>
            <a:avLst/>
            <a:gdLst/>
            <a:ahLst/>
            <a:cxnLst/>
            <a:rect l="l" t="t" r="r" b="b"/>
            <a:pathLst>
              <a:path w="1017905" h="377190">
                <a:moveTo>
                  <a:pt x="0" y="0"/>
                </a:moveTo>
                <a:lnTo>
                  <a:pt x="1017770" y="0"/>
                </a:lnTo>
                <a:lnTo>
                  <a:pt x="1017770" y="376951"/>
                </a:lnTo>
                <a:lnTo>
                  <a:pt x="0" y="376951"/>
                </a:lnTo>
                <a:lnTo>
                  <a:pt x="0" y="0"/>
                </a:lnTo>
                <a:close/>
              </a:path>
            </a:pathLst>
          </a:custGeom>
          <a:solidFill>
            <a:srgbClr val="00A1FF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14927293" y="6318970"/>
            <a:ext cx="1017905" cy="377190"/>
          </a:xfrm>
          <a:custGeom>
            <a:avLst/>
            <a:gdLst/>
            <a:ahLst/>
            <a:cxnLst/>
            <a:rect l="l" t="t" r="r" b="b"/>
            <a:pathLst>
              <a:path w="1017905" h="377190">
                <a:moveTo>
                  <a:pt x="0" y="0"/>
                </a:moveTo>
                <a:lnTo>
                  <a:pt x="1017770" y="0"/>
                </a:lnTo>
                <a:lnTo>
                  <a:pt x="1017770" y="376951"/>
                </a:lnTo>
                <a:lnTo>
                  <a:pt x="0" y="376951"/>
                </a:lnTo>
                <a:lnTo>
                  <a:pt x="0" y="0"/>
                </a:lnTo>
                <a:close/>
              </a:path>
            </a:pathLst>
          </a:custGeom>
          <a:ln w="10052">
            <a:solidFill>
              <a:srgbClr val="00A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 txBox="1"/>
          <p:nvPr/>
        </p:nvSpPr>
        <p:spPr>
          <a:xfrm>
            <a:off x="15108955" y="5897746"/>
            <a:ext cx="659130" cy="7486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8255">
              <a:lnSpc>
                <a:spcPct val="100000"/>
              </a:lnSpc>
              <a:spcBef>
                <a:spcPts val="130"/>
              </a:spcBef>
            </a:pPr>
            <a:r>
              <a:rPr dirty="0" sz="1800" spc="55" b="1">
                <a:solidFill>
                  <a:srgbClr val="FFFFFF"/>
                </a:solidFill>
                <a:latin typeface="Trebuchet MS"/>
                <a:cs typeface="Trebuchet MS"/>
              </a:rPr>
              <a:t>MOSN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335"/>
              </a:spcBef>
            </a:pPr>
            <a:r>
              <a:rPr dirty="0" sz="1800" spc="-10" b="1">
                <a:solidFill>
                  <a:srgbClr val="FFFFFF"/>
                </a:solidFill>
                <a:latin typeface="Trebuchet MS"/>
                <a:cs typeface="Trebuchet MS"/>
              </a:rPr>
              <a:t>xflush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16029249" y="5322560"/>
            <a:ext cx="3008630" cy="1431290"/>
          </a:xfrm>
          <a:custGeom>
            <a:avLst/>
            <a:gdLst/>
            <a:ahLst/>
            <a:cxnLst/>
            <a:rect l="l" t="t" r="r" b="b"/>
            <a:pathLst>
              <a:path w="3008630" h="1431290">
                <a:moveTo>
                  <a:pt x="0" y="0"/>
                </a:moveTo>
                <a:lnTo>
                  <a:pt x="3008075" y="0"/>
                </a:lnTo>
                <a:lnTo>
                  <a:pt x="3008075" y="1431160"/>
                </a:lnTo>
                <a:lnTo>
                  <a:pt x="0" y="1431160"/>
                </a:lnTo>
                <a:lnTo>
                  <a:pt x="0" y="0"/>
                </a:lnTo>
                <a:close/>
              </a:path>
            </a:pathLst>
          </a:custGeom>
          <a:solidFill>
            <a:srgbClr val="015BA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16029249" y="5322560"/>
            <a:ext cx="3008630" cy="1431290"/>
          </a:xfrm>
          <a:custGeom>
            <a:avLst/>
            <a:gdLst/>
            <a:ahLst/>
            <a:cxnLst/>
            <a:rect l="l" t="t" r="r" b="b"/>
            <a:pathLst>
              <a:path w="3008630" h="1431290">
                <a:moveTo>
                  <a:pt x="0" y="0"/>
                </a:moveTo>
                <a:lnTo>
                  <a:pt x="3008075" y="0"/>
                </a:lnTo>
                <a:lnTo>
                  <a:pt x="3008075" y="1431160"/>
                </a:lnTo>
                <a:lnTo>
                  <a:pt x="0" y="1431160"/>
                </a:lnTo>
                <a:lnTo>
                  <a:pt x="0" y="0"/>
                </a:lnTo>
                <a:close/>
              </a:path>
            </a:pathLst>
          </a:custGeom>
          <a:ln w="10052">
            <a:solidFill>
              <a:srgbClr val="00A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 txBox="1"/>
          <p:nvPr/>
        </p:nvSpPr>
        <p:spPr>
          <a:xfrm>
            <a:off x="16128164" y="5364295"/>
            <a:ext cx="1262380" cy="3346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2000" spc="75" b="1">
                <a:solidFill>
                  <a:srgbClr val="FFFFFF"/>
                </a:solidFill>
                <a:latin typeface="微软雅黑"/>
                <a:cs typeface="微软雅黑"/>
              </a:rPr>
              <a:t>容器组</a:t>
            </a:r>
            <a:r>
              <a:rPr dirty="0" sz="2000" spc="25" b="1">
                <a:solidFill>
                  <a:srgbClr val="FFFFFF"/>
                </a:solidFill>
                <a:latin typeface="Trebuchet MS"/>
                <a:cs typeface="Trebuchet MS"/>
              </a:rPr>
              <a:t>Pod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16216469" y="5849036"/>
            <a:ext cx="1588770" cy="833119"/>
          </a:xfrm>
          <a:prstGeom prst="rect">
            <a:avLst/>
          </a:prstGeom>
          <a:solidFill>
            <a:srgbClr val="00A1FF">
              <a:alpha val="50195"/>
            </a:srgbClr>
          </a:solidFill>
          <a:ln w="10052">
            <a:solidFill>
              <a:srgbClr val="00ACFF"/>
            </a:solidFill>
          </a:ln>
        </p:spPr>
        <p:txBody>
          <a:bodyPr wrap="square" lIns="0" tIns="268605" rIns="0" bIns="0" rtlCol="0" vert="horz">
            <a:spAutoFit/>
          </a:bodyPr>
          <a:lstStyle/>
          <a:p>
            <a:pPr marL="313055">
              <a:lnSpc>
                <a:spcPct val="100000"/>
              </a:lnSpc>
              <a:spcBef>
                <a:spcPts val="2115"/>
              </a:spcBef>
            </a:pPr>
            <a:r>
              <a:rPr dirty="0" sz="1800" spc="75" b="1">
                <a:solidFill>
                  <a:srgbClr val="FFFFFF"/>
                </a:solidFill>
                <a:latin typeface="微软雅黑"/>
                <a:cs typeface="微软雅黑"/>
              </a:rPr>
              <a:t>应用镜像</a:t>
            </a:r>
            <a:endParaRPr sz="1800">
              <a:latin typeface="微软雅黑"/>
              <a:cs typeface="微软雅黑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17991912" y="5855319"/>
            <a:ext cx="1017905" cy="377190"/>
          </a:xfrm>
          <a:custGeom>
            <a:avLst/>
            <a:gdLst/>
            <a:ahLst/>
            <a:cxnLst/>
            <a:rect l="l" t="t" r="r" b="b"/>
            <a:pathLst>
              <a:path w="1017905" h="377189">
                <a:moveTo>
                  <a:pt x="0" y="0"/>
                </a:moveTo>
                <a:lnTo>
                  <a:pt x="1017770" y="0"/>
                </a:lnTo>
                <a:lnTo>
                  <a:pt x="1017770" y="376951"/>
                </a:lnTo>
                <a:lnTo>
                  <a:pt x="0" y="376951"/>
                </a:lnTo>
                <a:lnTo>
                  <a:pt x="0" y="0"/>
                </a:lnTo>
                <a:close/>
              </a:path>
            </a:pathLst>
          </a:custGeom>
          <a:solidFill>
            <a:srgbClr val="00A1FF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17991912" y="5855319"/>
            <a:ext cx="1017905" cy="377190"/>
          </a:xfrm>
          <a:custGeom>
            <a:avLst/>
            <a:gdLst/>
            <a:ahLst/>
            <a:cxnLst/>
            <a:rect l="l" t="t" r="r" b="b"/>
            <a:pathLst>
              <a:path w="1017905" h="377189">
                <a:moveTo>
                  <a:pt x="0" y="0"/>
                </a:moveTo>
                <a:lnTo>
                  <a:pt x="1017770" y="0"/>
                </a:lnTo>
                <a:lnTo>
                  <a:pt x="1017770" y="376951"/>
                </a:lnTo>
                <a:lnTo>
                  <a:pt x="0" y="376951"/>
                </a:lnTo>
                <a:lnTo>
                  <a:pt x="0" y="0"/>
                </a:lnTo>
                <a:close/>
              </a:path>
            </a:pathLst>
          </a:custGeom>
          <a:ln w="10052">
            <a:solidFill>
              <a:srgbClr val="00A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17991912" y="6298865"/>
            <a:ext cx="1017905" cy="377190"/>
          </a:xfrm>
          <a:custGeom>
            <a:avLst/>
            <a:gdLst/>
            <a:ahLst/>
            <a:cxnLst/>
            <a:rect l="l" t="t" r="r" b="b"/>
            <a:pathLst>
              <a:path w="1017905" h="377190">
                <a:moveTo>
                  <a:pt x="0" y="0"/>
                </a:moveTo>
                <a:lnTo>
                  <a:pt x="1017770" y="0"/>
                </a:lnTo>
                <a:lnTo>
                  <a:pt x="1017770" y="376951"/>
                </a:lnTo>
                <a:lnTo>
                  <a:pt x="0" y="376951"/>
                </a:lnTo>
                <a:lnTo>
                  <a:pt x="0" y="0"/>
                </a:lnTo>
                <a:close/>
              </a:path>
            </a:pathLst>
          </a:custGeom>
          <a:solidFill>
            <a:srgbClr val="00A1FF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17991912" y="6298865"/>
            <a:ext cx="1017905" cy="377190"/>
          </a:xfrm>
          <a:custGeom>
            <a:avLst/>
            <a:gdLst/>
            <a:ahLst/>
            <a:cxnLst/>
            <a:rect l="l" t="t" r="r" b="b"/>
            <a:pathLst>
              <a:path w="1017905" h="377190">
                <a:moveTo>
                  <a:pt x="0" y="0"/>
                </a:moveTo>
                <a:lnTo>
                  <a:pt x="1017770" y="0"/>
                </a:lnTo>
                <a:lnTo>
                  <a:pt x="1017770" y="376951"/>
                </a:lnTo>
                <a:lnTo>
                  <a:pt x="0" y="376951"/>
                </a:lnTo>
                <a:lnTo>
                  <a:pt x="0" y="0"/>
                </a:lnTo>
                <a:close/>
              </a:path>
            </a:pathLst>
          </a:custGeom>
          <a:ln w="10052">
            <a:solidFill>
              <a:srgbClr val="00A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 txBox="1"/>
          <p:nvPr/>
        </p:nvSpPr>
        <p:spPr>
          <a:xfrm>
            <a:off x="18173340" y="5878156"/>
            <a:ext cx="659130" cy="7486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8255">
              <a:lnSpc>
                <a:spcPct val="100000"/>
              </a:lnSpc>
              <a:spcBef>
                <a:spcPts val="130"/>
              </a:spcBef>
            </a:pPr>
            <a:r>
              <a:rPr dirty="0" sz="1800" spc="55" b="1">
                <a:solidFill>
                  <a:srgbClr val="FFFFFF"/>
                </a:solidFill>
                <a:latin typeface="Trebuchet MS"/>
                <a:cs typeface="Trebuchet MS"/>
              </a:rPr>
              <a:t>MOSN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335"/>
              </a:spcBef>
            </a:pPr>
            <a:r>
              <a:rPr dirty="0" sz="1800" spc="-10" b="1">
                <a:solidFill>
                  <a:srgbClr val="FFFFFF"/>
                </a:solidFill>
                <a:latin typeface="Trebuchet MS"/>
                <a:cs typeface="Trebuchet MS"/>
              </a:rPr>
              <a:t>xflush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12974683" y="6907014"/>
            <a:ext cx="6035040" cy="465455"/>
          </a:xfrm>
          <a:prstGeom prst="rect">
            <a:avLst/>
          </a:prstGeom>
          <a:solidFill>
            <a:srgbClr val="99DAFF"/>
          </a:solidFill>
        </p:spPr>
        <p:txBody>
          <a:bodyPr wrap="square" lIns="0" tIns="11430" rIns="0" bIns="0" rtlCol="0" vert="horz">
            <a:spAutoFit/>
          </a:bodyPr>
          <a:lstStyle/>
          <a:p>
            <a:pPr marL="1508125">
              <a:lnSpc>
                <a:spcPct val="100000"/>
              </a:lnSpc>
              <a:spcBef>
                <a:spcPts val="90"/>
              </a:spcBef>
            </a:pPr>
            <a:r>
              <a:rPr dirty="0" sz="2650" spc="-10" b="1">
                <a:latin typeface="微软雅黑"/>
                <a:cs typeface="微软雅黑"/>
              </a:rPr>
              <a:t>单元化联邦集群管控</a:t>
            </a:r>
            <a:endParaRPr sz="2650">
              <a:latin typeface="微软雅黑"/>
              <a:cs typeface="微软雅黑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13002326" y="7506368"/>
            <a:ext cx="2998470" cy="465455"/>
          </a:xfrm>
          <a:prstGeom prst="rect">
            <a:avLst/>
          </a:prstGeom>
          <a:solidFill>
            <a:srgbClr val="99DAFF"/>
          </a:solidFill>
        </p:spPr>
        <p:txBody>
          <a:bodyPr wrap="square" lIns="0" tIns="9525" rIns="0" bIns="0" rtlCol="0" vert="horz">
            <a:spAutoFit/>
          </a:bodyPr>
          <a:lstStyle/>
          <a:p>
            <a:pPr marL="561975">
              <a:lnSpc>
                <a:spcPct val="100000"/>
              </a:lnSpc>
              <a:spcBef>
                <a:spcPts val="75"/>
              </a:spcBef>
            </a:pPr>
            <a:r>
              <a:rPr dirty="0" sz="2650" spc="-114" b="1">
                <a:latin typeface="Trebuchet MS"/>
                <a:cs typeface="Trebuchet MS"/>
              </a:rPr>
              <a:t>Service</a:t>
            </a:r>
            <a:r>
              <a:rPr dirty="0" sz="2650" spc="-280" b="1">
                <a:latin typeface="Trebuchet MS"/>
                <a:cs typeface="Trebuchet MS"/>
              </a:rPr>
              <a:t> </a:t>
            </a:r>
            <a:r>
              <a:rPr dirty="0" sz="2650" spc="-80" b="1">
                <a:latin typeface="Trebuchet MS"/>
                <a:cs typeface="Trebuchet MS"/>
              </a:rPr>
              <a:t>Mesh</a:t>
            </a:r>
            <a:endParaRPr sz="2650">
              <a:latin typeface="Trebuchet MS"/>
              <a:cs typeface="Trebuchet MS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16229034" y="7492546"/>
            <a:ext cx="2780665" cy="465455"/>
          </a:xfrm>
          <a:prstGeom prst="rect">
            <a:avLst/>
          </a:prstGeom>
          <a:solidFill>
            <a:srgbClr val="99DAFF"/>
          </a:solidFill>
        </p:spPr>
        <p:txBody>
          <a:bodyPr wrap="square" lIns="0" tIns="9525" rIns="0" bIns="0" rtlCol="0" vert="horz">
            <a:spAutoFit/>
          </a:bodyPr>
          <a:lstStyle/>
          <a:p>
            <a:pPr marL="645795">
              <a:lnSpc>
                <a:spcPct val="100000"/>
              </a:lnSpc>
              <a:spcBef>
                <a:spcPts val="75"/>
              </a:spcBef>
            </a:pPr>
            <a:r>
              <a:rPr dirty="0" sz="2650" spc="-100" b="1">
                <a:latin typeface="Trebuchet MS"/>
                <a:cs typeface="Trebuchet MS"/>
              </a:rPr>
              <a:t>Serverless</a:t>
            </a:r>
            <a:endParaRPr sz="2650">
              <a:latin typeface="Trebuchet MS"/>
              <a:cs typeface="Trebuchet MS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6290073" y="3826101"/>
            <a:ext cx="1030605" cy="15335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 indent="250825">
              <a:lnSpc>
                <a:spcPct val="101499"/>
              </a:lnSpc>
              <a:spcBef>
                <a:spcPts val="90"/>
              </a:spcBef>
            </a:pPr>
            <a:r>
              <a:rPr dirty="0" sz="1950" spc="25" b="1">
                <a:latin typeface="微软雅黑"/>
                <a:cs typeface="微软雅黑"/>
              </a:rPr>
              <a:t>经典 </a:t>
            </a:r>
            <a:r>
              <a:rPr dirty="0" sz="1950" spc="25" b="1">
                <a:latin typeface="微软雅黑"/>
                <a:cs typeface="微软雅黑"/>
              </a:rPr>
              <a:t>运维体系</a:t>
            </a:r>
            <a:endParaRPr sz="1950">
              <a:latin typeface="微软雅黑"/>
              <a:cs typeface="微软雅黑"/>
            </a:endParaRPr>
          </a:p>
          <a:p>
            <a:pPr algn="ctr">
              <a:lnSpc>
                <a:spcPct val="100000"/>
              </a:lnSpc>
              <a:spcBef>
                <a:spcPts val="35"/>
              </a:spcBef>
            </a:pPr>
            <a:r>
              <a:rPr dirty="0" sz="1950" spc="15" b="1">
                <a:latin typeface="微软雅黑"/>
                <a:cs typeface="微软雅黑"/>
              </a:rPr>
              <a:t>+</a:t>
            </a:r>
            <a:endParaRPr sz="1950">
              <a:latin typeface="微软雅黑"/>
              <a:cs typeface="微软雅黑"/>
            </a:endParaRPr>
          </a:p>
          <a:p>
            <a:pPr algn="ctr" marL="12700" marR="5080">
              <a:lnSpc>
                <a:spcPct val="101499"/>
              </a:lnSpc>
            </a:pPr>
            <a:r>
              <a:rPr dirty="0" sz="1950" spc="25" b="1">
                <a:latin typeface="微软雅黑"/>
                <a:cs typeface="微软雅黑"/>
              </a:rPr>
              <a:t>云原生 </a:t>
            </a:r>
            <a:r>
              <a:rPr dirty="0" sz="1950" spc="25" b="1">
                <a:latin typeface="微软雅黑"/>
                <a:cs typeface="微软雅黑"/>
              </a:rPr>
              <a:t>基础设施</a:t>
            </a:r>
            <a:endParaRPr sz="1950">
              <a:latin typeface="微软雅黑"/>
              <a:cs typeface="微软雅黑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11516385" y="3826101"/>
            <a:ext cx="1030605" cy="15335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ctr" marL="12700" marR="5080">
              <a:lnSpc>
                <a:spcPct val="101499"/>
              </a:lnSpc>
              <a:spcBef>
                <a:spcPts val="90"/>
              </a:spcBef>
            </a:pPr>
            <a:r>
              <a:rPr dirty="0" sz="1950" spc="25" b="1">
                <a:latin typeface="微软雅黑"/>
                <a:cs typeface="微软雅黑"/>
              </a:rPr>
              <a:t>云原生 </a:t>
            </a:r>
            <a:r>
              <a:rPr dirty="0" sz="1950" spc="25" b="1">
                <a:latin typeface="微软雅黑"/>
                <a:cs typeface="微软雅黑"/>
              </a:rPr>
              <a:t>运维体系</a:t>
            </a:r>
            <a:endParaRPr sz="1950">
              <a:latin typeface="微软雅黑"/>
              <a:cs typeface="微软雅黑"/>
            </a:endParaRPr>
          </a:p>
          <a:p>
            <a:pPr algn="ctr">
              <a:lnSpc>
                <a:spcPct val="100000"/>
              </a:lnSpc>
              <a:spcBef>
                <a:spcPts val="35"/>
              </a:spcBef>
            </a:pPr>
            <a:r>
              <a:rPr dirty="0" sz="1950" spc="15" b="1">
                <a:latin typeface="微软雅黑"/>
                <a:cs typeface="微软雅黑"/>
              </a:rPr>
              <a:t>+</a:t>
            </a:r>
            <a:endParaRPr sz="1950">
              <a:latin typeface="微软雅黑"/>
              <a:cs typeface="微软雅黑"/>
            </a:endParaRPr>
          </a:p>
          <a:p>
            <a:pPr algn="ctr" marL="12700" marR="5080">
              <a:lnSpc>
                <a:spcPct val="101499"/>
              </a:lnSpc>
            </a:pPr>
            <a:r>
              <a:rPr dirty="0" sz="1950" spc="25" b="1">
                <a:latin typeface="微软雅黑"/>
                <a:cs typeface="微软雅黑"/>
              </a:rPr>
              <a:t>云原生 </a:t>
            </a:r>
            <a:r>
              <a:rPr dirty="0" sz="1950" spc="25" b="1">
                <a:latin typeface="微软雅黑"/>
                <a:cs typeface="微软雅黑"/>
              </a:rPr>
              <a:t>基础设施</a:t>
            </a:r>
            <a:endParaRPr sz="1950">
              <a:latin typeface="微软雅黑"/>
              <a:cs typeface="微软雅黑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8261143" y="2174055"/>
            <a:ext cx="3804285" cy="93027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295275" indent="-282575">
              <a:lnSpc>
                <a:spcPct val="100000"/>
              </a:lnSpc>
              <a:spcBef>
                <a:spcPts val="125"/>
              </a:spcBef>
              <a:buFont typeface="Arial"/>
              <a:buChar char="•"/>
              <a:tabLst>
                <a:tab pos="295275" algn="l"/>
                <a:tab pos="295910" algn="l"/>
              </a:tabLst>
            </a:pPr>
            <a:r>
              <a:rPr dirty="0" sz="1950" spc="25" b="1">
                <a:latin typeface="微软雅黑"/>
                <a:cs typeface="微软雅黑"/>
              </a:rPr>
              <a:t>上层交付运维体系保持不变</a:t>
            </a:r>
            <a:endParaRPr sz="1950">
              <a:latin typeface="微软雅黑"/>
              <a:cs typeface="微软雅黑"/>
            </a:endParaRPr>
          </a:p>
          <a:p>
            <a:pPr marL="295275" indent="-282575">
              <a:lnSpc>
                <a:spcPct val="100000"/>
              </a:lnSpc>
              <a:spcBef>
                <a:spcPts val="35"/>
              </a:spcBef>
              <a:buFont typeface="Arial"/>
              <a:buChar char="•"/>
              <a:tabLst>
                <a:tab pos="295275" algn="l"/>
                <a:tab pos="295910" algn="l"/>
              </a:tabLst>
            </a:pPr>
            <a:r>
              <a:rPr dirty="0" sz="1950" spc="25" b="1">
                <a:latin typeface="微软雅黑"/>
                <a:cs typeface="微软雅黑"/>
              </a:rPr>
              <a:t>应用与基础资源池解耦</a:t>
            </a:r>
            <a:endParaRPr sz="1950">
              <a:latin typeface="微软雅黑"/>
              <a:cs typeface="微软雅黑"/>
            </a:endParaRPr>
          </a:p>
          <a:p>
            <a:pPr marL="295275" indent="-282575">
              <a:lnSpc>
                <a:spcPct val="100000"/>
              </a:lnSpc>
              <a:spcBef>
                <a:spcPts val="35"/>
              </a:spcBef>
              <a:buFont typeface="Arial"/>
              <a:buChar char="•"/>
              <a:tabLst>
                <a:tab pos="295275" algn="l"/>
                <a:tab pos="295910" algn="l"/>
              </a:tabLst>
            </a:pPr>
            <a:r>
              <a:rPr dirty="0" sz="1950" spc="25" b="1">
                <a:latin typeface="微软雅黑"/>
                <a:cs typeface="微软雅黑"/>
              </a:rPr>
              <a:t>基础设施迈向</a:t>
            </a:r>
            <a:r>
              <a:rPr dirty="0" sz="1950" spc="5" b="1">
                <a:latin typeface="微软雅黑"/>
                <a:cs typeface="微软雅黑"/>
              </a:rPr>
              <a:t>K8S</a:t>
            </a:r>
            <a:r>
              <a:rPr dirty="0" sz="1950" spc="25" b="1">
                <a:latin typeface="微软雅黑"/>
                <a:cs typeface="微软雅黑"/>
              </a:rPr>
              <a:t>容器调度平台</a:t>
            </a:r>
            <a:endParaRPr sz="1950">
              <a:latin typeface="微软雅黑"/>
              <a:cs typeface="微软雅黑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15175455" y="2142499"/>
            <a:ext cx="3324225" cy="93027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295275" indent="-282575">
              <a:lnSpc>
                <a:spcPct val="100000"/>
              </a:lnSpc>
              <a:spcBef>
                <a:spcPts val="125"/>
              </a:spcBef>
              <a:buFont typeface="Arial"/>
              <a:buChar char="•"/>
              <a:tabLst>
                <a:tab pos="295275" algn="l"/>
                <a:tab pos="295910" algn="l"/>
              </a:tabLst>
            </a:pPr>
            <a:r>
              <a:rPr dirty="0" sz="1950" spc="25" b="1">
                <a:latin typeface="微软雅黑"/>
                <a:cs typeface="微软雅黑"/>
              </a:rPr>
              <a:t>云原生敏捷应用交付</a:t>
            </a:r>
            <a:endParaRPr sz="1950">
              <a:latin typeface="微软雅黑"/>
              <a:cs typeface="微软雅黑"/>
            </a:endParaRPr>
          </a:p>
          <a:p>
            <a:pPr marL="295275" indent="-282575">
              <a:lnSpc>
                <a:spcPct val="100000"/>
              </a:lnSpc>
              <a:spcBef>
                <a:spcPts val="35"/>
              </a:spcBef>
              <a:buFont typeface="Arial"/>
              <a:buChar char="•"/>
              <a:tabLst>
                <a:tab pos="295275" algn="l"/>
                <a:tab pos="295910" algn="l"/>
              </a:tabLst>
            </a:pPr>
            <a:r>
              <a:rPr dirty="0" sz="1950" spc="25" b="1">
                <a:latin typeface="微软雅黑"/>
                <a:cs typeface="微软雅黑"/>
              </a:rPr>
              <a:t>极致弹性充分利用计算资源</a:t>
            </a:r>
            <a:endParaRPr sz="1950">
              <a:latin typeface="微软雅黑"/>
              <a:cs typeface="微软雅黑"/>
            </a:endParaRPr>
          </a:p>
          <a:p>
            <a:pPr marL="295275" indent="-282575">
              <a:lnSpc>
                <a:spcPct val="100000"/>
              </a:lnSpc>
              <a:spcBef>
                <a:spcPts val="35"/>
              </a:spcBef>
              <a:buFont typeface="Arial"/>
              <a:buChar char="•"/>
              <a:tabLst>
                <a:tab pos="295275" algn="l"/>
                <a:tab pos="295910" algn="l"/>
              </a:tabLst>
            </a:pPr>
            <a:r>
              <a:rPr dirty="0" sz="1950" spc="25" b="1">
                <a:latin typeface="微软雅黑"/>
                <a:cs typeface="微软雅黑"/>
              </a:rPr>
              <a:t>拥抱生态享受技术红利</a:t>
            </a:r>
            <a:endParaRPr sz="1950">
              <a:latin typeface="微软雅黑"/>
              <a:cs typeface="微软雅黑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6580951" y="6403783"/>
            <a:ext cx="587375" cy="1243965"/>
          </a:xfrm>
          <a:custGeom>
            <a:avLst/>
            <a:gdLst/>
            <a:ahLst/>
            <a:cxnLst/>
            <a:rect l="l" t="t" r="r" b="b"/>
            <a:pathLst>
              <a:path w="587375" h="1243965">
                <a:moveTo>
                  <a:pt x="0" y="310985"/>
                </a:moveTo>
                <a:lnTo>
                  <a:pt x="293394" y="310985"/>
                </a:lnTo>
                <a:lnTo>
                  <a:pt x="293394" y="0"/>
                </a:lnTo>
                <a:lnTo>
                  <a:pt x="586788" y="621970"/>
                </a:lnTo>
                <a:lnTo>
                  <a:pt x="293394" y="1243941"/>
                </a:lnTo>
                <a:lnTo>
                  <a:pt x="293394" y="932955"/>
                </a:lnTo>
                <a:lnTo>
                  <a:pt x="0" y="932955"/>
                </a:lnTo>
                <a:lnTo>
                  <a:pt x="0" y="310985"/>
                </a:lnTo>
                <a:close/>
              </a:path>
            </a:pathLst>
          </a:custGeom>
          <a:ln w="21360">
            <a:solidFill>
              <a:srgbClr val="00A1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11738909" y="6403783"/>
            <a:ext cx="587375" cy="1243965"/>
          </a:xfrm>
          <a:custGeom>
            <a:avLst/>
            <a:gdLst/>
            <a:ahLst/>
            <a:cxnLst/>
            <a:rect l="l" t="t" r="r" b="b"/>
            <a:pathLst>
              <a:path w="587375" h="1243965">
                <a:moveTo>
                  <a:pt x="0" y="310985"/>
                </a:moveTo>
                <a:lnTo>
                  <a:pt x="293394" y="310985"/>
                </a:lnTo>
                <a:lnTo>
                  <a:pt x="293394" y="0"/>
                </a:lnTo>
                <a:lnTo>
                  <a:pt x="586788" y="621970"/>
                </a:lnTo>
                <a:lnTo>
                  <a:pt x="293394" y="1243941"/>
                </a:lnTo>
                <a:lnTo>
                  <a:pt x="293394" y="932955"/>
                </a:lnTo>
                <a:lnTo>
                  <a:pt x="0" y="932955"/>
                </a:lnTo>
                <a:lnTo>
                  <a:pt x="0" y="310985"/>
                </a:lnTo>
                <a:close/>
              </a:path>
            </a:pathLst>
          </a:custGeom>
          <a:ln w="21360">
            <a:solidFill>
              <a:srgbClr val="00A1FF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05957" y="1780469"/>
            <a:ext cx="14276705" cy="4571365"/>
          </a:xfrm>
          <a:custGeom>
            <a:avLst/>
            <a:gdLst/>
            <a:ahLst/>
            <a:cxnLst/>
            <a:rect l="l" t="t" r="r" b="b"/>
            <a:pathLst>
              <a:path w="14276705" h="4571365">
                <a:moveTo>
                  <a:pt x="0" y="0"/>
                </a:moveTo>
                <a:lnTo>
                  <a:pt x="14276423" y="0"/>
                </a:lnTo>
                <a:lnTo>
                  <a:pt x="14276423" y="4571169"/>
                </a:lnTo>
                <a:lnTo>
                  <a:pt x="0" y="4571169"/>
                </a:lnTo>
                <a:lnTo>
                  <a:pt x="0" y="0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465444" y="8865906"/>
            <a:ext cx="14957450" cy="14826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802188" y="9192599"/>
            <a:ext cx="14283962" cy="80918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3802188" y="9407099"/>
            <a:ext cx="14284325" cy="3771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 marL="213360">
              <a:lnSpc>
                <a:spcPct val="100000"/>
              </a:lnSpc>
              <a:spcBef>
                <a:spcPts val="105"/>
              </a:spcBef>
            </a:pPr>
            <a:r>
              <a:rPr dirty="0" sz="2300" spc="0">
                <a:solidFill>
                  <a:srgbClr val="FFFFFF"/>
                </a:solidFill>
                <a:latin typeface="微软雅黑"/>
                <a:cs typeface="微软雅黑"/>
              </a:rPr>
              <a:t>弹性机房</a:t>
            </a:r>
            <a:r>
              <a:rPr dirty="0" sz="2300">
                <a:solidFill>
                  <a:srgbClr val="FFFFFF"/>
                </a:solidFill>
                <a:latin typeface="微软雅黑"/>
                <a:cs typeface="微软雅黑"/>
              </a:rPr>
              <a:t>(</a:t>
            </a:r>
            <a:r>
              <a:rPr dirty="0" sz="2300" spc="0">
                <a:solidFill>
                  <a:srgbClr val="FFFFFF"/>
                </a:solidFill>
                <a:latin typeface="微软雅黑"/>
                <a:cs typeface="微软雅黑"/>
              </a:rPr>
              <a:t>计算、存储、网络</a:t>
            </a:r>
            <a:r>
              <a:rPr dirty="0" sz="2300">
                <a:solidFill>
                  <a:srgbClr val="FFFFFF"/>
                </a:solidFill>
                <a:latin typeface="微软雅黑"/>
                <a:cs typeface="微软雅黑"/>
              </a:rPr>
              <a:t>)</a:t>
            </a:r>
            <a:endParaRPr sz="2300">
              <a:latin typeface="微软雅黑"/>
              <a:cs typeface="微软雅黑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802188" y="7915989"/>
            <a:ext cx="7138211" cy="103536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3802188" y="8270235"/>
            <a:ext cx="7138670" cy="3270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2209165">
              <a:lnSpc>
                <a:spcPct val="100000"/>
              </a:lnSpc>
              <a:spcBef>
                <a:spcPts val="125"/>
              </a:spcBef>
            </a:pPr>
            <a:r>
              <a:rPr dirty="0" sz="1950" spc="25">
                <a:solidFill>
                  <a:srgbClr val="FFFFFF"/>
                </a:solidFill>
                <a:latin typeface="微软雅黑"/>
                <a:cs typeface="微软雅黑"/>
              </a:rPr>
              <a:t>虚拟机</a:t>
            </a:r>
            <a:r>
              <a:rPr dirty="0" sz="1950">
                <a:solidFill>
                  <a:srgbClr val="FFFFFF"/>
                </a:solidFill>
                <a:latin typeface="微软雅黑"/>
                <a:cs typeface="微软雅黑"/>
              </a:rPr>
              <a:t> </a:t>
            </a:r>
            <a:r>
              <a:rPr dirty="0" sz="1950" spc="5">
                <a:solidFill>
                  <a:srgbClr val="FFFFFF"/>
                </a:solidFill>
                <a:latin typeface="微软雅黑"/>
                <a:cs typeface="微软雅黑"/>
              </a:rPr>
              <a:t>Virtual</a:t>
            </a:r>
            <a:r>
              <a:rPr dirty="0" sz="1950" spc="0">
                <a:solidFill>
                  <a:srgbClr val="FFFFFF"/>
                </a:solidFill>
                <a:latin typeface="微软雅黑"/>
                <a:cs typeface="微软雅黑"/>
              </a:rPr>
              <a:t> </a:t>
            </a:r>
            <a:r>
              <a:rPr dirty="0" sz="1950" spc="5">
                <a:solidFill>
                  <a:srgbClr val="FFFFFF"/>
                </a:solidFill>
                <a:latin typeface="微软雅黑"/>
                <a:cs typeface="微软雅黑"/>
              </a:rPr>
              <a:t>Machine</a:t>
            </a:r>
            <a:endParaRPr sz="1950">
              <a:latin typeface="微软雅黑"/>
              <a:cs typeface="微软雅黑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810983" y="6597914"/>
            <a:ext cx="14266544" cy="1009015"/>
          </a:xfrm>
          <a:custGeom>
            <a:avLst/>
            <a:gdLst/>
            <a:ahLst/>
            <a:cxnLst/>
            <a:rect l="l" t="t" r="r" b="b"/>
            <a:pathLst>
              <a:path w="14266544" h="1009015">
                <a:moveTo>
                  <a:pt x="0" y="0"/>
                </a:moveTo>
                <a:lnTo>
                  <a:pt x="14266371" y="0"/>
                </a:lnTo>
                <a:lnTo>
                  <a:pt x="14266371" y="1008974"/>
                </a:lnTo>
                <a:lnTo>
                  <a:pt x="0" y="1008974"/>
                </a:lnTo>
                <a:lnTo>
                  <a:pt x="0" y="0"/>
                </a:lnTo>
                <a:close/>
              </a:path>
            </a:pathLst>
          </a:custGeom>
          <a:solidFill>
            <a:srgbClr val="F76A0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1224369" y="7904681"/>
            <a:ext cx="6856753" cy="103661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1224369" y="8249763"/>
            <a:ext cx="6857365" cy="3270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836420">
              <a:lnSpc>
                <a:spcPct val="100000"/>
              </a:lnSpc>
              <a:spcBef>
                <a:spcPts val="125"/>
              </a:spcBef>
            </a:pPr>
            <a:r>
              <a:rPr dirty="0" sz="1950" spc="25">
                <a:solidFill>
                  <a:srgbClr val="FFFFFF"/>
                </a:solidFill>
                <a:latin typeface="微软雅黑"/>
                <a:cs typeface="微软雅黑"/>
              </a:rPr>
              <a:t>安全容器</a:t>
            </a:r>
            <a:r>
              <a:rPr dirty="0" sz="1950">
                <a:solidFill>
                  <a:srgbClr val="FFFFFF"/>
                </a:solidFill>
                <a:latin typeface="微软雅黑"/>
                <a:cs typeface="微软雅黑"/>
              </a:rPr>
              <a:t> </a:t>
            </a:r>
            <a:r>
              <a:rPr dirty="0" sz="1950" spc="5">
                <a:solidFill>
                  <a:srgbClr val="FFFFFF"/>
                </a:solidFill>
                <a:latin typeface="微软雅黑"/>
                <a:cs typeface="微软雅黑"/>
              </a:rPr>
              <a:t>Secure</a:t>
            </a:r>
            <a:r>
              <a:rPr dirty="0" sz="1950" spc="10">
                <a:solidFill>
                  <a:srgbClr val="FFFFFF"/>
                </a:solidFill>
                <a:latin typeface="微软雅黑"/>
                <a:cs typeface="微软雅黑"/>
              </a:rPr>
              <a:t> </a:t>
            </a:r>
            <a:r>
              <a:rPr dirty="0" sz="1950" spc="5">
                <a:solidFill>
                  <a:srgbClr val="FFFFFF"/>
                </a:solidFill>
                <a:latin typeface="微软雅黑"/>
                <a:cs typeface="微软雅黑"/>
              </a:rPr>
              <a:t>Container</a:t>
            </a:r>
            <a:endParaRPr sz="1950">
              <a:latin typeface="微软雅黑"/>
              <a:cs typeface="微软雅黑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216655" y="7918502"/>
            <a:ext cx="301625" cy="1010285"/>
          </a:xfrm>
          <a:custGeom>
            <a:avLst/>
            <a:gdLst/>
            <a:ahLst/>
            <a:cxnLst/>
            <a:rect l="l" t="t" r="r" b="b"/>
            <a:pathLst>
              <a:path w="301625" h="1010284">
                <a:moveTo>
                  <a:pt x="301561" y="1010231"/>
                </a:moveTo>
                <a:lnTo>
                  <a:pt x="242870" y="1008261"/>
                </a:lnTo>
                <a:lnTo>
                  <a:pt x="194943" y="1002893"/>
                </a:lnTo>
                <a:lnTo>
                  <a:pt x="162629" y="994937"/>
                </a:lnTo>
                <a:lnTo>
                  <a:pt x="150780" y="985205"/>
                </a:lnTo>
                <a:lnTo>
                  <a:pt x="150780" y="530140"/>
                </a:lnTo>
                <a:lnTo>
                  <a:pt x="138931" y="520408"/>
                </a:lnTo>
                <a:lnTo>
                  <a:pt x="106618" y="512452"/>
                </a:lnTo>
                <a:lnTo>
                  <a:pt x="58691" y="507085"/>
                </a:lnTo>
                <a:lnTo>
                  <a:pt x="0" y="505115"/>
                </a:lnTo>
                <a:lnTo>
                  <a:pt x="58691" y="503146"/>
                </a:lnTo>
                <a:lnTo>
                  <a:pt x="106618" y="497778"/>
                </a:lnTo>
                <a:lnTo>
                  <a:pt x="138931" y="489822"/>
                </a:lnTo>
                <a:lnTo>
                  <a:pt x="150780" y="480090"/>
                </a:lnTo>
                <a:lnTo>
                  <a:pt x="150780" y="25025"/>
                </a:lnTo>
                <a:lnTo>
                  <a:pt x="162629" y="15293"/>
                </a:lnTo>
                <a:lnTo>
                  <a:pt x="194943" y="7337"/>
                </a:lnTo>
                <a:lnTo>
                  <a:pt x="242870" y="1969"/>
                </a:lnTo>
                <a:lnTo>
                  <a:pt x="301561" y="0"/>
                </a:lnTo>
              </a:path>
            </a:pathLst>
          </a:custGeom>
          <a:ln w="1005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024584" y="8160972"/>
            <a:ext cx="1640839" cy="528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1650">
                <a:solidFill>
                  <a:srgbClr val="5E5E5E"/>
                </a:solidFill>
                <a:latin typeface="微软雅黑"/>
                <a:cs typeface="微软雅黑"/>
              </a:rPr>
              <a:t>弹性计算</a:t>
            </a:r>
            <a:endParaRPr sz="1650">
              <a:latin typeface="微软雅黑"/>
              <a:cs typeface="微软雅黑"/>
            </a:endParaRPr>
          </a:p>
          <a:p>
            <a:pPr algn="ctr">
              <a:lnSpc>
                <a:spcPct val="100000"/>
              </a:lnSpc>
            </a:pPr>
            <a:r>
              <a:rPr dirty="0" sz="1650" spc="-5">
                <a:solidFill>
                  <a:srgbClr val="5E5E5E"/>
                </a:solidFill>
                <a:latin typeface="微软雅黑"/>
                <a:cs typeface="微软雅黑"/>
              </a:rPr>
              <a:t>Elastic</a:t>
            </a:r>
            <a:r>
              <a:rPr dirty="0" sz="1650" spc="-50">
                <a:solidFill>
                  <a:srgbClr val="5E5E5E"/>
                </a:solidFill>
                <a:latin typeface="微软雅黑"/>
                <a:cs typeface="微软雅黑"/>
              </a:rPr>
              <a:t> </a:t>
            </a:r>
            <a:r>
              <a:rPr dirty="0" sz="1650" spc="-5">
                <a:solidFill>
                  <a:srgbClr val="5E5E5E"/>
                </a:solidFill>
                <a:latin typeface="微软雅黑"/>
                <a:cs typeface="微软雅黑"/>
              </a:rPr>
              <a:t>Compute</a:t>
            </a:r>
            <a:endParaRPr sz="1650">
              <a:latin typeface="微软雅黑"/>
              <a:cs typeface="微软雅黑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216656" y="6580323"/>
            <a:ext cx="297815" cy="1044575"/>
          </a:xfrm>
          <a:custGeom>
            <a:avLst/>
            <a:gdLst/>
            <a:ahLst/>
            <a:cxnLst/>
            <a:rect l="l" t="t" r="r" b="b"/>
            <a:pathLst>
              <a:path w="297814" h="1044575">
                <a:moveTo>
                  <a:pt x="297791" y="1044156"/>
                </a:moveTo>
                <a:lnTo>
                  <a:pt x="239832" y="1042213"/>
                </a:lnTo>
                <a:lnTo>
                  <a:pt x="192504" y="1036912"/>
                </a:lnTo>
                <a:lnTo>
                  <a:pt x="160596" y="1029044"/>
                </a:lnTo>
                <a:lnTo>
                  <a:pt x="148895" y="1019403"/>
                </a:lnTo>
                <a:lnTo>
                  <a:pt x="148895" y="546831"/>
                </a:lnTo>
                <a:lnTo>
                  <a:pt x="137195" y="537190"/>
                </a:lnTo>
                <a:lnTo>
                  <a:pt x="105287" y="529322"/>
                </a:lnTo>
                <a:lnTo>
                  <a:pt x="57959" y="524021"/>
                </a:lnTo>
                <a:lnTo>
                  <a:pt x="0" y="522078"/>
                </a:lnTo>
                <a:lnTo>
                  <a:pt x="57959" y="520135"/>
                </a:lnTo>
                <a:lnTo>
                  <a:pt x="105287" y="514833"/>
                </a:lnTo>
                <a:lnTo>
                  <a:pt x="137195" y="506966"/>
                </a:lnTo>
                <a:lnTo>
                  <a:pt x="148895" y="497325"/>
                </a:lnTo>
                <a:lnTo>
                  <a:pt x="148895" y="24753"/>
                </a:lnTo>
                <a:lnTo>
                  <a:pt x="160596" y="15111"/>
                </a:lnTo>
                <a:lnTo>
                  <a:pt x="192504" y="7244"/>
                </a:lnTo>
                <a:lnTo>
                  <a:pt x="239832" y="1943"/>
                </a:lnTo>
                <a:lnTo>
                  <a:pt x="297791" y="0"/>
                </a:lnTo>
              </a:path>
            </a:pathLst>
          </a:custGeom>
          <a:ln w="1005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853982" y="6822370"/>
            <a:ext cx="2098040" cy="528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584835">
              <a:lnSpc>
                <a:spcPct val="100000"/>
              </a:lnSpc>
              <a:spcBef>
                <a:spcPts val="100"/>
              </a:spcBef>
            </a:pPr>
            <a:r>
              <a:rPr dirty="0" sz="1650">
                <a:solidFill>
                  <a:srgbClr val="5E5E5E"/>
                </a:solidFill>
                <a:latin typeface="微软雅黑"/>
                <a:cs typeface="微软雅黑"/>
              </a:rPr>
              <a:t>双 模 </a:t>
            </a:r>
            <a:r>
              <a:rPr dirty="0" sz="1650" spc="-5">
                <a:solidFill>
                  <a:srgbClr val="5E5E5E"/>
                </a:solidFill>
                <a:latin typeface="微软雅黑"/>
                <a:cs typeface="微软雅黑"/>
              </a:rPr>
              <a:t>PaaS  Application</a:t>
            </a:r>
            <a:r>
              <a:rPr dirty="0" sz="1650" spc="-55">
                <a:solidFill>
                  <a:srgbClr val="5E5E5E"/>
                </a:solidFill>
                <a:latin typeface="微软雅黑"/>
                <a:cs typeface="微软雅黑"/>
              </a:rPr>
              <a:t> </a:t>
            </a:r>
            <a:r>
              <a:rPr dirty="0" sz="1650" spc="-5">
                <a:solidFill>
                  <a:srgbClr val="5E5E5E"/>
                </a:solidFill>
                <a:latin typeface="微软雅黑"/>
                <a:cs typeface="微软雅黑"/>
              </a:rPr>
              <a:t>platform</a:t>
            </a:r>
            <a:endParaRPr sz="1650">
              <a:latin typeface="微软雅黑"/>
              <a:cs typeface="微软雅黑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216655" y="2294380"/>
            <a:ext cx="335915" cy="3752215"/>
          </a:xfrm>
          <a:custGeom>
            <a:avLst/>
            <a:gdLst/>
            <a:ahLst/>
            <a:cxnLst/>
            <a:rect l="l" t="t" r="r" b="b"/>
            <a:pathLst>
              <a:path w="335914" h="3752215">
                <a:moveTo>
                  <a:pt x="335487" y="3751927"/>
                </a:moveTo>
                <a:lnTo>
                  <a:pt x="270192" y="3749732"/>
                </a:lnTo>
                <a:lnTo>
                  <a:pt x="216872" y="3743743"/>
                </a:lnTo>
                <a:lnTo>
                  <a:pt x="180925" y="3734854"/>
                </a:lnTo>
                <a:lnTo>
                  <a:pt x="167743" y="3723959"/>
                </a:lnTo>
                <a:lnTo>
                  <a:pt x="167743" y="1903931"/>
                </a:lnTo>
                <a:lnTo>
                  <a:pt x="154562" y="1893037"/>
                </a:lnTo>
                <a:lnTo>
                  <a:pt x="118614" y="1884148"/>
                </a:lnTo>
                <a:lnTo>
                  <a:pt x="65295" y="1878158"/>
                </a:lnTo>
                <a:lnTo>
                  <a:pt x="0" y="1875963"/>
                </a:lnTo>
                <a:lnTo>
                  <a:pt x="65295" y="1873768"/>
                </a:lnTo>
                <a:lnTo>
                  <a:pt x="118614" y="1867779"/>
                </a:lnTo>
                <a:lnTo>
                  <a:pt x="154562" y="1858890"/>
                </a:lnTo>
                <a:lnTo>
                  <a:pt x="167743" y="1847996"/>
                </a:lnTo>
                <a:lnTo>
                  <a:pt x="167743" y="27967"/>
                </a:lnTo>
                <a:lnTo>
                  <a:pt x="180925" y="17073"/>
                </a:lnTo>
                <a:lnTo>
                  <a:pt x="216872" y="8184"/>
                </a:lnTo>
                <a:lnTo>
                  <a:pt x="270192" y="2195"/>
                </a:lnTo>
                <a:lnTo>
                  <a:pt x="335487" y="0"/>
                </a:lnTo>
              </a:path>
            </a:pathLst>
          </a:custGeom>
          <a:ln w="1005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1298016" y="3961835"/>
            <a:ext cx="1149985" cy="528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1650">
                <a:solidFill>
                  <a:srgbClr val="5E5E5E"/>
                </a:solidFill>
                <a:latin typeface="微软雅黑"/>
                <a:cs typeface="微软雅黑"/>
              </a:rPr>
              <a:t>应用交付</a:t>
            </a:r>
            <a:endParaRPr sz="1650">
              <a:latin typeface="微软雅黑"/>
              <a:cs typeface="微软雅黑"/>
            </a:endParaRPr>
          </a:p>
          <a:p>
            <a:pPr algn="ctr">
              <a:lnSpc>
                <a:spcPct val="100000"/>
              </a:lnSpc>
            </a:pPr>
            <a:r>
              <a:rPr dirty="0" sz="1650" spc="-5">
                <a:solidFill>
                  <a:srgbClr val="5E5E5E"/>
                </a:solidFill>
                <a:latin typeface="微软雅黑"/>
                <a:cs typeface="微软雅黑"/>
              </a:rPr>
              <a:t>Deliverable</a:t>
            </a:r>
            <a:endParaRPr sz="1650">
              <a:latin typeface="微软雅黑"/>
              <a:cs typeface="微软雅黑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7133185" y="6837906"/>
            <a:ext cx="2259330" cy="514350"/>
          </a:xfrm>
          <a:custGeom>
            <a:avLst/>
            <a:gdLst/>
            <a:ahLst/>
            <a:cxnLst/>
            <a:rect l="l" t="t" r="r" b="b"/>
            <a:pathLst>
              <a:path w="2259329" h="514350">
                <a:moveTo>
                  <a:pt x="2241083" y="0"/>
                </a:moveTo>
                <a:lnTo>
                  <a:pt x="18114" y="0"/>
                </a:lnTo>
                <a:lnTo>
                  <a:pt x="11065" y="1424"/>
                </a:lnTo>
                <a:lnTo>
                  <a:pt x="5307" y="5307"/>
                </a:lnTo>
                <a:lnTo>
                  <a:pt x="1424" y="11065"/>
                </a:lnTo>
                <a:lnTo>
                  <a:pt x="0" y="18114"/>
                </a:lnTo>
                <a:lnTo>
                  <a:pt x="0" y="495796"/>
                </a:lnTo>
                <a:lnTo>
                  <a:pt x="1424" y="502845"/>
                </a:lnTo>
                <a:lnTo>
                  <a:pt x="5307" y="508603"/>
                </a:lnTo>
                <a:lnTo>
                  <a:pt x="11065" y="512486"/>
                </a:lnTo>
                <a:lnTo>
                  <a:pt x="18114" y="513911"/>
                </a:lnTo>
                <a:lnTo>
                  <a:pt x="2241083" y="513911"/>
                </a:lnTo>
                <a:lnTo>
                  <a:pt x="2248132" y="512486"/>
                </a:lnTo>
                <a:lnTo>
                  <a:pt x="2253890" y="508603"/>
                </a:lnTo>
                <a:lnTo>
                  <a:pt x="2257774" y="502845"/>
                </a:lnTo>
                <a:lnTo>
                  <a:pt x="2259198" y="495796"/>
                </a:lnTo>
                <a:lnTo>
                  <a:pt x="2259198" y="18114"/>
                </a:lnTo>
                <a:lnTo>
                  <a:pt x="2257774" y="11065"/>
                </a:lnTo>
                <a:lnTo>
                  <a:pt x="2253890" y="5307"/>
                </a:lnTo>
                <a:lnTo>
                  <a:pt x="2248132" y="1424"/>
                </a:lnTo>
                <a:lnTo>
                  <a:pt x="224108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7133185" y="6837906"/>
            <a:ext cx="2259330" cy="514350"/>
          </a:xfrm>
          <a:custGeom>
            <a:avLst/>
            <a:gdLst/>
            <a:ahLst/>
            <a:cxnLst/>
            <a:rect l="l" t="t" r="r" b="b"/>
            <a:pathLst>
              <a:path w="2259329" h="514350">
                <a:moveTo>
                  <a:pt x="0" y="18114"/>
                </a:moveTo>
                <a:lnTo>
                  <a:pt x="1424" y="11065"/>
                </a:lnTo>
                <a:lnTo>
                  <a:pt x="5307" y="5307"/>
                </a:lnTo>
                <a:lnTo>
                  <a:pt x="11065" y="1424"/>
                </a:lnTo>
                <a:lnTo>
                  <a:pt x="18114" y="0"/>
                </a:lnTo>
                <a:lnTo>
                  <a:pt x="2241083" y="0"/>
                </a:lnTo>
                <a:lnTo>
                  <a:pt x="2248132" y="1424"/>
                </a:lnTo>
                <a:lnTo>
                  <a:pt x="2253890" y="5307"/>
                </a:lnTo>
                <a:lnTo>
                  <a:pt x="2257774" y="11065"/>
                </a:lnTo>
                <a:lnTo>
                  <a:pt x="2259198" y="18114"/>
                </a:lnTo>
                <a:lnTo>
                  <a:pt x="2259198" y="495796"/>
                </a:lnTo>
                <a:lnTo>
                  <a:pt x="2257774" y="502845"/>
                </a:lnTo>
                <a:lnTo>
                  <a:pt x="2253890" y="508603"/>
                </a:lnTo>
                <a:lnTo>
                  <a:pt x="2248132" y="512486"/>
                </a:lnTo>
                <a:lnTo>
                  <a:pt x="2241083" y="513911"/>
                </a:lnTo>
                <a:lnTo>
                  <a:pt x="18114" y="513911"/>
                </a:lnTo>
                <a:lnTo>
                  <a:pt x="11065" y="512486"/>
                </a:lnTo>
                <a:lnTo>
                  <a:pt x="5307" y="508603"/>
                </a:lnTo>
                <a:lnTo>
                  <a:pt x="1424" y="502845"/>
                </a:lnTo>
                <a:lnTo>
                  <a:pt x="0" y="495796"/>
                </a:lnTo>
                <a:lnTo>
                  <a:pt x="0" y="18114"/>
                </a:lnTo>
                <a:close/>
              </a:path>
            </a:pathLst>
          </a:custGeom>
          <a:ln w="10052">
            <a:solidFill>
              <a:srgbClr val="EC732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4343742" y="6837906"/>
            <a:ext cx="2259330" cy="514350"/>
          </a:xfrm>
          <a:custGeom>
            <a:avLst/>
            <a:gdLst/>
            <a:ahLst/>
            <a:cxnLst/>
            <a:rect l="l" t="t" r="r" b="b"/>
            <a:pathLst>
              <a:path w="2259329" h="514350">
                <a:moveTo>
                  <a:pt x="2241083" y="0"/>
                </a:moveTo>
                <a:lnTo>
                  <a:pt x="18114" y="0"/>
                </a:lnTo>
                <a:lnTo>
                  <a:pt x="11065" y="1424"/>
                </a:lnTo>
                <a:lnTo>
                  <a:pt x="5307" y="5307"/>
                </a:lnTo>
                <a:lnTo>
                  <a:pt x="1424" y="11065"/>
                </a:lnTo>
                <a:lnTo>
                  <a:pt x="0" y="18114"/>
                </a:lnTo>
                <a:lnTo>
                  <a:pt x="0" y="495796"/>
                </a:lnTo>
                <a:lnTo>
                  <a:pt x="1424" y="502845"/>
                </a:lnTo>
                <a:lnTo>
                  <a:pt x="5307" y="508603"/>
                </a:lnTo>
                <a:lnTo>
                  <a:pt x="11065" y="512486"/>
                </a:lnTo>
                <a:lnTo>
                  <a:pt x="18114" y="513911"/>
                </a:lnTo>
                <a:lnTo>
                  <a:pt x="2241083" y="513911"/>
                </a:lnTo>
                <a:lnTo>
                  <a:pt x="2248132" y="512486"/>
                </a:lnTo>
                <a:lnTo>
                  <a:pt x="2253890" y="508603"/>
                </a:lnTo>
                <a:lnTo>
                  <a:pt x="2257774" y="502845"/>
                </a:lnTo>
                <a:lnTo>
                  <a:pt x="2259198" y="495796"/>
                </a:lnTo>
                <a:lnTo>
                  <a:pt x="2259198" y="18114"/>
                </a:lnTo>
                <a:lnTo>
                  <a:pt x="2257774" y="11065"/>
                </a:lnTo>
                <a:lnTo>
                  <a:pt x="2253890" y="5307"/>
                </a:lnTo>
                <a:lnTo>
                  <a:pt x="2248132" y="1424"/>
                </a:lnTo>
                <a:lnTo>
                  <a:pt x="224108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4343742" y="6837906"/>
            <a:ext cx="2259330" cy="514350"/>
          </a:xfrm>
          <a:custGeom>
            <a:avLst/>
            <a:gdLst/>
            <a:ahLst/>
            <a:cxnLst/>
            <a:rect l="l" t="t" r="r" b="b"/>
            <a:pathLst>
              <a:path w="2259329" h="514350">
                <a:moveTo>
                  <a:pt x="0" y="18114"/>
                </a:moveTo>
                <a:lnTo>
                  <a:pt x="1424" y="11065"/>
                </a:lnTo>
                <a:lnTo>
                  <a:pt x="5307" y="5307"/>
                </a:lnTo>
                <a:lnTo>
                  <a:pt x="11065" y="1424"/>
                </a:lnTo>
                <a:lnTo>
                  <a:pt x="18114" y="0"/>
                </a:lnTo>
                <a:lnTo>
                  <a:pt x="2241083" y="0"/>
                </a:lnTo>
                <a:lnTo>
                  <a:pt x="2248132" y="1424"/>
                </a:lnTo>
                <a:lnTo>
                  <a:pt x="2253890" y="5307"/>
                </a:lnTo>
                <a:lnTo>
                  <a:pt x="2257774" y="11065"/>
                </a:lnTo>
                <a:lnTo>
                  <a:pt x="2259198" y="18114"/>
                </a:lnTo>
                <a:lnTo>
                  <a:pt x="2259198" y="495796"/>
                </a:lnTo>
                <a:lnTo>
                  <a:pt x="2257774" y="502845"/>
                </a:lnTo>
                <a:lnTo>
                  <a:pt x="2253890" y="508603"/>
                </a:lnTo>
                <a:lnTo>
                  <a:pt x="2248132" y="512486"/>
                </a:lnTo>
                <a:lnTo>
                  <a:pt x="2241083" y="513911"/>
                </a:lnTo>
                <a:lnTo>
                  <a:pt x="18114" y="513911"/>
                </a:lnTo>
                <a:lnTo>
                  <a:pt x="11065" y="512486"/>
                </a:lnTo>
                <a:lnTo>
                  <a:pt x="5307" y="508603"/>
                </a:lnTo>
                <a:lnTo>
                  <a:pt x="1424" y="502845"/>
                </a:lnTo>
                <a:lnTo>
                  <a:pt x="0" y="495796"/>
                </a:lnTo>
                <a:lnTo>
                  <a:pt x="0" y="18114"/>
                </a:lnTo>
                <a:close/>
              </a:path>
            </a:pathLst>
          </a:custGeom>
          <a:ln w="10052">
            <a:solidFill>
              <a:srgbClr val="EC732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12709559" y="6837908"/>
            <a:ext cx="2260600" cy="514350"/>
          </a:xfrm>
          <a:custGeom>
            <a:avLst/>
            <a:gdLst/>
            <a:ahLst/>
            <a:cxnLst/>
            <a:rect l="l" t="t" r="r" b="b"/>
            <a:pathLst>
              <a:path w="2260600" h="514350">
                <a:moveTo>
                  <a:pt x="2242340" y="0"/>
                </a:moveTo>
                <a:lnTo>
                  <a:pt x="18114" y="0"/>
                </a:lnTo>
                <a:lnTo>
                  <a:pt x="11065" y="1422"/>
                </a:lnTo>
                <a:lnTo>
                  <a:pt x="5307" y="5303"/>
                </a:lnTo>
                <a:lnTo>
                  <a:pt x="1424" y="11061"/>
                </a:lnTo>
                <a:lnTo>
                  <a:pt x="0" y="18114"/>
                </a:lnTo>
                <a:lnTo>
                  <a:pt x="0" y="495796"/>
                </a:lnTo>
                <a:lnTo>
                  <a:pt x="1424" y="502845"/>
                </a:lnTo>
                <a:lnTo>
                  <a:pt x="5307" y="508603"/>
                </a:lnTo>
                <a:lnTo>
                  <a:pt x="11065" y="512486"/>
                </a:lnTo>
                <a:lnTo>
                  <a:pt x="18114" y="513911"/>
                </a:lnTo>
                <a:lnTo>
                  <a:pt x="2242340" y="513911"/>
                </a:lnTo>
                <a:lnTo>
                  <a:pt x="2249389" y="512486"/>
                </a:lnTo>
                <a:lnTo>
                  <a:pt x="2255147" y="508603"/>
                </a:lnTo>
                <a:lnTo>
                  <a:pt x="2259030" y="502845"/>
                </a:lnTo>
                <a:lnTo>
                  <a:pt x="2260454" y="495796"/>
                </a:lnTo>
                <a:lnTo>
                  <a:pt x="2260454" y="18114"/>
                </a:lnTo>
                <a:lnTo>
                  <a:pt x="2259030" y="11061"/>
                </a:lnTo>
                <a:lnTo>
                  <a:pt x="2255147" y="5303"/>
                </a:lnTo>
                <a:lnTo>
                  <a:pt x="2249389" y="1422"/>
                </a:lnTo>
                <a:lnTo>
                  <a:pt x="224234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12709559" y="6837906"/>
            <a:ext cx="2260600" cy="514350"/>
          </a:xfrm>
          <a:custGeom>
            <a:avLst/>
            <a:gdLst/>
            <a:ahLst/>
            <a:cxnLst/>
            <a:rect l="l" t="t" r="r" b="b"/>
            <a:pathLst>
              <a:path w="2260600" h="514350">
                <a:moveTo>
                  <a:pt x="0" y="18114"/>
                </a:moveTo>
                <a:lnTo>
                  <a:pt x="1424" y="11061"/>
                </a:lnTo>
                <a:lnTo>
                  <a:pt x="5307" y="5303"/>
                </a:lnTo>
                <a:lnTo>
                  <a:pt x="11065" y="1422"/>
                </a:lnTo>
                <a:lnTo>
                  <a:pt x="18114" y="0"/>
                </a:lnTo>
                <a:lnTo>
                  <a:pt x="2242340" y="0"/>
                </a:lnTo>
                <a:lnTo>
                  <a:pt x="2249389" y="1422"/>
                </a:lnTo>
                <a:lnTo>
                  <a:pt x="2255147" y="5303"/>
                </a:lnTo>
                <a:lnTo>
                  <a:pt x="2259030" y="11061"/>
                </a:lnTo>
                <a:lnTo>
                  <a:pt x="2260454" y="18114"/>
                </a:lnTo>
                <a:lnTo>
                  <a:pt x="2260454" y="495796"/>
                </a:lnTo>
                <a:lnTo>
                  <a:pt x="2259030" y="502845"/>
                </a:lnTo>
                <a:lnTo>
                  <a:pt x="2255147" y="508603"/>
                </a:lnTo>
                <a:lnTo>
                  <a:pt x="2249389" y="512486"/>
                </a:lnTo>
                <a:lnTo>
                  <a:pt x="2242340" y="513911"/>
                </a:lnTo>
                <a:lnTo>
                  <a:pt x="18114" y="513911"/>
                </a:lnTo>
                <a:lnTo>
                  <a:pt x="11065" y="512486"/>
                </a:lnTo>
                <a:lnTo>
                  <a:pt x="5307" y="508603"/>
                </a:lnTo>
                <a:lnTo>
                  <a:pt x="1424" y="502845"/>
                </a:lnTo>
                <a:lnTo>
                  <a:pt x="0" y="495796"/>
                </a:lnTo>
                <a:lnTo>
                  <a:pt x="0" y="18114"/>
                </a:lnTo>
                <a:close/>
              </a:path>
            </a:pathLst>
          </a:custGeom>
          <a:ln w="10052">
            <a:solidFill>
              <a:srgbClr val="EC732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9921373" y="6837906"/>
            <a:ext cx="2259330" cy="514350"/>
          </a:xfrm>
          <a:custGeom>
            <a:avLst/>
            <a:gdLst/>
            <a:ahLst/>
            <a:cxnLst/>
            <a:rect l="l" t="t" r="r" b="b"/>
            <a:pathLst>
              <a:path w="2259329" h="514350">
                <a:moveTo>
                  <a:pt x="2241083" y="0"/>
                </a:moveTo>
                <a:lnTo>
                  <a:pt x="18114" y="0"/>
                </a:lnTo>
                <a:lnTo>
                  <a:pt x="11065" y="1424"/>
                </a:lnTo>
                <a:lnTo>
                  <a:pt x="5307" y="5307"/>
                </a:lnTo>
                <a:lnTo>
                  <a:pt x="1424" y="11065"/>
                </a:lnTo>
                <a:lnTo>
                  <a:pt x="0" y="18114"/>
                </a:lnTo>
                <a:lnTo>
                  <a:pt x="0" y="495796"/>
                </a:lnTo>
                <a:lnTo>
                  <a:pt x="1424" y="502845"/>
                </a:lnTo>
                <a:lnTo>
                  <a:pt x="5307" y="508603"/>
                </a:lnTo>
                <a:lnTo>
                  <a:pt x="11065" y="512486"/>
                </a:lnTo>
                <a:lnTo>
                  <a:pt x="18114" y="513911"/>
                </a:lnTo>
                <a:lnTo>
                  <a:pt x="2241083" y="513911"/>
                </a:lnTo>
                <a:lnTo>
                  <a:pt x="2248132" y="512486"/>
                </a:lnTo>
                <a:lnTo>
                  <a:pt x="2253890" y="508603"/>
                </a:lnTo>
                <a:lnTo>
                  <a:pt x="2257774" y="502845"/>
                </a:lnTo>
                <a:lnTo>
                  <a:pt x="2259198" y="495796"/>
                </a:lnTo>
                <a:lnTo>
                  <a:pt x="2259198" y="18114"/>
                </a:lnTo>
                <a:lnTo>
                  <a:pt x="2257774" y="11065"/>
                </a:lnTo>
                <a:lnTo>
                  <a:pt x="2253890" y="5307"/>
                </a:lnTo>
                <a:lnTo>
                  <a:pt x="2248132" y="1424"/>
                </a:lnTo>
                <a:lnTo>
                  <a:pt x="224108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9921373" y="6837906"/>
            <a:ext cx="2259330" cy="514350"/>
          </a:xfrm>
          <a:custGeom>
            <a:avLst/>
            <a:gdLst/>
            <a:ahLst/>
            <a:cxnLst/>
            <a:rect l="l" t="t" r="r" b="b"/>
            <a:pathLst>
              <a:path w="2259329" h="514350">
                <a:moveTo>
                  <a:pt x="0" y="18114"/>
                </a:moveTo>
                <a:lnTo>
                  <a:pt x="1424" y="11065"/>
                </a:lnTo>
                <a:lnTo>
                  <a:pt x="5307" y="5307"/>
                </a:lnTo>
                <a:lnTo>
                  <a:pt x="11065" y="1424"/>
                </a:lnTo>
                <a:lnTo>
                  <a:pt x="18114" y="0"/>
                </a:lnTo>
                <a:lnTo>
                  <a:pt x="2241083" y="0"/>
                </a:lnTo>
                <a:lnTo>
                  <a:pt x="2248132" y="1424"/>
                </a:lnTo>
                <a:lnTo>
                  <a:pt x="2253890" y="5307"/>
                </a:lnTo>
                <a:lnTo>
                  <a:pt x="2257774" y="11065"/>
                </a:lnTo>
                <a:lnTo>
                  <a:pt x="2259198" y="18114"/>
                </a:lnTo>
                <a:lnTo>
                  <a:pt x="2259198" y="495796"/>
                </a:lnTo>
                <a:lnTo>
                  <a:pt x="2257774" y="502845"/>
                </a:lnTo>
                <a:lnTo>
                  <a:pt x="2253890" y="508603"/>
                </a:lnTo>
                <a:lnTo>
                  <a:pt x="2248132" y="512486"/>
                </a:lnTo>
                <a:lnTo>
                  <a:pt x="2241083" y="513911"/>
                </a:lnTo>
                <a:lnTo>
                  <a:pt x="18114" y="513911"/>
                </a:lnTo>
                <a:lnTo>
                  <a:pt x="11065" y="512486"/>
                </a:lnTo>
                <a:lnTo>
                  <a:pt x="5307" y="508603"/>
                </a:lnTo>
                <a:lnTo>
                  <a:pt x="1424" y="502845"/>
                </a:lnTo>
                <a:lnTo>
                  <a:pt x="0" y="495796"/>
                </a:lnTo>
                <a:lnTo>
                  <a:pt x="0" y="18114"/>
                </a:lnTo>
                <a:close/>
              </a:path>
            </a:pathLst>
          </a:custGeom>
          <a:ln w="10052">
            <a:solidFill>
              <a:srgbClr val="EC732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4348768" y="6948020"/>
            <a:ext cx="10616565" cy="2774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95300">
              <a:lnSpc>
                <a:spcPct val="100000"/>
              </a:lnSpc>
              <a:spcBef>
                <a:spcPts val="100"/>
              </a:spcBef>
              <a:tabLst>
                <a:tab pos="3388360" algn="l"/>
                <a:tab pos="5862955" algn="l"/>
                <a:tab pos="8861425" algn="l"/>
              </a:tabLst>
            </a:pPr>
            <a:r>
              <a:rPr dirty="0" sz="1650">
                <a:latin typeface="微软雅黑"/>
                <a:cs typeface="微软雅黑"/>
              </a:rPr>
              <a:t>统一集群管理	统一元数据	统一联邦发布能力	统一监控能力</a:t>
            </a:r>
            <a:endParaRPr sz="1650">
              <a:latin typeface="微软雅黑"/>
              <a:cs typeface="微软雅黑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5499004" y="6837908"/>
            <a:ext cx="2045970" cy="514350"/>
          </a:xfrm>
          <a:custGeom>
            <a:avLst/>
            <a:gdLst/>
            <a:ahLst/>
            <a:cxnLst/>
            <a:rect l="l" t="t" r="r" b="b"/>
            <a:pathLst>
              <a:path w="2045969" h="514350">
                <a:moveTo>
                  <a:pt x="2027477" y="0"/>
                </a:moveTo>
                <a:lnTo>
                  <a:pt x="18114" y="0"/>
                </a:lnTo>
                <a:lnTo>
                  <a:pt x="11065" y="1422"/>
                </a:lnTo>
                <a:lnTo>
                  <a:pt x="5307" y="5303"/>
                </a:lnTo>
                <a:lnTo>
                  <a:pt x="1424" y="11061"/>
                </a:lnTo>
                <a:lnTo>
                  <a:pt x="0" y="18114"/>
                </a:lnTo>
                <a:lnTo>
                  <a:pt x="0" y="495796"/>
                </a:lnTo>
                <a:lnTo>
                  <a:pt x="1424" y="502845"/>
                </a:lnTo>
                <a:lnTo>
                  <a:pt x="5307" y="508603"/>
                </a:lnTo>
                <a:lnTo>
                  <a:pt x="11065" y="512486"/>
                </a:lnTo>
                <a:lnTo>
                  <a:pt x="18114" y="513911"/>
                </a:lnTo>
                <a:lnTo>
                  <a:pt x="2027477" y="513911"/>
                </a:lnTo>
                <a:lnTo>
                  <a:pt x="2034526" y="512486"/>
                </a:lnTo>
                <a:lnTo>
                  <a:pt x="2040284" y="508603"/>
                </a:lnTo>
                <a:lnTo>
                  <a:pt x="2044167" y="502845"/>
                </a:lnTo>
                <a:lnTo>
                  <a:pt x="2045592" y="495796"/>
                </a:lnTo>
                <a:lnTo>
                  <a:pt x="2045592" y="18114"/>
                </a:lnTo>
                <a:lnTo>
                  <a:pt x="2044167" y="11061"/>
                </a:lnTo>
                <a:lnTo>
                  <a:pt x="2040284" y="5303"/>
                </a:lnTo>
                <a:lnTo>
                  <a:pt x="2034526" y="1422"/>
                </a:lnTo>
                <a:lnTo>
                  <a:pt x="202747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15499002" y="6837908"/>
            <a:ext cx="2045970" cy="514350"/>
          </a:xfrm>
          <a:custGeom>
            <a:avLst/>
            <a:gdLst/>
            <a:ahLst/>
            <a:cxnLst/>
            <a:rect l="l" t="t" r="r" b="b"/>
            <a:pathLst>
              <a:path w="2045969" h="514350">
                <a:moveTo>
                  <a:pt x="0" y="18114"/>
                </a:moveTo>
                <a:lnTo>
                  <a:pt x="1424" y="11061"/>
                </a:lnTo>
                <a:lnTo>
                  <a:pt x="5307" y="5303"/>
                </a:lnTo>
                <a:lnTo>
                  <a:pt x="11065" y="1422"/>
                </a:lnTo>
                <a:lnTo>
                  <a:pt x="18114" y="0"/>
                </a:lnTo>
                <a:lnTo>
                  <a:pt x="2027477" y="0"/>
                </a:lnTo>
                <a:lnTo>
                  <a:pt x="2034526" y="1422"/>
                </a:lnTo>
                <a:lnTo>
                  <a:pt x="2040284" y="5303"/>
                </a:lnTo>
                <a:lnTo>
                  <a:pt x="2044167" y="11061"/>
                </a:lnTo>
                <a:lnTo>
                  <a:pt x="2045592" y="18114"/>
                </a:lnTo>
                <a:lnTo>
                  <a:pt x="2045592" y="495796"/>
                </a:lnTo>
                <a:lnTo>
                  <a:pt x="2044167" y="502845"/>
                </a:lnTo>
                <a:lnTo>
                  <a:pt x="2040284" y="508603"/>
                </a:lnTo>
                <a:lnTo>
                  <a:pt x="2034526" y="512486"/>
                </a:lnTo>
                <a:lnTo>
                  <a:pt x="2027477" y="513911"/>
                </a:lnTo>
                <a:lnTo>
                  <a:pt x="18114" y="513911"/>
                </a:lnTo>
                <a:lnTo>
                  <a:pt x="11065" y="512486"/>
                </a:lnTo>
                <a:lnTo>
                  <a:pt x="5307" y="508603"/>
                </a:lnTo>
                <a:lnTo>
                  <a:pt x="1424" y="502845"/>
                </a:lnTo>
                <a:lnTo>
                  <a:pt x="0" y="495796"/>
                </a:lnTo>
                <a:lnTo>
                  <a:pt x="0" y="18114"/>
                </a:lnTo>
                <a:close/>
              </a:path>
            </a:pathLst>
          </a:custGeom>
          <a:ln w="10052">
            <a:solidFill>
              <a:srgbClr val="EC732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3810983" y="6597914"/>
            <a:ext cx="14266544" cy="1009015"/>
          </a:xfrm>
          <a:prstGeom prst="rect">
            <a:avLst/>
          </a:prstGeom>
          <a:ln w="10052">
            <a:solidFill>
              <a:srgbClr val="5E5E5E"/>
            </a:solidFill>
          </a:ln>
        </p:spPr>
        <p:txBody>
          <a:bodyPr wrap="square" lIns="0" tIns="508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2450">
              <a:latin typeface="Times New Roman"/>
              <a:cs typeface="Times New Roman"/>
            </a:endParaRPr>
          </a:p>
          <a:p>
            <a:pPr algn="r" marR="918844">
              <a:lnSpc>
                <a:spcPct val="100000"/>
              </a:lnSpc>
            </a:pPr>
            <a:r>
              <a:rPr dirty="0" sz="1650">
                <a:latin typeface="微软雅黑"/>
                <a:cs typeface="微软雅黑"/>
              </a:rPr>
              <a:t>统一运维能力</a:t>
            </a:r>
            <a:endParaRPr sz="1650">
              <a:latin typeface="微软雅黑"/>
              <a:cs typeface="微软雅黑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9216473" y="1965175"/>
            <a:ext cx="3486150" cy="1393825"/>
          </a:xfrm>
          <a:custGeom>
            <a:avLst/>
            <a:gdLst/>
            <a:ahLst/>
            <a:cxnLst/>
            <a:rect l="l" t="t" r="r" b="b"/>
            <a:pathLst>
              <a:path w="3486150" h="1393825">
                <a:moveTo>
                  <a:pt x="3346126" y="928976"/>
                </a:moveTo>
                <a:lnTo>
                  <a:pt x="1633845" y="928976"/>
                </a:lnTo>
                <a:lnTo>
                  <a:pt x="1633845" y="1103160"/>
                </a:lnTo>
                <a:lnTo>
                  <a:pt x="1642401" y="1125758"/>
                </a:lnTo>
                <a:lnTo>
                  <a:pt x="1665739" y="1144213"/>
                </a:lnTo>
                <a:lnTo>
                  <a:pt x="1700362" y="1156657"/>
                </a:lnTo>
                <a:lnTo>
                  <a:pt x="1742774" y="1161221"/>
                </a:lnTo>
                <a:lnTo>
                  <a:pt x="2788438" y="1161221"/>
                </a:lnTo>
                <a:lnTo>
                  <a:pt x="2788438" y="1393465"/>
                </a:lnTo>
                <a:lnTo>
                  <a:pt x="3346126" y="928976"/>
                </a:lnTo>
                <a:close/>
              </a:path>
              <a:path w="3486150" h="1393825">
                <a:moveTo>
                  <a:pt x="697109" y="0"/>
                </a:moveTo>
                <a:lnTo>
                  <a:pt x="0" y="580610"/>
                </a:lnTo>
                <a:lnTo>
                  <a:pt x="697109" y="1161221"/>
                </a:lnTo>
                <a:lnTo>
                  <a:pt x="697109" y="928976"/>
                </a:lnTo>
                <a:lnTo>
                  <a:pt x="3346126" y="928976"/>
                </a:lnTo>
                <a:lnTo>
                  <a:pt x="3485548" y="812854"/>
                </a:lnTo>
                <a:lnTo>
                  <a:pt x="3067282" y="464488"/>
                </a:lnTo>
                <a:lnTo>
                  <a:pt x="1742774" y="464488"/>
                </a:lnTo>
                <a:lnTo>
                  <a:pt x="1700362" y="459925"/>
                </a:lnTo>
                <a:lnTo>
                  <a:pt x="1665739" y="447481"/>
                </a:lnTo>
                <a:lnTo>
                  <a:pt x="1642401" y="429025"/>
                </a:lnTo>
                <a:lnTo>
                  <a:pt x="1633845" y="406427"/>
                </a:lnTo>
                <a:lnTo>
                  <a:pt x="1642401" y="383829"/>
                </a:lnTo>
                <a:lnTo>
                  <a:pt x="1665739" y="365373"/>
                </a:lnTo>
                <a:lnTo>
                  <a:pt x="1700362" y="352929"/>
                </a:lnTo>
                <a:lnTo>
                  <a:pt x="1785185" y="343803"/>
                </a:lnTo>
                <a:lnTo>
                  <a:pt x="1819808" y="331359"/>
                </a:lnTo>
                <a:lnTo>
                  <a:pt x="1843146" y="312903"/>
                </a:lnTo>
                <a:lnTo>
                  <a:pt x="1851702" y="290305"/>
                </a:lnTo>
                <a:lnTo>
                  <a:pt x="1843146" y="267707"/>
                </a:lnTo>
                <a:lnTo>
                  <a:pt x="1819808" y="249251"/>
                </a:lnTo>
                <a:lnTo>
                  <a:pt x="1785185" y="236807"/>
                </a:lnTo>
                <a:lnTo>
                  <a:pt x="1742774" y="232244"/>
                </a:lnTo>
                <a:lnTo>
                  <a:pt x="697109" y="232244"/>
                </a:lnTo>
                <a:lnTo>
                  <a:pt x="697109" y="0"/>
                </a:lnTo>
                <a:close/>
              </a:path>
              <a:path w="3486150" h="1393825">
                <a:moveTo>
                  <a:pt x="2788438" y="232244"/>
                </a:moveTo>
                <a:lnTo>
                  <a:pt x="2788438" y="464488"/>
                </a:lnTo>
                <a:lnTo>
                  <a:pt x="3067282" y="464488"/>
                </a:lnTo>
                <a:lnTo>
                  <a:pt x="2788438" y="23224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10849930" y="2255428"/>
            <a:ext cx="218632" cy="17465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9217101" y="1965804"/>
            <a:ext cx="3486150" cy="1393825"/>
          </a:xfrm>
          <a:custGeom>
            <a:avLst/>
            <a:gdLst/>
            <a:ahLst/>
            <a:cxnLst/>
            <a:rect l="l" t="t" r="r" b="b"/>
            <a:pathLst>
              <a:path w="3486150" h="1393825">
                <a:moveTo>
                  <a:pt x="0" y="580610"/>
                </a:moveTo>
                <a:lnTo>
                  <a:pt x="697109" y="0"/>
                </a:lnTo>
                <a:lnTo>
                  <a:pt x="697109" y="232244"/>
                </a:lnTo>
                <a:lnTo>
                  <a:pt x="1742774" y="232244"/>
                </a:lnTo>
                <a:lnTo>
                  <a:pt x="1785185" y="236807"/>
                </a:lnTo>
                <a:lnTo>
                  <a:pt x="1819808" y="249251"/>
                </a:lnTo>
                <a:lnTo>
                  <a:pt x="1843146" y="267707"/>
                </a:lnTo>
                <a:lnTo>
                  <a:pt x="1851702" y="290305"/>
                </a:lnTo>
                <a:lnTo>
                  <a:pt x="1843146" y="312903"/>
                </a:lnTo>
                <a:lnTo>
                  <a:pt x="1819808" y="331359"/>
                </a:lnTo>
                <a:lnTo>
                  <a:pt x="1785185" y="343803"/>
                </a:lnTo>
                <a:lnTo>
                  <a:pt x="1742774" y="348366"/>
                </a:lnTo>
                <a:lnTo>
                  <a:pt x="1700362" y="352929"/>
                </a:lnTo>
                <a:lnTo>
                  <a:pt x="1665739" y="365373"/>
                </a:lnTo>
                <a:lnTo>
                  <a:pt x="1642401" y="383829"/>
                </a:lnTo>
                <a:lnTo>
                  <a:pt x="1633845" y="406427"/>
                </a:lnTo>
                <a:lnTo>
                  <a:pt x="1642401" y="429025"/>
                </a:lnTo>
                <a:lnTo>
                  <a:pt x="1665739" y="447481"/>
                </a:lnTo>
                <a:lnTo>
                  <a:pt x="1700362" y="459925"/>
                </a:lnTo>
                <a:lnTo>
                  <a:pt x="1742774" y="464488"/>
                </a:lnTo>
                <a:lnTo>
                  <a:pt x="2788438" y="464488"/>
                </a:lnTo>
                <a:lnTo>
                  <a:pt x="2788438" y="232244"/>
                </a:lnTo>
                <a:lnTo>
                  <a:pt x="3485548" y="812854"/>
                </a:lnTo>
                <a:lnTo>
                  <a:pt x="2788438" y="1393465"/>
                </a:lnTo>
                <a:lnTo>
                  <a:pt x="2788438" y="1161221"/>
                </a:lnTo>
                <a:lnTo>
                  <a:pt x="1742774" y="1161221"/>
                </a:lnTo>
                <a:lnTo>
                  <a:pt x="1700362" y="1156657"/>
                </a:lnTo>
                <a:lnTo>
                  <a:pt x="1665739" y="1144213"/>
                </a:lnTo>
                <a:lnTo>
                  <a:pt x="1642401" y="1125758"/>
                </a:lnTo>
                <a:lnTo>
                  <a:pt x="1633845" y="1103160"/>
                </a:lnTo>
                <a:lnTo>
                  <a:pt x="1633845" y="928976"/>
                </a:lnTo>
                <a:lnTo>
                  <a:pt x="697109" y="928976"/>
                </a:lnTo>
                <a:lnTo>
                  <a:pt x="697109" y="1161221"/>
                </a:lnTo>
                <a:lnTo>
                  <a:pt x="0" y="580610"/>
                </a:lnTo>
                <a:close/>
              </a:path>
            </a:pathLst>
          </a:custGeom>
          <a:ln w="21360">
            <a:solidFill>
              <a:srgbClr val="E65A4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11068804" y="2256109"/>
            <a:ext cx="0" cy="174625"/>
          </a:xfrm>
          <a:custGeom>
            <a:avLst/>
            <a:gdLst/>
            <a:ahLst/>
            <a:cxnLst/>
            <a:rect l="l" t="t" r="r" b="b"/>
            <a:pathLst>
              <a:path w="0" h="174625">
                <a:moveTo>
                  <a:pt x="0" y="0"/>
                </a:moveTo>
                <a:lnTo>
                  <a:pt x="0" y="174183"/>
                </a:lnTo>
              </a:path>
            </a:pathLst>
          </a:custGeom>
          <a:ln w="21360">
            <a:solidFill>
              <a:srgbClr val="E65A4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10850946" y="2372231"/>
            <a:ext cx="0" cy="522605"/>
          </a:xfrm>
          <a:custGeom>
            <a:avLst/>
            <a:gdLst/>
            <a:ahLst/>
            <a:cxnLst/>
            <a:rect l="l" t="t" r="r" b="b"/>
            <a:pathLst>
              <a:path w="0" h="522605">
                <a:moveTo>
                  <a:pt x="0" y="0"/>
                </a:moveTo>
                <a:lnTo>
                  <a:pt x="0" y="522549"/>
                </a:lnTo>
              </a:path>
            </a:pathLst>
          </a:custGeom>
          <a:ln w="21360">
            <a:solidFill>
              <a:srgbClr val="E65A4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/>
          <p:nvPr/>
        </p:nvSpPr>
        <p:spPr>
          <a:xfrm>
            <a:off x="9789957" y="2390772"/>
            <a:ext cx="2280920" cy="5003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ts val="1870"/>
              </a:lnSpc>
              <a:spcBef>
                <a:spcPts val="100"/>
              </a:spcBef>
            </a:pPr>
            <a:r>
              <a:rPr dirty="0" sz="1650">
                <a:solidFill>
                  <a:srgbClr val="5E5E5E"/>
                </a:solidFill>
                <a:latin typeface="微软雅黑"/>
                <a:cs typeface="微软雅黑"/>
              </a:rPr>
              <a:t>传统兼容</a:t>
            </a:r>
            <a:endParaRPr sz="1650">
              <a:latin typeface="微软雅黑"/>
              <a:cs typeface="微软雅黑"/>
            </a:endParaRPr>
          </a:p>
          <a:p>
            <a:pPr marL="1428115">
              <a:lnSpc>
                <a:spcPts val="1870"/>
              </a:lnSpc>
            </a:pPr>
            <a:r>
              <a:rPr dirty="0" sz="1650">
                <a:solidFill>
                  <a:srgbClr val="5E5E5E"/>
                </a:solidFill>
                <a:latin typeface="微软雅黑"/>
                <a:cs typeface="微软雅黑"/>
              </a:rPr>
              <a:t>创新效率</a:t>
            </a:r>
            <a:endParaRPr sz="1650">
              <a:latin typeface="微软雅黑"/>
              <a:cs typeface="微软雅黑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13546393" y="2775622"/>
            <a:ext cx="4039667" cy="83180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 txBox="1"/>
          <p:nvPr/>
        </p:nvSpPr>
        <p:spPr>
          <a:xfrm>
            <a:off x="13546393" y="2965418"/>
            <a:ext cx="4039870" cy="42799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90"/>
              </a:spcBef>
            </a:pPr>
            <a:r>
              <a:rPr dirty="0" sz="2650" spc="-10">
                <a:solidFill>
                  <a:srgbClr val="FFFFFF"/>
                </a:solidFill>
                <a:latin typeface="微软雅黑"/>
                <a:cs typeface="微软雅黑"/>
              </a:rPr>
              <a:t>函数</a:t>
            </a:r>
            <a:endParaRPr sz="2650">
              <a:latin typeface="微软雅黑"/>
              <a:cs typeface="微软雅黑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4332433" y="2725362"/>
            <a:ext cx="4039667" cy="83180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 txBox="1"/>
          <p:nvPr/>
        </p:nvSpPr>
        <p:spPr>
          <a:xfrm>
            <a:off x="4332433" y="2914657"/>
            <a:ext cx="4039870" cy="42799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90"/>
              </a:spcBef>
            </a:pPr>
            <a:r>
              <a:rPr dirty="0" sz="2650" spc="-10">
                <a:solidFill>
                  <a:srgbClr val="FFFFFF"/>
                </a:solidFill>
                <a:latin typeface="微软雅黑"/>
                <a:cs typeface="微软雅黑"/>
              </a:rPr>
              <a:t>应用</a:t>
            </a:r>
            <a:endParaRPr sz="2650">
              <a:latin typeface="微软雅黑"/>
              <a:cs typeface="微软雅黑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9407462" y="3264403"/>
            <a:ext cx="2979420" cy="2979420"/>
          </a:xfrm>
          <a:custGeom>
            <a:avLst/>
            <a:gdLst/>
            <a:ahLst/>
            <a:cxnLst/>
            <a:rect l="l" t="t" r="r" b="b"/>
            <a:pathLst>
              <a:path w="2979420" h="2979420">
                <a:moveTo>
                  <a:pt x="1489588" y="0"/>
                </a:moveTo>
                <a:lnTo>
                  <a:pt x="1441378" y="765"/>
                </a:lnTo>
                <a:lnTo>
                  <a:pt x="1393552" y="3046"/>
                </a:lnTo>
                <a:lnTo>
                  <a:pt x="1346130" y="6818"/>
                </a:lnTo>
                <a:lnTo>
                  <a:pt x="1299138" y="12060"/>
                </a:lnTo>
                <a:lnTo>
                  <a:pt x="1252597" y="18748"/>
                </a:lnTo>
                <a:lnTo>
                  <a:pt x="1206531" y="26859"/>
                </a:lnTo>
                <a:lnTo>
                  <a:pt x="1160964" y="36369"/>
                </a:lnTo>
                <a:lnTo>
                  <a:pt x="1115917" y="47257"/>
                </a:lnTo>
                <a:lnTo>
                  <a:pt x="1071415" y="59497"/>
                </a:lnTo>
                <a:lnTo>
                  <a:pt x="1027480" y="73068"/>
                </a:lnTo>
                <a:lnTo>
                  <a:pt x="984135" y="87946"/>
                </a:lnTo>
                <a:lnTo>
                  <a:pt x="941404" y="104108"/>
                </a:lnTo>
                <a:lnTo>
                  <a:pt x="899310" y="121532"/>
                </a:lnTo>
                <a:lnTo>
                  <a:pt x="857876" y="140193"/>
                </a:lnTo>
                <a:lnTo>
                  <a:pt x="817125" y="160068"/>
                </a:lnTo>
                <a:lnTo>
                  <a:pt x="777080" y="181136"/>
                </a:lnTo>
                <a:lnTo>
                  <a:pt x="737764" y="203372"/>
                </a:lnTo>
                <a:lnTo>
                  <a:pt x="699201" y="226753"/>
                </a:lnTo>
                <a:lnTo>
                  <a:pt x="661413" y="251257"/>
                </a:lnTo>
                <a:lnTo>
                  <a:pt x="624423" y="276860"/>
                </a:lnTo>
                <a:lnTo>
                  <a:pt x="588256" y="303539"/>
                </a:lnTo>
                <a:lnTo>
                  <a:pt x="552933" y="331271"/>
                </a:lnTo>
                <a:lnTo>
                  <a:pt x="518478" y="360032"/>
                </a:lnTo>
                <a:lnTo>
                  <a:pt x="484914" y="389801"/>
                </a:lnTo>
                <a:lnTo>
                  <a:pt x="452265" y="420552"/>
                </a:lnTo>
                <a:lnTo>
                  <a:pt x="420552" y="452265"/>
                </a:lnTo>
                <a:lnTo>
                  <a:pt x="389801" y="484914"/>
                </a:lnTo>
                <a:lnTo>
                  <a:pt x="360032" y="518478"/>
                </a:lnTo>
                <a:lnTo>
                  <a:pt x="331271" y="552933"/>
                </a:lnTo>
                <a:lnTo>
                  <a:pt x="303539" y="588256"/>
                </a:lnTo>
                <a:lnTo>
                  <a:pt x="276860" y="624423"/>
                </a:lnTo>
                <a:lnTo>
                  <a:pt x="251257" y="661413"/>
                </a:lnTo>
                <a:lnTo>
                  <a:pt x="226753" y="699201"/>
                </a:lnTo>
                <a:lnTo>
                  <a:pt x="203372" y="737764"/>
                </a:lnTo>
                <a:lnTo>
                  <a:pt x="181136" y="777080"/>
                </a:lnTo>
                <a:lnTo>
                  <a:pt x="160068" y="817125"/>
                </a:lnTo>
                <a:lnTo>
                  <a:pt x="140193" y="857876"/>
                </a:lnTo>
                <a:lnTo>
                  <a:pt x="121532" y="899310"/>
                </a:lnTo>
                <a:lnTo>
                  <a:pt x="104108" y="941404"/>
                </a:lnTo>
                <a:lnTo>
                  <a:pt x="87946" y="984135"/>
                </a:lnTo>
                <a:lnTo>
                  <a:pt x="73068" y="1027480"/>
                </a:lnTo>
                <a:lnTo>
                  <a:pt x="59497" y="1071415"/>
                </a:lnTo>
                <a:lnTo>
                  <a:pt x="47257" y="1115917"/>
                </a:lnTo>
                <a:lnTo>
                  <a:pt x="36369" y="1160964"/>
                </a:lnTo>
                <a:lnTo>
                  <a:pt x="26859" y="1206531"/>
                </a:lnTo>
                <a:lnTo>
                  <a:pt x="18748" y="1252597"/>
                </a:lnTo>
                <a:lnTo>
                  <a:pt x="12060" y="1299138"/>
                </a:lnTo>
                <a:lnTo>
                  <a:pt x="6818" y="1346130"/>
                </a:lnTo>
                <a:lnTo>
                  <a:pt x="3046" y="1393552"/>
                </a:lnTo>
                <a:lnTo>
                  <a:pt x="765" y="1441378"/>
                </a:lnTo>
                <a:lnTo>
                  <a:pt x="0" y="1489588"/>
                </a:lnTo>
                <a:lnTo>
                  <a:pt x="765" y="1537797"/>
                </a:lnTo>
                <a:lnTo>
                  <a:pt x="3046" y="1585624"/>
                </a:lnTo>
                <a:lnTo>
                  <a:pt x="6818" y="1633045"/>
                </a:lnTo>
                <a:lnTo>
                  <a:pt x="12060" y="1680037"/>
                </a:lnTo>
                <a:lnTo>
                  <a:pt x="18748" y="1726578"/>
                </a:lnTo>
                <a:lnTo>
                  <a:pt x="26859" y="1772644"/>
                </a:lnTo>
                <a:lnTo>
                  <a:pt x="36369" y="1818212"/>
                </a:lnTo>
                <a:lnTo>
                  <a:pt x="47257" y="1863258"/>
                </a:lnTo>
                <a:lnTo>
                  <a:pt x="59497" y="1907761"/>
                </a:lnTo>
                <a:lnTo>
                  <a:pt x="73068" y="1951696"/>
                </a:lnTo>
                <a:lnTo>
                  <a:pt x="87946" y="1995040"/>
                </a:lnTo>
                <a:lnTo>
                  <a:pt x="104108" y="2037771"/>
                </a:lnTo>
                <a:lnTo>
                  <a:pt x="121532" y="2079865"/>
                </a:lnTo>
                <a:lnTo>
                  <a:pt x="140193" y="2121299"/>
                </a:lnTo>
                <a:lnTo>
                  <a:pt x="160068" y="2162050"/>
                </a:lnTo>
                <a:lnTo>
                  <a:pt x="181136" y="2202095"/>
                </a:lnTo>
                <a:lnTo>
                  <a:pt x="203372" y="2241411"/>
                </a:lnTo>
                <a:lnTo>
                  <a:pt x="226753" y="2279975"/>
                </a:lnTo>
                <a:lnTo>
                  <a:pt x="251257" y="2317763"/>
                </a:lnTo>
                <a:lnTo>
                  <a:pt x="276860" y="2354752"/>
                </a:lnTo>
                <a:lnTo>
                  <a:pt x="303539" y="2390920"/>
                </a:lnTo>
                <a:lnTo>
                  <a:pt x="331271" y="2426242"/>
                </a:lnTo>
                <a:lnTo>
                  <a:pt x="360032" y="2460697"/>
                </a:lnTo>
                <a:lnTo>
                  <a:pt x="389801" y="2494261"/>
                </a:lnTo>
                <a:lnTo>
                  <a:pt x="420552" y="2526911"/>
                </a:lnTo>
                <a:lnTo>
                  <a:pt x="452265" y="2558623"/>
                </a:lnTo>
                <a:lnTo>
                  <a:pt x="484914" y="2589375"/>
                </a:lnTo>
                <a:lnTo>
                  <a:pt x="518478" y="2619143"/>
                </a:lnTo>
                <a:lnTo>
                  <a:pt x="552933" y="2647905"/>
                </a:lnTo>
                <a:lnTo>
                  <a:pt x="588256" y="2675636"/>
                </a:lnTo>
                <a:lnTo>
                  <a:pt x="624423" y="2702315"/>
                </a:lnTo>
                <a:lnTo>
                  <a:pt x="661413" y="2727918"/>
                </a:lnTo>
                <a:lnTo>
                  <a:pt x="699201" y="2752422"/>
                </a:lnTo>
                <a:lnTo>
                  <a:pt x="737764" y="2775803"/>
                </a:lnTo>
                <a:lnTo>
                  <a:pt x="777080" y="2798039"/>
                </a:lnTo>
                <a:lnTo>
                  <a:pt x="817125" y="2819107"/>
                </a:lnTo>
                <a:lnTo>
                  <a:pt x="857876" y="2838983"/>
                </a:lnTo>
                <a:lnTo>
                  <a:pt x="899310" y="2857644"/>
                </a:lnTo>
                <a:lnTo>
                  <a:pt x="941404" y="2875067"/>
                </a:lnTo>
                <a:lnTo>
                  <a:pt x="984135" y="2891229"/>
                </a:lnTo>
                <a:lnTo>
                  <a:pt x="1027480" y="2906107"/>
                </a:lnTo>
                <a:lnTo>
                  <a:pt x="1071415" y="2919678"/>
                </a:lnTo>
                <a:lnTo>
                  <a:pt x="1115917" y="2931919"/>
                </a:lnTo>
                <a:lnTo>
                  <a:pt x="1160964" y="2942806"/>
                </a:lnTo>
                <a:lnTo>
                  <a:pt x="1206531" y="2952316"/>
                </a:lnTo>
                <a:lnTo>
                  <a:pt x="1252597" y="2960427"/>
                </a:lnTo>
                <a:lnTo>
                  <a:pt x="1299138" y="2967115"/>
                </a:lnTo>
                <a:lnTo>
                  <a:pt x="1346130" y="2972357"/>
                </a:lnTo>
                <a:lnTo>
                  <a:pt x="1393552" y="2976130"/>
                </a:lnTo>
                <a:lnTo>
                  <a:pt x="1441378" y="2978410"/>
                </a:lnTo>
                <a:lnTo>
                  <a:pt x="1489588" y="2979176"/>
                </a:lnTo>
                <a:lnTo>
                  <a:pt x="1537797" y="2978410"/>
                </a:lnTo>
                <a:lnTo>
                  <a:pt x="1585624" y="2976130"/>
                </a:lnTo>
                <a:lnTo>
                  <a:pt x="1633045" y="2972357"/>
                </a:lnTo>
                <a:lnTo>
                  <a:pt x="1680037" y="2967115"/>
                </a:lnTo>
                <a:lnTo>
                  <a:pt x="1726578" y="2960427"/>
                </a:lnTo>
                <a:lnTo>
                  <a:pt x="1772644" y="2952316"/>
                </a:lnTo>
                <a:lnTo>
                  <a:pt x="1818212" y="2942806"/>
                </a:lnTo>
                <a:lnTo>
                  <a:pt x="1863258" y="2931919"/>
                </a:lnTo>
                <a:lnTo>
                  <a:pt x="1907761" y="2919678"/>
                </a:lnTo>
                <a:lnTo>
                  <a:pt x="1951696" y="2906107"/>
                </a:lnTo>
                <a:lnTo>
                  <a:pt x="1995040" y="2891229"/>
                </a:lnTo>
                <a:lnTo>
                  <a:pt x="2037771" y="2875067"/>
                </a:lnTo>
                <a:lnTo>
                  <a:pt x="2079865" y="2857644"/>
                </a:lnTo>
                <a:lnTo>
                  <a:pt x="2121299" y="2838983"/>
                </a:lnTo>
                <a:lnTo>
                  <a:pt x="2162050" y="2819107"/>
                </a:lnTo>
                <a:lnTo>
                  <a:pt x="2202095" y="2798039"/>
                </a:lnTo>
                <a:lnTo>
                  <a:pt x="2241411" y="2775803"/>
                </a:lnTo>
                <a:lnTo>
                  <a:pt x="2279975" y="2752422"/>
                </a:lnTo>
                <a:lnTo>
                  <a:pt x="2317763" y="2727918"/>
                </a:lnTo>
                <a:lnTo>
                  <a:pt x="2354752" y="2702315"/>
                </a:lnTo>
                <a:lnTo>
                  <a:pt x="2390920" y="2675636"/>
                </a:lnTo>
                <a:lnTo>
                  <a:pt x="2426242" y="2647905"/>
                </a:lnTo>
                <a:lnTo>
                  <a:pt x="2460697" y="2619143"/>
                </a:lnTo>
                <a:lnTo>
                  <a:pt x="2494261" y="2589375"/>
                </a:lnTo>
                <a:lnTo>
                  <a:pt x="2526911" y="2558623"/>
                </a:lnTo>
                <a:lnTo>
                  <a:pt x="2558623" y="2526911"/>
                </a:lnTo>
                <a:lnTo>
                  <a:pt x="2589375" y="2494261"/>
                </a:lnTo>
                <a:lnTo>
                  <a:pt x="2619143" y="2460697"/>
                </a:lnTo>
                <a:lnTo>
                  <a:pt x="2647905" y="2426242"/>
                </a:lnTo>
                <a:lnTo>
                  <a:pt x="2675636" y="2390920"/>
                </a:lnTo>
                <a:lnTo>
                  <a:pt x="2702315" y="2354752"/>
                </a:lnTo>
                <a:lnTo>
                  <a:pt x="2727918" y="2317763"/>
                </a:lnTo>
                <a:lnTo>
                  <a:pt x="2752422" y="2279975"/>
                </a:lnTo>
                <a:lnTo>
                  <a:pt x="2775803" y="2241411"/>
                </a:lnTo>
                <a:lnTo>
                  <a:pt x="2798039" y="2202095"/>
                </a:lnTo>
                <a:lnTo>
                  <a:pt x="2819107" y="2162050"/>
                </a:lnTo>
                <a:lnTo>
                  <a:pt x="2838983" y="2121299"/>
                </a:lnTo>
                <a:lnTo>
                  <a:pt x="2857644" y="2079865"/>
                </a:lnTo>
                <a:lnTo>
                  <a:pt x="2875067" y="2037771"/>
                </a:lnTo>
                <a:lnTo>
                  <a:pt x="2891229" y="1995040"/>
                </a:lnTo>
                <a:lnTo>
                  <a:pt x="2906107" y="1951696"/>
                </a:lnTo>
                <a:lnTo>
                  <a:pt x="2919678" y="1907761"/>
                </a:lnTo>
                <a:lnTo>
                  <a:pt x="2931919" y="1863258"/>
                </a:lnTo>
                <a:lnTo>
                  <a:pt x="2942806" y="1818212"/>
                </a:lnTo>
                <a:lnTo>
                  <a:pt x="2952316" y="1772644"/>
                </a:lnTo>
                <a:lnTo>
                  <a:pt x="2960427" y="1726578"/>
                </a:lnTo>
                <a:lnTo>
                  <a:pt x="2967115" y="1680037"/>
                </a:lnTo>
                <a:lnTo>
                  <a:pt x="2972357" y="1633045"/>
                </a:lnTo>
                <a:lnTo>
                  <a:pt x="2976130" y="1585624"/>
                </a:lnTo>
                <a:lnTo>
                  <a:pt x="2978410" y="1537797"/>
                </a:lnTo>
                <a:lnTo>
                  <a:pt x="2979176" y="1489588"/>
                </a:lnTo>
                <a:lnTo>
                  <a:pt x="2978410" y="1441378"/>
                </a:lnTo>
                <a:lnTo>
                  <a:pt x="2976130" y="1393552"/>
                </a:lnTo>
                <a:lnTo>
                  <a:pt x="2972357" y="1346130"/>
                </a:lnTo>
                <a:lnTo>
                  <a:pt x="2967115" y="1299138"/>
                </a:lnTo>
                <a:lnTo>
                  <a:pt x="2960427" y="1252597"/>
                </a:lnTo>
                <a:lnTo>
                  <a:pt x="2952316" y="1206531"/>
                </a:lnTo>
                <a:lnTo>
                  <a:pt x="2942806" y="1160964"/>
                </a:lnTo>
                <a:lnTo>
                  <a:pt x="2931919" y="1115917"/>
                </a:lnTo>
                <a:lnTo>
                  <a:pt x="2919678" y="1071415"/>
                </a:lnTo>
                <a:lnTo>
                  <a:pt x="2906107" y="1027480"/>
                </a:lnTo>
                <a:lnTo>
                  <a:pt x="2891229" y="984135"/>
                </a:lnTo>
                <a:lnTo>
                  <a:pt x="2875067" y="941404"/>
                </a:lnTo>
                <a:lnTo>
                  <a:pt x="2857644" y="899310"/>
                </a:lnTo>
                <a:lnTo>
                  <a:pt x="2838983" y="857876"/>
                </a:lnTo>
                <a:lnTo>
                  <a:pt x="2819107" y="817125"/>
                </a:lnTo>
                <a:lnTo>
                  <a:pt x="2798039" y="777080"/>
                </a:lnTo>
                <a:lnTo>
                  <a:pt x="2775803" y="737764"/>
                </a:lnTo>
                <a:lnTo>
                  <a:pt x="2752422" y="699201"/>
                </a:lnTo>
                <a:lnTo>
                  <a:pt x="2727918" y="661413"/>
                </a:lnTo>
                <a:lnTo>
                  <a:pt x="2702315" y="624423"/>
                </a:lnTo>
                <a:lnTo>
                  <a:pt x="2675636" y="588256"/>
                </a:lnTo>
                <a:lnTo>
                  <a:pt x="2647905" y="552933"/>
                </a:lnTo>
                <a:lnTo>
                  <a:pt x="2619143" y="518478"/>
                </a:lnTo>
                <a:lnTo>
                  <a:pt x="2589375" y="484914"/>
                </a:lnTo>
                <a:lnTo>
                  <a:pt x="2558623" y="452265"/>
                </a:lnTo>
                <a:lnTo>
                  <a:pt x="2526911" y="420552"/>
                </a:lnTo>
                <a:lnTo>
                  <a:pt x="2494261" y="389801"/>
                </a:lnTo>
                <a:lnTo>
                  <a:pt x="2460697" y="360032"/>
                </a:lnTo>
                <a:lnTo>
                  <a:pt x="2426242" y="331271"/>
                </a:lnTo>
                <a:lnTo>
                  <a:pt x="2390920" y="303539"/>
                </a:lnTo>
                <a:lnTo>
                  <a:pt x="2354752" y="276860"/>
                </a:lnTo>
                <a:lnTo>
                  <a:pt x="2317763" y="251257"/>
                </a:lnTo>
                <a:lnTo>
                  <a:pt x="2279975" y="226753"/>
                </a:lnTo>
                <a:lnTo>
                  <a:pt x="2241411" y="203372"/>
                </a:lnTo>
                <a:lnTo>
                  <a:pt x="2202095" y="181136"/>
                </a:lnTo>
                <a:lnTo>
                  <a:pt x="2162050" y="160068"/>
                </a:lnTo>
                <a:lnTo>
                  <a:pt x="2121299" y="140193"/>
                </a:lnTo>
                <a:lnTo>
                  <a:pt x="2079865" y="121532"/>
                </a:lnTo>
                <a:lnTo>
                  <a:pt x="2037771" y="104108"/>
                </a:lnTo>
                <a:lnTo>
                  <a:pt x="1995040" y="87946"/>
                </a:lnTo>
                <a:lnTo>
                  <a:pt x="1951696" y="73068"/>
                </a:lnTo>
                <a:lnTo>
                  <a:pt x="1907761" y="59497"/>
                </a:lnTo>
                <a:lnTo>
                  <a:pt x="1863258" y="47257"/>
                </a:lnTo>
                <a:lnTo>
                  <a:pt x="1818212" y="36369"/>
                </a:lnTo>
                <a:lnTo>
                  <a:pt x="1772644" y="26859"/>
                </a:lnTo>
                <a:lnTo>
                  <a:pt x="1726578" y="18748"/>
                </a:lnTo>
                <a:lnTo>
                  <a:pt x="1680037" y="12060"/>
                </a:lnTo>
                <a:lnTo>
                  <a:pt x="1633045" y="6818"/>
                </a:lnTo>
                <a:lnTo>
                  <a:pt x="1585624" y="3046"/>
                </a:lnTo>
                <a:lnTo>
                  <a:pt x="1537797" y="765"/>
                </a:lnTo>
                <a:lnTo>
                  <a:pt x="1489588" y="0"/>
                </a:lnTo>
                <a:close/>
              </a:path>
            </a:pathLst>
          </a:custGeom>
          <a:solidFill>
            <a:srgbClr val="F778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9724101" y="3897682"/>
            <a:ext cx="2346325" cy="2346325"/>
          </a:xfrm>
          <a:custGeom>
            <a:avLst/>
            <a:gdLst/>
            <a:ahLst/>
            <a:cxnLst/>
            <a:rect l="l" t="t" r="r" b="b"/>
            <a:pathLst>
              <a:path w="2346325" h="2346325">
                <a:moveTo>
                  <a:pt x="1172948" y="0"/>
                </a:moveTo>
                <a:lnTo>
                  <a:pt x="1124599" y="978"/>
                </a:lnTo>
                <a:lnTo>
                  <a:pt x="1076748" y="3888"/>
                </a:lnTo>
                <a:lnTo>
                  <a:pt x="1029432" y="8692"/>
                </a:lnTo>
                <a:lnTo>
                  <a:pt x="982690" y="15351"/>
                </a:lnTo>
                <a:lnTo>
                  <a:pt x="936558" y="23830"/>
                </a:lnTo>
                <a:lnTo>
                  <a:pt x="891075" y="34088"/>
                </a:lnTo>
                <a:lnTo>
                  <a:pt x="846278" y="46090"/>
                </a:lnTo>
                <a:lnTo>
                  <a:pt x="802205" y="59797"/>
                </a:lnTo>
                <a:lnTo>
                  <a:pt x="758895" y="75171"/>
                </a:lnTo>
                <a:lnTo>
                  <a:pt x="716383" y="92176"/>
                </a:lnTo>
                <a:lnTo>
                  <a:pt x="674709" y="110772"/>
                </a:lnTo>
                <a:lnTo>
                  <a:pt x="633910" y="130922"/>
                </a:lnTo>
                <a:lnTo>
                  <a:pt x="594024" y="152588"/>
                </a:lnTo>
                <a:lnTo>
                  <a:pt x="555089" y="175734"/>
                </a:lnTo>
                <a:lnTo>
                  <a:pt x="517141" y="200321"/>
                </a:lnTo>
                <a:lnTo>
                  <a:pt x="480220" y="226310"/>
                </a:lnTo>
                <a:lnTo>
                  <a:pt x="444362" y="253666"/>
                </a:lnTo>
                <a:lnTo>
                  <a:pt x="409605" y="282349"/>
                </a:lnTo>
                <a:lnTo>
                  <a:pt x="375988" y="312322"/>
                </a:lnTo>
                <a:lnTo>
                  <a:pt x="343548" y="343548"/>
                </a:lnTo>
                <a:lnTo>
                  <a:pt x="312322" y="375988"/>
                </a:lnTo>
                <a:lnTo>
                  <a:pt x="282349" y="409605"/>
                </a:lnTo>
                <a:lnTo>
                  <a:pt x="253666" y="444362"/>
                </a:lnTo>
                <a:lnTo>
                  <a:pt x="226310" y="480220"/>
                </a:lnTo>
                <a:lnTo>
                  <a:pt x="200321" y="517141"/>
                </a:lnTo>
                <a:lnTo>
                  <a:pt x="175734" y="555089"/>
                </a:lnTo>
                <a:lnTo>
                  <a:pt x="152588" y="594024"/>
                </a:lnTo>
                <a:lnTo>
                  <a:pt x="130922" y="633910"/>
                </a:lnTo>
                <a:lnTo>
                  <a:pt x="110772" y="674709"/>
                </a:lnTo>
                <a:lnTo>
                  <a:pt x="92176" y="716383"/>
                </a:lnTo>
                <a:lnTo>
                  <a:pt x="75171" y="758895"/>
                </a:lnTo>
                <a:lnTo>
                  <a:pt x="59797" y="802205"/>
                </a:lnTo>
                <a:lnTo>
                  <a:pt x="46090" y="846278"/>
                </a:lnTo>
                <a:lnTo>
                  <a:pt x="34088" y="891075"/>
                </a:lnTo>
                <a:lnTo>
                  <a:pt x="23830" y="936558"/>
                </a:lnTo>
                <a:lnTo>
                  <a:pt x="15351" y="982690"/>
                </a:lnTo>
                <a:lnTo>
                  <a:pt x="8692" y="1029432"/>
                </a:lnTo>
                <a:lnTo>
                  <a:pt x="3888" y="1076748"/>
                </a:lnTo>
                <a:lnTo>
                  <a:pt x="978" y="1124599"/>
                </a:lnTo>
                <a:lnTo>
                  <a:pt x="0" y="1172948"/>
                </a:lnTo>
                <a:lnTo>
                  <a:pt x="978" y="1221297"/>
                </a:lnTo>
                <a:lnTo>
                  <a:pt x="3888" y="1269148"/>
                </a:lnTo>
                <a:lnTo>
                  <a:pt x="8692" y="1316464"/>
                </a:lnTo>
                <a:lnTo>
                  <a:pt x="15351" y="1363207"/>
                </a:lnTo>
                <a:lnTo>
                  <a:pt x="23830" y="1409338"/>
                </a:lnTo>
                <a:lnTo>
                  <a:pt x="34088" y="1454821"/>
                </a:lnTo>
                <a:lnTo>
                  <a:pt x="46090" y="1499618"/>
                </a:lnTo>
                <a:lnTo>
                  <a:pt x="59797" y="1543691"/>
                </a:lnTo>
                <a:lnTo>
                  <a:pt x="75171" y="1587002"/>
                </a:lnTo>
                <a:lnTo>
                  <a:pt x="92176" y="1629513"/>
                </a:lnTo>
                <a:lnTo>
                  <a:pt x="110772" y="1671187"/>
                </a:lnTo>
                <a:lnTo>
                  <a:pt x="130922" y="1711986"/>
                </a:lnTo>
                <a:lnTo>
                  <a:pt x="152588" y="1751872"/>
                </a:lnTo>
                <a:lnTo>
                  <a:pt x="175734" y="1790808"/>
                </a:lnTo>
                <a:lnTo>
                  <a:pt x="200321" y="1828755"/>
                </a:lnTo>
                <a:lnTo>
                  <a:pt x="226310" y="1865677"/>
                </a:lnTo>
                <a:lnTo>
                  <a:pt x="253666" y="1901534"/>
                </a:lnTo>
                <a:lnTo>
                  <a:pt x="282349" y="1936291"/>
                </a:lnTo>
                <a:lnTo>
                  <a:pt x="312322" y="1969908"/>
                </a:lnTo>
                <a:lnTo>
                  <a:pt x="343548" y="2002348"/>
                </a:lnTo>
                <a:lnTo>
                  <a:pt x="375988" y="2033574"/>
                </a:lnTo>
                <a:lnTo>
                  <a:pt x="409605" y="2063547"/>
                </a:lnTo>
                <a:lnTo>
                  <a:pt x="444362" y="2092230"/>
                </a:lnTo>
                <a:lnTo>
                  <a:pt x="480220" y="2119586"/>
                </a:lnTo>
                <a:lnTo>
                  <a:pt x="517141" y="2145576"/>
                </a:lnTo>
                <a:lnTo>
                  <a:pt x="555089" y="2170162"/>
                </a:lnTo>
                <a:lnTo>
                  <a:pt x="594024" y="2193308"/>
                </a:lnTo>
                <a:lnTo>
                  <a:pt x="633910" y="2214974"/>
                </a:lnTo>
                <a:lnTo>
                  <a:pt x="674709" y="2235125"/>
                </a:lnTo>
                <a:lnTo>
                  <a:pt x="716383" y="2253721"/>
                </a:lnTo>
                <a:lnTo>
                  <a:pt x="758895" y="2270725"/>
                </a:lnTo>
                <a:lnTo>
                  <a:pt x="802205" y="2286099"/>
                </a:lnTo>
                <a:lnTo>
                  <a:pt x="846278" y="2299806"/>
                </a:lnTo>
                <a:lnTo>
                  <a:pt x="891075" y="2311808"/>
                </a:lnTo>
                <a:lnTo>
                  <a:pt x="936558" y="2322067"/>
                </a:lnTo>
                <a:lnTo>
                  <a:pt x="982690" y="2330545"/>
                </a:lnTo>
                <a:lnTo>
                  <a:pt x="1029432" y="2337205"/>
                </a:lnTo>
                <a:lnTo>
                  <a:pt x="1076748" y="2342008"/>
                </a:lnTo>
                <a:lnTo>
                  <a:pt x="1124599" y="2344918"/>
                </a:lnTo>
                <a:lnTo>
                  <a:pt x="1172948" y="2345897"/>
                </a:lnTo>
                <a:lnTo>
                  <a:pt x="1221297" y="2344918"/>
                </a:lnTo>
                <a:lnTo>
                  <a:pt x="1269148" y="2342008"/>
                </a:lnTo>
                <a:lnTo>
                  <a:pt x="1316464" y="2337205"/>
                </a:lnTo>
                <a:lnTo>
                  <a:pt x="1363207" y="2330545"/>
                </a:lnTo>
                <a:lnTo>
                  <a:pt x="1409338" y="2322067"/>
                </a:lnTo>
                <a:lnTo>
                  <a:pt x="1454821" y="2311808"/>
                </a:lnTo>
                <a:lnTo>
                  <a:pt x="1499618" y="2299806"/>
                </a:lnTo>
                <a:lnTo>
                  <a:pt x="1543691" y="2286099"/>
                </a:lnTo>
                <a:lnTo>
                  <a:pt x="1587002" y="2270725"/>
                </a:lnTo>
                <a:lnTo>
                  <a:pt x="1629513" y="2253721"/>
                </a:lnTo>
                <a:lnTo>
                  <a:pt x="1671187" y="2235125"/>
                </a:lnTo>
                <a:lnTo>
                  <a:pt x="1711986" y="2214974"/>
                </a:lnTo>
                <a:lnTo>
                  <a:pt x="1751872" y="2193308"/>
                </a:lnTo>
                <a:lnTo>
                  <a:pt x="1790808" y="2170162"/>
                </a:lnTo>
                <a:lnTo>
                  <a:pt x="1828755" y="2145576"/>
                </a:lnTo>
                <a:lnTo>
                  <a:pt x="1865677" y="2119586"/>
                </a:lnTo>
                <a:lnTo>
                  <a:pt x="1901534" y="2092230"/>
                </a:lnTo>
                <a:lnTo>
                  <a:pt x="1936291" y="2063547"/>
                </a:lnTo>
                <a:lnTo>
                  <a:pt x="1969908" y="2033574"/>
                </a:lnTo>
                <a:lnTo>
                  <a:pt x="2002348" y="2002348"/>
                </a:lnTo>
                <a:lnTo>
                  <a:pt x="2033574" y="1969908"/>
                </a:lnTo>
                <a:lnTo>
                  <a:pt x="2063547" y="1936291"/>
                </a:lnTo>
                <a:lnTo>
                  <a:pt x="2092230" y="1901534"/>
                </a:lnTo>
                <a:lnTo>
                  <a:pt x="2119586" y="1865677"/>
                </a:lnTo>
                <a:lnTo>
                  <a:pt x="2145576" y="1828755"/>
                </a:lnTo>
                <a:lnTo>
                  <a:pt x="2170162" y="1790808"/>
                </a:lnTo>
                <a:lnTo>
                  <a:pt x="2193308" y="1751872"/>
                </a:lnTo>
                <a:lnTo>
                  <a:pt x="2214974" y="1711986"/>
                </a:lnTo>
                <a:lnTo>
                  <a:pt x="2235125" y="1671187"/>
                </a:lnTo>
                <a:lnTo>
                  <a:pt x="2253721" y="1629513"/>
                </a:lnTo>
                <a:lnTo>
                  <a:pt x="2270725" y="1587002"/>
                </a:lnTo>
                <a:lnTo>
                  <a:pt x="2286099" y="1543691"/>
                </a:lnTo>
                <a:lnTo>
                  <a:pt x="2299806" y="1499618"/>
                </a:lnTo>
                <a:lnTo>
                  <a:pt x="2311808" y="1454821"/>
                </a:lnTo>
                <a:lnTo>
                  <a:pt x="2322067" y="1409338"/>
                </a:lnTo>
                <a:lnTo>
                  <a:pt x="2330545" y="1363207"/>
                </a:lnTo>
                <a:lnTo>
                  <a:pt x="2337205" y="1316464"/>
                </a:lnTo>
                <a:lnTo>
                  <a:pt x="2342008" y="1269148"/>
                </a:lnTo>
                <a:lnTo>
                  <a:pt x="2344918" y="1221297"/>
                </a:lnTo>
                <a:lnTo>
                  <a:pt x="2345897" y="1172948"/>
                </a:lnTo>
                <a:lnTo>
                  <a:pt x="2344918" y="1124599"/>
                </a:lnTo>
                <a:lnTo>
                  <a:pt x="2342008" y="1076748"/>
                </a:lnTo>
                <a:lnTo>
                  <a:pt x="2337205" y="1029432"/>
                </a:lnTo>
                <a:lnTo>
                  <a:pt x="2330545" y="982690"/>
                </a:lnTo>
                <a:lnTo>
                  <a:pt x="2322067" y="936558"/>
                </a:lnTo>
                <a:lnTo>
                  <a:pt x="2311808" y="891075"/>
                </a:lnTo>
                <a:lnTo>
                  <a:pt x="2299806" y="846278"/>
                </a:lnTo>
                <a:lnTo>
                  <a:pt x="2286099" y="802205"/>
                </a:lnTo>
                <a:lnTo>
                  <a:pt x="2270725" y="758895"/>
                </a:lnTo>
                <a:lnTo>
                  <a:pt x="2253721" y="716383"/>
                </a:lnTo>
                <a:lnTo>
                  <a:pt x="2235125" y="674709"/>
                </a:lnTo>
                <a:lnTo>
                  <a:pt x="2214974" y="633910"/>
                </a:lnTo>
                <a:lnTo>
                  <a:pt x="2193308" y="594024"/>
                </a:lnTo>
                <a:lnTo>
                  <a:pt x="2170162" y="555089"/>
                </a:lnTo>
                <a:lnTo>
                  <a:pt x="2145576" y="517141"/>
                </a:lnTo>
                <a:lnTo>
                  <a:pt x="2119586" y="480220"/>
                </a:lnTo>
                <a:lnTo>
                  <a:pt x="2092230" y="444362"/>
                </a:lnTo>
                <a:lnTo>
                  <a:pt x="2063547" y="409605"/>
                </a:lnTo>
                <a:lnTo>
                  <a:pt x="2033574" y="375988"/>
                </a:lnTo>
                <a:lnTo>
                  <a:pt x="2002348" y="343548"/>
                </a:lnTo>
                <a:lnTo>
                  <a:pt x="1969908" y="312322"/>
                </a:lnTo>
                <a:lnTo>
                  <a:pt x="1936291" y="282349"/>
                </a:lnTo>
                <a:lnTo>
                  <a:pt x="1901534" y="253666"/>
                </a:lnTo>
                <a:lnTo>
                  <a:pt x="1865677" y="226310"/>
                </a:lnTo>
                <a:lnTo>
                  <a:pt x="1828755" y="200321"/>
                </a:lnTo>
                <a:lnTo>
                  <a:pt x="1790808" y="175734"/>
                </a:lnTo>
                <a:lnTo>
                  <a:pt x="1751872" y="152588"/>
                </a:lnTo>
                <a:lnTo>
                  <a:pt x="1711986" y="130922"/>
                </a:lnTo>
                <a:lnTo>
                  <a:pt x="1671187" y="110772"/>
                </a:lnTo>
                <a:lnTo>
                  <a:pt x="1629513" y="92176"/>
                </a:lnTo>
                <a:lnTo>
                  <a:pt x="1587002" y="75171"/>
                </a:lnTo>
                <a:lnTo>
                  <a:pt x="1543691" y="59797"/>
                </a:lnTo>
                <a:lnTo>
                  <a:pt x="1499618" y="46090"/>
                </a:lnTo>
                <a:lnTo>
                  <a:pt x="1454821" y="34088"/>
                </a:lnTo>
                <a:lnTo>
                  <a:pt x="1409338" y="23830"/>
                </a:lnTo>
                <a:lnTo>
                  <a:pt x="1363207" y="15351"/>
                </a:lnTo>
                <a:lnTo>
                  <a:pt x="1316464" y="8692"/>
                </a:lnTo>
                <a:lnTo>
                  <a:pt x="1269148" y="3888"/>
                </a:lnTo>
                <a:lnTo>
                  <a:pt x="1221297" y="978"/>
                </a:lnTo>
                <a:lnTo>
                  <a:pt x="1172948" y="0"/>
                </a:lnTo>
                <a:close/>
              </a:path>
            </a:pathLst>
          </a:custGeom>
          <a:solidFill>
            <a:srgbClr val="F8A80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10101053" y="4650329"/>
            <a:ext cx="1592580" cy="1593850"/>
          </a:xfrm>
          <a:custGeom>
            <a:avLst/>
            <a:gdLst/>
            <a:ahLst/>
            <a:cxnLst/>
            <a:rect l="l" t="t" r="r" b="b"/>
            <a:pathLst>
              <a:path w="1592579" h="1593850">
                <a:moveTo>
                  <a:pt x="795996" y="0"/>
                </a:moveTo>
                <a:lnTo>
                  <a:pt x="747506" y="1453"/>
                </a:lnTo>
                <a:lnTo>
                  <a:pt x="699784" y="5759"/>
                </a:lnTo>
                <a:lnTo>
                  <a:pt x="652914" y="12834"/>
                </a:lnTo>
                <a:lnTo>
                  <a:pt x="606979" y="22594"/>
                </a:lnTo>
                <a:lnTo>
                  <a:pt x="562062" y="34957"/>
                </a:lnTo>
                <a:lnTo>
                  <a:pt x="518246" y="49838"/>
                </a:lnTo>
                <a:lnTo>
                  <a:pt x="475615" y="67155"/>
                </a:lnTo>
                <a:lnTo>
                  <a:pt x="434252" y="86824"/>
                </a:lnTo>
                <a:lnTo>
                  <a:pt x="394240" y="108762"/>
                </a:lnTo>
                <a:lnTo>
                  <a:pt x="355663" y="132885"/>
                </a:lnTo>
                <a:lnTo>
                  <a:pt x="318603" y="159111"/>
                </a:lnTo>
                <a:lnTo>
                  <a:pt x="283144" y="187355"/>
                </a:lnTo>
                <a:lnTo>
                  <a:pt x="249370" y="217535"/>
                </a:lnTo>
                <a:lnTo>
                  <a:pt x="217363" y="249567"/>
                </a:lnTo>
                <a:lnTo>
                  <a:pt x="187207" y="283368"/>
                </a:lnTo>
                <a:lnTo>
                  <a:pt x="158985" y="318855"/>
                </a:lnTo>
                <a:lnTo>
                  <a:pt x="132780" y="355944"/>
                </a:lnTo>
                <a:lnTo>
                  <a:pt x="108676" y="394552"/>
                </a:lnTo>
                <a:lnTo>
                  <a:pt x="86755" y="434595"/>
                </a:lnTo>
                <a:lnTo>
                  <a:pt x="67102" y="475991"/>
                </a:lnTo>
                <a:lnTo>
                  <a:pt x="49799" y="518655"/>
                </a:lnTo>
                <a:lnTo>
                  <a:pt x="34929" y="562506"/>
                </a:lnTo>
                <a:lnTo>
                  <a:pt x="22577" y="607458"/>
                </a:lnTo>
                <a:lnTo>
                  <a:pt x="12824" y="653430"/>
                </a:lnTo>
                <a:lnTo>
                  <a:pt x="5755" y="700337"/>
                </a:lnTo>
                <a:lnTo>
                  <a:pt x="1452" y="748096"/>
                </a:lnTo>
                <a:lnTo>
                  <a:pt x="0" y="796624"/>
                </a:lnTo>
                <a:lnTo>
                  <a:pt x="1452" y="845153"/>
                </a:lnTo>
                <a:lnTo>
                  <a:pt x="5755" y="892912"/>
                </a:lnTo>
                <a:lnTo>
                  <a:pt x="12824" y="939819"/>
                </a:lnTo>
                <a:lnTo>
                  <a:pt x="22577" y="985791"/>
                </a:lnTo>
                <a:lnTo>
                  <a:pt x="34929" y="1030743"/>
                </a:lnTo>
                <a:lnTo>
                  <a:pt x="49799" y="1074593"/>
                </a:lnTo>
                <a:lnTo>
                  <a:pt x="67102" y="1117258"/>
                </a:lnTo>
                <a:lnTo>
                  <a:pt x="86755" y="1158654"/>
                </a:lnTo>
                <a:lnTo>
                  <a:pt x="108676" y="1198697"/>
                </a:lnTo>
                <a:lnTo>
                  <a:pt x="132780" y="1237305"/>
                </a:lnTo>
                <a:lnTo>
                  <a:pt x="158985" y="1274394"/>
                </a:lnTo>
                <a:lnTo>
                  <a:pt x="187207" y="1309881"/>
                </a:lnTo>
                <a:lnTo>
                  <a:pt x="217363" y="1343682"/>
                </a:lnTo>
                <a:lnTo>
                  <a:pt x="249370" y="1375714"/>
                </a:lnTo>
                <a:lnTo>
                  <a:pt x="283144" y="1405894"/>
                </a:lnTo>
                <a:lnTo>
                  <a:pt x="318603" y="1434138"/>
                </a:lnTo>
                <a:lnTo>
                  <a:pt x="355663" y="1460364"/>
                </a:lnTo>
                <a:lnTo>
                  <a:pt x="394240" y="1484487"/>
                </a:lnTo>
                <a:lnTo>
                  <a:pt x="434252" y="1506425"/>
                </a:lnTo>
                <a:lnTo>
                  <a:pt x="475615" y="1526094"/>
                </a:lnTo>
                <a:lnTo>
                  <a:pt x="518246" y="1543411"/>
                </a:lnTo>
                <a:lnTo>
                  <a:pt x="562062" y="1558292"/>
                </a:lnTo>
                <a:lnTo>
                  <a:pt x="606979" y="1570654"/>
                </a:lnTo>
                <a:lnTo>
                  <a:pt x="652914" y="1580415"/>
                </a:lnTo>
                <a:lnTo>
                  <a:pt x="699784" y="1587490"/>
                </a:lnTo>
                <a:lnTo>
                  <a:pt x="747506" y="1591796"/>
                </a:lnTo>
                <a:lnTo>
                  <a:pt x="795996" y="1593249"/>
                </a:lnTo>
                <a:lnTo>
                  <a:pt x="844486" y="1591796"/>
                </a:lnTo>
                <a:lnTo>
                  <a:pt x="892208" y="1587490"/>
                </a:lnTo>
                <a:lnTo>
                  <a:pt x="939078" y="1580415"/>
                </a:lnTo>
                <a:lnTo>
                  <a:pt x="985014" y="1570654"/>
                </a:lnTo>
                <a:lnTo>
                  <a:pt x="1029931" y="1558292"/>
                </a:lnTo>
                <a:lnTo>
                  <a:pt x="1073747" y="1543411"/>
                </a:lnTo>
                <a:lnTo>
                  <a:pt x="1116378" y="1526094"/>
                </a:lnTo>
                <a:lnTo>
                  <a:pt x="1157741" y="1506425"/>
                </a:lnTo>
                <a:lnTo>
                  <a:pt x="1197752" y="1484487"/>
                </a:lnTo>
                <a:lnTo>
                  <a:pt x="1236330" y="1460364"/>
                </a:lnTo>
                <a:lnTo>
                  <a:pt x="1273389" y="1434138"/>
                </a:lnTo>
                <a:lnTo>
                  <a:pt x="1308848" y="1405894"/>
                </a:lnTo>
                <a:lnTo>
                  <a:pt x="1342623" y="1375714"/>
                </a:lnTo>
                <a:lnTo>
                  <a:pt x="1374629" y="1343682"/>
                </a:lnTo>
                <a:lnTo>
                  <a:pt x="1404786" y="1309881"/>
                </a:lnTo>
                <a:lnTo>
                  <a:pt x="1433008" y="1274394"/>
                </a:lnTo>
                <a:lnTo>
                  <a:pt x="1459212" y="1237305"/>
                </a:lnTo>
                <a:lnTo>
                  <a:pt x="1483317" y="1198697"/>
                </a:lnTo>
                <a:lnTo>
                  <a:pt x="1505237" y="1158654"/>
                </a:lnTo>
                <a:lnTo>
                  <a:pt x="1524891" y="1117258"/>
                </a:lnTo>
                <a:lnTo>
                  <a:pt x="1542194" y="1074593"/>
                </a:lnTo>
                <a:lnTo>
                  <a:pt x="1557063" y="1030743"/>
                </a:lnTo>
                <a:lnTo>
                  <a:pt x="1569416" y="985791"/>
                </a:lnTo>
                <a:lnTo>
                  <a:pt x="1579168" y="939819"/>
                </a:lnTo>
                <a:lnTo>
                  <a:pt x="1586238" y="892912"/>
                </a:lnTo>
                <a:lnTo>
                  <a:pt x="1590540" y="845153"/>
                </a:lnTo>
                <a:lnTo>
                  <a:pt x="1591993" y="796624"/>
                </a:lnTo>
                <a:lnTo>
                  <a:pt x="1590540" y="748096"/>
                </a:lnTo>
                <a:lnTo>
                  <a:pt x="1586238" y="700337"/>
                </a:lnTo>
                <a:lnTo>
                  <a:pt x="1579168" y="653430"/>
                </a:lnTo>
                <a:lnTo>
                  <a:pt x="1569416" y="607458"/>
                </a:lnTo>
                <a:lnTo>
                  <a:pt x="1557063" y="562506"/>
                </a:lnTo>
                <a:lnTo>
                  <a:pt x="1542194" y="518655"/>
                </a:lnTo>
                <a:lnTo>
                  <a:pt x="1524891" y="475991"/>
                </a:lnTo>
                <a:lnTo>
                  <a:pt x="1505237" y="434595"/>
                </a:lnTo>
                <a:lnTo>
                  <a:pt x="1483317" y="394552"/>
                </a:lnTo>
                <a:lnTo>
                  <a:pt x="1459212" y="355944"/>
                </a:lnTo>
                <a:lnTo>
                  <a:pt x="1433008" y="318855"/>
                </a:lnTo>
                <a:lnTo>
                  <a:pt x="1404786" y="283368"/>
                </a:lnTo>
                <a:lnTo>
                  <a:pt x="1374629" y="249567"/>
                </a:lnTo>
                <a:lnTo>
                  <a:pt x="1342623" y="217535"/>
                </a:lnTo>
                <a:lnTo>
                  <a:pt x="1308848" y="187355"/>
                </a:lnTo>
                <a:lnTo>
                  <a:pt x="1273389" y="159111"/>
                </a:lnTo>
                <a:lnTo>
                  <a:pt x="1236330" y="132885"/>
                </a:lnTo>
                <a:lnTo>
                  <a:pt x="1197752" y="108762"/>
                </a:lnTo>
                <a:lnTo>
                  <a:pt x="1157741" y="86824"/>
                </a:lnTo>
                <a:lnTo>
                  <a:pt x="1116378" y="67155"/>
                </a:lnTo>
                <a:lnTo>
                  <a:pt x="1073747" y="49838"/>
                </a:lnTo>
                <a:lnTo>
                  <a:pt x="1029931" y="34957"/>
                </a:lnTo>
                <a:lnTo>
                  <a:pt x="985014" y="22594"/>
                </a:lnTo>
                <a:lnTo>
                  <a:pt x="939078" y="12834"/>
                </a:lnTo>
                <a:lnTo>
                  <a:pt x="892208" y="5759"/>
                </a:lnTo>
                <a:lnTo>
                  <a:pt x="844486" y="1453"/>
                </a:lnTo>
                <a:lnTo>
                  <a:pt x="795996" y="0"/>
                </a:lnTo>
                <a:close/>
              </a:path>
            </a:pathLst>
          </a:custGeom>
          <a:solidFill>
            <a:srgbClr val="F8B60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 txBox="1"/>
          <p:nvPr/>
        </p:nvSpPr>
        <p:spPr>
          <a:xfrm>
            <a:off x="10331274" y="3270336"/>
            <a:ext cx="1143635" cy="460375"/>
          </a:xfrm>
          <a:prstGeom prst="rect">
            <a:avLst/>
          </a:prstGeom>
        </p:spPr>
        <p:txBody>
          <a:bodyPr wrap="square" lIns="0" tIns="34290" rIns="0" bIns="0" rtlCol="0" vert="horz">
            <a:spAutoFit/>
          </a:bodyPr>
          <a:lstStyle/>
          <a:p>
            <a:pPr marR="5080">
              <a:lnSpc>
                <a:spcPts val="1639"/>
              </a:lnSpc>
              <a:spcBef>
                <a:spcPts val="270"/>
              </a:spcBef>
            </a:pPr>
            <a:r>
              <a:rPr dirty="0" sz="1450" spc="25">
                <a:solidFill>
                  <a:srgbClr val="FFFFFF"/>
                </a:solidFill>
                <a:latin typeface="微软雅黑"/>
                <a:cs typeface="微软雅黑"/>
              </a:rPr>
              <a:t>前沿创新业务 原型实验系统</a:t>
            </a:r>
            <a:endParaRPr sz="1450">
              <a:latin typeface="微软雅黑"/>
              <a:cs typeface="微软雅黑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0344091" y="4091903"/>
            <a:ext cx="1143635" cy="460375"/>
          </a:xfrm>
          <a:prstGeom prst="rect">
            <a:avLst/>
          </a:prstGeom>
        </p:spPr>
        <p:txBody>
          <a:bodyPr wrap="square" lIns="0" tIns="34290" rIns="0" bIns="0" rtlCol="0" vert="horz">
            <a:spAutoFit/>
          </a:bodyPr>
          <a:lstStyle/>
          <a:p>
            <a:pPr marR="5080" indent="93980">
              <a:lnSpc>
                <a:spcPts val="1639"/>
              </a:lnSpc>
              <a:spcBef>
                <a:spcPts val="270"/>
              </a:spcBef>
            </a:pPr>
            <a:r>
              <a:rPr dirty="0" sz="1450" spc="25">
                <a:solidFill>
                  <a:srgbClr val="FFFFFF"/>
                </a:solidFill>
                <a:latin typeface="微软雅黑"/>
                <a:cs typeface="微软雅黑"/>
              </a:rPr>
              <a:t>互联网应用 </a:t>
            </a:r>
            <a:r>
              <a:rPr dirty="0" sz="1450" spc="25">
                <a:solidFill>
                  <a:srgbClr val="FFFFFF"/>
                </a:solidFill>
                <a:latin typeface="微软雅黑"/>
                <a:cs typeface="微软雅黑"/>
              </a:rPr>
              <a:t>敏捷响应市场</a:t>
            </a:r>
            <a:endParaRPr sz="1450">
              <a:latin typeface="微软雅黑"/>
              <a:cs typeface="微软雅黑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0340887" y="5155096"/>
            <a:ext cx="1143635" cy="460375"/>
          </a:xfrm>
          <a:prstGeom prst="rect">
            <a:avLst/>
          </a:prstGeom>
        </p:spPr>
        <p:txBody>
          <a:bodyPr wrap="square" lIns="0" tIns="34290" rIns="0" bIns="0" rtlCol="0" vert="horz">
            <a:spAutoFit/>
          </a:bodyPr>
          <a:lstStyle/>
          <a:p>
            <a:pPr marR="5080">
              <a:lnSpc>
                <a:spcPts val="1639"/>
              </a:lnSpc>
              <a:spcBef>
                <a:spcPts val="270"/>
              </a:spcBef>
            </a:pPr>
            <a:r>
              <a:rPr dirty="0" sz="1450" spc="25">
                <a:solidFill>
                  <a:srgbClr val="FFFFFF"/>
                </a:solidFill>
                <a:latin typeface="微软雅黑"/>
                <a:cs typeface="微软雅黑"/>
              </a:rPr>
              <a:t>金融核心系统 传统架构资产</a:t>
            </a:r>
            <a:endParaRPr sz="1450">
              <a:latin typeface="微软雅黑"/>
              <a:cs typeface="微软雅黑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12131545" y="3554232"/>
            <a:ext cx="568325" cy="2237105"/>
          </a:xfrm>
          <a:custGeom>
            <a:avLst/>
            <a:gdLst/>
            <a:ahLst/>
            <a:cxnLst/>
            <a:rect l="l" t="t" r="r" b="b"/>
            <a:pathLst>
              <a:path w="568325" h="2237104">
                <a:moveTo>
                  <a:pt x="0" y="0"/>
                </a:moveTo>
                <a:lnTo>
                  <a:pt x="36569" y="30836"/>
                </a:lnTo>
                <a:lnTo>
                  <a:pt x="71982" y="62612"/>
                </a:lnTo>
                <a:lnTo>
                  <a:pt x="106231" y="95295"/>
                </a:lnTo>
                <a:lnTo>
                  <a:pt x="139311" y="128856"/>
                </a:lnTo>
                <a:lnTo>
                  <a:pt x="171215" y="163263"/>
                </a:lnTo>
                <a:lnTo>
                  <a:pt x="201937" y="198486"/>
                </a:lnTo>
                <a:lnTo>
                  <a:pt x="231470" y="234494"/>
                </a:lnTo>
                <a:lnTo>
                  <a:pt x="259808" y="271256"/>
                </a:lnTo>
                <a:lnTo>
                  <a:pt x="286944" y="308742"/>
                </a:lnTo>
                <a:lnTo>
                  <a:pt x="312872" y="346921"/>
                </a:lnTo>
                <a:lnTo>
                  <a:pt x="337586" y="385762"/>
                </a:lnTo>
                <a:lnTo>
                  <a:pt x="361079" y="425235"/>
                </a:lnTo>
                <a:lnTo>
                  <a:pt x="383346" y="465309"/>
                </a:lnTo>
                <a:lnTo>
                  <a:pt x="404378" y="505953"/>
                </a:lnTo>
                <a:lnTo>
                  <a:pt x="424171" y="547136"/>
                </a:lnTo>
                <a:lnTo>
                  <a:pt x="442718" y="588828"/>
                </a:lnTo>
                <a:lnTo>
                  <a:pt x="460012" y="630999"/>
                </a:lnTo>
                <a:lnTo>
                  <a:pt x="476047" y="673616"/>
                </a:lnTo>
                <a:lnTo>
                  <a:pt x="490816" y="716651"/>
                </a:lnTo>
                <a:lnTo>
                  <a:pt x="504314" y="760071"/>
                </a:lnTo>
                <a:lnTo>
                  <a:pt x="516533" y="803846"/>
                </a:lnTo>
                <a:lnTo>
                  <a:pt x="527468" y="847946"/>
                </a:lnTo>
                <a:lnTo>
                  <a:pt x="537111" y="892340"/>
                </a:lnTo>
                <a:lnTo>
                  <a:pt x="545458" y="936998"/>
                </a:lnTo>
                <a:lnTo>
                  <a:pt x="552500" y="981887"/>
                </a:lnTo>
                <a:lnTo>
                  <a:pt x="558233" y="1026979"/>
                </a:lnTo>
                <a:lnTo>
                  <a:pt x="562649" y="1072241"/>
                </a:lnTo>
                <a:lnTo>
                  <a:pt x="565741" y="1117644"/>
                </a:lnTo>
                <a:lnTo>
                  <a:pt x="567505" y="1163157"/>
                </a:lnTo>
                <a:lnTo>
                  <a:pt x="567933" y="1208748"/>
                </a:lnTo>
                <a:lnTo>
                  <a:pt x="567018" y="1254388"/>
                </a:lnTo>
                <a:lnTo>
                  <a:pt x="564756" y="1300045"/>
                </a:lnTo>
                <a:lnTo>
                  <a:pt x="561138" y="1345690"/>
                </a:lnTo>
                <a:lnTo>
                  <a:pt x="556159" y="1391290"/>
                </a:lnTo>
                <a:lnTo>
                  <a:pt x="549812" y="1436816"/>
                </a:lnTo>
                <a:lnTo>
                  <a:pt x="542091" y="1482237"/>
                </a:lnTo>
                <a:lnTo>
                  <a:pt x="532990" y="1527522"/>
                </a:lnTo>
                <a:lnTo>
                  <a:pt x="522502" y="1572640"/>
                </a:lnTo>
                <a:lnTo>
                  <a:pt x="510620" y="1617561"/>
                </a:lnTo>
                <a:lnTo>
                  <a:pt x="497339" y="1662253"/>
                </a:lnTo>
                <a:lnTo>
                  <a:pt x="482652" y="1706687"/>
                </a:lnTo>
                <a:lnTo>
                  <a:pt x="466552" y="1750832"/>
                </a:lnTo>
                <a:lnTo>
                  <a:pt x="449034" y="1794657"/>
                </a:lnTo>
                <a:lnTo>
                  <a:pt x="430090" y="1838130"/>
                </a:lnTo>
                <a:lnTo>
                  <a:pt x="409715" y="1881223"/>
                </a:lnTo>
                <a:lnTo>
                  <a:pt x="387902" y="1923903"/>
                </a:lnTo>
                <a:lnTo>
                  <a:pt x="364644" y="1966140"/>
                </a:lnTo>
                <a:lnTo>
                  <a:pt x="339936" y="2007903"/>
                </a:lnTo>
                <a:lnTo>
                  <a:pt x="313770" y="2049162"/>
                </a:lnTo>
                <a:lnTo>
                  <a:pt x="287094" y="2088493"/>
                </a:lnTo>
                <a:lnTo>
                  <a:pt x="259234" y="2126969"/>
                </a:lnTo>
                <a:lnTo>
                  <a:pt x="230210" y="2164564"/>
                </a:lnTo>
                <a:lnTo>
                  <a:pt x="200038" y="2201253"/>
                </a:lnTo>
                <a:lnTo>
                  <a:pt x="168738" y="2237010"/>
                </a:lnTo>
              </a:path>
            </a:pathLst>
          </a:custGeom>
          <a:ln w="65338">
            <a:solidFill>
              <a:srgbClr val="FF634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11998380" y="3456652"/>
            <a:ext cx="216535" cy="194945"/>
          </a:xfrm>
          <a:custGeom>
            <a:avLst/>
            <a:gdLst/>
            <a:ahLst/>
            <a:cxnLst/>
            <a:rect l="l" t="t" r="r" b="b"/>
            <a:pathLst>
              <a:path w="216534" h="194945">
                <a:moveTo>
                  <a:pt x="0" y="0"/>
                </a:moveTo>
                <a:lnTo>
                  <a:pt x="100185" y="194905"/>
                </a:lnTo>
                <a:lnTo>
                  <a:pt x="216035" y="36794"/>
                </a:lnTo>
                <a:lnTo>
                  <a:pt x="0" y="0"/>
                </a:lnTo>
                <a:close/>
              </a:path>
            </a:pathLst>
          </a:custGeom>
          <a:solidFill>
            <a:srgbClr val="FF634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9165792" y="3461506"/>
            <a:ext cx="579120" cy="2367280"/>
          </a:xfrm>
          <a:custGeom>
            <a:avLst/>
            <a:gdLst/>
            <a:ahLst/>
            <a:cxnLst/>
            <a:rect l="l" t="t" r="r" b="b"/>
            <a:pathLst>
              <a:path w="579120" h="2367279">
                <a:moveTo>
                  <a:pt x="374060" y="2367100"/>
                </a:moveTo>
                <a:lnTo>
                  <a:pt x="344714" y="2329073"/>
                </a:lnTo>
                <a:lnTo>
                  <a:pt x="316571" y="2290442"/>
                </a:lnTo>
                <a:lnTo>
                  <a:pt x="289630" y="2251232"/>
                </a:lnTo>
                <a:lnTo>
                  <a:pt x="263890" y="2211469"/>
                </a:lnTo>
                <a:lnTo>
                  <a:pt x="239352" y="2171178"/>
                </a:lnTo>
                <a:lnTo>
                  <a:pt x="216014" y="2130384"/>
                </a:lnTo>
                <a:lnTo>
                  <a:pt x="193876" y="2089113"/>
                </a:lnTo>
                <a:lnTo>
                  <a:pt x="172937" y="2047390"/>
                </a:lnTo>
                <a:lnTo>
                  <a:pt x="153197" y="2005240"/>
                </a:lnTo>
                <a:lnTo>
                  <a:pt x="134656" y="1962689"/>
                </a:lnTo>
                <a:lnTo>
                  <a:pt x="117313" y="1919762"/>
                </a:lnTo>
                <a:lnTo>
                  <a:pt x="101167" y="1876485"/>
                </a:lnTo>
                <a:lnTo>
                  <a:pt x="86218" y="1832882"/>
                </a:lnTo>
                <a:lnTo>
                  <a:pt x="72465" y="1788978"/>
                </a:lnTo>
                <a:lnTo>
                  <a:pt x="59909" y="1744801"/>
                </a:lnTo>
                <a:lnTo>
                  <a:pt x="48547" y="1700373"/>
                </a:lnTo>
                <a:lnTo>
                  <a:pt x="38380" y="1655722"/>
                </a:lnTo>
                <a:lnTo>
                  <a:pt x="29408" y="1610872"/>
                </a:lnTo>
                <a:lnTo>
                  <a:pt x="21630" y="1565849"/>
                </a:lnTo>
                <a:lnTo>
                  <a:pt x="15044" y="1520677"/>
                </a:lnTo>
                <a:lnTo>
                  <a:pt x="9652" y="1475383"/>
                </a:lnTo>
                <a:lnTo>
                  <a:pt x="5452" y="1429991"/>
                </a:lnTo>
                <a:lnTo>
                  <a:pt x="2443" y="1384527"/>
                </a:lnTo>
                <a:lnTo>
                  <a:pt x="626" y="1339016"/>
                </a:lnTo>
                <a:lnTo>
                  <a:pt x="0" y="1293484"/>
                </a:lnTo>
                <a:lnTo>
                  <a:pt x="563" y="1247955"/>
                </a:lnTo>
                <a:lnTo>
                  <a:pt x="2316" y="1202456"/>
                </a:lnTo>
                <a:lnTo>
                  <a:pt x="5259" y="1157011"/>
                </a:lnTo>
                <a:lnTo>
                  <a:pt x="9390" y="1111646"/>
                </a:lnTo>
                <a:lnTo>
                  <a:pt x="14709" y="1066387"/>
                </a:lnTo>
                <a:lnTo>
                  <a:pt x="21216" y="1021257"/>
                </a:lnTo>
                <a:lnTo>
                  <a:pt x="28910" y="976284"/>
                </a:lnTo>
                <a:lnTo>
                  <a:pt x="37791" y="931491"/>
                </a:lnTo>
                <a:lnTo>
                  <a:pt x="47857" y="886905"/>
                </a:lnTo>
                <a:lnTo>
                  <a:pt x="59110" y="842551"/>
                </a:lnTo>
                <a:lnTo>
                  <a:pt x="71547" y="798453"/>
                </a:lnTo>
                <a:lnTo>
                  <a:pt x="85169" y="754639"/>
                </a:lnTo>
                <a:lnTo>
                  <a:pt x="99974" y="711131"/>
                </a:lnTo>
                <a:lnTo>
                  <a:pt x="115964" y="667957"/>
                </a:lnTo>
                <a:lnTo>
                  <a:pt x="133136" y="625141"/>
                </a:lnTo>
                <a:lnTo>
                  <a:pt x="151491" y="582709"/>
                </a:lnTo>
                <a:lnTo>
                  <a:pt x="171027" y="540686"/>
                </a:lnTo>
                <a:lnTo>
                  <a:pt x="191745" y="499098"/>
                </a:lnTo>
                <a:lnTo>
                  <a:pt x="213644" y="457969"/>
                </a:lnTo>
                <a:lnTo>
                  <a:pt x="236724" y="417325"/>
                </a:lnTo>
                <a:lnTo>
                  <a:pt x="260983" y="377191"/>
                </a:lnTo>
                <a:lnTo>
                  <a:pt x="286422" y="337593"/>
                </a:lnTo>
                <a:lnTo>
                  <a:pt x="313039" y="298555"/>
                </a:lnTo>
                <a:lnTo>
                  <a:pt x="340835" y="260105"/>
                </a:lnTo>
                <a:lnTo>
                  <a:pt x="369809" y="222265"/>
                </a:lnTo>
                <a:lnTo>
                  <a:pt x="399960" y="185063"/>
                </a:lnTo>
                <a:lnTo>
                  <a:pt x="431288" y="148523"/>
                </a:lnTo>
                <a:lnTo>
                  <a:pt x="463792" y="112670"/>
                </a:lnTo>
                <a:lnTo>
                  <a:pt x="497472" y="77531"/>
                </a:lnTo>
                <a:lnTo>
                  <a:pt x="532327" y="43129"/>
                </a:lnTo>
                <a:lnTo>
                  <a:pt x="567167" y="10626"/>
                </a:lnTo>
                <a:lnTo>
                  <a:pt x="578965" y="0"/>
                </a:lnTo>
              </a:path>
            </a:pathLst>
          </a:custGeom>
          <a:ln w="65443">
            <a:solidFill>
              <a:srgbClr val="FF634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9445062" y="5740131"/>
            <a:ext cx="203200" cy="212725"/>
          </a:xfrm>
          <a:custGeom>
            <a:avLst/>
            <a:gdLst/>
            <a:ahLst/>
            <a:cxnLst/>
            <a:rect l="l" t="t" r="r" b="b"/>
            <a:pathLst>
              <a:path w="203200" h="212725">
                <a:moveTo>
                  <a:pt x="147827" y="0"/>
                </a:moveTo>
                <a:lnTo>
                  <a:pt x="0" y="129189"/>
                </a:lnTo>
                <a:lnTo>
                  <a:pt x="203103" y="212433"/>
                </a:lnTo>
                <a:lnTo>
                  <a:pt x="147827" y="0"/>
                </a:lnTo>
                <a:close/>
              </a:path>
            </a:pathLst>
          </a:custGeom>
          <a:solidFill>
            <a:srgbClr val="FF634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 txBox="1"/>
          <p:nvPr/>
        </p:nvSpPr>
        <p:spPr>
          <a:xfrm>
            <a:off x="1152254" y="9324226"/>
            <a:ext cx="1382395" cy="528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1650">
                <a:solidFill>
                  <a:srgbClr val="5E5E5E"/>
                </a:solidFill>
                <a:latin typeface="微软雅黑"/>
                <a:cs typeface="微软雅黑"/>
              </a:rPr>
              <a:t>基础设施</a:t>
            </a:r>
            <a:endParaRPr sz="1650">
              <a:latin typeface="微软雅黑"/>
              <a:cs typeface="微软雅黑"/>
            </a:endParaRPr>
          </a:p>
          <a:p>
            <a:pPr algn="ctr">
              <a:lnSpc>
                <a:spcPct val="100000"/>
              </a:lnSpc>
            </a:pPr>
            <a:r>
              <a:rPr dirty="0" sz="1650" spc="-5">
                <a:solidFill>
                  <a:srgbClr val="5E5E5E"/>
                </a:solidFill>
                <a:latin typeface="微软雅黑"/>
                <a:cs typeface="微软雅黑"/>
              </a:rPr>
              <a:t>Infrastructure</a:t>
            </a:r>
            <a:endParaRPr sz="1650">
              <a:latin typeface="微软雅黑"/>
              <a:cs typeface="微软雅黑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6430798" y="4931786"/>
            <a:ext cx="1880989" cy="68353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 txBox="1"/>
          <p:nvPr/>
        </p:nvSpPr>
        <p:spPr>
          <a:xfrm>
            <a:off x="6430798" y="5126460"/>
            <a:ext cx="1881505" cy="2774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77165">
              <a:lnSpc>
                <a:spcPct val="100000"/>
              </a:lnSpc>
              <a:spcBef>
                <a:spcPts val="100"/>
              </a:spcBef>
            </a:pPr>
            <a:r>
              <a:rPr dirty="0" sz="1650">
                <a:solidFill>
                  <a:srgbClr val="FFFFFF"/>
                </a:solidFill>
                <a:latin typeface="微软雅黑"/>
                <a:cs typeface="微软雅黑"/>
              </a:rPr>
              <a:t>容器镜像</a:t>
            </a:r>
            <a:r>
              <a:rPr dirty="0" sz="1650" spc="-35">
                <a:solidFill>
                  <a:srgbClr val="FFFFFF"/>
                </a:solidFill>
                <a:latin typeface="微软雅黑"/>
                <a:cs typeface="微软雅黑"/>
              </a:rPr>
              <a:t> </a:t>
            </a:r>
            <a:r>
              <a:rPr dirty="0" sz="1650" spc="-5">
                <a:solidFill>
                  <a:srgbClr val="FFFFFF"/>
                </a:solidFill>
                <a:latin typeface="微软雅黑"/>
                <a:cs typeface="微软雅黑"/>
              </a:rPr>
              <a:t>Image</a:t>
            </a:r>
            <a:endParaRPr sz="1650">
              <a:latin typeface="微软雅黑"/>
              <a:cs typeface="微软雅黑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4341229" y="4931786"/>
            <a:ext cx="1880989" cy="68353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 txBox="1"/>
          <p:nvPr/>
        </p:nvSpPr>
        <p:spPr>
          <a:xfrm>
            <a:off x="4341229" y="5126460"/>
            <a:ext cx="1881505" cy="2774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37160">
              <a:lnSpc>
                <a:spcPct val="100000"/>
              </a:lnSpc>
              <a:spcBef>
                <a:spcPts val="100"/>
              </a:spcBef>
            </a:pPr>
            <a:r>
              <a:rPr dirty="0" sz="1650">
                <a:solidFill>
                  <a:srgbClr val="FFFFFF"/>
                </a:solidFill>
                <a:latin typeface="微软雅黑"/>
                <a:cs typeface="微软雅黑"/>
              </a:rPr>
              <a:t>应用包</a:t>
            </a:r>
            <a:r>
              <a:rPr dirty="0" sz="1650" spc="-5">
                <a:solidFill>
                  <a:srgbClr val="FFFFFF"/>
                </a:solidFill>
                <a:latin typeface="微软雅黑"/>
                <a:cs typeface="微软雅黑"/>
              </a:rPr>
              <a:t>Buildpack</a:t>
            </a:r>
            <a:endParaRPr sz="1650">
              <a:latin typeface="微软雅黑"/>
              <a:cs typeface="微软雅黑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4332433" y="3824805"/>
            <a:ext cx="4039667" cy="83180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 txBox="1"/>
          <p:nvPr/>
        </p:nvSpPr>
        <p:spPr>
          <a:xfrm>
            <a:off x="4332433" y="3967417"/>
            <a:ext cx="4039870" cy="528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">
              <a:lnSpc>
                <a:spcPct val="100000"/>
              </a:lnSpc>
              <a:spcBef>
                <a:spcPts val="100"/>
              </a:spcBef>
            </a:pPr>
            <a:r>
              <a:rPr dirty="0" sz="1650">
                <a:solidFill>
                  <a:srgbClr val="FFFFFF"/>
                </a:solidFill>
                <a:latin typeface="微软雅黑"/>
                <a:cs typeface="微软雅黑"/>
              </a:rPr>
              <a:t>面向应用的交互模式</a:t>
            </a:r>
            <a:endParaRPr sz="1650">
              <a:latin typeface="微软雅黑"/>
              <a:cs typeface="微软雅黑"/>
            </a:endParaRPr>
          </a:p>
          <a:p>
            <a:pPr algn="ctr">
              <a:lnSpc>
                <a:spcPct val="100000"/>
              </a:lnSpc>
            </a:pPr>
            <a:r>
              <a:rPr dirty="0" sz="1650">
                <a:solidFill>
                  <a:srgbClr val="FFFFFF"/>
                </a:solidFill>
                <a:latin typeface="微软雅黑"/>
                <a:cs typeface="微软雅黑"/>
              </a:rPr>
              <a:t>（双模交付）</a:t>
            </a:r>
            <a:endParaRPr sz="1650">
              <a:latin typeface="微软雅黑"/>
              <a:cs typeface="微软雅黑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13546393" y="3824805"/>
            <a:ext cx="4039667" cy="83180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 txBox="1"/>
          <p:nvPr/>
        </p:nvSpPr>
        <p:spPr>
          <a:xfrm>
            <a:off x="13546393" y="3967417"/>
            <a:ext cx="4039870" cy="528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06475" marR="998219" indent="286385">
              <a:lnSpc>
                <a:spcPct val="100000"/>
              </a:lnSpc>
              <a:spcBef>
                <a:spcPts val="100"/>
              </a:spcBef>
            </a:pPr>
            <a:r>
              <a:rPr dirty="0" sz="1650" spc="-5">
                <a:solidFill>
                  <a:srgbClr val="FFFFFF"/>
                </a:solidFill>
                <a:latin typeface="微软雅黑"/>
                <a:cs typeface="微软雅黑"/>
              </a:rPr>
              <a:t>Java Functions  (SOFA </a:t>
            </a:r>
            <a:r>
              <a:rPr dirty="0" sz="1650">
                <a:solidFill>
                  <a:srgbClr val="FFFFFF"/>
                </a:solidFill>
                <a:latin typeface="微软雅黑"/>
                <a:cs typeface="微软雅黑"/>
              </a:rPr>
              <a:t>Ark</a:t>
            </a:r>
            <a:r>
              <a:rPr dirty="0" sz="1650" spc="-85">
                <a:solidFill>
                  <a:srgbClr val="FFFFFF"/>
                </a:solidFill>
                <a:latin typeface="微软雅黑"/>
                <a:cs typeface="微软雅黑"/>
              </a:rPr>
              <a:t> </a:t>
            </a:r>
            <a:r>
              <a:rPr dirty="0" sz="1650" spc="-5">
                <a:solidFill>
                  <a:srgbClr val="FFFFFF"/>
                </a:solidFill>
                <a:latin typeface="微软雅黑"/>
                <a:cs typeface="微软雅黑"/>
              </a:rPr>
              <a:t>Modules)</a:t>
            </a:r>
            <a:endParaRPr sz="1650">
              <a:latin typeface="微软雅黑"/>
              <a:cs typeface="微软雅黑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15667377" y="4931786"/>
            <a:ext cx="1922452" cy="68353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 txBox="1"/>
          <p:nvPr/>
        </p:nvSpPr>
        <p:spPr>
          <a:xfrm>
            <a:off x="15667377" y="5000810"/>
            <a:ext cx="1922780" cy="528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76250" marR="468630" indent="127635">
              <a:lnSpc>
                <a:spcPct val="100000"/>
              </a:lnSpc>
              <a:spcBef>
                <a:spcPts val="100"/>
              </a:spcBef>
            </a:pPr>
            <a:r>
              <a:rPr dirty="0" sz="1650">
                <a:solidFill>
                  <a:srgbClr val="FFFFFF"/>
                </a:solidFill>
                <a:latin typeface="微软雅黑"/>
                <a:cs typeface="微软雅黑"/>
              </a:rPr>
              <a:t>Nodejs  </a:t>
            </a:r>
            <a:r>
              <a:rPr dirty="0" sz="1650">
                <a:solidFill>
                  <a:srgbClr val="FFFFFF"/>
                </a:solidFill>
                <a:latin typeface="微软雅黑"/>
                <a:cs typeface="微软雅黑"/>
              </a:rPr>
              <a:t>Func</a:t>
            </a:r>
            <a:r>
              <a:rPr dirty="0" sz="1650" spc="-5">
                <a:solidFill>
                  <a:srgbClr val="FFFFFF"/>
                </a:solidFill>
                <a:latin typeface="微软雅黑"/>
                <a:cs typeface="微软雅黑"/>
              </a:rPr>
              <a:t>tio</a:t>
            </a:r>
            <a:r>
              <a:rPr dirty="0" sz="1650">
                <a:solidFill>
                  <a:srgbClr val="FFFFFF"/>
                </a:solidFill>
                <a:latin typeface="微软雅黑"/>
                <a:cs typeface="微软雅黑"/>
              </a:rPr>
              <a:t>ns</a:t>
            </a:r>
            <a:endParaRPr sz="1650">
              <a:latin typeface="微软雅黑"/>
              <a:cs typeface="微软雅黑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13553932" y="4931786"/>
            <a:ext cx="1922453" cy="683539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 txBox="1"/>
          <p:nvPr/>
        </p:nvSpPr>
        <p:spPr>
          <a:xfrm>
            <a:off x="13553932" y="5000810"/>
            <a:ext cx="1922780" cy="528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26415" marR="518795" indent="78740">
              <a:lnSpc>
                <a:spcPct val="100000"/>
              </a:lnSpc>
              <a:spcBef>
                <a:spcPts val="100"/>
              </a:spcBef>
            </a:pPr>
            <a:r>
              <a:rPr dirty="0" sz="1650" spc="-5">
                <a:solidFill>
                  <a:srgbClr val="FFFFFF"/>
                </a:solidFill>
                <a:latin typeface="微软雅黑"/>
                <a:cs typeface="微软雅黑"/>
              </a:rPr>
              <a:t>Python  </a:t>
            </a:r>
            <a:r>
              <a:rPr dirty="0" sz="1650" spc="-5">
                <a:solidFill>
                  <a:srgbClr val="FFFFFF"/>
                </a:solidFill>
                <a:latin typeface="微软雅黑"/>
                <a:cs typeface="微软雅黑"/>
              </a:rPr>
              <a:t>S</a:t>
            </a:r>
            <a:r>
              <a:rPr dirty="0" sz="1650">
                <a:solidFill>
                  <a:srgbClr val="FFFFFF"/>
                </a:solidFill>
                <a:latin typeface="微软雅黑"/>
                <a:cs typeface="微软雅黑"/>
              </a:rPr>
              <a:t>n</a:t>
            </a:r>
            <a:r>
              <a:rPr dirty="0" sz="1650" spc="-5">
                <a:solidFill>
                  <a:srgbClr val="FFFFFF"/>
                </a:solidFill>
                <a:latin typeface="微软雅黑"/>
                <a:cs typeface="微软雅黑"/>
              </a:rPr>
              <a:t>i</a:t>
            </a:r>
            <a:r>
              <a:rPr dirty="0" sz="1650">
                <a:solidFill>
                  <a:srgbClr val="FFFFFF"/>
                </a:solidFill>
                <a:latin typeface="微软雅黑"/>
                <a:cs typeface="微软雅黑"/>
              </a:rPr>
              <a:t>ppe</a:t>
            </a:r>
            <a:r>
              <a:rPr dirty="0" sz="1650" spc="-5">
                <a:solidFill>
                  <a:srgbClr val="FFFFFF"/>
                </a:solidFill>
                <a:latin typeface="微软雅黑"/>
                <a:cs typeface="微软雅黑"/>
              </a:rPr>
              <a:t>t</a:t>
            </a:r>
            <a:r>
              <a:rPr dirty="0" sz="1650">
                <a:solidFill>
                  <a:srgbClr val="FFFFFF"/>
                </a:solidFill>
                <a:latin typeface="微软雅黑"/>
                <a:cs typeface="微软雅黑"/>
              </a:rPr>
              <a:t>s</a:t>
            </a:r>
            <a:endParaRPr sz="1650">
              <a:latin typeface="微软雅黑"/>
              <a:cs typeface="微软雅黑"/>
            </a:endParaRPr>
          </a:p>
        </p:txBody>
      </p:sp>
      <p:sp>
        <p:nvSpPr>
          <p:cNvPr id="62" name="object 62"/>
          <p:cNvSpPr txBox="1">
            <a:spLocks noGrp="1"/>
          </p:cNvSpPr>
          <p:nvPr>
            <p:ph type="title"/>
          </p:nvPr>
        </p:nvSpPr>
        <p:spPr>
          <a:xfrm>
            <a:off x="5706810" y="528854"/>
            <a:ext cx="8682990" cy="65468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25"/>
              <a:t>双模</a:t>
            </a:r>
            <a:r>
              <a:rPr dirty="0" spc="110">
                <a:latin typeface="Calibri"/>
                <a:cs typeface="Calibri"/>
              </a:rPr>
              <a:t>PaaS</a:t>
            </a:r>
            <a:r>
              <a:rPr dirty="0" spc="110"/>
              <a:t>：</a:t>
            </a:r>
            <a:r>
              <a:rPr dirty="0" spc="25"/>
              <a:t>满</a:t>
            </a:r>
            <a:r>
              <a:rPr dirty="0" spc="825"/>
              <a:t>足</a:t>
            </a:r>
            <a:r>
              <a:rPr dirty="0" spc="140">
                <a:latin typeface="Calibri"/>
                <a:cs typeface="Calibri"/>
              </a:rPr>
              <a:t>PaaS</a:t>
            </a:r>
            <a:r>
              <a:rPr dirty="0" spc="-165">
                <a:latin typeface="Calibri"/>
                <a:cs typeface="Calibri"/>
              </a:rPr>
              <a:t> </a:t>
            </a:r>
            <a:r>
              <a:rPr dirty="0" spc="25"/>
              <a:t>层平滑演进需求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93231" y="592442"/>
            <a:ext cx="0" cy="339725"/>
          </a:xfrm>
          <a:custGeom>
            <a:avLst/>
            <a:gdLst/>
            <a:ahLst/>
            <a:cxnLst/>
            <a:rect l="l" t="t" r="r" b="b"/>
            <a:pathLst>
              <a:path w="0" h="339725">
                <a:moveTo>
                  <a:pt x="0" y="0"/>
                </a:moveTo>
                <a:lnTo>
                  <a:pt x="0" y="339654"/>
                </a:lnTo>
              </a:path>
            </a:pathLst>
          </a:custGeom>
          <a:ln w="213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901093" y="1292940"/>
            <a:ext cx="18027650" cy="4145279"/>
          </a:xfrm>
          <a:custGeom>
            <a:avLst/>
            <a:gdLst/>
            <a:ahLst/>
            <a:cxnLst/>
            <a:rect l="l" t="t" r="r" b="b"/>
            <a:pathLst>
              <a:path w="18027650" h="4145279">
                <a:moveTo>
                  <a:pt x="15720872" y="0"/>
                </a:moveTo>
                <a:lnTo>
                  <a:pt x="15720872" y="495000"/>
                </a:lnTo>
                <a:lnTo>
                  <a:pt x="0" y="495000"/>
                </a:lnTo>
                <a:lnTo>
                  <a:pt x="0" y="3650223"/>
                </a:lnTo>
                <a:lnTo>
                  <a:pt x="15720872" y="3650223"/>
                </a:lnTo>
                <a:lnTo>
                  <a:pt x="15720872" y="4145214"/>
                </a:lnTo>
                <a:lnTo>
                  <a:pt x="18027095" y="2072607"/>
                </a:lnTo>
                <a:lnTo>
                  <a:pt x="15720872" y="0"/>
                </a:lnTo>
                <a:close/>
              </a:path>
            </a:pathLst>
          </a:custGeom>
          <a:solidFill>
            <a:srgbClr val="00ACFF">
              <a:alpha val="509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901093" y="1292940"/>
            <a:ext cx="18027650" cy="4145279"/>
          </a:xfrm>
          <a:custGeom>
            <a:avLst/>
            <a:gdLst/>
            <a:ahLst/>
            <a:cxnLst/>
            <a:rect l="l" t="t" r="r" b="b"/>
            <a:pathLst>
              <a:path w="18027650" h="4145279">
                <a:moveTo>
                  <a:pt x="0" y="495000"/>
                </a:moveTo>
                <a:lnTo>
                  <a:pt x="15720872" y="495000"/>
                </a:lnTo>
                <a:lnTo>
                  <a:pt x="15720872" y="0"/>
                </a:lnTo>
                <a:lnTo>
                  <a:pt x="18027095" y="2072607"/>
                </a:lnTo>
                <a:lnTo>
                  <a:pt x="15720872" y="4145214"/>
                </a:lnTo>
                <a:lnTo>
                  <a:pt x="15720872" y="3650223"/>
                </a:lnTo>
                <a:lnTo>
                  <a:pt x="0" y="3650223"/>
                </a:lnTo>
                <a:lnTo>
                  <a:pt x="0" y="495000"/>
                </a:lnTo>
                <a:close/>
              </a:path>
            </a:pathLst>
          </a:custGeom>
          <a:ln w="10052">
            <a:solidFill>
              <a:srgbClr val="00A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2342127" y="3723028"/>
            <a:ext cx="3535045" cy="1229360"/>
          </a:xfrm>
          <a:prstGeom prst="rect">
            <a:avLst/>
          </a:prstGeom>
          <a:solidFill>
            <a:srgbClr val="00A1FF">
              <a:alpha val="50195"/>
            </a:srgbClr>
          </a:solidFill>
          <a:ln w="10052">
            <a:solidFill>
              <a:srgbClr val="00ACFF"/>
            </a:solidFill>
          </a:ln>
        </p:spPr>
        <p:txBody>
          <a:bodyPr wrap="square" lIns="0" tIns="189865" rIns="0" bIns="0" rtlCol="0" vert="horz">
            <a:spAutoFit/>
          </a:bodyPr>
          <a:lstStyle/>
          <a:p>
            <a:pPr marL="715645">
              <a:lnSpc>
                <a:spcPct val="100000"/>
              </a:lnSpc>
              <a:spcBef>
                <a:spcPts val="1495"/>
              </a:spcBef>
            </a:pPr>
            <a:r>
              <a:rPr dirty="0" sz="1800" spc="5">
                <a:latin typeface="Calibri"/>
                <a:cs typeface="Calibri"/>
              </a:rPr>
              <a:t>“</a:t>
            </a:r>
            <a:r>
              <a:rPr dirty="0" sz="1800" spc="75" b="1">
                <a:latin typeface="微软雅黑"/>
                <a:cs typeface="微软雅黑"/>
              </a:rPr>
              <a:t>云机</a:t>
            </a:r>
            <a:r>
              <a:rPr dirty="0" sz="1800" spc="80" b="1">
                <a:latin typeface="微软雅黑"/>
                <a:cs typeface="微软雅黑"/>
              </a:rPr>
              <a:t>房</a:t>
            </a:r>
            <a:r>
              <a:rPr dirty="0" sz="1800" spc="110">
                <a:latin typeface="Calibri"/>
                <a:cs typeface="Calibri"/>
              </a:rPr>
              <a:t>”Cloud-Based</a:t>
            </a:r>
            <a:endParaRPr sz="1800">
              <a:latin typeface="Calibri"/>
              <a:cs typeface="Calibri"/>
            </a:endParaRPr>
          </a:p>
          <a:p>
            <a:pPr marL="638810" indent="-347980">
              <a:lnSpc>
                <a:spcPct val="100000"/>
              </a:lnSpc>
              <a:spcBef>
                <a:spcPts val="40"/>
              </a:spcBef>
              <a:buFont typeface="Arial"/>
              <a:buChar char="•"/>
              <a:tabLst>
                <a:tab pos="638810" algn="l"/>
                <a:tab pos="639445" algn="l"/>
              </a:tabLst>
            </a:pPr>
            <a:r>
              <a:rPr dirty="0" sz="1600" spc="75" b="1">
                <a:latin typeface="微软雅黑"/>
                <a:cs typeface="微软雅黑"/>
              </a:rPr>
              <a:t>外包托</a:t>
            </a:r>
            <a:r>
              <a:rPr dirty="0" sz="1600" spc="65" b="1">
                <a:latin typeface="微软雅黑"/>
                <a:cs typeface="微软雅黑"/>
              </a:rPr>
              <a:t>管</a:t>
            </a:r>
            <a:r>
              <a:rPr dirty="0" sz="1600" spc="75" b="1">
                <a:latin typeface="微软雅黑"/>
                <a:cs typeface="微软雅黑"/>
              </a:rPr>
              <a:t>机房</a:t>
            </a:r>
            <a:endParaRPr sz="1600">
              <a:latin typeface="微软雅黑"/>
              <a:cs typeface="微软雅黑"/>
            </a:endParaRPr>
          </a:p>
          <a:p>
            <a:pPr marL="638810" indent="-347980">
              <a:lnSpc>
                <a:spcPct val="100000"/>
              </a:lnSpc>
              <a:spcBef>
                <a:spcPts val="30"/>
              </a:spcBef>
              <a:buFont typeface="Arial"/>
              <a:buChar char="•"/>
              <a:tabLst>
                <a:tab pos="638810" algn="l"/>
                <a:tab pos="639445" algn="l"/>
              </a:tabLst>
            </a:pPr>
            <a:r>
              <a:rPr dirty="0" sz="1600" spc="75" b="1">
                <a:latin typeface="微软雅黑"/>
                <a:cs typeface="微软雅黑"/>
              </a:rPr>
              <a:t>传统应</a:t>
            </a:r>
            <a:r>
              <a:rPr dirty="0" sz="1600" spc="65" b="1">
                <a:latin typeface="微软雅黑"/>
                <a:cs typeface="微软雅黑"/>
              </a:rPr>
              <a:t>用</a:t>
            </a:r>
            <a:r>
              <a:rPr dirty="0" sz="1600" spc="75" b="1">
                <a:latin typeface="微软雅黑"/>
                <a:cs typeface="微软雅黑"/>
              </a:rPr>
              <a:t>虚拟化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342127" y="5097645"/>
            <a:ext cx="3535045" cy="1122680"/>
          </a:xfrm>
          <a:custGeom>
            <a:avLst/>
            <a:gdLst/>
            <a:ahLst/>
            <a:cxnLst/>
            <a:rect l="l" t="t" r="r" b="b"/>
            <a:pathLst>
              <a:path w="3535045" h="1122679">
                <a:moveTo>
                  <a:pt x="0" y="0"/>
                </a:moveTo>
                <a:lnTo>
                  <a:pt x="3534552" y="0"/>
                </a:lnTo>
                <a:lnTo>
                  <a:pt x="3534552" y="1122060"/>
                </a:lnTo>
                <a:lnTo>
                  <a:pt x="0" y="1122060"/>
                </a:lnTo>
                <a:lnTo>
                  <a:pt x="0" y="0"/>
                </a:lnTo>
                <a:close/>
              </a:path>
            </a:pathLst>
          </a:custGeom>
          <a:solidFill>
            <a:srgbClr val="015BA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2342127" y="5097645"/>
            <a:ext cx="3535045" cy="1122680"/>
          </a:xfrm>
          <a:prstGeom prst="rect">
            <a:avLst/>
          </a:prstGeom>
          <a:ln w="10052">
            <a:solidFill>
              <a:srgbClr val="00ACFF"/>
            </a:solidFill>
          </a:ln>
        </p:spPr>
        <p:txBody>
          <a:bodyPr wrap="square" lIns="0" tIns="135255" rIns="0" bIns="0" rtlCol="0" vert="horz">
            <a:spAutoFit/>
          </a:bodyPr>
          <a:lstStyle/>
          <a:p>
            <a:pPr algn="ctr" marR="97155">
              <a:lnSpc>
                <a:spcPct val="100000"/>
              </a:lnSpc>
              <a:spcBef>
                <a:spcPts val="1065"/>
              </a:spcBef>
            </a:pPr>
            <a:r>
              <a:rPr dirty="0" sz="2000" spc="75" b="1">
                <a:solidFill>
                  <a:srgbClr val="FFFFFF"/>
                </a:solidFill>
                <a:latin typeface="微软雅黑"/>
                <a:cs typeface="微软雅黑"/>
              </a:rPr>
              <a:t>业务应用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078977" y="3723028"/>
            <a:ext cx="2237105" cy="1229360"/>
          </a:xfrm>
          <a:prstGeom prst="rect">
            <a:avLst/>
          </a:prstGeom>
          <a:solidFill>
            <a:srgbClr val="00A1FF">
              <a:alpha val="19999"/>
            </a:srgbClr>
          </a:solidFill>
          <a:ln w="10052">
            <a:solidFill>
              <a:srgbClr val="00ACFF"/>
            </a:solidFill>
          </a:ln>
        </p:spPr>
        <p:txBody>
          <a:bodyPr wrap="square" lIns="0" tIns="170180" rIns="0" bIns="0" rtlCol="0" vert="horz">
            <a:spAutoFit/>
          </a:bodyPr>
          <a:lstStyle/>
          <a:p>
            <a:pPr marL="517525" marR="391160" indent="-120014">
              <a:lnSpc>
                <a:spcPct val="101499"/>
              </a:lnSpc>
              <a:spcBef>
                <a:spcPts val="1340"/>
              </a:spcBef>
            </a:pPr>
            <a:r>
              <a:rPr dirty="0" sz="1800" spc="75" b="1">
                <a:latin typeface="微软雅黑"/>
                <a:cs typeface="微软雅黑"/>
              </a:rPr>
              <a:t>应用无状态化 </a:t>
            </a:r>
            <a:r>
              <a:rPr dirty="0" sz="1800" spc="75" b="1">
                <a:latin typeface="微软雅黑"/>
                <a:cs typeface="微软雅黑"/>
              </a:rPr>
              <a:t>运维自动化 服务规模化</a:t>
            </a:r>
            <a:endParaRPr sz="1800">
              <a:latin typeface="微软雅黑"/>
              <a:cs typeface="微软雅黑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517856" y="3723028"/>
            <a:ext cx="3683000" cy="1229360"/>
          </a:xfrm>
          <a:prstGeom prst="rect">
            <a:avLst/>
          </a:prstGeom>
          <a:solidFill>
            <a:srgbClr val="00A1FF">
              <a:alpha val="50195"/>
            </a:srgbClr>
          </a:solidFill>
          <a:ln w="10052">
            <a:solidFill>
              <a:srgbClr val="00ACFF"/>
            </a:solidFill>
          </a:ln>
        </p:spPr>
        <p:txBody>
          <a:bodyPr wrap="square" lIns="0" tIns="205740" rIns="0" bIns="0" rtlCol="0" vert="horz">
            <a:spAutoFit/>
          </a:bodyPr>
          <a:lstStyle/>
          <a:p>
            <a:pPr marL="789305">
              <a:lnSpc>
                <a:spcPct val="100000"/>
              </a:lnSpc>
              <a:spcBef>
                <a:spcPts val="1620"/>
              </a:spcBef>
            </a:pPr>
            <a:r>
              <a:rPr dirty="0" sz="1800" spc="5">
                <a:latin typeface="Calibri"/>
                <a:cs typeface="Calibri"/>
              </a:rPr>
              <a:t>“</a:t>
            </a:r>
            <a:r>
              <a:rPr dirty="0" sz="1800" spc="75" b="1">
                <a:latin typeface="微软雅黑"/>
                <a:cs typeface="微软雅黑"/>
              </a:rPr>
              <a:t>云就</a:t>
            </a:r>
            <a:r>
              <a:rPr dirty="0" sz="1800" spc="80" b="1">
                <a:latin typeface="微软雅黑"/>
                <a:cs typeface="微软雅黑"/>
              </a:rPr>
              <a:t>绪</a:t>
            </a:r>
            <a:r>
              <a:rPr dirty="0" sz="1800" spc="100">
                <a:latin typeface="Calibri"/>
                <a:cs typeface="Calibri"/>
              </a:rPr>
              <a:t>”Cloud-Ready</a:t>
            </a:r>
            <a:endParaRPr sz="1800">
              <a:latin typeface="Calibri"/>
              <a:cs typeface="Calibri"/>
            </a:endParaRPr>
          </a:p>
          <a:p>
            <a:pPr marL="586740" indent="-347980">
              <a:lnSpc>
                <a:spcPct val="100000"/>
              </a:lnSpc>
              <a:spcBef>
                <a:spcPts val="40"/>
              </a:spcBef>
              <a:buFont typeface="Arial"/>
              <a:buChar char="•"/>
              <a:tabLst>
                <a:tab pos="586740" algn="l"/>
                <a:tab pos="587375" algn="l"/>
              </a:tabLst>
            </a:pPr>
            <a:r>
              <a:rPr dirty="0" sz="1600" spc="75" b="1">
                <a:latin typeface="微软雅黑"/>
                <a:cs typeface="微软雅黑"/>
              </a:rPr>
              <a:t>分布式</a:t>
            </a:r>
            <a:r>
              <a:rPr dirty="0" sz="1600" spc="65" b="1">
                <a:latin typeface="微软雅黑"/>
                <a:cs typeface="微软雅黑"/>
              </a:rPr>
              <a:t>去</a:t>
            </a:r>
            <a:r>
              <a:rPr dirty="0" sz="1600" spc="75" b="1">
                <a:latin typeface="微软雅黑"/>
                <a:cs typeface="微软雅黑"/>
              </a:rPr>
              <a:t>中心</a:t>
            </a:r>
            <a:r>
              <a:rPr dirty="0" sz="1600" spc="75" b="1">
                <a:latin typeface="微软雅黑"/>
                <a:cs typeface="微软雅黑"/>
              </a:rPr>
              <a:t>化部</a:t>
            </a:r>
            <a:r>
              <a:rPr dirty="0" sz="1600" spc="15" b="1">
                <a:latin typeface="微软雅黑"/>
                <a:cs typeface="微软雅黑"/>
              </a:rPr>
              <a:t>署</a:t>
            </a:r>
            <a:endParaRPr sz="1600">
              <a:latin typeface="微软雅黑"/>
              <a:cs typeface="微软雅黑"/>
            </a:endParaRPr>
          </a:p>
          <a:p>
            <a:pPr marL="586740" indent="-347980">
              <a:lnSpc>
                <a:spcPct val="100000"/>
              </a:lnSpc>
              <a:spcBef>
                <a:spcPts val="25"/>
              </a:spcBef>
              <a:buFont typeface="Arial"/>
              <a:buChar char="•"/>
              <a:tabLst>
                <a:tab pos="586740" algn="l"/>
                <a:tab pos="587375" algn="l"/>
              </a:tabLst>
            </a:pPr>
            <a:r>
              <a:rPr dirty="0" sz="1600" spc="75" b="1">
                <a:latin typeface="微软雅黑"/>
                <a:cs typeface="微软雅黑"/>
              </a:rPr>
              <a:t>运维管</a:t>
            </a:r>
            <a:r>
              <a:rPr dirty="0" sz="1600" spc="65" b="1">
                <a:latin typeface="微软雅黑"/>
                <a:cs typeface="微软雅黑"/>
              </a:rPr>
              <a:t>控</a:t>
            </a:r>
            <a:r>
              <a:rPr dirty="0" sz="1600" spc="75" b="1">
                <a:latin typeface="微软雅黑"/>
                <a:cs typeface="微软雅黑"/>
              </a:rPr>
              <a:t>统一</a:t>
            </a:r>
            <a:r>
              <a:rPr dirty="0" sz="1600" spc="75" b="1">
                <a:latin typeface="微软雅黑"/>
                <a:cs typeface="微软雅黑"/>
              </a:rPr>
              <a:t>托管</a:t>
            </a:r>
            <a:r>
              <a:rPr dirty="0" sz="1600" spc="65" b="1">
                <a:latin typeface="微软雅黑"/>
                <a:cs typeface="微软雅黑"/>
              </a:rPr>
              <a:t>在</a:t>
            </a:r>
            <a:r>
              <a:rPr dirty="0" sz="1600" spc="155">
                <a:latin typeface="Calibri"/>
                <a:cs typeface="Calibri"/>
              </a:rPr>
              <a:t>PaaS</a:t>
            </a:r>
            <a:r>
              <a:rPr dirty="0" sz="1600" spc="15" b="1">
                <a:latin typeface="微软雅黑"/>
                <a:cs typeface="微软雅黑"/>
              </a:rPr>
              <a:t>层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402973" y="3723028"/>
            <a:ext cx="1744345" cy="1229360"/>
          </a:xfrm>
          <a:prstGeom prst="rect">
            <a:avLst/>
          </a:prstGeom>
          <a:solidFill>
            <a:srgbClr val="00A1FF">
              <a:alpha val="19999"/>
            </a:srgbClr>
          </a:solidFill>
          <a:ln w="10052">
            <a:solidFill>
              <a:srgbClr val="00ACFF"/>
            </a:solidFill>
          </a:ln>
        </p:spPr>
        <p:txBody>
          <a:bodyPr wrap="square" lIns="0" tIns="170180" rIns="0" bIns="0" rtlCol="0" vert="horz">
            <a:spAutoFit/>
          </a:bodyPr>
          <a:lstStyle/>
          <a:p>
            <a:pPr marL="371475" marR="164465" indent="240029">
              <a:lnSpc>
                <a:spcPct val="101499"/>
              </a:lnSpc>
              <a:spcBef>
                <a:spcPts val="1340"/>
              </a:spcBef>
            </a:pPr>
            <a:r>
              <a:rPr dirty="0" sz="1800" spc="75" b="1">
                <a:latin typeface="微软雅黑"/>
                <a:cs typeface="微软雅黑"/>
              </a:rPr>
              <a:t>容器化 微服务化 </a:t>
            </a:r>
            <a:r>
              <a:rPr dirty="0" sz="1800" spc="80" b="1">
                <a:latin typeface="微软雅黑"/>
                <a:cs typeface="微软雅黑"/>
              </a:rPr>
              <a:t>无服务器化</a:t>
            </a:r>
            <a:endParaRPr sz="1800">
              <a:latin typeface="微软雅黑"/>
              <a:cs typeface="微软雅黑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379457" y="3723028"/>
            <a:ext cx="4043679" cy="1229360"/>
          </a:xfrm>
          <a:prstGeom prst="rect">
            <a:avLst/>
          </a:prstGeom>
          <a:solidFill>
            <a:srgbClr val="00A1FF">
              <a:alpha val="50195"/>
            </a:srgbClr>
          </a:solidFill>
          <a:ln w="10052">
            <a:solidFill>
              <a:srgbClr val="00ACFF"/>
            </a:solidFill>
          </a:ln>
        </p:spPr>
        <p:txBody>
          <a:bodyPr wrap="square" lIns="0" tIns="205740" rIns="0" bIns="0" rtlCol="0" vert="horz">
            <a:spAutoFit/>
          </a:bodyPr>
          <a:lstStyle/>
          <a:p>
            <a:pPr marL="973455">
              <a:lnSpc>
                <a:spcPct val="100000"/>
              </a:lnSpc>
              <a:spcBef>
                <a:spcPts val="1620"/>
              </a:spcBef>
            </a:pPr>
            <a:r>
              <a:rPr dirty="0" sz="1800" spc="5">
                <a:latin typeface="Calibri"/>
                <a:cs typeface="Calibri"/>
              </a:rPr>
              <a:t>“</a:t>
            </a:r>
            <a:r>
              <a:rPr dirty="0" sz="1800" spc="75" b="1">
                <a:latin typeface="微软雅黑"/>
                <a:cs typeface="微软雅黑"/>
              </a:rPr>
              <a:t>云原</a:t>
            </a:r>
            <a:r>
              <a:rPr dirty="0" sz="1800" spc="80" b="1">
                <a:latin typeface="微软雅黑"/>
                <a:cs typeface="微软雅黑"/>
              </a:rPr>
              <a:t>生</a:t>
            </a:r>
            <a:r>
              <a:rPr dirty="0" sz="1800" spc="-95">
                <a:latin typeface="Calibri"/>
                <a:cs typeface="Calibri"/>
              </a:rPr>
              <a:t>”</a:t>
            </a:r>
            <a:r>
              <a:rPr dirty="0" sz="1800" spc="165">
                <a:latin typeface="Calibri"/>
                <a:cs typeface="Calibri"/>
              </a:rPr>
              <a:t> </a:t>
            </a:r>
            <a:r>
              <a:rPr dirty="0" sz="1800" spc="105">
                <a:latin typeface="Calibri"/>
                <a:cs typeface="Calibri"/>
              </a:rPr>
              <a:t>Cloud-Native</a:t>
            </a:r>
            <a:endParaRPr sz="1800">
              <a:latin typeface="Calibri"/>
              <a:cs typeface="Calibri"/>
            </a:endParaRPr>
          </a:p>
          <a:p>
            <a:pPr marL="748665" indent="-347980">
              <a:lnSpc>
                <a:spcPct val="100000"/>
              </a:lnSpc>
              <a:spcBef>
                <a:spcPts val="40"/>
              </a:spcBef>
              <a:buFont typeface="Arial"/>
              <a:buChar char="•"/>
              <a:tabLst>
                <a:tab pos="748665" algn="l"/>
                <a:tab pos="749300" algn="l"/>
              </a:tabLst>
            </a:pPr>
            <a:r>
              <a:rPr dirty="0" sz="1600" spc="75" b="1">
                <a:latin typeface="微软雅黑"/>
                <a:cs typeface="微软雅黑"/>
              </a:rPr>
              <a:t>架构</a:t>
            </a:r>
            <a:r>
              <a:rPr dirty="0" sz="1600" spc="65" b="1">
                <a:latin typeface="微软雅黑"/>
                <a:cs typeface="微软雅黑"/>
              </a:rPr>
              <a:t>敏</a:t>
            </a:r>
            <a:r>
              <a:rPr dirty="0" sz="1600" spc="75" b="1">
                <a:latin typeface="微软雅黑"/>
                <a:cs typeface="微软雅黑"/>
              </a:rPr>
              <a:t>捷和运</a:t>
            </a:r>
            <a:r>
              <a:rPr dirty="0" sz="1600" spc="75" b="1">
                <a:latin typeface="微软雅黑"/>
                <a:cs typeface="微软雅黑"/>
              </a:rPr>
              <a:t>维精益</a:t>
            </a:r>
            <a:r>
              <a:rPr dirty="0" sz="1600" spc="75" b="1">
                <a:latin typeface="微软雅黑"/>
                <a:cs typeface="微软雅黑"/>
              </a:rPr>
              <a:t>的</a:t>
            </a:r>
            <a:r>
              <a:rPr dirty="0" sz="1600" spc="75" b="1">
                <a:latin typeface="微软雅黑"/>
                <a:cs typeface="微软雅黑"/>
              </a:rPr>
              <a:t>极</a:t>
            </a:r>
            <a:r>
              <a:rPr dirty="0" sz="1600" spc="15" b="1">
                <a:latin typeface="微软雅黑"/>
                <a:cs typeface="微软雅黑"/>
              </a:rPr>
              <a:t>致</a:t>
            </a:r>
            <a:endParaRPr sz="1600">
              <a:latin typeface="微软雅黑"/>
              <a:cs typeface="微软雅黑"/>
            </a:endParaRPr>
          </a:p>
          <a:p>
            <a:pPr marL="748665" indent="-347980">
              <a:lnSpc>
                <a:spcPct val="100000"/>
              </a:lnSpc>
              <a:spcBef>
                <a:spcPts val="25"/>
              </a:spcBef>
              <a:buFont typeface="Arial"/>
              <a:buChar char="•"/>
              <a:tabLst>
                <a:tab pos="748665" algn="l"/>
                <a:tab pos="749300" algn="l"/>
              </a:tabLst>
            </a:pPr>
            <a:r>
              <a:rPr dirty="0" sz="1600" spc="75" b="1">
                <a:latin typeface="微软雅黑"/>
                <a:cs typeface="微软雅黑"/>
              </a:rPr>
              <a:t>开发</a:t>
            </a:r>
            <a:r>
              <a:rPr dirty="0" sz="1600" spc="65" b="1">
                <a:latin typeface="微软雅黑"/>
                <a:cs typeface="微软雅黑"/>
              </a:rPr>
              <a:t>测</a:t>
            </a:r>
            <a:r>
              <a:rPr dirty="0" sz="1600" spc="75" b="1">
                <a:latin typeface="微软雅黑"/>
                <a:cs typeface="微软雅黑"/>
              </a:rPr>
              <a:t>试运维</a:t>
            </a:r>
            <a:r>
              <a:rPr dirty="0" sz="1600" spc="75" b="1">
                <a:latin typeface="微软雅黑"/>
                <a:cs typeface="微软雅黑"/>
              </a:rPr>
              <a:t>体系融</a:t>
            </a:r>
            <a:r>
              <a:rPr dirty="0" sz="1600" spc="15" b="1">
                <a:latin typeface="微软雅黑"/>
                <a:cs typeface="微软雅黑"/>
              </a:rPr>
              <a:t>合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517856" y="5097645"/>
            <a:ext cx="3683000" cy="1122680"/>
          </a:xfrm>
          <a:custGeom>
            <a:avLst/>
            <a:gdLst/>
            <a:ahLst/>
            <a:cxnLst/>
            <a:rect l="l" t="t" r="r" b="b"/>
            <a:pathLst>
              <a:path w="3683000" h="1122679">
                <a:moveTo>
                  <a:pt x="0" y="0"/>
                </a:moveTo>
                <a:lnTo>
                  <a:pt x="3682819" y="0"/>
                </a:lnTo>
                <a:lnTo>
                  <a:pt x="3682819" y="1122060"/>
                </a:lnTo>
                <a:lnTo>
                  <a:pt x="0" y="1122060"/>
                </a:lnTo>
                <a:lnTo>
                  <a:pt x="0" y="0"/>
                </a:lnTo>
                <a:close/>
              </a:path>
            </a:pathLst>
          </a:custGeom>
          <a:solidFill>
            <a:srgbClr val="015BA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8517856" y="5097645"/>
            <a:ext cx="3683000" cy="1122680"/>
          </a:xfrm>
          <a:prstGeom prst="rect">
            <a:avLst/>
          </a:prstGeom>
          <a:ln w="10052">
            <a:solidFill>
              <a:srgbClr val="00ACFF"/>
            </a:solidFill>
          </a:ln>
        </p:spPr>
        <p:txBody>
          <a:bodyPr wrap="square" lIns="0" tIns="11239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885"/>
              </a:spcBef>
            </a:pPr>
            <a:r>
              <a:rPr dirty="0" sz="2000" spc="75" b="1">
                <a:solidFill>
                  <a:srgbClr val="FFFFFF"/>
                </a:solidFill>
                <a:latin typeface="微软雅黑"/>
                <a:cs typeface="微软雅黑"/>
              </a:rPr>
              <a:t>业务应用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4379457" y="5097645"/>
            <a:ext cx="4043679" cy="1122680"/>
          </a:xfrm>
          <a:custGeom>
            <a:avLst/>
            <a:gdLst/>
            <a:ahLst/>
            <a:cxnLst/>
            <a:rect l="l" t="t" r="r" b="b"/>
            <a:pathLst>
              <a:path w="4043680" h="1122679">
                <a:moveTo>
                  <a:pt x="0" y="0"/>
                </a:moveTo>
                <a:lnTo>
                  <a:pt x="4043437" y="0"/>
                </a:lnTo>
                <a:lnTo>
                  <a:pt x="4043437" y="1122060"/>
                </a:lnTo>
                <a:lnTo>
                  <a:pt x="0" y="1122060"/>
                </a:lnTo>
                <a:lnTo>
                  <a:pt x="0" y="0"/>
                </a:lnTo>
                <a:close/>
              </a:path>
            </a:pathLst>
          </a:custGeom>
          <a:solidFill>
            <a:srgbClr val="015BA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4379457" y="5097645"/>
            <a:ext cx="4043679" cy="1122680"/>
          </a:xfrm>
          <a:custGeom>
            <a:avLst/>
            <a:gdLst/>
            <a:ahLst/>
            <a:cxnLst/>
            <a:rect l="l" t="t" r="r" b="b"/>
            <a:pathLst>
              <a:path w="4043680" h="1122679">
                <a:moveTo>
                  <a:pt x="0" y="0"/>
                </a:moveTo>
                <a:lnTo>
                  <a:pt x="4043437" y="0"/>
                </a:lnTo>
                <a:lnTo>
                  <a:pt x="4043437" y="1122060"/>
                </a:lnTo>
                <a:lnTo>
                  <a:pt x="0" y="1122060"/>
                </a:lnTo>
                <a:lnTo>
                  <a:pt x="0" y="0"/>
                </a:lnTo>
                <a:close/>
              </a:path>
            </a:pathLst>
          </a:custGeom>
          <a:ln w="10052">
            <a:solidFill>
              <a:srgbClr val="00A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14384483" y="5193784"/>
            <a:ext cx="4033520" cy="3346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25"/>
              </a:spcBef>
            </a:pPr>
            <a:r>
              <a:rPr dirty="0" sz="2000" spc="75" b="1">
                <a:solidFill>
                  <a:srgbClr val="FFFFFF"/>
                </a:solidFill>
                <a:latin typeface="微软雅黑"/>
                <a:cs typeface="微软雅黑"/>
              </a:rPr>
              <a:t>业务应用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064169" y="6246720"/>
            <a:ext cx="0" cy="203835"/>
          </a:xfrm>
          <a:custGeom>
            <a:avLst/>
            <a:gdLst/>
            <a:ahLst/>
            <a:cxnLst/>
            <a:rect l="l" t="t" r="r" b="b"/>
            <a:pathLst>
              <a:path w="0" h="203835">
                <a:moveTo>
                  <a:pt x="0" y="0"/>
                </a:moveTo>
                <a:lnTo>
                  <a:pt x="0" y="203543"/>
                </a:lnTo>
              </a:path>
            </a:pathLst>
          </a:custGeom>
          <a:ln w="21360">
            <a:solidFill>
              <a:srgbClr val="66C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032131" y="6439588"/>
            <a:ext cx="64135" cy="64135"/>
          </a:xfrm>
          <a:custGeom>
            <a:avLst/>
            <a:gdLst/>
            <a:ahLst/>
            <a:cxnLst/>
            <a:rect l="l" t="t" r="r" b="b"/>
            <a:pathLst>
              <a:path w="64135" h="64134">
                <a:moveTo>
                  <a:pt x="64081" y="0"/>
                </a:moveTo>
                <a:lnTo>
                  <a:pt x="0" y="0"/>
                </a:lnTo>
                <a:lnTo>
                  <a:pt x="32040" y="64081"/>
                </a:lnTo>
                <a:lnTo>
                  <a:pt x="64081" y="0"/>
                </a:lnTo>
                <a:close/>
              </a:path>
            </a:pathLst>
          </a:custGeom>
          <a:solidFill>
            <a:srgbClr val="66C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115956" y="7547833"/>
            <a:ext cx="3963035" cy="2228215"/>
          </a:xfrm>
          <a:custGeom>
            <a:avLst/>
            <a:gdLst/>
            <a:ahLst/>
            <a:cxnLst/>
            <a:rect l="l" t="t" r="r" b="b"/>
            <a:pathLst>
              <a:path w="3963035" h="2228215">
                <a:moveTo>
                  <a:pt x="0" y="0"/>
                </a:moveTo>
                <a:lnTo>
                  <a:pt x="3963020" y="0"/>
                </a:lnTo>
                <a:lnTo>
                  <a:pt x="3963020" y="2227785"/>
                </a:lnTo>
                <a:lnTo>
                  <a:pt x="0" y="2227785"/>
                </a:lnTo>
                <a:lnTo>
                  <a:pt x="0" y="0"/>
                </a:lnTo>
                <a:close/>
              </a:path>
            </a:pathLst>
          </a:custGeom>
          <a:ln w="10052">
            <a:solidFill>
              <a:srgbClr val="66C6FF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2342127" y="6532575"/>
            <a:ext cx="3535045" cy="829310"/>
          </a:xfrm>
          <a:prstGeom prst="rect">
            <a:avLst/>
          </a:prstGeom>
          <a:solidFill>
            <a:srgbClr val="0125BC"/>
          </a:solidFill>
          <a:ln w="10052">
            <a:solidFill>
              <a:srgbClr val="00ACFF"/>
            </a:solidFill>
          </a:ln>
        </p:spPr>
        <p:txBody>
          <a:bodyPr wrap="square" lIns="0" tIns="28130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2215"/>
              </a:spcBef>
            </a:pPr>
            <a:r>
              <a:rPr dirty="0" sz="2000" spc="75" b="1">
                <a:solidFill>
                  <a:srgbClr val="FFFFFF"/>
                </a:solidFill>
                <a:latin typeface="微软雅黑"/>
                <a:cs typeface="微软雅黑"/>
              </a:rPr>
              <a:t>中间件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342127" y="7674740"/>
            <a:ext cx="3535045" cy="830580"/>
          </a:xfrm>
          <a:prstGeom prst="rect">
            <a:avLst/>
          </a:prstGeom>
          <a:solidFill>
            <a:srgbClr val="EC7C30"/>
          </a:solidFill>
        </p:spPr>
        <p:txBody>
          <a:bodyPr wrap="square" lIns="0" tIns="239395" rIns="0" bIns="0" rtlCol="0" vert="horz">
            <a:spAutoFit/>
          </a:bodyPr>
          <a:lstStyle/>
          <a:p>
            <a:pPr marL="670560">
              <a:lnSpc>
                <a:spcPct val="100000"/>
              </a:lnSpc>
              <a:spcBef>
                <a:spcPts val="1885"/>
              </a:spcBef>
            </a:pPr>
            <a:r>
              <a:rPr dirty="0" sz="2000" spc="75" b="1">
                <a:solidFill>
                  <a:srgbClr val="FFFFFF"/>
                </a:solidFill>
                <a:latin typeface="微软雅黑"/>
                <a:cs typeface="微软雅黑"/>
              </a:rPr>
              <a:t>基础设施服</a:t>
            </a:r>
            <a:r>
              <a:rPr dirty="0" sz="2000" spc="25" b="1">
                <a:solidFill>
                  <a:srgbClr val="FFFFFF"/>
                </a:solidFill>
                <a:latin typeface="微软雅黑"/>
                <a:cs typeface="微软雅黑"/>
              </a:rPr>
              <a:t>务</a:t>
            </a:r>
            <a:r>
              <a:rPr dirty="0" sz="2000" spc="0" b="1">
                <a:solidFill>
                  <a:srgbClr val="FFFFFF"/>
                </a:solidFill>
                <a:latin typeface="微软雅黑"/>
                <a:cs typeface="微软雅黑"/>
              </a:rPr>
              <a:t> </a:t>
            </a:r>
            <a:r>
              <a:rPr dirty="0" sz="2000" spc="150">
                <a:solidFill>
                  <a:srgbClr val="FFFFFF"/>
                </a:solidFill>
                <a:latin typeface="Calibri"/>
                <a:cs typeface="Calibri"/>
              </a:rPr>
              <a:t>IaaS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342127" y="8818160"/>
            <a:ext cx="3535045" cy="829310"/>
          </a:xfrm>
          <a:prstGeom prst="rect">
            <a:avLst/>
          </a:prstGeom>
          <a:solidFill>
            <a:srgbClr val="3BA152"/>
          </a:solidFill>
        </p:spPr>
        <p:txBody>
          <a:bodyPr wrap="square" lIns="0" tIns="235585" rIns="0" bIns="0" rtlCol="0" vert="horz">
            <a:spAutoFit/>
          </a:bodyPr>
          <a:lstStyle/>
          <a:p>
            <a:pPr algn="ctr" marR="16510">
              <a:lnSpc>
                <a:spcPct val="100000"/>
              </a:lnSpc>
              <a:spcBef>
                <a:spcPts val="1855"/>
              </a:spcBef>
            </a:pPr>
            <a:r>
              <a:rPr dirty="0" sz="2000" spc="75" b="1">
                <a:solidFill>
                  <a:srgbClr val="FFFFFF"/>
                </a:solidFill>
                <a:latin typeface="微软雅黑"/>
                <a:cs typeface="微软雅黑"/>
              </a:rPr>
              <a:t>底层硬件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064169" y="7398936"/>
            <a:ext cx="0" cy="203835"/>
          </a:xfrm>
          <a:custGeom>
            <a:avLst/>
            <a:gdLst/>
            <a:ahLst/>
            <a:cxnLst/>
            <a:rect l="l" t="t" r="r" b="b"/>
            <a:pathLst>
              <a:path w="0" h="203834">
                <a:moveTo>
                  <a:pt x="0" y="0"/>
                </a:moveTo>
                <a:lnTo>
                  <a:pt x="0" y="203543"/>
                </a:lnTo>
              </a:path>
            </a:pathLst>
          </a:custGeom>
          <a:ln w="21360">
            <a:solidFill>
              <a:srgbClr val="66C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4032131" y="7591803"/>
            <a:ext cx="64135" cy="64135"/>
          </a:xfrm>
          <a:custGeom>
            <a:avLst/>
            <a:gdLst/>
            <a:ahLst/>
            <a:cxnLst/>
            <a:rect l="l" t="t" r="r" b="b"/>
            <a:pathLst>
              <a:path w="64135" h="64134">
                <a:moveTo>
                  <a:pt x="64081" y="0"/>
                </a:moveTo>
                <a:lnTo>
                  <a:pt x="0" y="0"/>
                </a:lnTo>
                <a:lnTo>
                  <a:pt x="32040" y="64081"/>
                </a:lnTo>
                <a:lnTo>
                  <a:pt x="64081" y="0"/>
                </a:lnTo>
                <a:close/>
              </a:path>
            </a:pathLst>
          </a:custGeom>
          <a:solidFill>
            <a:srgbClr val="66C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4064169" y="8547383"/>
            <a:ext cx="0" cy="203835"/>
          </a:xfrm>
          <a:custGeom>
            <a:avLst/>
            <a:gdLst/>
            <a:ahLst/>
            <a:cxnLst/>
            <a:rect l="l" t="t" r="r" b="b"/>
            <a:pathLst>
              <a:path w="0" h="203834">
                <a:moveTo>
                  <a:pt x="0" y="0"/>
                </a:moveTo>
                <a:lnTo>
                  <a:pt x="0" y="203543"/>
                </a:lnTo>
              </a:path>
            </a:pathLst>
          </a:custGeom>
          <a:ln w="21360">
            <a:solidFill>
              <a:srgbClr val="66C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4032131" y="8740250"/>
            <a:ext cx="64135" cy="64135"/>
          </a:xfrm>
          <a:custGeom>
            <a:avLst/>
            <a:gdLst/>
            <a:ahLst/>
            <a:cxnLst/>
            <a:rect l="l" t="t" r="r" b="b"/>
            <a:pathLst>
              <a:path w="64135" h="64134">
                <a:moveTo>
                  <a:pt x="64081" y="0"/>
                </a:moveTo>
                <a:lnTo>
                  <a:pt x="0" y="0"/>
                </a:lnTo>
                <a:lnTo>
                  <a:pt x="32040" y="64081"/>
                </a:lnTo>
                <a:lnTo>
                  <a:pt x="64081" y="0"/>
                </a:lnTo>
                <a:close/>
              </a:path>
            </a:pathLst>
          </a:custGeom>
          <a:solidFill>
            <a:srgbClr val="66C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6078977" y="7780284"/>
            <a:ext cx="2098040" cy="917575"/>
          </a:xfrm>
          <a:custGeom>
            <a:avLst/>
            <a:gdLst/>
            <a:ahLst/>
            <a:cxnLst/>
            <a:rect l="l" t="t" r="r" b="b"/>
            <a:pathLst>
              <a:path w="2098040" h="917575">
                <a:moveTo>
                  <a:pt x="0" y="917438"/>
                </a:moveTo>
                <a:lnTo>
                  <a:pt x="1096134" y="917438"/>
                </a:lnTo>
                <a:lnTo>
                  <a:pt x="1096134" y="0"/>
                </a:lnTo>
                <a:lnTo>
                  <a:pt x="2098030" y="0"/>
                </a:lnTo>
              </a:path>
            </a:pathLst>
          </a:custGeom>
          <a:ln w="10470">
            <a:solidFill>
              <a:srgbClr val="66C6FF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8166542" y="7727936"/>
            <a:ext cx="104775" cy="104775"/>
          </a:xfrm>
          <a:custGeom>
            <a:avLst/>
            <a:gdLst/>
            <a:ahLst/>
            <a:cxnLst/>
            <a:rect l="l" t="t" r="r" b="b"/>
            <a:pathLst>
              <a:path w="104775" h="104775">
                <a:moveTo>
                  <a:pt x="0" y="0"/>
                </a:moveTo>
                <a:lnTo>
                  <a:pt x="0" y="104708"/>
                </a:lnTo>
                <a:lnTo>
                  <a:pt x="104708" y="52354"/>
                </a:lnTo>
                <a:lnTo>
                  <a:pt x="0" y="0"/>
                </a:lnTo>
                <a:close/>
              </a:path>
            </a:pathLst>
          </a:custGeom>
          <a:solidFill>
            <a:srgbClr val="66C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10356752" y="6246720"/>
            <a:ext cx="0" cy="203835"/>
          </a:xfrm>
          <a:custGeom>
            <a:avLst/>
            <a:gdLst/>
            <a:ahLst/>
            <a:cxnLst/>
            <a:rect l="l" t="t" r="r" b="b"/>
            <a:pathLst>
              <a:path w="0" h="203835">
                <a:moveTo>
                  <a:pt x="0" y="0"/>
                </a:moveTo>
                <a:lnTo>
                  <a:pt x="0" y="203543"/>
                </a:lnTo>
              </a:path>
            </a:pathLst>
          </a:custGeom>
          <a:ln w="21360">
            <a:solidFill>
              <a:srgbClr val="66C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10324714" y="6439588"/>
            <a:ext cx="64135" cy="64135"/>
          </a:xfrm>
          <a:custGeom>
            <a:avLst/>
            <a:gdLst/>
            <a:ahLst/>
            <a:cxnLst/>
            <a:rect l="l" t="t" r="r" b="b"/>
            <a:pathLst>
              <a:path w="64134" h="64134">
                <a:moveTo>
                  <a:pt x="64081" y="0"/>
                </a:moveTo>
                <a:lnTo>
                  <a:pt x="0" y="0"/>
                </a:lnTo>
                <a:lnTo>
                  <a:pt x="32040" y="64081"/>
                </a:lnTo>
                <a:lnTo>
                  <a:pt x="64081" y="0"/>
                </a:lnTo>
                <a:close/>
              </a:path>
            </a:pathLst>
          </a:custGeom>
          <a:solidFill>
            <a:srgbClr val="66C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8291684" y="6371743"/>
            <a:ext cx="4129404" cy="2228215"/>
          </a:xfrm>
          <a:custGeom>
            <a:avLst/>
            <a:gdLst/>
            <a:ahLst/>
            <a:cxnLst/>
            <a:rect l="l" t="t" r="r" b="b"/>
            <a:pathLst>
              <a:path w="4129404" h="2228215">
                <a:moveTo>
                  <a:pt x="0" y="0"/>
                </a:moveTo>
                <a:lnTo>
                  <a:pt x="4128879" y="0"/>
                </a:lnTo>
                <a:lnTo>
                  <a:pt x="4128879" y="2227785"/>
                </a:lnTo>
                <a:lnTo>
                  <a:pt x="0" y="2227785"/>
                </a:lnTo>
                <a:lnTo>
                  <a:pt x="0" y="0"/>
                </a:lnTo>
                <a:close/>
              </a:path>
            </a:pathLst>
          </a:custGeom>
          <a:ln w="10052">
            <a:solidFill>
              <a:srgbClr val="66C6FF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8514086" y="6532575"/>
            <a:ext cx="3684270" cy="829310"/>
          </a:xfrm>
          <a:prstGeom prst="rect">
            <a:avLst/>
          </a:prstGeom>
          <a:solidFill>
            <a:srgbClr val="0125BC"/>
          </a:solidFill>
          <a:ln w="10052">
            <a:solidFill>
              <a:srgbClr val="00ACFF"/>
            </a:solidFill>
          </a:ln>
        </p:spPr>
        <p:txBody>
          <a:bodyPr wrap="square" lIns="0" tIns="281305" rIns="0" bIns="0" rtlCol="0" vert="horz">
            <a:spAutoFit/>
          </a:bodyPr>
          <a:lstStyle/>
          <a:p>
            <a:pPr marL="492125">
              <a:lnSpc>
                <a:spcPct val="100000"/>
              </a:lnSpc>
              <a:spcBef>
                <a:spcPts val="2215"/>
              </a:spcBef>
            </a:pPr>
            <a:r>
              <a:rPr dirty="0" sz="2000" spc="75" b="1">
                <a:solidFill>
                  <a:srgbClr val="FFFFFF"/>
                </a:solidFill>
                <a:latin typeface="微软雅黑"/>
                <a:cs typeface="微软雅黑"/>
              </a:rPr>
              <a:t>中间</a:t>
            </a:r>
            <a:r>
              <a:rPr dirty="0" sz="2000" spc="25" b="1">
                <a:solidFill>
                  <a:srgbClr val="FFFFFF"/>
                </a:solidFill>
                <a:latin typeface="微软雅黑"/>
                <a:cs typeface="微软雅黑"/>
              </a:rPr>
              <a:t>件</a:t>
            </a:r>
            <a:r>
              <a:rPr dirty="0" sz="2000" spc="-10" b="1">
                <a:solidFill>
                  <a:srgbClr val="FFFFFF"/>
                </a:solidFill>
                <a:latin typeface="微软雅黑"/>
                <a:cs typeface="微软雅黑"/>
              </a:rPr>
              <a:t> </a:t>
            </a:r>
            <a:r>
              <a:rPr dirty="0" sz="2000" spc="-200">
                <a:solidFill>
                  <a:srgbClr val="FFFFFF"/>
                </a:solidFill>
                <a:latin typeface="Calibri"/>
                <a:cs typeface="Calibri"/>
              </a:rPr>
              <a:t>&amp;</a:t>
            </a:r>
            <a:r>
              <a:rPr dirty="0" sz="2000" spc="-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75" b="1">
                <a:solidFill>
                  <a:srgbClr val="FFFFFF"/>
                </a:solidFill>
                <a:latin typeface="微软雅黑"/>
                <a:cs typeface="微软雅黑"/>
              </a:rPr>
              <a:t>平台服</a:t>
            </a:r>
            <a:r>
              <a:rPr dirty="0" sz="2000" spc="75" b="1">
                <a:solidFill>
                  <a:srgbClr val="FFFFFF"/>
                </a:solidFill>
                <a:latin typeface="微软雅黑"/>
                <a:cs typeface="微软雅黑"/>
              </a:rPr>
              <a:t>务</a:t>
            </a:r>
            <a:r>
              <a:rPr dirty="0" sz="2000" spc="180">
                <a:solidFill>
                  <a:srgbClr val="FFFFFF"/>
                </a:solidFill>
                <a:latin typeface="Calibri"/>
                <a:cs typeface="Calibri"/>
              </a:rPr>
              <a:t>PaaS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8514086" y="7674740"/>
            <a:ext cx="3684270" cy="830580"/>
          </a:xfrm>
          <a:prstGeom prst="rect">
            <a:avLst/>
          </a:prstGeom>
          <a:solidFill>
            <a:srgbClr val="EC7C30"/>
          </a:solidFill>
        </p:spPr>
        <p:txBody>
          <a:bodyPr wrap="square" lIns="0" tIns="239395" rIns="0" bIns="0" rtlCol="0" vert="horz">
            <a:spAutoFit/>
          </a:bodyPr>
          <a:lstStyle/>
          <a:p>
            <a:pPr marL="757555">
              <a:lnSpc>
                <a:spcPct val="100000"/>
              </a:lnSpc>
              <a:spcBef>
                <a:spcPts val="1885"/>
              </a:spcBef>
            </a:pPr>
            <a:r>
              <a:rPr dirty="0" sz="2000" spc="75" b="1">
                <a:solidFill>
                  <a:srgbClr val="FFFFFF"/>
                </a:solidFill>
                <a:latin typeface="微软雅黑"/>
                <a:cs typeface="微软雅黑"/>
              </a:rPr>
              <a:t>基础设施服</a:t>
            </a:r>
            <a:r>
              <a:rPr dirty="0" sz="2000" spc="25" b="1">
                <a:solidFill>
                  <a:srgbClr val="FFFFFF"/>
                </a:solidFill>
                <a:latin typeface="微软雅黑"/>
                <a:cs typeface="微软雅黑"/>
              </a:rPr>
              <a:t>务</a:t>
            </a:r>
            <a:r>
              <a:rPr dirty="0" sz="2000" spc="0" b="1">
                <a:solidFill>
                  <a:srgbClr val="FFFFFF"/>
                </a:solidFill>
                <a:latin typeface="微软雅黑"/>
                <a:cs typeface="微软雅黑"/>
              </a:rPr>
              <a:t> </a:t>
            </a:r>
            <a:r>
              <a:rPr dirty="0" sz="2000" spc="150">
                <a:solidFill>
                  <a:srgbClr val="FFFFFF"/>
                </a:solidFill>
                <a:latin typeface="Calibri"/>
                <a:cs typeface="Calibri"/>
              </a:rPr>
              <a:t>IaaS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8514086" y="8818160"/>
            <a:ext cx="3684270" cy="829310"/>
          </a:xfrm>
          <a:prstGeom prst="rect">
            <a:avLst/>
          </a:prstGeom>
          <a:solidFill>
            <a:srgbClr val="3BA152"/>
          </a:solidFill>
        </p:spPr>
        <p:txBody>
          <a:bodyPr wrap="square" lIns="0" tIns="23558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855"/>
              </a:spcBef>
            </a:pPr>
            <a:r>
              <a:rPr dirty="0" sz="2000" spc="75" b="1">
                <a:solidFill>
                  <a:srgbClr val="FFFFFF"/>
                </a:solidFill>
                <a:latin typeface="微软雅黑"/>
                <a:cs typeface="微软雅黑"/>
              </a:rPr>
              <a:t>底层硬件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10356752" y="7393911"/>
            <a:ext cx="0" cy="203835"/>
          </a:xfrm>
          <a:custGeom>
            <a:avLst/>
            <a:gdLst/>
            <a:ahLst/>
            <a:cxnLst/>
            <a:rect l="l" t="t" r="r" b="b"/>
            <a:pathLst>
              <a:path w="0" h="203834">
                <a:moveTo>
                  <a:pt x="0" y="0"/>
                </a:moveTo>
                <a:lnTo>
                  <a:pt x="0" y="203543"/>
                </a:lnTo>
              </a:path>
            </a:pathLst>
          </a:custGeom>
          <a:ln w="21360">
            <a:solidFill>
              <a:srgbClr val="66C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10324714" y="7586777"/>
            <a:ext cx="64135" cy="64135"/>
          </a:xfrm>
          <a:custGeom>
            <a:avLst/>
            <a:gdLst/>
            <a:ahLst/>
            <a:cxnLst/>
            <a:rect l="l" t="t" r="r" b="b"/>
            <a:pathLst>
              <a:path w="64134" h="64134">
                <a:moveTo>
                  <a:pt x="64081" y="0"/>
                </a:moveTo>
                <a:lnTo>
                  <a:pt x="0" y="0"/>
                </a:lnTo>
                <a:lnTo>
                  <a:pt x="32040" y="64081"/>
                </a:lnTo>
                <a:lnTo>
                  <a:pt x="64081" y="0"/>
                </a:lnTo>
                <a:close/>
              </a:path>
            </a:pathLst>
          </a:custGeom>
          <a:solidFill>
            <a:srgbClr val="66C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10356752" y="8547383"/>
            <a:ext cx="0" cy="203835"/>
          </a:xfrm>
          <a:custGeom>
            <a:avLst/>
            <a:gdLst/>
            <a:ahLst/>
            <a:cxnLst/>
            <a:rect l="l" t="t" r="r" b="b"/>
            <a:pathLst>
              <a:path w="0" h="203834">
                <a:moveTo>
                  <a:pt x="0" y="0"/>
                </a:moveTo>
                <a:lnTo>
                  <a:pt x="0" y="203543"/>
                </a:lnTo>
              </a:path>
            </a:pathLst>
          </a:custGeom>
          <a:ln w="21360">
            <a:solidFill>
              <a:srgbClr val="66C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10324714" y="8740250"/>
            <a:ext cx="64135" cy="64135"/>
          </a:xfrm>
          <a:custGeom>
            <a:avLst/>
            <a:gdLst/>
            <a:ahLst/>
            <a:cxnLst/>
            <a:rect l="l" t="t" r="r" b="b"/>
            <a:pathLst>
              <a:path w="64134" h="64134">
                <a:moveTo>
                  <a:pt x="64081" y="0"/>
                </a:moveTo>
                <a:lnTo>
                  <a:pt x="0" y="0"/>
                </a:lnTo>
                <a:lnTo>
                  <a:pt x="32040" y="64081"/>
                </a:lnTo>
                <a:lnTo>
                  <a:pt x="64081" y="0"/>
                </a:lnTo>
                <a:close/>
              </a:path>
            </a:pathLst>
          </a:custGeom>
          <a:solidFill>
            <a:srgbClr val="66C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12420563" y="6604194"/>
            <a:ext cx="1631950" cy="917575"/>
          </a:xfrm>
          <a:custGeom>
            <a:avLst/>
            <a:gdLst/>
            <a:ahLst/>
            <a:cxnLst/>
            <a:rect l="l" t="t" r="r" b="b"/>
            <a:pathLst>
              <a:path w="1631950" h="917575">
                <a:moveTo>
                  <a:pt x="0" y="917438"/>
                </a:moveTo>
                <a:lnTo>
                  <a:pt x="863020" y="917438"/>
                </a:lnTo>
                <a:lnTo>
                  <a:pt x="863020" y="0"/>
                </a:lnTo>
                <a:lnTo>
                  <a:pt x="1631814" y="0"/>
                </a:lnTo>
              </a:path>
            </a:pathLst>
          </a:custGeom>
          <a:ln w="10470">
            <a:solidFill>
              <a:srgbClr val="66C6FF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14041904" y="6551847"/>
            <a:ext cx="104775" cy="104775"/>
          </a:xfrm>
          <a:custGeom>
            <a:avLst/>
            <a:gdLst/>
            <a:ahLst/>
            <a:cxnLst/>
            <a:rect l="l" t="t" r="r" b="b"/>
            <a:pathLst>
              <a:path w="104775" h="104775">
                <a:moveTo>
                  <a:pt x="0" y="0"/>
                </a:moveTo>
                <a:lnTo>
                  <a:pt x="0" y="104708"/>
                </a:lnTo>
                <a:lnTo>
                  <a:pt x="104708" y="52354"/>
                </a:lnTo>
                <a:lnTo>
                  <a:pt x="0" y="0"/>
                </a:lnTo>
                <a:close/>
              </a:path>
            </a:pathLst>
          </a:custGeom>
          <a:solidFill>
            <a:srgbClr val="66C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10356752" y="4952519"/>
            <a:ext cx="0" cy="203835"/>
          </a:xfrm>
          <a:custGeom>
            <a:avLst/>
            <a:gdLst/>
            <a:ahLst/>
            <a:cxnLst/>
            <a:rect l="l" t="t" r="r" b="b"/>
            <a:pathLst>
              <a:path w="0" h="203835">
                <a:moveTo>
                  <a:pt x="0" y="0"/>
                </a:moveTo>
                <a:lnTo>
                  <a:pt x="0" y="203543"/>
                </a:lnTo>
              </a:path>
            </a:pathLst>
          </a:custGeom>
          <a:ln w="21360">
            <a:solidFill>
              <a:srgbClr val="66C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10324714" y="5145387"/>
            <a:ext cx="64135" cy="64135"/>
          </a:xfrm>
          <a:custGeom>
            <a:avLst/>
            <a:gdLst/>
            <a:ahLst/>
            <a:cxnLst/>
            <a:rect l="l" t="t" r="r" b="b"/>
            <a:pathLst>
              <a:path w="64134" h="64135">
                <a:moveTo>
                  <a:pt x="64081" y="0"/>
                </a:moveTo>
                <a:lnTo>
                  <a:pt x="0" y="0"/>
                </a:lnTo>
                <a:lnTo>
                  <a:pt x="32040" y="64081"/>
                </a:lnTo>
                <a:lnTo>
                  <a:pt x="64081" y="0"/>
                </a:lnTo>
                <a:close/>
              </a:path>
            </a:pathLst>
          </a:custGeom>
          <a:solidFill>
            <a:srgbClr val="66C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4064169" y="4970110"/>
            <a:ext cx="0" cy="203835"/>
          </a:xfrm>
          <a:custGeom>
            <a:avLst/>
            <a:gdLst/>
            <a:ahLst/>
            <a:cxnLst/>
            <a:rect l="l" t="t" r="r" b="b"/>
            <a:pathLst>
              <a:path w="0" h="203835">
                <a:moveTo>
                  <a:pt x="0" y="0"/>
                </a:moveTo>
                <a:lnTo>
                  <a:pt x="0" y="203543"/>
                </a:lnTo>
              </a:path>
            </a:pathLst>
          </a:custGeom>
          <a:ln w="21360">
            <a:solidFill>
              <a:srgbClr val="66C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4032131" y="5162977"/>
            <a:ext cx="64135" cy="64135"/>
          </a:xfrm>
          <a:custGeom>
            <a:avLst/>
            <a:gdLst/>
            <a:ahLst/>
            <a:cxnLst/>
            <a:rect l="l" t="t" r="r" b="b"/>
            <a:pathLst>
              <a:path w="64135" h="64135">
                <a:moveTo>
                  <a:pt x="64081" y="0"/>
                </a:moveTo>
                <a:lnTo>
                  <a:pt x="0" y="0"/>
                </a:lnTo>
                <a:lnTo>
                  <a:pt x="32040" y="64081"/>
                </a:lnTo>
                <a:lnTo>
                  <a:pt x="64081" y="0"/>
                </a:lnTo>
                <a:close/>
              </a:path>
            </a:pathLst>
          </a:custGeom>
          <a:solidFill>
            <a:srgbClr val="66C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16401803" y="6246720"/>
            <a:ext cx="0" cy="203835"/>
          </a:xfrm>
          <a:custGeom>
            <a:avLst/>
            <a:gdLst/>
            <a:ahLst/>
            <a:cxnLst/>
            <a:rect l="l" t="t" r="r" b="b"/>
            <a:pathLst>
              <a:path w="0" h="203835">
                <a:moveTo>
                  <a:pt x="0" y="0"/>
                </a:moveTo>
                <a:lnTo>
                  <a:pt x="0" y="203543"/>
                </a:lnTo>
              </a:path>
            </a:pathLst>
          </a:custGeom>
          <a:ln w="21360">
            <a:solidFill>
              <a:srgbClr val="66C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16369765" y="6439588"/>
            <a:ext cx="64135" cy="64135"/>
          </a:xfrm>
          <a:custGeom>
            <a:avLst/>
            <a:gdLst/>
            <a:ahLst/>
            <a:cxnLst/>
            <a:rect l="l" t="t" r="r" b="b"/>
            <a:pathLst>
              <a:path w="64134" h="64134">
                <a:moveTo>
                  <a:pt x="64081" y="0"/>
                </a:moveTo>
                <a:lnTo>
                  <a:pt x="0" y="0"/>
                </a:lnTo>
                <a:lnTo>
                  <a:pt x="32040" y="64081"/>
                </a:lnTo>
                <a:lnTo>
                  <a:pt x="64081" y="0"/>
                </a:lnTo>
                <a:close/>
              </a:path>
            </a:pathLst>
          </a:custGeom>
          <a:solidFill>
            <a:srgbClr val="66C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14147003" y="5583913"/>
            <a:ext cx="4508500" cy="1896110"/>
          </a:xfrm>
          <a:custGeom>
            <a:avLst/>
            <a:gdLst/>
            <a:ahLst/>
            <a:cxnLst/>
            <a:rect l="l" t="t" r="r" b="b"/>
            <a:pathLst>
              <a:path w="4508500" h="1896109">
                <a:moveTo>
                  <a:pt x="0" y="0"/>
                </a:moveTo>
                <a:lnTo>
                  <a:pt x="4508344" y="0"/>
                </a:lnTo>
                <a:lnTo>
                  <a:pt x="4508344" y="1896067"/>
                </a:lnTo>
                <a:lnTo>
                  <a:pt x="0" y="1896067"/>
                </a:lnTo>
                <a:lnTo>
                  <a:pt x="0" y="0"/>
                </a:lnTo>
                <a:close/>
              </a:path>
            </a:pathLst>
          </a:custGeom>
          <a:ln w="10052">
            <a:solidFill>
              <a:srgbClr val="66C6FF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 txBox="1"/>
          <p:nvPr/>
        </p:nvSpPr>
        <p:spPr>
          <a:xfrm>
            <a:off x="14390766" y="6532575"/>
            <a:ext cx="4020820" cy="829310"/>
          </a:xfrm>
          <a:prstGeom prst="rect">
            <a:avLst/>
          </a:prstGeom>
          <a:solidFill>
            <a:srgbClr val="0125BC"/>
          </a:solidFill>
          <a:ln w="10052">
            <a:solidFill>
              <a:srgbClr val="00ACFF"/>
            </a:solidFill>
          </a:ln>
        </p:spPr>
        <p:txBody>
          <a:bodyPr wrap="square" lIns="0" tIns="281305" rIns="0" bIns="0" rtlCol="0" vert="horz">
            <a:spAutoFit/>
          </a:bodyPr>
          <a:lstStyle/>
          <a:p>
            <a:pPr marL="339090">
              <a:lnSpc>
                <a:spcPct val="100000"/>
              </a:lnSpc>
              <a:spcBef>
                <a:spcPts val="2215"/>
              </a:spcBef>
            </a:pPr>
            <a:r>
              <a:rPr dirty="0" sz="2000" spc="75" b="1">
                <a:solidFill>
                  <a:srgbClr val="FFFFFF"/>
                </a:solidFill>
                <a:latin typeface="微软雅黑"/>
                <a:cs typeface="微软雅黑"/>
              </a:rPr>
              <a:t>中间</a:t>
            </a:r>
            <a:r>
              <a:rPr dirty="0" sz="2000" spc="25" b="1">
                <a:solidFill>
                  <a:srgbClr val="FFFFFF"/>
                </a:solidFill>
                <a:latin typeface="微软雅黑"/>
                <a:cs typeface="微软雅黑"/>
              </a:rPr>
              <a:t>件</a:t>
            </a:r>
            <a:r>
              <a:rPr dirty="0" sz="2000" spc="-15" b="1">
                <a:solidFill>
                  <a:srgbClr val="FFFFFF"/>
                </a:solidFill>
                <a:latin typeface="微软雅黑"/>
                <a:cs typeface="微软雅黑"/>
              </a:rPr>
              <a:t> </a:t>
            </a:r>
            <a:r>
              <a:rPr dirty="0" sz="2000" spc="-200">
                <a:solidFill>
                  <a:srgbClr val="FFFFFF"/>
                </a:solidFill>
                <a:latin typeface="Calibri"/>
                <a:cs typeface="Calibri"/>
              </a:rPr>
              <a:t>&amp;</a:t>
            </a:r>
            <a:r>
              <a:rPr dirty="0" sz="2000" spc="-8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75" b="1">
                <a:solidFill>
                  <a:srgbClr val="FFFFFF"/>
                </a:solidFill>
                <a:latin typeface="微软雅黑"/>
                <a:cs typeface="微软雅黑"/>
              </a:rPr>
              <a:t>平台服</a:t>
            </a:r>
            <a:r>
              <a:rPr dirty="0" sz="2000" spc="75" b="1">
                <a:solidFill>
                  <a:srgbClr val="FFFFFF"/>
                </a:solidFill>
                <a:latin typeface="微软雅黑"/>
                <a:cs typeface="微软雅黑"/>
              </a:rPr>
              <a:t>务</a:t>
            </a:r>
            <a:r>
              <a:rPr dirty="0" sz="2000" spc="165">
                <a:solidFill>
                  <a:srgbClr val="FFFFFF"/>
                </a:solidFill>
                <a:latin typeface="Calibri"/>
                <a:cs typeface="Calibri"/>
              </a:rPr>
              <a:t>PaaS/CaaS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14390766" y="7674740"/>
            <a:ext cx="4020820" cy="830580"/>
          </a:xfrm>
          <a:prstGeom prst="rect">
            <a:avLst/>
          </a:prstGeom>
          <a:solidFill>
            <a:srgbClr val="EC7C30"/>
          </a:solidFill>
        </p:spPr>
        <p:txBody>
          <a:bodyPr wrap="square" lIns="0" tIns="239395" rIns="0" bIns="0" rtlCol="0" vert="horz">
            <a:spAutoFit/>
          </a:bodyPr>
          <a:lstStyle/>
          <a:p>
            <a:pPr marL="1190625">
              <a:lnSpc>
                <a:spcPct val="100000"/>
              </a:lnSpc>
              <a:spcBef>
                <a:spcPts val="1885"/>
              </a:spcBef>
            </a:pPr>
            <a:r>
              <a:rPr dirty="0" sz="2000" spc="75" b="1">
                <a:solidFill>
                  <a:srgbClr val="FFFFFF"/>
                </a:solidFill>
                <a:latin typeface="微软雅黑"/>
                <a:cs typeface="微软雅黑"/>
              </a:rPr>
              <a:t>基础设</a:t>
            </a:r>
            <a:r>
              <a:rPr dirty="0" sz="2000" spc="25" b="1">
                <a:solidFill>
                  <a:srgbClr val="FFFFFF"/>
                </a:solidFill>
                <a:latin typeface="微软雅黑"/>
                <a:cs typeface="微软雅黑"/>
              </a:rPr>
              <a:t>施</a:t>
            </a:r>
            <a:r>
              <a:rPr dirty="0" sz="2000" b="1">
                <a:solidFill>
                  <a:srgbClr val="FFFFFF"/>
                </a:solidFill>
                <a:latin typeface="微软雅黑"/>
                <a:cs typeface="微软雅黑"/>
              </a:rPr>
              <a:t> </a:t>
            </a:r>
            <a:r>
              <a:rPr dirty="0" sz="2000" spc="150">
                <a:solidFill>
                  <a:srgbClr val="FFFFFF"/>
                </a:solidFill>
                <a:latin typeface="Calibri"/>
                <a:cs typeface="Calibri"/>
              </a:rPr>
              <a:t>IaaS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14390766" y="8818160"/>
            <a:ext cx="4020820" cy="829310"/>
          </a:xfrm>
          <a:prstGeom prst="rect">
            <a:avLst/>
          </a:prstGeom>
          <a:solidFill>
            <a:srgbClr val="3BA152"/>
          </a:solidFill>
        </p:spPr>
        <p:txBody>
          <a:bodyPr wrap="square" lIns="0" tIns="23558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855"/>
              </a:spcBef>
            </a:pPr>
            <a:r>
              <a:rPr dirty="0" sz="2000" spc="75" b="1">
                <a:solidFill>
                  <a:srgbClr val="FFFFFF"/>
                </a:solidFill>
                <a:latin typeface="微软雅黑"/>
                <a:cs typeface="微软雅黑"/>
              </a:rPr>
              <a:t>底层硬件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16401803" y="7393911"/>
            <a:ext cx="0" cy="203835"/>
          </a:xfrm>
          <a:custGeom>
            <a:avLst/>
            <a:gdLst/>
            <a:ahLst/>
            <a:cxnLst/>
            <a:rect l="l" t="t" r="r" b="b"/>
            <a:pathLst>
              <a:path w="0" h="203834">
                <a:moveTo>
                  <a:pt x="0" y="0"/>
                </a:moveTo>
                <a:lnTo>
                  <a:pt x="0" y="203543"/>
                </a:lnTo>
              </a:path>
            </a:pathLst>
          </a:custGeom>
          <a:ln w="21360">
            <a:solidFill>
              <a:srgbClr val="66C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16369765" y="7586777"/>
            <a:ext cx="64135" cy="64135"/>
          </a:xfrm>
          <a:custGeom>
            <a:avLst/>
            <a:gdLst/>
            <a:ahLst/>
            <a:cxnLst/>
            <a:rect l="l" t="t" r="r" b="b"/>
            <a:pathLst>
              <a:path w="64134" h="64134">
                <a:moveTo>
                  <a:pt x="64081" y="0"/>
                </a:moveTo>
                <a:lnTo>
                  <a:pt x="0" y="0"/>
                </a:lnTo>
                <a:lnTo>
                  <a:pt x="32040" y="64081"/>
                </a:lnTo>
                <a:lnTo>
                  <a:pt x="64081" y="0"/>
                </a:lnTo>
                <a:close/>
              </a:path>
            </a:pathLst>
          </a:custGeom>
          <a:solidFill>
            <a:srgbClr val="66C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16401803" y="8547383"/>
            <a:ext cx="0" cy="203835"/>
          </a:xfrm>
          <a:custGeom>
            <a:avLst/>
            <a:gdLst/>
            <a:ahLst/>
            <a:cxnLst/>
            <a:rect l="l" t="t" r="r" b="b"/>
            <a:pathLst>
              <a:path w="0" h="203834">
                <a:moveTo>
                  <a:pt x="0" y="0"/>
                </a:moveTo>
                <a:lnTo>
                  <a:pt x="0" y="203543"/>
                </a:lnTo>
              </a:path>
            </a:pathLst>
          </a:custGeom>
          <a:ln w="21360">
            <a:solidFill>
              <a:srgbClr val="66C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16369765" y="8740250"/>
            <a:ext cx="64135" cy="64135"/>
          </a:xfrm>
          <a:custGeom>
            <a:avLst/>
            <a:gdLst/>
            <a:ahLst/>
            <a:cxnLst/>
            <a:rect l="l" t="t" r="r" b="b"/>
            <a:pathLst>
              <a:path w="64134" h="64134">
                <a:moveTo>
                  <a:pt x="64081" y="0"/>
                </a:moveTo>
                <a:lnTo>
                  <a:pt x="0" y="0"/>
                </a:lnTo>
                <a:lnTo>
                  <a:pt x="32040" y="64081"/>
                </a:lnTo>
                <a:lnTo>
                  <a:pt x="64081" y="0"/>
                </a:lnTo>
                <a:close/>
              </a:path>
            </a:pathLst>
          </a:custGeom>
          <a:solidFill>
            <a:srgbClr val="66C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 txBox="1"/>
          <p:nvPr/>
        </p:nvSpPr>
        <p:spPr>
          <a:xfrm>
            <a:off x="14429717" y="5656791"/>
            <a:ext cx="3943350" cy="502920"/>
          </a:xfrm>
          <a:prstGeom prst="rect">
            <a:avLst/>
          </a:prstGeom>
          <a:solidFill>
            <a:srgbClr val="0EC1EC">
              <a:alpha val="29019"/>
            </a:srgbClr>
          </a:solidFill>
          <a:ln w="10052">
            <a:solidFill>
              <a:srgbClr val="00ACFF"/>
            </a:solidFill>
          </a:ln>
        </p:spPr>
        <p:txBody>
          <a:bodyPr wrap="square" lIns="0" tIns="92075" rIns="0" bIns="0" rtlCol="0" vert="horz">
            <a:spAutoFit/>
          </a:bodyPr>
          <a:lstStyle/>
          <a:p>
            <a:pPr marL="431165">
              <a:lnSpc>
                <a:spcPct val="100000"/>
              </a:lnSpc>
              <a:spcBef>
                <a:spcPts val="725"/>
              </a:spcBef>
            </a:pPr>
            <a:r>
              <a:rPr dirty="0" sz="2000" spc="75" b="1">
                <a:solidFill>
                  <a:srgbClr val="FFFFFF"/>
                </a:solidFill>
                <a:latin typeface="微软雅黑"/>
                <a:cs typeface="微软雅黑"/>
              </a:rPr>
              <a:t>基础架构能力抽</a:t>
            </a:r>
            <a:r>
              <a:rPr dirty="0" sz="2000" spc="75" b="1">
                <a:solidFill>
                  <a:srgbClr val="FFFFFF"/>
                </a:solidFill>
                <a:latin typeface="微软雅黑"/>
                <a:cs typeface="微软雅黑"/>
              </a:rPr>
              <a:t>象</a:t>
            </a:r>
            <a:r>
              <a:rPr dirty="0" sz="2000" spc="-95">
                <a:solidFill>
                  <a:srgbClr val="FFFFFF"/>
                </a:solidFill>
                <a:latin typeface="Calibri"/>
                <a:cs typeface="Calibri"/>
              </a:rPr>
              <a:t>&amp;</a:t>
            </a:r>
            <a:r>
              <a:rPr dirty="0" sz="2000" spc="75" b="1">
                <a:solidFill>
                  <a:srgbClr val="FFFFFF"/>
                </a:solidFill>
                <a:latin typeface="微软雅黑"/>
                <a:cs typeface="微软雅黑"/>
              </a:rPr>
              <a:t>标准化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2522572" y="2073683"/>
            <a:ext cx="14354810" cy="128143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950" spc="10" b="1">
                <a:solidFill>
                  <a:srgbClr val="F76A02"/>
                </a:solidFill>
                <a:latin typeface="微软雅黑"/>
                <a:cs typeface="微软雅黑"/>
              </a:rPr>
              <a:t>从疑惑到成熟：云计算领域技术趋于成熟，市场空间、社区关注度提高</a:t>
            </a:r>
            <a:endParaRPr sz="2950">
              <a:latin typeface="微软雅黑"/>
              <a:cs typeface="微软雅黑"/>
            </a:endParaRPr>
          </a:p>
          <a:p>
            <a:pPr marL="1525270">
              <a:lnSpc>
                <a:spcPct val="100000"/>
              </a:lnSpc>
              <a:spcBef>
                <a:spcPts val="2790"/>
              </a:spcBef>
            </a:pPr>
            <a:r>
              <a:rPr dirty="0" sz="2950" spc="10" b="1">
                <a:solidFill>
                  <a:srgbClr val="F76A02"/>
                </a:solidFill>
                <a:latin typeface="微软雅黑"/>
                <a:cs typeface="微软雅黑"/>
              </a:rPr>
              <a:t>从稳态到敏态：业务亟待敏捷变革，需求趋于多样性，业务发展急需技术支撑</a:t>
            </a:r>
            <a:endParaRPr sz="2950">
              <a:latin typeface="微软雅黑"/>
              <a:cs typeface="微软雅黑"/>
            </a:endParaRPr>
          </a:p>
        </p:txBody>
      </p:sp>
      <p:sp>
        <p:nvSpPr>
          <p:cNvPr id="57" name="object 57"/>
          <p:cNvSpPr txBox="1">
            <a:spLocks noGrp="1"/>
          </p:cNvSpPr>
          <p:nvPr>
            <p:ph type="title"/>
          </p:nvPr>
        </p:nvSpPr>
        <p:spPr>
          <a:xfrm>
            <a:off x="4798356" y="528854"/>
            <a:ext cx="10500995" cy="65468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25"/>
              <a:t>云原生是业务快速变化</a:t>
            </a:r>
            <a:r>
              <a:rPr dirty="0" spc="15"/>
              <a:t>背</a:t>
            </a:r>
            <a:r>
              <a:rPr dirty="0" spc="25"/>
              <a:t>景下</a:t>
            </a:r>
            <a:r>
              <a:rPr dirty="0" spc="15"/>
              <a:t>的</a:t>
            </a:r>
            <a:r>
              <a:rPr dirty="0" spc="25"/>
              <a:t>必然</a:t>
            </a:r>
            <a:r>
              <a:rPr dirty="0" spc="15"/>
              <a:t>技</a:t>
            </a:r>
            <a:r>
              <a:rPr dirty="0" spc="25"/>
              <a:t>术趋势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98233" y="186271"/>
            <a:ext cx="9763760" cy="65468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35">
                <a:latin typeface="Calibri"/>
                <a:cs typeface="Calibri"/>
              </a:rPr>
              <a:t>SOFAStack</a:t>
            </a:r>
            <a:r>
              <a:rPr dirty="0" spc="-125">
                <a:latin typeface="Calibri"/>
                <a:cs typeface="Calibri"/>
              </a:rPr>
              <a:t> </a:t>
            </a:r>
            <a:r>
              <a:rPr dirty="0" spc="25"/>
              <a:t>云原生单元化异地多</a:t>
            </a:r>
            <a:r>
              <a:rPr dirty="0" spc="10"/>
              <a:t>活</a:t>
            </a:r>
            <a:r>
              <a:rPr dirty="0" spc="25"/>
              <a:t>弹性</a:t>
            </a:r>
            <a:r>
              <a:rPr dirty="0" spc="10"/>
              <a:t>架</a:t>
            </a:r>
            <a:r>
              <a:rPr dirty="0" spc="25"/>
              <a:t>构</a:t>
            </a:r>
          </a:p>
        </p:txBody>
      </p:sp>
      <p:sp>
        <p:nvSpPr>
          <p:cNvPr id="3" name="object 3"/>
          <p:cNvSpPr/>
          <p:nvPr/>
        </p:nvSpPr>
        <p:spPr>
          <a:xfrm>
            <a:off x="9693317" y="1233261"/>
            <a:ext cx="3608704" cy="704215"/>
          </a:xfrm>
          <a:custGeom>
            <a:avLst/>
            <a:gdLst/>
            <a:ahLst/>
            <a:cxnLst/>
            <a:rect l="l" t="t" r="r" b="b"/>
            <a:pathLst>
              <a:path w="3608705" h="704214">
                <a:moveTo>
                  <a:pt x="3608685" y="0"/>
                </a:moveTo>
                <a:lnTo>
                  <a:pt x="3608685" y="284567"/>
                </a:lnTo>
                <a:lnTo>
                  <a:pt x="0" y="284567"/>
                </a:lnTo>
                <a:lnTo>
                  <a:pt x="0" y="704062"/>
                </a:lnTo>
              </a:path>
            </a:pathLst>
          </a:custGeom>
          <a:ln w="16334">
            <a:solidFill>
              <a:srgbClr val="FF6A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661904" y="1926852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5" h="62864">
                <a:moveTo>
                  <a:pt x="62825" y="0"/>
                </a:moveTo>
                <a:lnTo>
                  <a:pt x="0" y="0"/>
                </a:lnTo>
                <a:lnTo>
                  <a:pt x="31412" y="62825"/>
                </a:lnTo>
                <a:lnTo>
                  <a:pt x="62825" y="0"/>
                </a:lnTo>
                <a:close/>
              </a:path>
            </a:pathLst>
          </a:custGeom>
          <a:solidFill>
            <a:srgbClr val="FF6A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495151" y="1233261"/>
            <a:ext cx="8807450" cy="690245"/>
          </a:xfrm>
          <a:custGeom>
            <a:avLst/>
            <a:gdLst/>
            <a:ahLst/>
            <a:cxnLst/>
            <a:rect l="l" t="t" r="r" b="b"/>
            <a:pathLst>
              <a:path w="8807450" h="690244">
                <a:moveTo>
                  <a:pt x="8806852" y="0"/>
                </a:moveTo>
                <a:lnTo>
                  <a:pt x="8806852" y="277541"/>
                </a:lnTo>
                <a:lnTo>
                  <a:pt x="0" y="277541"/>
                </a:lnTo>
                <a:lnTo>
                  <a:pt x="0" y="690240"/>
                </a:lnTo>
              </a:path>
            </a:pathLst>
          </a:custGeom>
          <a:ln w="16334">
            <a:solidFill>
              <a:srgbClr val="FF6A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463738" y="1913030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4" h="62864">
                <a:moveTo>
                  <a:pt x="62825" y="0"/>
                </a:moveTo>
                <a:lnTo>
                  <a:pt x="0" y="0"/>
                </a:lnTo>
                <a:lnTo>
                  <a:pt x="31412" y="62825"/>
                </a:lnTo>
                <a:lnTo>
                  <a:pt x="62825" y="0"/>
                </a:lnTo>
                <a:close/>
              </a:path>
            </a:pathLst>
          </a:custGeom>
          <a:solidFill>
            <a:srgbClr val="FF6A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3302003" y="1233261"/>
            <a:ext cx="3768725" cy="728345"/>
          </a:xfrm>
          <a:custGeom>
            <a:avLst/>
            <a:gdLst/>
            <a:ahLst/>
            <a:cxnLst/>
            <a:rect l="l" t="t" r="r" b="b"/>
            <a:pathLst>
              <a:path w="3768725" h="728344">
                <a:moveTo>
                  <a:pt x="0" y="0"/>
                </a:moveTo>
                <a:lnTo>
                  <a:pt x="0" y="279635"/>
                </a:lnTo>
                <a:lnTo>
                  <a:pt x="3768262" y="279635"/>
                </a:lnTo>
                <a:lnTo>
                  <a:pt x="3768262" y="727935"/>
                </a:lnTo>
              </a:path>
            </a:pathLst>
          </a:custGeom>
          <a:ln w="16334">
            <a:solidFill>
              <a:srgbClr val="FF6A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7038852" y="1950725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5" h="62864">
                <a:moveTo>
                  <a:pt x="62825" y="0"/>
                </a:moveTo>
                <a:lnTo>
                  <a:pt x="0" y="0"/>
                </a:lnTo>
                <a:lnTo>
                  <a:pt x="31412" y="62825"/>
                </a:lnTo>
                <a:lnTo>
                  <a:pt x="62825" y="0"/>
                </a:lnTo>
                <a:close/>
              </a:path>
            </a:pathLst>
          </a:custGeom>
          <a:solidFill>
            <a:srgbClr val="FF6A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447674" y="4419132"/>
            <a:ext cx="9328785" cy="1117600"/>
          </a:xfrm>
          <a:custGeom>
            <a:avLst/>
            <a:gdLst/>
            <a:ahLst/>
            <a:cxnLst/>
            <a:rect l="l" t="t" r="r" b="b"/>
            <a:pathLst>
              <a:path w="9328785" h="1117600">
                <a:moveTo>
                  <a:pt x="0" y="0"/>
                </a:moveTo>
                <a:lnTo>
                  <a:pt x="9328302" y="0"/>
                </a:lnTo>
                <a:lnTo>
                  <a:pt x="9328302" y="1117034"/>
                </a:lnTo>
                <a:lnTo>
                  <a:pt x="0" y="1117034"/>
                </a:lnTo>
                <a:lnTo>
                  <a:pt x="0" y="0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447674" y="5620352"/>
            <a:ext cx="9328785" cy="1107440"/>
          </a:xfrm>
          <a:custGeom>
            <a:avLst/>
            <a:gdLst/>
            <a:ahLst/>
            <a:cxnLst/>
            <a:rect l="l" t="t" r="r" b="b"/>
            <a:pathLst>
              <a:path w="9328785" h="1107440">
                <a:moveTo>
                  <a:pt x="0" y="0"/>
                </a:moveTo>
                <a:lnTo>
                  <a:pt x="9328302" y="0"/>
                </a:lnTo>
                <a:lnTo>
                  <a:pt x="9328302" y="1106982"/>
                </a:lnTo>
                <a:lnTo>
                  <a:pt x="0" y="1106982"/>
                </a:lnTo>
                <a:lnTo>
                  <a:pt x="0" y="0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4976298" y="4417876"/>
            <a:ext cx="4159250" cy="1117600"/>
          </a:xfrm>
          <a:custGeom>
            <a:avLst/>
            <a:gdLst/>
            <a:ahLst/>
            <a:cxnLst/>
            <a:rect l="l" t="t" r="r" b="b"/>
            <a:pathLst>
              <a:path w="4159250" h="1117600">
                <a:moveTo>
                  <a:pt x="0" y="0"/>
                </a:moveTo>
                <a:lnTo>
                  <a:pt x="4159035" y="0"/>
                </a:lnTo>
                <a:lnTo>
                  <a:pt x="4159035" y="1117034"/>
                </a:lnTo>
                <a:lnTo>
                  <a:pt x="0" y="1117034"/>
                </a:lnTo>
                <a:lnTo>
                  <a:pt x="0" y="0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186320" y="6979892"/>
            <a:ext cx="17197070" cy="1853564"/>
          </a:xfrm>
          <a:custGeom>
            <a:avLst/>
            <a:gdLst/>
            <a:ahLst/>
            <a:cxnLst/>
            <a:rect l="l" t="t" r="r" b="b"/>
            <a:pathLst>
              <a:path w="17197070" h="1853565">
                <a:moveTo>
                  <a:pt x="0" y="0"/>
                </a:moveTo>
                <a:lnTo>
                  <a:pt x="17196544" y="0"/>
                </a:lnTo>
                <a:lnTo>
                  <a:pt x="17196544" y="1853346"/>
                </a:lnTo>
                <a:lnTo>
                  <a:pt x="0" y="1853346"/>
                </a:lnTo>
                <a:lnTo>
                  <a:pt x="0" y="0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7166692" y="9666358"/>
            <a:ext cx="9885680" cy="10795"/>
          </a:xfrm>
          <a:custGeom>
            <a:avLst/>
            <a:gdLst/>
            <a:ahLst/>
            <a:cxnLst/>
            <a:rect l="l" t="t" r="r" b="b"/>
            <a:pathLst>
              <a:path w="9885680" h="10795">
                <a:moveTo>
                  <a:pt x="0" y="0"/>
                </a:moveTo>
                <a:lnTo>
                  <a:pt x="9885374" y="10764"/>
                </a:lnTo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7041556" y="9645701"/>
            <a:ext cx="63500" cy="62865"/>
          </a:xfrm>
          <a:custGeom>
            <a:avLst/>
            <a:gdLst/>
            <a:ahLst/>
            <a:cxnLst/>
            <a:rect l="l" t="t" r="r" b="b"/>
            <a:pathLst>
              <a:path w="63500" h="62865">
                <a:moveTo>
                  <a:pt x="73" y="0"/>
                </a:moveTo>
                <a:lnTo>
                  <a:pt x="0" y="62825"/>
                </a:lnTo>
                <a:lnTo>
                  <a:pt x="62867" y="31485"/>
                </a:lnTo>
                <a:lnTo>
                  <a:pt x="7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7114337" y="9634954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5" h="62865">
                <a:moveTo>
                  <a:pt x="62856" y="0"/>
                </a:moveTo>
                <a:lnTo>
                  <a:pt x="0" y="31349"/>
                </a:lnTo>
                <a:lnTo>
                  <a:pt x="62793" y="62825"/>
                </a:lnTo>
                <a:lnTo>
                  <a:pt x="6285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7062118" y="10196121"/>
            <a:ext cx="3175" cy="252729"/>
          </a:xfrm>
          <a:custGeom>
            <a:avLst/>
            <a:gdLst/>
            <a:ahLst/>
            <a:cxnLst/>
            <a:rect l="l" t="t" r="r" b="b"/>
            <a:pathLst>
              <a:path w="3175" h="252729">
                <a:moveTo>
                  <a:pt x="0" y="252149"/>
                </a:moveTo>
                <a:lnTo>
                  <a:pt x="2659" y="0"/>
                </a:lnTo>
              </a:path>
            </a:pathLst>
          </a:custGeom>
          <a:ln w="10470">
            <a:solidFill>
              <a:srgbClr val="5E5E5E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7033259" y="10143776"/>
            <a:ext cx="62865" cy="63500"/>
          </a:xfrm>
          <a:custGeom>
            <a:avLst/>
            <a:gdLst/>
            <a:ahLst/>
            <a:cxnLst/>
            <a:rect l="l" t="t" r="r" b="b"/>
            <a:pathLst>
              <a:path w="62865" h="63500">
                <a:moveTo>
                  <a:pt x="32072" y="0"/>
                </a:moveTo>
                <a:lnTo>
                  <a:pt x="0" y="62490"/>
                </a:lnTo>
                <a:lnTo>
                  <a:pt x="62825" y="63149"/>
                </a:lnTo>
                <a:lnTo>
                  <a:pt x="32072" y="0"/>
                </a:lnTo>
                <a:close/>
              </a:path>
            </a:pathLst>
          </a:custGeom>
          <a:solidFill>
            <a:srgbClr val="5E5E5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7030822" y="10437467"/>
            <a:ext cx="62865" cy="63500"/>
          </a:xfrm>
          <a:custGeom>
            <a:avLst/>
            <a:gdLst/>
            <a:ahLst/>
            <a:cxnLst/>
            <a:rect l="l" t="t" r="r" b="b"/>
            <a:pathLst>
              <a:path w="62865" h="63500">
                <a:moveTo>
                  <a:pt x="0" y="0"/>
                </a:moveTo>
                <a:lnTo>
                  <a:pt x="30742" y="63149"/>
                </a:lnTo>
                <a:lnTo>
                  <a:pt x="62825" y="670"/>
                </a:lnTo>
                <a:lnTo>
                  <a:pt x="0" y="0"/>
                </a:lnTo>
                <a:close/>
              </a:path>
            </a:pathLst>
          </a:custGeom>
          <a:solidFill>
            <a:srgbClr val="5E5E5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12848166" y="9775266"/>
            <a:ext cx="864869" cy="2774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50">
                <a:solidFill>
                  <a:srgbClr val="5E5E5E"/>
                </a:solidFill>
                <a:latin typeface="微软雅黑"/>
                <a:cs typeface="微软雅黑"/>
              </a:rPr>
              <a:t>专线通道</a:t>
            </a:r>
            <a:endParaRPr sz="1650">
              <a:latin typeface="微软雅黑"/>
              <a:cs typeface="微软雅黑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3642455" y="1736320"/>
            <a:ext cx="1666875" cy="3390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50" spc="0">
                <a:latin typeface="微软雅黑"/>
                <a:cs typeface="微软雅黑"/>
              </a:rPr>
              <a:t>公共云</a:t>
            </a:r>
            <a:r>
              <a:rPr dirty="0" sz="2050">
                <a:latin typeface="Arial"/>
                <a:cs typeface="Arial"/>
              </a:rPr>
              <a:t>/</a:t>
            </a:r>
            <a:r>
              <a:rPr dirty="0" sz="2050" spc="0">
                <a:latin typeface="微软雅黑"/>
                <a:cs typeface="微软雅黑"/>
              </a:rPr>
              <a:t>行业云</a:t>
            </a:r>
            <a:endParaRPr sz="2050">
              <a:latin typeface="微软雅黑"/>
              <a:cs typeface="微软雅黑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5398483" y="1560580"/>
            <a:ext cx="660922" cy="6609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11809459" y="1764220"/>
            <a:ext cx="809625" cy="3390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50" spc="0">
                <a:latin typeface="微软雅黑"/>
                <a:cs typeface="微软雅黑"/>
              </a:rPr>
              <a:t>专有云</a:t>
            </a:r>
            <a:endParaRPr sz="2050">
              <a:latin typeface="微软雅黑"/>
              <a:cs typeface="微软雅黑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1066050" y="1576915"/>
            <a:ext cx="625740" cy="6257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11225626" y="1037874"/>
            <a:ext cx="4152752" cy="38951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12156494" y="1056580"/>
            <a:ext cx="2291715" cy="3390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50">
                <a:solidFill>
                  <a:srgbClr val="FFFFFF"/>
                </a:solidFill>
                <a:latin typeface="Arial"/>
                <a:cs typeface="Arial"/>
              </a:rPr>
              <a:t>CDN </a:t>
            </a:r>
            <a:r>
              <a:rPr dirty="0" sz="2050" spc="0">
                <a:solidFill>
                  <a:srgbClr val="FFFFFF"/>
                </a:solidFill>
                <a:latin typeface="Arial"/>
                <a:cs typeface="Arial"/>
              </a:rPr>
              <a:t>&amp; </a:t>
            </a:r>
            <a:r>
              <a:rPr dirty="0" sz="2050">
                <a:solidFill>
                  <a:srgbClr val="FFFFFF"/>
                </a:solidFill>
                <a:latin typeface="Arial"/>
                <a:cs typeface="Arial"/>
              </a:rPr>
              <a:t>Global</a:t>
            </a:r>
            <a:r>
              <a:rPr dirty="0" sz="2050" spc="-7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50">
                <a:solidFill>
                  <a:srgbClr val="FFFFFF"/>
                </a:solidFill>
                <a:latin typeface="Arial"/>
                <a:cs typeface="Arial"/>
              </a:rPr>
              <a:t>DNS</a:t>
            </a:r>
            <a:endParaRPr sz="205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2051874" y="10562191"/>
            <a:ext cx="17496155" cy="746760"/>
          </a:xfrm>
          <a:custGeom>
            <a:avLst/>
            <a:gdLst/>
            <a:ahLst/>
            <a:cxnLst/>
            <a:rect l="l" t="t" r="r" b="b"/>
            <a:pathLst>
              <a:path w="17496155" h="746759">
                <a:moveTo>
                  <a:pt x="0" y="0"/>
                </a:moveTo>
                <a:lnTo>
                  <a:pt x="17495592" y="0"/>
                </a:lnTo>
                <a:lnTo>
                  <a:pt x="17495592" y="746364"/>
                </a:lnTo>
                <a:lnTo>
                  <a:pt x="0" y="746364"/>
                </a:lnTo>
                <a:lnTo>
                  <a:pt x="0" y="0"/>
                </a:lnTo>
                <a:close/>
              </a:path>
            </a:pathLst>
          </a:custGeom>
          <a:ln w="10052">
            <a:solidFill>
              <a:srgbClr val="5E5E5E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2363955" y="10746740"/>
            <a:ext cx="2320925" cy="2774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650">
                <a:solidFill>
                  <a:srgbClr val="5E5E5E"/>
                </a:solidFill>
                <a:latin typeface="微软雅黑"/>
                <a:cs typeface="微软雅黑"/>
              </a:rPr>
              <a:t>统一研发效能与技术风险</a:t>
            </a:r>
            <a:endParaRPr sz="1650">
              <a:latin typeface="微软雅黑"/>
              <a:cs typeface="微软雅黑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4910426" y="10692868"/>
            <a:ext cx="1447495" cy="42092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4973840" y="10749672"/>
            <a:ext cx="1332230" cy="2895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dirty="0" sz="1700" spc="25" b="1">
                <a:solidFill>
                  <a:srgbClr val="FFFFFF"/>
                </a:solidFill>
                <a:latin typeface="微软雅黑"/>
                <a:cs typeface="微软雅黑"/>
              </a:rPr>
              <a:t>统一代码管理</a:t>
            </a:r>
            <a:endParaRPr sz="1700">
              <a:latin typeface="微软雅黑"/>
              <a:cs typeface="微软雅黑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6707230" y="10700407"/>
            <a:ext cx="1447495" cy="42092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6771294" y="10757396"/>
            <a:ext cx="1332230" cy="2895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dirty="0" sz="1700" spc="25" b="1">
                <a:solidFill>
                  <a:srgbClr val="FFFFFF"/>
                </a:solidFill>
                <a:latin typeface="微软雅黑"/>
                <a:cs typeface="微软雅黑"/>
              </a:rPr>
              <a:t>统一研发流程</a:t>
            </a:r>
            <a:endParaRPr sz="1700">
              <a:latin typeface="微软雅黑"/>
              <a:cs typeface="微软雅黑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8507803" y="10692868"/>
            <a:ext cx="1447494" cy="42092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 txBox="1"/>
          <p:nvPr/>
        </p:nvSpPr>
        <p:spPr>
          <a:xfrm>
            <a:off x="8571787" y="10749672"/>
            <a:ext cx="1332230" cy="2895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dirty="0" sz="1700" spc="25" b="1">
                <a:solidFill>
                  <a:srgbClr val="FFFFFF"/>
                </a:solidFill>
                <a:latin typeface="微软雅黑"/>
                <a:cs typeface="微软雅黑"/>
              </a:rPr>
              <a:t>统一变更管控</a:t>
            </a:r>
            <a:endParaRPr sz="1700">
              <a:latin typeface="微软雅黑"/>
              <a:cs typeface="微软雅黑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10308376" y="10700407"/>
            <a:ext cx="1447494" cy="42092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 txBox="1"/>
          <p:nvPr/>
        </p:nvSpPr>
        <p:spPr>
          <a:xfrm>
            <a:off x="10372279" y="10757396"/>
            <a:ext cx="1332230" cy="2895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dirty="0" sz="1700" spc="25" b="1">
                <a:solidFill>
                  <a:srgbClr val="FFFFFF"/>
                </a:solidFill>
                <a:latin typeface="微软雅黑"/>
                <a:cs typeface="微软雅黑"/>
              </a:rPr>
              <a:t>统一监控分析</a:t>
            </a:r>
            <a:endParaRPr sz="1700">
              <a:latin typeface="微软雅黑"/>
              <a:cs typeface="微软雅黑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12101411" y="10700407"/>
            <a:ext cx="1447494" cy="42092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 txBox="1"/>
          <p:nvPr/>
        </p:nvSpPr>
        <p:spPr>
          <a:xfrm>
            <a:off x="12165085" y="10757396"/>
            <a:ext cx="1332230" cy="2895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dirty="0" sz="1700" spc="25" b="1">
                <a:solidFill>
                  <a:srgbClr val="FFFFFF"/>
                </a:solidFill>
                <a:latin typeface="微软雅黑"/>
                <a:cs typeface="微软雅黑"/>
              </a:rPr>
              <a:t>统一系统自愈</a:t>
            </a:r>
            <a:endParaRPr sz="1700">
              <a:latin typeface="微软雅黑"/>
              <a:cs typeface="微软雅黑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5856698" y="10680258"/>
            <a:ext cx="264160" cy="3270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1950" spc="25" b="1">
                <a:solidFill>
                  <a:srgbClr val="5E5E5E"/>
                </a:solidFill>
                <a:latin typeface="Arial"/>
                <a:cs typeface="Arial"/>
              </a:rPr>
              <a:t>…</a:t>
            </a:r>
            <a:endParaRPr sz="1950">
              <a:latin typeface="Arial"/>
              <a:cs typeface="Arial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13893189" y="10700407"/>
            <a:ext cx="1447494" cy="42092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 txBox="1"/>
          <p:nvPr/>
        </p:nvSpPr>
        <p:spPr>
          <a:xfrm>
            <a:off x="13957340" y="10757396"/>
            <a:ext cx="1332230" cy="2895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dirty="0" sz="1700" spc="25" b="1">
                <a:solidFill>
                  <a:srgbClr val="FFFFFF"/>
                </a:solidFill>
                <a:latin typeface="微软雅黑"/>
                <a:cs typeface="微软雅黑"/>
              </a:rPr>
              <a:t>统一应用巡检</a:t>
            </a:r>
            <a:endParaRPr sz="1700">
              <a:latin typeface="微软雅黑"/>
              <a:cs typeface="微软雅黑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5316277" y="9205165"/>
            <a:ext cx="1803086" cy="67851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 txBox="1"/>
          <p:nvPr/>
        </p:nvSpPr>
        <p:spPr>
          <a:xfrm>
            <a:off x="5609712" y="9793376"/>
            <a:ext cx="1192530" cy="3016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800" b="1">
                <a:latin typeface="宋体"/>
                <a:cs typeface="宋体"/>
              </a:rPr>
              <a:t>Bare</a:t>
            </a:r>
            <a:r>
              <a:rPr dirty="0" sz="1800" spc="-20" b="1">
                <a:latin typeface="宋体"/>
                <a:cs typeface="宋体"/>
              </a:rPr>
              <a:t> </a:t>
            </a:r>
            <a:r>
              <a:rPr dirty="0" sz="1800" b="1">
                <a:latin typeface="宋体"/>
                <a:cs typeface="宋体"/>
              </a:rPr>
              <a:t>Metal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7667200" y="9245372"/>
            <a:ext cx="1869679" cy="69359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13332787" y="1455034"/>
            <a:ext cx="0" cy="8994140"/>
          </a:xfrm>
          <a:custGeom>
            <a:avLst/>
            <a:gdLst/>
            <a:ahLst/>
            <a:cxnLst/>
            <a:rect l="l" t="t" r="r" b="b"/>
            <a:pathLst>
              <a:path w="0" h="8994140">
                <a:moveTo>
                  <a:pt x="0" y="0"/>
                </a:moveTo>
                <a:lnTo>
                  <a:pt x="0" y="8994071"/>
                </a:lnTo>
              </a:path>
            </a:pathLst>
          </a:custGeom>
          <a:ln w="12565">
            <a:solidFill>
              <a:srgbClr val="5E5E5E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2069465" y="2278045"/>
            <a:ext cx="4860290" cy="6682105"/>
          </a:xfrm>
          <a:custGeom>
            <a:avLst/>
            <a:gdLst/>
            <a:ahLst/>
            <a:cxnLst/>
            <a:rect l="l" t="t" r="r" b="b"/>
            <a:pathLst>
              <a:path w="4860290" h="6682105">
                <a:moveTo>
                  <a:pt x="0" y="174769"/>
                </a:moveTo>
                <a:lnTo>
                  <a:pt x="6243" y="128309"/>
                </a:lnTo>
                <a:lnTo>
                  <a:pt x="23861" y="86560"/>
                </a:lnTo>
                <a:lnTo>
                  <a:pt x="51189" y="51189"/>
                </a:lnTo>
                <a:lnTo>
                  <a:pt x="86560" y="23861"/>
                </a:lnTo>
                <a:lnTo>
                  <a:pt x="128309" y="6243"/>
                </a:lnTo>
                <a:lnTo>
                  <a:pt x="174769" y="0"/>
                </a:lnTo>
                <a:lnTo>
                  <a:pt x="4685396" y="0"/>
                </a:lnTo>
                <a:lnTo>
                  <a:pt x="4731856" y="6243"/>
                </a:lnTo>
                <a:lnTo>
                  <a:pt x="4773605" y="23861"/>
                </a:lnTo>
                <a:lnTo>
                  <a:pt x="4808976" y="51189"/>
                </a:lnTo>
                <a:lnTo>
                  <a:pt x="4836304" y="86560"/>
                </a:lnTo>
                <a:lnTo>
                  <a:pt x="4853923" y="128309"/>
                </a:lnTo>
                <a:lnTo>
                  <a:pt x="4860166" y="174769"/>
                </a:lnTo>
                <a:lnTo>
                  <a:pt x="4860166" y="6507330"/>
                </a:lnTo>
                <a:lnTo>
                  <a:pt x="4853923" y="6553790"/>
                </a:lnTo>
                <a:lnTo>
                  <a:pt x="4836304" y="6595539"/>
                </a:lnTo>
                <a:lnTo>
                  <a:pt x="4808976" y="6630910"/>
                </a:lnTo>
                <a:lnTo>
                  <a:pt x="4773605" y="6658238"/>
                </a:lnTo>
                <a:lnTo>
                  <a:pt x="4731856" y="6675857"/>
                </a:lnTo>
                <a:lnTo>
                  <a:pt x="4685396" y="6682100"/>
                </a:lnTo>
                <a:lnTo>
                  <a:pt x="174769" y="6682100"/>
                </a:lnTo>
                <a:lnTo>
                  <a:pt x="128309" y="6675857"/>
                </a:lnTo>
                <a:lnTo>
                  <a:pt x="86560" y="6658238"/>
                </a:lnTo>
                <a:lnTo>
                  <a:pt x="51189" y="6630910"/>
                </a:lnTo>
                <a:lnTo>
                  <a:pt x="23861" y="6595539"/>
                </a:lnTo>
                <a:lnTo>
                  <a:pt x="6243" y="6553790"/>
                </a:lnTo>
                <a:lnTo>
                  <a:pt x="0" y="6507330"/>
                </a:lnTo>
                <a:lnTo>
                  <a:pt x="0" y="174769"/>
                </a:lnTo>
                <a:close/>
              </a:path>
            </a:pathLst>
          </a:custGeom>
          <a:ln w="7539">
            <a:solidFill>
              <a:srgbClr val="5E5E5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7314123" y="2281818"/>
            <a:ext cx="4860290" cy="6683375"/>
          </a:xfrm>
          <a:custGeom>
            <a:avLst/>
            <a:gdLst/>
            <a:ahLst/>
            <a:cxnLst/>
            <a:rect l="l" t="t" r="r" b="b"/>
            <a:pathLst>
              <a:path w="4860290" h="6683375">
                <a:moveTo>
                  <a:pt x="0" y="174769"/>
                </a:moveTo>
                <a:lnTo>
                  <a:pt x="6243" y="128309"/>
                </a:lnTo>
                <a:lnTo>
                  <a:pt x="23861" y="86560"/>
                </a:lnTo>
                <a:lnTo>
                  <a:pt x="51189" y="51189"/>
                </a:lnTo>
                <a:lnTo>
                  <a:pt x="86560" y="23861"/>
                </a:lnTo>
                <a:lnTo>
                  <a:pt x="128309" y="6243"/>
                </a:lnTo>
                <a:lnTo>
                  <a:pt x="174769" y="0"/>
                </a:lnTo>
                <a:lnTo>
                  <a:pt x="4685396" y="0"/>
                </a:lnTo>
                <a:lnTo>
                  <a:pt x="4731856" y="6243"/>
                </a:lnTo>
                <a:lnTo>
                  <a:pt x="4773605" y="23861"/>
                </a:lnTo>
                <a:lnTo>
                  <a:pt x="4808976" y="51189"/>
                </a:lnTo>
                <a:lnTo>
                  <a:pt x="4836304" y="86560"/>
                </a:lnTo>
                <a:lnTo>
                  <a:pt x="4853923" y="128309"/>
                </a:lnTo>
                <a:lnTo>
                  <a:pt x="4860166" y="174769"/>
                </a:lnTo>
                <a:lnTo>
                  <a:pt x="4860166" y="6508576"/>
                </a:lnTo>
                <a:lnTo>
                  <a:pt x="4853923" y="6555041"/>
                </a:lnTo>
                <a:lnTo>
                  <a:pt x="4836304" y="6596792"/>
                </a:lnTo>
                <a:lnTo>
                  <a:pt x="4808976" y="6632165"/>
                </a:lnTo>
                <a:lnTo>
                  <a:pt x="4773605" y="6659494"/>
                </a:lnTo>
                <a:lnTo>
                  <a:pt x="4731856" y="6677113"/>
                </a:lnTo>
                <a:lnTo>
                  <a:pt x="4685396" y="6683356"/>
                </a:lnTo>
                <a:lnTo>
                  <a:pt x="174769" y="6683356"/>
                </a:lnTo>
                <a:lnTo>
                  <a:pt x="128309" y="6677113"/>
                </a:lnTo>
                <a:lnTo>
                  <a:pt x="86560" y="6659494"/>
                </a:lnTo>
                <a:lnTo>
                  <a:pt x="51189" y="6632165"/>
                </a:lnTo>
                <a:lnTo>
                  <a:pt x="23861" y="6596792"/>
                </a:lnTo>
                <a:lnTo>
                  <a:pt x="6243" y="6555041"/>
                </a:lnTo>
                <a:lnTo>
                  <a:pt x="0" y="6508576"/>
                </a:lnTo>
                <a:lnTo>
                  <a:pt x="0" y="174769"/>
                </a:lnTo>
                <a:close/>
              </a:path>
            </a:pathLst>
          </a:custGeom>
          <a:ln w="7539">
            <a:solidFill>
              <a:srgbClr val="5E5E5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4400279" y="2084544"/>
            <a:ext cx="188595" cy="71755"/>
          </a:xfrm>
          <a:custGeom>
            <a:avLst/>
            <a:gdLst/>
            <a:ahLst/>
            <a:cxnLst/>
            <a:rect l="l" t="t" r="r" b="b"/>
            <a:pathLst>
              <a:path w="188595" h="71755">
                <a:moveTo>
                  <a:pt x="188475" y="0"/>
                </a:moveTo>
                <a:lnTo>
                  <a:pt x="0" y="0"/>
                </a:lnTo>
                <a:lnTo>
                  <a:pt x="94237" y="71620"/>
                </a:lnTo>
                <a:lnTo>
                  <a:pt x="188475" y="0"/>
                </a:lnTo>
                <a:close/>
              </a:path>
            </a:pathLst>
          </a:custGeom>
          <a:solidFill>
            <a:srgbClr val="FF6A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4400279" y="2193860"/>
            <a:ext cx="188595" cy="71755"/>
          </a:xfrm>
          <a:custGeom>
            <a:avLst/>
            <a:gdLst/>
            <a:ahLst/>
            <a:cxnLst/>
            <a:rect l="l" t="t" r="r" b="b"/>
            <a:pathLst>
              <a:path w="188595" h="71755">
                <a:moveTo>
                  <a:pt x="188475" y="0"/>
                </a:moveTo>
                <a:lnTo>
                  <a:pt x="0" y="0"/>
                </a:lnTo>
                <a:lnTo>
                  <a:pt x="94237" y="71620"/>
                </a:lnTo>
                <a:lnTo>
                  <a:pt x="188475" y="0"/>
                </a:lnTo>
                <a:close/>
              </a:path>
            </a:pathLst>
          </a:custGeom>
          <a:solidFill>
            <a:srgbClr val="FFB6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2368514" y="8279119"/>
            <a:ext cx="464907" cy="34805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2352179" y="8183628"/>
            <a:ext cx="4323715" cy="540385"/>
          </a:xfrm>
          <a:custGeom>
            <a:avLst/>
            <a:gdLst/>
            <a:ahLst/>
            <a:cxnLst/>
            <a:rect l="l" t="t" r="r" b="b"/>
            <a:pathLst>
              <a:path w="4323715" h="540384">
                <a:moveTo>
                  <a:pt x="0" y="90049"/>
                </a:moveTo>
                <a:lnTo>
                  <a:pt x="7076" y="54996"/>
                </a:lnTo>
                <a:lnTo>
                  <a:pt x="26373" y="26373"/>
                </a:lnTo>
                <a:lnTo>
                  <a:pt x="54996" y="7076"/>
                </a:lnTo>
                <a:lnTo>
                  <a:pt x="90049" y="0"/>
                </a:lnTo>
                <a:lnTo>
                  <a:pt x="4233588" y="0"/>
                </a:lnTo>
                <a:lnTo>
                  <a:pt x="4268641" y="7076"/>
                </a:lnTo>
                <a:lnTo>
                  <a:pt x="4297264" y="26373"/>
                </a:lnTo>
                <a:lnTo>
                  <a:pt x="4316561" y="54996"/>
                </a:lnTo>
                <a:lnTo>
                  <a:pt x="4323637" y="90049"/>
                </a:lnTo>
                <a:lnTo>
                  <a:pt x="4323637" y="450237"/>
                </a:lnTo>
                <a:lnTo>
                  <a:pt x="4316561" y="485292"/>
                </a:lnTo>
                <a:lnTo>
                  <a:pt x="4297264" y="513918"/>
                </a:lnTo>
                <a:lnTo>
                  <a:pt x="4268641" y="533220"/>
                </a:lnTo>
                <a:lnTo>
                  <a:pt x="4233588" y="540297"/>
                </a:lnTo>
                <a:lnTo>
                  <a:pt x="90049" y="540297"/>
                </a:lnTo>
                <a:lnTo>
                  <a:pt x="54996" y="533220"/>
                </a:lnTo>
                <a:lnTo>
                  <a:pt x="26373" y="513918"/>
                </a:lnTo>
                <a:lnTo>
                  <a:pt x="7076" y="485292"/>
                </a:lnTo>
                <a:lnTo>
                  <a:pt x="0" y="450237"/>
                </a:lnTo>
                <a:lnTo>
                  <a:pt x="0" y="90049"/>
                </a:lnTo>
                <a:close/>
              </a:path>
            </a:pathLst>
          </a:custGeom>
          <a:ln w="10052">
            <a:solidFill>
              <a:srgbClr val="FF6A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 txBox="1"/>
          <p:nvPr/>
        </p:nvSpPr>
        <p:spPr>
          <a:xfrm>
            <a:off x="2781988" y="8183006"/>
            <a:ext cx="3463925" cy="528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18565" marR="5080" indent="-1206500">
              <a:lnSpc>
                <a:spcPct val="100000"/>
              </a:lnSpc>
              <a:spcBef>
                <a:spcPts val="100"/>
              </a:spcBef>
            </a:pPr>
            <a:r>
              <a:rPr dirty="0" sz="1650">
                <a:latin typeface="Arial"/>
                <a:cs typeface="Arial"/>
              </a:rPr>
              <a:t>Kubernetes </a:t>
            </a:r>
            <a:r>
              <a:rPr dirty="0" sz="1650" spc="-5">
                <a:latin typeface="Arial"/>
                <a:cs typeface="Arial"/>
              </a:rPr>
              <a:t>Apiserver </a:t>
            </a:r>
            <a:r>
              <a:rPr dirty="0" sz="1650">
                <a:latin typeface="Arial"/>
                <a:cs typeface="Arial"/>
              </a:rPr>
              <a:t>+ </a:t>
            </a:r>
            <a:r>
              <a:rPr dirty="0" sz="1650" spc="-5">
                <a:latin typeface="Arial"/>
                <a:cs typeface="Arial"/>
              </a:rPr>
              <a:t>SOFA</a:t>
            </a:r>
            <a:r>
              <a:rPr dirty="0" sz="1650" spc="-90">
                <a:latin typeface="Arial"/>
                <a:cs typeface="Arial"/>
              </a:rPr>
              <a:t> </a:t>
            </a:r>
            <a:r>
              <a:rPr dirty="0" sz="1650" spc="-5">
                <a:latin typeface="Arial"/>
                <a:cs typeface="Arial"/>
              </a:rPr>
              <a:t>CAFE  Extensions</a:t>
            </a:r>
            <a:endParaRPr sz="1650">
              <a:latin typeface="Arial"/>
              <a:cs typeface="Arial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7474955" y="8271580"/>
            <a:ext cx="463650" cy="349308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7457364" y="8176089"/>
            <a:ext cx="4323715" cy="540385"/>
          </a:xfrm>
          <a:custGeom>
            <a:avLst/>
            <a:gdLst/>
            <a:ahLst/>
            <a:cxnLst/>
            <a:rect l="l" t="t" r="r" b="b"/>
            <a:pathLst>
              <a:path w="4323715" h="540384">
                <a:moveTo>
                  <a:pt x="0" y="90049"/>
                </a:moveTo>
                <a:lnTo>
                  <a:pt x="7076" y="54996"/>
                </a:lnTo>
                <a:lnTo>
                  <a:pt x="26373" y="26373"/>
                </a:lnTo>
                <a:lnTo>
                  <a:pt x="54996" y="7076"/>
                </a:lnTo>
                <a:lnTo>
                  <a:pt x="90049" y="0"/>
                </a:lnTo>
                <a:lnTo>
                  <a:pt x="4233588" y="0"/>
                </a:lnTo>
                <a:lnTo>
                  <a:pt x="4268641" y="7076"/>
                </a:lnTo>
                <a:lnTo>
                  <a:pt x="4297264" y="26373"/>
                </a:lnTo>
                <a:lnTo>
                  <a:pt x="4316561" y="54996"/>
                </a:lnTo>
                <a:lnTo>
                  <a:pt x="4323637" y="90049"/>
                </a:lnTo>
                <a:lnTo>
                  <a:pt x="4323637" y="450237"/>
                </a:lnTo>
                <a:lnTo>
                  <a:pt x="4316561" y="485292"/>
                </a:lnTo>
                <a:lnTo>
                  <a:pt x="4297264" y="513918"/>
                </a:lnTo>
                <a:lnTo>
                  <a:pt x="4268641" y="533220"/>
                </a:lnTo>
                <a:lnTo>
                  <a:pt x="4233588" y="540297"/>
                </a:lnTo>
                <a:lnTo>
                  <a:pt x="90049" y="540297"/>
                </a:lnTo>
                <a:lnTo>
                  <a:pt x="54996" y="533220"/>
                </a:lnTo>
                <a:lnTo>
                  <a:pt x="26373" y="513918"/>
                </a:lnTo>
                <a:lnTo>
                  <a:pt x="7076" y="485292"/>
                </a:lnTo>
                <a:lnTo>
                  <a:pt x="0" y="450237"/>
                </a:lnTo>
                <a:lnTo>
                  <a:pt x="0" y="90049"/>
                </a:lnTo>
                <a:close/>
              </a:path>
            </a:pathLst>
          </a:custGeom>
          <a:ln w="10052">
            <a:solidFill>
              <a:srgbClr val="FF6A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 txBox="1"/>
          <p:nvPr/>
        </p:nvSpPr>
        <p:spPr>
          <a:xfrm>
            <a:off x="7887322" y="8175643"/>
            <a:ext cx="3463925" cy="528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18565" marR="5080" indent="-1206500">
              <a:lnSpc>
                <a:spcPct val="100000"/>
              </a:lnSpc>
              <a:spcBef>
                <a:spcPts val="100"/>
              </a:spcBef>
            </a:pPr>
            <a:r>
              <a:rPr dirty="0" sz="1650">
                <a:latin typeface="Arial"/>
                <a:cs typeface="Arial"/>
              </a:rPr>
              <a:t>Kubernetes </a:t>
            </a:r>
            <a:r>
              <a:rPr dirty="0" sz="1650" spc="-5">
                <a:latin typeface="Arial"/>
                <a:cs typeface="Arial"/>
              </a:rPr>
              <a:t>Apiserver </a:t>
            </a:r>
            <a:r>
              <a:rPr dirty="0" sz="1650">
                <a:latin typeface="Arial"/>
                <a:cs typeface="Arial"/>
              </a:rPr>
              <a:t>+ </a:t>
            </a:r>
            <a:r>
              <a:rPr dirty="0" sz="1650" spc="-5">
                <a:latin typeface="Arial"/>
                <a:cs typeface="Arial"/>
              </a:rPr>
              <a:t>SOFA</a:t>
            </a:r>
            <a:r>
              <a:rPr dirty="0" sz="1650" spc="-95">
                <a:latin typeface="Arial"/>
                <a:cs typeface="Arial"/>
              </a:rPr>
              <a:t> </a:t>
            </a:r>
            <a:r>
              <a:rPr dirty="0" sz="1650" spc="-5">
                <a:latin typeface="Arial"/>
                <a:cs typeface="Arial"/>
              </a:rPr>
              <a:t>CAFE  Extensions</a:t>
            </a:r>
            <a:endParaRPr sz="1650">
              <a:latin typeface="Arial"/>
              <a:cs typeface="Arial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3440314" y="7116846"/>
            <a:ext cx="15775940" cy="650875"/>
          </a:xfrm>
          <a:custGeom>
            <a:avLst/>
            <a:gdLst/>
            <a:ahLst/>
            <a:cxnLst/>
            <a:rect l="l" t="t" r="r" b="b"/>
            <a:pathLst>
              <a:path w="15775940" h="650875">
                <a:moveTo>
                  <a:pt x="0" y="108488"/>
                </a:moveTo>
                <a:lnTo>
                  <a:pt x="8524" y="66261"/>
                </a:lnTo>
                <a:lnTo>
                  <a:pt x="31771" y="31776"/>
                </a:lnTo>
                <a:lnTo>
                  <a:pt x="66252" y="8525"/>
                </a:lnTo>
                <a:lnTo>
                  <a:pt x="108478" y="0"/>
                </a:lnTo>
                <a:lnTo>
                  <a:pt x="15666957" y="0"/>
                </a:lnTo>
                <a:lnTo>
                  <a:pt x="15709179" y="8525"/>
                </a:lnTo>
                <a:lnTo>
                  <a:pt x="15743660" y="31776"/>
                </a:lnTo>
                <a:lnTo>
                  <a:pt x="15766910" y="66261"/>
                </a:lnTo>
                <a:lnTo>
                  <a:pt x="15775435" y="108488"/>
                </a:lnTo>
                <a:lnTo>
                  <a:pt x="15775435" y="542391"/>
                </a:lnTo>
                <a:lnTo>
                  <a:pt x="15766910" y="584617"/>
                </a:lnTo>
                <a:lnTo>
                  <a:pt x="15743660" y="619098"/>
                </a:lnTo>
                <a:lnTo>
                  <a:pt x="15709179" y="642345"/>
                </a:lnTo>
                <a:lnTo>
                  <a:pt x="15666957" y="650870"/>
                </a:lnTo>
                <a:lnTo>
                  <a:pt x="108478" y="650870"/>
                </a:lnTo>
                <a:lnTo>
                  <a:pt x="66252" y="642345"/>
                </a:lnTo>
                <a:lnTo>
                  <a:pt x="31771" y="619098"/>
                </a:lnTo>
                <a:lnTo>
                  <a:pt x="8524" y="584617"/>
                </a:lnTo>
                <a:lnTo>
                  <a:pt x="0" y="542391"/>
                </a:lnTo>
                <a:lnTo>
                  <a:pt x="0" y="108488"/>
                </a:lnTo>
                <a:close/>
              </a:path>
            </a:pathLst>
          </a:custGeom>
          <a:ln w="10052">
            <a:solidFill>
              <a:srgbClr val="EC732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 txBox="1"/>
          <p:nvPr/>
        </p:nvSpPr>
        <p:spPr>
          <a:xfrm>
            <a:off x="9638184" y="7170384"/>
            <a:ext cx="3378835" cy="2774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50">
                <a:solidFill>
                  <a:srgbClr val="4B4B49"/>
                </a:solidFill>
                <a:latin typeface="Arial"/>
                <a:cs typeface="Arial"/>
              </a:rPr>
              <a:t>Federated </a:t>
            </a:r>
            <a:r>
              <a:rPr dirty="0" sz="1650" spc="-5">
                <a:solidFill>
                  <a:srgbClr val="4B4B49"/>
                </a:solidFill>
                <a:latin typeface="Arial"/>
                <a:cs typeface="Arial"/>
              </a:rPr>
              <a:t>ApiServer with</a:t>
            </a:r>
            <a:r>
              <a:rPr dirty="0" sz="1650" spc="-55">
                <a:solidFill>
                  <a:srgbClr val="4B4B49"/>
                </a:solidFill>
                <a:latin typeface="Arial"/>
                <a:cs typeface="Arial"/>
              </a:rPr>
              <a:t> </a:t>
            </a:r>
            <a:r>
              <a:rPr dirty="0" sz="1650" spc="-5">
                <a:solidFill>
                  <a:srgbClr val="4B4B49"/>
                </a:solidFill>
                <a:latin typeface="Arial"/>
                <a:cs typeface="Arial"/>
              </a:rPr>
              <a:t>Operators</a:t>
            </a:r>
            <a:endParaRPr sz="1650">
              <a:latin typeface="Arial"/>
              <a:cs typeface="Aria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7570035" y="7420509"/>
            <a:ext cx="7516495" cy="2774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50">
                <a:solidFill>
                  <a:srgbClr val="4B4B49"/>
                </a:solidFill>
                <a:latin typeface="Arial"/>
                <a:cs typeface="Arial"/>
              </a:rPr>
              <a:t>(</a:t>
            </a:r>
            <a:r>
              <a:rPr dirty="0" sz="1650">
                <a:solidFill>
                  <a:srgbClr val="4B4B49"/>
                </a:solidFill>
                <a:latin typeface="微软雅黑"/>
                <a:cs typeface="微软雅黑"/>
              </a:rPr>
              <a:t>跨集群资源管理，</a:t>
            </a:r>
            <a:r>
              <a:rPr dirty="0" sz="1650" spc="-10">
                <a:solidFill>
                  <a:srgbClr val="4B4B49"/>
                </a:solidFill>
                <a:latin typeface="微软雅黑"/>
                <a:cs typeface="微软雅黑"/>
              </a:rPr>
              <a:t>灰</a:t>
            </a:r>
            <a:r>
              <a:rPr dirty="0" sz="1650">
                <a:solidFill>
                  <a:srgbClr val="4B4B49"/>
                </a:solidFill>
                <a:latin typeface="微软雅黑"/>
                <a:cs typeface="微软雅黑"/>
              </a:rPr>
              <a:t>度</a:t>
            </a:r>
            <a:r>
              <a:rPr dirty="0" sz="1650" spc="-5">
                <a:solidFill>
                  <a:srgbClr val="4B4B49"/>
                </a:solidFill>
                <a:latin typeface="Arial"/>
                <a:cs typeface="Arial"/>
              </a:rPr>
              <a:t>/</a:t>
            </a:r>
            <a:r>
              <a:rPr dirty="0" sz="1650" spc="-10">
                <a:solidFill>
                  <a:srgbClr val="4B4B49"/>
                </a:solidFill>
                <a:latin typeface="微软雅黑"/>
                <a:cs typeface="微软雅黑"/>
              </a:rPr>
              <a:t>蓝</a:t>
            </a:r>
            <a:r>
              <a:rPr dirty="0" sz="1650">
                <a:solidFill>
                  <a:srgbClr val="4B4B49"/>
                </a:solidFill>
                <a:latin typeface="微软雅黑"/>
                <a:cs typeface="微软雅黑"/>
              </a:rPr>
              <a:t>绿发</a:t>
            </a:r>
            <a:r>
              <a:rPr dirty="0" sz="1650" spc="-10">
                <a:solidFill>
                  <a:srgbClr val="4B4B49"/>
                </a:solidFill>
                <a:latin typeface="微软雅黑"/>
                <a:cs typeface="微软雅黑"/>
              </a:rPr>
              <a:t>布</a:t>
            </a:r>
            <a:r>
              <a:rPr dirty="0" sz="1650">
                <a:solidFill>
                  <a:srgbClr val="4B4B49"/>
                </a:solidFill>
                <a:latin typeface="微软雅黑"/>
                <a:cs typeface="微软雅黑"/>
              </a:rPr>
              <a:t>，流</a:t>
            </a:r>
            <a:r>
              <a:rPr dirty="0" sz="1650" spc="-10">
                <a:solidFill>
                  <a:srgbClr val="4B4B49"/>
                </a:solidFill>
                <a:latin typeface="微软雅黑"/>
                <a:cs typeface="微软雅黑"/>
              </a:rPr>
              <a:t>量</a:t>
            </a:r>
            <a:r>
              <a:rPr dirty="0" sz="1650">
                <a:solidFill>
                  <a:srgbClr val="4B4B49"/>
                </a:solidFill>
                <a:latin typeface="微软雅黑"/>
                <a:cs typeface="微软雅黑"/>
              </a:rPr>
              <a:t>调拨</a:t>
            </a:r>
            <a:r>
              <a:rPr dirty="0" sz="1650" spc="-10">
                <a:solidFill>
                  <a:srgbClr val="4B4B49"/>
                </a:solidFill>
                <a:latin typeface="微软雅黑"/>
                <a:cs typeface="微软雅黑"/>
              </a:rPr>
              <a:t>，</a:t>
            </a:r>
            <a:r>
              <a:rPr dirty="0" sz="1650">
                <a:solidFill>
                  <a:srgbClr val="4B4B49"/>
                </a:solidFill>
                <a:latin typeface="微软雅黑"/>
                <a:cs typeface="微软雅黑"/>
              </a:rPr>
              <a:t>容灾</a:t>
            </a:r>
            <a:r>
              <a:rPr dirty="0" sz="1650" spc="-10">
                <a:solidFill>
                  <a:srgbClr val="4B4B49"/>
                </a:solidFill>
                <a:latin typeface="微软雅黑"/>
                <a:cs typeface="微软雅黑"/>
              </a:rPr>
              <a:t>切</a:t>
            </a:r>
            <a:r>
              <a:rPr dirty="0" sz="1650">
                <a:solidFill>
                  <a:srgbClr val="4B4B49"/>
                </a:solidFill>
                <a:latin typeface="微软雅黑"/>
                <a:cs typeface="微软雅黑"/>
              </a:rPr>
              <a:t>换</a:t>
            </a:r>
            <a:r>
              <a:rPr dirty="0" sz="1650" spc="-5">
                <a:solidFill>
                  <a:srgbClr val="4B4B49"/>
                </a:solidFill>
                <a:latin typeface="Arial"/>
                <a:cs typeface="Arial"/>
              </a:rPr>
              <a:t>/</a:t>
            </a:r>
            <a:r>
              <a:rPr dirty="0" sz="1650">
                <a:solidFill>
                  <a:srgbClr val="4B4B49"/>
                </a:solidFill>
                <a:latin typeface="微软雅黑"/>
                <a:cs typeface="微软雅黑"/>
              </a:rPr>
              <a:t>恢</a:t>
            </a:r>
            <a:r>
              <a:rPr dirty="0" sz="1650" spc="-10">
                <a:solidFill>
                  <a:srgbClr val="4B4B49"/>
                </a:solidFill>
                <a:latin typeface="微软雅黑"/>
                <a:cs typeface="微软雅黑"/>
              </a:rPr>
              <a:t>复</a:t>
            </a:r>
            <a:r>
              <a:rPr dirty="0" sz="1650">
                <a:solidFill>
                  <a:srgbClr val="4B4B49"/>
                </a:solidFill>
                <a:latin typeface="微软雅黑"/>
                <a:cs typeface="微软雅黑"/>
              </a:rPr>
              <a:t>，弹</a:t>
            </a:r>
            <a:r>
              <a:rPr dirty="0" sz="1650" spc="-10">
                <a:solidFill>
                  <a:srgbClr val="4B4B49"/>
                </a:solidFill>
                <a:latin typeface="微软雅黑"/>
                <a:cs typeface="微软雅黑"/>
              </a:rPr>
              <a:t>性</a:t>
            </a:r>
            <a:r>
              <a:rPr dirty="0" sz="1650">
                <a:solidFill>
                  <a:srgbClr val="4B4B49"/>
                </a:solidFill>
                <a:latin typeface="微软雅黑"/>
                <a:cs typeface="微软雅黑"/>
              </a:rPr>
              <a:t>建站</a:t>
            </a:r>
            <a:r>
              <a:rPr dirty="0" sz="1650" spc="-15">
                <a:solidFill>
                  <a:srgbClr val="4B4B49"/>
                </a:solidFill>
                <a:latin typeface="Arial"/>
                <a:cs typeface="Arial"/>
              </a:rPr>
              <a:t>/</a:t>
            </a:r>
            <a:r>
              <a:rPr dirty="0" sz="1650">
                <a:solidFill>
                  <a:srgbClr val="4B4B49"/>
                </a:solidFill>
                <a:latin typeface="微软雅黑"/>
                <a:cs typeface="微软雅黑"/>
              </a:rPr>
              <a:t>下站</a:t>
            </a:r>
            <a:r>
              <a:rPr dirty="0" sz="1650" spc="-85">
                <a:solidFill>
                  <a:srgbClr val="4B4B49"/>
                </a:solidFill>
                <a:latin typeface="微软雅黑"/>
                <a:cs typeface="微软雅黑"/>
              </a:rPr>
              <a:t> </a:t>
            </a:r>
            <a:r>
              <a:rPr dirty="0" sz="1650">
                <a:solidFill>
                  <a:srgbClr val="4B4B49"/>
                </a:solidFill>
                <a:latin typeface="Arial"/>
                <a:cs typeface="Arial"/>
              </a:rPr>
              <a:t>…)</a:t>
            </a:r>
            <a:endParaRPr sz="1650">
              <a:latin typeface="Arial"/>
              <a:cs typeface="Aria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2266670" y="7219549"/>
            <a:ext cx="1071245" cy="3390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50" spc="0">
                <a:solidFill>
                  <a:srgbClr val="5E5E5E"/>
                </a:solidFill>
                <a:latin typeface="微软雅黑"/>
                <a:cs typeface="微软雅黑"/>
              </a:rPr>
              <a:t>管控平面</a:t>
            </a:r>
            <a:endParaRPr sz="2050">
              <a:latin typeface="微软雅黑"/>
              <a:cs typeface="微软雅黑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4564468" y="7757669"/>
            <a:ext cx="1858010" cy="414655"/>
          </a:xfrm>
          <a:custGeom>
            <a:avLst/>
            <a:gdLst/>
            <a:ahLst/>
            <a:cxnLst/>
            <a:rect l="l" t="t" r="r" b="b"/>
            <a:pathLst>
              <a:path w="1858010" h="414654">
                <a:moveTo>
                  <a:pt x="1857535" y="0"/>
                </a:moveTo>
                <a:lnTo>
                  <a:pt x="0" y="414552"/>
                </a:lnTo>
              </a:path>
            </a:pathLst>
          </a:custGeom>
          <a:ln w="10470">
            <a:solidFill>
              <a:srgbClr val="5E5E5E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4513373" y="8139279"/>
            <a:ext cx="68580" cy="61594"/>
          </a:xfrm>
          <a:custGeom>
            <a:avLst/>
            <a:gdLst/>
            <a:ahLst/>
            <a:cxnLst/>
            <a:rect l="l" t="t" r="r" b="b"/>
            <a:pathLst>
              <a:path w="68579" h="61595">
                <a:moveTo>
                  <a:pt x="54469" y="0"/>
                </a:moveTo>
                <a:lnTo>
                  <a:pt x="0" y="44344"/>
                </a:lnTo>
                <a:lnTo>
                  <a:pt x="68154" y="61317"/>
                </a:lnTo>
                <a:lnTo>
                  <a:pt x="54469" y="0"/>
                </a:lnTo>
                <a:close/>
              </a:path>
            </a:pathLst>
          </a:custGeom>
          <a:solidFill>
            <a:srgbClr val="5E5E5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7843111" y="7757669"/>
            <a:ext cx="1725930" cy="407034"/>
          </a:xfrm>
          <a:custGeom>
            <a:avLst/>
            <a:gdLst/>
            <a:ahLst/>
            <a:cxnLst/>
            <a:rect l="l" t="t" r="r" b="b"/>
            <a:pathLst>
              <a:path w="1725929" h="407034">
                <a:moveTo>
                  <a:pt x="0" y="0"/>
                </a:moveTo>
                <a:lnTo>
                  <a:pt x="1725738" y="406416"/>
                </a:lnTo>
              </a:path>
            </a:pathLst>
          </a:custGeom>
          <a:ln w="10470">
            <a:solidFill>
              <a:srgbClr val="5E5E5E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9551454" y="8131106"/>
            <a:ext cx="68580" cy="61594"/>
          </a:xfrm>
          <a:custGeom>
            <a:avLst/>
            <a:gdLst/>
            <a:ahLst/>
            <a:cxnLst/>
            <a:rect l="l" t="t" r="r" b="b"/>
            <a:pathLst>
              <a:path w="68579" h="61595">
                <a:moveTo>
                  <a:pt x="14407" y="0"/>
                </a:moveTo>
                <a:lnTo>
                  <a:pt x="0" y="61149"/>
                </a:lnTo>
                <a:lnTo>
                  <a:pt x="68353" y="44982"/>
                </a:lnTo>
                <a:lnTo>
                  <a:pt x="14407" y="0"/>
                </a:lnTo>
                <a:close/>
              </a:path>
            </a:pathLst>
          </a:custGeom>
          <a:solidFill>
            <a:srgbClr val="5E5E5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2216476" y="2384848"/>
            <a:ext cx="17166590" cy="4411980"/>
          </a:xfrm>
          <a:custGeom>
            <a:avLst/>
            <a:gdLst/>
            <a:ahLst/>
            <a:cxnLst/>
            <a:rect l="l" t="t" r="r" b="b"/>
            <a:pathLst>
              <a:path w="17166590" h="4411980">
                <a:moveTo>
                  <a:pt x="0" y="0"/>
                </a:moveTo>
                <a:lnTo>
                  <a:pt x="17166388" y="0"/>
                </a:lnTo>
                <a:lnTo>
                  <a:pt x="17166388" y="4411593"/>
                </a:lnTo>
                <a:lnTo>
                  <a:pt x="0" y="4411593"/>
                </a:lnTo>
                <a:lnTo>
                  <a:pt x="0" y="0"/>
                </a:lnTo>
                <a:close/>
              </a:path>
            </a:pathLst>
          </a:custGeom>
          <a:ln w="10052">
            <a:solidFill>
              <a:srgbClr val="5E5E5E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16629859" y="10183564"/>
            <a:ext cx="0" cy="276225"/>
          </a:xfrm>
          <a:custGeom>
            <a:avLst/>
            <a:gdLst/>
            <a:ahLst/>
            <a:cxnLst/>
            <a:rect l="l" t="t" r="r" b="b"/>
            <a:pathLst>
              <a:path w="0" h="276225">
                <a:moveTo>
                  <a:pt x="0" y="276012"/>
                </a:moveTo>
                <a:lnTo>
                  <a:pt x="0" y="0"/>
                </a:lnTo>
              </a:path>
            </a:pathLst>
          </a:custGeom>
          <a:ln w="10470">
            <a:solidFill>
              <a:srgbClr val="5E5E5E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16598448" y="10131207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5" h="62865">
                <a:moveTo>
                  <a:pt x="31412" y="0"/>
                </a:moveTo>
                <a:lnTo>
                  <a:pt x="0" y="62825"/>
                </a:lnTo>
                <a:lnTo>
                  <a:pt x="62825" y="62825"/>
                </a:lnTo>
                <a:lnTo>
                  <a:pt x="31412" y="0"/>
                </a:lnTo>
                <a:close/>
              </a:path>
            </a:pathLst>
          </a:custGeom>
          <a:solidFill>
            <a:srgbClr val="5E5E5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16598447" y="10449104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5" h="62865">
                <a:moveTo>
                  <a:pt x="62825" y="0"/>
                </a:moveTo>
                <a:lnTo>
                  <a:pt x="0" y="0"/>
                </a:lnTo>
                <a:lnTo>
                  <a:pt x="31412" y="62825"/>
                </a:lnTo>
                <a:lnTo>
                  <a:pt x="62825" y="0"/>
                </a:lnTo>
                <a:close/>
              </a:path>
            </a:pathLst>
          </a:custGeom>
          <a:solidFill>
            <a:srgbClr val="5E5E5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2452700" y="2785674"/>
            <a:ext cx="4157979" cy="1562100"/>
          </a:xfrm>
          <a:custGeom>
            <a:avLst/>
            <a:gdLst/>
            <a:ahLst/>
            <a:cxnLst/>
            <a:rect l="l" t="t" r="r" b="b"/>
            <a:pathLst>
              <a:path w="4157979" h="1562100">
                <a:moveTo>
                  <a:pt x="0" y="0"/>
                </a:moveTo>
                <a:lnTo>
                  <a:pt x="4157779" y="0"/>
                </a:lnTo>
                <a:lnTo>
                  <a:pt x="4157779" y="1561837"/>
                </a:lnTo>
                <a:lnTo>
                  <a:pt x="0" y="1561837"/>
                </a:lnTo>
                <a:lnTo>
                  <a:pt x="0" y="0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 txBox="1"/>
          <p:nvPr/>
        </p:nvSpPr>
        <p:spPr>
          <a:xfrm>
            <a:off x="3372668" y="2804880"/>
            <a:ext cx="2319020" cy="2774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50">
                <a:solidFill>
                  <a:srgbClr val="5E5E5E"/>
                </a:solidFill>
                <a:latin typeface="Arial"/>
                <a:cs typeface="Arial"/>
              </a:rPr>
              <a:t>RZ00 </a:t>
            </a:r>
            <a:r>
              <a:rPr dirty="0" sz="1650" spc="-5">
                <a:solidFill>
                  <a:srgbClr val="5E5E5E"/>
                </a:solidFill>
                <a:latin typeface="Arial"/>
                <a:cs typeface="Arial"/>
              </a:rPr>
              <a:t>UID: </a:t>
            </a:r>
            <a:r>
              <a:rPr dirty="0" sz="1650">
                <a:solidFill>
                  <a:srgbClr val="5E5E5E"/>
                </a:solidFill>
                <a:latin typeface="Arial"/>
                <a:cs typeface="Arial"/>
              </a:rPr>
              <a:t>00-15,</a:t>
            </a:r>
            <a:r>
              <a:rPr dirty="0" sz="1650" spc="-13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dirty="0" sz="1650">
                <a:solidFill>
                  <a:srgbClr val="5E5E5E"/>
                </a:solidFill>
                <a:latin typeface="Arial"/>
                <a:cs typeface="Arial"/>
              </a:rPr>
              <a:t>20-49</a:t>
            </a:r>
            <a:endParaRPr sz="1650">
              <a:latin typeface="Arial"/>
              <a:cs typeface="Arial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7618197" y="2779391"/>
            <a:ext cx="4157979" cy="1568450"/>
          </a:xfrm>
          <a:custGeom>
            <a:avLst/>
            <a:gdLst/>
            <a:ahLst/>
            <a:cxnLst/>
            <a:rect l="l" t="t" r="r" b="b"/>
            <a:pathLst>
              <a:path w="4157979" h="1568450">
                <a:moveTo>
                  <a:pt x="0" y="0"/>
                </a:moveTo>
                <a:lnTo>
                  <a:pt x="4157779" y="0"/>
                </a:lnTo>
                <a:lnTo>
                  <a:pt x="4157779" y="1568119"/>
                </a:lnTo>
                <a:lnTo>
                  <a:pt x="0" y="1568119"/>
                </a:lnTo>
                <a:lnTo>
                  <a:pt x="0" y="0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 txBox="1"/>
          <p:nvPr/>
        </p:nvSpPr>
        <p:spPr>
          <a:xfrm>
            <a:off x="8567175" y="2797516"/>
            <a:ext cx="2261235" cy="2774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50">
                <a:solidFill>
                  <a:srgbClr val="5E5E5E"/>
                </a:solidFill>
                <a:latin typeface="Arial"/>
                <a:cs typeface="Arial"/>
              </a:rPr>
              <a:t>RZ01 </a:t>
            </a:r>
            <a:r>
              <a:rPr dirty="0" sz="1650" spc="-5">
                <a:solidFill>
                  <a:srgbClr val="5E5E5E"/>
                </a:solidFill>
                <a:latin typeface="Arial"/>
                <a:cs typeface="Arial"/>
              </a:rPr>
              <a:t>UID: </a:t>
            </a:r>
            <a:r>
              <a:rPr dirty="0" sz="1650">
                <a:solidFill>
                  <a:srgbClr val="5E5E5E"/>
                </a:solidFill>
                <a:latin typeface="Arial"/>
                <a:cs typeface="Arial"/>
              </a:rPr>
              <a:t>50-65,</a:t>
            </a:r>
            <a:r>
              <a:rPr dirty="0" sz="1650" spc="-125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dirty="0" sz="1650">
                <a:solidFill>
                  <a:srgbClr val="5E5E5E"/>
                </a:solidFill>
                <a:latin typeface="Arial"/>
                <a:cs typeface="Arial"/>
              </a:rPr>
              <a:t>70-99</a:t>
            </a:r>
            <a:endParaRPr sz="1650">
              <a:latin typeface="Arial"/>
              <a:cs typeface="Arial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2316892" y="2389432"/>
            <a:ext cx="1030605" cy="3270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950" spc="25" b="1">
                <a:solidFill>
                  <a:srgbClr val="5E5E5E"/>
                </a:solidFill>
                <a:latin typeface="微软雅黑"/>
                <a:cs typeface="微软雅黑"/>
              </a:rPr>
              <a:t>数据平面</a:t>
            </a:r>
            <a:endParaRPr sz="1950">
              <a:latin typeface="微软雅黑"/>
              <a:cs typeface="微软雅黑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2545681" y="3196551"/>
            <a:ext cx="1944370" cy="1042035"/>
          </a:xfrm>
          <a:custGeom>
            <a:avLst/>
            <a:gdLst/>
            <a:ahLst/>
            <a:cxnLst/>
            <a:rect l="l" t="t" r="r" b="b"/>
            <a:pathLst>
              <a:path w="1944370" h="1042035">
                <a:moveTo>
                  <a:pt x="0" y="0"/>
                </a:moveTo>
                <a:lnTo>
                  <a:pt x="1943815" y="0"/>
                </a:lnTo>
                <a:lnTo>
                  <a:pt x="1943815" y="1041643"/>
                </a:lnTo>
                <a:lnTo>
                  <a:pt x="0" y="1041643"/>
                </a:lnTo>
                <a:lnTo>
                  <a:pt x="0" y="0"/>
                </a:lnTo>
                <a:close/>
              </a:path>
            </a:pathLst>
          </a:custGeom>
          <a:ln w="10052">
            <a:solidFill>
              <a:srgbClr val="FF6A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 txBox="1"/>
          <p:nvPr/>
        </p:nvSpPr>
        <p:spPr>
          <a:xfrm>
            <a:off x="2570124" y="3152979"/>
            <a:ext cx="680085" cy="2774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50">
                <a:solidFill>
                  <a:srgbClr val="FF6A00"/>
                </a:solidFill>
                <a:latin typeface="Arial"/>
                <a:cs typeface="Arial"/>
              </a:rPr>
              <a:t>R</a:t>
            </a:r>
            <a:r>
              <a:rPr dirty="0" sz="1650" spc="-5">
                <a:solidFill>
                  <a:srgbClr val="FF6A00"/>
                </a:solidFill>
                <a:latin typeface="Arial"/>
                <a:cs typeface="Arial"/>
              </a:rPr>
              <a:t>Z</a:t>
            </a:r>
            <a:r>
              <a:rPr dirty="0" sz="1650">
                <a:solidFill>
                  <a:srgbClr val="FF6A00"/>
                </a:solidFill>
                <a:latin typeface="Arial"/>
                <a:cs typeface="Arial"/>
              </a:rPr>
              <a:t>00A</a:t>
            </a:r>
            <a:endParaRPr sz="1650">
              <a:latin typeface="Arial"/>
              <a:cs typeface="Arial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4587504" y="3196551"/>
            <a:ext cx="1944370" cy="1042035"/>
          </a:xfrm>
          <a:custGeom>
            <a:avLst/>
            <a:gdLst/>
            <a:ahLst/>
            <a:cxnLst/>
            <a:rect l="l" t="t" r="r" b="b"/>
            <a:pathLst>
              <a:path w="1944370" h="1042035">
                <a:moveTo>
                  <a:pt x="0" y="0"/>
                </a:moveTo>
                <a:lnTo>
                  <a:pt x="1943815" y="0"/>
                </a:lnTo>
                <a:lnTo>
                  <a:pt x="1943815" y="1041643"/>
                </a:lnTo>
                <a:lnTo>
                  <a:pt x="0" y="1041643"/>
                </a:lnTo>
                <a:lnTo>
                  <a:pt x="0" y="0"/>
                </a:lnTo>
                <a:close/>
              </a:path>
            </a:pathLst>
          </a:custGeom>
          <a:ln w="10052">
            <a:solidFill>
              <a:srgbClr val="FF6A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 txBox="1"/>
          <p:nvPr/>
        </p:nvSpPr>
        <p:spPr>
          <a:xfrm>
            <a:off x="4612204" y="3152979"/>
            <a:ext cx="680085" cy="2774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50">
                <a:solidFill>
                  <a:srgbClr val="FF6A00"/>
                </a:solidFill>
                <a:latin typeface="Arial"/>
                <a:cs typeface="Arial"/>
              </a:rPr>
              <a:t>R</a:t>
            </a:r>
            <a:r>
              <a:rPr dirty="0" sz="1650" spc="-5">
                <a:solidFill>
                  <a:srgbClr val="FF6A00"/>
                </a:solidFill>
                <a:latin typeface="Arial"/>
                <a:cs typeface="Arial"/>
              </a:rPr>
              <a:t>Z</a:t>
            </a:r>
            <a:r>
              <a:rPr dirty="0" sz="1650">
                <a:solidFill>
                  <a:srgbClr val="FF6A00"/>
                </a:solidFill>
                <a:latin typeface="Arial"/>
                <a:cs typeface="Arial"/>
              </a:rPr>
              <a:t>00B</a:t>
            </a:r>
            <a:endParaRPr sz="1650">
              <a:latin typeface="Arial"/>
              <a:cs typeface="Arial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6842347" y="4438227"/>
            <a:ext cx="539750" cy="2774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50">
                <a:solidFill>
                  <a:srgbClr val="5E5E5E"/>
                </a:solidFill>
                <a:latin typeface="Arial"/>
                <a:cs typeface="Arial"/>
              </a:rPr>
              <a:t>CZ00</a:t>
            </a:r>
            <a:endParaRPr sz="1650">
              <a:latin typeface="Arial"/>
              <a:cs typeface="Arial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6837311" y="5638493"/>
            <a:ext cx="551180" cy="2774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50">
                <a:solidFill>
                  <a:srgbClr val="5E5E5E"/>
                </a:solidFill>
                <a:latin typeface="Arial"/>
                <a:cs typeface="Arial"/>
              </a:rPr>
              <a:t>G</a:t>
            </a:r>
            <a:r>
              <a:rPr dirty="0" sz="1650" spc="-5">
                <a:solidFill>
                  <a:srgbClr val="5E5E5E"/>
                </a:solidFill>
                <a:latin typeface="Arial"/>
                <a:cs typeface="Arial"/>
              </a:rPr>
              <a:t>Z</a:t>
            </a:r>
            <a:r>
              <a:rPr dirty="0" sz="1650">
                <a:solidFill>
                  <a:srgbClr val="5E5E5E"/>
                </a:solidFill>
                <a:latin typeface="Arial"/>
                <a:cs typeface="Arial"/>
              </a:rPr>
              <a:t>00</a:t>
            </a:r>
            <a:endParaRPr sz="1650">
              <a:latin typeface="Arial"/>
              <a:cs typeface="Arial"/>
            </a:endParaRPr>
          </a:p>
        </p:txBody>
      </p:sp>
      <p:sp>
        <p:nvSpPr>
          <p:cNvPr id="78" name="object 78"/>
          <p:cNvSpPr/>
          <p:nvPr/>
        </p:nvSpPr>
        <p:spPr>
          <a:xfrm>
            <a:off x="3165139" y="4492009"/>
            <a:ext cx="3032125" cy="1006475"/>
          </a:xfrm>
          <a:custGeom>
            <a:avLst/>
            <a:gdLst/>
            <a:ahLst/>
            <a:cxnLst/>
            <a:rect l="l" t="t" r="r" b="b"/>
            <a:pathLst>
              <a:path w="3032125" h="1006475">
                <a:moveTo>
                  <a:pt x="0" y="0"/>
                </a:moveTo>
                <a:lnTo>
                  <a:pt x="3031949" y="0"/>
                </a:lnTo>
                <a:lnTo>
                  <a:pt x="3031949" y="1006461"/>
                </a:lnTo>
                <a:lnTo>
                  <a:pt x="0" y="1006461"/>
                </a:lnTo>
                <a:lnTo>
                  <a:pt x="0" y="0"/>
                </a:lnTo>
                <a:close/>
              </a:path>
            </a:pathLst>
          </a:custGeom>
          <a:ln w="10052">
            <a:solidFill>
              <a:srgbClr val="FF6A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 txBox="1"/>
          <p:nvPr/>
        </p:nvSpPr>
        <p:spPr>
          <a:xfrm>
            <a:off x="3189868" y="4458098"/>
            <a:ext cx="680085" cy="2774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50">
                <a:solidFill>
                  <a:srgbClr val="FF6A00"/>
                </a:solidFill>
                <a:latin typeface="Arial"/>
                <a:cs typeface="Arial"/>
              </a:rPr>
              <a:t>C</a:t>
            </a:r>
            <a:r>
              <a:rPr dirty="0" sz="1650" spc="-5">
                <a:solidFill>
                  <a:srgbClr val="FF6A00"/>
                </a:solidFill>
                <a:latin typeface="Arial"/>
                <a:cs typeface="Arial"/>
              </a:rPr>
              <a:t>Z</a:t>
            </a:r>
            <a:r>
              <a:rPr dirty="0" sz="1650">
                <a:solidFill>
                  <a:srgbClr val="FF6A00"/>
                </a:solidFill>
                <a:latin typeface="Arial"/>
                <a:cs typeface="Arial"/>
              </a:rPr>
              <a:t>00A</a:t>
            </a:r>
            <a:endParaRPr sz="1650">
              <a:latin typeface="Arial"/>
              <a:cs typeface="Arial"/>
            </a:endParaRPr>
          </a:p>
        </p:txBody>
      </p:sp>
      <p:sp>
        <p:nvSpPr>
          <p:cNvPr id="80" name="object 80"/>
          <p:cNvSpPr/>
          <p:nvPr/>
        </p:nvSpPr>
        <p:spPr>
          <a:xfrm>
            <a:off x="8133364" y="4492009"/>
            <a:ext cx="3033395" cy="1006475"/>
          </a:xfrm>
          <a:custGeom>
            <a:avLst/>
            <a:gdLst/>
            <a:ahLst/>
            <a:cxnLst/>
            <a:rect l="l" t="t" r="r" b="b"/>
            <a:pathLst>
              <a:path w="3033395" h="1006475">
                <a:moveTo>
                  <a:pt x="0" y="0"/>
                </a:moveTo>
                <a:lnTo>
                  <a:pt x="3033206" y="0"/>
                </a:lnTo>
                <a:lnTo>
                  <a:pt x="3033206" y="1006461"/>
                </a:lnTo>
                <a:lnTo>
                  <a:pt x="0" y="1006461"/>
                </a:lnTo>
                <a:lnTo>
                  <a:pt x="0" y="0"/>
                </a:lnTo>
                <a:close/>
              </a:path>
            </a:pathLst>
          </a:custGeom>
          <a:ln w="10052">
            <a:solidFill>
              <a:srgbClr val="FF6A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 txBox="1"/>
          <p:nvPr/>
        </p:nvSpPr>
        <p:spPr>
          <a:xfrm>
            <a:off x="8158619" y="4458098"/>
            <a:ext cx="680085" cy="2774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50">
                <a:solidFill>
                  <a:srgbClr val="FF6A00"/>
                </a:solidFill>
                <a:latin typeface="Arial"/>
                <a:cs typeface="Arial"/>
              </a:rPr>
              <a:t>C</a:t>
            </a:r>
            <a:r>
              <a:rPr dirty="0" sz="1650" spc="-5">
                <a:solidFill>
                  <a:srgbClr val="FF6A00"/>
                </a:solidFill>
                <a:latin typeface="Arial"/>
                <a:cs typeface="Arial"/>
              </a:rPr>
              <a:t>Z</a:t>
            </a:r>
            <a:r>
              <a:rPr dirty="0" sz="1650">
                <a:solidFill>
                  <a:srgbClr val="FF6A00"/>
                </a:solidFill>
                <a:latin typeface="Arial"/>
                <a:cs typeface="Arial"/>
              </a:rPr>
              <a:t>00B</a:t>
            </a:r>
            <a:endParaRPr sz="1650">
              <a:latin typeface="Arial"/>
              <a:cs typeface="Arial"/>
            </a:endParaRPr>
          </a:p>
        </p:txBody>
      </p:sp>
      <p:sp>
        <p:nvSpPr>
          <p:cNvPr id="82" name="object 82"/>
          <p:cNvSpPr/>
          <p:nvPr/>
        </p:nvSpPr>
        <p:spPr>
          <a:xfrm>
            <a:off x="3165139" y="5670612"/>
            <a:ext cx="3032125" cy="1006475"/>
          </a:xfrm>
          <a:custGeom>
            <a:avLst/>
            <a:gdLst/>
            <a:ahLst/>
            <a:cxnLst/>
            <a:rect l="l" t="t" r="r" b="b"/>
            <a:pathLst>
              <a:path w="3032125" h="1006475">
                <a:moveTo>
                  <a:pt x="0" y="0"/>
                </a:moveTo>
                <a:lnTo>
                  <a:pt x="3031949" y="0"/>
                </a:lnTo>
                <a:lnTo>
                  <a:pt x="3031949" y="1006461"/>
                </a:lnTo>
                <a:lnTo>
                  <a:pt x="0" y="1006461"/>
                </a:lnTo>
                <a:lnTo>
                  <a:pt x="0" y="0"/>
                </a:lnTo>
                <a:close/>
              </a:path>
            </a:pathLst>
          </a:custGeom>
          <a:ln w="10052">
            <a:solidFill>
              <a:srgbClr val="FF6A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 txBox="1"/>
          <p:nvPr/>
        </p:nvSpPr>
        <p:spPr>
          <a:xfrm>
            <a:off x="3189868" y="5626427"/>
            <a:ext cx="690880" cy="2774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50">
                <a:solidFill>
                  <a:srgbClr val="FF6A00"/>
                </a:solidFill>
                <a:latin typeface="Arial"/>
                <a:cs typeface="Arial"/>
              </a:rPr>
              <a:t>G</a:t>
            </a:r>
            <a:r>
              <a:rPr dirty="0" sz="1650" spc="-5">
                <a:solidFill>
                  <a:srgbClr val="FF6A00"/>
                </a:solidFill>
                <a:latin typeface="Arial"/>
                <a:cs typeface="Arial"/>
              </a:rPr>
              <a:t>Z</a:t>
            </a:r>
            <a:r>
              <a:rPr dirty="0" sz="1650">
                <a:solidFill>
                  <a:srgbClr val="FF6A00"/>
                </a:solidFill>
                <a:latin typeface="Arial"/>
                <a:cs typeface="Arial"/>
              </a:rPr>
              <a:t>00A</a:t>
            </a:r>
            <a:endParaRPr sz="1650">
              <a:latin typeface="Arial"/>
              <a:cs typeface="Arial"/>
            </a:endParaRPr>
          </a:p>
        </p:txBody>
      </p:sp>
      <p:sp>
        <p:nvSpPr>
          <p:cNvPr id="84" name="object 84"/>
          <p:cNvSpPr/>
          <p:nvPr/>
        </p:nvSpPr>
        <p:spPr>
          <a:xfrm>
            <a:off x="4362589" y="6694665"/>
            <a:ext cx="379464" cy="376951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7689818" y="3199065"/>
            <a:ext cx="1944370" cy="1042035"/>
          </a:xfrm>
          <a:custGeom>
            <a:avLst/>
            <a:gdLst/>
            <a:ahLst/>
            <a:cxnLst/>
            <a:rect l="l" t="t" r="r" b="b"/>
            <a:pathLst>
              <a:path w="1944370" h="1042035">
                <a:moveTo>
                  <a:pt x="0" y="0"/>
                </a:moveTo>
                <a:lnTo>
                  <a:pt x="1943815" y="0"/>
                </a:lnTo>
                <a:lnTo>
                  <a:pt x="1943815" y="1041643"/>
                </a:lnTo>
                <a:lnTo>
                  <a:pt x="0" y="1041643"/>
                </a:lnTo>
                <a:lnTo>
                  <a:pt x="0" y="0"/>
                </a:lnTo>
                <a:close/>
              </a:path>
            </a:pathLst>
          </a:custGeom>
          <a:ln w="10052">
            <a:solidFill>
              <a:srgbClr val="FF6A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 txBox="1"/>
          <p:nvPr/>
        </p:nvSpPr>
        <p:spPr>
          <a:xfrm>
            <a:off x="7714545" y="3155356"/>
            <a:ext cx="680085" cy="2774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50">
                <a:solidFill>
                  <a:srgbClr val="FF6A00"/>
                </a:solidFill>
                <a:latin typeface="Arial"/>
                <a:cs typeface="Arial"/>
              </a:rPr>
              <a:t>R</a:t>
            </a:r>
            <a:r>
              <a:rPr dirty="0" sz="1650" spc="-5">
                <a:solidFill>
                  <a:srgbClr val="FF6A00"/>
                </a:solidFill>
                <a:latin typeface="Arial"/>
                <a:cs typeface="Arial"/>
              </a:rPr>
              <a:t>Z</a:t>
            </a:r>
            <a:r>
              <a:rPr dirty="0" sz="1650">
                <a:solidFill>
                  <a:srgbClr val="FF6A00"/>
                </a:solidFill>
                <a:latin typeface="Arial"/>
                <a:cs typeface="Arial"/>
              </a:rPr>
              <a:t>01A</a:t>
            </a:r>
            <a:endParaRPr sz="1650">
              <a:latin typeface="Arial"/>
              <a:cs typeface="Arial"/>
            </a:endParaRPr>
          </a:p>
        </p:txBody>
      </p:sp>
      <p:sp>
        <p:nvSpPr>
          <p:cNvPr id="87" name="object 87"/>
          <p:cNvSpPr/>
          <p:nvPr/>
        </p:nvSpPr>
        <p:spPr>
          <a:xfrm>
            <a:off x="9731640" y="3199065"/>
            <a:ext cx="1944370" cy="1042035"/>
          </a:xfrm>
          <a:custGeom>
            <a:avLst/>
            <a:gdLst/>
            <a:ahLst/>
            <a:cxnLst/>
            <a:rect l="l" t="t" r="r" b="b"/>
            <a:pathLst>
              <a:path w="1944370" h="1042035">
                <a:moveTo>
                  <a:pt x="0" y="0"/>
                </a:moveTo>
                <a:lnTo>
                  <a:pt x="1943815" y="0"/>
                </a:lnTo>
                <a:lnTo>
                  <a:pt x="1943815" y="1041643"/>
                </a:lnTo>
                <a:lnTo>
                  <a:pt x="0" y="1041643"/>
                </a:lnTo>
                <a:lnTo>
                  <a:pt x="0" y="0"/>
                </a:lnTo>
                <a:close/>
              </a:path>
            </a:pathLst>
          </a:custGeom>
          <a:ln w="10052">
            <a:solidFill>
              <a:srgbClr val="FF6A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 txBox="1"/>
          <p:nvPr/>
        </p:nvSpPr>
        <p:spPr>
          <a:xfrm>
            <a:off x="9756623" y="3155356"/>
            <a:ext cx="680085" cy="2774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50">
                <a:solidFill>
                  <a:srgbClr val="FF6A00"/>
                </a:solidFill>
                <a:latin typeface="Arial"/>
                <a:cs typeface="Arial"/>
              </a:rPr>
              <a:t>R</a:t>
            </a:r>
            <a:r>
              <a:rPr dirty="0" sz="1650" spc="-5">
                <a:solidFill>
                  <a:srgbClr val="FF6A00"/>
                </a:solidFill>
                <a:latin typeface="Arial"/>
                <a:cs typeface="Arial"/>
              </a:rPr>
              <a:t>Z</a:t>
            </a:r>
            <a:r>
              <a:rPr dirty="0" sz="1650">
                <a:solidFill>
                  <a:srgbClr val="FF6A00"/>
                </a:solidFill>
                <a:latin typeface="Arial"/>
                <a:cs typeface="Arial"/>
              </a:rPr>
              <a:t>01B</a:t>
            </a:r>
            <a:endParaRPr sz="1650">
              <a:latin typeface="Arial"/>
              <a:cs typeface="Arial"/>
            </a:endParaRPr>
          </a:p>
        </p:txBody>
      </p:sp>
      <p:sp>
        <p:nvSpPr>
          <p:cNvPr id="89" name="object 89"/>
          <p:cNvSpPr/>
          <p:nvPr/>
        </p:nvSpPr>
        <p:spPr>
          <a:xfrm>
            <a:off x="4413553" y="4760321"/>
            <a:ext cx="977900" cy="229870"/>
          </a:xfrm>
          <a:custGeom>
            <a:avLst/>
            <a:gdLst/>
            <a:ahLst/>
            <a:cxnLst/>
            <a:rect l="l" t="t" r="r" b="b"/>
            <a:pathLst>
              <a:path w="977900" h="229870">
                <a:moveTo>
                  <a:pt x="0" y="0"/>
                </a:moveTo>
                <a:lnTo>
                  <a:pt x="977415" y="229846"/>
                </a:lnTo>
              </a:path>
            </a:pathLst>
          </a:custGeom>
          <a:ln w="10470">
            <a:solidFill>
              <a:srgbClr val="5E5E5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5373577" y="4957188"/>
            <a:ext cx="68580" cy="61594"/>
          </a:xfrm>
          <a:custGeom>
            <a:avLst/>
            <a:gdLst/>
            <a:ahLst/>
            <a:cxnLst/>
            <a:rect l="l" t="t" r="r" b="b"/>
            <a:pathLst>
              <a:path w="68579" h="61595">
                <a:moveTo>
                  <a:pt x="14386" y="0"/>
                </a:moveTo>
                <a:lnTo>
                  <a:pt x="0" y="61160"/>
                </a:lnTo>
                <a:lnTo>
                  <a:pt x="68353" y="44961"/>
                </a:lnTo>
                <a:lnTo>
                  <a:pt x="14386" y="0"/>
                </a:lnTo>
                <a:close/>
              </a:path>
            </a:pathLst>
          </a:custGeom>
          <a:solidFill>
            <a:srgbClr val="5E5E5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4362591" y="4732134"/>
            <a:ext cx="68580" cy="61594"/>
          </a:xfrm>
          <a:custGeom>
            <a:avLst/>
            <a:gdLst/>
            <a:ahLst/>
            <a:cxnLst/>
            <a:rect l="l" t="t" r="r" b="b"/>
            <a:pathLst>
              <a:path w="68579" h="61595">
                <a:moveTo>
                  <a:pt x="68343" y="0"/>
                </a:moveTo>
                <a:lnTo>
                  <a:pt x="0" y="16198"/>
                </a:lnTo>
                <a:lnTo>
                  <a:pt x="53966" y="61160"/>
                </a:lnTo>
                <a:lnTo>
                  <a:pt x="68343" y="0"/>
                </a:lnTo>
                <a:close/>
              </a:path>
            </a:pathLst>
          </a:custGeom>
          <a:solidFill>
            <a:srgbClr val="5E5E5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4636284" y="5113325"/>
            <a:ext cx="370205" cy="171450"/>
          </a:xfrm>
          <a:custGeom>
            <a:avLst/>
            <a:gdLst/>
            <a:ahLst/>
            <a:cxnLst/>
            <a:rect l="l" t="t" r="r" b="b"/>
            <a:pathLst>
              <a:path w="370204" h="171450">
                <a:moveTo>
                  <a:pt x="0" y="170937"/>
                </a:moveTo>
                <a:lnTo>
                  <a:pt x="369863" y="0"/>
                </a:lnTo>
              </a:path>
            </a:pathLst>
          </a:custGeom>
          <a:ln w="10470">
            <a:solidFill>
              <a:srgbClr val="5E5E5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4983464" y="5089212"/>
            <a:ext cx="70485" cy="57150"/>
          </a:xfrm>
          <a:custGeom>
            <a:avLst/>
            <a:gdLst/>
            <a:ahLst/>
            <a:cxnLst/>
            <a:rect l="l" t="t" r="r" b="b"/>
            <a:pathLst>
              <a:path w="70485" h="57150">
                <a:moveTo>
                  <a:pt x="0" y="0"/>
                </a:moveTo>
                <a:lnTo>
                  <a:pt x="26355" y="57024"/>
                </a:lnTo>
                <a:lnTo>
                  <a:pt x="70207" y="2146"/>
                </a:lnTo>
                <a:lnTo>
                  <a:pt x="0" y="0"/>
                </a:lnTo>
                <a:close/>
              </a:path>
            </a:pathLst>
          </a:custGeom>
          <a:solidFill>
            <a:srgbClr val="5E5E5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4588761" y="5251356"/>
            <a:ext cx="70485" cy="57150"/>
          </a:xfrm>
          <a:custGeom>
            <a:avLst/>
            <a:gdLst/>
            <a:ahLst/>
            <a:cxnLst/>
            <a:rect l="l" t="t" r="r" b="b"/>
            <a:pathLst>
              <a:path w="70485" h="57150">
                <a:moveTo>
                  <a:pt x="43852" y="0"/>
                </a:moveTo>
                <a:lnTo>
                  <a:pt x="0" y="54867"/>
                </a:lnTo>
                <a:lnTo>
                  <a:pt x="70207" y="57034"/>
                </a:lnTo>
                <a:lnTo>
                  <a:pt x="43852" y="0"/>
                </a:lnTo>
                <a:close/>
              </a:path>
            </a:pathLst>
          </a:custGeom>
          <a:solidFill>
            <a:srgbClr val="5E5E5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4362589" y="4895976"/>
            <a:ext cx="0" cy="256540"/>
          </a:xfrm>
          <a:custGeom>
            <a:avLst/>
            <a:gdLst/>
            <a:ahLst/>
            <a:cxnLst/>
            <a:rect l="l" t="t" r="r" b="b"/>
            <a:pathLst>
              <a:path w="0" h="256539">
                <a:moveTo>
                  <a:pt x="0" y="0"/>
                </a:moveTo>
                <a:lnTo>
                  <a:pt x="0" y="256327"/>
                </a:lnTo>
              </a:path>
            </a:pathLst>
          </a:custGeom>
          <a:ln w="10470">
            <a:solidFill>
              <a:srgbClr val="5E5E5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4331177" y="5235861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4" h="62864">
                <a:moveTo>
                  <a:pt x="62825" y="0"/>
                </a:moveTo>
                <a:lnTo>
                  <a:pt x="0" y="0"/>
                </a:lnTo>
                <a:lnTo>
                  <a:pt x="31412" y="62825"/>
                </a:lnTo>
                <a:lnTo>
                  <a:pt x="62825" y="0"/>
                </a:lnTo>
                <a:close/>
              </a:path>
            </a:pathLst>
          </a:custGeom>
          <a:solidFill>
            <a:srgbClr val="5E5E5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4331171" y="4748333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4" h="62864">
                <a:moveTo>
                  <a:pt x="31423" y="0"/>
                </a:moveTo>
                <a:lnTo>
                  <a:pt x="0" y="62825"/>
                </a:lnTo>
                <a:lnTo>
                  <a:pt x="62825" y="62835"/>
                </a:lnTo>
                <a:lnTo>
                  <a:pt x="31423" y="0"/>
                </a:lnTo>
                <a:close/>
              </a:path>
            </a:pathLst>
          </a:custGeom>
          <a:solidFill>
            <a:srgbClr val="5E5E5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4360076" y="6034371"/>
            <a:ext cx="0" cy="279400"/>
          </a:xfrm>
          <a:custGeom>
            <a:avLst/>
            <a:gdLst/>
            <a:ahLst/>
            <a:cxnLst/>
            <a:rect l="l" t="t" r="r" b="b"/>
            <a:pathLst>
              <a:path w="0" h="279400">
                <a:moveTo>
                  <a:pt x="0" y="0"/>
                </a:moveTo>
                <a:lnTo>
                  <a:pt x="0" y="278944"/>
                </a:lnTo>
              </a:path>
            </a:pathLst>
          </a:custGeom>
          <a:ln w="10470">
            <a:solidFill>
              <a:srgbClr val="5E5E5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4328664" y="6399386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4" h="62864">
                <a:moveTo>
                  <a:pt x="62825" y="0"/>
                </a:moveTo>
                <a:lnTo>
                  <a:pt x="0" y="0"/>
                </a:lnTo>
                <a:lnTo>
                  <a:pt x="31412" y="62825"/>
                </a:lnTo>
                <a:lnTo>
                  <a:pt x="62825" y="0"/>
                </a:lnTo>
                <a:close/>
              </a:path>
            </a:pathLst>
          </a:custGeom>
          <a:solidFill>
            <a:srgbClr val="5E5E5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4328657" y="5901806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4" h="62864">
                <a:moveTo>
                  <a:pt x="31423" y="0"/>
                </a:moveTo>
                <a:lnTo>
                  <a:pt x="0" y="62825"/>
                </a:lnTo>
                <a:lnTo>
                  <a:pt x="62825" y="62835"/>
                </a:lnTo>
                <a:lnTo>
                  <a:pt x="31423" y="0"/>
                </a:lnTo>
                <a:close/>
              </a:path>
            </a:pathLst>
          </a:custGeom>
          <a:solidFill>
            <a:srgbClr val="5E5E5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4411172" y="5913217"/>
            <a:ext cx="978535" cy="218440"/>
          </a:xfrm>
          <a:custGeom>
            <a:avLst/>
            <a:gdLst/>
            <a:ahLst/>
            <a:cxnLst/>
            <a:rect l="l" t="t" r="r" b="b"/>
            <a:pathLst>
              <a:path w="978535" h="218439">
                <a:moveTo>
                  <a:pt x="0" y="0"/>
                </a:moveTo>
                <a:lnTo>
                  <a:pt x="978399" y="218433"/>
                </a:lnTo>
              </a:path>
            </a:pathLst>
          </a:custGeom>
          <a:ln w="10470">
            <a:solidFill>
              <a:srgbClr val="5E5E5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5372506" y="6098709"/>
            <a:ext cx="68580" cy="61594"/>
          </a:xfrm>
          <a:custGeom>
            <a:avLst/>
            <a:gdLst/>
            <a:ahLst/>
            <a:cxnLst/>
            <a:rect l="l" t="t" r="r" b="b"/>
            <a:pathLst>
              <a:path w="68579" h="61595">
                <a:moveTo>
                  <a:pt x="13695" y="0"/>
                </a:moveTo>
                <a:lnTo>
                  <a:pt x="0" y="61317"/>
                </a:lnTo>
                <a:lnTo>
                  <a:pt x="68165" y="44354"/>
                </a:lnTo>
                <a:lnTo>
                  <a:pt x="13695" y="0"/>
                </a:lnTo>
                <a:close/>
              </a:path>
            </a:pathLst>
          </a:custGeom>
          <a:solidFill>
            <a:srgbClr val="5E5E5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4360080" y="5884837"/>
            <a:ext cx="68580" cy="61594"/>
          </a:xfrm>
          <a:custGeom>
            <a:avLst/>
            <a:gdLst/>
            <a:ahLst/>
            <a:cxnLst/>
            <a:rect l="l" t="t" r="r" b="b"/>
            <a:pathLst>
              <a:path w="68579" h="61595">
                <a:moveTo>
                  <a:pt x="68154" y="0"/>
                </a:moveTo>
                <a:lnTo>
                  <a:pt x="0" y="16973"/>
                </a:lnTo>
                <a:lnTo>
                  <a:pt x="54469" y="61317"/>
                </a:lnTo>
                <a:lnTo>
                  <a:pt x="68154" y="0"/>
                </a:lnTo>
                <a:close/>
              </a:path>
            </a:pathLst>
          </a:custGeom>
          <a:solidFill>
            <a:srgbClr val="5E5E5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4410286" y="6157893"/>
            <a:ext cx="980440" cy="289560"/>
          </a:xfrm>
          <a:custGeom>
            <a:avLst/>
            <a:gdLst/>
            <a:ahLst/>
            <a:cxnLst/>
            <a:rect l="l" t="t" r="r" b="b"/>
            <a:pathLst>
              <a:path w="980439" h="289560">
                <a:moveTo>
                  <a:pt x="0" y="289488"/>
                </a:moveTo>
                <a:lnTo>
                  <a:pt x="980179" y="0"/>
                </a:lnTo>
              </a:path>
            </a:pathLst>
          </a:custGeom>
          <a:ln w="10470">
            <a:solidFill>
              <a:srgbClr val="5E5E5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5371522" y="6130725"/>
            <a:ext cx="69215" cy="60325"/>
          </a:xfrm>
          <a:custGeom>
            <a:avLst/>
            <a:gdLst/>
            <a:ahLst/>
            <a:cxnLst/>
            <a:rect l="l" t="t" r="r" b="b"/>
            <a:pathLst>
              <a:path w="69214" h="60325">
                <a:moveTo>
                  <a:pt x="0" y="0"/>
                </a:moveTo>
                <a:lnTo>
                  <a:pt x="17790" y="60249"/>
                </a:lnTo>
                <a:lnTo>
                  <a:pt x="69149" y="12334"/>
                </a:lnTo>
                <a:lnTo>
                  <a:pt x="0" y="0"/>
                </a:lnTo>
                <a:close/>
              </a:path>
            </a:pathLst>
          </a:custGeom>
          <a:solidFill>
            <a:srgbClr val="5E5E5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4360077" y="6414289"/>
            <a:ext cx="69215" cy="60325"/>
          </a:xfrm>
          <a:custGeom>
            <a:avLst/>
            <a:gdLst/>
            <a:ahLst/>
            <a:cxnLst/>
            <a:rect l="l" t="t" r="r" b="b"/>
            <a:pathLst>
              <a:path w="69214" h="60325">
                <a:moveTo>
                  <a:pt x="51349" y="0"/>
                </a:moveTo>
                <a:lnTo>
                  <a:pt x="0" y="47925"/>
                </a:lnTo>
                <a:lnTo>
                  <a:pt x="69149" y="60249"/>
                </a:lnTo>
                <a:lnTo>
                  <a:pt x="51349" y="0"/>
                </a:lnTo>
                <a:close/>
              </a:path>
            </a:pathLst>
          </a:custGeom>
          <a:solidFill>
            <a:srgbClr val="5E5E5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2990486" y="3430261"/>
            <a:ext cx="1318895" cy="1316990"/>
          </a:xfrm>
          <a:custGeom>
            <a:avLst/>
            <a:gdLst/>
            <a:ahLst/>
            <a:cxnLst/>
            <a:rect l="l" t="t" r="r" b="b"/>
            <a:pathLst>
              <a:path w="1318895" h="1316989">
                <a:moveTo>
                  <a:pt x="526758" y="0"/>
                </a:moveTo>
                <a:lnTo>
                  <a:pt x="0" y="0"/>
                </a:lnTo>
                <a:lnTo>
                  <a:pt x="0" y="1316818"/>
                </a:lnTo>
                <a:lnTo>
                  <a:pt x="1318493" y="1316818"/>
                </a:lnTo>
              </a:path>
            </a:pathLst>
          </a:custGeom>
          <a:ln w="10470">
            <a:solidFill>
              <a:srgbClr val="001F5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4298508" y="4715664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4" h="62864">
                <a:moveTo>
                  <a:pt x="0" y="0"/>
                </a:moveTo>
                <a:lnTo>
                  <a:pt x="0" y="62825"/>
                </a:lnTo>
                <a:lnTo>
                  <a:pt x="62825" y="31412"/>
                </a:lnTo>
                <a:lnTo>
                  <a:pt x="0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2990480" y="3430261"/>
            <a:ext cx="1316355" cy="2470785"/>
          </a:xfrm>
          <a:custGeom>
            <a:avLst/>
            <a:gdLst/>
            <a:ahLst/>
            <a:cxnLst/>
            <a:rect l="l" t="t" r="r" b="b"/>
            <a:pathLst>
              <a:path w="1316354" h="2470785">
                <a:moveTo>
                  <a:pt x="526622" y="0"/>
                </a:moveTo>
                <a:lnTo>
                  <a:pt x="0" y="0"/>
                </a:lnTo>
                <a:lnTo>
                  <a:pt x="0" y="2470291"/>
                </a:lnTo>
                <a:lnTo>
                  <a:pt x="1315980" y="2470291"/>
                </a:lnTo>
              </a:path>
            </a:pathLst>
          </a:custGeom>
          <a:ln w="10470">
            <a:solidFill>
              <a:srgbClr val="001F5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/>
          <p:nvPr/>
        </p:nvSpPr>
        <p:spPr>
          <a:xfrm>
            <a:off x="4295997" y="5869137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4" h="62864">
                <a:moveTo>
                  <a:pt x="0" y="0"/>
                </a:moveTo>
                <a:lnTo>
                  <a:pt x="0" y="62825"/>
                </a:lnTo>
                <a:lnTo>
                  <a:pt x="62825" y="31412"/>
                </a:lnTo>
                <a:lnTo>
                  <a:pt x="0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/>
          <p:nvPr/>
        </p:nvSpPr>
        <p:spPr>
          <a:xfrm>
            <a:off x="8130851" y="5665586"/>
            <a:ext cx="3033395" cy="1005205"/>
          </a:xfrm>
          <a:custGeom>
            <a:avLst/>
            <a:gdLst/>
            <a:ahLst/>
            <a:cxnLst/>
            <a:rect l="l" t="t" r="r" b="b"/>
            <a:pathLst>
              <a:path w="3033395" h="1005204">
                <a:moveTo>
                  <a:pt x="0" y="0"/>
                </a:moveTo>
                <a:lnTo>
                  <a:pt x="3033206" y="0"/>
                </a:lnTo>
                <a:lnTo>
                  <a:pt x="3033206" y="1005204"/>
                </a:lnTo>
                <a:lnTo>
                  <a:pt x="0" y="1005204"/>
                </a:lnTo>
                <a:lnTo>
                  <a:pt x="0" y="0"/>
                </a:lnTo>
                <a:close/>
              </a:path>
            </a:pathLst>
          </a:custGeom>
          <a:ln w="10052">
            <a:solidFill>
              <a:srgbClr val="FF6A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 txBox="1"/>
          <p:nvPr/>
        </p:nvSpPr>
        <p:spPr>
          <a:xfrm>
            <a:off x="8156450" y="5610403"/>
            <a:ext cx="690880" cy="2774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50">
                <a:solidFill>
                  <a:srgbClr val="FF6A00"/>
                </a:solidFill>
                <a:latin typeface="Arial"/>
                <a:cs typeface="Arial"/>
              </a:rPr>
              <a:t>G</a:t>
            </a:r>
            <a:r>
              <a:rPr dirty="0" sz="1650" spc="-5">
                <a:solidFill>
                  <a:srgbClr val="FF6A00"/>
                </a:solidFill>
                <a:latin typeface="Arial"/>
                <a:cs typeface="Arial"/>
              </a:rPr>
              <a:t>Z</a:t>
            </a:r>
            <a:r>
              <a:rPr dirty="0" sz="1650">
                <a:solidFill>
                  <a:srgbClr val="FF6A00"/>
                </a:solidFill>
                <a:latin typeface="Arial"/>
                <a:cs typeface="Arial"/>
              </a:rPr>
              <a:t>00B</a:t>
            </a:r>
            <a:endParaRPr sz="1650">
              <a:latin typeface="Arial"/>
              <a:cs typeface="Arial"/>
            </a:endParaRPr>
          </a:p>
        </p:txBody>
      </p:sp>
      <p:sp>
        <p:nvSpPr>
          <p:cNvPr id="113" name="object 113"/>
          <p:cNvSpPr/>
          <p:nvPr/>
        </p:nvSpPr>
        <p:spPr>
          <a:xfrm>
            <a:off x="7939859" y="3432775"/>
            <a:ext cx="1335405" cy="2463165"/>
          </a:xfrm>
          <a:custGeom>
            <a:avLst/>
            <a:gdLst/>
            <a:ahLst/>
            <a:cxnLst/>
            <a:rect l="l" t="t" r="r" b="b"/>
            <a:pathLst>
              <a:path w="1335404" h="2463165">
                <a:moveTo>
                  <a:pt x="722365" y="0"/>
                </a:moveTo>
                <a:lnTo>
                  <a:pt x="0" y="0"/>
                </a:lnTo>
                <a:lnTo>
                  <a:pt x="0" y="2462752"/>
                </a:lnTo>
                <a:lnTo>
                  <a:pt x="1334828" y="2462752"/>
                </a:lnTo>
              </a:path>
            </a:pathLst>
          </a:custGeom>
          <a:ln w="10470">
            <a:solidFill>
              <a:srgbClr val="001F5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/>
          <p:nvPr/>
        </p:nvSpPr>
        <p:spPr>
          <a:xfrm>
            <a:off x="9264222" y="5864111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5" h="62864">
                <a:moveTo>
                  <a:pt x="0" y="0"/>
                </a:moveTo>
                <a:lnTo>
                  <a:pt x="0" y="62825"/>
                </a:lnTo>
                <a:lnTo>
                  <a:pt x="62825" y="31412"/>
                </a:lnTo>
                <a:lnTo>
                  <a:pt x="0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/>
          <p:nvPr/>
        </p:nvSpPr>
        <p:spPr>
          <a:xfrm>
            <a:off x="7939862" y="3432775"/>
            <a:ext cx="1308735" cy="1308100"/>
          </a:xfrm>
          <a:custGeom>
            <a:avLst/>
            <a:gdLst/>
            <a:ahLst/>
            <a:cxnLst/>
            <a:rect l="l" t="t" r="r" b="b"/>
            <a:pathLst>
              <a:path w="1308734" h="1308100">
                <a:moveTo>
                  <a:pt x="722292" y="0"/>
                </a:moveTo>
                <a:lnTo>
                  <a:pt x="0" y="0"/>
                </a:lnTo>
                <a:lnTo>
                  <a:pt x="0" y="1308022"/>
                </a:lnTo>
                <a:lnTo>
                  <a:pt x="1308441" y="1308022"/>
                </a:lnTo>
              </a:path>
            </a:pathLst>
          </a:custGeom>
          <a:ln w="10470">
            <a:solidFill>
              <a:srgbClr val="001F5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/>
          <p:nvPr/>
        </p:nvSpPr>
        <p:spPr>
          <a:xfrm>
            <a:off x="9237836" y="4709382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5" h="62864">
                <a:moveTo>
                  <a:pt x="0" y="0"/>
                </a:moveTo>
                <a:lnTo>
                  <a:pt x="0" y="62825"/>
                </a:lnTo>
                <a:lnTo>
                  <a:pt x="62825" y="31412"/>
                </a:lnTo>
                <a:lnTo>
                  <a:pt x="0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/>
          <p:nvPr/>
        </p:nvSpPr>
        <p:spPr>
          <a:xfrm>
            <a:off x="5565066" y="2594682"/>
            <a:ext cx="5782945" cy="828675"/>
          </a:xfrm>
          <a:custGeom>
            <a:avLst/>
            <a:gdLst/>
            <a:ahLst/>
            <a:cxnLst/>
            <a:rect l="l" t="t" r="r" b="b"/>
            <a:pathLst>
              <a:path w="5782945" h="828675">
                <a:moveTo>
                  <a:pt x="0" y="828477"/>
                </a:moveTo>
                <a:lnTo>
                  <a:pt x="0" y="0"/>
                </a:lnTo>
                <a:lnTo>
                  <a:pt x="5782441" y="0"/>
                </a:lnTo>
                <a:lnTo>
                  <a:pt x="5782441" y="778196"/>
                </a:lnTo>
              </a:path>
            </a:pathLst>
          </a:custGeom>
          <a:ln w="10470">
            <a:solidFill>
              <a:srgbClr val="FF6A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/>
          <p:nvPr/>
        </p:nvSpPr>
        <p:spPr>
          <a:xfrm>
            <a:off x="11316095" y="3362410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5" h="62864">
                <a:moveTo>
                  <a:pt x="62825" y="0"/>
                </a:moveTo>
                <a:lnTo>
                  <a:pt x="0" y="0"/>
                </a:lnTo>
                <a:lnTo>
                  <a:pt x="31412" y="62825"/>
                </a:lnTo>
                <a:lnTo>
                  <a:pt x="62825" y="0"/>
                </a:lnTo>
                <a:close/>
              </a:path>
            </a:pathLst>
          </a:custGeom>
          <a:solidFill>
            <a:srgbClr val="FF6A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9" name="object 119"/>
          <p:cNvSpPr/>
          <p:nvPr/>
        </p:nvSpPr>
        <p:spPr>
          <a:xfrm>
            <a:off x="3511934" y="3481778"/>
            <a:ext cx="5830178" cy="890862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0" name="object 120"/>
          <p:cNvSpPr/>
          <p:nvPr/>
        </p:nvSpPr>
        <p:spPr>
          <a:xfrm>
            <a:off x="3518217" y="2600968"/>
            <a:ext cx="5760085" cy="816610"/>
          </a:xfrm>
          <a:custGeom>
            <a:avLst/>
            <a:gdLst/>
            <a:ahLst/>
            <a:cxnLst/>
            <a:rect l="l" t="t" r="r" b="b"/>
            <a:pathLst>
              <a:path w="5760084" h="816610">
                <a:moveTo>
                  <a:pt x="5759824" y="766887"/>
                </a:moveTo>
                <a:lnTo>
                  <a:pt x="5759824" y="0"/>
                </a:lnTo>
                <a:lnTo>
                  <a:pt x="0" y="0"/>
                </a:lnTo>
                <a:lnTo>
                  <a:pt x="0" y="816090"/>
                </a:lnTo>
              </a:path>
            </a:pathLst>
          </a:custGeom>
          <a:ln w="10470">
            <a:solidFill>
              <a:srgbClr val="FF6A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1" name="object 121"/>
          <p:cNvSpPr/>
          <p:nvPr/>
        </p:nvSpPr>
        <p:spPr>
          <a:xfrm>
            <a:off x="9246629" y="3357385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5" h="62864">
                <a:moveTo>
                  <a:pt x="62825" y="0"/>
                </a:moveTo>
                <a:lnTo>
                  <a:pt x="0" y="0"/>
                </a:lnTo>
                <a:lnTo>
                  <a:pt x="31412" y="62825"/>
                </a:lnTo>
                <a:lnTo>
                  <a:pt x="62825" y="0"/>
                </a:lnTo>
                <a:close/>
              </a:path>
            </a:pathLst>
          </a:custGeom>
          <a:solidFill>
            <a:srgbClr val="FF6A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2" name="object 122"/>
          <p:cNvSpPr/>
          <p:nvPr/>
        </p:nvSpPr>
        <p:spPr>
          <a:xfrm>
            <a:off x="2053131" y="9108413"/>
            <a:ext cx="10121265" cy="1117600"/>
          </a:xfrm>
          <a:custGeom>
            <a:avLst/>
            <a:gdLst/>
            <a:ahLst/>
            <a:cxnLst/>
            <a:rect l="l" t="t" r="r" b="b"/>
            <a:pathLst>
              <a:path w="10121265" h="1117600">
                <a:moveTo>
                  <a:pt x="0" y="0"/>
                </a:moveTo>
                <a:lnTo>
                  <a:pt x="10121157" y="0"/>
                </a:lnTo>
                <a:lnTo>
                  <a:pt x="10121157" y="1117034"/>
                </a:lnTo>
                <a:lnTo>
                  <a:pt x="0" y="1117034"/>
                </a:lnTo>
                <a:lnTo>
                  <a:pt x="0" y="0"/>
                </a:lnTo>
                <a:close/>
              </a:path>
            </a:pathLst>
          </a:custGeom>
          <a:ln w="10052">
            <a:solidFill>
              <a:srgbClr val="5E5E5E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123" name="object 123"/>
          <p:cNvSpPr txBox="1"/>
          <p:nvPr/>
        </p:nvSpPr>
        <p:spPr>
          <a:xfrm>
            <a:off x="2297207" y="9472567"/>
            <a:ext cx="1071245" cy="3390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50" spc="0">
                <a:solidFill>
                  <a:srgbClr val="5E5E5E"/>
                </a:solidFill>
                <a:latin typeface="微软雅黑"/>
                <a:cs typeface="微软雅黑"/>
              </a:rPr>
              <a:t>基础设施</a:t>
            </a:r>
            <a:endParaRPr sz="2050">
              <a:latin typeface="微软雅黑"/>
              <a:cs typeface="微软雅黑"/>
            </a:endParaRPr>
          </a:p>
        </p:txBody>
      </p:sp>
      <p:sp>
        <p:nvSpPr>
          <p:cNvPr id="124" name="object 124"/>
          <p:cNvSpPr/>
          <p:nvPr/>
        </p:nvSpPr>
        <p:spPr>
          <a:xfrm>
            <a:off x="14681018" y="2289358"/>
            <a:ext cx="4860290" cy="6683375"/>
          </a:xfrm>
          <a:custGeom>
            <a:avLst/>
            <a:gdLst/>
            <a:ahLst/>
            <a:cxnLst/>
            <a:rect l="l" t="t" r="r" b="b"/>
            <a:pathLst>
              <a:path w="4860290" h="6683375">
                <a:moveTo>
                  <a:pt x="0" y="174769"/>
                </a:moveTo>
                <a:lnTo>
                  <a:pt x="6243" y="128309"/>
                </a:lnTo>
                <a:lnTo>
                  <a:pt x="23861" y="86560"/>
                </a:lnTo>
                <a:lnTo>
                  <a:pt x="51189" y="51189"/>
                </a:lnTo>
                <a:lnTo>
                  <a:pt x="86560" y="23861"/>
                </a:lnTo>
                <a:lnTo>
                  <a:pt x="128309" y="6243"/>
                </a:lnTo>
                <a:lnTo>
                  <a:pt x="174769" y="0"/>
                </a:lnTo>
                <a:lnTo>
                  <a:pt x="4685396" y="0"/>
                </a:lnTo>
                <a:lnTo>
                  <a:pt x="4731856" y="6243"/>
                </a:lnTo>
                <a:lnTo>
                  <a:pt x="4773605" y="23861"/>
                </a:lnTo>
                <a:lnTo>
                  <a:pt x="4808976" y="51189"/>
                </a:lnTo>
                <a:lnTo>
                  <a:pt x="4836304" y="86560"/>
                </a:lnTo>
                <a:lnTo>
                  <a:pt x="4853923" y="128309"/>
                </a:lnTo>
                <a:lnTo>
                  <a:pt x="4860166" y="174769"/>
                </a:lnTo>
                <a:lnTo>
                  <a:pt x="4860166" y="6508576"/>
                </a:lnTo>
                <a:lnTo>
                  <a:pt x="4853923" y="6555041"/>
                </a:lnTo>
                <a:lnTo>
                  <a:pt x="4836304" y="6596792"/>
                </a:lnTo>
                <a:lnTo>
                  <a:pt x="4808976" y="6632165"/>
                </a:lnTo>
                <a:lnTo>
                  <a:pt x="4773605" y="6659494"/>
                </a:lnTo>
                <a:lnTo>
                  <a:pt x="4731856" y="6677113"/>
                </a:lnTo>
                <a:lnTo>
                  <a:pt x="4685396" y="6683356"/>
                </a:lnTo>
                <a:lnTo>
                  <a:pt x="174769" y="6683356"/>
                </a:lnTo>
                <a:lnTo>
                  <a:pt x="128309" y="6677113"/>
                </a:lnTo>
                <a:lnTo>
                  <a:pt x="86560" y="6659494"/>
                </a:lnTo>
                <a:lnTo>
                  <a:pt x="51189" y="6632165"/>
                </a:lnTo>
                <a:lnTo>
                  <a:pt x="23861" y="6596792"/>
                </a:lnTo>
                <a:lnTo>
                  <a:pt x="6243" y="6555041"/>
                </a:lnTo>
                <a:lnTo>
                  <a:pt x="0" y="6508576"/>
                </a:lnTo>
                <a:lnTo>
                  <a:pt x="0" y="174769"/>
                </a:lnTo>
                <a:close/>
              </a:path>
            </a:pathLst>
          </a:custGeom>
          <a:ln w="7539">
            <a:solidFill>
              <a:srgbClr val="5E5E5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5" name="object 125"/>
          <p:cNvSpPr/>
          <p:nvPr/>
        </p:nvSpPr>
        <p:spPr>
          <a:xfrm>
            <a:off x="9261707" y="7757669"/>
            <a:ext cx="7673340" cy="423545"/>
          </a:xfrm>
          <a:custGeom>
            <a:avLst/>
            <a:gdLst/>
            <a:ahLst/>
            <a:cxnLst/>
            <a:rect l="l" t="t" r="r" b="b"/>
            <a:pathLst>
              <a:path w="7673340" h="423545">
                <a:moveTo>
                  <a:pt x="0" y="0"/>
                </a:moveTo>
                <a:lnTo>
                  <a:pt x="7672729" y="423076"/>
                </a:lnTo>
              </a:path>
            </a:pathLst>
          </a:custGeom>
          <a:ln w="10470">
            <a:solidFill>
              <a:srgbClr val="5E5E5E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126" name="object 126"/>
          <p:cNvSpPr/>
          <p:nvPr/>
        </p:nvSpPr>
        <p:spPr>
          <a:xfrm>
            <a:off x="16922243" y="8148797"/>
            <a:ext cx="64769" cy="62865"/>
          </a:xfrm>
          <a:custGeom>
            <a:avLst/>
            <a:gdLst/>
            <a:ahLst/>
            <a:cxnLst/>
            <a:rect l="l" t="t" r="r" b="b"/>
            <a:pathLst>
              <a:path w="64769" h="62865">
                <a:moveTo>
                  <a:pt x="3465" y="0"/>
                </a:moveTo>
                <a:lnTo>
                  <a:pt x="0" y="62731"/>
                </a:lnTo>
                <a:lnTo>
                  <a:pt x="64469" y="34826"/>
                </a:lnTo>
                <a:lnTo>
                  <a:pt x="3465" y="0"/>
                </a:lnTo>
                <a:close/>
              </a:path>
            </a:pathLst>
          </a:custGeom>
          <a:solidFill>
            <a:srgbClr val="5E5E5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7" name="object 127"/>
          <p:cNvSpPr/>
          <p:nvPr/>
        </p:nvSpPr>
        <p:spPr>
          <a:xfrm>
            <a:off x="14985093" y="2786930"/>
            <a:ext cx="4159250" cy="1569720"/>
          </a:xfrm>
          <a:custGeom>
            <a:avLst/>
            <a:gdLst/>
            <a:ahLst/>
            <a:cxnLst/>
            <a:rect l="l" t="t" r="r" b="b"/>
            <a:pathLst>
              <a:path w="4159250" h="1569720">
                <a:moveTo>
                  <a:pt x="0" y="0"/>
                </a:moveTo>
                <a:lnTo>
                  <a:pt x="4159035" y="0"/>
                </a:lnTo>
                <a:lnTo>
                  <a:pt x="4159035" y="1569376"/>
                </a:lnTo>
                <a:lnTo>
                  <a:pt x="0" y="1569376"/>
                </a:lnTo>
                <a:lnTo>
                  <a:pt x="0" y="0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8" name="object 128"/>
          <p:cNvSpPr txBox="1"/>
          <p:nvPr/>
        </p:nvSpPr>
        <p:spPr>
          <a:xfrm>
            <a:off x="15864013" y="2805128"/>
            <a:ext cx="2401570" cy="2774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50">
                <a:solidFill>
                  <a:srgbClr val="5E5E5E"/>
                </a:solidFill>
                <a:latin typeface="Arial"/>
                <a:cs typeface="Arial"/>
              </a:rPr>
              <a:t>RZ90 </a:t>
            </a:r>
            <a:r>
              <a:rPr dirty="0" sz="1650" spc="-5">
                <a:solidFill>
                  <a:srgbClr val="5E5E5E"/>
                </a:solidFill>
                <a:latin typeface="Arial"/>
                <a:cs typeface="Arial"/>
              </a:rPr>
              <a:t>EUID: </a:t>
            </a:r>
            <a:r>
              <a:rPr dirty="0" sz="1650">
                <a:solidFill>
                  <a:srgbClr val="5E5E5E"/>
                </a:solidFill>
                <a:latin typeface="Arial"/>
                <a:cs typeface="Arial"/>
              </a:rPr>
              <a:t>16-19,</a:t>
            </a:r>
            <a:r>
              <a:rPr dirty="0" sz="1650" spc="-114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dirty="0" sz="1650">
                <a:solidFill>
                  <a:srgbClr val="5E5E5E"/>
                </a:solidFill>
                <a:latin typeface="Arial"/>
                <a:cs typeface="Arial"/>
              </a:rPr>
              <a:t>66-69</a:t>
            </a:r>
            <a:endParaRPr sz="1650">
              <a:latin typeface="Arial"/>
              <a:cs typeface="Arial"/>
            </a:endParaRPr>
          </a:p>
        </p:txBody>
      </p:sp>
      <p:sp>
        <p:nvSpPr>
          <p:cNvPr id="129" name="object 129"/>
          <p:cNvSpPr/>
          <p:nvPr/>
        </p:nvSpPr>
        <p:spPr>
          <a:xfrm>
            <a:off x="15500261" y="4499548"/>
            <a:ext cx="3033395" cy="1006475"/>
          </a:xfrm>
          <a:custGeom>
            <a:avLst/>
            <a:gdLst/>
            <a:ahLst/>
            <a:cxnLst/>
            <a:rect l="l" t="t" r="r" b="b"/>
            <a:pathLst>
              <a:path w="3033394" h="1006475">
                <a:moveTo>
                  <a:pt x="0" y="0"/>
                </a:moveTo>
                <a:lnTo>
                  <a:pt x="3033206" y="0"/>
                </a:lnTo>
                <a:lnTo>
                  <a:pt x="3033206" y="1006461"/>
                </a:lnTo>
                <a:lnTo>
                  <a:pt x="0" y="1006461"/>
                </a:lnTo>
                <a:lnTo>
                  <a:pt x="0" y="0"/>
                </a:lnTo>
                <a:close/>
              </a:path>
            </a:pathLst>
          </a:custGeom>
          <a:ln w="10052">
            <a:solidFill>
              <a:srgbClr val="FF6A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0" name="object 130"/>
          <p:cNvSpPr txBox="1"/>
          <p:nvPr/>
        </p:nvSpPr>
        <p:spPr>
          <a:xfrm>
            <a:off x="15525847" y="4455243"/>
            <a:ext cx="680085" cy="2774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50">
                <a:solidFill>
                  <a:srgbClr val="5E5E5E"/>
                </a:solidFill>
                <a:latin typeface="Arial"/>
                <a:cs typeface="Arial"/>
              </a:rPr>
              <a:t>C</a:t>
            </a:r>
            <a:r>
              <a:rPr dirty="0" sz="1650" spc="-5">
                <a:solidFill>
                  <a:srgbClr val="5E5E5E"/>
                </a:solidFill>
                <a:latin typeface="Arial"/>
                <a:cs typeface="Arial"/>
              </a:rPr>
              <a:t>Z</a:t>
            </a:r>
            <a:r>
              <a:rPr dirty="0" sz="1650">
                <a:solidFill>
                  <a:srgbClr val="5E5E5E"/>
                </a:solidFill>
                <a:latin typeface="Arial"/>
                <a:cs typeface="Arial"/>
              </a:rPr>
              <a:t>90A</a:t>
            </a:r>
            <a:endParaRPr sz="1650">
              <a:latin typeface="Arial"/>
              <a:cs typeface="Arial"/>
            </a:endParaRPr>
          </a:p>
        </p:txBody>
      </p:sp>
      <p:sp>
        <p:nvSpPr>
          <p:cNvPr id="131" name="object 131"/>
          <p:cNvSpPr/>
          <p:nvPr/>
        </p:nvSpPr>
        <p:spPr>
          <a:xfrm>
            <a:off x="15056715" y="3206604"/>
            <a:ext cx="1944370" cy="1042035"/>
          </a:xfrm>
          <a:custGeom>
            <a:avLst/>
            <a:gdLst/>
            <a:ahLst/>
            <a:cxnLst/>
            <a:rect l="l" t="t" r="r" b="b"/>
            <a:pathLst>
              <a:path w="1944369" h="1042035">
                <a:moveTo>
                  <a:pt x="0" y="0"/>
                </a:moveTo>
                <a:lnTo>
                  <a:pt x="1943815" y="0"/>
                </a:lnTo>
                <a:lnTo>
                  <a:pt x="1943815" y="1041643"/>
                </a:lnTo>
                <a:lnTo>
                  <a:pt x="0" y="1041643"/>
                </a:lnTo>
                <a:lnTo>
                  <a:pt x="0" y="0"/>
                </a:lnTo>
                <a:close/>
              </a:path>
            </a:pathLst>
          </a:custGeom>
          <a:ln w="10052">
            <a:solidFill>
              <a:srgbClr val="FF6A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2" name="object 132"/>
          <p:cNvSpPr txBox="1"/>
          <p:nvPr/>
        </p:nvSpPr>
        <p:spPr>
          <a:xfrm>
            <a:off x="15081772" y="3173440"/>
            <a:ext cx="680085" cy="2774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50">
                <a:solidFill>
                  <a:srgbClr val="5E5E5E"/>
                </a:solidFill>
                <a:latin typeface="Arial"/>
                <a:cs typeface="Arial"/>
              </a:rPr>
              <a:t>R</a:t>
            </a:r>
            <a:r>
              <a:rPr dirty="0" sz="1650" spc="-5">
                <a:solidFill>
                  <a:srgbClr val="5E5E5E"/>
                </a:solidFill>
                <a:latin typeface="Arial"/>
                <a:cs typeface="Arial"/>
              </a:rPr>
              <a:t>Z</a:t>
            </a:r>
            <a:r>
              <a:rPr dirty="0" sz="1650">
                <a:solidFill>
                  <a:srgbClr val="5E5E5E"/>
                </a:solidFill>
                <a:latin typeface="Arial"/>
                <a:cs typeface="Arial"/>
              </a:rPr>
              <a:t>82A</a:t>
            </a:r>
            <a:endParaRPr sz="1650">
              <a:latin typeface="Arial"/>
              <a:cs typeface="Arial"/>
            </a:endParaRPr>
          </a:p>
        </p:txBody>
      </p:sp>
      <p:sp>
        <p:nvSpPr>
          <p:cNvPr id="133" name="object 133"/>
          <p:cNvSpPr/>
          <p:nvPr/>
        </p:nvSpPr>
        <p:spPr>
          <a:xfrm>
            <a:off x="17098537" y="3206604"/>
            <a:ext cx="1945639" cy="1042035"/>
          </a:xfrm>
          <a:custGeom>
            <a:avLst/>
            <a:gdLst/>
            <a:ahLst/>
            <a:cxnLst/>
            <a:rect l="l" t="t" r="r" b="b"/>
            <a:pathLst>
              <a:path w="1945640" h="1042035">
                <a:moveTo>
                  <a:pt x="0" y="0"/>
                </a:moveTo>
                <a:lnTo>
                  <a:pt x="1945071" y="0"/>
                </a:lnTo>
                <a:lnTo>
                  <a:pt x="1945071" y="1041643"/>
                </a:lnTo>
                <a:lnTo>
                  <a:pt x="0" y="1041643"/>
                </a:lnTo>
                <a:lnTo>
                  <a:pt x="0" y="0"/>
                </a:lnTo>
                <a:close/>
              </a:path>
            </a:pathLst>
          </a:custGeom>
          <a:ln w="10052">
            <a:solidFill>
              <a:srgbClr val="FF6A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4" name="object 134"/>
          <p:cNvSpPr/>
          <p:nvPr/>
        </p:nvSpPr>
        <p:spPr>
          <a:xfrm>
            <a:off x="16756767" y="9286837"/>
            <a:ext cx="1869678" cy="693591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5" name="object 135"/>
          <p:cNvSpPr/>
          <p:nvPr/>
        </p:nvSpPr>
        <p:spPr>
          <a:xfrm>
            <a:off x="14667197" y="9119722"/>
            <a:ext cx="4872990" cy="1116330"/>
          </a:xfrm>
          <a:custGeom>
            <a:avLst/>
            <a:gdLst/>
            <a:ahLst/>
            <a:cxnLst/>
            <a:rect l="l" t="t" r="r" b="b"/>
            <a:pathLst>
              <a:path w="4872990" h="1116329">
                <a:moveTo>
                  <a:pt x="0" y="0"/>
                </a:moveTo>
                <a:lnTo>
                  <a:pt x="4872731" y="0"/>
                </a:lnTo>
                <a:lnTo>
                  <a:pt x="4872731" y="1115777"/>
                </a:lnTo>
                <a:lnTo>
                  <a:pt x="0" y="1115777"/>
                </a:lnTo>
                <a:lnTo>
                  <a:pt x="0" y="0"/>
                </a:lnTo>
                <a:close/>
              </a:path>
            </a:pathLst>
          </a:custGeom>
          <a:ln w="10052">
            <a:solidFill>
              <a:srgbClr val="5E5E5E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136" name="object 136"/>
          <p:cNvSpPr txBox="1"/>
          <p:nvPr/>
        </p:nvSpPr>
        <p:spPr>
          <a:xfrm>
            <a:off x="14843608" y="9477664"/>
            <a:ext cx="1071245" cy="3390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50" spc="0">
                <a:solidFill>
                  <a:srgbClr val="5E5E5E"/>
                </a:solidFill>
                <a:latin typeface="微软雅黑"/>
                <a:cs typeface="微软雅黑"/>
              </a:rPr>
              <a:t>基础设施</a:t>
            </a:r>
            <a:endParaRPr sz="2050">
              <a:latin typeface="微软雅黑"/>
              <a:cs typeface="微软雅黑"/>
            </a:endParaRPr>
          </a:p>
        </p:txBody>
      </p:sp>
      <p:sp>
        <p:nvSpPr>
          <p:cNvPr id="137" name="object 137"/>
          <p:cNvSpPr txBox="1"/>
          <p:nvPr/>
        </p:nvSpPr>
        <p:spPr>
          <a:xfrm>
            <a:off x="18571266" y="4721698"/>
            <a:ext cx="539750" cy="2774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50">
                <a:solidFill>
                  <a:srgbClr val="5E5E5E"/>
                </a:solidFill>
                <a:latin typeface="Arial"/>
                <a:cs typeface="Arial"/>
              </a:rPr>
              <a:t>CZ90</a:t>
            </a:r>
            <a:endParaRPr sz="1650">
              <a:latin typeface="Arial"/>
              <a:cs typeface="Arial"/>
            </a:endParaRPr>
          </a:p>
        </p:txBody>
      </p:sp>
      <p:sp>
        <p:nvSpPr>
          <p:cNvPr id="138" name="object 138"/>
          <p:cNvSpPr/>
          <p:nvPr/>
        </p:nvSpPr>
        <p:spPr>
          <a:xfrm>
            <a:off x="14936089" y="8265297"/>
            <a:ext cx="463650" cy="349308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9" name="object 139"/>
          <p:cNvSpPr/>
          <p:nvPr/>
        </p:nvSpPr>
        <p:spPr>
          <a:xfrm>
            <a:off x="14919755" y="8169803"/>
            <a:ext cx="4322445" cy="540385"/>
          </a:xfrm>
          <a:custGeom>
            <a:avLst/>
            <a:gdLst/>
            <a:ahLst/>
            <a:cxnLst/>
            <a:rect l="l" t="t" r="r" b="b"/>
            <a:pathLst>
              <a:path w="4322444" h="540384">
                <a:moveTo>
                  <a:pt x="0" y="90049"/>
                </a:moveTo>
                <a:lnTo>
                  <a:pt x="7076" y="54996"/>
                </a:lnTo>
                <a:lnTo>
                  <a:pt x="26373" y="26373"/>
                </a:lnTo>
                <a:lnTo>
                  <a:pt x="54996" y="7076"/>
                </a:lnTo>
                <a:lnTo>
                  <a:pt x="90049" y="0"/>
                </a:lnTo>
                <a:lnTo>
                  <a:pt x="4232331" y="0"/>
                </a:lnTo>
                <a:lnTo>
                  <a:pt x="4267384" y="7076"/>
                </a:lnTo>
                <a:lnTo>
                  <a:pt x="4296007" y="26373"/>
                </a:lnTo>
                <a:lnTo>
                  <a:pt x="4315305" y="54996"/>
                </a:lnTo>
                <a:lnTo>
                  <a:pt x="4322381" y="90049"/>
                </a:lnTo>
                <a:lnTo>
                  <a:pt x="4322381" y="450248"/>
                </a:lnTo>
                <a:lnTo>
                  <a:pt x="4315305" y="485300"/>
                </a:lnTo>
                <a:lnTo>
                  <a:pt x="4296007" y="513924"/>
                </a:lnTo>
                <a:lnTo>
                  <a:pt x="4267384" y="533221"/>
                </a:lnTo>
                <a:lnTo>
                  <a:pt x="4232331" y="540297"/>
                </a:lnTo>
                <a:lnTo>
                  <a:pt x="90049" y="540297"/>
                </a:lnTo>
                <a:lnTo>
                  <a:pt x="54996" y="533221"/>
                </a:lnTo>
                <a:lnTo>
                  <a:pt x="26373" y="513924"/>
                </a:lnTo>
                <a:lnTo>
                  <a:pt x="7076" y="485300"/>
                </a:lnTo>
                <a:lnTo>
                  <a:pt x="0" y="450248"/>
                </a:lnTo>
                <a:lnTo>
                  <a:pt x="0" y="90049"/>
                </a:lnTo>
                <a:close/>
              </a:path>
            </a:pathLst>
          </a:custGeom>
          <a:ln w="10052">
            <a:solidFill>
              <a:srgbClr val="FF6A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0" name="object 140"/>
          <p:cNvSpPr txBox="1"/>
          <p:nvPr/>
        </p:nvSpPr>
        <p:spPr>
          <a:xfrm>
            <a:off x="15392869" y="8193250"/>
            <a:ext cx="3376295" cy="47815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179830" marR="5080" indent="-1167765">
              <a:lnSpc>
                <a:spcPct val="102299"/>
              </a:lnSpc>
              <a:spcBef>
                <a:spcPts val="95"/>
              </a:spcBef>
            </a:pPr>
            <a:r>
              <a:rPr dirty="0" sz="1450" spc="10" b="1">
                <a:latin typeface="微软雅黑"/>
                <a:cs typeface="微软雅黑"/>
              </a:rPr>
              <a:t>Kubernetes Apiserver </a:t>
            </a:r>
            <a:r>
              <a:rPr dirty="0" sz="1450" spc="25" b="1">
                <a:latin typeface="微软雅黑"/>
                <a:cs typeface="微软雅黑"/>
              </a:rPr>
              <a:t>+ </a:t>
            </a:r>
            <a:r>
              <a:rPr dirty="0" sz="1450" spc="15" b="1">
                <a:latin typeface="微软雅黑"/>
                <a:cs typeface="微软雅黑"/>
              </a:rPr>
              <a:t>SOFA</a:t>
            </a:r>
            <a:r>
              <a:rPr dirty="0" sz="1450" spc="-70" b="1">
                <a:latin typeface="微软雅黑"/>
                <a:cs typeface="微软雅黑"/>
              </a:rPr>
              <a:t> </a:t>
            </a:r>
            <a:r>
              <a:rPr dirty="0" sz="1450" spc="15" b="1">
                <a:latin typeface="微软雅黑"/>
                <a:cs typeface="微软雅黑"/>
              </a:rPr>
              <a:t>CAFE  </a:t>
            </a:r>
            <a:r>
              <a:rPr dirty="0" sz="1450" spc="5" b="1">
                <a:latin typeface="微软雅黑"/>
                <a:cs typeface="微软雅黑"/>
              </a:rPr>
              <a:t>Extensions</a:t>
            </a:r>
            <a:endParaRPr sz="1450">
              <a:latin typeface="微软雅黑"/>
              <a:cs typeface="微软雅黑"/>
            </a:endParaRPr>
          </a:p>
        </p:txBody>
      </p:sp>
      <p:sp>
        <p:nvSpPr>
          <p:cNvPr id="141" name="object 141"/>
          <p:cNvSpPr/>
          <p:nvPr/>
        </p:nvSpPr>
        <p:spPr>
          <a:xfrm>
            <a:off x="10706689" y="2608505"/>
            <a:ext cx="7990205" cy="752475"/>
          </a:xfrm>
          <a:custGeom>
            <a:avLst/>
            <a:gdLst/>
            <a:ahLst/>
            <a:cxnLst/>
            <a:rect l="l" t="t" r="r" b="b"/>
            <a:pathLst>
              <a:path w="7990205" h="752475">
                <a:moveTo>
                  <a:pt x="0" y="751987"/>
                </a:moveTo>
                <a:lnTo>
                  <a:pt x="0" y="0"/>
                </a:lnTo>
                <a:lnTo>
                  <a:pt x="7990123" y="0"/>
                </a:lnTo>
                <a:lnTo>
                  <a:pt x="7990123" y="707831"/>
                </a:lnTo>
              </a:path>
            </a:pathLst>
          </a:custGeom>
          <a:ln w="10470">
            <a:solidFill>
              <a:srgbClr val="5E5E5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2" name="object 142"/>
          <p:cNvSpPr/>
          <p:nvPr/>
        </p:nvSpPr>
        <p:spPr>
          <a:xfrm>
            <a:off x="18665395" y="3305870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5" h="62864">
                <a:moveTo>
                  <a:pt x="62825" y="0"/>
                </a:moveTo>
                <a:lnTo>
                  <a:pt x="0" y="0"/>
                </a:lnTo>
                <a:lnTo>
                  <a:pt x="31412" y="62825"/>
                </a:lnTo>
                <a:lnTo>
                  <a:pt x="62825" y="0"/>
                </a:lnTo>
                <a:close/>
              </a:path>
            </a:pathLst>
          </a:custGeom>
          <a:solidFill>
            <a:srgbClr val="5E5E5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3" name="object 143"/>
          <p:cNvSpPr/>
          <p:nvPr/>
        </p:nvSpPr>
        <p:spPr>
          <a:xfrm>
            <a:off x="9056896" y="1712618"/>
            <a:ext cx="1272839" cy="349308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4" name="object 144"/>
          <p:cNvSpPr txBox="1"/>
          <p:nvPr/>
        </p:nvSpPr>
        <p:spPr>
          <a:xfrm>
            <a:off x="9260713" y="1741364"/>
            <a:ext cx="864869" cy="2774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50">
                <a:solidFill>
                  <a:srgbClr val="FFFFFF"/>
                </a:solidFill>
                <a:latin typeface="微软雅黑"/>
                <a:cs typeface="微软雅黑"/>
              </a:rPr>
              <a:t>负载均衡</a:t>
            </a:r>
            <a:endParaRPr sz="1650">
              <a:latin typeface="微软雅黑"/>
              <a:cs typeface="微软雅黑"/>
            </a:endParaRPr>
          </a:p>
        </p:txBody>
      </p:sp>
      <p:sp>
        <p:nvSpPr>
          <p:cNvPr id="145" name="object 145"/>
          <p:cNvSpPr/>
          <p:nvPr/>
        </p:nvSpPr>
        <p:spPr>
          <a:xfrm>
            <a:off x="16433844" y="1730209"/>
            <a:ext cx="1272840" cy="348052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6" name="object 146"/>
          <p:cNvSpPr txBox="1"/>
          <p:nvPr/>
        </p:nvSpPr>
        <p:spPr>
          <a:xfrm>
            <a:off x="16640350" y="1759274"/>
            <a:ext cx="864869" cy="2774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50">
                <a:solidFill>
                  <a:srgbClr val="FFFFFF"/>
                </a:solidFill>
                <a:latin typeface="微软雅黑"/>
                <a:cs typeface="微软雅黑"/>
              </a:rPr>
              <a:t>负载均衡</a:t>
            </a:r>
            <a:endParaRPr sz="1650">
              <a:latin typeface="微软雅黑"/>
              <a:cs typeface="微软雅黑"/>
            </a:endParaRPr>
          </a:p>
        </p:txBody>
      </p:sp>
      <p:sp>
        <p:nvSpPr>
          <p:cNvPr id="147" name="object 147"/>
          <p:cNvSpPr/>
          <p:nvPr/>
        </p:nvSpPr>
        <p:spPr>
          <a:xfrm>
            <a:off x="12558779" y="3146291"/>
            <a:ext cx="1733978" cy="699873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8" name="object 148"/>
          <p:cNvSpPr txBox="1"/>
          <p:nvPr/>
        </p:nvSpPr>
        <p:spPr>
          <a:xfrm>
            <a:off x="13036238" y="3326212"/>
            <a:ext cx="778510" cy="3270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950" spc="5">
                <a:solidFill>
                  <a:srgbClr val="FFFFFF"/>
                </a:solidFill>
                <a:latin typeface="Arial"/>
                <a:cs typeface="Arial"/>
              </a:rPr>
              <a:t>RZone</a:t>
            </a:r>
            <a:endParaRPr sz="1950">
              <a:latin typeface="Arial"/>
              <a:cs typeface="Arial"/>
            </a:endParaRPr>
          </a:p>
        </p:txBody>
      </p:sp>
      <p:sp>
        <p:nvSpPr>
          <p:cNvPr id="149" name="object 149"/>
          <p:cNvSpPr/>
          <p:nvPr/>
        </p:nvSpPr>
        <p:spPr>
          <a:xfrm>
            <a:off x="12561292" y="5850293"/>
            <a:ext cx="1438699" cy="732543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0" name="object 150"/>
          <p:cNvSpPr txBox="1"/>
          <p:nvPr/>
        </p:nvSpPr>
        <p:spPr>
          <a:xfrm>
            <a:off x="12975580" y="6046975"/>
            <a:ext cx="793750" cy="3270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950" spc="15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dirty="0" sz="1950" spc="5">
                <a:solidFill>
                  <a:srgbClr val="FFFFFF"/>
                </a:solidFill>
                <a:latin typeface="Arial"/>
                <a:cs typeface="Arial"/>
              </a:rPr>
              <a:t>Zone</a:t>
            </a:r>
            <a:endParaRPr sz="1950">
              <a:latin typeface="Arial"/>
              <a:cs typeface="Arial"/>
            </a:endParaRPr>
          </a:p>
        </p:txBody>
      </p:sp>
      <p:sp>
        <p:nvSpPr>
          <p:cNvPr id="151" name="object 151"/>
          <p:cNvSpPr/>
          <p:nvPr/>
        </p:nvSpPr>
        <p:spPr>
          <a:xfrm>
            <a:off x="9324533" y="6673305"/>
            <a:ext cx="379463" cy="376951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2" name="object 152"/>
          <p:cNvSpPr/>
          <p:nvPr/>
        </p:nvSpPr>
        <p:spPr>
          <a:xfrm>
            <a:off x="16967860" y="6673305"/>
            <a:ext cx="379464" cy="376951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3" name="object 153"/>
          <p:cNvSpPr txBox="1"/>
          <p:nvPr/>
        </p:nvSpPr>
        <p:spPr>
          <a:xfrm>
            <a:off x="639003" y="4305317"/>
            <a:ext cx="1367790" cy="829944"/>
          </a:xfrm>
          <a:prstGeom prst="rect">
            <a:avLst/>
          </a:prstGeom>
        </p:spPr>
        <p:txBody>
          <a:bodyPr wrap="square" lIns="0" tIns="26670" rIns="0" bIns="0" rtlCol="0" vert="horz">
            <a:spAutoFit/>
          </a:bodyPr>
          <a:lstStyle/>
          <a:p>
            <a:pPr marL="180975" marR="5080" indent="-168910">
              <a:lnSpc>
                <a:spcPts val="3160"/>
              </a:lnSpc>
              <a:spcBef>
                <a:spcPts val="210"/>
              </a:spcBef>
            </a:pPr>
            <a:r>
              <a:rPr dirty="0" sz="2650" spc="-10">
                <a:latin typeface="微软雅黑"/>
                <a:cs typeface="微软雅黑"/>
              </a:rPr>
              <a:t>安全容器 </a:t>
            </a:r>
            <a:r>
              <a:rPr dirty="0" sz="2650" spc="-10">
                <a:latin typeface="微软雅黑"/>
                <a:cs typeface="微软雅黑"/>
              </a:rPr>
              <a:t>运行时</a:t>
            </a:r>
            <a:endParaRPr sz="2650">
              <a:latin typeface="微软雅黑"/>
              <a:cs typeface="微软雅黑"/>
            </a:endParaRPr>
          </a:p>
        </p:txBody>
      </p:sp>
      <p:sp>
        <p:nvSpPr>
          <p:cNvPr id="154" name="object 154"/>
          <p:cNvSpPr txBox="1"/>
          <p:nvPr/>
        </p:nvSpPr>
        <p:spPr>
          <a:xfrm>
            <a:off x="661481" y="7688371"/>
            <a:ext cx="1367790" cy="829944"/>
          </a:xfrm>
          <a:prstGeom prst="rect">
            <a:avLst/>
          </a:prstGeom>
        </p:spPr>
        <p:txBody>
          <a:bodyPr wrap="square" lIns="0" tIns="26670" rIns="0" bIns="0" rtlCol="0" vert="horz">
            <a:spAutoFit/>
          </a:bodyPr>
          <a:lstStyle/>
          <a:p>
            <a:pPr marL="347980" marR="5080" indent="-335915">
              <a:lnSpc>
                <a:spcPts val="3160"/>
              </a:lnSpc>
              <a:spcBef>
                <a:spcPts val="210"/>
              </a:spcBef>
            </a:pPr>
            <a:r>
              <a:rPr dirty="0" sz="2650" spc="-10">
                <a:latin typeface="微软雅黑"/>
                <a:cs typeface="微软雅黑"/>
              </a:rPr>
              <a:t>集群联邦 </a:t>
            </a:r>
            <a:r>
              <a:rPr dirty="0" sz="2650" spc="-10">
                <a:latin typeface="微软雅黑"/>
                <a:cs typeface="微软雅黑"/>
              </a:rPr>
              <a:t>管控</a:t>
            </a:r>
            <a:endParaRPr sz="2650">
              <a:latin typeface="微软雅黑"/>
              <a:cs typeface="微软雅黑"/>
            </a:endParaRPr>
          </a:p>
        </p:txBody>
      </p:sp>
      <p:sp>
        <p:nvSpPr>
          <p:cNvPr id="155" name="object 155"/>
          <p:cNvSpPr/>
          <p:nvPr/>
        </p:nvSpPr>
        <p:spPr>
          <a:xfrm>
            <a:off x="12558779" y="4564887"/>
            <a:ext cx="1733978" cy="699873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6" name="object 156"/>
          <p:cNvSpPr txBox="1"/>
          <p:nvPr/>
        </p:nvSpPr>
        <p:spPr>
          <a:xfrm>
            <a:off x="13036918" y="4745487"/>
            <a:ext cx="778510" cy="3270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950" spc="5">
                <a:solidFill>
                  <a:srgbClr val="FFFFFF"/>
                </a:solidFill>
                <a:latin typeface="Arial"/>
                <a:cs typeface="Arial"/>
              </a:rPr>
              <a:t>CZone</a:t>
            </a:r>
            <a:endParaRPr sz="1950">
              <a:latin typeface="Arial"/>
              <a:cs typeface="Arial"/>
            </a:endParaRPr>
          </a:p>
        </p:txBody>
      </p:sp>
      <p:sp>
        <p:nvSpPr>
          <p:cNvPr id="157" name="object 157"/>
          <p:cNvSpPr/>
          <p:nvPr/>
        </p:nvSpPr>
        <p:spPr>
          <a:xfrm>
            <a:off x="3669626" y="3430261"/>
            <a:ext cx="314325" cy="0"/>
          </a:xfrm>
          <a:custGeom>
            <a:avLst/>
            <a:gdLst/>
            <a:ahLst/>
            <a:cxnLst/>
            <a:rect l="l" t="t" r="r" b="b"/>
            <a:pathLst>
              <a:path w="314325" h="0">
                <a:moveTo>
                  <a:pt x="0" y="0"/>
                </a:moveTo>
                <a:lnTo>
                  <a:pt x="314126" y="0"/>
                </a:lnTo>
              </a:path>
            </a:pathLst>
          </a:custGeom>
          <a:ln w="10470">
            <a:solidFill>
              <a:srgbClr val="5E5E5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8" name="object 158"/>
          <p:cNvSpPr/>
          <p:nvPr/>
        </p:nvSpPr>
        <p:spPr>
          <a:xfrm>
            <a:off x="4069824" y="3398846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4" h="62864">
                <a:moveTo>
                  <a:pt x="0" y="0"/>
                </a:moveTo>
                <a:lnTo>
                  <a:pt x="0" y="62825"/>
                </a:lnTo>
                <a:lnTo>
                  <a:pt x="62825" y="31412"/>
                </a:lnTo>
                <a:lnTo>
                  <a:pt x="0" y="0"/>
                </a:lnTo>
                <a:close/>
              </a:path>
            </a:pathLst>
          </a:custGeom>
          <a:solidFill>
            <a:srgbClr val="5E5E5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9" name="object 159"/>
          <p:cNvSpPr/>
          <p:nvPr/>
        </p:nvSpPr>
        <p:spPr>
          <a:xfrm>
            <a:off x="3518219" y="3398846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4" h="62864">
                <a:moveTo>
                  <a:pt x="62825" y="0"/>
                </a:moveTo>
                <a:lnTo>
                  <a:pt x="0" y="31412"/>
                </a:lnTo>
                <a:lnTo>
                  <a:pt x="62825" y="62825"/>
                </a:lnTo>
                <a:lnTo>
                  <a:pt x="62825" y="0"/>
                </a:lnTo>
                <a:close/>
              </a:path>
            </a:pathLst>
          </a:custGeom>
          <a:solidFill>
            <a:srgbClr val="5E5E5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0" name="object 160"/>
          <p:cNvSpPr/>
          <p:nvPr/>
        </p:nvSpPr>
        <p:spPr>
          <a:xfrm>
            <a:off x="3544683" y="3475434"/>
            <a:ext cx="281305" cy="480695"/>
          </a:xfrm>
          <a:custGeom>
            <a:avLst/>
            <a:gdLst/>
            <a:ahLst/>
            <a:cxnLst/>
            <a:rect l="l" t="t" r="r" b="b"/>
            <a:pathLst>
              <a:path w="281304" h="480695">
                <a:moveTo>
                  <a:pt x="0" y="0"/>
                </a:moveTo>
                <a:lnTo>
                  <a:pt x="281300" y="480111"/>
                </a:lnTo>
              </a:path>
            </a:pathLst>
          </a:custGeom>
          <a:ln w="10470">
            <a:solidFill>
              <a:srgbClr val="5E5E5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1" name="object 161"/>
          <p:cNvSpPr/>
          <p:nvPr/>
        </p:nvSpPr>
        <p:spPr>
          <a:xfrm>
            <a:off x="3793587" y="3930628"/>
            <a:ext cx="59055" cy="70485"/>
          </a:xfrm>
          <a:custGeom>
            <a:avLst/>
            <a:gdLst/>
            <a:ahLst/>
            <a:cxnLst/>
            <a:rect l="l" t="t" r="r" b="b"/>
            <a:pathLst>
              <a:path w="59054" h="70485">
                <a:moveTo>
                  <a:pt x="54207" y="0"/>
                </a:moveTo>
                <a:lnTo>
                  <a:pt x="0" y="31758"/>
                </a:lnTo>
                <a:lnTo>
                  <a:pt x="58856" y="70081"/>
                </a:lnTo>
                <a:lnTo>
                  <a:pt x="54207" y="0"/>
                </a:lnTo>
                <a:close/>
              </a:path>
            </a:pathLst>
          </a:custGeom>
          <a:solidFill>
            <a:srgbClr val="5E5E5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2" name="object 162"/>
          <p:cNvSpPr/>
          <p:nvPr/>
        </p:nvSpPr>
        <p:spPr>
          <a:xfrm>
            <a:off x="3518217" y="3430266"/>
            <a:ext cx="59055" cy="70485"/>
          </a:xfrm>
          <a:custGeom>
            <a:avLst/>
            <a:gdLst/>
            <a:ahLst/>
            <a:cxnLst/>
            <a:rect l="l" t="t" r="r" b="b"/>
            <a:pathLst>
              <a:path w="59054" h="70485">
                <a:moveTo>
                  <a:pt x="0" y="0"/>
                </a:moveTo>
                <a:lnTo>
                  <a:pt x="4659" y="70081"/>
                </a:lnTo>
                <a:lnTo>
                  <a:pt x="58867" y="38323"/>
                </a:lnTo>
                <a:lnTo>
                  <a:pt x="0" y="0"/>
                </a:lnTo>
                <a:close/>
              </a:path>
            </a:pathLst>
          </a:custGeom>
          <a:solidFill>
            <a:srgbClr val="5E5E5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3" name="object 163"/>
          <p:cNvSpPr/>
          <p:nvPr/>
        </p:nvSpPr>
        <p:spPr>
          <a:xfrm>
            <a:off x="3875532" y="3477253"/>
            <a:ext cx="234315" cy="476884"/>
          </a:xfrm>
          <a:custGeom>
            <a:avLst/>
            <a:gdLst/>
            <a:ahLst/>
            <a:cxnLst/>
            <a:rect l="l" t="t" r="r" b="b"/>
            <a:pathLst>
              <a:path w="234314" h="476885">
                <a:moveTo>
                  <a:pt x="234034" y="0"/>
                </a:moveTo>
                <a:lnTo>
                  <a:pt x="0" y="476467"/>
                </a:lnTo>
              </a:path>
            </a:pathLst>
          </a:custGeom>
          <a:ln w="10470">
            <a:solidFill>
              <a:srgbClr val="5E5E5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4" name="object 164"/>
          <p:cNvSpPr/>
          <p:nvPr/>
        </p:nvSpPr>
        <p:spPr>
          <a:xfrm>
            <a:off x="3851943" y="3930477"/>
            <a:ext cx="56515" cy="70485"/>
          </a:xfrm>
          <a:custGeom>
            <a:avLst/>
            <a:gdLst/>
            <a:ahLst/>
            <a:cxnLst/>
            <a:rect l="l" t="t" r="r" b="b"/>
            <a:pathLst>
              <a:path w="56514" h="70485">
                <a:moveTo>
                  <a:pt x="0" y="0"/>
                </a:moveTo>
                <a:lnTo>
                  <a:pt x="502" y="70238"/>
                </a:lnTo>
                <a:lnTo>
                  <a:pt x="56396" y="27695"/>
                </a:lnTo>
                <a:lnTo>
                  <a:pt x="0" y="0"/>
                </a:lnTo>
                <a:close/>
              </a:path>
            </a:pathLst>
          </a:custGeom>
          <a:solidFill>
            <a:srgbClr val="5E5E5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5" name="object 165"/>
          <p:cNvSpPr/>
          <p:nvPr/>
        </p:nvSpPr>
        <p:spPr>
          <a:xfrm>
            <a:off x="4076754" y="3430256"/>
            <a:ext cx="56515" cy="70485"/>
          </a:xfrm>
          <a:custGeom>
            <a:avLst/>
            <a:gdLst/>
            <a:ahLst/>
            <a:cxnLst/>
            <a:rect l="l" t="t" r="r" b="b"/>
            <a:pathLst>
              <a:path w="56514" h="70485">
                <a:moveTo>
                  <a:pt x="55893" y="0"/>
                </a:moveTo>
                <a:lnTo>
                  <a:pt x="0" y="42543"/>
                </a:lnTo>
                <a:lnTo>
                  <a:pt x="56385" y="70238"/>
                </a:lnTo>
                <a:lnTo>
                  <a:pt x="55893" y="0"/>
                </a:lnTo>
                <a:close/>
              </a:path>
            </a:pathLst>
          </a:custGeom>
          <a:solidFill>
            <a:srgbClr val="5E5E5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6" name="object 166"/>
          <p:cNvSpPr/>
          <p:nvPr/>
        </p:nvSpPr>
        <p:spPr>
          <a:xfrm>
            <a:off x="3383143" y="3836741"/>
            <a:ext cx="940435" cy="329565"/>
          </a:xfrm>
          <a:custGeom>
            <a:avLst/>
            <a:gdLst/>
            <a:ahLst/>
            <a:cxnLst/>
            <a:rect l="l" t="t" r="r" b="b"/>
            <a:pathLst>
              <a:path w="940435" h="329564">
                <a:moveTo>
                  <a:pt x="0" y="0"/>
                </a:moveTo>
                <a:lnTo>
                  <a:pt x="939866" y="0"/>
                </a:lnTo>
                <a:lnTo>
                  <a:pt x="939866" y="329204"/>
                </a:lnTo>
                <a:lnTo>
                  <a:pt x="0" y="329204"/>
                </a:lnTo>
                <a:lnTo>
                  <a:pt x="0" y="0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7" name="object 167"/>
          <p:cNvSpPr txBox="1"/>
          <p:nvPr/>
        </p:nvSpPr>
        <p:spPr>
          <a:xfrm>
            <a:off x="3383143" y="3836741"/>
            <a:ext cx="940435" cy="329565"/>
          </a:xfrm>
          <a:prstGeom prst="rect">
            <a:avLst/>
          </a:prstGeom>
          <a:ln w="21360">
            <a:solidFill>
              <a:srgbClr val="FF6A00"/>
            </a:solidFill>
          </a:ln>
        </p:spPr>
        <p:txBody>
          <a:bodyPr wrap="square" lIns="0" tIns="30480" rIns="0" bIns="0" rtlCol="0" vert="horz">
            <a:spAutoFit/>
          </a:bodyPr>
          <a:lstStyle/>
          <a:p>
            <a:pPr marL="154305">
              <a:lnSpc>
                <a:spcPct val="100000"/>
              </a:lnSpc>
              <a:spcBef>
                <a:spcPts val="240"/>
              </a:spcBef>
            </a:pPr>
            <a:r>
              <a:rPr dirty="0" sz="1650">
                <a:latin typeface="微软雅黑"/>
                <a:cs typeface="微软雅黑"/>
              </a:rPr>
              <a:t>中间件</a:t>
            </a:r>
            <a:endParaRPr sz="1650">
              <a:latin typeface="微软雅黑"/>
              <a:cs typeface="微软雅黑"/>
            </a:endParaRPr>
          </a:p>
        </p:txBody>
      </p:sp>
      <p:sp>
        <p:nvSpPr>
          <p:cNvPr id="168" name="object 168"/>
          <p:cNvSpPr/>
          <p:nvPr/>
        </p:nvSpPr>
        <p:spPr>
          <a:xfrm>
            <a:off x="3368064" y="3301470"/>
            <a:ext cx="301625" cy="306705"/>
          </a:xfrm>
          <a:custGeom>
            <a:avLst/>
            <a:gdLst/>
            <a:ahLst/>
            <a:cxnLst/>
            <a:rect l="l" t="t" r="r" b="b"/>
            <a:pathLst>
              <a:path w="301625" h="306704">
                <a:moveTo>
                  <a:pt x="0" y="0"/>
                </a:moveTo>
                <a:lnTo>
                  <a:pt x="301561" y="0"/>
                </a:lnTo>
                <a:lnTo>
                  <a:pt x="301561" y="306587"/>
                </a:lnTo>
                <a:lnTo>
                  <a:pt x="0" y="306587"/>
                </a:lnTo>
                <a:lnTo>
                  <a:pt x="0" y="0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9" name="object 169"/>
          <p:cNvSpPr/>
          <p:nvPr/>
        </p:nvSpPr>
        <p:spPr>
          <a:xfrm>
            <a:off x="3368064" y="3301470"/>
            <a:ext cx="301625" cy="306705"/>
          </a:xfrm>
          <a:custGeom>
            <a:avLst/>
            <a:gdLst/>
            <a:ahLst/>
            <a:cxnLst/>
            <a:rect l="l" t="t" r="r" b="b"/>
            <a:pathLst>
              <a:path w="301625" h="306704">
                <a:moveTo>
                  <a:pt x="0" y="0"/>
                </a:moveTo>
                <a:lnTo>
                  <a:pt x="301561" y="0"/>
                </a:lnTo>
                <a:lnTo>
                  <a:pt x="301561" y="306587"/>
                </a:lnTo>
                <a:lnTo>
                  <a:pt x="0" y="306587"/>
                </a:lnTo>
                <a:lnTo>
                  <a:pt x="0" y="0"/>
                </a:lnTo>
                <a:close/>
              </a:path>
            </a:pathLst>
          </a:custGeom>
          <a:ln w="21360">
            <a:solidFill>
              <a:srgbClr val="FF6A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0" name="object 170"/>
          <p:cNvSpPr/>
          <p:nvPr/>
        </p:nvSpPr>
        <p:spPr>
          <a:xfrm>
            <a:off x="3983752" y="3301470"/>
            <a:ext cx="300355" cy="306705"/>
          </a:xfrm>
          <a:custGeom>
            <a:avLst/>
            <a:gdLst/>
            <a:ahLst/>
            <a:cxnLst/>
            <a:rect l="l" t="t" r="r" b="b"/>
            <a:pathLst>
              <a:path w="300354" h="306704">
                <a:moveTo>
                  <a:pt x="0" y="0"/>
                </a:moveTo>
                <a:lnTo>
                  <a:pt x="300304" y="0"/>
                </a:lnTo>
                <a:lnTo>
                  <a:pt x="300304" y="306587"/>
                </a:lnTo>
                <a:lnTo>
                  <a:pt x="0" y="306587"/>
                </a:lnTo>
                <a:lnTo>
                  <a:pt x="0" y="0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1" name="object 171"/>
          <p:cNvSpPr/>
          <p:nvPr/>
        </p:nvSpPr>
        <p:spPr>
          <a:xfrm>
            <a:off x="3983752" y="3301470"/>
            <a:ext cx="300355" cy="306705"/>
          </a:xfrm>
          <a:custGeom>
            <a:avLst/>
            <a:gdLst/>
            <a:ahLst/>
            <a:cxnLst/>
            <a:rect l="l" t="t" r="r" b="b"/>
            <a:pathLst>
              <a:path w="300354" h="306704">
                <a:moveTo>
                  <a:pt x="0" y="0"/>
                </a:moveTo>
                <a:lnTo>
                  <a:pt x="300304" y="0"/>
                </a:lnTo>
                <a:lnTo>
                  <a:pt x="300304" y="306587"/>
                </a:lnTo>
                <a:lnTo>
                  <a:pt x="0" y="306587"/>
                </a:lnTo>
                <a:lnTo>
                  <a:pt x="0" y="0"/>
                </a:lnTo>
                <a:close/>
              </a:path>
            </a:pathLst>
          </a:custGeom>
          <a:ln w="21360">
            <a:solidFill>
              <a:srgbClr val="FF6A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2" name="object 172"/>
          <p:cNvSpPr/>
          <p:nvPr/>
        </p:nvSpPr>
        <p:spPr>
          <a:xfrm>
            <a:off x="5726527" y="3430261"/>
            <a:ext cx="314325" cy="0"/>
          </a:xfrm>
          <a:custGeom>
            <a:avLst/>
            <a:gdLst/>
            <a:ahLst/>
            <a:cxnLst/>
            <a:rect l="l" t="t" r="r" b="b"/>
            <a:pathLst>
              <a:path w="314325" h="0">
                <a:moveTo>
                  <a:pt x="0" y="0"/>
                </a:moveTo>
                <a:lnTo>
                  <a:pt x="314126" y="0"/>
                </a:lnTo>
              </a:path>
            </a:pathLst>
          </a:custGeom>
          <a:ln w="10470">
            <a:solidFill>
              <a:srgbClr val="5E5E5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3" name="object 173"/>
          <p:cNvSpPr/>
          <p:nvPr/>
        </p:nvSpPr>
        <p:spPr>
          <a:xfrm>
            <a:off x="6127982" y="3398846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4" h="62864">
                <a:moveTo>
                  <a:pt x="0" y="0"/>
                </a:moveTo>
                <a:lnTo>
                  <a:pt x="0" y="62825"/>
                </a:lnTo>
                <a:lnTo>
                  <a:pt x="62825" y="31412"/>
                </a:lnTo>
                <a:lnTo>
                  <a:pt x="0" y="0"/>
                </a:lnTo>
                <a:close/>
              </a:path>
            </a:pathLst>
          </a:custGeom>
          <a:solidFill>
            <a:srgbClr val="5E5E5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4" name="object 174"/>
          <p:cNvSpPr/>
          <p:nvPr/>
        </p:nvSpPr>
        <p:spPr>
          <a:xfrm>
            <a:off x="5575119" y="3398846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4" h="62864">
                <a:moveTo>
                  <a:pt x="62825" y="0"/>
                </a:moveTo>
                <a:lnTo>
                  <a:pt x="0" y="31412"/>
                </a:lnTo>
                <a:lnTo>
                  <a:pt x="62825" y="62825"/>
                </a:lnTo>
                <a:lnTo>
                  <a:pt x="62825" y="0"/>
                </a:lnTo>
                <a:close/>
              </a:path>
            </a:pathLst>
          </a:custGeom>
          <a:solidFill>
            <a:srgbClr val="5E5E5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5" name="object 175"/>
          <p:cNvSpPr/>
          <p:nvPr/>
        </p:nvSpPr>
        <p:spPr>
          <a:xfrm>
            <a:off x="5601585" y="3475434"/>
            <a:ext cx="281305" cy="480695"/>
          </a:xfrm>
          <a:custGeom>
            <a:avLst/>
            <a:gdLst/>
            <a:ahLst/>
            <a:cxnLst/>
            <a:rect l="l" t="t" r="r" b="b"/>
            <a:pathLst>
              <a:path w="281304" h="480695">
                <a:moveTo>
                  <a:pt x="0" y="0"/>
                </a:moveTo>
                <a:lnTo>
                  <a:pt x="281300" y="480111"/>
                </a:lnTo>
              </a:path>
            </a:pathLst>
          </a:custGeom>
          <a:ln w="10470">
            <a:solidFill>
              <a:srgbClr val="5E5E5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6" name="object 176"/>
          <p:cNvSpPr/>
          <p:nvPr/>
        </p:nvSpPr>
        <p:spPr>
          <a:xfrm>
            <a:off x="5850487" y="3930628"/>
            <a:ext cx="59055" cy="70485"/>
          </a:xfrm>
          <a:custGeom>
            <a:avLst/>
            <a:gdLst/>
            <a:ahLst/>
            <a:cxnLst/>
            <a:rect l="l" t="t" r="r" b="b"/>
            <a:pathLst>
              <a:path w="59054" h="70485">
                <a:moveTo>
                  <a:pt x="54207" y="0"/>
                </a:moveTo>
                <a:lnTo>
                  <a:pt x="0" y="31758"/>
                </a:lnTo>
                <a:lnTo>
                  <a:pt x="58856" y="70081"/>
                </a:lnTo>
                <a:lnTo>
                  <a:pt x="54207" y="0"/>
                </a:lnTo>
                <a:close/>
              </a:path>
            </a:pathLst>
          </a:custGeom>
          <a:solidFill>
            <a:srgbClr val="5E5E5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7" name="object 177"/>
          <p:cNvSpPr/>
          <p:nvPr/>
        </p:nvSpPr>
        <p:spPr>
          <a:xfrm>
            <a:off x="5575118" y="3430266"/>
            <a:ext cx="59055" cy="70485"/>
          </a:xfrm>
          <a:custGeom>
            <a:avLst/>
            <a:gdLst/>
            <a:ahLst/>
            <a:cxnLst/>
            <a:rect l="l" t="t" r="r" b="b"/>
            <a:pathLst>
              <a:path w="59054" h="70485">
                <a:moveTo>
                  <a:pt x="0" y="0"/>
                </a:moveTo>
                <a:lnTo>
                  <a:pt x="4659" y="70081"/>
                </a:lnTo>
                <a:lnTo>
                  <a:pt x="58867" y="38323"/>
                </a:lnTo>
                <a:lnTo>
                  <a:pt x="0" y="0"/>
                </a:lnTo>
                <a:close/>
              </a:path>
            </a:pathLst>
          </a:custGeom>
          <a:solidFill>
            <a:srgbClr val="5E5E5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8" name="object 178"/>
          <p:cNvSpPr/>
          <p:nvPr/>
        </p:nvSpPr>
        <p:spPr>
          <a:xfrm>
            <a:off x="5932516" y="3477212"/>
            <a:ext cx="235585" cy="476884"/>
          </a:xfrm>
          <a:custGeom>
            <a:avLst/>
            <a:gdLst/>
            <a:ahLst/>
            <a:cxnLst/>
            <a:rect l="l" t="t" r="r" b="b"/>
            <a:pathLst>
              <a:path w="235585" h="476885">
                <a:moveTo>
                  <a:pt x="235123" y="0"/>
                </a:moveTo>
                <a:lnTo>
                  <a:pt x="0" y="476550"/>
                </a:lnTo>
              </a:path>
            </a:pathLst>
          </a:custGeom>
          <a:ln w="10470">
            <a:solidFill>
              <a:srgbClr val="5E5E5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9" name="object 179"/>
          <p:cNvSpPr/>
          <p:nvPr/>
        </p:nvSpPr>
        <p:spPr>
          <a:xfrm>
            <a:off x="5908972" y="3930471"/>
            <a:ext cx="56515" cy="70485"/>
          </a:xfrm>
          <a:custGeom>
            <a:avLst/>
            <a:gdLst/>
            <a:ahLst/>
            <a:cxnLst/>
            <a:rect l="l" t="t" r="r" b="b"/>
            <a:pathLst>
              <a:path w="56514" h="70485">
                <a:moveTo>
                  <a:pt x="0" y="0"/>
                </a:moveTo>
                <a:lnTo>
                  <a:pt x="376" y="70249"/>
                </a:lnTo>
                <a:lnTo>
                  <a:pt x="56343" y="27800"/>
                </a:lnTo>
                <a:lnTo>
                  <a:pt x="0" y="0"/>
                </a:lnTo>
                <a:close/>
              </a:path>
            </a:pathLst>
          </a:custGeom>
          <a:solidFill>
            <a:srgbClr val="5E5E5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0" name="object 180"/>
          <p:cNvSpPr/>
          <p:nvPr/>
        </p:nvSpPr>
        <p:spPr>
          <a:xfrm>
            <a:off x="6134836" y="3430262"/>
            <a:ext cx="56515" cy="70485"/>
          </a:xfrm>
          <a:custGeom>
            <a:avLst/>
            <a:gdLst/>
            <a:ahLst/>
            <a:cxnLst/>
            <a:rect l="l" t="t" r="r" b="b"/>
            <a:pathLst>
              <a:path w="56514" h="70485">
                <a:moveTo>
                  <a:pt x="55966" y="0"/>
                </a:moveTo>
                <a:lnTo>
                  <a:pt x="0" y="42438"/>
                </a:lnTo>
                <a:lnTo>
                  <a:pt x="56343" y="70238"/>
                </a:lnTo>
                <a:lnTo>
                  <a:pt x="55966" y="0"/>
                </a:lnTo>
                <a:close/>
              </a:path>
            </a:pathLst>
          </a:custGeom>
          <a:solidFill>
            <a:srgbClr val="5E5E5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1" name="object 181"/>
          <p:cNvSpPr/>
          <p:nvPr/>
        </p:nvSpPr>
        <p:spPr>
          <a:xfrm>
            <a:off x="5441300" y="3836741"/>
            <a:ext cx="939165" cy="329565"/>
          </a:xfrm>
          <a:custGeom>
            <a:avLst/>
            <a:gdLst/>
            <a:ahLst/>
            <a:cxnLst/>
            <a:rect l="l" t="t" r="r" b="b"/>
            <a:pathLst>
              <a:path w="939164" h="329564">
                <a:moveTo>
                  <a:pt x="0" y="0"/>
                </a:moveTo>
                <a:lnTo>
                  <a:pt x="938610" y="0"/>
                </a:lnTo>
                <a:lnTo>
                  <a:pt x="938610" y="329204"/>
                </a:lnTo>
                <a:lnTo>
                  <a:pt x="0" y="329204"/>
                </a:lnTo>
                <a:lnTo>
                  <a:pt x="0" y="0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2" name="object 182"/>
          <p:cNvSpPr txBox="1"/>
          <p:nvPr/>
        </p:nvSpPr>
        <p:spPr>
          <a:xfrm>
            <a:off x="5441300" y="3836741"/>
            <a:ext cx="939165" cy="329565"/>
          </a:xfrm>
          <a:prstGeom prst="rect">
            <a:avLst/>
          </a:prstGeom>
          <a:ln w="21360">
            <a:solidFill>
              <a:srgbClr val="FF6A00"/>
            </a:solidFill>
          </a:ln>
        </p:spPr>
        <p:txBody>
          <a:bodyPr wrap="square" lIns="0" tIns="30480" rIns="0" bIns="0" rtlCol="0" vert="horz">
            <a:spAutoFit/>
          </a:bodyPr>
          <a:lstStyle/>
          <a:p>
            <a:pPr marL="153670">
              <a:lnSpc>
                <a:spcPct val="100000"/>
              </a:lnSpc>
              <a:spcBef>
                <a:spcPts val="240"/>
              </a:spcBef>
            </a:pPr>
            <a:r>
              <a:rPr dirty="0" sz="1650">
                <a:latin typeface="微软雅黑"/>
                <a:cs typeface="微软雅黑"/>
              </a:rPr>
              <a:t>中间件</a:t>
            </a:r>
            <a:endParaRPr sz="1650">
              <a:latin typeface="微软雅黑"/>
              <a:cs typeface="微软雅黑"/>
            </a:endParaRPr>
          </a:p>
        </p:txBody>
      </p:sp>
      <p:sp>
        <p:nvSpPr>
          <p:cNvPr id="183" name="object 183"/>
          <p:cNvSpPr/>
          <p:nvPr/>
        </p:nvSpPr>
        <p:spPr>
          <a:xfrm>
            <a:off x="5426222" y="3301470"/>
            <a:ext cx="300355" cy="306705"/>
          </a:xfrm>
          <a:custGeom>
            <a:avLst/>
            <a:gdLst/>
            <a:ahLst/>
            <a:cxnLst/>
            <a:rect l="l" t="t" r="r" b="b"/>
            <a:pathLst>
              <a:path w="300354" h="306704">
                <a:moveTo>
                  <a:pt x="0" y="0"/>
                </a:moveTo>
                <a:lnTo>
                  <a:pt x="300304" y="0"/>
                </a:lnTo>
                <a:lnTo>
                  <a:pt x="300304" y="306587"/>
                </a:lnTo>
                <a:lnTo>
                  <a:pt x="0" y="306587"/>
                </a:lnTo>
                <a:lnTo>
                  <a:pt x="0" y="0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4" name="object 184"/>
          <p:cNvSpPr/>
          <p:nvPr/>
        </p:nvSpPr>
        <p:spPr>
          <a:xfrm>
            <a:off x="5426222" y="3301470"/>
            <a:ext cx="300355" cy="306705"/>
          </a:xfrm>
          <a:custGeom>
            <a:avLst/>
            <a:gdLst/>
            <a:ahLst/>
            <a:cxnLst/>
            <a:rect l="l" t="t" r="r" b="b"/>
            <a:pathLst>
              <a:path w="300354" h="306704">
                <a:moveTo>
                  <a:pt x="0" y="0"/>
                </a:moveTo>
                <a:lnTo>
                  <a:pt x="300304" y="0"/>
                </a:lnTo>
                <a:lnTo>
                  <a:pt x="300304" y="306587"/>
                </a:lnTo>
                <a:lnTo>
                  <a:pt x="0" y="306587"/>
                </a:lnTo>
                <a:lnTo>
                  <a:pt x="0" y="0"/>
                </a:lnTo>
                <a:close/>
              </a:path>
            </a:pathLst>
          </a:custGeom>
          <a:ln w="21360">
            <a:solidFill>
              <a:srgbClr val="FF6A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5" name="object 185"/>
          <p:cNvSpPr/>
          <p:nvPr/>
        </p:nvSpPr>
        <p:spPr>
          <a:xfrm>
            <a:off x="6040653" y="3301470"/>
            <a:ext cx="300355" cy="306705"/>
          </a:xfrm>
          <a:custGeom>
            <a:avLst/>
            <a:gdLst/>
            <a:ahLst/>
            <a:cxnLst/>
            <a:rect l="l" t="t" r="r" b="b"/>
            <a:pathLst>
              <a:path w="300354" h="306704">
                <a:moveTo>
                  <a:pt x="0" y="0"/>
                </a:moveTo>
                <a:lnTo>
                  <a:pt x="300304" y="0"/>
                </a:lnTo>
                <a:lnTo>
                  <a:pt x="300304" y="306587"/>
                </a:lnTo>
                <a:lnTo>
                  <a:pt x="0" y="306587"/>
                </a:lnTo>
                <a:lnTo>
                  <a:pt x="0" y="0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6" name="object 186"/>
          <p:cNvSpPr/>
          <p:nvPr/>
        </p:nvSpPr>
        <p:spPr>
          <a:xfrm>
            <a:off x="6040653" y="3301470"/>
            <a:ext cx="300355" cy="306705"/>
          </a:xfrm>
          <a:custGeom>
            <a:avLst/>
            <a:gdLst/>
            <a:ahLst/>
            <a:cxnLst/>
            <a:rect l="l" t="t" r="r" b="b"/>
            <a:pathLst>
              <a:path w="300354" h="306704">
                <a:moveTo>
                  <a:pt x="0" y="0"/>
                </a:moveTo>
                <a:lnTo>
                  <a:pt x="300304" y="0"/>
                </a:lnTo>
                <a:lnTo>
                  <a:pt x="300304" y="306587"/>
                </a:lnTo>
                <a:lnTo>
                  <a:pt x="0" y="306587"/>
                </a:lnTo>
                <a:lnTo>
                  <a:pt x="0" y="0"/>
                </a:lnTo>
                <a:close/>
              </a:path>
            </a:pathLst>
          </a:custGeom>
          <a:ln w="21360">
            <a:solidFill>
              <a:srgbClr val="FF6A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7" name="object 187"/>
          <p:cNvSpPr txBox="1"/>
          <p:nvPr/>
        </p:nvSpPr>
        <p:spPr>
          <a:xfrm>
            <a:off x="3393052" y="3308746"/>
            <a:ext cx="2812415" cy="2520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612775" algn="l"/>
                <a:tab pos="2070100" algn="l"/>
                <a:tab pos="2670175" algn="l"/>
              </a:tabLst>
            </a:pPr>
            <a:r>
              <a:rPr dirty="0" sz="1450" spc="25" b="1">
                <a:latin typeface="微软雅黑"/>
                <a:cs typeface="微软雅黑"/>
              </a:rPr>
              <a:t>A</a:t>
            </a:r>
            <a:r>
              <a:rPr dirty="0" sz="1450" spc="25" b="1">
                <a:latin typeface="微软雅黑"/>
                <a:cs typeface="微软雅黑"/>
              </a:rPr>
              <a:t>	</a:t>
            </a:r>
            <a:r>
              <a:rPr dirty="0" sz="1450" spc="15" b="1">
                <a:latin typeface="微软雅黑"/>
                <a:cs typeface="微软雅黑"/>
              </a:rPr>
              <a:t>B</a:t>
            </a:r>
            <a:r>
              <a:rPr dirty="0" sz="1450" spc="15" b="1">
                <a:latin typeface="微软雅黑"/>
                <a:cs typeface="微软雅黑"/>
              </a:rPr>
              <a:t>	</a:t>
            </a:r>
            <a:r>
              <a:rPr dirty="0" sz="1450" spc="25" b="1">
                <a:latin typeface="微软雅黑"/>
                <a:cs typeface="微软雅黑"/>
              </a:rPr>
              <a:t>A</a:t>
            </a:r>
            <a:r>
              <a:rPr dirty="0" sz="1450" spc="25" b="1">
                <a:latin typeface="微软雅黑"/>
                <a:cs typeface="微软雅黑"/>
              </a:rPr>
              <a:t>	</a:t>
            </a:r>
            <a:r>
              <a:rPr dirty="0" sz="1450" spc="15" b="1">
                <a:latin typeface="微软雅黑"/>
                <a:cs typeface="微软雅黑"/>
              </a:rPr>
              <a:t>B</a:t>
            </a:r>
            <a:endParaRPr sz="1450">
              <a:latin typeface="微软雅黑"/>
              <a:cs typeface="微软雅黑"/>
            </a:endParaRPr>
          </a:p>
        </p:txBody>
      </p:sp>
      <p:sp>
        <p:nvSpPr>
          <p:cNvPr id="188" name="object 188"/>
          <p:cNvSpPr/>
          <p:nvPr/>
        </p:nvSpPr>
        <p:spPr>
          <a:xfrm>
            <a:off x="4069195" y="4603210"/>
            <a:ext cx="588645" cy="293370"/>
          </a:xfrm>
          <a:custGeom>
            <a:avLst/>
            <a:gdLst/>
            <a:ahLst/>
            <a:cxnLst/>
            <a:rect l="l" t="t" r="r" b="b"/>
            <a:pathLst>
              <a:path w="588645" h="293370">
                <a:moveTo>
                  <a:pt x="0" y="0"/>
                </a:moveTo>
                <a:lnTo>
                  <a:pt x="588044" y="0"/>
                </a:lnTo>
                <a:lnTo>
                  <a:pt x="588044" y="292765"/>
                </a:lnTo>
                <a:lnTo>
                  <a:pt x="0" y="29276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9" name="object 189"/>
          <p:cNvSpPr/>
          <p:nvPr/>
        </p:nvSpPr>
        <p:spPr>
          <a:xfrm>
            <a:off x="4069195" y="4603210"/>
            <a:ext cx="588645" cy="293370"/>
          </a:xfrm>
          <a:custGeom>
            <a:avLst/>
            <a:gdLst/>
            <a:ahLst/>
            <a:cxnLst/>
            <a:rect l="l" t="t" r="r" b="b"/>
            <a:pathLst>
              <a:path w="588645" h="293370">
                <a:moveTo>
                  <a:pt x="0" y="0"/>
                </a:moveTo>
                <a:lnTo>
                  <a:pt x="588044" y="0"/>
                </a:lnTo>
                <a:lnTo>
                  <a:pt x="588044" y="292765"/>
                </a:lnTo>
                <a:lnTo>
                  <a:pt x="0" y="292765"/>
                </a:lnTo>
                <a:lnTo>
                  <a:pt x="0" y="0"/>
                </a:lnTo>
                <a:close/>
              </a:path>
            </a:pathLst>
          </a:custGeom>
          <a:ln w="21360">
            <a:solidFill>
              <a:srgbClr val="FF6A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0" name="object 190"/>
          <p:cNvSpPr txBox="1"/>
          <p:nvPr/>
        </p:nvSpPr>
        <p:spPr>
          <a:xfrm>
            <a:off x="4194522" y="4604708"/>
            <a:ext cx="268605" cy="2520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50" spc="10" b="1">
                <a:latin typeface="微软雅黑"/>
                <a:cs typeface="微软雅黑"/>
              </a:rPr>
              <a:t>C1</a:t>
            </a:r>
            <a:endParaRPr sz="1450">
              <a:latin typeface="微软雅黑"/>
              <a:cs typeface="微软雅黑"/>
            </a:endParaRPr>
          </a:p>
        </p:txBody>
      </p:sp>
      <p:sp>
        <p:nvSpPr>
          <p:cNvPr id="191" name="object 191"/>
          <p:cNvSpPr/>
          <p:nvPr/>
        </p:nvSpPr>
        <p:spPr>
          <a:xfrm>
            <a:off x="4973880" y="4838177"/>
            <a:ext cx="939165" cy="329565"/>
          </a:xfrm>
          <a:custGeom>
            <a:avLst/>
            <a:gdLst/>
            <a:ahLst/>
            <a:cxnLst/>
            <a:rect l="l" t="t" r="r" b="b"/>
            <a:pathLst>
              <a:path w="939164" h="329564">
                <a:moveTo>
                  <a:pt x="0" y="0"/>
                </a:moveTo>
                <a:lnTo>
                  <a:pt x="938610" y="0"/>
                </a:lnTo>
                <a:lnTo>
                  <a:pt x="938610" y="329204"/>
                </a:lnTo>
                <a:lnTo>
                  <a:pt x="0" y="32920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2" name="object 192"/>
          <p:cNvSpPr txBox="1"/>
          <p:nvPr/>
        </p:nvSpPr>
        <p:spPr>
          <a:xfrm>
            <a:off x="4973880" y="4838177"/>
            <a:ext cx="939165" cy="329565"/>
          </a:xfrm>
          <a:prstGeom prst="rect">
            <a:avLst/>
          </a:prstGeom>
          <a:ln w="21360">
            <a:solidFill>
              <a:srgbClr val="FF6A00"/>
            </a:solidFill>
          </a:ln>
        </p:spPr>
        <p:txBody>
          <a:bodyPr wrap="square" lIns="0" tIns="31115" rIns="0" bIns="0" rtlCol="0" vert="horz">
            <a:spAutoFit/>
          </a:bodyPr>
          <a:lstStyle/>
          <a:p>
            <a:pPr marL="153670">
              <a:lnSpc>
                <a:spcPct val="100000"/>
              </a:lnSpc>
              <a:spcBef>
                <a:spcPts val="245"/>
              </a:spcBef>
            </a:pPr>
            <a:r>
              <a:rPr dirty="0" sz="1650">
                <a:latin typeface="微软雅黑"/>
                <a:cs typeface="微软雅黑"/>
              </a:rPr>
              <a:t>中间件</a:t>
            </a:r>
            <a:endParaRPr sz="1650">
              <a:latin typeface="微软雅黑"/>
              <a:cs typeface="微软雅黑"/>
            </a:endParaRPr>
          </a:p>
        </p:txBody>
      </p:sp>
      <p:sp>
        <p:nvSpPr>
          <p:cNvPr id="193" name="object 193"/>
          <p:cNvSpPr/>
          <p:nvPr/>
        </p:nvSpPr>
        <p:spPr>
          <a:xfrm>
            <a:off x="4069195" y="5152303"/>
            <a:ext cx="588645" cy="293370"/>
          </a:xfrm>
          <a:custGeom>
            <a:avLst/>
            <a:gdLst/>
            <a:ahLst/>
            <a:cxnLst/>
            <a:rect l="l" t="t" r="r" b="b"/>
            <a:pathLst>
              <a:path w="588645" h="293370">
                <a:moveTo>
                  <a:pt x="0" y="0"/>
                </a:moveTo>
                <a:lnTo>
                  <a:pt x="588044" y="0"/>
                </a:lnTo>
                <a:lnTo>
                  <a:pt x="588044" y="292765"/>
                </a:lnTo>
                <a:lnTo>
                  <a:pt x="0" y="29276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4" name="object 194"/>
          <p:cNvSpPr/>
          <p:nvPr/>
        </p:nvSpPr>
        <p:spPr>
          <a:xfrm>
            <a:off x="4069195" y="5152303"/>
            <a:ext cx="588645" cy="293370"/>
          </a:xfrm>
          <a:custGeom>
            <a:avLst/>
            <a:gdLst/>
            <a:ahLst/>
            <a:cxnLst/>
            <a:rect l="l" t="t" r="r" b="b"/>
            <a:pathLst>
              <a:path w="588645" h="293370">
                <a:moveTo>
                  <a:pt x="0" y="0"/>
                </a:moveTo>
                <a:lnTo>
                  <a:pt x="588044" y="0"/>
                </a:lnTo>
                <a:lnTo>
                  <a:pt x="588044" y="292765"/>
                </a:lnTo>
                <a:lnTo>
                  <a:pt x="0" y="292765"/>
                </a:lnTo>
                <a:lnTo>
                  <a:pt x="0" y="0"/>
                </a:lnTo>
                <a:close/>
              </a:path>
            </a:pathLst>
          </a:custGeom>
          <a:ln w="21360">
            <a:solidFill>
              <a:srgbClr val="FF6A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5" name="object 195"/>
          <p:cNvSpPr txBox="1"/>
          <p:nvPr/>
        </p:nvSpPr>
        <p:spPr>
          <a:xfrm>
            <a:off x="4194522" y="5154388"/>
            <a:ext cx="268605" cy="2520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50" spc="10" b="1">
                <a:latin typeface="微软雅黑"/>
                <a:cs typeface="微软雅黑"/>
              </a:rPr>
              <a:t>C2</a:t>
            </a:r>
            <a:endParaRPr sz="1450">
              <a:latin typeface="微软雅黑"/>
              <a:cs typeface="微软雅黑"/>
            </a:endParaRPr>
          </a:p>
        </p:txBody>
      </p:sp>
      <p:sp>
        <p:nvSpPr>
          <p:cNvPr id="196" name="object 196"/>
          <p:cNvSpPr/>
          <p:nvPr/>
        </p:nvSpPr>
        <p:spPr>
          <a:xfrm>
            <a:off x="4069195" y="5741605"/>
            <a:ext cx="588645" cy="293370"/>
          </a:xfrm>
          <a:custGeom>
            <a:avLst/>
            <a:gdLst/>
            <a:ahLst/>
            <a:cxnLst/>
            <a:rect l="l" t="t" r="r" b="b"/>
            <a:pathLst>
              <a:path w="588645" h="293370">
                <a:moveTo>
                  <a:pt x="0" y="0"/>
                </a:moveTo>
                <a:lnTo>
                  <a:pt x="588044" y="0"/>
                </a:lnTo>
                <a:lnTo>
                  <a:pt x="588044" y="292765"/>
                </a:lnTo>
                <a:lnTo>
                  <a:pt x="0" y="29276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7" name="object 197"/>
          <p:cNvSpPr/>
          <p:nvPr/>
        </p:nvSpPr>
        <p:spPr>
          <a:xfrm>
            <a:off x="4069195" y="5741605"/>
            <a:ext cx="588645" cy="293370"/>
          </a:xfrm>
          <a:custGeom>
            <a:avLst/>
            <a:gdLst/>
            <a:ahLst/>
            <a:cxnLst/>
            <a:rect l="l" t="t" r="r" b="b"/>
            <a:pathLst>
              <a:path w="588645" h="293370">
                <a:moveTo>
                  <a:pt x="0" y="0"/>
                </a:moveTo>
                <a:lnTo>
                  <a:pt x="588044" y="0"/>
                </a:lnTo>
                <a:lnTo>
                  <a:pt x="588044" y="292765"/>
                </a:lnTo>
                <a:lnTo>
                  <a:pt x="0" y="292765"/>
                </a:lnTo>
                <a:lnTo>
                  <a:pt x="0" y="0"/>
                </a:lnTo>
                <a:close/>
              </a:path>
            </a:pathLst>
          </a:custGeom>
          <a:ln w="21360">
            <a:solidFill>
              <a:srgbClr val="FF6A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8" name="object 198"/>
          <p:cNvSpPr txBox="1"/>
          <p:nvPr/>
        </p:nvSpPr>
        <p:spPr>
          <a:xfrm>
            <a:off x="4185753" y="5743893"/>
            <a:ext cx="287020" cy="2520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50" spc="15" b="1">
                <a:latin typeface="微软雅黑"/>
                <a:cs typeface="微软雅黑"/>
              </a:rPr>
              <a:t>G1</a:t>
            </a:r>
            <a:endParaRPr sz="1450">
              <a:latin typeface="微软雅黑"/>
              <a:cs typeface="微软雅黑"/>
            </a:endParaRPr>
          </a:p>
        </p:txBody>
      </p:sp>
      <p:sp>
        <p:nvSpPr>
          <p:cNvPr id="199" name="object 199"/>
          <p:cNvSpPr txBox="1"/>
          <p:nvPr/>
        </p:nvSpPr>
        <p:spPr>
          <a:xfrm>
            <a:off x="4973880" y="5977828"/>
            <a:ext cx="939165" cy="329565"/>
          </a:xfrm>
          <a:prstGeom prst="rect">
            <a:avLst/>
          </a:prstGeom>
          <a:solidFill>
            <a:srgbClr val="FFFFFF"/>
          </a:solidFill>
          <a:ln w="21360">
            <a:solidFill>
              <a:srgbClr val="FF6A00"/>
            </a:solidFill>
          </a:ln>
        </p:spPr>
        <p:txBody>
          <a:bodyPr wrap="square" lIns="0" tIns="31114" rIns="0" bIns="0" rtlCol="0" vert="horz">
            <a:spAutoFit/>
          </a:bodyPr>
          <a:lstStyle/>
          <a:p>
            <a:pPr marL="153670">
              <a:lnSpc>
                <a:spcPct val="100000"/>
              </a:lnSpc>
              <a:spcBef>
                <a:spcPts val="244"/>
              </a:spcBef>
            </a:pPr>
            <a:r>
              <a:rPr dirty="0" sz="1650">
                <a:latin typeface="微软雅黑"/>
                <a:cs typeface="微软雅黑"/>
              </a:rPr>
              <a:t>中间件</a:t>
            </a:r>
            <a:endParaRPr sz="1650">
              <a:latin typeface="微软雅黑"/>
              <a:cs typeface="微软雅黑"/>
            </a:endParaRPr>
          </a:p>
        </p:txBody>
      </p:sp>
      <p:sp>
        <p:nvSpPr>
          <p:cNvPr id="200" name="object 200"/>
          <p:cNvSpPr/>
          <p:nvPr/>
        </p:nvSpPr>
        <p:spPr>
          <a:xfrm>
            <a:off x="4069195" y="6313315"/>
            <a:ext cx="588645" cy="292100"/>
          </a:xfrm>
          <a:custGeom>
            <a:avLst/>
            <a:gdLst/>
            <a:ahLst/>
            <a:cxnLst/>
            <a:rect l="l" t="t" r="r" b="b"/>
            <a:pathLst>
              <a:path w="588645" h="292100">
                <a:moveTo>
                  <a:pt x="0" y="0"/>
                </a:moveTo>
                <a:lnTo>
                  <a:pt x="588044" y="0"/>
                </a:lnTo>
                <a:lnTo>
                  <a:pt x="588044" y="291509"/>
                </a:lnTo>
                <a:lnTo>
                  <a:pt x="0" y="2915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1" name="object 201"/>
          <p:cNvSpPr/>
          <p:nvPr/>
        </p:nvSpPr>
        <p:spPr>
          <a:xfrm>
            <a:off x="4069195" y="6313315"/>
            <a:ext cx="588645" cy="292100"/>
          </a:xfrm>
          <a:custGeom>
            <a:avLst/>
            <a:gdLst/>
            <a:ahLst/>
            <a:cxnLst/>
            <a:rect l="l" t="t" r="r" b="b"/>
            <a:pathLst>
              <a:path w="588645" h="292100">
                <a:moveTo>
                  <a:pt x="0" y="0"/>
                </a:moveTo>
                <a:lnTo>
                  <a:pt x="588044" y="0"/>
                </a:lnTo>
                <a:lnTo>
                  <a:pt x="588044" y="291509"/>
                </a:lnTo>
                <a:lnTo>
                  <a:pt x="0" y="291509"/>
                </a:lnTo>
                <a:lnTo>
                  <a:pt x="0" y="0"/>
                </a:lnTo>
                <a:close/>
              </a:path>
            </a:pathLst>
          </a:custGeom>
          <a:ln w="21360">
            <a:solidFill>
              <a:srgbClr val="FF6A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2" name="object 202"/>
          <p:cNvSpPr txBox="1"/>
          <p:nvPr/>
        </p:nvSpPr>
        <p:spPr>
          <a:xfrm>
            <a:off x="4185753" y="6314516"/>
            <a:ext cx="287020" cy="2520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50" spc="15" b="1">
                <a:latin typeface="微软雅黑"/>
                <a:cs typeface="微软雅黑"/>
              </a:rPr>
              <a:t>G2</a:t>
            </a:r>
            <a:endParaRPr sz="1450">
              <a:latin typeface="微软雅黑"/>
              <a:cs typeface="微软雅黑"/>
            </a:endParaRPr>
          </a:p>
        </p:txBody>
      </p:sp>
      <p:sp>
        <p:nvSpPr>
          <p:cNvPr id="203" name="object 203"/>
          <p:cNvSpPr/>
          <p:nvPr/>
        </p:nvSpPr>
        <p:spPr>
          <a:xfrm>
            <a:off x="8846432" y="3430261"/>
            <a:ext cx="315595" cy="0"/>
          </a:xfrm>
          <a:custGeom>
            <a:avLst/>
            <a:gdLst/>
            <a:ahLst/>
            <a:cxnLst/>
            <a:rect l="l" t="t" r="r" b="b"/>
            <a:pathLst>
              <a:path w="315595" h="0">
                <a:moveTo>
                  <a:pt x="0" y="0"/>
                </a:moveTo>
                <a:lnTo>
                  <a:pt x="315383" y="0"/>
                </a:lnTo>
              </a:path>
            </a:pathLst>
          </a:custGeom>
          <a:ln w="10470">
            <a:solidFill>
              <a:srgbClr val="5E5E5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4" name="object 204"/>
          <p:cNvSpPr/>
          <p:nvPr/>
        </p:nvSpPr>
        <p:spPr>
          <a:xfrm>
            <a:off x="9247886" y="3398846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5" h="62864">
                <a:moveTo>
                  <a:pt x="0" y="0"/>
                </a:moveTo>
                <a:lnTo>
                  <a:pt x="0" y="62825"/>
                </a:lnTo>
                <a:lnTo>
                  <a:pt x="62825" y="31412"/>
                </a:lnTo>
                <a:lnTo>
                  <a:pt x="0" y="0"/>
                </a:lnTo>
                <a:close/>
              </a:path>
            </a:pathLst>
          </a:custGeom>
          <a:solidFill>
            <a:srgbClr val="5E5E5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5" name="object 205"/>
          <p:cNvSpPr/>
          <p:nvPr/>
        </p:nvSpPr>
        <p:spPr>
          <a:xfrm>
            <a:off x="8696280" y="3398846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5" h="62864">
                <a:moveTo>
                  <a:pt x="62825" y="0"/>
                </a:moveTo>
                <a:lnTo>
                  <a:pt x="0" y="31412"/>
                </a:lnTo>
                <a:lnTo>
                  <a:pt x="62825" y="62825"/>
                </a:lnTo>
                <a:lnTo>
                  <a:pt x="62825" y="0"/>
                </a:lnTo>
                <a:close/>
              </a:path>
            </a:pathLst>
          </a:custGeom>
          <a:solidFill>
            <a:srgbClr val="5E5E5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6" name="object 206"/>
          <p:cNvSpPr/>
          <p:nvPr/>
        </p:nvSpPr>
        <p:spPr>
          <a:xfrm>
            <a:off x="8722745" y="3475434"/>
            <a:ext cx="281305" cy="480695"/>
          </a:xfrm>
          <a:custGeom>
            <a:avLst/>
            <a:gdLst/>
            <a:ahLst/>
            <a:cxnLst/>
            <a:rect l="l" t="t" r="r" b="b"/>
            <a:pathLst>
              <a:path w="281304" h="480695">
                <a:moveTo>
                  <a:pt x="0" y="0"/>
                </a:moveTo>
                <a:lnTo>
                  <a:pt x="281300" y="480111"/>
                </a:lnTo>
              </a:path>
            </a:pathLst>
          </a:custGeom>
          <a:ln w="10470">
            <a:solidFill>
              <a:srgbClr val="5E5E5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7" name="object 207"/>
          <p:cNvSpPr/>
          <p:nvPr/>
        </p:nvSpPr>
        <p:spPr>
          <a:xfrm>
            <a:off x="8971648" y="3930628"/>
            <a:ext cx="59055" cy="70485"/>
          </a:xfrm>
          <a:custGeom>
            <a:avLst/>
            <a:gdLst/>
            <a:ahLst/>
            <a:cxnLst/>
            <a:rect l="l" t="t" r="r" b="b"/>
            <a:pathLst>
              <a:path w="59054" h="70485">
                <a:moveTo>
                  <a:pt x="54207" y="0"/>
                </a:moveTo>
                <a:lnTo>
                  <a:pt x="0" y="31758"/>
                </a:lnTo>
                <a:lnTo>
                  <a:pt x="58856" y="70081"/>
                </a:lnTo>
                <a:lnTo>
                  <a:pt x="54207" y="0"/>
                </a:lnTo>
                <a:close/>
              </a:path>
            </a:pathLst>
          </a:custGeom>
          <a:solidFill>
            <a:srgbClr val="5E5E5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8" name="object 208"/>
          <p:cNvSpPr/>
          <p:nvPr/>
        </p:nvSpPr>
        <p:spPr>
          <a:xfrm>
            <a:off x="8696280" y="3430266"/>
            <a:ext cx="59055" cy="70485"/>
          </a:xfrm>
          <a:custGeom>
            <a:avLst/>
            <a:gdLst/>
            <a:ahLst/>
            <a:cxnLst/>
            <a:rect l="l" t="t" r="r" b="b"/>
            <a:pathLst>
              <a:path w="59054" h="70485">
                <a:moveTo>
                  <a:pt x="0" y="0"/>
                </a:moveTo>
                <a:lnTo>
                  <a:pt x="4659" y="70081"/>
                </a:lnTo>
                <a:lnTo>
                  <a:pt x="58867" y="38323"/>
                </a:lnTo>
                <a:lnTo>
                  <a:pt x="0" y="0"/>
                </a:lnTo>
                <a:close/>
              </a:path>
            </a:pathLst>
          </a:custGeom>
          <a:solidFill>
            <a:srgbClr val="5E5E5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9" name="object 209"/>
          <p:cNvSpPr/>
          <p:nvPr/>
        </p:nvSpPr>
        <p:spPr>
          <a:xfrm>
            <a:off x="9053594" y="3477253"/>
            <a:ext cx="234315" cy="476884"/>
          </a:xfrm>
          <a:custGeom>
            <a:avLst/>
            <a:gdLst/>
            <a:ahLst/>
            <a:cxnLst/>
            <a:rect l="l" t="t" r="r" b="b"/>
            <a:pathLst>
              <a:path w="234315" h="476885">
                <a:moveTo>
                  <a:pt x="234034" y="0"/>
                </a:moveTo>
                <a:lnTo>
                  <a:pt x="0" y="476467"/>
                </a:lnTo>
              </a:path>
            </a:pathLst>
          </a:custGeom>
          <a:ln w="10470">
            <a:solidFill>
              <a:srgbClr val="5E5E5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0" name="object 210"/>
          <p:cNvSpPr/>
          <p:nvPr/>
        </p:nvSpPr>
        <p:spPr>
          <a:xfrm>
            <a:off x="9030016" y="3930477"/>
            <a:ext cx="56515" cy="70485"/>
          </a:xfrm>
          <a:custGeom>
            <a:avLst/>
            <a:gdLst/>
            <a:ahLst/>
            <a:cxnLst/>
            <a:rect l="l" t="t" r="r" b="b"/>
            <a:pathLst>
              <a:path w="56515" h="70485">
                <a:moveTo>
                  <a:pt x="0" y="0"/>
                </a:moveTo>
                <a:lnTo>
                  <a:pt x="492" y="70238"/>
                </a:lnTo>
                <a:lnTo>
                  <a:pt x="56385" y="27695"/>
                </a:lnTo>
                <a:lnTo>
                  <a:pt x="0" y="0"/>
                </a:lnTo>
                <a:close/>
              </a:path>
            </a:pathLst>
          </a:custGeom>
          <a:solidFill>
            <a:srgbClr val="5E5E5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1" name="object 211"/>
          <p:cNvSpPr/>
          <p:nvPr/>
        </p:nvSpPr>
        <p:spPr>
          <a:xfrm>
            <a:off x="9254816" y="3430256"/>
            <a:ext cx="56515" cy="70485"/>
          </a:xfrm>
          <a:custGeom>
            <a:avLst/>
            <a:gdLst/>
            <a:ahLst/>
            <a:cxnLst/>
            <a:rect l="l" t="t" r="r" b="b"/>
            <a:pathLst>
              <a:path w="56515" h="70485">
                <a:moveTo>
                  <a:pt x="55893" y="0"/>
                </a:moveTo>
                <a:lnTo>
                  <a:pt x="0" y="42543"/>
                </a:lnTo>
                <a:lnTo>
                  <a:pt x="56385" y="70238"/>
                </a:lnTo>
                <a:lnTo>
                  <a:pt x="55893" y="0"/>
                </a:lnTo>
                <a:close/>
              </a:path>
            </a:pathLst>
          </a:custGeom>
          <a:solidFill>
            <a:srgbClr val="5E5E5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2" name="object 212"/>
          <p:cNvSpPr/>
          <p:nvPr/>
        </p:nvSpPr>
        <p:spPr>
          <a:xfrm>
            <a:off x="8561205" y="3836741"/>
            <a:ext cx="940435" cy="329565"/>
          </a:xfrm>
          <a:custGeom>
            <a:avLst/>
            <a:gdLst/>
            <a:ahLst/>
            <a:cxnLst/>
            <a:rect l="l" t="t" r="r" b="b"/>
            <a:pathLst>
              <a:path w="940434" h="329564">
                <a:moveTo>
                  <a:pt x="0" y="0"/>
                </a:moveTo>
                <a:lnTo>
                  <a:pt x="939866" y="0"/>
                </a:lnTo>
                <a:lnTo>
                  <a:pt x="939866" y="329204"/>
                </a:lnTo>
                <a:lnTo>
                  <a:pt x="0" y="329204"/>
                </a:lnTo>
                <a:lnTo>
                  <a:pt x="0" y="0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3" name="object 213"/>
          <p:cNvSpPr txBox="1"/>
          <p:nvPr/>
        </p:nvSpPr>
        <p:spPr>
          <a:xfrm>
            <a:off x="8561205" y="3836741"/>
            <a:ext cx="940435" cy="329565"/>
          </a:xfrm>
          <a:prstGeom prst="rect">
            <a:avLst/>
          </a:prstGeom>
          <a:ln w="21360">
            <a:solidFill>
              <a:srgbClr val="FF6A00"/>
            </a:solidFill>
          </a:ln>
        </p:spPr>
        <p:txBody>
          <a:bodyPr wrap="square" lIns="0" tIns="30480" rIns="0" bIns="0" rtlCol="0" vert="horz">
            <a:spAutoFit/>
          </a:bodyPr>
          <a:lstStyle/>
          <a:p>
            <a:pPr marL="154305">
              <a:lnSpc>
                <a:spcPct val="100000"/>
              </a:lnSpc>
              <a:spcBef>
                <a:spcPts val="240"/>
              </a:spcBef>
            </a:pPr>
            <a:r>
              <a:rPr dirty="0" sz="1650">
                <a:latin typeface="微软雅黑"/>
                <a:cs typeface="微软雅黑"/>
              </a:rPr>
              <a:t>中间件</a:t>
            </a:r>
            <a:endParaRPr sz="1650">
              <a:latin typeface="微软雅黑"/>
              <a:cs typeface="微软雅黑"/>
            </a:endParaRPr>
          </a:p>
        </p:txBody>
      </p:sp>
      <p:sp>
        <p:nvSpPr>
          <p:cNvPr id="214" name="object 214"/>
          <p:cNvSpPr/>
          <p:nvPr/>
        </p:nvSpPr>
        <p:spPr>
          <a:xfrm>
            <a:off x="8546127" y="3301470"/>
            <a:ext cx="300355" cy="306705"/>
          </a:xfrm>
          <a:custGeom>
            <a:avLst/>
            <a:gdLst/>
            <a:ahLst/>
            <a:cxnLst/>
            <a:rect l="l" t="t" r="r" b="b"/>
            <a:pathLst>
              <a:path w="300354" h="306704">
                <a:moveTo>
                  <a:pt x="0" y="0"/>
                </a:moveTo>
                <a:lnTo>
                  <a:pt x="300304" y="0"/>
                </a:lnTo>
                <a:lnTo>
                  <a:pt x="300304" y="306587"/>
                </a:lnTo>
                <a:lnTo>
                  <a:pt x="0" y="306587"/>
                </a:lnTo>
                <a:lnTo>
                  <a:pt x="0" y="0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5" name="object 215"/>
          <p:cNvSpPr/>
          <p:nvPr/>
        </p:nvSpPr>
        <p:spPr>
          <a:xfrm>
            <a:off x="8546127" y="3301470"/>
            <a:ext cx="300355" cy="306705"/>
          </a:xfrm>
          <a:custGeom>
            <a:avLst/>
            <a:gdLst/>
            <a:ahLst/>
            <a:cxnLst/>
            <a:rect l="l" t="t" r="r" b="b"/>
            <a:pathLst>
              <a:path w="300354" h="306704">
                <a:moveTo>
                  <a:pt x="0" y="0"/>
                </a:moveTo>
                <a:lnTo>
                  <a:pt x="300304" y="0"/>
                </a:lnTo>
                <a:lnTo>
                  <a:pt x="300304" y="306587"/>
                </a:lnTo>
                <a:lnTo>
                  <a:pt x="0" y="306587"/>
                </a:lnTo>
                <a:lnTo>
                  <a:pt x="0" y="0"/>
                </a:lnTo>
                <a:close/>
              </a:path>
            </a:pathLst>
          </a:custGeom>
          <a:ln w="21360">
            <a:solidFill>
              <a:srgbClr val="FF6A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6" name="object 216"/>
          <p:cNvSpPr/>
          <p:nvPr/>
        </p:nvSpPr>
        <p:spPr>
          <a:xfrm>
            <a:off x="9161815" y="3301470"/>
            <a:ext cx="300355" cy="306705"/>
          </a:xfrm>
          <a:custGeom>
            <a:avLst/>
            <a:gdLst/>
            <a:ahLst/>
            <a:cxnLst/>
            <a:rect l="l" t="t" r="r" b="b"/>
            <a:pathLst>
              <a:path w="300354" h="306704">
                <a:moveTo>
                  <a:pt x="0" y="0"/>
                </a:moveTo>
                <a:lnTo>
                  <a:pt x="300304" y="0"/>
                </a:lnTo>
                <a:lnTo>
                  <a:pt x="300304" y="306587"/>
                </a:lnTo>
                <a:lnTo>
                  <a:pt x="0" y="306587"/>
                </a:lnTo>
                <a:lnTo>
                  <a:pt x="0" y="0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7" name="object 217"/>
          <p:cNvSpPr/>
          <p:nvPr/>
        </p:nvSpPr>
        <p:spPr>
          <a:xfrm>
            <a:off x="9161815" y="3301470"/>
            <a:ext cx="300355" cy="306705"/>
          </a:xfrm>
          <a:custGeom>
            <a:avLst/>
            <a:gdLst/>
            <a:ahLst/>
            <a:cxnLst/>
            <a:rect l="l" t="t" r="r" b="b"/>
            <a:pathLst>
              <a:path w="300354" h="306704">
                <a:moveTo>
                  <a:pt x="0" y="0"/>
                </a:moveTo>
                <a:lnTo>
                  <a:pt x="300304" y="0"/>
                </a:lnTo>
                <a:lnTo>
                  <a:pt x="300304" y="306587"/>
                </a:lnTo>
                <a:lnTo>
                  <a:pt x="0" y="306587"/>
                </a:lnTo>
                <a:lnTo>
                  <a:pt x="0" y="0"/>
                </a:lnTo>
                <a:close/>
              </a:path>
            </a:pathLst>
          </a:custGeom>
          <a:ln w="21360">
            <a:solidFill>
              <a:srgbClr val="FF6A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8" name="object 218"/>
          <p:cNvSpPr/>
          <p:nvPr/>
        </p:nvSpPr>
        <p:spPr>
          <a:xfrm>
            <a:off x="10850559" y="3430261"/>
            <a:ext cx="314325" cy="0"/>
          </a:xfrm>
          <a:custGeom>
            <a:avLst/>
            <a:gdLst/>
            <a:ahLst/>
            <a:cxnLst/>
            <a:rect l="l" t="t" r="r" b="b"/>
            <a:pathLst>
              <a:path w="314325" h="0">
                <a:moveTo>
                  <a:pt x="0" y="0"/>
                </a:moveTo>
                <a:lnTo>
                  <a:pt x="314126" y="0"/>
                </a:lnTo>
              </a:path>
            </a:pathLst>
          </a:custGeom>
          <a:ln w="10470">
            <a:solidFill>
              <a:srgbClr val="5E5E5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9" name="object 219"/>
          <p:cNvSpPr/>
          <p:nvPr/>
        </p:nvSpPr>
        <p:spPr>
          <a:xfrm>
            <a:off x="11250758" y="3398846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5" h="62864">
                <a:moveTo>
                  <a:pt x="0" y="0"/>
                </a:moveTo>
                <a:lnTo>
                  <a:pt x="0" y="62825"/>
                </a:lnTo>
                <a:lnTo>
                  <a:pt x="62825" y="31412"/>
                </a:lnTo>
                <a:lnTo>
                  <a:pt x="0" y="0"/>
                </a:lnTo>
                <a:close/>
              </a:path>
            </a:pathLst>
          </a:custGeom>
          <a:solidFill>
            <a:srgbClr val="5E5E5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0" name="object 220"/>
          <p:cNvSpPr/>
          <p:nvPr/>
        </p:nvSpPr>
        <p:spPr>
          <a:xfrm>
            <a:off x="10699152" y="3398846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5" h="62864">
                <a:moveTo>
                  <a:pt x="62825" y="0"/>
                </a:moveTo>
                <a:lnTo>
                  <a:pt x="0" y="31412"/>
                </a:lnTo>
                <a:lnTo>
                  <a:pt x="62825" y="62825"/>
                </a:lnTo>
                <a:lnTo>
                  <a:pt x="62825" y="0"/>
                </a:lnTo>
                <a:close/>
              </a:path>
            </a:pathLst>
          </a:custGeom>
          <a:solidFill>
            <a:srgbClr val="5E5E5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1" name="object 221"/>
          <p:cNvSpPr/>
          <p:nvPr/>
        </p:nvSpPr>
        <p:spPr>
          <a:xfrm>
            <a:off x="10725617" y="3475434"/>
            <a:ext cx="281305" cy="480695"/>
          </a:xfrm>
          <a:custGeom>
            <a:avLst/>
            <a:gdLst/>
            <a:ahLst/>
            <a:cxnLst/>
            <a:rect l="l" t="t" r="r" b="b"/>
            <a:pathLst>
              <a:path w="281304" h="480695">
                <a:moveTo>
                  <a:pt x="0" y="0"/>
                </a:moveTo>
                <a:lnTo>
                  <a:pt x="281300" y="480111"/>
                </a:lnTo>
              </a:path>
            </a:pathLst>
          </a:custGeom>
          <a:ln w="10470">
            <a:solidFill>
              <a:srgbClr val="5E5E5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2" name="object 222"/>
          <p:cNvSpPr/>
          <p:nvPr/>
        </p:nvSpPr>
        <p:spPr>
          <a:xfrm>
            <a:off x="10974520" y="3930628"/>
            <a:ext cx="59055" cy="70485"/>
          </a:xfrm>
          <a:custGeom>
            <a:avLst/>
            <a:gdLst/>
            <a:ahLst/>
            <a:cxnLst/>
            <a:rect l="l" t="t" r="r" b="b"/>
            <a:pathLst>
              <a:path w="59054" h="70485">
                <a:moveTo>
                  <a:pt x="54207" y="0"/>
                </a:moveTo>
                <a:lnTo>
                  <a:pt x="0" y="31758"/>
                </a:lnTo>
                <a:lnTo>
                  <a:pt x="58856" y="70081"/>
                </a:lnTo>
                <a:lnTo>
                  <a:pt x="54207" y="0"/>
                </a:lnTo>
                <a:close/>
              </a:path>
            </a:pathLst>
          </a:custGeom>
          <a:solidFill>
            <a:srgbClr val="5E5E5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3" name="object 223"/>
          <p:cNvSpPr/>
          <p:nvPr/>
        </p:nvSpPr>
        <p:spPr>
          <a:xfrm>
            <a:off x="10699150" y="3430266"/>
            <a:ext cx="59055" cy="70485"/>
          </a:xfrm>
          <a:custGeom>
            <a:avLst/>
            <a:gdLst/>
            <a:ahLst/>
            <a:cxnLst/>
            <a:rect l="l" t="t" r="r" b="b"/>
            <a:pathLst>
              <a:path w="59054" h="70485">
                <a:moveTo>
                  <a:pt x="0" y="0"/>
                </a:moveTo>
                <a:lnTo>
                  <a:pt x="4659" y="70081"/>
                </a:lnTo>
                <a:lnTo>
                  <a:pt x="58867" y="38323"/>
                </a:lnTo>
                <a:lnTo>
                  <a:pt x="0" y="0"/>
                </a:lnTo>
                <a:close/>
              </a:path>
            </a:pathLst>
          </a:custGeom>
          <a:solidFill>
            <a:srgbClr val="5E5E5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4" name="object 224"/>
          <p:cNvSpPr/>
          <p:nvPr/>
        </p:nvSpPr>
        <p:spPr>
          <a:xfrm>
            <a:off x="11056466" y="3477253"/>
            <a:ext cx="234315" cy="476884"/>
          </a:xfrm>
          <a:custGeom>
            <a:avLst/>
            <a:gdLst/>
            <a:ahLst/>
            <a:cxnLst/>
            <a:rect l="l" t="t" r="r" b="b"/>
            <a:pathLst>
              <a:path w="234315" h="476885">
                <a:moveTo>
                  <a:pt x="234034" y="0"/>
                </a:moveTo>
                <a:lnTo>
                  <a:pt x="0" y="476467"/>
                </a:lnTo>
              </a:path>
            </a:pathLst>
          </a:custGeom>
          <a:ln w="10470">
            <a:solidFill>
              <a:srgbClr val="5E5E5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5" name="object 225"/>
          <p:cNvSpPr/>
          <p:nvPr/>
        </p:nvSpPr>
        <p:spPr>
          <a:xfrm>
            <a:off x="11032886" y="3930477"/>
            <a:ext cx="56515" cy="70485"/>
          </a:xfrm>
          <a:custGeom>
            <a:avLst/>
            <a:gdLst/>
            <a:ahLst/>
            <a:cxnLst/>
            <a:rect l="l" t="t" r="r" b="b"/>
            <a:pathLst>
              <a:path w="56515" h="70485">
                <a:moveTo>
                  <a:pt x="0" y="0"/>
                </a:moveTo>
                <a:lnTo>
                  <a:pt x="492" y="70238"/>
                </a:lnTo>
                <a:lnTo>
                  <a:pt x="56385" y="27695"/>
                </a:lnTo>
                <a:lnTo>
                  <a:pt x="0" y="0"/>
                </a:lnTo>
                <a:close/>
              </a:path>
            </a:pathLst>
          </a:custGeom>
          <a:solidFill>
            <a:srgbClr val="5E5E5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6" name="object 226"/>
          <p:cNvSpPr/>
          <p:nvPr/>
        </p:nvSpPr>
        <p:spPr>
          <a:xfrm>
            <a:off x="11257687" y="3430256"/>
            <a:ext cx="56515" cy="70485"/>
          </a:xfrm>
          <a:custGeom>
            <a:avLst/>
            <a:gdLst/>
            <a:ahLst/>
            <a:cxnLst/>
            <a:rect l="l" t="t" r="r" b="b"/>
            <a:pathLst>
              <a:path w="56515" h="70485">
                <a:moveTo>
                  <a:pt x="55893" y="0"/>
                </a:moveTo>
                <a:lnTo>
                  <a:pt x="0" y="42543"/>
                </a:lnTo>
                <a:lnTo>
                  <a:pt x="56385" y="70238"/>
                </a:lnTo>
                <a:lnTo>
                  <a:pt x="55893" y="0"/>
                </a:lnTo>
                <a:close/>
              </a:path>
            </a:pathLst>
          </a:custGeom>
          <a:solidFill>
            <a:srgbClr val="5E5E5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7" name="object 227"/>
          <p:cNvSpPr/>
          <p:nvPr/>
        </p:nvSpPr>
        <p:spPr>
          <a:xfrm>
            <a:off x="10564076" y="3836741"/>
            <a:ext cx="940435" cy="329565"/>
          </a:xfrm>
          <a:custGeom>
            <a:avLst/>
            <a:gdLst/>
            <a:ahLst/>
            <a:cxnLst/>
            <a:rect l="l" t="t" r="r" b="b"/>
            <a:pathLst>
              <a:path w="940434" h="329564">
                <a:moveTo>
                  <a:pt x="0" y="0"/>
                </a:moveTo>
                <a:lnTo>
                  <a:pt x="939866" y="0"/>
                </a:lnTo>
                <a:lnTo>
                  <a:pt x="939866" y="329204"/>
                </a:lnTo>
                <a:lnTo>
                  <a:pt x="0" y="329204"/>
                </a:lnTo>
                <a:lnTo>
                  <a:pt x="0" y="0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8" name="object 228"/>
          <p:cNvSpPr txBox="1"/>
          <p:nvPr/>
        </p:nvSpPr>
        <p:spPr>
          <a:xfrm>
            <a:off x="10564076" y="3836741"/>
            <a:ext cx="940435" cy="329565"/>
          </a:xfrm>
          <a:prstGeom prst="rect">
            <a:avLst/>
          </a:prstGeom>
          <a:ln w="21360">
            <a:solidFill>
              <a:srgbClr val="FF6A00"/>
            </a:solidFill>
          </a:ln>
        </p:spPr>
        <p:txBody>
          <a:bodyPr wrap="square" lIns="0" tIns="30480" rIns="0" bIns="0" rtlCol="0" vert="horz">
            <a:spAutoFit/>
          </a:bodyPr>
          <a:lstStyle/>
          <a:p>
            <a:pPr marL="154305">
              <a:lnSpc>
                <a:spcPct val="100000"/>
              </a:lnSpc>
              <a:spcBef>
                <a:spcPts val="240"/>
              </a:spcBef>
            </a:pPr>
            <a:r>
              <a:rPr dirty="0" sz="1650">
                <a:latin typeface="微软雅黑"/>
                <a:cs typeface="微软雅黑"/>
              </a:rPr>
              <a:t>中间件</a:t>
            </a:r>
            <a:endParaRPr sz="1650">
              <a:latin typeface="微软雅黑"/>
              <a:cs typeface="微软雅黑"/>
            </a:endParaRPr>
          </a:p>
        </p:txBody>
      </p:sp>
      <p:sp>
        <p:nvSpPr>
          <p:cNvPr id="229" name="object 229"/>
          <p:cNvSpPr/>
          <p:nvPr/>
        </p:nvSpPr>
        <p:spPr>
          <a:xfrm>
            <a:off x="10548997" y="3301470"/>
            <a:ext cx="301625" cy="306705"/>
          </a:xfrm>
          <a:custGeom>
            <a:avLst/>
            <a:gdLst/>
            <a:ahLst/>
            <a:cxnLst/>
            <a:rect l="l" t="t" r="r" b="b"/>
            <a:pathLst>
              <a:path w="301625" h="306704">
                <a:moveTo>
                  <a:pt x="0" y="0"/>
                </a:moveTo>
                <a:lnTo>
                  <a:pt x="301561" y="0"/>
                </a:lnTo>
                <a:lnTo>
                  <a:pt x="301561" y="306587"/>
                </a:lnTo>
                <a:lnTo>
                  <a:pt x="0" y="306587"/>
                </a:lnTo>
                <a:lnTo>
                  <a:pt x="0" y="0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0" name="object 230"/>
          <p:cNvSpPr/>
          <p:nvPr/>
        </p:nvSpPr>
        <p:spPr>
          <a:xfrm>
            <a:off x="10548997" y="3301470"/>
            <a:ext cx="301625" cy="306705"/>
          </a:xfrm>
          <a:custGeom>
            <a:avLst/>
            <a:gdLst/>
            <a:ahLst/>
            <a:cxnLst/>
            <a:rect l="l" t="t" r="r" b="b"/>
            <a:pathLst>
              <a:path w="301625" h="306704">
                <a:moveTo>
                  <a:pt x="0" y="0"/>
                </a:moveTo>
                <a:lnTo>
                  <a:pt x="301561" y="0"/>
                </a:lnTo>
                <a:lnTo>
                  <a:pt x="301561" y="306587"/>
                </a:lnTo>
                <a:lnTo>
                  <a:pt x="0" y="306587"/>
                </a:lnTo>
                <a:lnTo>
                  <a:pt x="0" y="0"/>
                </a:lnTo>
                <a:close/>
              </a:path>
            </a:pathLst>
          </a:custGeom>
          <a:ln w="21360">
            <a:solidFill>
              <a:srgbClr val="FF6A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1" name="object 231"/>
          <p:cNvSpPr/>
          <p:nvPr/>
        </p:nvSpPr>
        <p:spPr>
          <a:xfrm>
            <a:off x="11164685" y="3301470"/>
            <a:ext cx="300355" cy="306705"/>
          </a:xfrm>
          <a:custGeom>
            <a:avLst/>
            <a:gdLst/>
            <a:ahLst/>
            <a:cxnLst/>
            <a:rect l="l" t="t" r="r" b="b"/>
            <a:pathLst>
              <a:path w="300354" h="306704">
                <a:moveTo>
                  <a:pt x="0" y="0"/>
                </a:moveTo>
                <a:lnTo>
                  <a:pt x="300304" y="0"/>
                </a:lnTo>
                <a:lnTo>
                  <a:pt x="300304" y="306587"/>
                </a:lnTo>
                <a:lnTo>
                  <a:pt x="0" y="306587"/>
                </a:lnTo>
                <a:lnTo>
                  <a:pt x="0" y="0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2" name="object 232"/>
          <p:cNvSpPr/>
          <p:nvPr/>
        </p:nvSpPr>
        <p:spPr>
          <a:xfrm>
            <a:off x="11164685" y="3301470"/>
            <a:ext cx="300355" cy="306705"/>
          </a:xfrm>
          <a:custGeom>
            <a:avLst/>
            <a:gdLst/>
            <a:ahLst/>
            <a:cxnLst/>
            <a:rect l="l" t="t" r="r" b="b"/>
            <a:pathLst>
              <a:path w="300354" h="306704">
                <a:moveTo>
                  <a:pt x="0" y="0"/>
                </a:moveTo>
                <a:lnTo>
                  <a:pt x="300304" y="0"/>
                </a:lnTo>
                <a:lnTo>
                  <a:pt x="300304" y="306587"/>
                </a:lnTo>
                <a:lnTo>
                  <a:pt x="0" y="306587"/>
                </a:lnTo>
                <a:lnTo>
                  <a:pt x="0" y="0"/>
                </a:lnTo>
                <a:close/>
              </a:path>
            </a:pathLst>
          </a:custGeom>
          <a:ln w="21360">
            <a:solidFill>
              <a:srgbClr val="FF6A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3" name="object 233"/>
          <p:cNvSpPr txBox="1"/>
          <p:nvPr/>
        </p:nvSpPr>
        <p:spPr>
          <a:xfrm>
            <a:off x="8570832" y="3308746"/>
            <a:ext cx="2757805" cy="2520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612775" algn="l"/>
                <a:tab pos="2015489" algn="l"/>
                <a:tab pos="2615565" algn="l"/>
              </a:tabLst>
            </a:pPr>
            <a:r>
              <a:rPr dirty="0" sz="1450" spc="25" b="1">
                <a:latin typeface="微软雅黑"/>
                <a:cs typeface="微软雅黑"/>
              </a:rPr>
              <a:t>A</a:t>
            </a:r>
            <a:r>
              <a:rPr dirty="0" sz="1450" spc="25" b="1">
                <a:latin typeface="微软雅黑"/>
                <a:cs typeface="微软雅黑"/>
              </a:rPr>
              <a:t>	</a:t>
            </a:r>
            <a:r>
              <a:rPr dirty="0" sz="1450" spc="15" b="1">
                <a:latin typeface="微软雅黑"/>
                <a:cs typeface="微软雅黑"/>
              </a:rPr>
              <a:t>B</a:t>
            </a:r>
            <a:r>
              <a:rPr dirty="0" sz="1450" spc="15" b="1">
                <a:latin typeface="微软雅黑"/>
                <a:cs typeface="微软雅黑"/>
              </a:rPr>
              <a:t>	</a:t>
            </a:r>
            <a:r>
              <a:rPr dirty="0" sz="1450" spc="25" b="1">
                <a:latin typeface="微软雅黑"/>
                <a:cs typeface="微软雅黑"/>
              </a:rPr>
              <a:t>A</a:t>
            </a:r>
            <a:r>
              <a:rPr dirty="0" sz="1450" spc="25" b="1">
                <a:latin typeface="微软雅黑"/>
                <a:cs typeface="微软雅黑"/>
              </a:rPr>
              <a:t>	</a:t>
            </a:r>
            <a:r>
              <a:rPr dirty="0" sz="1450" spc="15" b="1">
                <a:latin typeface="微软雅黑"/>
                <a:cs typeface="微软雅黑"/>
              </a:rPr>
              <a:t>B</a:t>
            </a:r>
            <a:endParaRPr sz="1450">
              <a:latin typeface="微软雅黑"/>
              <a:cs typeface="微软雅黑"/>
            </a:endParaRPr>
          </a:p>
        </p:txBody>
      </p:sp>
      <p:sp>
        <p:nvSpPr>
          <p:cNvPr id="234" name="object 234"/>
          <p:cNvSpPr/>
          <p:nvPr/>
        </p:nvSpPr>
        <p:spPr>
          <a:xfrm>
            <a:off x="9396861" y="4740204"/>
            <a:ext cx="979169" cy="229870"/>
          </a:xfrm>
          <a:custGeom>
            <a:avLst/>
            <a:gdLst/>
            <a:ahLst/>
            <a:cxnLst/>
            <a:rect l="l" t="t" r="r" b="b"/>
            <a:pathLst>
              <a:path w="979170" h="229870">
                <a:moveTo>
                  <a:pt x="0" y="0"/>
                </a:moveTo>
                <a:lnTo>
                  <a:pt x="978661" y="229867"/>
                </a:lnTo>
              </a:path>
            </a:pathLst>
          </a:custGeom>
          <a:ln w="10470">
            <a:solidFill>
              <a:srgbClr val="5E5E5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5" name="object 235"/>
          <p:cNvSpPr/>
          <p:nvPr/>
        </p:nvSpPr>
        <p:spPr>
          <a:xfrm>
            <a:off x="10358147" y="4937099"/>
            <a:ext cx="68580" cy="61594"/>
          </a:xfrm>
          <a:custGeom>
            <a:avLst/>
            <a:gdLst/>
            <a:ahLst/>
            <a:cxnLst/>
            <a:rect l="l" t="t" r="r" b="b"/>
            <a:pathLst>
              <a:path w="68579" h="61595">
                <a:moveTo>
                  <a:pt x="14366" y="0"/>
                </a:moveTo>
                <a:lnTo>
                  <a:pt x="0" y="61160"/>
                </a:lnTo>
                <a:lnTo>
                  <a:pt x="68343" y="44951"/>
                </a:lnTo>
                <a:lnTo>
                  <a:pt x="14366" y="0"/>
                </a:lnTo>
                <a:close/>
              </a:path>
            </a:pathLst>
          </a:custGeom>
          <a:solidFill>
            <a:srgbClr val="5E5E5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6" name="object 236"/>
          <p:cNvSpPr/>
          <p:nvPr/>
        </p:nvSpPr>
        <p:spPr>
          <a:xfrm>
            <a:off x="9345896" y="4712015"/>
            <a:ext cx="68580" cy="61594"/>
          </a:xfrm>
          <a:custGeom>
            <a:avLst/>
            <a:gdLst/>
            <a:ahLst/>
            <a:cxnLst/>
            <a:rect l="l" t="t" r="r" b="b"/>
            <a:pathLst>
              <a:path w="68579" h="61595">
                <a:moveTo>
                  <a:pt x="68343" y="0"/>
                </a:moveTo>
                <a:lnTo>
                  <a:pt x="0" y="16219"/>
                </a:lnTo>
                <a:lnTo>
                  <a:pt x="53977" y="61160"/>
                </a:lnTo>
                <a:lnTo>
                  <a:pt x="68343" y="0"/>
                </a:lnTo>
                <a:close/>
              </a:path>
            </a:pathLst>
          </a:custGeom>
          <a:solidFill>
            <a:srgbClr val="5E5E5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7" name="object 237"/>
          <p:cNvSpPr/>
          <p:nvPr/>
        </p:nvSpPr>
        <p:spPr>
          <a:xfrm>
            <a:off x="9620894" y="5093115"/>
            <a:ext cx="370205" cy="170180"/>
          </a:xfrm>
          <a:custGeom>
            <a:avLst/>
            <a:gdLst/>
            <a:ahLst/>
            <a:cxnLst/>
            <a:rect l="l" t="t" r="r" b="b"/>
            <a:pathLst>
              <a:path w="370204" h="170179">
                <a:moveTo>
                  <a:pt x="0" y="169890"/>
                </a:moveTo>
                <a:lnTo>
                  <a:pt x="369758" y="0"/>
                </a:lnTo>
              </a:path>
            </a:pathLst>
          </a:custGeom>
          <a:ln w="10470">
            <a:solidFill>
              <a:srgbClr val="5E5E5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8" name="object 238"/>
          <p:cNvSpPr/>
          <p:nvPr/>
        </p:nvSpPr>
        <p:spPr>
          <a:xfrm>
            <a:off x="9968028" y="5068947"/>
            <a:ext cx="70485" cy="57150"/>
          </a:xfrm>
          <a:custGeom>
            <a:avLst/>
            <a:gdLst/>
            <a:ahLst/>
            <a:cxnLst/>
            <a:rect l="l" t="t" r="r" b="b"/>
            <a:pathLst>
              <a:path w="70484" h="57150">
                <a:moveTo>
                  <a:pt x="0" y="0"/>
                </a:moveTo>
                <a:lnTo>
                  <a:pt x="26229" y="57087"/>
                </a:lnTo>
                <a:lnTo>
                  <a:pt x="70196" y="2314"/>
                </a:lnTo>
                <a:lnTo>
                  <a:pt x="0" y="0"/>
                </a:lnTo>
                <a:close/>
              </a:path>
            </a:pathLst>
          </a:custGeom>
          <a:solidFill>
            <a:srgbClr val="5E5E5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9" name="object 239"/>
          <p:cNvSpPr/>
          <p:nvPr/>
        </p:nvSpPr>
        <p:spPr>
          <a:xfrm>
            <a:off x="9573320" y="5230092"/>
            <a:ext cx="70485" cy="57150"/>
          </a:xfrm>
          <a:custGeom>
            <a:avLst/>
            <a:gdLst/>
            <a:ahLst/>
            <a:cxnLst/>
            <a:rect l="l" t="t" r="r" b="b"/>
            <a:pathLst>
              <a:path w="70484" h="57150">
                <a:moveTo>
                  <a:pt x="43977" y="0"/>
                </a:moveTo>
                <a:lnTo>
                  <a:pt x="0" y="54773"/>
                </a:lnTo>
                <a:lnTo>
                  <a:pt x="70207" y="57087"/>
                </a:lnTo>
                <a:lnTo>
                  <a:pt x="43977" y="0"/>
                </a:lnTo>
                <a:close/>
              </a:path>
            </a:pathLst>
          </a:custGeom>
          <a:solidFill>
            <a:srgbClr val="5E5E5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0" name="object 240"/>
          <p:cNvSpPr/>
          <p:nvPr/>
        </p:nvSpPr>
        <p:spPr>
          <a:xfrm>
            <a:off x="9345893" y="4895976"/>
            <a:ext cx="0" cy="256540"/>
          </a:xfrm>
          <a:custGeom>
            <a:avLst/>
            <a:gdLst/>
            <a:ahLst/>
            <a:cxnLst/>
            <a:rect l="l" t="t" r="r" b="b"/>
            <a:pathLst>
              <a:path w="0" h="256539">
                <a:moveTo>
                  <a:pt x="0" y="0"/>
                </a:moveTo>
                <a:lnTo>
                  <a:pt x="0" y="256327"/>
                </a:lnTo>
              </a:path>
            </a:pathLst>
          </a:custGeom>
          <a:ln w="10470">
            <a:solidFill>
              <a:srgbClr val="5E5E5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1" name="object 241"/>
          <p:cNvSpPr/>
          <p:nvPr/>
        </p:nvSpPr>
        <p:spPr>
          <a:xfrm>
            <a:off x="9314481" y="5214501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5" h="62864">
                <a:moveTo>
                  <a:pt x="62825" y="0"/>
                </a:moveTo>
                <a:lnTo>
                  <a:pt x="0" y="0"/>
                </a:lnTo>
                <a:lnTo>
                  <a:pt x="31412" y="62825"/>
                </a:lnTo>
                <a:lnTo>
                  <a:pt x="62825" y="0"/>
                </a:lnTo>
                <a:close/>
              </a:path>
            </a:pathLst>
          </a:custGeom>
          <a:solidFill>
            <a:srgbClr val="5E5E5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2" name="object 242"/>
          <p:cNvSpPr/>
          <p:nvPr/>
        </p:nvSpPr>
        <p:spPr>
          <a:xfrm>
            <a:off x="9314474" y="4728229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5" h="62864">
                <a:moveTo>
                  <a:pt x="31423" y="0"/>
                </a:moveTo>
                <a:lnTo>
                  <a:pt x="0" y="62825"/>
                </a:lnTo>
                <a:lnTo>
                  <a:pt x="62825" y="62835"/>
                </a:lnTo>
                <a:lnTo>
                  <a:pt x="31423" y="0"/>
                </a:lnTo>
                <a:close/>
              </a:path>
            </a:pathLst>
          </a:custGeom>
          <a:solidFill>
            <a:srgbClr val="5E5E5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3" name="object 243"/>
          <p:cNvSpPr/>
          <p:nvPr/>
        </p:nvSpPr>
        <p:spPr>
          <a:xfrm>
            <a:off x="9023599" y="4603210"/>
            <a:ext cx="588645" cy="293370"/>
          </a:xfrm>
          <a:custGeom>
            <a:avLst/>
            <a:gdLst/>
            <a:ahLst/>
            <a:cxnLst/>
            <a:rect l="l" t="t" r="r" b="b"/>
            <a:pathLst>
              <a:path w="588645" h="293370">
                <a:moveTo>
                  <a:pt x="0" y="0"/>
                </a:moveTo>
                <a:lnTo>
                  <a:pt x="588044" y="0"/>
                </a:lnTo>
                <a:lnTo>
                  <a:pt x="588044" y="292765"/>
                </a:lnTo>
                <a:lnTo>
                  <a:pt x="0" y="29276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4" name="object 244"/>
          <p:cNvSpPr/>
          <p:nvPr/>
        </p:nvSpPr>
        <p:spPr>
          <a:xfrm>
            <a:off x="9023599" y="4603210"/>
            <a:ext cx="588645" cy="293370"/>
          </a:xfrm>
          <a:custGeom>
            <a:avLst/>
            <a:gdLst/>
            <a:ahLst/>
            <a:cxnLst/>
            <a:rect l="l" t="t" r="r" b="b"/>
            <a:pathLst>
              <a:path w="588645" h="293370">
                <a:moveTo>
                  <a:pt x="0" y="0"/>
                </a:moveTo>
                <a:lnTo>
                  <a:pt x="588044" y="0"/>
                </a:lnTo>
                <a:lnTo>
                  <a:pt x="588044" y="292765"/>
                </a:lnTo>
                <a:lnTo>
                  <a:pt x="0" y="292765"/>
                </a:lnTo>
                <a:lnTo>
                  <a:pt x="0" y="0"/>
                </a:lnTo>
                <a:close/>
              </a:path>
            </a:pathLst>
          </a:custGeom>
          <a:ln w="21360">
            <a:solidFill>
              <a:srgbClr val="FF6A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5" name="object 245"/>
          <p:cNvSpPr txBox="1"/>
          <p:nvPr/>
        </p:nvSpPr>
        <p:spPr>
          <a:xfrm>
            <a:off x="9148923" y="4604708"/>
            <a:ext cx="268605" cy="2520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50" spc="10" b="1">
                <a:latin typeface="微软雅黑"/>
                <a:cs typeface="微软雅黑"/>
              </a:rPr>
              <a:t>C1</a:t>
            </a:r>
            <a:endParaRPr sz="1450">
              <a:latin typeface="微软雅黑"/>
              <a:cs typeface="微软雅黑"/>
            </a:endParaRPr>
          </a:p>
        </p:txBody>
      </p:sp>
      <p:sp>
        <p:nvSpPr>
          <p:cNvPr id="246" name="object 246"/>
          <p:cNvSpPr/>
          <p:nvPr/>
        </p:nvSpPr>
        <p:spPr>
          <a:xfrm>
            <a:off x="9928283" y="4838177"/>
            <a:ext cx="939165" cy="329565"/>
          </a:xfrm>
          <a:custGeom>
            <a:avLst/>
            <a:gdLst/>
            <a:ahLst/>
            <a:cxnLst/>
            <a:rect l="l" t="t" r="r" b="b"/>
            <a:pathLst>
              <a:path w="939165" h="329564">
                <a:moveTo>
                  <a:pt x="0" y="0"/>
                </a:moveTo>
                <a:lnTo>
                  <a:pt x="938610" y="0"/>
                </a:lnTo>
                <a:lnTo>
                  <a:pt x="938610" y="329204"/>
                </a:lnTo>
                <a:lnTo>
                  <a:pt x="0" y="32920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7" name="object 247"/>
          <p:cNvSpPr txBox="1"/>
          <p:nvPr/>
        </p:nvSpPr>
        <p:spPr>
          <a:xfrm>
            <a:off x="9928283" y="4838177"/>
            <a:ext cx="939165" cy="329565"/>
          </a:xfrm>
          <a:prstGeom prst="rect">
            <a:avLst/>
          </a:prstGeom>
          <a:ln w="21360">
            <a:solidFill>
              <a:srgbClr val="FF6A00"/>
            </a:solidFill>
          </a:ln>
        </p:spPr>
        <p:txBody>
          <a:bodyPr wrap="square" lIns="0" tIns="31115" rIns="0" bIns="0" rtlCol="0" vert="horz">
            <a:spAutoFit/>
          </a:bodyPr>
          <a:lstStyle/>
          <a:p>
            <a:pPr marL="153670">
              <a:lnSpc>
                <a:spcPct val="100000"/>
              </a:lnSpc>
              <a:spcBef>
                <a:spcPts val="245"/>
              </a:spcBef>
            </a:pPr>
            <a:r>
              <a:rPr dirty="0" sz="1650">
                <a:latin typeface="微软雅黑"/>
                <a:cs typeface="微软雅黑"/>
              </a:rPr>
              <a:t>中间件</a:t>
            </a:r>
            <a:endParaRPr sz="1650">
              <a:latin typeface="微软雅黑"/>
              <a:cs typeface="微软雅黑"/>
            </a:endParaRPr>
          </a:p>
        </p:txBody>
      </p:sp>
      <p:sp>
        <p:nvSpPr>
          <p:cNvPr id="248" name="object 248"/>
          <p:cNvSpPr/>
          <p:nvPr/>
        </p:nvSpPr>
        <p:spPr>
          <a:xfrm>
            <a:off x="9023599" y="5152303"/>
            <a:ext cx="588645" cy="293370"/>
          </a:xfrm>
          <a:custGeom>
            <a:avLst/>
            <a:gdLst/>
            <a:ahLst/>
            <a:cxnLst/>
            <a:rect l="l" t="t" r="r" b="b"/>
            <a:pathLst>
              <a:path w="588645" h="293370">
                <a:moveTo>
                  <a:pt x="0" y="0"/>
                </a:moveTo>
                <a:lnTo>
                  <a:pt x="588044" y="0"/>
                </a:lnTo>
                <a:lnTo>
                  <a:pt x="588044" y="292765"/>
                </a:lnTo>
                <a:lnTo>
                  <a:pt x="0" y="29276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9" name="object 249"/>
          <p:cNvSpPr/>
          <p:nvPr/>
        </p:nvSpPr>
        <p:spPr>
          <a:xfrm>
            <a:off x="9023599" y="5152303"/>
            <a:ext cx="588645" cy="293370"/>
          </a:xfrm>
          <a:custGeom>
            <a:avLst/>
            <a:gdLst/>
            <a:ahLst/>
            <a:cxnLst/>
            <a:rect l="l" t="t" r="r" b="b"/>
            <a:pathLst>
              <a:path w="588645" h="293370">
                <a:moveTo>
                  <a:pt x="0" y="0"/>
                </a:moveTo>
                <a:lnTo>
                  <a:pt x="588044" y="0"/>
                </a:lnTo>
                <a:lnTo>
                  <a:pt x="588044" y="292765"/>
                </a:lnTo>
                <a:lnTo>
                  <a:pt x="0" y="292765"/>
                </a:lnTo>
                <a:lnTo>
                  <a:pt x="0" y="0"/>
                </a:lnTo>
                <a:close/>
              </a:path>
            </a:pathLst>
          </a:custGeom>
          <a:ln w="21360">
            <a:solidFill>
              <a:srgbClr val="FF6A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0" name="object 250"/>
          <p:cNvSpPr txBox="1"/>
          <p:nvPr/>
        </p:nvSpPr>
        <p:spPr>
          <a:xfrm>
            <a:off x="9148923" y="5154388"/>
            <a:ext cx="268605" cy="2520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50" spc="10" b="1">
                <a:latin typeface="微软雅黑"/>
                <a:cs typeface="微软雅黑"/>
              </a:rPr>
              <a:t>C2</a:t>
            </a:r>
            <a:endParaRPr sz="1450">
              <a:latin typeface="微软雅黑"/>
              <a:cs typeface="微软雅黑"/>
            </a:endParaRPr>
          </a:p>
        </p:txBody>
      </p:sp>
      <p:sp>
        <p:nvSpPr>
          <p:cNvPr id="251" name="object 251"/>
          <p:cNvSpPr/>
          <p:nvPr/>
        </p:nvSpPr>
        <p:spPr>
          <a:xfrm>
            <a:off x="9408166" y="5878612"/>
            <a:ext cx="977900" cy="229870"/>
          </a:xfrm>
          <a:custGeom>
            <a:avLst/>
            <a:gdLst/>
            <a:ahLst/>
            <a:cxnLst/>
            <a:rect l="l" t="t" r="r" b="b"/>
            <a:pathLst>
              <a:path w="977900" h="229870">
                <a:moveTo>
                  <a:pt x="0" y="0"/>
                </a:moveTo>
                <a:lnTo>
                  <a:pt x="977415" y="229846"/>
                </a:lnTo>
              </a:path>
            </a:pathLst>
          </a:custGeom>
          <a:ln w="10470">
            <a:solidFill>
              <a:srgbClr val="5E5E5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2" name="object 252"/>
          <p:cNvSpPr/>
          <p:nvPr/>
        </p:nvSpPr>
        <p:spPr>
          <a:xfrm>
            <a:off x="10368189" y="6075478"/>
            <a:ext cx="68580" cy="61594"/>
          </a:xfrm>
          <a:custGeom>
            <a:avLst/>
            <a:gdLst/>
            <a:ahLst/>
            <a:cxnLst/>
            <a:rect l="l" t="t" r="r" b="b"/>
            <a:pathLst>
              <a:path w="68579" h="61595">
                <a:moveTo>
                  <a:pt x="14386" y="0"/>
                </a:moveTo>
                <a:lnTo>
                  <a:pt x="0" y="61160"/>
                </a:lnTo>
                <a:lnTo>
                  <a:pt x="68353" y="44961"/>
                </a:lnTo>
                <a:lnTo>
                  <a:pt x="14386" y="0"/>
                </a:lnTo>
                <a:close/>
              </a:path>
            </a:pathLst>
          </a:custGeom>
          <a:solidFill>
            <a:srgbClr val="5E5E5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3" name="object 253"/>
          <p:cNvSpPr/>
          <p:nvPr/>
        </p:nvSpPr>
        <p:spPr>
          <a:xfrm>
            <a:off x="9357203" y="5850423"/>
            <a:ext cx="68580" cy="61594"/>
          </a:xfrm>
          <a:custGeom>
            <a:avLst/>
            <a:gdLst/>
            <a:ahLst/>
            <a:cxnLst/>
            <a:rect l="l" t="t" r="r" b="b"/>
            <a:pathLst>
              <a:path w="68579" h="61595">
                <a:moveTo>
                  <a:pt x="68343" y="0"/>
                </a:moveTo>
                <a:lnTo>
                  <a:pt x="0" y="16198"/>
                </a:lnTo>
                <a:lnTo>
                  <a:pt x="53966" y="61160"/>
                </a:lnTo>
                <a:lnTo>
                  <a:pt x="68343" y="0"/>
                </a:lnTo>
                <a:close/>
              </a:path>
            </a:pathLst>
          </a:custGeom>
          <a:solidFill>
            <a:srgbClr val="5E5E5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4" name="object 254"/>
          <p:cNvSpPr/>
          <p:nvPr/>
        </p:nvSpPr>
        <p:spPr>
          <a:xfrm>
            <a:off x="9630897" y="6231615"/>
            <a:ext cx="370205" cy="171450"/>
          </a:xfrm>
          <a:custGeom>
            <a:avLst/>
            <a:gdLst/>
            <a:ahLst/>
            <a:cxnLst/>
            <a:rect l="l" t="t" r="r" b="b"/>
            <a:pathLst>
              <a:path w="370204" h="171450">
                <a:moveTo>
                  <a:pt x="0" y="170937"/>
                </a:moveTo>
                <a:lnTo>
                  <a:pt x="369863" y="0"/>
                </a:lnTo>
              </a:path>
            </a:pathLst>
          </a:custGeom>
          <a:ln w="10470">
            <a:solidFill>
              <a:srgbClr val="5E5E5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5" name="object 255"/>
          <p:cNvSpPr/>
          <p:nvPr/>
        </p:nvSpPr>
        <p:spPr>
          <a:xfrm>
            <a:off x="9978076" y="6207503"/>
            <a:ext cx="70485" cy="57150"/>
          </a:xfrm>
          <a:custGeom>
            <a:avLst/>
            <a:gdLst/>
            <a:ahLst/>
            <a:cxnLst/>
            <a:rect l="l" t="t" r="r" b="b"/>
            <a:pathLst>
              <a:path w="70484" h="57150">
                <a:moveTo>
                  <a:pt x="0" y="0"/>
                </a:moveTo>
                <a:lnTo>
                  <a:pt x="26355" y="57024"/>
                </a:lnTo>
                <a:lnTo>
                  <a:pt x="70207" y="2146"/>
                </a:lnTo>
                <a:lnTo>
                  <a:pt x="0" y="0"/>
                </a:lnTo>
                <a:close/>
              </a:path>
            </a:pathLst>
          </a:custGeom>
          <a:solidFill>
            <a:srgbClr val="5E5E5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6" name="object 256"/>
          <p:cNvSpPr/>
          <p:nvPr/>
        </p:nvSpPr>
        <p:spPr>
          <a:xfrm>
            <a:off x="9583373" y="6369646"/>
            <a:ext cx="70485" cy="57150"/>
          </a:xfrm>
          <a:custGeom>
            <a:avLst/>
            <a:gdLst/>
            <a:ahLst/>
            <a:cxnLst/>
            <a:rect l="l" t="t" r="r" b="b"/>
            <a:pathLst>
              <a:path w="70484" h="57150">
                <a:moveTo>
                  <a:pt x="43852" y="0"/>
                </a:moveTo>
                <a:lnTo>
                  <a:pt x="0" y="54867"/>
                </a:lnTo>
                <a:lnTo>
                  <a:pt x="70207" y="57034"/>
                </a:lnTo>
                <a:lnTo>
                  <a:pt x="43852" y="0"/>
                </a:lnTo>
                <a:close/>
              </a:path>
            </a:pathLst>
          </a:custGeom>
          <a:solidFill>
            <a:srgbClr val="5E5E5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7" name="object 257"/>
          <p:cNvSpPr/>
          <p:nvPr/>
        </p:nvSpPr>
        <p:spPr>
          <a:xfrm>
            <a:off x="9357202" y="6034371"/>
            <a:ext cx="0" cy="279400"/>
          </a:xfrm>
          <a:custGeom>
            <a:avLst/>
            <a:gdLst/>
            <a:ahLst/>
            <a:cxnLst/>
            <a:rect l="l" t="t" r="r" b="b"/>
            <a:pathLst>
              <a:path w="0" h="279400">
                <a:moveTo>
                  <a:pt x="0" y="0"/>
                </a:moveTo>
                <a:lnTo>
                  <a:pt x="0" y="278944"/>
                </a:lnTo>
              </a:path>
            </a:pathLst>
          </a:custGeom>
          <a:ln w="10470">
            <a:solidFill>
              <a:srgbClr val="5E5E5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8" name="object 258"/>
          <p:cNvSpPr/>
          <p:nvPr/>
        </p:nvSpPr>
        <p:spPr>
          <a:xfrm>
            <a:off x="9325789" y="6354152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5" h="62864">
                <a:moveTo>
                  <a:pt x="62825" y="0"/>
                </a:moveTo>
                <a:lnTo>
                  <a:pt x="0" y="0"/>
                </a:lnTo>
                <a:lnTo>
                  <a:pt x="31412" y="62825"/>
                </a:lnTo>
                <a:lnTo>
                  <a:pt x="62825" y="0"/>
                </a:lnTo>
                <a:close/>
              </a:path>
            </a:pathLst>
          </a:custGeom>
          <a:solidFill>
            <a:srgbClr val="5E5E5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9" name="object 259"/>
          <p:cNvSpPr/>
          <p:nvPr/>
        </p:nvSpPr>
        <p:spPr>
          <a:xfrm>
            <a:off x="9325783" y="5866624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5" h="62864">
                <a:moveTo>
                  <a:pt x="31423" y="0"/>
                </a:moveTo>
                <a:lnTo>
                  <a:pt x="0" y="62825"/>
                </a:lnTo>
                <a:lnTo>
                  <a:pt x="62825" y="62835"/>
                </a:lnTo>
                <a:lnTo>
                  <a:pt x="31423" y="0"/>
                </a:lnTo>
                <a:close/>
              </a:path>
            </a:pathLst>
          </a:custGeom>
          <a:solidFill>
            <a:srgbClr val="5E5E5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0" name="object 260"/>
          <p:cNvSpPr/>
          <p:nvPr/>
        </p:nvSpPr>
        <p:spPr>
          <a:xfrm>
            <a:off x="9023599" y="5741605"/>
            <a:ext cx="588645" cy="293370"/>
          </a:xfrm>
          <a:custGeom>
            <a:avLst/>
            <a:gdLst/>
            <a:ahLst/>
            <a:cxnLst/>
            <a:rect l="l" t="t" r="r" b="b"/>
            <a:pathLst>
              <a:path w="588645" h="293370">
                <a:moveTo>
                  <a:pt x="0" y="0"/>
                </a:moveTo>
                <a:lnTo>
                  <a:pt x="588044" y="0"/>
                </a:lnTo>
                <a:lnTo>
                  <a:pt x="588044" y="292765"/>
                </a:lnTo>
                <a:lnTo>
                  <a:pt x="0" y="29276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1" name="object 261"/>
          <p:cNvSpPr/>
          <p:nvPr/>
        </p:nvSpPr>
        <p:spPr>
          <a:xfrm>
            <a:off x="9023599" y="5741605"/>
            <a:ext cx="588645" cy="293370"/>
          </a:xfrm>
          <a:custGeom>
            <a:avLst/>
            <a:gdLst/>
            <a:ahLst/>
            <a:cxnLst/>
            <a:rect l="l" t="t" r="r" b="b"/>
            <a:pathLst>
              <a:path w="588645" h="293370">
                <a:moveTo>
                  <a:pt x="0" y="0"/>
                </a:moveTo>
                <a:lnTo>
                  <a:pt x="588044" y="0"/>
                </a:lnTo>
                <a:lnTo>
                  <a:pt x="588044" y="292765"/>
                </a:lnTo>
                <a:lnTo>
                  <a:pt x="0" y="292765"/>
                </a:lnTo>
                <a:lnTo>
                  <a:pt x="0" y="0"/>
                </a:lnTo>
                <a:close/>
              </a:path>
            </a:pathLst>
          </a:custGeom>
          <a:ln w="21360">
            <a:solidFill>
              <a:srgbClr val="FF6A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2" name="object 262"/>
          <p:cNvSpPr txBox="1"/>
          <p:nvPr/>
        </p:nvSpPr>
        <p:spPr>
          <a:xfrm>
            <a:off x="9140154" y="5743893"/>
            <a:ext cx="287020" cy="2520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50" spc="15" b="1">
                <a:latin typeface="微软雅黑"/>
                <a:cs typeface="微软雅黑"/>
              </a:rPr>
              <a:t>G1</a:t>
            </a:r>
            <a:endParaRPr sz="1450">
              <a:latin typeface="微软雅黑"/>
              <a:cs typeface="微软雅黑"/>
            </a:endParaRPr>
          </a:p>
        </p:txBody>
      </p:sp>
      <p:sp>
        <p:nvSpPr>
          <p:cNvPr id="263" name="object 263"/>
          <p:cNvSpPr/>
          <p:nvPr/>
        </p:nvSpPr>
        <p:spPr>
          <a:xfrm>
            <a:off x="9928283" y="5977828"/>
            <a:ext cx="939165" cy="329565"/>
          </a:xfrm>
          <a:custGeom>
            <a:avLst/>
            <a:gdLst/>
            <a:ahLst/>
            <a:cxnLst/>
            <a:rect l="l" t="t" r="r" b="b"/>
            <a:pathLst>
              <a:path w="939165" h="329564">
                <a:moveTo>
                  <a:pt x="0" y="0"/>
                </a:moveTo>
                <a:lnTo>
                  <a:pt x="938610" y="0"/>
                </a:lnTo>
                <a:lnTo>
                  <a:pt x="938610" y="329204"/>
                </a:lnTo>
                <a:lnTo>
                  <a:pt x="0" y="32920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4" name="object 264"/>
          <p:cNvSpPr txBox="1"/>
          <p:nvPr/>
        </p:nvSpPr>
        <p:spPr>
          <a:xfrm>
            <a:off x="9928283" y="5977828"/>
            <a:ext cx="939165" cy="329565"/>
          </a:xfrm>
          <a:prstGeom prst="rect">
            <a:avLst/>
          </a:prstGeom>
          <a:ln w="21360">
            <a:solidFill>
              <a:srgbClr val="FF6A00"/>
            </a:solidFill>
          </a:ln>
        </p:spPr>
        <p:txBody>
          <a:bodyPr wrap="square" lIns="0" tIns="31114" rIns="0" bIns="0" rtlCol="0" vert="horz">
            <a:spAutoFit/>
          </a:bodyPr>
          <a:lstStyle/>
          <a:p>
            <a:pPr marL="153670">
              <a:lnSpc>
                <a:spcPct val="100000"/>
              </a:lnSpc>
              <a:spcBef>
                <a:spcPts val="244"/>
              </a:spcBef>
            </a:pPr>
            <a:r>
              <a:rPr dirty="0" sz="1650">
                <a:latin typeface="微软雅黑"/>
                <a:cs typeface="微软雅黑"/>
              </a:rPr>
              <a:t>中间件</a:t>
            </a:r>
            <a:endParaRPr sz="1650">
              <a:latin typeface="微软雅黑"/>
              <a:cs typeface="微软雅黑"/>
            </a:endParaRPr>
          </a:p>
        </p:txBody>
      </p:sp>
      <p:sp>
        <p:nvSpPr>
          <p:cNvPr id="265" name="object 265"/>
          <p:cNvSpPr/>
          <p:nvPr/>
        </p:nvSpPr>
        <p:spPr>
          <a:xfrm>
            <a:off x="9023599" y="6313315"/>
            <a:ext cx="588645" cy="292100"/>
          </a:xfrm>
          <a:custGeom>
            <a:avLst/>
            <a:gdLst/>
            <a:ahLst/>
            <a:cxnLst/>
            <a:rect l="l" t="t" r="r" b="b"/>
            <a:pathLst>
              <a:path w="588645" h="292100">
                <a:moveTo>
                  <a:pt x="0" y="0"/>
                </a:moveTo>
                <a:lnTo>
                  <a:pt x="588044" y="0"/>
                </a:lnTo>
                <a:lnTo>
                  <a:pt x="588044" y="291509"/>
                </a:lnTo>
                <a:lnTo>
                  <a:pt x="0" y="2915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6" name="object 266"/>
          <p:cNvSpPr/>
          <p:nvPr/>
        </p:nvSpPr>
        <p:spPr>
          <a:xfrm>
            <a:off x="9023599" y="6313315"/>
            <a:ext cx="588645" cy="292100"/>
          </a:xfrm>
          <a:custGeom>
            <a:avLst/>
            <a:gdLst/>
            <a:ahLst/>
            <a:cxnLst/>
            <a:rect l="l" t="t" r="r" b="b"/>
            <a:pathLst>
              <a:path w="588645" h="292100">
                <a:moveTo>
                  <a:pt x="0" y="0"/>
                </a:moveTo>
                <a:lnTo>
                  <a:pt x="588044" y="0"/>
                </a:lnTo>
                <a:lnTo>
                  <a:pt x="588044" y="291509"/>
                </a:lnTo>
                <a:lnTo>
                  <a:pt x="0" y="291509"/>
                </a:lnTo>
                <a:lnTo>
                  <a:pt x="0" y="0"/>
                </a:lnTo>
                <a:close/>
              </a:path>
            </a:pathLst>
          </a:custGeom>
          <a:ln w="21360">
            <a:solidFill>
              <a:srgbClr val="FF6A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7" name="object 267"/>
          <p:cNvSpPr txBox="1"/>
          <p:nvPr/>
        </p:nvSpPr>
        <p:spPr>
          <a:xfrm>
            <a:off x="9140154" y="6314516"/>
            <a:ext cx="287020" cy="2520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50" spc="15" b="1">
                <a:latin typeface="微软雅黑"/>
                <a:cs typeface="微软雅黑"/>
              </a:rPr>
              <a:t>G2</a:t>
            </a:r>
            <a:endParaRPr sz="1450">
              <a:latin typeface="微软雅黑"/>
              <a:cs typeface="微软雅黑"/>
            </a:endParaRPr>
          </a:p>
        </p:txBody>
      </p:sp>
      <p:sp>
        <p:nvSpPr>
          <p:cNvPr id="268" name="object 268"/>
          <p:cNvSpPr/>
          <p:nvPr/>
        </p:nvSpPr>
        <p:spPr>
          <a:xfrm>
            <a:off x="18148348" y="3430261"/>
            <a:ext cx="314325" cy="0"/>
          </a:xfrm>
          <a:custGeom>
            <a:avLst/>
            <a:gdLst/>
            <a:ahLst/>
            <a:cxnLst/>
            <a:rect l="l" t="t" r="r" b="b"/>
            <a:pathLst>
              <a:path w="314325" h="0">
                <a:moveTo>
                  <a:pt x="0" y="0"/>
                </a:moveTo>
                <a:lnTo>
                  <a:pt x="314126" y="0"/>
                </a:lnTo>
              </a:path>
            </a:pathLst>
          </a:custGeom>
          <a:ln w="10470">
            <a:solidFill>
              <a:srgbClr val="5E5E5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9" name="object 269"/>
          <p:cNvSpPr/>
          <p:nvPr/>
        </p:nvSpPr>
        <p:spPr>
          <a:xfrm>
            <a:off x="18549804" y="3398846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5" h="62864">
                <a:moveTo>
                  <a:pt x="0" y="0"/>
                </a:moveTo>
                <a:lnTo>
                  <a:pt x="0" y="62825"/>
                </a:lnTo>
                <a:lnTo>
                  <a:pt x="62825" y="31412"/>
                </a:lnTo>
                <a:lnTo>
                  <a:pt x="0" y="0"/>
                </a:lnTo>
                <a:close/>
              </a:path>
            </a:pathLst>
          </a:custGeom>
          <a:solidFill>
            <a:srgbClr val="5E5E5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0" name="object 270"/>
          <p:cNvSpPr/>
          <p:nvPr/>
        </p:nvSpPr>
        <p:spPr>
          <a:xfrm>
            <a:off x="17996940" y="3398846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5" h="62864">
                <a:moveTo>
                  <a:pt x="62825" y="0"/>
                </a:moveTo>
                <a:lnTo>
                  <a:pt x="0" y="31412"/>
                </a:lnTo>
                <a:lnTo>
                  <a:pt x="62825" y="62825"/>
                </a:lnTo>
                <a:lnTo>
                  <a:pt x="62825" y="0"/>
                </a:lnTo>
                <a:close/>
              </a:path>
            </a:pathLst>
          </a:custGeom>
          <a:solidFill>
            <a:srgbClr val="5E5E5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1" name="object 271"/>
          <p:cNvSpPr/>
          <p:nvPr/>
        </p:nvSpPr>
        <p:spPr>
          <a:xfrm>
            <a:off x="18023405" y="3475434"/>
            <a:ext cx="281305" cy="480695"/>
          </a:xfrm>
          <a:custGeom>
            <a:avLst/>
            <a:gdLst/>
            <a:ahLst/>
            <a:cxnLst/>
            <a:rect l="l" t="t" r="r" b="b"/>
            <a:pathLst>
              <a:path w="281305" h="480695">
                <a:moveTo>
                  <a:pt x="0" y="0"/>
                </a:moveTo>
                <a:lnTo>
                  <a:pt x="281300" y="480111"/>
                </a:lnTo>
              </a:path>
            </a:pathLst>
          </a:custGeom>
          <a:ln w="10470">
            <a:solidFill>
              <a:srgbClr val="5E5E5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2" name="object 272"/>
          <p:cNvSpPr/>
          <p:nvPr/>
        </p:nvSpPr>
        <p:spPr>
          <a:xfrm>
            <a:off x="18272307" y="3930628"/>
            <a:ext cx="59055" cy="70485"/>
          </a:xfrm>
          <a:custGeom>
            <a:avLst/>
            <a:gdLst/>
            <a:ahLst/>
            <a:cxnLst/>
            <a:rect l="l" t="t" r="r" b="b"/>
            <a:pathLst>
              <a:path w="59055" h="70485">
                <a:moveTo>
                  <a:pt x="54207" y="0"/>
                </a:moveTo>
                <a:lnTo>
                  <a:pt x="0" y="31758"/>
                </a:lnTo>
                <a:lnTo>
                  <a:pt x="58856" y="70081"/>
                </a:lnTo>
                <a:lnTo>
                  <a:pt x="54207" y="0"/>
                </a:lnTo>
                <a:close/>
              </a:path>
            </a:pathLst>
          </a:custGeom>
          <a:solidFill>
            <a:srgbClr val="5E5E5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3" name="object 273"/>
          <p:cNvSpPr/>
          <p:nvPr/>
        </p:nvSpPr>
        <p:spPr>
          <a:xfrm>
            <a:off x="17996940" y="3430266"/>
            <a:ext cx="59055" cy="70485"/>
          </a:xfrm>
          <a:custGeom>
            <a:avLst/>
            <a:gdLst/>
            <a:ahLst/>
            <a:cxnLst/>
            <a:rect l="l" t="t" r="r" b="b"/>
            <a:pathLst>
              <a:path w="59055" h="70485">
                <a:moveTo>
                  <a:pt x="0" y="0"/>
                </a:moveTo>
                <a:lnTo>
                  <a:pt x="4659" y="70081"/>
                </a:lnTo>
                <a:lnTo>
                  <a:pt x="58867" y="38323"/>
                </a:lnTo>
                <a:lnTo>
                  <a:pt x="0" y="0"/>
                </a:lnTo>
                <a:close/>
              </a:path>
            </a:pathLst>
          </a:custGeom>
          <a:solidFill>
            <a:srgbClr val="5E5E5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4" name="object 274"/>
          <p:cNvSpPr/>
          <p:nvPr/>
        </p:nvSpPr>
        <p:spPr>
          <a:xfrm>
            <a:off x="18354338" y="3477212"/>
            <a:ext cx="235585" cy="476884"/>
          </a:xfrm>
          <a:custGeom>
            <a:avLst/>
            <a:gdLst/>
            <a:ahLst/>
            <a:cxnLst/>
            <a:rect l="l" t="t" r="r" b="b"/>
            <a:pathLst>
              <a:path w="235584" h="476885">
                <a:moveTo>
                  <a:pt x="235123" y="0"/>
                </a:moveTo>
                <a:lnTo>
                  <a:pt x="0" y="476550"/>
                </a:lnTo>
              </a:path>
            </a:pathLst>
          </a:custGeom>
          <a:ln w="10470">
            <a:solidFill>
              <a:srgbClr val="5E5E5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5" name="object 275"/>
          <p:cNvSpPr/>
          <p:nvPr/>
        </p:nvSpPr>
        <p:spPr>
          <a:xfrm>
            <a:off x="18330792" y="3930471"/>
            <a:ext cx="56515" cy="70485"/>
          </a:xfrm>
          <a:custGeom>
            <a:avLst/>
            <a:gdLst/>
            <a:ahLst/>
            <a:cxnLst/>
            <a:rect l="l" t="t" r="r" b="b"/>
            <a:pathLst>
              <a:path w="56515" h="70485">
                <a:moveTo>
                  <a:pt x="0" y="0"/>
                </a:moveTo>
                <a:lnTo>
                  <a:pt x="376" y="70249"/>
                </a:lnTo>
                <a:lnTo>
                  <a:pt x="56343" y="27800"/>
                </a:lnTo>
                <a:lnTo>
                  <a:pt x="0" y="0"/>
                </a:lnTo>
                <a:close/>
              </a:path>
            </a:pathLst>
          </a:custGeom>
          <a:solidFill>
            <a:srgbClr val="5E5E5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6" name="object 276"/>
          <p:cNvSpPr/>
          <p:nvPr/>
        </p:nvSpPr>
        <p:spPr>
          <a:xfrm>
            <a:off x="18556658" y="3430262"/>
            <a:ext cx="56515" cy="70485"/>
          </a:xfrm>
          <a:custGeom>
            <a:avLst/>
            <a:gdLst/>
            <a:ahLst/>
            <a:cxnLst/>
            <a:rect l="l" t="t" r="r" b="b"/>
            <a:pathLst>
              <a:path w="56515" h="70485">
                <a:moveTo>
                  <a:pt x="55966" y="0"/>
                </a:moveTo>
                <a:lnTo>
                  <a:pt x="0" y="42438"/>
                </a:lnTo>
                <a:lnTo>
                  <a:pt x="56343" y="70238"/>
                </a:lnTo>
                <a:lnTo>
                  <a:pt x="55966" y="0"/>
                </a:lnTo>
                <a:close/>
              </a:path>
            </a:pathLst>
          </a:custGeom>
          <a:solidFill>
            <a:srgbClr val="5E5E5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7" name="object 277"/>
          <p:cNvSpPr/>
          <p:nvPr/>
        </p:nvSpPr>
        <p:spPr>
          <a:xfrm>
            <a:off x="17861864" y="3836741"/>
            <a:ext cx="940435" cy="329565"/>
          </a:xfrm>
          <a:custGeom>
            <a:avLst/>
            <a:gdLst/>
            <a:ahLst/>
            <a:cxnLst/>
            <a:rect l="l" t="t" r="r" b="b"/>
            <a:pathLst>
              <a:path w="940434" h="329564">
                <a:moveTo>
                  <a:pt x="0" y="0"/>
                </a:moveTo>
                <a:lnTo>
                  <a:pt x="939866" y="0"/>
                </a:lnTo>
                <a:lnTo>
                  <a:pt x="939866" y="329204"/>
                </a:lnTo>
                <a:lnTo>
                  <a:pt x="0" y="329204"/>
                </a:lnTo>
                <a:lnTo>
                  <a:pt x="0" y="0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8" name="object 278"/>
          <p:cNvSpPr txBox="1"/>
          <p:nvPr/>
        </p:nvSpPr>
        <p:spPr>
          <a:xfrm>
            <a:off x="17861864" y="3836741"/>
            <a:ext cx="940435" cy="329565"/>
          </a:xfrm>
          <a:prstGeom prst="rect">
            <a:avLst/>
          </a:prstGeom>
          <a:ln w="21360">
            <a:solidFill>
              <a:srgbClr val="FF6A00"/>
            </a:solidFill>
          </a:ln>
        </p:spPr>
        <p:txBody>
          <a:bodyPr wrap="square" lIns="0" tIns="30480" rIns="0" bIns="0" rtlCol="0" vert="horz">
            <a:spAutoFit/>
          </a:bodyPr>
          <a:lstStyle/>
          <a:p>
            <a:pPr marL="154940">
              <a:lnSpc>
                <a:spcPct val="100000"/>
              </a:lnSpc>
              <a:spcBef>
                <a:spcPts val="240"/>
              </a:spcBef>
            </a:pPr>
            <a:r>
              <a:rPr dirty="0" sz="1650">
                <a:latin typeface="微软雅黑"/>
                <a:cs typeface="微软雅黑"/>
              </a:rPr>
              <a:t>中间件</a:t>
            </a:r>
            <a:endParaRPr sz="1650">
              <a:latin typeface="微软雅黑"/>
              <a:cs typeface="微软雅黑"/>
            </a:endParaRPr>
          </a:p>
        </p:txBody>
      </p:sp>
      <p:sp>
        <p:nvSpPr>
          <p:cNvPr id="279" name="object 279"/>
          <p:cNvSpPr/>
          <p:nvPr/>
        </p:nvSpPr>
        <p:spPr>
          <a:xfrm>
            <a:off x="17848042" y="3301470"/>
            <a:ext cx="300355" cy="306705"/>
          </a:xfrm>
          <a:custGeom>
            <a:avLst/>
            <a:gdLst/>
            <a:ahLst/>
            <a:cxnLst/>
            <a:rect l="l" t="t" r="r" b="b"/>
            <a:pathLst>
              <a:path w="300355" h="306704">
                <a:moveTo>
                  <a:pt x="0" y="0"/>
                </a:moveTo>
                <a:lnTo>
                  <a:pt x="300304" y="0"/>
                </a:lnTo>
                <a:lnTo>
                  <a:pt x="300304" y="306587"/>
                </a:lnTo>
                <a:lnTo>
                  <a:pt x="0" y="306587"/>
                </a:lnTo>
                <a:lnTo>
                  <a:pt x="0" y="0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0" name="object 280"/>
          <p:cNvSpPr/>
          <p:nvPr/>
        </p:nvSpPr>
        <p:spPr>
          <a:xfrm>
            <a:off x="17848042" y="3301470"/>
            <a:ext cx="300355" cy="306705"/>
          </a:xfrm>
          <a:custGeom>
            <a:avLst/>
            <a:gdLst/>
            <a:ahLst/>
            <a:cxnLst/>
            <a:rect l="l" t="t" r="r" b="b"/>
            <a:pathLst>
              <a:path w="300355" h="306704">
                <a:moveTo>
                  <a:pt x="0" y="0"/>
                </a:moveTo>
                <a:lnTo>
                  <a:pt x="300304" y="0"/>
                </a:lnTo>
                <a:lnTo>
                  <a:pt x="300304" y="306587"/>
                </a:lnTo>
                <a:lnTo>
                  <a:pt x="0" y="306587"/>
                </a:lnTo>
                <a:lnTo>
                  <a:pt x="0" y="0"/>
                </a:lnTo>
                <a:close/>
              </a:path>
            </a:pathLst>
          </a:custGeom>
          <a:ln w="21360">
            <a:solidFill>
              <a:srgbClr val="FF6A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1" name="object 281"/>
          <p:cNvSpPr txBox="1"/>
          <p:nvPr/>
        </p:nvSpPr>
        <p:spPr>
          <a:xfrm>
            <a:off x="17123854" y="3173440"/>
            <a:ext cx="915669" cy="2774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50">
                <a:solidFill>
                  <a:srgbClr val="5E5E5E"/>
                </a:solidFill>
                <a:latin typeface="Arial"/>
                <a:cs typeface="Arial"/>
              </a:rPr>
              <a:t>RZ82B</a:t>
            </a:r>
            <a:r>
              <a:rPr dirty="0" sz="1650" spc="19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dirty="0" baseline="-34482" sz="2175" spc="37" b="1">
                <a:latin typeface="微软雅黑"/>
                <a:cs typeface="微软雅黑"/>
              </a:rPr>
              <a:t>A</a:t>
            </a:r>
            <a:endParaRPr baseline="-34482" sz="2175">
              <a:latin typeface="微软雅黑"/>
              <a:cs typeface="微软雅黑"/>
            </a:endParaRPr>
          </a:p>
        </p:txBody>
      </p:sp>
      <p:sp>
        <p:nvSpPr>
          <p:cNvPr id="282" name="object 282"/>
          <p:cNvSpPr/>
          <p:nvPr/>
        </p:nvSpPr>
        <p:spPr>
          <a:xfrm>
            <a:off x="18462474" y="3301470"/>
            <a:ext cx="300355" cy="306705"/>
          </a:xfrm>
          <a:custGeom>
            <a:avLst/>
            <a:gdLst/>
            <a:ahLst/>
            <a:cxnLst/>
            <a:rect l="l" t="t" r="r" b="b"/>
            <a:pathLst>
              <a:path w="300355" h="306704">
                <a:moveTo>
                  <a:pt x="0" y="0"/>
                </a:moveTo>
                <a:lnTo>
                  <a:pt x="300304" y="0"/>
                </a:lnTo>
                <a:lnTo>
                  <a:pt x="300304" y="306587"/>
                </a:lnTo>
                <a:lnTo>
                  <a:pt x="0" y="306587"/>
                </a:lnTo>
                <a:lnTo>
                  <a:pt x="0" y="0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3" name="object 283"/>
          <p:cNvSpPr/>
          <p:nvPr/>
        </p:nvSpPr>
        <p:spPr>
          <a:xfrm>
            <a:off x="18462474" y="3301470"/>
            <a:ext cx="300355" cy="306705"/>
          </a:xfrm>
          <a:custGeom>
            <a:avLst/>
            <a:gdLst/>
            <a:ahLst/>
            <a:cxnLst/>
            <a:rect l="l" t="t" r="r" b="b"/>
            <a:pathLst>
              <a:path w="300355" h="306704">
                <a:moveTo>
                  <a:pt x="0" y="0"/>
                </a:moveTo>
                <a:lnTo>
                  <a:pt x="300304" y="0"/>
                </a:lnTo>
                <a:lnTo>
                  <a:pt x="300304" y="306587"/>
                </a:lnTo>
                <a:lnTo>
                  <a:pt x="0" y="306587"/>
                </a:lnTo>
                <a:lnTo>
                  <a:pt x="0" y="0"/>
                </a:lnTo>
                <a:close/>
              </a:path>
            </a:pathLst>
          </a:custGeom>
          <a:ln w="21360">
            <a:solidFill>
              <a:srgbClr val="FF6A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4" name="object 284"/>
          <p:cNvSpPr txBox="1"/>
          <p:nvPr/>
        </p:nvSpPr>
        <p:spPr>
          <a:xfrm>
            <a:off x="18472438" y="3308746"/>
            <a:ext cx="154305" cy="2520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50" spc="15" b="1">
                <a:latin typeface="微软雅黑"/>
                <a:cs typeface="微软雅黑"/>
              </a:rPr>
              <a:t>B</a:t>
            </a:r>
            <a:endParaRPr sz="1450">
              <a:latin typeface="微软雅黑"/>
              <a:cs typeface="微软雅黑"/>
            </a:endParaRPr>
          </a:p>
        </p:txBody>
      </p:sp>
      <p:sp>
        <p:nvSpPr>
          <p:cNvPr id="285" name="object 285"/>
          <p:cNvSpPr/>
          <p:nvPr/>
        </p:nvSpPr>
        <p:spPr>
          <a:xfrm>
            <a:off x="3858730" y="1712618"/>
            <a:ext cx="1272840" cy="349308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6" name="object 286"/>
          <p:cNvSpPr txBox="1"/>
          <p:nvPr/>
        </p:nvSpPr>
        <p:spPr>
          <a:xfrm>
            <a:off x="4062505" y="1741364"/>
            <a:ext cx="864869" cy="2774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50">
                <a:solidFill>
                  <a:srgbClr val="FFFFFF"/>
                </a:solidFill>
                <a:latin typeface="微软雅黑"/>
                <a:cs typeface="微软雅黑"/>
              </a:rPr>
              <a:t>负载均衡</a:t>
            </a:r>
            <a:endParaRPr sz="1650">
              <a:latin typeface="微软雅黑"/>
              <a:cs typeface="微软雅黑"/>
            </a:endParaRPr>
          </a:p>
        </p:txBody>
      </p:sp>
      <p:sp>
        <p:nvSpPr>
          <p:cNvPr id="287" name="object 287"/>
          <p:cNvSpPr/>
          <p:nvPr/>
        </p:nvSpPr>
        <p:spPr>
          <a:xfrm>
            <a:off x="9603471" y="2084544"/>
            <a:ext cx="188595" cy="71755"/>
          </a:xfrm>
          <a:custGeom>
            <a:avLst/>
            <a:gdLst/>
            <a:ahLst/>
            <a:cxnLst/>
            <a:rect l="l" t="t" r="r" b="b"/>
            <a:pathLst>
              <a:path w="188595" h="71755">
                <a:moveTo>
                  <a:pt x="188475" y="0"/>
                </a:moveTo>
                <a:lnTo>
                  <a:pt x="0" y="0"/>
                </a:lnTo>
                <a:lnTo>
                  <a:pt x="94237" y="71620"/>
                </a:lnTo>
                <a:lnTo>
                  <a:pt x="188475" y="0"/>
                </a:lnTo>
                <a:close/>
              </a:path>
            </a:pathLst>
          </a:custGeom>
          <a:solidFill>
            <a:srgbClr val="FF6A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8" name="object 288"/>
          <p:cNvSpPr/>
          <p:nvPr/>
        </p:nvSpPr>
        <p:spPr>
          <a:xfrm>
            <a:off x="9603471" y="2193860"/>
            <a:ext cx="188595" cy="71755"/>
          </a:xfrm>
          <a:custGeom>
            <a:avLst/>
            <a:gdLst/>
            <a:ahLst/>
            <a:cxnLst/>
            <a:rect l="l" t="t" r="r" b="b"/>
            <a:pathLst>
              <a:path w="188595" h="71755">
                <a:moveTo>
                  <a:pt x="188475" y="0"/>
                </a:moveTo>
                <a:lnTo>
                  <a:pt x="0" y="0"/>
                </a:lnTo>
                <a:lnTo>
                  <a:pt x="94237" y="71620"/>
                </a:lnTo>
                <a:lnTo>
                  <a:pt x="188475" y="0"/>
                </a:lnTo>
                <a:close/>
              </a:path>
            </a:pathLst>
          </a:custGeom>
          <a:solidFill>
            <a:srgbClr val="FFB6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9" name="object 289"/>
          <p:cNvSpPr/>
          <p:nvPr/>
        </p:nvSpPr>
        <p:spPr>
          <a:xfrm>
            <a:off x="16986701" y="2084544"/>
            <a:ext cx="188595" cy="71755"/>
          </a:xfrm>
          <a:custGeom>
            <a:avLst/>
            <a:gdLst/>
            <a:ahLst/>
            <a:cxnLst/>
            <a:rect l="l" t="t" r="r" b="b"/>
            <a:pathLst>
              <a:path w="188594" h="71755">
                <a:moveTo>
                  <a:pt x="188475" y="0"/>
                </a:moveTo>
                <a:lnTo>
                  <a:pt x="0" y="0"/>
                </a:lnTo>
                <a:lnTo>
                  <a:pt x="94237" y="71620"/>
                </a:lnTo>
                <a:lnTo>
                  <a:pt x="188475" y="0"/>
                </a:lnTo>
                <a:close/>
              </a:path>
            </a:pathLst>
          </a:custGeom>
          <a:solidFill>
            <a:srgbClr val="FF6A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0" name="object 290"/>
          <p:cNvSpPr/>
          <p:nvPr/>
        </p:nvSpPr>
        <p:spPr>
          <a:xfrm>
            <a:off x="16986701" y="2193860"/>
            <a:ext cx="188595" cy="71755"/>
          </a:xfrm>
          <a:custGeom>
            <a:avLst/>
            <a:gdLst/>
            <a:ahLst/>
            <a:cxnLst/>
            <a:rect l="l" t="t" r="r" b="b"/>
            <a:pathLst>
              <a:path w="188594" h="71755">
                <a:moveTo>
                  <a:pt x="188475" y="0"/>
                </a:moveTo>
                <a:lnTo>
                  <a:pt x="0" y="0"/>
                </a:lnTo>
                <a:lnTo>
                  <a:pt x="94237" y="71620"/>
                </a:lnTo>
                <a:lnTo>
                  <a:pt x="188475" y="0"/>
                </a:lnTo>
                <a:close/>
              </a:path>
            </a:pathLst>
          </a:custGeom>
          <a:solidFill>
            <a:srgbClr val="FFB6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1" name="object 291"/>
          <p:cNvSpPr/>
          <p:nvPr/>
        </p:nvSpPr>
        <p:spPr>
          <a:xfrm>
            <a:off x="15183623" y="3426492"/>
            <a:ext cx="1308735" cy="1308100"/>
          </a:xfrm>
          <a:custGeom>
            <a:avLst/>
            <a:gdLst/>
            <a:ahLst/>
            <a:cxnLst/>
            <a:rect l="l" t="t" r="r" b="b"/>
            <a:pathLst>
              <a:path w="1308734" h="1308100">
                <a:moveTo>
                  <a:pt x="722794" y="0"/>
                </a:moveTo>
                <a:lnTo>
                  <a:pt x="0" y="0"/>
                </a:lnTo>
                <a:lnTo>
                  <a:pt x="0" y="1308022"/>
                </a:lnTo>
                <a:lnTo>
                  <a:pt x="1308441" y="1308022"/>
                </a:lnTo>
              </a:path>
            </a:pathLst>
          </a:custGeom>
          <a:ln w="10470">
            <a:solidFill>
              <a:srgbClr val="001F5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2" name="object 292"/>
          <p:cNvSpPr/>
          <p:nvPr/>
        </p:nvSpPr>
        <p:spPr>
          <a:xfrm>
            <a:off x="16481590" y="4703100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5" h="62864">
                <a:moveTo>
                  <a:pt x="0" y="0"/>
                </a:moveTo>
                <a:lnTo>
                  <a:pt x="0" y="62825"/>
                </a:lnTo>
                <a:lnTo>
                  <a:pt x="62825" y="31412"/>
                </a:lnTo>
                <a:lnTo>
                  <a:pt x="0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3" name="object 293"/>
          <p:cNvSpPr/>
          <p:nvPr/>
        </p:nvSpPr>
        <p:spPr>
          <a:xfrm>
            <a:off x="16695906" y="4718844"/>
            <a:ext cx="979169" cy="229870"/>
          </a:xfrm>
          <a:custGeom>
            <a:avLst/>
            <a:gdLst/>
            <a:ahLst/>
            <a:cxnLst/>
            <a:rect l="l" t="t" r="r" b="b"/>
            <a:pathLst>
              <a:path w="979169" h="229870">
                <a:moveTo>
                  <a:pt x="0" y="0"/>
                </a:moveTo>
                <a:lnTo>
                  <a:pt x="978661" y="229867"/>
                </a:lnTo>
              </a:path>
            </a:pathLst>
          </a:custGeom>
          <a:ln w="10470">
            <a:solidFill>
              <a:srgbClr val="5E5E5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4" name="object 294"/>
          <p:cNvSpPr/>
          <p:nvPr/>
        </p:nvSpPr>
        <p:spPr>
          <a:xfrm>
            <a:off x="17657191" y="4915738"/>
            <a:ext cx="68580" cy="61594"/>
          </a:xfrm>
          <a:custGeom>
            <a:avLst/>
            <a:gdLst/>
            <a:ahLst/>
            <a:cxnLst/>
            <a:rect l="l" t="t" r="r" b="b"/>
            <a:pathLst>
              <a:path w="68580" h="61595">
                <a:moveTo>
                  <a:pt x="14366" y="0"/>
                </a:moveTo>
                <a:lnTo>
                  <a:pt x="0" y="61160"/>
                </a:lnTo>
                <a:lnTo>
                  <a:pt x="68343" y="44951"/>
                </a:lnTo>
                <a:lnTo>
                  <a:pt x="14366" y="0"/>
                </a:lnTo>
                <a:close/>
              </a:path>
            </a:pathLst>
          </a:custGeom>
          <a:solidFill>
            <a:srgbClr val="5E5E5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5" name="object 295"/>
          <p:cNvSpPr/>
          <p:nvPr/>
        </p:nvSpPr>
        <p:spPr>
          <a:xfrm>
            <a:off x="16644940" y="4690656"/>
            <a:ext cx="68580" cy="61594"/>
          </a:xfrm>
          <a:custGeom>
            <a:avLst/>
            <a:gdLst/>
            <a:ahLst/>
            <a:cxnLst/>
            <a:rect l="l" t="t" r="r" b="b"/>
            <a:pathLst>
              <a:path w="68580" h="61595">
                <a:moveTo>
                  <a:pt x="68343" y="0"/>
                </a:moveTo>
                <a:lnTo>
                  <a:pt x="0" y="16219"/>
                </a:lnTo>
                <a:lnTo>
                  <a:pt x="53977" y="61160"/>
                </a:lnTo>
                <a:lnTo>
                  <a:pt x="68343" y="0"/>
                </a:lnTo>
                <a:close/>
              </a:path>
            </a:pathLst>
          </a:custGeom>
          <a:solidFill>
            <a:srgbClr val="5E5E5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6" name="object 296"/>
          <p:cNvSpPr/>
          <p:nvPr/>
        </p:nvSpPr>
        <p:spPr>
          <a:xfrm>
            <a:off x="16918682" y="5071757"/>
            <a:ext cx="370205" cy="170180"/>
          </a:xfrm>
          <a:custGeom>
            <a:avLst/>
            <a:gdLst/>
            <a:ahLst/>
            <a:cxnLst/>
            <a:rect l="l" t="t" r="r" b="b"/>
            <a:pathLst>
              <a:path w="370205" h="170179">
                <a:moveTo>
                  <a:pt x="0" y="169890"/>
                </a:moveTo>
                <a:lnTo>
                  <a:pt x="369758" y="0"/>
                </a:lnTo>
              </a:path>
            </a:pathLst>
          </a:custGeom>
          <a:ln w="10470">
            <a:solidFill>
              <a:srgbClr val="5E5E5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7" name="object 297"/>
          <p:cNvSpPr/>
          <p:nvPr/>
        </p:nvSpPr>
        <p:spPr>
          <a:xfrm>
            <a:off x="17265815" y="5047586"/>
            <a:ext cx="70485" cy="57150"/>
          </a:xfrm>
          <a:custGeom>
            <a:avLst/>
            <a:gdLst/>
            <a:ahLst/>
            <a:cxnLst/>
            <a:rect l="l" t="t" r="r" b="b"/>
            <a:pathLst>
              <a:path w="70484" h="57150">
                <a:moveTo>
                  <a:pt x="0" y="0"/>
                </a:moveTo>
                <a:lnTo>
                  <a:pt x="26229" y="57087"/>
                </a:lnTo>
                <a:lnTo>
                  <a:pt x="70196" y="2314"/>
                </a:lnTo>
                <a:lnTo>
                  <a:pt x="0" y="0"/>
                </a:lnTo>
                <a:close/>
              </a:path>
            </a:pathLst>
          </a:custGeom>
          <a:solidFill>
            <a:srgbClr val="5E5E5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8" name="object 298"/>
          <p:cNvSpPr/>
          <p:nvPr/>
        </p:nvSpPr>
        <p:spPr>
          <a:xfrm>
            <a:off x="16871108" y="5208733"/>
            <a:ext cx="70485" cy="57150"/>
          </a:xfrm>
          <a:custGeom>
            <a:avLst/>
            <a:gdLst/>
            <a:ahLst/>
            <a:cxnLst/>
            <a:rect l="l" t="t" r="r" b="b"/>
            <a:pathLst>
              <a:path w="70484" h="57150">
                <a:moveTo>
                  <a:pt x="43977" y="0"/>
                </a:moveTo>
                <a:lnTo>
                  <a:pt x="0" y="54773"/>
                </a:lnTo>
                <a:lnTo>
                  <a:pt x="70207" y="57087"/>
                </a:lnTo>
                <a:lnTo>
                  <a:pt x="43977" y="0"/>
                </a:lnTo>
                <a:close/>
              </a:path>
            </a:pathLst>
          </a:custGeom>
          <a:solidFill>
            <a:srgbClr val="5E5E5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9" name="object 299"/>
          <p:cNvSpPr/>
          <p:nvPr/>
        </p:nvSpPr>
        <p:spPr>
          <a:xfrm>
            <a:off x="16644939" y="4874616"/>
            <a:ext cx="0" cy="257810"/>
          </a:xfrm>
          <a:custGeom>
            <a:avLst/>
            <a:gdLst/>
            <a:ahLst/>
            <a:cxnLst/>
            <a:rect l="l" t="t" r="r" b="b"/>
            <a:pathLst>
              <a:path w="0" h="257810">
                <a:moveTo>
                  <a:pt x="0" y="0"/>
                </a:moveTo>
                <a:lnTo>
                  <a:pt x="0" y="257583"/>
                </a:lnTo>
              </a:path>
            </a:pathLst>
          </a:custGeom>
          <a:ln w="10470">
            <a:solidFill>
              <a:srgbClr val="5E5E5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0" name="object 300"/>
          <p:cNvSpPr/>
          <p:nvPr/>
        </p:nvSpPr>
        <p:spPr>
          <a:xfrm>
            <a:off x="16613525" y="5193140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5" h="62864">
                <a:moveTo>
                  <a:pt x="62825" y="0"/>
                </a:moveTo>
                <a:lnTo>
                  <a:pt x="0" y="0"/>
                </a:lnTo>
                <a:lnTo>
                  <a:pt x="31412" y="62825"/>
                </a:lnTo>
                <a:lnTo>
                  <a:pt x="62825" y="0"/>
                </a:lnTo>
                <a:close/>
              </a:path>
            </a:pathLst>
          </a:custGeom>
          <a:solidFill>
            <a:srgbClr val="5E5E5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1" name="object 301"/>
          <p:cNvSpPr/>
          <p:nvPr/>
        </p:nvSpPr>
        <p:spPr>
          <a:xfrm>
            <a:off x="16613519" y="4706869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5" h="62864">
                <a:moveTo>
                  <a:pt x="31423" y="0"/>
                </a:moveTo>
                <a:lnTo>
                  <a:pt x="0" y="62825"/>
                </a:lnTo>
                <a:lnTo>
                  <a:pt x="62825" y="62835"/>
                </a:lnTo>
                <a:lnTo>
                  <a:pt x="31423" y="0"/>
                </a:lnTo>
                <a:close/>
              </a:path>
            </a:pathLst>
          </a:custGeom>
          <a:solidFill>
            <a:srgbClr val="5E5E5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2" name="object 302"/>
          <p:cNvSpPr/>
          <p:nvPr/>
        </p:nvSpPr>
        <p:spPr>
          <a:xfrm>
            <a:off x="16321388" y="4581850"/>
            <a:ext cx="588645" cy="293370"/>
          </a:xfrm>
          <a:custGeom>
            <a:avLst/>
            <a:gdLst/>
            <a:ahLst/>
            <a:cxnLst/>
            <a:rect l="l" t="t" r="r" b="b"/>
            <a:pathLst>
              <a:path w="588644" h="293370">
                <a:moveTo>
                  <a:pt x="0" y="0"/>
                </a:moveTo>
                <a:lnTo>
                  <a:pt x="588044" y="0"/>
                </a:lnTo>
                <a:lnTo>
                  <a:pt x="588044" y="292765"/>
                </a:lnTo>
                <a:lnTo>
                  <a:pt x="0" y="29276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3" name="object 303"/>
          <p:cNvSpPr/>
          <p:nvPr/>
        </p:nvSpPr>
        <p:spPr>
          <a:xfrm>
            <a:off x="16321388" y="4581850"/>
            <a:ext cx="588645" cy="293370"/>
          </a:xfrm>
          <a:custGeom>
            <a:avLst/>
            <a:gdLst/>
            <a:ahLst/>
            <a:cxnLst/>
            <a:rect l="l" t="t" r="r" b="b"/>
            <a:pathLst>
              <a:path w="588644" h="293370">
                <a:moveTo>
                  <a:pt x="0" y="0"/>
                </a:moveTo>
                <a:lnTo>
                  <a:pt x="588044" y="0"/>
                </a:lnTo>
                <a:lnTo>
                  <a:pt x="588044" y="292765"/>
                </a:lnTo>
                <a:lnTo>
                  <a:pt x="0" y="292765"/>
                </a:lnTo>
                <a:lnTo>
                  <a:pt x="0" y="0"/>
                </a:lnTo>
                <a:close/>
              </a:path>
            </a:pathLst>
          </a:custGeom>
          <a:ln w="21360">
            <a:solidFill>
              <a:srgbClr val="FF6A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4" name="object 304"/>
          <p:cNvSpPr txBox="1"/>
          <p:nvPr/>
        </p:nvSpPr>
        <p:spPr>
          <a:xfrm>
            <a:off x="16447281" y="4583814"/>
            <a:ext cx="268605" cy="2520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50" spc="10" b="1">
                <a:latin typeface="微软雅黑"/>
                <a:cs typeface="微软雅黑"/>
              </a:rPr>
              <a:t>C1</a:t>
            </a:r>
            <a:endParaRPr sz="1450">
              <a:latin typeface="微软雅黑"/>
              <a:cs typeface="微软雅黑"/>
            </a:endParaRPr>
          </a:p>
        </p:txBody>
      </p:sp>
      <p:sp>
        <p:nvSpPr>
          <p:cNvPr id="305" name="object 305"/>
          <p:cNvSpPr/>
          <p:nvPr/>
        </p:nvSpPr>
        <p:spPr>
          <a:xfrm>
            <a:off x="17226072" y="4818073"/>
            <a:ext cx="940435" cy="329565"/>
          </a:xfrm>
          <a:custGeom>
            <a:avLst/>
            <a:gdLst/>
            <a:ahLst/>
            <a:cxnLst/>
            <a:rect l="l" t="t" r="r" b="b"/>
            <a:pathLst>
              <a:path w="940434" h="329564">
                <a:moveTo>
                  <a:pt x="0" y="0"/>
                </a:moveTo>
                <a:lnTo>
                  <a:pt x="939866" y="0"/>
                </a:lnTo>
                <a:lnTo>
                  <a:pt x="939866" y="329204"/>
                </a:lnTo>
                <a:lnTo>
                  <a:pt x="0" y="32920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6" name="object 306"/>
          <p:cNvSpPr txBox="1"/>
          <p:nvPr/>
        </p:nvSpPr>
        <p:spPr>
          <a:xfrm>
            <a:off x="17226072" y="4818073"/>
            <a:ext cx="940435" cy="329565"/>
          </a:xfrm>
          <a:prstGeom prst="rect">
            <a:avLst/>
          </a:prstGeom>
          <a:ln w="21360">
            <a:solidFill>
              <a:srgbClr val="FF6A00"/>
            </a:solidFill>
          </a:ln>
        </p:spPr>
        <p:txBody>
          <a:bodyPr wrap="square" lIns="0" tIns="30480" rIns="0" bIns="0" rtlCol="0" vert="horz">
            <a:spAutoFit/>
          </a:bodyPr>
          <a:lstStyle/>
          <a:p>
            <a:pPr marL="154305">
              <a:lnSpc>
                <a:spcPct val="100000"/>
              </a:lnSpc>
              <a:spcBef>
                <a:spcPts val="240"/>
              </a:spcBef>
            </a:pPr>
            <a:r>
              <a:rPr dirty="0" sz="1650">
                <a:latin typeface="微软雅黑"/>
                <a:cs typeface="微软雅黑"/>
              </a:rPr>
              <a:t>中间件</a:t>
            </a:r>
            <a:endParaRPr sz="1650">
              <a:latin typeface="微软雅黑"/>
              <a:cs typeface="微软雅黑"/>
            </a:endParaRPr>
          </a:p>
        </p:txBody>
      </p:sp>
      <p:sp>
        <p:nvSpPr>
          <p:cNvPr id="307" name="object 307"/>
          <p:cNvSpPr/>
          <p:nvPr/>
        </p:nvSpPr>
        <p:spPr>
          <a:xfrm>
            <a:off x="16321388" y="5132199"/>
            <a:ext cx="588645" cy="292100"/>
          </a:xfrm>
          <a:custGeom>
            <a:avLst/>
            <a:gdLst/>
            <a:ahLst/>
            <a:cxnLst/>
            <a:rect l="l" t="t" r="r" b="b"/>
            <a:pathLst>
              <a:path w="588644" h="292100">
                <a:moveTo>
                  <a:pt x="0" y="0"/>
                </a:moveTo>
                <a:lnTo>
                  <a:pt x="588044" y="0"/>
                </a:lnTo>
                <a:lnTo>
                  <a:pt x="588044" y="291509"/>
                </a:lnTo>
                <a:lnTo>
                  <a:pt x="0" y="2915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8" name="object 308"/>
          <p:cNvSpPr/>
          <p:nvPr/>
        </p:nvSpPr>
        <p:spPr>
          <a:xfrm>
            <a:off x="16321388" y="5132199"/>
            <a:ext cx="588645" cy="292100"/>
          </a:xfrm>
          <a:custGeom>
            <a:avLst/>
            <a:gdLst/>
            <a:ahLst/>
            <a:cxnLst/>
            <a:rect l="l" t="t" r="r" b="b"/>
            <a:pathLst>
              <a:path w="588644" h="292100">
                <a:moveTo>
                  <a:pt x="0" y="0"/>
                </a:moveTo>
                <a:lnTo>
                  <a:pt x="588044" y="0"/>
                </a:lnTo>
                <a:lnTo>
                  <a:pt x="588044" y="291509"/>
                </a:lnTo>
                <a:lnTo>
                  <a:pt x="0" y="291509"/>
                </a:lnTo>
                <a:lnTo>
                  <a:pt x="0" y="0"/>
                </a:lnTo>
                <a:close/>
              </a:path>
            </a:pathLst>
          </a:custGeom>
          <a:ln w="21360">
            <a:solidFill>
              <a:srgbClr val="FF6A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9" name="object 309"/>
          <p:cNvSpPr txBox="1"/>
          <p:nvPr/>
        </p:nvSpPr>
        <p:spPr>
          <a:xfrm>
            <a:off x="16447281" y="5133495"/>
            <a:ext cx="268605" cy="2520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50" spc="10" b="1">
                <a:latin typeface="微软雅黑"/>
                <a:cs typeface="微软雅黑"/>
              </a:rPr>
              <a:t>C2</a:t>
            </a:r>
            <a:endParaRPr sz="1450">
              <a:latin typeface="微软雅黑"/>
              <a:cs typeface="微软雅黑"/>
            </a:endParaRPr>
          </a:p>
        </p:txBody>
      </p:sp>
      <p:sp>
        <p:nvSpPr>
          <p:cNvPr id="310" name="object 310"/>
          <p:cNvSpPr/>
          <p:nvPr/>
        </p:nvSpPr>
        <p:spPr>
          <a:xfrm>
            <a:off x="16174377" y="3430261"/>
            <a:ext cx="314325" cy="0"/>
          </a:xfrm>
          <a:custGeom>
            <a:avLst/>
            <a:gdLst/>
            <a:ahLst/>
            <a:cxnLst/>
            <a:rect l="l" t="t" r="r" b="b"/>
            <a:pathLst>
              <a:path w="314325" h="0">
                <a:moveTo>
                  <a:pt x="0" y="0"/>
                </a:moveTo>
                <a:lnTo>
                  <a:pt x="314126" y="0"/>
                </a:lnTo>
              </a:path>
            </a:pathLst>
          </a:custGeom>
          <a:ln w="10470">
            <a:solidFill>
              <a:srgbClr val="5E5E5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1" name="object 311"/>
          <p:cNvSpPr/>
          <p:nvPr/>
        </p:nvSpPr>
        <p:spPr>
          <a:xfrm>
            <a:off x="16575831" y="3398846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5" h="62864">
                <a:moveTo>
                  <a:pt x="0" y="0"/>
                </a:moveTo>
                <a:lnTo>
                  <a:pt x="0" y="62825"/>
                </a:lnTo>
                <a:lnTo>
                  <a:pt x="62825" y="31412"/>
                </a:lnTo>
                <a:lnTo>
                  <a:pt x="0" y="0"/>
                </a:lnTo>
                <a:close/>
              </a:path>
            </a:pathLst>
          </a:custGeom>
          <a:solidFill>
            <a:srgbClr val="5E5E5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2" name="object 312"/>
          <p:cNvSpPr/>
          <p:nvPr/>
        </p:nvSpPr>
        <p:spPr>
          <a:xfrm>
            <a:off x="16024225" y="3398846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5" h="62864">
                <a:moveTo>
                  <a:pt x="62825" y="0"/>
                </a:moveTo>
                <a:lnTo>
                  <a:pt x="0" y="31412"/>
                </a:lnTo>
                <a:lnTo>
                  <a:pt x="62825" y="62825"/>
                </a:lnTo>
                <a:lnTo>
                  <a:pt x="62825" y="0"/>
                </a:lnTo>
                <a:close/>
              </a:path>
            </a:pathLst>
          </a:custGeom>
          <a:solidFill>
            <a:srgbClr val="5E5E5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3" name="object 313"/>
          <p:cNvSpPr/>
          <p:nvPr/>
        </p:nvSpPr>
        <p:spPr>
          <a:xfrm>
            <a:off x="16050690" y="3475434"/>
            <a:ext cx="281305" cy="480695"/>
          </a:xfrm>
          <a:custGeom>
            <a:avLst/>
            <a:gdLst/>
            <a:ahLst/>
            <a:cxnLst/>
            <a:rect l="l" t="t" r="r" b="b"/>
            <a:pathLst>
              <a:path w="281305" h="480695">
                <a:moveTo>
                  <a:pt x="0" y="0"/>
                </a:moveTo>
                <a:lnTo>
                  <a:pt x="281300" y="480111"/>
                </a:lnTo>
              </a:path>
            </a:pathLst>
          </a:custGeom>
          <a:ln w="10470">
            <a:solidFill>
              <a:srgbClr val="5E5E5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4" name="object 314"/>
          <p:cNvSpPr/>
          <p:nvPr/>
        </p:nvSpPr>
        <p:spPr>
          <a:xfrm>
            <a:off x="16299594" y="3930628"/>
            <a:ext cx="59055" cy="70485"/>
          </a:xfrm>
          <a:custGeom>
            <a:avLst/>
            <a:gdLst/>
            <a:ahLst/>
            <a:cxnLst/>
            <a:rect l="l" t="t" r="r" b="b"/>
            <a:pathLst>
              <a:path w="59055" h="70485">
                <a:moveTo>
                  <a:pt x="54207" y="0"/>
                </a:moveTo>
                <a:lnTo>
                  <a:pt x="0" y="31758"/>
                </a:lnTo>
                <a:lnTo>
                  <a:pt x="58856" y="70081"/>
                </a:lnTo>
                <a:lnTo>
                  <a:pt x="54207" y="0"/>
                </a:lnTo>
                <a:close/>
              </a:path>
            </a:pathLst>
          </a:custGeom>
          <a:solidFill>
            <a:srgbClr val="5E5E5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5" name="object 315"/>
          <p:cNvSpPr/>
          <p:nvPr/>
        </p:nvSpPr>
        <p:spPr>
          <a:xfrm>
            <a:off x="16024225" y="3430266"/>
            <a:ext cx="59055" cy="70485"/>
          </a:xfrm>
          <a:custGeom>
            <a:avLst/>
            <a:gdLst/>
            <a:ahLst/>
            <a:cxnLst/>
            <a:rect l="l" t="t" r="r" b="b"/>
            <a:pathLst>
              <a:path w="59055" h="70485">
                <a:moveTo>
                  <a:pt x="0" y="0"/>
                </a:moveTo>
                <a:lnTo>
                  <a:pt x="4659" y="70081"/>
                </a:lnTo>
                <a:lnTo>
                  <a:pt x="58867" y="38323"/>
                </a:lnTo>
                <a:lnTo>
                  <a:pt x="0" y="0"/>
                </a:lnTo>
                <a:close/>
              </a:path>
            </a:pathLst>
          </a:custGeom>
          <a:solidFill>
            <a:srgbClr val="5E5E5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6" name="object 316"/>
          <p:cNvSpPr/>
          <p:nvPr/>
        </p:nvSpPr>
        <p:spPr>
          <a:xfrm>
            <a:off x="16381538" y="3477253"/>
            <a:ext cx="234315" cy="476884"/>
          </a:xfrm>
          <a:custGeom>
            <a:avLst/>
            <a:gdLst/>
            <a:ahLst/>
            <a:cxnLst/>
            <a:rect l="l" t="t" r="r" b="b"/>
            <a:pathLst>
              <a:path w="234315" h="476885">
                <a:moveTo>
                  <a:pt x="234034" y="0"/>
                </a:moveTo>
                <a:lnTo>
                  <a:pt x="0" y="476467"/>
                </a:lnTo>
              </a:path>
            </a:pathLst>
          </a:custGeom>
          <a:ln w="10470">
            <a:solidFill>
              <a:srgbClr val="5E5E5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7" name="object 317"/>
          <p:cNvSpPr/>
          <p:nvPr/>
        </p:nvSpPr>
        <p:spPr>
          <a:xfrm>
            <a:off x="16357959" y="3930477"/>
            <a:ext cx="56515" cy="70485"/>
          </a:xfrm>
          <a:custGeom>
            <a:avLst/>
            <a:gdLst/>
            <a:ahLst/>
            <a:cxnLst/>
            <a:rect l="l" t="t" r="r" b="b"/>
            <a:pathLst>
              <a:path w="56515" h="70485">
                <a:moveTo>
                  <a:pt x="0" y="0"/>
                </a:moveTo>
                <a:lnTo>
                  <a:pt x="492" y="70238"/>
                </a:lnTo>
                <a:lnTo>
                  <a:pt x="56385" y="27695"/>
                </a:lnTo>
                <a:lnTo>
                  <a:pt x="0" y="0"/>
                </a:lnTo>
                <a:close/>
              </a:path>
            </a:pathLst>
          </a:custGeom>
          <a:solidFill>
            <a:srgbClr val="5E5E5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8" name="object 318"/>
          <p:cNvSpPr/>
          <p:nvPr/>
        </p:nvSpPr>
        <p:spPr>
          <a:xfrm>
            <a:off x="16582759" y="3430256"/>
            <a:ext cx="56515" cy="70485"/>
          </a:xfrm>
          <a:custGeom>
            <a:avLst/>
            <a:gdLst/>
            <a:ahLst/>
            <a:cxnLst/>
            <a:rect l="l" t="t" r="r" b="b"/>
            <a:pathLst>
              <a:path w="56515" h="70485">
                <a:moveTo>
                  <a:pt x="55893" y="0"/>
                </a:moveTo>
                <a:lnTo>
                  <a:pt x="0" y="42543"/>
                </a:lnTo>
                <a:lnTo>
                  <a:pt x="56385" y="70238"/>
                </a:lnTo>
                <a:lnTo>
                  <a:pt x="55893" y="0"/>
                </a:lnTo>
                <a:close/>
              </a:path>
            </a:pathLst>
          </a:custGeom>
          <a:solidFill>
            <a:srgbClr val="5E5E5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9" name="object 319"/>
          <p:cNvSpPr/>
          <p:nvPr/>
        </p:nvSpPr>
        <p:spPr>
          <a:xfrm>
            <a:off x="15889149" y="3836741"/>
            <a:ext cx="939165" cy="329565"/>
          </a:xfrm>
          <a:custGeom>
            <a:avLst/>
            <a:gdLst/>
            <a:ahLst/>
            <a:cxnLst/>
            <a:rect l="l" t="t" r="r" b="b"/>
            <a:pathLst>
              <a:path w="939165" h="329564">
                <a:moveTo>
                  <a:pt x="0" y="0"/>
                </a:moveTo>
                <a:lnTo>
                  <a:pt x="938610" y="0"/>
                </a:lnTo>
                <a:lnTo>
                  <a:pt x="938610" y="329204"/>
                </a:lnTo>
                <a:lnTo>
                  <a:pt x="0" y="329204"/>
                </a:lnTo>
                <a:lnTo>
                  <a:pt x="0" y="0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0" name="object 320"/>
          <p:cNvSpPr txBox="1"/>
          <p:nvPr/>
        </p:nvSpPr>
        <p:spPr>
          <a:xfrm>
            <a:off x="15889149" y="3836741"/>
            <a:ext cx="939165" cy="329565"/>
          </a:xfrm>
          <a:prstGeom prst="rect">
            <a:avLst/>
          </a:prstGeom>
          <a:ln w="21360">
            <a:solidFill>
              <a:srgbClr val="FF6A00"/>
            </a:solidFill>
          </a:ln>
        </p:spPr>
        <p:txBody>
          <a:bodyPr wrap="square" lIns="0" tIns="30480" rIns="0" bIns="0" rtlCol="0" vert="horz">
            <a:spAutoFit/>
          </a:bodyPr>
          <a:lstStyle/>
          <a:p>
            <a:pPr marL="153670">
              <a:lnSpc>
                <a:spcPct val="100000"/>
              </a:lnSpc>
              <a:spcBef>
                <a:spcPts val="240"/>
              </a:spcBef>
            </a:pPr>
            <a:r>
              <a:rPr dirty="0" sz="1650">
                <a:latin typeface="微软雅黑"/>
                <a:cs typeface="微软雅黑"/>
              </a:rPr>
              <a:t>中间件</a:t>
            </a:r>
            <a:endParaRPr sz="1650">
              <a:latin typeface="微软雅黑"/>
              <a:cs typeface="微软雅黑"/>
            </a:endParaRPr>
          </a:p>
        </p:txBody>
      </p:sp>
      <p:sp>
        <p:nvSpPr>
          <p:cNvPr id="321" name="object 321"/>
          <p:cNvSpPr/>
          <p:nvPr/>
        </p:nvSpPr>
        <p:spPr>
          <a:xfrm>
            <a:off x="15874071" y="3301470"/>
            <a:ext cx="300355" cy="306705"/>
          </a:xfrm>
          <a:custGeom>
            <a:avLst/>
            <a:gdLst/>
            <a:ahLst/>
            <a:cxnLst/>
            <a:rect l="l" t="t" r="r" b="b"/>
            <a:pathLst>
              <a:path w="300355" h="306704">
                <a:moveTo>
                  <a:pt x="0" y="0"/>
                </a:moveTo>
                <a:lnTo>
                  <a:pt x="300304" y="0"/>
                </a:lnTo>
                <a:lnTo>
                  <a:pt x="300304" y="306587"/>
                </a:lnTo>
                <a:lnTo>
                  <a:pt x="0" y="306587"/>
                </a:lnTo>
                <a:lnTo>
                  <a:pt x="0" y="0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2" name="object 322"/>
          <p:cNvSpPr/>
          <p:nvPr/>
        </p:nvSpPr>
        <p:spPr>
          <a:xfrm>
            <a:off x="15874071" y="3301470"/>
            <a:ext cx="300355" cy="306705"/>
          </a:xfrm>
          <a:custGeom>
            <a:avLst/>
            <a:gdLst/>
            <a:ahLst/>
            <a:cxnLst/>
            <a:rect l="l" t="t" r="r" b="b"/>
            <a:pathLst>
              <a:path w="300355" h="306704">
                <a:moveTo>
                  <a:pt x="0" y="0"/>
                </a:moveTo>
                <a:lnTo>
                  <a:pt x="300304" y="0"/>
                </a:lnTo>
                <a:lnTo>
                  <a:pt x="300304" y="306587"/>
                </a:lnTo>
                <a:lnTo>
                  <a:pt x="0" y="306587"/>
                </a:lnTo>
                <a:lnTo>
                  <a:pt x="0" y="0"/>
                </a:lnTo>
                <a:close/>
              </a:path>
            </a:pathLst>
          </a:custGeom>
          <a:ln w="21360">
            <a:solidFill>
              <a:srgbClr val="FF6A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3" name="object 323"/>
          <p:cNvSpPr/>
          <p:nvPr/>
        </p:nvSpPr>
        <p:spPr>
          <a:xfrm>
            <a:off x="16488503" y="3301470"/>
            <a:ext cx="301625" cy="306705"/>
          </a:xfrm>
          <a:custGeom>
            <a:avLst/>
            <a:gdLst/>
            <a:ahLst/>
            <a:cxnLst/>
            <a:rect l="l" t="t" r="r" b="b"/>
            <a:pathLst>
              <a:path w="301625" h="306704">
                <a:moveTo>
                  <a:pt x="0" y="0"/>
                </a:moveTo>
                <a:lnTo>
                  <a:pt x="301561" y="0"/>
                </a:lnTo>
                <a:lnTo>
                  <a:pt x="301561" y="306587"/>
                </a:lnTo>
                <a:lnTo>
                  <a:pt x="0" y="306587"/>
                </a:lnTo>
                <a:lnTo>
                  <a:pt x="0" y="0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4" name="object 324"/>
          <p:cNvSpPr/>
          <p:nvPr/>
        </p:nvSpPr>
        <p:spPr>
          <a:xfrm>
            <a:off x="16488503" y="3301470"/>
            <a:ext cx="301625" cy="306705"/>
          </a:xfrm>
          <a:custGeom>
            <a:avLst/>
            <a:gdLst/>
            <a:ahLst/>
            <a:cxnLst/>
            <a:rect l="l" t="t" r="r" b="b"/>
            <a:pathLst>
              <a:path w="301625" h="306704">
                <a:moveTo>
                  <a:pt x="0" y="0"/>
                </a:moveTo>
                <a:lnTo>
                  <a:pt x="301561" y="0"/>
                </a:lnTo>
                <a:lnTo>
                  <a:pt x="301561" y="306587"/>
                </a:lnTo>
                <a:lnTo>
                  <a:pt x="0" y="306587"/>
                </a:lnTo>
                <a:lnTo>
                  <a:pt x="0" y="0"/>
                </a:lnTo>
                <a:close/>
              </a:path>
            </a:pathLst>
          </a:custGeom>
          <a:ln w="21360">
            <a:solidFill>
              <a:srgbClr val="FF6A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5" name="object 325"/>
          <p:cNvSpPr txBox="1"/>
          <p:nvPr/>
        </p:nvSpPr>
        <p:spPr>
          <a:xfrm>
            <a:off x="15898510" y="3308746"/>
            <a:ext cx="755015" cy="2520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612775" algn="l"/>
              </a:tabLst>
            </a:pPr>
            <a:r>
              <a:rPr dirty="0" sz="1450" spc="25" b="1">
                <a:latin typeface="微软雅黑"/>
                <a:cs typeface="微软雅黑"/>
              </a:rPr>
              <a:t>A</a:t>
            </a:r>
            <a:r>
              <a:rPr dirty="0" sz="1450" spc="25" b="1">
                <a:latin typeface="微软雅黑"/>
                <a:cs typeface="微软雅黑"/>
              </a:rPr>
              <a:t>	</a:t>
            </a:r>
            <a:r>
              <a:rPr dirty="0" sz="1450" spc="15" b="1">
                <a:latin typeface="微软雅黑"/>
                <a:cs typeface="微软雅黑"/>
              </a:rPr>
              <a:t>B</a:t>
            </a:r>
            <a:endParaRPr sz="145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93889" y="506097"/>
            <a:ext cx="3505200" cy="65468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35">
                <a:latin typeface="Calibri"/>
                <a:cs typeface="Calibri"/>
              </a:rPr>
              <a:t>SOFAStack</a:t>
            </a:r>
            <a:r>
              <a:rPr dirty="0" spc="-125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CAFE</a:t>
            </a:r>
          </a:p>
        </p:txBody>
      </p:sp>
      <p:sp>
        <p:nvSpPr>
          <p:cNvPr id="3" name="object 3"/>
          <p:cNvSpPr/>
          <p:nvPr/>
        </p:nvSpPr>
        <p:spPr>
          <a:xfrm>
            <a:off x="10200317" y="9632374"/>
            <a:ext cx="8660130" cy="561975"/>
          </a:xfrm>
          <a:custGeom>
            <a:avLst/>
            <a:gdLst/>
            <a:ahLst/>
            <a:cxnLst/>
            <a:rect l="l" t="t" r="r" b="b"/>
            <a:pathLst>
              <a:path w="8660130" h="561975">
                <a:moveTo>
                  <a:pt x="8566231" y="0"/>
                </a:moveTo>
                <a:lnTo>
                  <a:pt x="93609" y="0"/>
                </a:lnTo>
                <a:lnTo>
                  <a:pt x="57170" y="7356"/>
                </a:lnTo>
                <a:lnTo>
                  <a:pt x="27415" y="27419"/>
                </a:lnTo>
                <a:lnTo>
                  <a:pt x="7355" y="57174"/>
                </a:lnTo>
                <a:lnTo>
                  <a:pt x="0" y="93609"/>
                </a:lnTo>
                <a:lnTo>
                  <a:pt x="0" y="468048"/>
                </a:lnTo>
                <a:lnTo>
                  <a:pt x="7355" y="504488"/>
                </a:lnTo>
                <a:lnTo>
                  <a:pt x="27415" y="534242"/>
                </a:lnTo>
                <a:lnTo>
                  <a:pt x="57170" y="554302"/>
                </a:lnTo>
                <a:lnTo>
                  <a:pt x="93609" y="561658"/>
                </a:lnTo>
                <a:lnTo>
                  <a:pt x="8566231" y="561658"/>
                </a:lnTo>
                <a:lnTo>
                  <a:pt x="8602670" y="554302"/>
                </a:lnTo>
                <a:lnTo>
                  <a:pt x="8632425" y="534242"/>
                </a:lnTo>
                <a:lnTo>
                  <a:pt x="8652485" y="504488"/>
                </a:lnTo>
                <a:lnTo>
                  <a:pt x="8659841" y="468048"/>
                </a:lnTo>
                <a:lnTo>
                  <a:pt x="8659841" y="93609"/>
                </a:lnTo>
                <a:lnTo>
                  <a:pt x="8652485" y="57174"/>
                </a:lnTo>
                <a:lnTo>
                  <a:pt x="8632425" y="27419"/>
                </a:lnTo>
                <a:lnTo>
                  <a:pt x="8602670" y="7356"/>
                </a:lnTo>
                <a:lnTo>
                  <a:pt x="8566231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2414948" y="9739224"/>
            <a:ext cx="4241800" cy="3270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1950" spc="10">
                <a:solidFill>
                  <a:srgbClr val="FFFFFF"/>
                </a:solidFill>
                <a:latin typeface="微软雅黑"/>
                <a:cs typeface="微软雅黑"/>
              </a:rPr>
              <a:t>CAFE </a:t>
            </a:r>
            <a:r>
              <a:rPr dirty="0" sz="1950" spc="5">
                <a:solidFill>
                  <a:srgbClr val="FFFFFF"/>
                </a:solidFill>
                <a:latin typeface="微软雅黑"/>
                <a:cs typeface="微软雅黑"/>
              </a:rPr>
              <a:t>API </a:t>
            </a:r>
            <a:r>
              <a:rPr dirty="0" sz="1950" spc="15">
                <a:solidFill>
                  <a:srgbClr val="FFFFFF"/>
                </a:solidFill>
                <a:latin typeface="微软雅黑"/>
                <a:cs typeface="微软雅黑"/>
              </a:rPr>
              <a:t>Server </a:t>
            </a:r>
            <a:r>
              <a:rPr dirty="0" sz="1950" spc="5">
                <a:solidFill>
                  <a:srgbClr val="FFFFFF"/>
                </a:solidFill>
                <a:latin typeface="微软雅黑"/>
                <a:cs typeface="微软雅黑"/>
              </a:rPr>
              <a:t>Aggregation</a:t>
            </a:r>
            <a:r>
              <a:rPr dirty="0" sz="1950" spc="-60">
                <a:solidFill>
                  <a:srgbClr val="FFFFFF"/>
                </a:solidFill>
                <a:latin typeface="微软雅黑"/>
                <a:cs typeface="微软雅黑"/>
              </a:rPr>
              <a:t> </a:t>
            </a:r>
            <a:r>
              <a:rPr dirty="0" sz="1950" spc="5">
                <a:solidFill>
                  <a:srgbClr val="FFFFFF"/>
                </a:solidFill>
                <a:latin typeface="微软雅黑"/>
                <a:cs typeface="微软雅黑"/>
              </a:rPr>
              <a:t>Layer</a:t>
            </a:r>
            <a:endParaRPr sz="1950">
              <a:latin typeface="微软雅黑"/>
              <a:cs typeface="微软雅黑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863398" y="9626093"/>
            <a:ext cx="8010525" cy="556895"/>
          </a:xfrm>
          <a:custGeom>
            <a:avLst/>
            <a:gdLst/>
            <a:ahLst/>
            <a:cxnLst/>
            <a:rect l="l" t="t" r="r" b="b"/>
            <a:pathLst>
              <a:path w="8010525" h="556895">
                <a:moveTo>
                  <a:pt x="7917455" y="0"/>
                </a:moveTo>
                <a:lnTo>
                  <a:pt x="92772" y="0"/>
                </a:lnTo>
                <a:lnTo>
                  <a:pt x="56662" y="7290"/>
                </a:lnTo>
                <a:lnTo>
                  <a:pt x="27173" y="27173"/>
                </a:lnTo>
                <a:lnTo>
                  <a:pt x="7290" y="56662"/>
                </a:lnTo>
                <a:lnTo>
                  <a:pt x="0" y="92772"/>
                </a:lnTo>
                <a:lnTo>
                  <a:pt x="0" y="463860"/>
                </a:lnTo>
                <a:lnTo>
                  <a:pt x="7290" y="499970"/>
                </a:lnTo>
                <a:lnTo>
                  <a:pt x="27173" y="529459"/>
                </a:lnTo>
                <a:lnTo>
                  <a:pt x="56662" y="549341"/>
                </a:lnTo>
                <a:lnTo>
                  <a:pt x="92772" y="556632"/>
                </a:lnTo>
                <a:lnTo>
                  <a:pt x="7917455" y="556632"/>
                </a:lnTo>
                <a:lnTo>
                  <a:pt x="7953565" y="549341"/>
                </a:lnTo>
                <a:lnTo>
                  <a:pt x="7983054" y="529459"/>
                </a:lnTo>
                <a:lnTo>
                  <a:pt x="8002936" y="499970"/>
                </a:lnTo>
                <a:lnTo>
                  <a:pt x="8010227" y="463860"/>
                </a:lnTo>
                <a:lnTo>
                  <a:pt x="8010227" y="92772"/>
                </a:lnTo>
                <a:lnTo>
                  <a:pt x="8002936" y="56662"/>
                </a:lnTo>
                <a:lnTo>
                  <a:pt x="7983054" y="27173"/>
                </a:lnTo>
                <a:lnTo>
                  <a:pt x="7953565" y="7290"/>
                </a:lnTo>
                <a:lnTo>
                  <a:pt x="7917455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4984777" y="9731119"/>
            <a:ext cx="1779270" cy="3270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1950" spc="10">
                <a:solidFill>
                  <a:srgbClr val="FFFFFF"/>
                </a:solidFill>
                <a:latin typeface="微软雅黑"/>
                <a:cs typeface="微软雅黑"/>
              </a:rPr>
              <a:t>K8S </a:t>
            </a:r>
            <a:r>
              <a:rPr dirty="0" sz="1950" spc="5">
                <a:solidFill>
                  <a:srgbClr val="FFFFFF"/>
                </a:solidFill>
                <a:latin typeface="微软雅黑"/>
                <a:cs typeface="微软雅黑"/>
              </a:rPr>
              <a:t>API</a:t>
            </a:r>
            <a:r>
              <a:rPr dirty="0" sz="1950" spc="-65">
                <a:solidFill>
                  <a:srgbClr val="FFFFFF"/>
                </a:solidFill>
                <a:latin typeface="微软雅黑"/>
                <a:cs typeface="微软雅黑"/>
              </a:rPr>
              <a:t> </a:t>
            </a:r>
            <a:r>
              <a:rPr dirty="0" sz="1950" spc="15">
                <a:solidFill>
                  <a:srgbClr val="FFFFFF"/>
                </a:solidFill>
                <a:latin typeface="微软雅黑"/>
                <a:cs typeface="微软雅黑"/>
              </a:rPr>
              <a:t>Server</a:t>
            </a:r>
            <a:endParaRPr sz="1950">
              <a:latin typeface="微软雅黑"/>
              <a:cs typeface="微软雅黑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187398" y="6611735"/>
            <a:ext cx="6823075" cy="2577465"/>
          </a:xfrm>
          <a:custGeom>
            <a:avLst/>
            <a:gdLst/>
            <a:ahLst/>
            <a:cxnLst/>
            <a:rect l="l" t="t" r="r" b="b"/>
            <a:pathLst>
              <a:path w="6823075" h="2577465">
                <a:moveTo>
                  <a:pt x="0" y="0"/>
                </a:moveTo>
                <a:lnTo>
                  <a:pt x="6822828" y="0"/>
                </a:lnTo>
                <a:lnTo>
                  <a:pt x="6822828" y="2577094"/>
                </a:lnTo>
                <a:lnTo>
                  <a:pt x="0" y="2577094"/>
                </a:lnTo>
                <a:lnTo>
                  <a:pt x="0" y="0"/>
                </a:lnTo>
                <a:close/>
              </a:path>
            </a:pathLst>
          </a:custGeom>
          <a:ln w="10052">
            <a:solidFill>
              <a:srgbClr val="92D05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262785" y="6626839"/>
            <a:ext cx="1520825" cy="3270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1950" spc="25" b="1">
                <a:latin typeface="微软雅黑"/>
                <a:cs typeface="微软雅黑"/>
              </a:rPr>
              <a:t>基础发布运维</a:t>
            </a:r>
            <a:endParaRPr sz="1950">
              <a:latin typeface="微软雅黑"/>
              <a:cs typeface="微软雅黑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3731099" y="7207322"/>
            <a:ext cx="2260600" cy="535305"/>
          </a:xfrm>
          <a:custGeom>
            <a:avLst/>
            <a:gdLst/>
            <a:ahLst/>
            <a:cxnLst/>
            <a:rect l="l" t="t" r="r" b="b"/>
            <a:pathLst>
              <a:path w="2260600" h="535304">
                <a:moveTo>
                  <a:pt x="2171242" y="0"/>
                </a:moveTo>
                <a:lnTo>
                  <a:pt x="89211" y="0"/>
                </a:lnTo>
                <a:lnTo>
                  <a:pt x="54488" y="7009"/>
                </a:lnTo>
                <a:lnTo>
                  <a:pt x="26131" y="26127"/>
                </a:lnTo>
                <a:lnTo>
                  <a:pt x="7011" y="54484"/>
                </a:lnTo>
                <a:lnTo>
                  <a:pt x="0" y="89211"/>
                </a:lnTo>
                <a:lnTo>
                  <a:pt x="0" y="446059"/>
                </a:lnTo>
                <a:lnTo>
                  <a:pt x="7011" y="480782"/>
                </a:lnTo>
                <a:lnTo>
                  <a:pt x="26131" y="509140"/>
                </a:lnTo>
                <a:lnTo>
                  <a:pt x="54488" y="528260"/>
                </a:lnTo>
                <a:lnTo>
                  <a:pt x="89211" y="535271"/>
                </a:lnTo>
                <a:lnTo>
                  <a:pt x="2171242" y="535271"/>
                </a:lnTo>
                <a:lnTo>
                  <a:pt x="2205966" y="528260"/>
                </a:lnTo>
                <a:lnTo>
                  <a:pt x="2234323" y="509140"/>
                </a:lnTo>
                <a:lnTo>
                  <a:pt x="2253443" y="480782"/>
                </a:lnTo>
                <a:lnTo>
                  <a:pt x="2260454" y="446059"/>
                </a:lnTo>
                <a:lnTo>
                  <a:pt x="2260454" y="89211"/>
                </a:lnTo>
                <a:lnTo>
                  <a:pt x="2253443" y="54484"/>
                </a:lnTo>
                <a:lnTo>
                  <a:pt x="2234323" y="26127"/>
                </a:lnTo>
                <a:lnTo>
                  <a:pt x="2205966" y="7009"/>
                </a:lnTo>
                <a:lnTo>
                  <a:pt x="2171242" y="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4091699" y="7321615"/>
            <a:ext cx="1551940" cy="2895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dirty="0" sz="1700" spc="25">
                <a:solidFill>
                  <a:srgbClr val="FFFFFF"/>
                </a:solidFill>
                <a:latin typeface="微软雅黑"/>
                <a:cs typeface="微软雅黑"/>
              </a:rPr>
              <a:t>跨集群资源管理</a:t>
            </a:r>
            <a:endParaRPr sz="1700">
              <a:latin typeface="微软雅黑"/>
              <a:cs typeface="微软雅黑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70130" y="9399295"/>
            <a:ext cx="18365470" cy="1569720"/>
          </a:xfrm>
          <a:custGeom>
            <a:avLst/>
            <a:gdLst/>
            <a:ahLst/>
            <a:cxnLst/>
            <a:rect l="l" t="t" r="r" b="b"/>
            <a:pathLst>
              <a:path w="18365470" h="1569720">
                <a:moveTo>
                  <a:pt x="0" y="0"/>
                </a:moveTo>
                <a:lnTo>
                  <a:pt x="18365095" y="0"/>
                </a:lnTo>
                <a:lnTo>
                  <a:pt x="18365095" y="1569376"/>
                </a:lnTo>
                <a:lnTo>
                  <a:pt x="0" y="1569376"/>
                </a:lnTo>
                <a:lnTo>
                  <a:pt x="0" y="0"/>
                </a:lnTo>
                <a:close/>
              </a:path>
            </a:pathLst>
          </a:custGeom>
          <a:ln w="16334">
            <a:solidFill>
              <a:srgbClr val="006F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187398" y="4765928"/>
            <a:ext cx="17673320" cy="1680210"/>
          </a:xfrm>
          <a:custGeom>
            <a:avLst/>
            <a:gdLst/>
            <a:ahLst/>
            <a:cxnLst/>
            <a:rect l="l" t="t" r="r" b="b"/>
            <a:pathLst>
              <a:path w="17673320" h="1680210">
                <a:moveTo>
                  <a:pt x="0" y="0"/>
                </a:moveTo>
                <a:lnTo>
                  <a:pt x="17672760" y="0"/>
                </a:lnTo>
                <a:lnTo>
                  <a:pt x="17672760" y="1679948"/>
                </a:lnTo>
                <a:lnTo>
                  <a:pt x="0" y="1679948"/>
                </a:lnTo>
                <a:lnTo>
                  <a:pt x="0" y="0"/>
                </a:lnTo>
                <a:close/>
              </a:path>
            </a:pathLst>
          </a:custGeom>
          <a:ln w="7539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1501033" y="4913735"/>
            <a:ext cx="598805" cy="7289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R="5080">
              <a:lnSpc>
                <a:spcPct val="100400"/>
              </a:lnSpc>
              <a:spcBef>
                <a:spcPts val="95"/>
              </a:spcBef>
            </a:pPr>
            <a:r>
              <a:rPr dirty="0" sz="2300" b="1">
                <a:latin typeface="微软雅黑"/>
                <a:cs typeface="微软雅黑"/>
              </a:rPr>
              <a:t>核心 流程</a:t>
            </a:r>
            <a:endParaRPr sz="2300">
              <a:latin typeface="微软雅黑"/>
              <a:cs typeface="微软雅黑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870130" y="4594415"/>
            <a:ext cx="18365470" cy="4714875"/>
          </a:xfrm>
          <a:custGeom>
            <a:avLst/>
            <a:gdLst/>
            <a:ahLst/>
            <a:cxnLst/>
            <a:rect l="l" t="t" r="r" b="b"/>
            <a:pathLst>
              <a:path w="18365470" h="4714875">
                <a:moveTo>
                  <a:pt x="0" y="0"/>
                </a:moveTo>
                <a:lnTo>
                  <a:pt x="18365095" y="0"/>
                </a:lnTo>
                <a:lnTo>
                  <a:pt x="18365095" y="4714411"/>
                </a:lnTo>
                <a:lnTo>
                  <a:pt x="0" y="4714411"/>
                </a:lnTo>
                <a:lnTo>
                  <a:pt x="0" y="0"/>
                </a:lnTo>
                <a:close/>
              </a:path>
            </a:pathLst>
          </a:custGeom>
          <a:ln w="16334">
            <a:solidFill>
              <a:srgbClr val="006FC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863398" y="10323458"/>
            <a:ext cx="3648075" cy="577215"/>
          </a:xfrm>
          <a:custGeom>
            <a:avLst/>
            <a:gdLst/>
            <a:ahLst/>
            <a:cxnLst/>
            <a:rect l="l" t="t" r="r" b="b"/>
            <a:pathLst>
              <a:path w="3648075" h="577215">
                <a:moveTo>
                  <a:pt x="3551514" y="0"/>
                </a:moveTo>
                <a:lnTo>
                  <a:pt x="96122" y="0"/>
                </a:lnTo>
                <a:lnTo>
                  <a:pt x="58707" y="7553"/>
                </a:lnTo>
                <a:lnTo>
                  <a:pt x="28153" y="28153"/>
                </a:lnTo>
                <a:lnTo>
                  <a:pt x="7553" y="58707"/>
                </a:lnTo>
                <a:lnTo>
                  <a:pt x="0" y="96122"/>
                </a:lnTo>
                <a:lnTo>
                  <a:pt x="0" y="480603"/>
                </a:lnTo>
                <a:lnTo>
                  <a:pt x="7553" y="518024"/>
                </a:lnTo>
                <a:lnTo>
                  <a:pt x="28153" y="548581"/>
                </a:lnTo>
                <a:lnTo>
                  <a:pt x="58707" y="569182"/>
                </a:lnTo>
                <a:lnTo>
                  <a:pt x="96122" y="576736"/>
                </a:lnTo>
                <a:lnTo>
                  <a:pt x="3551514" y="576736"/>
                </a:lnTo>
                <a:lnTo>
                  <a:pt x="3588930" y="569182"/>
                </a:lnTo>
                <a:lnTo>
                  <a:pt x="3619484" y="548581"/>
                </a:lnTo>
                <a:lnTo>
                  <a:pt x="3640083" y="518024"/>
                </a:lnTo>
                <a:lnTo>
                  <a:pt x="3647637" y="480603"/>
                </a:lnTo>
                <a:lnTo>
                  <a:pt x="3647637" y="96122"/>
                </a:lnTo>
                <a:lnTo>
                  <a:pt x="3640083" y="58707"/>
                </a:lnTo>
                <a:lnTo>
                  <a:pt x="3619484" y="28153"/>
                </a:lnTo>
                <a:lnTo>
                  <a:pt x="3588930" y="7553"/>
                </a:lnTo>
                <a:lnTo>
                  <a:pt x="3551514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2307079" y="10338849"/>
            <a:ext cx="2774950" cy="528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R="5715">
              <a:lnSpc>
                <a:spcPct val="100000"/>
              </a:lnSpc>
              <a:spcBef>
                <a:spcPts val="100"/>
              </a:spcBef>
            </a:pPr>
            <a:r>
              <a:rPr dirty="0" sz="1650">
                <a:solidFill>
                  <a:srgbClr val="FFFFFF"/>
                </a:solidFill>
                <a:latin typeface="微软雅黑"/>
                <a:cs typeface="微软雅黑"/>
              </a:rPr>
              <a:t>容器运行时</a:t>
            </a:r>
            <a:endParaRPr sz="1650">
              <a:latin typeface="微软雅黑"/>
              <a:cs typeface="微软雅黑"/>
            </a:endParaRPr>
          </a:p>
          <a:p>
            <a:pPr algn="ctr" marR="5080">
              <a:lnSpc>
                <a:spcPct val="100000"/>
              </a:lnSpc>
            </a:pPr>
            <a:r>
              <a:rPr dirty="0" sz="1650">
                <a:solidFill>
                  <a:srgbClr val="FFFFFF"/>
                </a:solidFill>
                <a:latin typeface="微软雅黑"/>
                <a:cs typeface="微软雅黑"/>
              </a:rPr>
              <a:t>（</a:t>
            </a:r>
            <a:r>
              <a:rPr dirty="0" sz="1650" spc="-5">
                <a:solidFill>
                  <a:srgbClr val="FFFFFF"/>
                </a:solidFill>
                <a:latin typeface="微软雅黑"/>
                <a:cs typeface="微软雅黑"/>
              </a:rPr>
              <a:t>Do</a:t>
            </a:r>
            <a:r>
              <a:rPr dirty="0" sz="1650">
                <a:solidFill>
                  <a:srgbClr val="FFFFFF"/>
                </a:solidFill>
                <a:latin typeface="微软雅黑"/>
                <a:cs typeface="微软雅黑"/>
              </a:rPr>
              <a:t>c</a:t>
            </a:r>
            <a:r>
              <a:rPr dirty="0" sz="1650" spc="-40">
                <a:solidFill>
                  <a:srgbClr val="FFFFFF"/>
                </a:solidFill>
                <a:latin typeface="微软雅黑"/>
                <a:cs typeface="微软雅黑"/>
              </a:rPr>
              <a:t>k</a:t>
            </a:r>
            <a:r>
              <a:rPr dirty="0" sz="1650">
                <a:solidFill>
                  <a:srgbClr val="FFFFFF"/>
                </a:solidFill>
                <a:latin typeface="微软雅黑"/>
                <a:cs typeface="微软雅黑"/>
              </a:rPr>
              <a:t>er</a:t>
            </a:r>
            <a:r>
              <a:rPr dirty="0" sz="1650" spc="-5">
                <a:solidFill>
                  <a:srgbClr val="FFFFFF"/>
                </a:solidFill>
                <a:latin typeface="微软雅黑"/>
                <a:cs typeface="微软雅黑"/>
              </a:rPr>
              <a:t>/</a:t>
            </a:r>
            <a:r>
              <a:rPr dirty="0" sz="1650" spc="-75">
                <a:solidFill>
                  <a:srgbClr val="FFFFFF"/>
                </a:solidFill>
                <a:latin typeface="微软雅黑"/>
                <a:cs typeface="微软雅黑"/>
              </a:rPr>
              <a:t>P</a:t>
            </a:r>
            <a:r>
              <a:rPr dirty="0" sz="1650" spc="-5">
                <a:solidFill>
                  <a:srgbClr val="FFFFFF"/>
                </a:solidFill>
                <a:latin typeface="微软雅黑"/>
                <a:cs typeface="微软雅黑"/>
              </a:rPr>
              <a:t>o</a:t>
            </a:r>
            <a:r>
              <a:rPr dirty="0" sz="1650">
                <a:solidFill>
                  <a:srgbClr val="FFFFFF"/>
                </a:solidFill>
                <a:latin typeface="微软雅黑"/>
                <a:cs typeface="微软雅黑"/>
              </a:rPr>
              <a:t>uch</a:t>
            </a:r>
            <a:r>
              <a:rPr dirty="0" sz="1650" spc="-10">
                <a:solidFill>
                  <a:srgbClr val="FFFFFF"/>
                </a:solidFill>
                <a:latin typeface="微软雅黑"/>
                <a:cs typeface="微软雅黑"/>
              </a:rPr>
              <a:t>/</a:t>
            </a:r>
            <a:r>
              <a:rPr dirty="0" sz="1650">
                <a:solidFill>
                  <a:srgbClr val="FFFFFF"/>
                </a:solidFill>
                <a:latin typeface="微软雅黑"/>
                <a:cs typeface="微软雅黑"/>
              </a:rPr>
              <a:t>安全容器）</a:t>
            </a:r>
            <a:endParaRPr sz="1650">
              <a:latin typeface="微软雅黑"/>
              <a:cs typeface="微软雅黑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783698" y="10323457"/>
            <a:ext cx="4090035" cy="577215"/>
          </a:xfrm>
          <a:custGeom>
            <a:avLst/>
            <a:gdLst/>
            <a:ahLst/>
            <a:cxnLst/>
            <a:rect l="l" t="t" r="r" b="b"/>
            <a:pathLst>
              <a:path w="4090034" h="577215">
                <a:moveTo>
                  <a:pt x="3993805" y="0"/>
                </a:moveTo>
                <a:lnTo>
                  <a:pt x="96122" y="0"/>
                </a:lnTo>
                <a:lnTo>
                  <a:pt x="58707" y="7553"/>
                </a:lnTo>
                <a:lnTo>
                  <a:pt x="28153" y="28153"/>
                </a:lnTo>
                <a:lnTo>
                  <a:pt x="7553" y="58707"/>
                </a:lnTo>
                <a:lnTo>
                  <a:pt x="0" y="96122"/>
                </a:lnTo>
                <a:lnTo>
                  <a:pt x="0" y="480613"/>
                </a:lnTo>
                <a:lnTo>
                  <a:pt x="7553" y="518029"/>
                </a:lnTo>
                <a:lnTo>
                  <a:pt x="28153" y="548582"/>
                </a:lnTo>
                <a:lnTo>
                  <a:pt x="58707" y="569182"/>
                </a:lnTo>
                <a:lnTo>
                  <a:pt x="96122" y="576736"/>
                </a:lnTo>
                <a:lnTo>
                  <a:pt x="3993805" y="576736"/>
                </a:lnTo>
                <a:lnTo>
                  <a:pt x="4031220" y="569182"/>
                </a:lnTo>
                <a:lnTo>
                  <a:pt x="4061774" y="548582"/>
                </a:lnTo>
                <a:lnTo>
                  <a:pt x="4082374" y="518029"/>
                </a:lnTo>
                <a:lnTo>
                  <a:pt x="4089927" y="480613"/>
                </a:lnTo>
                <a:lnTo>
                  <a:pt x="4089927" y="96122"/>
                </a:lnTo>
                <a:lnTo>
                  <a:pt x="4082374" y="58707"/>
                </a:lnTo>
                <a:lnTo>
                  <a:pt x="4061774" y="28153"/>
                </a:lnTo>
                <a:lnTo>
                  <a:pt x="4031220" y="7553"/>
                </a:lnTo>
                <a:lnTo>
                  <a:pt x="3993805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6240029" y="10590234"/>
            <a:ext cx="748665" cy="2774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650" spc="0">
                <a:solidFill>
                  <a:srgbClr val="FFFFFF"/>
                </a:solidFill>
                <a:latin typeface="微软雅黑"/>
                <a:cs typeface="微软雅黑"/>
              </a:rPr>
              <a:t>(VLAN/</a:t>
            </a:r>
            <a:endParaRPr sz="1650">
              <a:latin typeface="微软雅黑"/>
              <a:cs typeface="微软雅黑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975137" y="10590234"/>
            <a:ext cx="1542415" cy="2774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650">
                <a:solidFill>
                  <a:srgbClr val="FFFFFF"/>
                </a:solidFill>
                <a:latin typeface="微软雅黑"/>
                <a:cs typeface="微软雅黑"/>
              </a:rPr>
              <a:t>VXLAN/VPC</a:t>
            </a:r>
            <a:r>
              <a:rPr dirty="0" sz="1650" spc="-90">
                <a:solidFill>
                  <a:srgbClr val="FFFFFF"/>
                </a:solidFill>
                <a:latin typeface="微软雅黑"/>
                <a:cs typeface="微软雅黑"/>
              </a:rPr>
              <a:t> </a:t>
            </a:r>
            <a:r>
              <a:rPr dirty="0" sz="1650" spc="-25">
                <a:solidFill>
                  <a:srgbClr val="FFFFFF"/>
                </a:solidFill>
                <a:latin typeface="微软雅黑"/>
                <a:cs typeface="微软雅黑"/>
              </a:rPr>
              <a:t>Ro</a:t>
            </a:r>
            <a:endParaRPr sz="1650">
              <a:latin typeface="微软雅黑"/>
              <a:cs typeface="微软雅黑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247663" y="10338849"/>
            <a:ext cx="2182495" cy="528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650">
                <a:solidFill>
                  <a:srgbClr val="FFFFFF"/>
                </a:solidFill>
                <a:latin typeface="微软雅黑"/>
                <a:cs typeface="微软雅黑"/>
              </a:rPr>
              <a:t>CNI</a:t>
            </a:r>
            <a:r>
              <a:rPr dirty="0" sz="1650" spc="-20">
                <a:solidFill>
                  <a:srgbClr val="FFFFFF"/>
                </a:solidFill>
                <a:latin typeface="微软雅黑"/>
                <a:cs typeface="微软雅黑"/>
              </a:rPr>
              <a:t> </a:t>
            </a:r>
            <a:r>
              <a:rPr dirty="0" sz="1650" spc="-5">
                <a:solidFill>
                  <a:srgbClr val="FFFFFF"/>
                </a:solidFill>
                <a:latin typeface="微软雅黑"/>
                <a:cs typeface="微软雅黑"/>
              </a:rPr>
              <a:t>Plugins</a:t>
            </a:r>
            <a:endParaRPr sz="1650">
              <a:latin typeface="微软雅黑"/>
              <a:cs typeface="微软雅黑"/>
            </a:endParaRPr>
          </a:p>
          <a:p>
            <a:pPr marL="1256030">
              <a:lnSpc>
                <a:spcPct val="100000"/>
              </a:lnSpc>
            </a:pPr>
            <a:r>
              <a:rPr dirty="0" sz="1650" spc="-5">
                <a:solidFill>
                  <a:srgbClr val="FFFFFF"/>
                </a:solidFill>
                <a:latin typeface="微软雅黑"/>
                <a:cs typeface="微软雅黑"/>
              </a:rPr>
              <a:t>uter/ENI)</a:t>
            </a:r>
            <a:endParaRPr sz="1650">
              <a:latin typeface="微软雅黑"/>
              <a:cs typeface="微软雅黑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0200317" y="10313403"/>
            <a:ext cx="4220845" cy="577215"/>
          </a:xfrm>
          <a:custGeom>
            <a:avLst/>
            <a:gdLst/>
            <a:ahLst/>
            <a:cxnLst/>
            <a:rect l="l" t="t" r="r" b="b"/>
            <a:pathLst>
              <a:path w="4220844" h="577215">
                <a:moveTo>
                  <a:pt x="4124481" y="0"/>
                </a:moveTo>
                <a:lnTo>
                  <a:pt x="96122" y="0"/>
                </a:lnTo>
                <a:lnTo>
                  <a:pt x="58707" y="7553"/>
                </a:lnTo>
                <a:lnTo>
                  <a:pt x="28153" y="28153"/>
                </a:lnTo>
                <a:lnTo>
                  <a:pt x="7553" y="58707"/>
                </a:lnTo>
                <a:lnTo>
                  <a:pt x="0" y="96122"/>
                </a:lnTo>
                <a:lnTo>
                  <a:pt x="0" y="480613"/>
                </a:lnTo>
                <a:lnTo>
                  <a:pt x="7553" y="518029"/>
                </a:lnTo>
                <a:lnTo>
                  <a:pt x="28153" y="548582"/>
                </a:lnTo>
                <a:lnTo>
                  <a:pt x="58707" y="569182"/>
                </a:lnTo>
                <a:lnTo>
                  <a:pt x="96122" y="576736"/>
                </a:lnTo>
                <a:lnTo>
                  <a:pt x="4124481" y="576736"/>
                </a:lnTo>
                <a:lnTo>
                  <a:pt x="4161897" y="569182"/>
                </a:lnTo>
                <a:lnTo>
                  <a:pt x="4192450" y="548582"/>
                </a:lnTo>
                <a:lnTo>
                  <a:pt x="4213050" y="518029"/>
                </a:lnTo>
                <a:lnTo>
                  <a:pt x="4220604" y="480613"/>
                </a:lnTo>
                <a:lnTo>
                  <a:pt x="4220604" y="96122"/>
                </a:lnTo>
                <a:lnTo>
                  <a:pt x="4213050" y="58707"/>
                </a:lnTo>
                <a:lnTo>
                  <a:pt x="4192450" y="28153"/>
                </a:lnTo>
                <a:lnTo>
                  <a:pt x="4161897" y="7553"/>
                </a:lnTo>
                <a:lnTo>
                  <a:pt x="4124481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10879317" y="10329181"/>
            <a:ext cx="2874010" cy="528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R="5080" indent="874394">
              <a:lnSpc>
                <a:spcPct val="100000"/>
              </a:lnSpc>
              <a:spcBef>
                <a:spcPts val="100"/>
              </a:spcBef>
            </a:pPr>
            <a:r>
              <a:rPr dirty="0" sz="1650" spc="-5">
                <a:solidFill>
                  <a:srgbClr val="FFFFFF"/>
                </a:solidFill>
                <a:latin typeface="微软雅黑"/>
                <a:cs typeface="微软雅黑"/>
              </a:rPr>
              <a:t>CSI Plugins  (NAS/OSS/Cloud</a:t>
            </a:r>
            <a:r>
              <a:rPr dirty="0" sz="1650" spc="-50">
                <a:solidFill>
                  <a:srgbClr val="FFFFFF"/>
                </a:solidFill>
                <a:latin typeface="微软雅黑"/>
                <a:cs typeface="微软雅黑"/>
              </a:rPr>
              <a:t> </a:t>
            </a:r>
            <a:r>
              <a:rPr dirty="0" sz="1650" spc="-5">
                <a:solidFill>
                  <a:srgbClr val="FFFFFF"/>
                </a:solidFill>
                <a:latin typeface="微软雅黑"/>
                <a:cs typeface="微软雅黑"/>
              </a:rPr>
              <a:t>Disk/Ceph)</a:t>
            </a:r>
            <a:endParaRPr sz="1650">
              <a:latin typeface="微软雅黑"/>
              <a:cs typeface="微软雅黑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4841850" y="10313405"/>
            <a:ext cx="4018915" cy="577215"/>
          </a:xfrm>
          <a:custGeom>
            <a:avLst/>
            <a:gdLst/>
            <a:ahLst/>
            <a:cxnLst/>
            <a:rect l="l" t="t" r="r" b="b"/>
            <a:pathLst>
              <a:path w="4018915" h="577215">
                <a:moveTo>
                  <a:pt x="3922184" y="0"/>
                </a:moveTo>
                <a:lnTo>
                  <a:pt x="96122" y="0"/>
                </a:lnTo>
                <a:lnTo>
                  <a:pt x="58707" y="7553"/>
                </a:lnTo>
                <a:lnTo>
                  <a:pt x="28153" y="28153"/>
                </a:lnTo>
                <a:lnTo>
                  <a:pt x="7553" y="58707"/>
                </a:lnTo>
                <a:lnTo>
                  <a:pt x="0" y="96122"/>
                </a:lnTo>
                <a:lnTo>
                  <a:pt x="0" y="480613"/>
                </a:lnTo>
                <a:lnTo>
                  <a:pt x="7553" y="518029"/>
                </a:lnTo>
                <a:lnTo>
                  <a:pt x="28153" y="548582"/>
                </a:lnTo>
                <a:lnTo>
                  <a:pt x="58707" y="569182"/>
                </a:lnTo>
                <a:lnTo>
                  <a:pt x="96122" y="576736"/>
                </a:lnTo>
                <a:lnTo>
                  <a:pt x="3922184" y="576736"/>
                </a:lnTo>
                <a:lnTo>
                  <a:pt x="3959599" y="569182"/>
                </a:lnTo>
                <a:lnTo>
                  <a:pt x="3990153" y="548582"/>
                </a:lnTo>
                <a:lnTo>
                  <a:pt x="4010753" y="518029"/>
                </a:lnTo>
                <a:lnTo>
                  <a:pt x="4018306" y="480613"/>
                </a:lnTo>
                <a:lnTo>
                  <a:pt x="4018306" y="96122"/>
                </a:lnTo>
                <a:lnTo>
                  <a:pt x="4010753" y="58707"/>
                </a:lnTo>
                <a:lnTo>
                  <a:pt x="3990153" y="28153"/>
                </a:lnTo>
                <a:lnTo>
                  <a:pt x="3959599" y="7553"/>
                </a:lnTo>
                <a:lnTo>
                  <a:pt x="3922184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16361711" y="10329181"/>
            <a:ext cx="989965" cy="528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R="4445">
              <a:lnSpc>
                <a:spcPct val="100000"/>
              </a:lnSpc>
              <a:spcBef>
                <a:spcPts val="100"/>
              </a:spcBef>
            </a:pPr>
            <a:r>
              <a:rPr dirty="0" sz="1650">
                <a:solidFill>
                  <a:srgbClr val="FFFFFF"/>
                </a:solidFill>
                <a:latin typeface="微软雅黑"/>
                <a:cs typeface="微软雅黑"/>
              </a:rPr>
              <a:t>网络接入</a:t>
            </a:r>
            <a:endParaRPr sz="1650">
              <a:latin typeface="微软雅黑"/>
              <a:cs typeface="微软雅黑"/>
            </a:endParaRPr>
          </a:p>
          <a:p>
            <a:pPr algn="ctr" marR="5080">
              <a:lnSpc>
                <a:spcPct val="100000"/>
              </a:lnSpc>
            </a:pPr>
            <a:r>
              <a:rPr dirty="0" sz="1650">
                <a:solidFill>
                  <a:srgbClr val="FFFFFF"/>
                </a:solidFill>
                <a:latin typeface="微软雅黑"/>
                <a:cs typeface="微软雅黑"/>
              </a:rPr>
              <a:t>(</a:t>
            </a:r>
            <a:r>
              <a:rPr dirty="0" sz="1650" spc="-5">
                <a:solidFill>
                  <a:srgbClr val="FFFFFF"/>
                </a:solidFill>
                <a:latin typeface="微软雅黑"/>
                <a:cs typeface="微软雅黑"/>
              </a:rPr>
              <a:t>S</a:t>
            </a:r>
            <a:r>
              <a:rPr dirty="0" sz="1650">
                <a:solidFill>
                  <a:srgbClr val="FFFFFF"/>
                </a:solidFill>
                <a:latin typeface="微软雅黑"/>
                <a:cs typeface="微软雅黑"/>
              </a:rPr>
              <a:t>LB</a:t>
            </a:r>
            <a:r>
              <a:rPr dirty="0" sz="1650" spc="-5">
                <a:solidFill>
                  <a:srgbClr val="FFFFFF"/>
                </a:solidFill>
                <a:latin typeface="微软雅黑"/>
                <a:cs typeface="微软雅黑"/>
              </a:rPr>
              <a:t>/</a:t>
            </a:r>
            <a:r>
              <a:rPr dirty="0" sz="1650">
                <a:solidFill>
                  <a:srgbClr val="FFFFFF"/>
                </a:solidFill>
                <a:latin typeface="微软雅黑"/>
                <a:cs typeface="微软雅黑"/>
              </a:rPr>
              <a:t>AL</a:t>
            </a:r>
            <a:r>
              <a:rPr dirty="0" sz="1650" spc="-10">
                <a:solidFill>
                  <a:srgbClr val="FFFFFF"/>
                </a:solidFill>
                <a:latin typeface="微软雅黑"/>
                <a:cs typeface="微软雅黑"/>
              </a:rPr>
              <a:t>B</a:t>
            </a:r>
            <a:r>
              <a:rPr dirty="0" sz="1650">
                <a:solidFill>
                  <a:srgbClr val="FFFFFF"/>
                </a:solidFill>
                <a:latin typeface="微软雅黑"/>
                <a:cs typeface="微软雅黑"/>
              </a:rPr>
              <a:t>)</a:t>
            </a:r>
            <a:endParaRPr sz="1650">
              <a:latin typeface="微软雅黑"/>
              <a:cs typeface="微软雅黑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090571" y="9655621"/>
            <a:ext cx="306070" cy="10807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R="5080">
              <a:lnSpc>
                <a:spcPct val="100400"/>
              </a:lnSpc>
              <a:spcBef>
                <a:spcPts val="95"/>
              </a:spcBef>
            </a:pPr>
            <a:r>
              <a:rPr dirty="0" sz="2300" b="1">
                <a:latin typeface="微软雅黑"/>
                <a:cs typeface="微软雅黑"/>
              </a:rPr>
              <a:t>容 器 层</a:t>
            </a:r>
            <a:endParaRPr sz="2300">
              <a:latin typeface="微软雅黑"/>
              <a:cs typeface="微软雅黑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3504929" y="6614248"/>
            <a:ext cx="5355590" cy="2574925"/>
          </a:xfrm>
          <a:custGeom>
            <a:avLst/>
            <a:gdLst/>
            <a:ahLst/>
            <a:cxnLst/>
            <a:rect l="l" t="t" r="r" b="b"/>
            <a:pathLst>
              <a:path w="5355590" h="2574925">
                <a:moveTo>
                  <a:pt x="0" y="0"/>
                </a:moveTo>
                <a:lnTo>
                  <a:pt x="5355229" y="0"/>
                </a:lnTo>
                <a:lnTo>
                  <a:pt x="5355229" y="2574581"/>
                </a:lnTo>
                <a:lnTo>
                  <a:pt x="0" y="2574581"/>
                </a:lnTo>
                <a:lnTo>
                  <a:pt x="0" y="0"/>
                </a:lnTo>
                <a:close/>
              </a:path>
            </a:pathLst>
          </a:custGeom>
          <a:ln w="10052">
            <a:solidFill>
              <a:srgbClr val="92D05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13580873" y="6628988"/>
            <a:ext cx="1269365" cy="3270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1950" spc="25" b="1">
                <a:latin typeface="微软雅黑"/>
                <a:cs typeface="微软雅黑"/>
              </a:rPr>
              <a:t>跨集群管理</a:t>
            </a:r>
            <a:endParaRPr sz="1950">
              <a:latin typeface="微软雅黑"/>
              <a:cs typeface="微软雅黑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8290428" y="6616762"/>
            <a:ext cx="4946015" cy="2572385"/>
          </a:xfrm>
          <a:custGeom>
            <a:avLst/>
            <a:gdLst/>
            <a:ahLst/>
            <a:cxnLst/>
            <a:rect l="l" t="t" r="r" b="b"/>
            <a:pathLst>
              <a:path w="4946015" h="2572384">
                <a:moveTo>
                  <a:pt x="0" y="0"/>
                </a:moveTo>
                <a:lnTo>
                  <a:pt x="4945608" y="0"/>
                </a:lnTo>
                <a:lnTo>
                  <a:pt x="4945608" y="2572068"/>
                </a:lnTo>
                <a:lnTo>
                  <a:pt x="0" y="2572068"/>
                </a:lnTo>
                <a:lnTo>
                  <a:pt x="0" y="0"/>
                </a:lnTo>
                <a:close/>
              </a:path>
            </a:pathLst>
          </a:custGeom>
          <a:ln w="10052">
            <a:solidFill>
              <a:srgbClr val="92D05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8365797" y="6631299"/>
            <a:ext cx="1269365" cy="3270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1950" spc="25" b="1">
                <a:latin typeface="微软雅黑"/>
                <a:cs typeface="微软雅黑"/>
              </a:rPr>
              <a:t>单元化能力</a:t>
            </a:r>
            <a:endParaRPr sz="1950">
              <a:latin typeface="微软雅黑"/>
              <a:cs typeface="微软雅黑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1339435" y="8536702"/>
            <a:ext cx="1978025" cy="535305"/>
          </a:xfrm>
          <a:custGeom>
            <a:avLst/>
            <a:gdLst/>
            <a:ahLst/>
            <a:cxnLst/>
            <a:rect l="l" t="t" r="r" b="b"/>
            <a:pathLst>
              <a:path w="1978025" h="535304">
                <a:moveTo>
                  <a:pt x="1888528" y="0"/>
                </a:moveTo>
                <a:lnTo>
                  <a:pt x="89211" y="0"/>
                </a:lnTo>
                <a:lnTo>
                  <a:pt x="54488" y="7009"/>
                </a:lnTo>
                <a:lnTo>
                  <a:pt x="26131" y="26127"/>
                </a:lnTo>
                <a:lnTo>
                  <a:pt x="7011" y="54484"/>
                </a:lnTo>
                <a:lnTo>
                  <a:pt x="0" y="89211"/>
                </a:lnTo>
                <a:lnTo>
                  <a:pt x="0" y="446059"/>
                </a:lnTo>
                <a:lnTo>
                  <a:pt x="7011" y="480782"/>
                </a:lnTo>
                <a:lnTo>
                  <a:pt x="26131" y="509140"/>
                </a:lnTo>
                <a:lnTo>
                  <a:pt x="54488" y="528260"/>
                </a:lnTo>
                <a:lnTo>
                  <a:pt x="89211" y="535271"/>
                </a:lnTo>
                <a:lnTo>
                  <a:pt x="1888528" y="535271"/>
                </a:lnTo>
                <a:lnTo>
                  <a:pt x="1923252" y="528260"/>
                </a:lnTo>
                <a:lnTo>
                  <a:pt x="1951609" y="509140"/>
                </a:lnTo>
                <a:lnTo>
                  <a:pt x="1970729" y="480782"/>
                </a:lnTo>
                <a:lnTo>
                  <a:pt x="1977740" y="446059"/>
                </a:lnTo>
                <a:lnTo>
                  <a:pt x="1977740" y="89211"/>
                </a:lnTo>
                <a:lnTo>
                  <a:pt x="1970729" y="54484"/>
                </a:lnTo>
                <a:lnTo>
                  <a:pt x="1951609" y="26127"/>
                </a:lnTo>
                <a:lnTo>
                  <a:pt x="1923252" y="7009"/>
                </a:lnTo>
                <a:lnTo>
                  <a:pt x="1888528" y="0"/>
                </a:lnTo>
                <a:close/>
              </a:path>
            </a:pathLst>
          </a:custGeom>
          <a:solidFill>
            <a:srgbClr val="BE9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1668668" y="8651134"/>
            <a:ext cx="1332230" cy="2895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dirty="0" sz="1700" spc="25">
                <a:solidFill>
                  <a:srgbClr val="FFFFFF"/>
                </a:solidFill>
                <a:latin typeface="微软雅黑"/>
                <a:cs typeface="微软雅黑"/>
              </a:rPr>
              <a:t>容器镜像管理</a:t>
            </a:r>
            <a:endParaRPr sz="1700">
              <a:latin typeface="微软雅黑"/>
              <a:cs typeface="微软雅黑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1339435" y="7175909"/>
            <a:ext cx="1983105" cy="535305"/>
          </a:xfrm>
          <a:custGeom>
            <a:avLst/>
            <a:gdLst/>
            <a:ahLst/>
            <a:cxnLst/>
            <a:rect l="l" t="t" r="r" b="b"/>
            <a:pathLst>
              <a:path w="1983104" h="535304">
                <a:moveTo>
                  <a:pt x="1893554" y="0"/>
                </a:moveTo>
                <a:lnTo>
                  <a:pt x="89211" y="0"/>
                </a:lnTo>
                <a:lnTo>
                  <a:pt x="54488" y="7009"/>
                </a:lnTo>
                <a:lnTo>
                  <a:pt x="26131" y="26127"/>
                </a:lnTo>
                <a:lnTo>
                  <a:pt x="7011" y="54484"/>
                </a:lnTo>
                <a:lnTo>
                  <a:pt x="0" y="89211"/>
                </a:lnTo>
                <a:lnTo>
                  <a:pt x="0" y="446059"/>
                </a:lnTo>
                <a:lnTo>
                  <a:pt x="7011" y="480782"/>
                </a:lnTo>
                <a:lnTo>
                  <a:pt x="26131" y="509140"/>
                </a:lnTo>
                <a:lnTo>
                  <a:pt x="54488" y="528260"/>
                </a:lnTo>
                <a:lnTo>
                  <a:pt x="89211" y="535271"/>
                </a:lnTo>
                <a:lnTo>
                  <a:pt x="1893554" y="535271"/>
                </a:lnTo>
                <a:lnTo>
                  <a:pt x="1928278" y="528260"/>
                </a:lnTo>
                <a:lnTo>
                  <a:pt x="1956635" y="509140"/>
                </a:lnTo>
                <a:lnTo>
                  <a:pt x="1975755" y="480782"/>
                </a:lnTo>
                <a:lnTo>
                  <a:pt x="1982766" y="446059"/>
                </a:lnTo>
                <a:lnTo>
                  <a:pt x="1982766" y="89211"/>
                </a:lnTo>
                <a:lnTo>
                  <a:pt x="1975755" y="54484"/>
                </a:lnTo>
                <a:lnTo>
                  <a:pt x="1956635" y="26127"/>
                </a:lnTo>
                <a:lnTo>
                  <a:pt x="1928278" y="7009"/>
                </a:lnTo>
                <a:lnTo>
                  <a:pt x="1893554" y="0"/>
                </a:lnTo>
                <a:close/>
              </a:path>
            </a:pathLst>
          </a:custGeom>
          <a:solidFill>
            <a:srgbClr val="BE9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 txBox="1"/>
          <p:nvPr/>
        </p:nvSpPr>
        <p:spPr>
          <a:xfrm>
            <a:off x="1891600" y="7290234"/>
            <a:ext cx="892810" cy="2895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dirty="0" sz="1700" spc="25">
                <a:solidFill>
                  <a:srgbClr val="FFFFFF"/>
                </a:solidFill>
                <a:latin typeface="微软雅黑"/>
                <a:cs typeface="微软雅黑"/>
              </a:rPr>
              <a:t>批次发布</a:t>
            </a:r>
            <a:endParaRPr sz="1700">
              <a:latin typeface="微软雅黑"/>
              <a:cs typeface="微软雅黑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3457905" y="7194756"/>
            <a:ext cx="1983105" cy="535305"/>
          </a:xfrm>
          <a:custGeom>
            <a:avLst/>
            <a:gdLst/>
            <a:ahLst/>
            <a:cxnLst/>
            <a:rect l="l" t="t" r="r" b="b"/>
            <a:pathLst>
              <a:path w="1983104" h="535304">
                <a:moveTo>
                  <a:pt x="1893554" y="0"/>
                </a:moveTo>
                <a:lnTo>
                  <a:pt x="89211" y="0"/>
                </a:lnTo>
                <a:lnTo>
                  <a:pt x="54488" y="7009"/>
                </a:lnTo>
                <a:lnTo>
                  <a:pt x="26131" y="26127"/>
                </a:lnTo>
                <a:lnTo>
                  <a:pt x="7011" y="54484"/>
                </a:lnTo>
                <a:lnTo>
                  <a:pt x="0" y="89211"/>
                </a:lnTo>
                <a:lnTo>
                  <a:pt x="0" y="446059"/>
                </a:lnTo>
                <a:lnTo>
                  <a:pt x="7011" y="480782"/>
                </a:lnTo>
                <a:lnTo>
                  <a:pt x="26131" y="509140"/>
                </a:lnTo>
                <a:lnTo>
                  <a:pt x="54488" y="528260"/>
                </a:lnTo>
                <a:lnTo>
                  <a:pt x="89211" y="535271"/>
                </a:lnTo>
                <a:lnTo>
                  <a:pt x="1893554" y="535271"/>
                </a:lnTo>
                <a:lnTo>
                  <a:pt x="1928278" y="528260"/>
                </a:lnTo>
                <a:lnTo>
                  <a:pt x="1956635" y="509140"/>
                </a:lnTo>
                <a:lnTo>
                  <a:pt x="1975755" y="480782"/>
                </a:lnTo>
                <a:lnTo>
                  <a:pt x="1982766" y="446059"/>
                </a:lnTo>
                <a:lnTo>
                  <a:pt x="1982766" y="89211"/>
                </a:lnTo>
                <a:lnTo>
                  <a:pt x="1975755" y="54484"/>
                </a:lnTo>
                <a:lnTo>
                  <a:pt x="1956635" y="26127"/>
                </a:lnTo>
                <a:lnTo>
                  <a:pt x="1928278" y="7009"/>
                </a:lnTo>
                <a:lnTo>
                  <a:pt x="1893554" y="0"/>
                </a:lnTo>
                <a:close/>
              </a:path>
            </a:pathLst>
          </a:custGeom>
          <a:solidFill>
            <a:srgbClr val="BE9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 txBox="1"/>
          <p:nvPr/>
        </p:nvSpPr>
        <p:spPr>
          <a:xfrm>
            <a:off x="3790327" y="7309309"/>
            <a:ext cx="1332230" cy="2895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dirty="0" sz="1700" spc="25">
                <a:solidFill>
                  <a:srgbClr val="FFFFFF"/>
                </a:solidFill>
                <a:latin typeface="微软雅黑"/>
                <a:cs typeface="微软雅黑"/>
              </a:rPr>
              <a:t>原生资源管理</a:t>
            </a:r>
            <a:endParaRPr sz="1700">
              <a:latin typeface="微软雅黑"/>
              <a:cs typeface="微软雅黑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1344461" y="7859447"/>
            <a:ext cx="1978025" cy="535305"/>
          </a:xfrm>
          <a:custGeom>
            <a:avLst/>
            <a:gdLst/>
            <a:ahLst/>
            <a:cxnLst/>
            <a:rect l="l" t="t" r="r" b="b"/>
            <a:pathLst>
              <a:path w="1978025" h="535304">
                <a:moveTo>
                  <a:pt x="1888528" y="0"/>
                </a:moveTo>
                <a:lnTo>
                  <a:pt x="89211" y="0"/>
                </a:lnTo>
                <a:lnTo>
                  <a:pt x="54488" y="7009"/>
                </a:lnTo>
                <a:lnTo>
                  <a:pt x="26131" y="26127"/>
                </a:lnTo>
                <a:lnTo>
                  <a:pt x="7011" y="54484"/>
                </a:lnTo>
                <a:lnTo>
                  <a:pt x="0" y="89211"/>
                </a:lnTo>
                <a:lnTo>
                  <a:pt x="0" y="446059"/>
                </a:lnTo>
                <a:lnTo>
                  <a:pt x="7011" y="480782"/>
                </a:lnTo>
                <a:lnTo>
                  <a:pt x="26131" y="509140"/>
                </a:lnTo>
                <a:lnTo>
                  <a:pt x="54488" y="528260"/>
                </a:lnTo>
                <a:lnTo>
                  <a:pt x="89211" y="535271"/>
                </a:lnTo>
                <a:lnTo>
                  <a:pt x="1888528" y="535271"/>
                </a:lnTo>
                <a:lnTo>
                  <a:pt x="1923252" y="528260"/>
                </a:lnTo>
                <a:lnTo>
                  <a:pt x="1951609" y="509140"/>
                </a:lnTo>
                <a:lnTo>
                  <a:pt x="1970729" y="480782"/>
                </a:lnTo>
                <a:lnTo>
                  <a:pt x="1977740" y="446059"/>
                </a:lnTo>
                <a:lnTo>
                  <a:pt x="1977740" y="89211"/>
                </a:lnTo>
                <a:lnTo>
                  <a:pt x="1970729" y="54484"/>
                </a:lnTo>
                <a:lnTo>
                  <a:pt x="1951609" y="26127"/>
                </a:lnTo>
                <a:lnTo>
                  <a:pt x="1923252" y="7009"/>
                </a:lnTo>
                <a:lnTo>
                  <a:pt x="1888528" y="0"/>
                </a:lnTo>
                <a:close/>
              </a:path>
            </a:pathLst>
          </a:custGeom>
          <a:solidFill>
            <a:srgbClr val="BE9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 txBox="1"/>
          <p:nvPr/>
        </p:nvSpPr>
        <p:spPr>
          <a:xfrm>
            <a:off x="1691219" y="7973203"/>
            <a:ext cx="1298575" cy="2895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dirty="0" sz="1700" spc="-55">
                <a:solidFill>
                  <a:srgbClr val="FFFFFF"/>
                </a:solidFill>
                <a:latin typeface="微软雅黑"/>
                <a:cs typeface="微软雅黑"/>
              </a:rPr>
              <a:t>P</a:t>
            </a:r>
            <a:r>
              <a:rPr dirty="0" sz="1700" spc="5">
                <a:solidFill>
                  <a:srgbClr val="FFFFFF"/>
                </a:solidFill>
                <a:latin typeface="微软雅黑"/>
                <a:cs typeface="微软雅黑"/>
              </a:rPr>
              <a:t>o</a:t>
            </a:r>
            <a:r>
              <a:rPr dirty="0" sz="1700" spc="25">
                <a:solidFill>
                  <a:srgbClr val="FFFFFF"/>
                </a:solidFill>
                <a:latin typeface="微软雅黑"/>
                <a:cs typeface="微软雅黑"/>
              </a:rPr>
              <a:t>d伸缩管理</a:t>
            </a:r>
            <a:endParaRPr sz="1700">
              <a:latin typeface="微软雅黑"/>
              <a:cs typeface="微软雅黑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3457905" y="7865731"/>
            <a:ext cx="1983105" cy="535305"/>
          </a:xfrm>
          <a:custGeom>
            <a:avLst/>
            <a:gdLst/>
            <a:ahLst/>
            <a:cxnLst/>
            <a:rect l="l" t="t" r="r" b="b"/>
            <a:pathLst>
              <a:path w="1983104" h="535304">
                <a:moveTo>
                  <a:pt x="1893554" y="0"/>
                </a:moveTo>
                <a:lnTo>
                  <a:pt x="89211" y="0"/>
                </a:lnTo>
                <a:lnTo>
                  <a:pt x="54488" y="7009"/>
                </a:lnTo>
                <a:lnTo>
                  <a:pt x="26131" y="26127"/>
                </a:lnTo>
                <a:lnTo>
                  <a:pt x="7011" y="54484"/>
                </a:lnTo>
                <a:lnTo>
                  <a:pt x="0" y="89211"/>
                </a:lnTo>
                <a:lnTo>
                  <a:pt x="0" y="446059"/>
                </a:lnTo>
                <a:lnTo>
                  <a:pt x="7011" y="480782"/>
                </a:lnTo>
                <a:lnTo>
                  <a:pt x="26131" y="509140"/>
                </a:lnTo>
                <a:lnTo>
                  <a:pt x="54488" y="528260"/>
                </a:lnTo>
                <a:lnTo>
                  <a:pt x="89211" y="535271"/>
                </a:lnTo>
                <a:lnTo>
                  <a:pt x="1893554" y="535271"/>
                </a:lnTo>
                <a:lnTo>
                  <a:pt x="1928278" y="528260"/>
                </a:lnTo>
                <a:lnTo>
                  <a:pt x="1956635" y="509140"/>
                </a:lnTo>
                <a:lnTo>
                  <a:pt x="1975755" y="480782"/>
                </a:lnTo>
                <a:lnTo>
                  <a:pt x="1982766" y="446059"/>
                </a:lnTo>
                <a:lnTo>
                  <a:pt x="1982766" y="89211"/>
                </a:lnTo>
                <a:lnTo>
                  <a:pt x="1975755" y="54484"/>
                </a:lnTo>
                <a:lnTo>
                  <a:pt x="1956635" y="26127"/>
                </a:lnTo>
                <a:lnTo>
                  <a:pt x="1928278" y="7009"/>
                </a:lnTo>
                <a:lnTo>
                  <a:pt x="1893554" y="0"/>
                </a:lnTo>
                <a:close/>
              </a:path>
            </a:pathLst>
          </a:custGeom>
          <a:solidFill>
            <a:srgbClr val="BE9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 txBox="1"/>
          <p:nvPr/>
        </p:nvSpPr>
        <p:spPr>
          <a:xfrm>
            <a:off x="3790327" y="7979529"/>
            <a:ext cx="1332230" cy="2895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dirty="0" sz="1700" spc="25">
                <a:solidFill>
                  <a:srgbClr val="FFFFFF"/>
                </a:solidFill>
                <a:latin typeface="微软雅黑"/>
                <a:cs typeface="微软雅黑"/>
              </a:rPr>
              <a:t>集群伸缩管理</a:t>
            </a:r>
            <a:endParaRPr sz="1700">
              <a:latin typeface="微软雅黑"/>
              <a:cs typeface="微软雅黑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5576374" y="7182191"/>
            <a:ext cx="1984375" cy="535305"/>
          </a:xfrm>
          <a:custGeom>
            <a:avLst/>
            <a:gdLst/>
            <a:ahLst/>
            <a:cxnLst/>
            <a:rect l="l" t="t" r="r" b="b"/>
            <a:pathLst>
              <a:path w="1984375" h="535304">
                <a:moveTo>
                  <a:pt x="1894811" y="0"/>
                </a:moveTo>
                <a:lnTo>
                  <a:pt x="89211" y="0"/>
                </a:lnTo>
                <a:lnTo>
                  <a:pt x="54488" y="7009"/>
                </a:lnTo>
                <a:lnTo>
                  <a:pt x="26131" y="26127"/>
                </a:lnTo>
                <a:lnTo>
                  <a:pt x="7011" y="54484"/>
                </a:lnTo>
                <a:lnTo>
                  <a:pt x="0" y="89211"/>
                </a:lnTo>
                <a:lnTo>
                  <a:pt x="0" y="446059"/>
                </a:lnTo>
                <a:lnTo>
                  <a:pt x="7011" y="480782"/>
                </a:lnTo>
                <a:lnTo>
                  <a:pt x="26131" y="509140"/>
                </a:lnTo>
                <a:lnTo>
                  <a:pt x="54488" y="528260"/>
                </a:lnTo>
                <a:lnTo>
                  <a:pt x="89211" y="535271"/>
                </a:lnTo>
                <a:lnTo>
                  <a:pt x="1894811" y="535271"/>
                </a:lnTo>
                <a:lnTo>
                  <a:pt x="1929534" y="528260"/>
                </a:lnTo>
                <a:lnTo>
                  <a:pt x="1957891" y="509140"/>
                </a:lnTo>
                <a:lnTo>
                  <a:pt x="1977011" y="480782"/>
                </a:lnTo>
                <a:lnTo>
                  <a:pt x="1984023" y="446059"/>
                </a:lnTo>
                <a:lnTo>
                  <a:pt x="1984023" y="89211"/>
                </a:lnTo>
                <a:lnTo>
                  <a:pt x="1977011" y="54484"/>
                </a:lnTo>
                <a:lnTo>
                  <a:pt x="1957891" y="26127"/>
                </a:lnTo>
                <a:lnTo>
                  <a:pt x="1929534" y="7009"/>
                </a:lnTo>
                <a:lnTo>
                  <a:pt x="1894811" y="0"/>
                </a:lnTo>
                <a:close/>
              </a:path>
            </a:pathLst>
          </a:custGeom>
          <a:solidFill>
            <a:srgbClr val="BE9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 txBox="1"/>
          <p:nvPr/>
        </p:nvSpPr>
        <p:spPr>
          <a:xfrm>
            <a:off x="6128832" y="7296725"/>
            <a:ext cx="892810" cy="2895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dirty="0" sz="1700" spc="25">
                <a:solidFill>
                  <a:srgbClr val="FFFFFF"/>
                </a:solidFill>
                <a:latin typeface="微软雅黑"/>
                <a:cs typeface="微软雅黑"/>
              </a:rPr>
              <a:t>变更管控</a:t>
            </a:r>
            <a:endParaRPr sz="1700">
              <a:latin typeface="微软雅黑"/>
              <a:cs typeface="微软雅黑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5593965" y="7859447"/>
            <a:ext cx="1983105" cy="535305"/>
          </a:xfrm>
          <a:custGeom>
            <a:avLst/>
            <a:gdLst/>
            <a:ahLst/>
            <a:cxnLst/>
            <a:rect l="l" t="t" r="r" b="b"/>
            <a:pathLst>
              <a:path w="1983104" h="535304">
                <a:moveTo>
                  <a:pt x="1893554" y="0"/>
                </a:moveTo>
                <a:lnTo>
                  <a:pt x="89211" y="0"/>
                </a:lnTo>
                <a:lnTo>
                  <a:pt x="54488" y="7009"/>
                </a:lnTo>
                <a:lnTo>
                  <a:pt x="26131" y="26127"/>
                </a:lnTo>
                <a:lnTo>
                  <a:pt x="7011" y="54484"/>
                </a:lnTo>
                <a:lnTo>
                  <a:pt x="0" y="89211"/>
                </a:lnTo>
                <a:lnTo>
                  <a:pt x="0" y="446059"/>
                </a:lnTo>
                <a:lnTo>
                  <a:pt x="7011" y="480782"/>
                </a:lnTo>
                <a:lnTo>
                  <a:pt x="26131" y="509140"/>
                </a:lnTo>
                <a:lnTo>
                  <a:pt x="54488" y="528260"/>
                </a:lnTo>
                <a:lnTo>
                  <a:pt x="89211" y="535271"/>
                </a:lnTo>
                <a:lnTo>
                  <a:pt x="1893554" y="535271"/>
                </a:lnTo>
                <a:lnTo>
                  <a:pt x="1928278" y="528260"/>
                </a:lnTo>
                <a:lnTo>
                  <a:pt x="1956635" y="509140"/>
                </a:lnTo>
                <a:lnTo>
                  <a:pt x="1975755" y="480782"/>
                </a:lnTo>
                <a:lnTo>
                  <a:pt x="1982766" y="446059"/>
                </a:lnTo>
                <a:lnTo>
                  <a:pt x="1982766" y="89211"/>
                </a:lnTo>
                <a:lnTo>
                  <a:pt x="1975755" y="54484"/>
                </a:lnTo>
                <a:lnTo>
                  <a:pt x="1956635" y="26127"/>
                </a:lnTo>
                <a:lnTo>
                  <a:pt x="1928278" y="7009"/>
                </a:lnTo>
                <a:lnTo>
                  <a:pt x="1893554" y="0"/>
                </a:lnTo>
                <a:close/>
              </a:path>
            </a:pathLst>
          </a:custGeom>
          <a:solidFill>
            <a:srgbClr val="BE9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 txBox="1"/>
          <p:nvPr/>
        </p:nvSpPr>
        <p:spPr>
          <a:xfrm>
            <a:off x="6145419" y="7973203"/>
            <a:ext cx="892810" cy="2895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dirty="0" sz="1700" spc="25">
                <a:solidFill>
                  <a:srgbClr val="FFFFFF"/>
                </a:solidFill>
                <a:latin typeface="微软雅黑"/>
                <a:cs typeface="微软雅黑"/>
              </a:rPr>
              <a:t>配额管理</a:t>
            </a:r>
            <a:endParaRPr sz="1700">
              <a:latin typeface="微软雅黑"/>
              <a:cs typeface="微软雅黑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3457905" y="8536704"/>
            <a:ext cx="1979295" cy="535305"/>
          </a:xfrm>
          <a:custGeom>
            <a:avLst/>
            <a:gdLst/>
            <a:ahLst/>
            <a:cxnLst/>
            <a:rect l="l" t="t" r="r" b="b"/>
            <a:pathLst>
              <a:path w="1979295" h="535304">
                <a:moveTo>
                  <a:pt x="1889785" y="0"/>
                </a:moveTo>
                <a:lnTo>
                  <a:pt x="89211" y="0"/>
                </a:lnTo>
                <a:lnTo>
                  <a:pt x="54488" y="7009"/>
                </a:lnTo>
                <a:lnTo>
                  <a:pt x="26131" y="26127"/>
                </a:lnTo>
                <a:lnTo>
                  <a:pt x="7011" y="54484"/>
                </a:lnTo>
                <a:lnTo>
                  <a:pt x="0" y="89211"/>
                </a:lnTo>
                <a:lnTo>
                  <a:pt x="0" y="446059"/>
                </a:lnTo>
                <a:lnTo>
                  <a:pt x="7011" y="480782"/>
                </a:lnTo>
                <a:lnTo>
                  <a:pt x="26131" y="509140"/>
                </a:lnTo>
                <a:lnTo>
                  <a:pt x="54488" y="528260"/>
                </a:lnTo>
                <a:lnTo>
                  <a:pt x="89211" y="535271"/>
                </a:lnTo>
                <a:lnTo>
                  <a:pt x="1889785" y="535271"/>
                </a:lnTo>
                <a:lnTo>
                  <a:pt x="1924508" y="528260"/>
                </a:lnTo>
                <a:lnTo>
                  <a:pt x="1952865" y="509140"/>
                </a:lnTo>
                <a:lnTo>
                  <a:pt x="1971985" y="480782"/>
                </a:lnTo>
                <a:lnTo>
                  <a:pt x="1978997" y="446059"/>
                </a:lnTo>
                <a:lnTo>
                  <a:pt x="1978997" y="89211"/>
                </a:lnTo>
                <a:lnTo>
                  <a:pt x="1971985" y="54484"/>
                </a:lnTo>
                <a:lnTo>
                  <a:pt x="1952865" y="26127"/>
                </a:lnTo>
                <a:lnTo>
                  <a:pt x="1924508" y="7009"/>
                </a:lnTo>
                <a:lnTo>
                  <a:pt x="1889785" y="0"/>
                </a:lnTo>
                <a:close/>
              </a:path>
            </a:pathLst>
          </a:custGeom>
          <a:solidFill>
            <a:srgbClr val="BE9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 txBox="1"/>
          <p:nvPr/>
        </p:nvSpPr>
        <p:spPr>
          <a:xfrm>
            <a:off x="3787284" y="8651134"/>
            <a:ext cx="1332230" cy="2895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dirty="0" sz="1700" spc="25">
                <a:solidFill>
                  <a:srgbClr val="FFFFFF"/>
                </a:solidFill>
                <a:latin typeface="微软雅黑"/>
                <a:cs typeface="微软雅黑"/>
              </a:rPr>
              <a:t>运维原子操作</a:t>
            </a:r>
            <a:endParaRPr sz="1700">
              <a:latin typeface="微软雅黑"/>
              <a:cs typeface="微软雅黑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5576374" y="8531678"/>
            <a:ext cx="1984375" cy="534035"/>
          </a:xfrm>
          <a:custGeom>
            <a:avLst/>
            <a:gdLst/>
            <a:ahLst/>
            <a:cxnLst/>
            <a:rect l="l" t="t" r="r" b="b"/>
            <a:pathLst>
              <a:path w="1984375" h="534034">
                <a:moveTo>
                  <a:pt x="1895020" y="0"/>
                </a:moveTo>
                <a:lnTo>
                  <a:pt x="89002" y="0"/>
                </a:lnTo>
                <a:lnTo>
                  <a:pt x="54360" y="6994"/>
                </a:lnTo>
                <a:lnTo>
                  <a:pt x="26069" y="26069"/>
                </a:lnTo>
                <a:lnTo>
                  <a:pt x="6994" y="54360"/>
                </a:lnTo>
                <a:lnTo>
                  <a:pt x="0" y="89002"/>
                </a:lnTo>
                <a:lnTo>
                  <a:pt x="0" y="445012"/>
                </a:lnTo>
                <a:lnTo>
                  <a:pt x="6994" y="479654"/>
                </a:lnTo>
                <a:lnTo>
                  <a:pt x="26069" y="507945"/>
                </a:lnTo>
                <a:lnTo>
                  <a:pt x="54360" y="527020"/>
                </a:lnTo>
                <a:lnTo>
                  <a:pt x="89002" y="534015"/>
                </a:lnTo>
                <a:lnTo>
                  <a:pt x="1895020" y="534015"/>
                </a:lnTo>
                <a:lnTo>
                  <a:pt x="1929662" y="527020"/>
                </a:lnTo>
                <a:lnTo>
                  <a:pt x="1957953" y="507945"/>
                </a:lnTo>
                <a:lnTo>
                  <a:pt x="1977028" y="479654"/>
                </a:lnTo>
                <a:lnTo>
                  <a:pt x="1984023" y="445012"/>
                </a:lnTo>
                <a:lnTo>
                  <a:pt x="1984023" y="89002"/>
                </a:lnTo>
                <a:lnTo>
                  <a:pt x="1977028" y="54360"/>
                </a:lnTo>
                <a:lnTo>
                  <a:pt x="1957953" y="26069"/>
                </a:lnTo>
                <a:lnTo>
                  <a:pt x="1929662" y="6994"/>
                </a:lnTo>
                <a:lnTo>
                  <a:pt x="1895020" y="0"/>
                </a:lnTo>
                <a:close/>
              </a:path>
            </a:pathLst>
          </a:custGeom>
          <a:solidFill>
            <a:srgbClr val="BE9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 txBox="1"/>
          <p:nvPr/>
        </p:nvSpPr>
        <p:spPr>
          <a:xfrm>
            <a:off x="6018259" y="8645241"/>
            <a:ext cx="1112520" cy="2895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dirty="0" sz="1700" spc="25">
                <a:solidFill>
                  <a:srgbClr val="FFFFFF"/>
                </a:solidFill>
                <a:latin typeface="微软雅黑"/>
                <a:cs typeface="微软雅黑"/>
              </a:rPr>
              <a:t>精细化调度</a:t>
            </a:r>
            <a:endParaRPr sz="1700">
              <a:latin typeface="微软雅黑"/>
              <a:cs typeface="微软雅黑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8628428" y="7193500"/>
            <a:ext cx="1983105" cy="535305"/>
          </a:xfrm>
          <a:custGeom>
            <a:avLst/>
            <a:gdLst/>
            <a:ahLst/>
            <a:cxnLst/>
            <a:rect l="l" t="t" r="r" b="b"/>
            <a:pathLst>
              <a:path w="1983104" h="535304">
                <a:moveTo>
                  <a:pt x="1893554" y="0"/>
                </a:moveTo>
                <a:lnTo>
                  <a:pt x="89211" y="0"/>
                </a:lnTo>
                <a:lnTo>
                  <a:pt x="54488" y="7009"/>
                </a:lnTo>
                <a:lnTo>
                  <a:pt x="26131" y="26127"/>
                </a:lnTo>
                <a:lnTo>
                  <a:pt x="7011" y="54484"/>
                </a:lnTo>
                <a:lnTo>
                  <a:pt x="0" y="89211"/>
                </a:lnTo>
                <a:lnTo>
                  <a:pt x="0" y="446059"/>
                </a:lnTo>
                <a:lnTo>
                  <a:pt x="7011" y="480782"/>
                </a:lnTo>
                <a:lnTo>
                  <a:pt x="26131" y="509140"/>
                </a:lnTo>
                <a:lnTo>
                  <a:pt x="54488" y="528260"/>
                </a:lnTo>
                <a:lnTo>
                  <a:pt x="89211" y="535271"/>
                </a:lnTo>
                <a:lnTo>
                  <a:pt x="1893554" y="535271"/>
                </a:lnTo>
                <a:lnTo>
                  <a:pt x="1928278" y="528260"/>
                </a:lnTo>
                <a:lnTo>
                  <a:pt x="1956635" y="509140"/>
                </a:lnTo>
                <a:lnTo>
                  <a:pt x="1975755" y="480782"/>
                </a:lnTo>
                <a:lnTo>
                  <a:pt x="1982766" y="446059"/>
                </a:lnTo>
                <a:lnTo>
                  <a:pt x="1982766" y="89211"/>
                </a:lnTo>
                <a:lnTo>
                  <a:pt x="1975755" y="54484"/>
                </a:lnTo>
                <a:lnTo>
                  <a:pt x="1956635" y="26127"/>
                </a:lnTo>
                <a:lnTo>
                  <a:pt x="1928278" y="7009"/>
                </a:lnTo>
                <a:lnTo>
                  <a:pt x="1893554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 txBox="1"/>
          <p:nvPr/>
        </p:nvSpPr>
        <p:spPr>
          <a:xfrm>
            <a:off x="8849836" y="7307448"/>
            <a:ext cx="1551940" cy="2895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dirty="0" sz="1700" spc="25">
                <a:solidFill>
                  <a:srgbClr val="FFFFFF"/>
                </a:solidFill>
                <a:latin typeface="微软雅黑"/>
                <a:cs typeface="微软雅黑"/>
              </a:rPr>
              <a:t>接入层流量调拨</a:t>
            </a:r>
            <a:endParaRPr sz="1700">
              <a:latin typeface="微软雅黑"/>
              <a:cs typeface="微软雅黑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10915269" y="7207322"/>
            <a:ext cx="1983105" cy="535305"/>
          </a:xfrm>
          <a:custGeom>
            <a:avLst/>
            <a:gdLst/>
            <a:ahLst/>
            <a:cxnLst/>
            <a:rect l="l" t="t" r="r" b="b"/>
            <a:pathLst>
              <a:path w="1983104" h="535304">
                <a:moveTo>
                  <a:pt x="1893554" y="0"/>
                </a:moveTo>
                <a:lnTo>
                  <a:pt x="89211" y="0"/>
                </a:lnTo>
                <a:lnTo>
                  <a:pt x="54488" y="7009"/>
                </a:lnTo>
                <a:lnTo>
                  <a:pt x="26131" y="26127"/>
                </a:lnTo>
                <a:lnTo>
                  <a:pt x="7011" y="54484"/>
                </a:lnTo>
                <a:lnTo>
                  <a:pt x="0" y="89211"/>
                </a:lnTo>
                <a:lnTo>
                  <a:pt x="0" y="446059"/>
                </a:lnTo>
                <a:lnTo>
                  <a:pt x="7011" y="480782"/>
                </a:lnTo>
                <a:lnTo>
                  <a:pt x="26131" y="509140"/>
                </a:lnTo>
                <a:lnTo>
                  <a:pt x="54488" y="528260"/>
                </a:lnTo>
                <a:lnTo>
                  <a:pt x="89211" y="535271"/>
                </a:lnTo>
                <a:lnTo>
                  <a:pt x="1893554" y="535271"/>
                </a:lnTo>
                <a:lnTo>
                  <a:pt x="1928278" y="528260"/>
                </a:lnTo>
                <a:lnTo>
                  <a:pt x="1956635" y="509140"/>
                </a:lnTo>
                <a:lnTo>
                  <a:pt x="1975755" y="480782"/>
                </a:lnTo>
                <a:lnTo>
                  <a:pt x="1982766" y="446059"/>
                </a:lnTo>
                <a:lnTo>
                  <a:pt x="1982766" y="89211"/>
                </a:lnTo>
                <a:lnTo>
                  <a:pt x="1975755" y="54484"/>
                </a:lnTo>
                <a:lnTo>
                  <a:pt x="1956635" y="26127"/>
                </a:lnTo>
                <a:lnTo>
                  <a:pt x="1928278" y="7009"/>
                </a:lnTo>
                <a:lnTo>
                  <a:pt x="1893554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 txBox="1"/>
          <p:nvPr/>
        </p:nvSpPr>
        <p:spPr>
          <a:xfrm>
            <a:off x="11136608" y="7321615"/>
            <a:ext cx="1551940" cy="2895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dirty="0" sz="1700" spc="25">
                <a:solidFill>
                  <a:srgbClr val="FFFFFF"/>
                </a:solidFill>
                <a:latin typeface="微软雅黑"/>
                <a:cs typeface="微软雅黑"/>
              </a:rPr>
              <a:t>应用层流量调拨</a:t>
            </a:r>
            <a:endParaRPr sz="1700">
              <a:latin typeface="微软雅黑"/>
              <a:cs typeface="微软雅黑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16320758" y="7193501"/>
            <a:ext cx="2261870" cy="535305"/>
          </a:xfrm>
          <a:custGeom>
            <a:avLst/>
            <a:gdLst/>
            <a:ahLst/>
            <a:cxnLst/>
            <a:rect l="l" t="t" r="r" b="b"/>
            <a:pathLst>
              <a:path w="2261869" h="535304">
                <a:moveTo>
                  <a:pt x="2172499" y="0"/>
                </a:moveTo>
                <a:lnTo>
                  <a:pt x="89211" y="0"/>
                </a:lnTo>
                <a:lnTo>
                  <a:pt x="54488" y="7009"/>
                </a:lnTo>
                <a:lnTo>
                  <a:pt x="26131" y="26127"/>
                </a:lnTo>
                <a:lnTo>
                  <a:pt x="7011" y="54484"/>
                </a:lnTo>
                <a:lnTo>
                  <a:pt x="0" y="89211"/>
                </a:lnTo>
                <a:lnTo>
                  <a:pt x="0" y="446049"/>
                </a:lnTo>
                <a:lnTo>
                  <a:pt x="7011" y="480778"/>
                </a:lnTo>
                <a:lnTo>
                  <a:pt x="26131" y="509138"/>
                </a:lnTo>
                <a:lnTo>
                  <a:pt x="54488" y="528260"/>
                </a:lnTo>
                <a:lnTo>
                  <a:pt x="89211" y="535271"/>
                </a:lnTo>
                <a:lnTo>
                  <a:pt x="2172499" y="535271"/>
                </a:lnTo>
                <a:lnTo>
                  <a:pt x="2207222" y="528260"/>
                </a:lnTo>
                <a:lnTo>
                  <a:pt x="2235579" y="509138"/>
                </a:lnTo>
                <a:lnTo>
                  <a:pt x="2254699" y="480778"/>
                </a:lnTo>
                <a:lnTo>
                  <a:pt x="2261711" y="446049"/>
                </a:lnTo>
                <a:lnTo>
                  <a:pt x="2261711" y="89211"/>
                </a:lnTo>
                <a:lnTo>
                  <a:pt x="2254699" y="54484"/>
                </a:lnTo>
                <a:lnTo>
                  <a:pt x="2235579" y="26127"/>
                </a:lnTo>
                <a:lnTo>
                  <a:pt x="2207222" y="7009"/>
                </a:lnTo>
                <a:lnTo>
                  <a:pt x="2172499" y="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 txBox="1"/>
          <p:nvPr/>
        </p:nvSpPr>
        <p:spPr>
          <a:xfrm>
            <a:off x="16926746" y="7188079"/>
            <a:ext cx="1062355" cy="528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9690" marR="5080" indent="-60325">
              <a:lnSpc>
                <a:spcPct val="100000"/>
              </a:lnSpc>
              <a:spcBef>
                <a:spcPts val="100"/>
              </a:spcBef>
            </a:pPr>
            <a:r>
              <a:rPr dirty="0" sz="1650">
                <a:solidFill>
                  <a:srgbClr val="FFFFFF"/>
                </a:solidFill>
                <a:latin typeface="微软雅黑"/>
                <a:cs typeface="微软雅黑"/>
              </a:rPr>
              <a:t>跨集群状态 </a:t>
            </a:r>
            <a:r>
              <a:rPr dirty="0" sz="1650">
                <a:solidFill>
                  <a:srgbClr val="FFFFFF"/>
                </a:solidFill>
                <a:latin typeface="微软雅黑"/>
                <a:cs typeface="微软雅黑"/>
              </a:rPr>
              <a:t>分发</a:t>
            </a:r>
            <a:r>
              <a:rPr dirty="0" sz="1650" spc="-5">
                <a:solidFill>
                  <a:srgbClr val="FFFFFF"/>
                </a:solidFill>
                <a:latin typeface="微软雅黑"/>
                <a:cs typeface="微软雅黑"/>
              </a:rPr>
              <a:t>/</a:t>
            </a:r>
            <a:r>
              <a:rPr dirty="0" sz="1650">
                <a:solidFill>
                  <a:srgbClr val="FFFFFF"/>
                </a:solidFill>
                <a:latin typeface="微软雅黑"/>
                <a:cs typeface="微软雅黑"/>
              </a:rPr>
              <a:t>汇聚</a:t>
            </a:r>
            <a:endParaRPr sz="1650">
              <a:latin typeface="微软雅黑"/>
              <a:cs typeface="微软雅黑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8628428" y="7864473"/>
            <a:ext cx="1983105" cy="535305"/>
          </a:xfrm>
          <a:custGeom>
            <a:avLst/>
            <a:gdLst/>
            <a:ahLst/>
            <a:cxnLst/>
            <a:rect l="l" t="t" r="r" b="b"/>
            <a:pathLst>
              <a:path w="1983104" h="535304">
                <a:moveTo>
                  <a:pt x="1893554" y="0"/>
                </a:moveTo>
                <a:lnTo>
                  <a:pt x="89211" y="0"/>
                </a:lnTo>
                <a:lnTo>
                  <a:pt x="54488" y="7009"/>
                </a:lnTo>
                <a:lnTo>
                  <a:pt x="26131" y="26127"/>
                </a:lnTo>
                <a:lnTo>
                  <a:pt x="7011" y="54484"/>
                </a:lnTo>
                <a:lnTo>
                  <a:pt x="0" y="89211"/>
                </a:lnTo>
                <a:lnTo>
                  <a:pt x="0" y="446059"/>
                </a:lnTo>
                <a:lnTo>
                  <a:pt x="7011" y="480782"/>
                </a:lnTo>
                <a:lnTo>
                  <a:pt x="26131" y="509140"/>
                </a:lnTo>
                <a:lnTo>
                  <a:pt x="54488" y="528260"/>
                </a:lnTo>
                <a:lnTo>
                  <a:pt x="89211" y="535271"/>
                </a:lnTo>
                <a:lnTo>
                  <a:pt x="1893554" y="535271"/>
                </a:lnTo>
                <a:lnTo>
                  <a:pt x="1928278" y="528260"/>
                </a:lnTo>
                <a:lnTo>
                  <a:pt x="1956635" y="509140"/>
                </a:lnTo>
                <a:lnTo>
                  <a:pt x="1975755" y="480782"/>
                </a:lnTo>
                <a:lnTo>
                  <a:pt x="1982766" y="446059"/>
                </a:lnTo>
                <a:lnTo>
                  <a:pt x="1982766" y="89211"/>
                </a:lnTo>
                <a:lnTo>
                  <a:pt x="1975755" y="54484"/>
                </a:lnTo>
                <a:lnTo>
                  <a:pt x="1956635" y="26127"/>
                </a:lnTo>
                <a:lnTo>
                  <a:pt x="1928278" y="7009"/>
                </a:lnTo>
                <a:lnTo>
                  <a:pt x="1893554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 txBox="1"/>
          <p:nvPr/>
        </p:nvSpPr>
        <p:spPr>
          <a:xfrm>
            <a:off x="8849836" y="7978186"/>
            <a:ext cx="1551940" cy="2895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dirty="0" sz="1700" spc="25">
                <a:solidFill>
                  <a:srgbClr val="FFFFFF"/>
                </a:solidFill>
                <a:latin typeface="微软雅黑"/>
                <a:cs typeface="微软雅黑"/>
              </a:rPr>
              <a:t>数据层流量调拨</a:t>
            </a:r>
            <a:endParaRPr sz="1700">
              <a:latin typeface="微软雅黑"/>
              <a:cs typeface="微软雅黑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10915269" y="7878295"/>
            <a:ext cx="1983105" cy="535305"/>
          </a:xfrm>
          <a:custGeom>
            <a:avLst/>
            <a:gdLst/>
            <a:ahLst/>
            <a:cxnLst/>
            <a:rect l="l" t="t" r="r" b="b"/>
            <a:pathLst>
              <a:path w="1983104" h="535304">
                <a:moveTo>
                  <a:pt x="1893554" y="0"/>
                </a:moveTo>
                <a:lnTo>
                  <a:pt x="89211" y="0"/>
                </a:lnTo>
                <a:lnTo>
                  <a:pt x="54488" y="7009"/>
                </a:lnTo>
                <a:lnTo>
                  <a:pt x="26131" y="26127"/>
                </a:lnTo>
                <a:lnTo>
                  <a:pt x="7011" y="54484"/>
                </a:lnTo>
                <a:lnTo>
                  <a:pt x="0" y="89211"/>
                </a:lnTo>
                <a:lnTo>
                  <a:pt x="0" y="446059"/>
                </a:lnTo>
                <a:lnTo>
                  <a:pt x="7011" y="480782"/>
                </a:lnTo>
                <a:lnTo>
                  <a:pt x="26131" y="509140"/>
                </a:lnTo>
                <a:lnTo>
                  <a:pt x="54488" y="528260"/>
                </a:lnTo>
                <a:lnTo>
                  <a:pt x="89211" y="535271"/>
                </a:lnTo>
                <a:lnTo>
                  <a:pt x="1893554" y="535271"/>
                </a:lnTo>
                <a:lnTo>
                  <a:pt x="1928278" y="528260"/>
                </a:lnTo>
                <a:lnTo>
                  <a:pt x="1956635" y="509140"/>
                </a:lnTo>
                <a:lnTo>
                  <a:pt x="1975755" y="480782"/>
                </a:lnTo>
                <a:lnTo>
                  <a:pt x="1982766" y="446059"/>
                </a:lnTo>
                <a:lnTo>
                  <a:pt x="1982766" y="89211"/>
                </a:lnTo>
                <a:lnTo>
                  <a:pt x="1975755" y="54484"/>
                </a:lnTo>
                <a:lnTo>
                  <a:pt x="1956635" y="26127"/>
                </a:lnTo>
                <a:lnTo>
                  <a:pt x="1928278" y="7009"/>
                </a:lnTo>
                <a:lnTo>
                  <a:pt x="1893554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 txBox="1"/>
          <p:nvPr/>
        </p:nvSpPr>
        <p:spPr>
          <a:xfrm>
            <a:off x="11441939" y="7872986"/>
            <a:ext cx="941705" cy="528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5085" marR="5080" indent="-45720">
              <a:lnSpc>
                <a:spcPct val="100000"/>
              </a:lnSpc>
              <a:spcBef>
                <a:spcPts val="100"/>
              </a:spcBef>
            </a:pPr>
            <a:r>
              <a:rPr dirty="0" sz="1650">
                <a:solidFill>
                  <a:srgbClr val="FFFFFF"/>
                </a:solidFill>
                <a:latin typeface="微软雅黑"/>
                <a:cs typeface="微软雅黑"/>
              </a:rPr>
              <a:t>压测</a:t>
            </a:r>
            <a:r>
              <a:rPr dirty="0" sz="1650" spc="-5">
                <a:solidFill>
                  <a:srgbClr val="FFFFFF"/>
                </a:solidFill>
                <a:latin typeface="微软雅黑"/>
                <a:cs typeface="微软雅黑"/>
              </a:rPr>
              <a:t>/</a:t>
            </a:r>
            <a:r>
              <a:rPr dirty="0" sz="1650">
                <a:solidFill>
                  <a:srgbClr val="FFFFFF"/>
                </a:solidFill>
                <a:latin typeface="微软雅黑"/>
                <a:cs typeface="微软雅黑"/>
              </a:rPr>
              <a:t>灰度 </a:t>
            </a:r>
            <a:r>
              <a:rPr dirty="0" sz="1650">
                <a:solidFill>
                  <a:srgbClr val="FFFFFF"/>
                </a:solidFill>
                <a:latin typeface="微软雅黑"/>
                <a:cs typeface="微软雅黑"/>
              </a:rPr>
              <a:t>流量管理</a:t>
            </a:r>
            <a:endParaRPr sz="1650">
              <a:latin typeface="微软雅黑"/>
              <a:cs typeface="微软雅黑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8628428" y="8531678"/>
            <a:ext cx="1983105" cy="534035"/>
          </a:xfrm>
          <a:custGeom>
            <a:avLst/>
            <a:gdLst/>
            <a:ahLst/>
            <a:cxnLst/>
            <a:rect l="l" t="t" r="r" b="b"/>
            <a:pathLst>
              <a:path w="1983104" h="534034">
                <a:moveTo>
                  <a:pt x="1893764" y="0"/>
                </a:moveTo>
                <a:lnTo>
                  <a:pt x="89002" y="0"/>
                </a:lnTo>
                <a:lnTo>
                  <a:pt x="54360" y="6994"/>
                </a:lnTo>
                <a:lnTo>
                  <a:pt x="26069" y="26069"/>
                </a:lnTo>
                <a:lnTo>
                  <a:pt x="6994" y="54360"/>
                </a:lnTo>
                <a:lnTo>
                  <a:pt x="0" y="89002"/>
                </a:lnTo>
                <a:lnTo>
                  <a:pt x="0" y="445012"/>
                </a:lnTo>
                <a:lnTo>
                  <a:pt x="6994" y="479654"/>
                </a:lnTo>
                <a:lnTo>
                  <a:pt x="26069" y="507945"/>
                </a:lnTo>
                <a:lnTo>
                  <a:pt x="54360" y="527020"/>
                </a:lnTo>
                <a:lnTo>
                  <a:pt x="89002" y="534015"/>
                </a:lnTo>
                <a:lnTo>
                  <a:pt x="1893764" y="534015"/>
                </a:lnTo>
                <a:lnTo>
                  <a:pt x="1928406" y="527020"/>
                </a:lnTo>
                <a:lnTo>
                  <a:pt x="1956696" y="507945"/>
                </a:lnTo>
                <a:lnTo>
                  <a:pt x="1975771" y="479654"/>
                </a:lnTo>
                <a:lnTo>
                  <a:pt x="1982766" y="445012"/>
                </a:lnTo>
                <a:lnTo>
                  <a:pt x="1982766" y="89002"/>
                </a:lnTo>
                <a:lnTo>
                  <a:pt x="1975771" y="54360"/>
                </a:lnTo>
                <a:lnTo>
                  <a:pt x="1956696" y="26069"/>
                </a:lnTo>
                <a:lnTo>
                  <a:pt x="1928406" y="6994"/>
                </a:lnTo>
                <a:lnTo>
                  <a:pt x="1893764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 txBox="1"/>
          <p:nvPr/>
        </p:nvSpPr>
        <p:spPr>
          <a:xfrm>
            <a:off x="9094854" y="8525873"/>
            <a:ext cx="1062355" cy="528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R="5080" indent="209550">
              <a:lnSpc>
                <a:spcPct val="100000"/>
              </a:lnSpc>
              <a:spcBef>
                <a:spcPts val="100"/>
              </a:spcBef>
            </a:pPr>
            <a:r>
              <a:rPr dirty="0" sz="1650">
                <a:solidFill>
                  <a:srgbClr val="FFFFFF"/>
                </a:solidFill>
                <a:latin typeface="微软雅黑"/>
                <a:cs typeface="微软雅黑"/>
              </a:rPr>
              <a:t>单元化 </a:t>
            </a:r>
            <a:r>
              <a:rPr dirty="0" sz="1650">
                <a:solidFill>
                  <a:srgbClr val="FFFFFF"/>
                </a:solidFill>
                <a:latin typeface="微软雅黑"/>
                <a:cs typeface="微软雅黑"/>
              </a:rPr>
              <a:t>元数据管理</a:t>
            </a:r>
            <a:endParaRPr sz="1650">
              <a:latin typeface="微软雅黑"/>
              <a:cs typeface="微软雅黑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10921551" y="8531678"/>
            <a:ext cx="1983105" cy="534035"/>
          </a:xfrm>
          <a:custGeom>
            <a:avLst/>
            <a:gdLst/>
            <a:ahLst/>
            <a:cxnLst/>
            <a:rect l="l" t="t" r="r" b="b"/>
            <a:pathLst>
              <a:path w="1983104" h="534034">
                <a:moveTo>
                  <a:pt x="1893764" y="0"/>
                </a:moveTo>
                <a:lnTo>
                  <a:pt x="89002" y="0"/>
                </a:lnTo>
                <a:lnTo>
                  <a:pt x="54360" y="6994"/>
                </a:lnTo>
                <a:lnTo>
                  <a:pt x="26069" y="26069"/>
                </a:lnTo>
                <a:lnTo>
                  <a:pt x="6994" y="54360"/>
                </a:lnTo>
                <a:lnTo>
                  <a:pt x="0" y="89002"/>
                </a:lnTo>
                <a:lnTo>
                  <a:pt x="0" y="445012"/>
                </a:lnTo>
                <a:lnTo>
                  <a:pt x="6994" y="479654"/>
                </a:lnTo>
                <a:lnTo>
                  <a:pt x="26069" y="507945"/>
                </a:lnTo>
                <a:lnTo>
                  <a:pt x="54360" y="527020"/>
                </a:lnTo>
                <a:lnTo>
                  <a:pt x="89002" y="534015"/>
                </a:lnTo>
                <a:lnTo>
                  <a:pt x="1893764" y="534015"/>
                </a:lnTo>
                <a:lnTo>
                  <a:pt x="1928406" y="527020"/>
                </a:lnTo>
                <a:lnTo>
                  <a:pt x="1956696" y="507945"/>
                </a:lnTo>
                <a:lnTo>
                  <a:pt x="1975771" y="479654"/>
                </a:lnTo>
                <a:lnTo>
                  <a:pt x="1982766" y="445012"/>
                </a:lnTo>
                <a:lnTo>
                  <a:pt x="1982766" y="89002"/>
                </a:lnTo>
                <a:lnTo>
                  <a:pt x="1975771" y="54360"/>
                </a:lnTo>
                <a:lnTo>
                  <a:pt x="1956696" y="26069"/>
                </a:lnTo>
                <a:lnTo>
                  <a:pt x="1928406" y="6994"/>
                </a:lnTo>
                <a:lnTo>
                  <a:pt x="1893764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 txBox="1"/>
          <p:nvPr/>
        </p:nvSpPr>
        <p:spPr>
          <a:xfrm>
            <a:off x="11253750" y="8645241"/>
            <a:ext cx="1332230" cy="2895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dirty="0" sz="1700" spc="25">
                <a:solidFill>
                  <a:srgbClr val="FFFFFF"/>
                </a:solidFill>
                <a:latin typeface="微软雅黑"/>
                <a:cs typeface="微软雅黑"/>
              </a:rPr>
              <a:t>弹性流量管理</a:t>
            </a:r>
            <a:endParaRPr sz="1700">
              <a:latin typeface="微软雅黑"/>
              <a:cs typeface="微软雅黑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13731099" y="7878295"/>
            <a:ext cx="2260600" cy="535305"/>
          </a:xfrm>
          <a:custGeom>
            <a:avLst/>
            <a:gdLst/>
            <a:ahLst/>
            <a:cxnLst/>
            <a:rect l="l" t="t" r="r" b="b"/>
            <a:pathLst>
              <a:path w="2260600" h="535304">
                <a:moveTo>
                  <a:pt x="2171242" y="0"/>
                </a:moveTo>
                <a:lnTo>
                  <a:pt x="89211" y="0"/>
                </a:lnTo>
                <a:lnTo>
                  <a:pt x="54488" y="7009"/>
                </a:lnTo>
                <a:lnTo>
                  <a:pt x="26131" y="26127"/>
                </a:lnTo>
                <a:lnTo>
                  <a:pt x="7011" y="54484"/>
                </a:lnTo>
                <a:lnTo>
                  <a:pt x="0" y="89211"/>
                </a:lnTo>
                <a:lnTo>
                  <a:pt x="0" y="446059"/>
                </a:lnTo>
                <a:lnTo>
                  <a:pt x="7011" y="480782"/>
                </a:lnTo>
                <a:lnTo>
                  <a:pt x="26131" y="509140"/>
                </a:lnTo>
                <a:lnTo>
                  <a:pt x="54488" y="528260"/>
                </a:lnTo>
                <a:lnTo>
                  <a:pt x="89211" y="535271"/>
                </a:lnTo>
                <a:lnTo>
                  <a:pt x="2171242" y="535271"/>
                </a:lnTo>
                <a:lnTo>
                  <a:pt x="2205966" y="528260"/>
                </a:lnTo>
                <a:lnTo>
                  <a:pt x="2234323" y="509140"/>
                </a:lnTo>
                <a:lnTo>
                  <a:pt x="2253443" y="480782"/>
                </a:lnTo>
                <a:lnTo>
                  <a:pt x="2260454" y="446059"/>
                </a:lnTo>
                <a:lnTo>
                  <a:pt x="2260454" y="89211"/>
                </a:lnTo>
                <a:lnTo>
                  <a:pt x="2253443" y="54484"/>
                </a:lnTo>
                <a:lnTo>
                  <a:pt x="2234323" y="26127"/>
                </a:lnTo>
                <a:lnTo>
                  <a:pt x="2205966" y="7009"/>
                </a:lnTo>
                <a:lnTo>
                  <a:pt x="2171242" y="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 txBox="1"/>
          <p:nvPr/>
        </p:nvSpPr>
        <p:spPr>
          <a:xfrm>
            <a:off x="14091699" y="7992354"/>
            <a:ext cx="1551940" cy="2895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dirty="0" sz="1700" spc="25">
                <a:solidFill>
                  <a:srgbClr val="FFFFFF"/>
                </a:solidFill>
                <a:latin typeface="微软雅黑"/>
                <a:cs typeface="微软雅黑"/>
              </a:rPr>
              <a:t>跨集群发布策略</a:t>
            </a:r>
            <a:endParaRPr sz="1700">
              <a:latin typeface="微软雅黑"/>
              <a:cs typeface="微软雅黑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13736125" y="8531678"/>
            <a:ext cx="2260600" cy="534035"/>
          </a:xfrm>
          <a:custGeom>
            <a:avLst/>
            <a:gdLst/>
            <a:ahLst/>
            <a:cxnLst/>
            <a:rect l="l" t="t" r="r" b="b"/>
            <a:pathLst>
              <a:path w="2260600" h="534034">
                <a:moveTo>
                  <a:pt x="2171452" y="0"/>
                </a:moveTo>
                <a:lnTo>
                  <a:pt x="89002" y="0"/>
                </a:lnTo>
                <a:lnTo>
                  <a:pt x="54360" y="6994"/>
                </a:lnTo>
                <a:lnTo>
                  <a:pt x="26069" y="26069"/>
                </a:lnTo>
                <a:lnTo>
                  <a:pt x="6994" y="54360"/>
                </a:lnTo>
                <a:lnTo>
                  <a:pt x="0" y="89002"/>
                </a:lnTo>
                <a:lnTo>
                  <a:pt x="0" y="445012"/>
                </a:lnTo>
                <a:lnTo>
                  <a:pt x="6994" y="479654"/>
                </a:lnTo>
                <a:lnTo>
                  <a:pt x="26069" y="507945"/>
                </a:lnTo>
                <a:lnTo>
                  <a:pt x="54360" y="527020"/>
                </a:lnTo>
                <a:lnTo>
                  <a:pt x="89002" y="534015"/>
                </a:lnTo>
                <a:lnTo>
                  <a:pt x="2171452" y="534015"/>
                </a:lnTo>
                <a:lnTo>
                  <a:pt x="2206094" y="527020"/>
                </a:lnTo>
                <a:lnTo>
                  <a:pt x="2234384" y="507945"/>
                </a:lnTo>
                <a:lnTo>
                  <a:pt x="2253459" y="479654"/>
                </a:lnTo>
                <a:lnTo>
                  <a:pt x="2260454" y="445012"/>
                </a:lnTo>
                <a:lnTo>
                  <a:pt x="2260454" y="89002"/>
                </a:lnTo>
                <a:lnTo>
                  <a:pt x="2253459" y="54360"/>
                </a:lnTo>
                <a:lnTo>
                  <a:pt x="2234384" y="26069"/>
                </a:lnTo>
                <a:lnTo>
                  <a:pt x="2206094" y="6994"/>
                </a:lnTo>
                <a:lnTo>
                  <a:pt x="2171452" y="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 txBox="1"/>
          <p:nvPr/>
        </p:nvSpPr>
        <p:spPr>
          <a:xfrm>
            <a:off x="14316524" y="8645241"/>
            <a:ext cx="1112520" cy="2895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dirty="0" sz="1700" spc="25">
                <a:solidFill>
                  <a:srgbClr val="FFFFFF"/>
                </a:solidFill>
                <a:latin typeface="微软雅黑"/>
                <a:cs typeface="微软雅黑"/>
              </a:rPr>
              <a:t>多集群管理</a:t>
            </a:r>
            <a:endParaRPr sz="1700">
              <a:latin typeface="微软雅黑"/>
              <a:cs typeface="微软雅黑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16320758" y="7870758"/>
            <a:ext cx="2261870" cy="535305"/>
          </a:xfrm>
          <a:custGeom>
            <a:avLst/>
            <a:gdLst/>
            <a:ahLst/>
            <a:cxnLst/>
            <a:rect l="l" t="t" r="r" b="b"/>
            <a:pathLst>
              <a:path w="2261869" h="535304">
                <a:moveTo>
                  <a:pt x="2172499" y="0"/>
                </a:moveTo>
                <a:lnTo>
                  <a:pt x="89211" y="0"/>
                </a:lnTo>
                <a:lnTo>
                  <a:pt x="54488" y="7009"/>
                </a:lnTo>
                <a:lnTo>
                  <a:pt x="26131" y="26127"/>
                </a:lnTo>
                <a:lnTo>
                  <a:pt x="7011" y="54484"/>
                </a:lnTo>
                <a:lnTo>
                  <a:pt x="0" y="89211"/>
                </a:lnTo>
                <a:lnTo>
                  <a:pt x="0" y="446049"/>
                </a:lnTo>
                <a:lnTo>
                  <a:pt x="7011" y="480778"/>
                </a:lnTo>
                <a:lnTo>
                  <a:pt x="26131" y="509138"/>
                </a:lnTo>
                <a:lnTo>
                  <a:pt x="54488" y="528260"/>
                </a:lnTo>
                <a:lnTo>
                  <a:pt x="89211" y="535271"/>
                </a:lnTo>
                <a:lnTo>
                  <a:pt x="2172499" y="535271"/>
                </a:lnTo>
                <a:lnTo>
                  <a:pt x="2207222" y="528260"/>
                </a:lnTo>
                <a:lnTo>
                  <a:pt x="2235579" y="509138"/>
                </a:lnTo>
                <a:lnTo>
                  <a:pt x="2254699" y="480778"/>
                </a:lnTo>
                <a:lnTo>
                  <a:pt x="2261711" y="446049"/>
                </a:lnTo>
                <a:lnTo>
                  <a:pt x="2261711" y="89211"/>
                </a:lnTo>
                <a:lnTo>
                  <a:pt x="2254699" y="54484"/>
                </a:lnTo>
                <a:lnTo>
                  <a:pt x="2235579" y="26127"/>
                </a:lnTo>
                <a:lnTo>
                  <a:pt x="2207222" y="7009"/>
                </a:lnTo>
                <a:lnTo>
                  <a:pt x="2172499" y="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 txBox="1"/>
          <p:nvPr/>
        </p:nvSpPr>
        <p:spPr>
          <a:xfrm>
            <a:off x="16901616" y="7985065"/>
            <a:ext cx="1112520" cy="2895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dirty="0" sz="1700" spc="25">
                <a:solidFill>
                  <a:srgbClr val="FFFFFF"/>
                </a:solidFill>
                <a:latin typeface="微软雅黑"/>
                <a:cs typeface="微软雅黑"/>
              </a:rPr>
              <a:t>跨集群网络</a:t>
            </a:r>
            <a:endParaRPr sz="1700">
              <a:latin typeface="微软雅黑"/>
              <a:cs typeface="微软雅黑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16352170" y="8536705"/>
            <a:ext cx="2261870" cy="535305"/>
          </a:xfrm>
          <a:custGeom>
            <a:avLst/>
            <a:gdLst/>
            <a:ahLst/>
            <a:cxnLst/>
            <a:rect l="l" t="t" r="r" b="b"/>
            <a:pathLst>
              <a:path w="2261869" h="535304">
                <a:moveTo>
                  <a:pt x="2172499" y="0"/>
                </a:moveTo>
                <a:lnTo>
                  <a:pt x="89211" y="0"/>
                </a:lnTo>
                <a:lnTo>
                  <a:pt x="54488" y="7009"/>
                </a:lnTo>
                <a:lnTo>
                  <a:pt x="26131" y="26127"/>
                </a:lnTo>
                <a:lnTo>
                  <a:pt x="7011" y="54484"/>
                </a:lnTo>
                <a:lnTo>
                  <a:pt x="0" y="89211"/>
                </a:lnTo>
                <a:lnTo>
                  <a:pt x="0" y="446049"/>
                </a:lnTo>
                <a:lnTo>
                  <a:pt x="7011" y="480778"/>
                </a:lnTo>
                <a:lnTo>
                  <a:pt x="26131" y="509138"/>
                </a:lnTo>
                <a:lnTo>
                  <a:pt x="54488" y="528260"/>
                </a:lnTo>
                <a:lnTo>
                  <a:pt x="89211" y="535271"/>
                </a:lnTo>
                <a:lnTo>
                  <a:pt x="2172499" y="535271"/>
                </a:lnTo>
                <a:lnTo>
                  <a:pt x="2207222" y="528260"/>
                </a:lnTo>
                <a:lnTo>
                  <a:pt x="2235579" y="509138"/>
                </a:lnTo>
                <a:lnTo>
                  <a:pt x="2254699" y="480778"/>
                </a:lnTo>
                <a:lnTo>
                  <a:pt x="2261711" y="446049"/>
                </a:lnTo>
                <a:lnTo>
                  <a:pt x="2261711" y="89211"/>
                </a:lnTo>
                <a:lnTo>
                  <a:pt x="2254699" y="54484"/>
                </a:lnTo>
                <a:lnTo>
                  <a:pt x="2235579" y="26127"/>
                </a:lnTo>
                <a:lnTo>
                  <a:pt x="2207222" y="7009"/>
                </a:lnTo>
                <a:lnTo>
                  <a:pt x="2172499" y="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 txBox="1"/>
          <p:nvPr/>
        </p:nvSpPr>
        <p:spPr>
          <a:xfrm>
            <a:off x="16713062" y="8651134"/>
            <a:ext cx="1551940" cy="2895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dirty="0" sz="1700" spc="25">
                <a:solidFill>
                  <a:srgbClr val="FFFFFF"/>
                </a:solidFill>
                <a:latin typeface="微软雅黑"/>
                <a:cs typeface="微软雅黑"/>
              </a:rPr>
              <a:t>跨集群镜像管理</a:t>
            </a:r>
            <a:endParaRPr sz="1700">
              <a:latin typeface="微软雅黑"/>
              <a:cs typeface="微软雅黑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2401183" y="5110212"/>
            <a:ext cx="3175635" cy="535305"/>
          </a:xfrm>
          <a:custGeom>
            <a:avLst/>
            <a:gdLst/>
            <a:ahLst/>
            <a:cxnLst/>
            <a:rect l="l" t="t" r="r" b="b"/>
            <a:pathLst>
              <a:path w="3175635" h="535304">
                <a:moveTo>
                  <a:pt x="3085979" y="0"/>
                </a:moveTo>
                <a:lnTo>
                  <a:pt x="89211" y="0"/>
                </a:lnTo>
                <a:lnTo>
                  <a:pt x="54488" y="7009"/>
                </a:lnTo>
                <a:lnTo>
                  <a:pt x="26131" y="26127"/>
                </a:lnTo>
                <a:lnTo>
                  <a:pt x="7011" y="54484"/>
                </a:lnTo>
                <a:lnTo>
                  <a:pt x="0" y="89211"/>
                </a:lnTo>
                <a:lnTo>
                  <a:pt x="0" y="446059"/>
                </a:lnTo>
                <a:lnTo>
                  <a:pt x="7011" y="480782"/>
                </a:lnTo>
                <a:lnTo>
                  <a:pt x="26131" y="509140"/>
                </a:lnTo>
                <a:lnTo>
                  <a:pt x="54488" y="528260"/>
                </a:lnTo>
                <a:lnTo>
                  <a:pt x="89211" y="535271"/>
                </a:lnTo>
                <a:lnTo>
                  <a:pt x="3085979" y="535271"/>
                </a:lnTo>
                <a:lnTo>
                  <a:pt x="3120702" y="528260"/>
                </a:lnTo>
                <a:lnTo>
                  <a:pt x="3149059" y="509140"/>
                </a:lnTo>
                <a:lnTo>
                  <a:pt x="3168179" y="480782"/>
                </a:lnTo>
                <a:lnTo>
                  <a:pt x="3175191" y="446059"/>
                </a:lnTo>
                <a:lnTo>
                  <a:pt x="3175191" y="89211"/>
                </a:lnTo>
                <a:lnTo>
                  <a:pt x="3168179" y="54484"/>
                </a:lnTo>
                <a:lnTo>
                  <a:pt x="3149059" y="26127"/>
                </a:lnTo>
                <a:lnTo>
                  <a:pt x="3120702" y="7009"/>
                </a:lnTo>
                <a:lnTo>
                  <a:pt x="3085979" y="0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 txBox="1"/>
          <p:nvPr/>
        </p:nvSpPr>
        <p:spPr>
          <a:xfrm>
            <a:off x="3486353" y="5204575"/>
            <a:ext cx="1017905" cy="3270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1950" spc="25">
                <a:solidFill>
                  <a:srgbClr val="FFFFFF"/>
                </a:solidFill>
                <a:latin typeface="微软雅黑"/>
                <a:cs typeface="微软雅黑"/>
              </a:rPr>
              <a:t>蓝绿发布</a:t>
            </a:r>
            <a:endParaRPr sz="1950">
              <a:latin typeface="微软雅黑"/>
              <a:cs typeface="微软雅黑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6042538" y="5111468"/>
            <a:ext cx="3321050" cy="535305"/>
          </a:xfrm>
          <a:custGeom>
            <a:avLst/>
            <a:gdLst/>
            <a:ahLst/>
            <a:cxnLst/>
            <a:rect l="l" t="t" r="r" b="b"/>
            <a:pathLst>
              <a:path w="3321050" h="535304">
                <a:moveTo>
                  <a:pt x="3231734" y="0"/>
                </a:moveTo>
                <a:lnTo>
                  <a:pt x="89211" y="0"/>
                </a:lnTo>
                <a:lnTo>
                  <a:pt x="54488" y="7009"/>
                </a:lnTo>
                <a:lnTo>
                  <a:pt x="26131" y="26127"/>
                </a:lnTo>
                <a:lnTo>
                  <a:pt x="7011" y="54484"/>
                </a:lnTo>
                <a:lnTo>
                  <a:pt x="0" y="89211"/>
                </a:lnTo>
                <a:lnTo>
                  <a:pt x="0" y="446059"/>
                </a:lnTo>
                <a:lnTo>
                  <a:pt x="7011" y="480782"/>
                </a:lnTo>
                <a:lnTo>
                  <a:pt x="26131" y="509140"/>
                </a:lnTo>
                <a:lnTo>
                  <a:pt x="54488" y="528260"/>
                </a:lnTo>
                <a:lnTo>
                  <a:pt x="89211" y="535271"/>
                </a:lnTo>
                <a:lnTo>
                  <a:pt x="3231734" y="535271"/>
                </a:lnTo>
                <a:lnTo>
                  <a:pt x="3266461" y="528260"/>
                </a:lnTo>
                <a:lnTo>
                  <a:pt x="3294818" y="509140"/>
                </a:lnTo>
                <a:lnTo>
                  <a:pt x="3313936" y="480782"/>
                </a:lnTo>
                <a:lnTo>
                  <a:pt x="3320946" y="446059"/>
                </a:lnTo>
                <a:lnTo>
                  <a:pt x="3320946" y="89211"/>
                </a:lnTo>
                <a:lnTo>
                  <a:pt x="3313936" y="54484"/>
                </a:lnTo>
                <a:lnTo>
                  <a:pt x="3294818" y="26127"/>
                </a:lnTo>
                <a:lnTo>
                  <a:pt x="3266461" y="7009"/>
                </a:lnTo>
                <a:lnTo>
                  <a:pt x="3231734" y="0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 txBox="1"/>
          <p:nvPr/>
        </p:nvSpPr>
        <p:spPr>
          <a:xfrm>
            <a:off x="6949240" y="5205624"/>
            <a:ext cx="1520825" cy="3270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1950" spc="25">
                <a:solidFill>
                  <a:srgbClr val="FFFFFF"/>
                </a:solidFill>
                <a:latin typeface="微软雅黑"/>
                <a:cs typeface="微软雅黑"/>
              </a:rPr>
              <a:t>灰度分组发布</a:t>
            </a:r>
            <a:endParaRPr sz="1950">
              <a:latin typeface="微软雅黑"/>
              <a:cs typeface="微软雅黑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9829647" y="5090106"/>
            <a:ext cx="3810000" cy="534035"/>
          </a:xfrm>
          <a:custGeom>
            <a:avLst/>
            <a:gdLst/>
            <a:ahLst/>
            <a:cxnLst/>
            <a:rect l="l" t="t" r="r" b="b"/>
            <a:pathLst>
              <a:path w="3810000" h="534035">
                <a:moveTo>
                  <a:pt x="3720724" y="0"/>
                </a:moveTo>
                <a:lnTo>
                  <a:pt x="89002" y="0"/>
                </a:lnTo>
                <a:lnTo>
                  <a:pt x="54360" y="6994"/>
                </a:lnTo>
                <a:lnTo>
                  <a:pt x="26069" y="26069"/>
                </a:lnTo>
                <a:lnTo>
                  <a:pt x="6994" y="54360"/>
                </a:lnTo>
                <a:lnTo>
                  <a:pt x="0" y="89002"/>
                </a:lnTo>
                <a:lnTo>
                  <a:pt x="0" y="445012"/>
                </a:lnTo>
                <a:lnTo>
                  <a:pt x="6994" y="479654"/>
                </a:lnTo>
                <a:lnTo>
                  <a:pt x="26069" y="507945"/>
                </a:lnTo>
                <a:lnTo>
                  <a:pt x="54360" y="527020"/>
                </a:lnTo>
                <a:lnTo>
                  <a:pt x="89002" y="534015"/>
                </a:lnTo>
                <a:lnTo>
                  <a:pt x="3720724" y="534015"/>
                </a:lnTo>
                <a:lnTo>
                  <a:pt x="3755366" y="527020"/>
                </a:lnTo>
                <a:lnTo>
                  <a:pt x="3783657" y="507945"/>
                </a:lnTo>
                <a:lnTo>
                  <a:pt x="3802732" y="479654"/>
                </a:lnTo>
                <a:lnTo>
                  <a:pt x="3809726" y="445012"/>
                </a:lnTo>
                <a:lnTo>
                  <a:pt x="3809726" y="89002"/>
                </a:lnTo>
                <a:lnTo>
                  <a:pt x="3802732" y="54360"/>
                </a:lnTo>
                <a:lnTo>
                  <a:pt x="3783657" y="26069"/>
                </a:lnTo>
                <a:lnTo>
                  <a:pt x="3755366" y="6994"/>
                </a:lnTo>
                <a:lnTo>
                  <a:pt x="3720724" y="0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 txBox="1"/>
          <p:nvPr/>
        </p:nvSpPr>
        <p:spPr>
          <a:xfrm>
            <a:off x="10245604" y="5084347"/>
            <a:ext cx="2990850" cy="528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R="5715">
              <a:lnSpc>
                <a:spcPct val="100000"/>
              </a:lnSpc>
              <a:spcBef>
                <a:spcPts val="100"/>
              </a:spcBef>
            </a:pPr>
            <a:r>
              <a:rPr dirty="0" sz="1650">
                <a:solidFill>
                  <a:srgbClr val="FFFFFF"/>
                </a:solidFill>
                <a:latin typeface="微软雅黑"/>
                <a:cs typeface="微软雅黑"/>
              </a:rPr>
              <a:t>中间件变配</a:t>
            </a:r>
            <a:endParaRPr sz="1650">
              <a:latin typeface="微软雅黑"/>
              <a:cs typeface="微软雅黑"/>
            </a:endParaRPr>
          </a:p>
          <a:p>
            <a:pPr algn="ctr" marR="5080">
              <a:lnSpc>
                <a:spcPct val="100000"/>
              </a:lnSpc>
            </a:pPr>
            <a:r>
              <a:rPr dirty="0" sz="1650">
                <a:solidFill>
                  <a:srgbClr val="FFFFFF"/>
                </a:solidFill>
                <a:latin typeface="微软雅黑"/>
                <a:cs typeface="微软雅黑"/>
              </a:rPr>
              <a:t>（</a:t>
            </a:r>
            <a:r>
              <a:rPr dirty="0" sz="1650" spc="-5">
                <a:solidFill>
                  <a:srgbClr val="FFFFFF"/>
                </a:solidFill>
                <a:latin typeface="微软雅黑"/>
                <a:cs typeface="微软雅黑"/>
              </a:rPr>
              <a:t>DRM/S</a:t>
            </a:r>
            <a:r>
              <a:rPr dirty="0" sz="1650">
                <a:solidFill>
                  <a:srgbClr val="FFFFFF"/>
                </a:solidFill>
                <a:latin typeface="微软雅黑"/>
                <a:cs typeface="微软雅黑"/>
              </a:rPr>
              <a:t>chedu</a:t>
            </a:r>
            <a:r>
              <a:rPr dirty="0" sz="1650" spc="-5">
                <a:solidFill>
                  <a:srgbClr val="FFFFFF"/>
                </a:solidFill>
                <a:latin typeface="微软雅黑"/>
                <a:cs typeface="微软雅黑"/>
              </a:rPr>
              <a:t>l</a:t>
            </a:r>
            <a:r>
              <a:rPr dirty="0" sz="1650">
                <a:solidFill>
                  <a:srgbClr val="FFFFFF"/>
                </a:solidFill>
                <a:latin typeface="微软雅黑"/>
                <a:cs typeface="微软雅黑"/>
              </a:rPr>
              <a:t>er</a:t>
            </a:r>
            <a:r>
              <a:rPr dirty="0" sz="1650" spc="-5">
                <a:solidFill>
                  <a:srgbClr val="FFFFFF"/>
                </a:solidFill>
                <a:latin typeface="微软雅黑"/>
                <a:cs typeface="微软雅黑"/>
              </a:rPr>
              <a:t>/</a:t>
            </a:r>
            <a:r>
              <a:rPr dirty="0" sz="1650" spc="-15">
                <a:solidFill>
                  <a:srgbClr val="FFFFFF"/>
                </a:solidFill>
                <a:latin typeface="微软雅黑"/>
                <a:cs typeface="微软雅黑"/>
              </a:rPr>
              <a:t>M</a:t>
            </a:r>
            <a:r>
              <a:rPr dirty="0" sz="1650">
                <a:solidFill>
                  <a:srgbClr val="FFFFFF"/>
                </a:solidFill>
                <a:latin typeface="微软雅黑"/>
                <a:cs typeface="微软雅黑"/>
              </a:rPr>
              <a:t>e</a:t>
            </a:r>
            <a:r>
              <a:rPr dirty="0" sz="1650" spc="-5">
                <a:solidFill>
                  <a:srgbClr val="FFFFFF"/>
                </a:solidFill>
                <a:latin typeface="微软雅黑"/>
                <a:cs typeface="微软雅黑"/>
              </a:rPr>
              <a:t>ssa</a:t>
            </a:r>
            <a:r>
              <a:rPr dirty="0" sz="1650" spc="-10">
                <a:solidFill>
                  <a:srgbClr val="FFFFFF"/>
                </a:solidFill>
                <a:latin typeface="微软雅黑"/>
                <a:cs typeface="微软雅黑"/>
              </a:rPr>
              <a:t>g</a:t>
            </a:r>
            <a:r>
              <a:rPr dirty="0" sz="1650">
                <a:solidFill>
                  <a:srgbClr val="FFFFFF"/>
                </a:solidFill>
                <a:latin typeface="微软雅黑"/>
                <a:cs typeface="微软雅黑"/>
              </a:rPr>
              <a:t>e）</a:t>
            </a:r>
            <a:endParaRPr sz="1650">
              <a:latin typeface="微软雅黑"/>
              <a:cs typeface="微软雅黑"/>
            </a:endParaRPr>
          </a:p>
        </p:txBody>
      </p:sp>
      <p:sp>
        <p:nvSpPr>
          <p:cNvPr id="76" name="object 76"/>
          <p:cNvSpPr/>
          <p:nvPr/>
        </p:nvSpPr>
        <p:spPr>
          <a:xfrm>
            <a:off x="14105539" y="5105186"/>
            <a:ext cx="3146425" cy="535305"/>
          </a:xfrm>
          <a:custGeom>
            <a:avLst/>
            <a:gdLst/>
            <a:ahLst/>
            <a:cxnLst/>
            <a:rect l="l" t="t" r="r" b="b"/>
            <a:pathLst>
              <a:path w="3146425" h="535304">
                <a:moveTo>
                  <a:pt x="3057079" y="0"/>
                </a:moveTo>
                <a:lnTo>
                  <a:pt x="89211" y="0"/>
                </a:lnTo>
                <a:lnTo>
                  <a:pt x="54488" y="7009"/>
                </a:lnTo>
                <a:lnTo>
                  <a:pt x="26131" y="26127"/>
                </a:lnTo>
                <a:lnTo>
                  <a:pt x="7011" y="54484"/>
                </a:lnTo>
                <a:lnTo>
                  <a:pt x="0" y="89211"/>
                </a:lnTo>
                <a:lnTo>
                  <a:pt x="0" y="446059"/>
                </a:lnTo>
                <a:lnTo>
                  <a:pt x="7011" y="480782"/>
                </a:lnTo>
                <a:lnTo>
                  <a:pt x="26131" y="509140"/>
                </a:lnTo>
                <a:lnTo>
                  <a:pt x="54488" y="528260"/>
                </a:lnTo>
                <a:lnTo>
                  <a:pt x="89211" y="535271"/>
                </a:lnTo>
                <a:lnTo>
                  <a:pt x="3057079" y="535271"/>
                </a:lnTo>
                <a:lnTo>
                  <a:pt x="3091802" y="528260"/>
                </a:lnTo>
                <a:lnTo>
                  <a:pt x="3120160" y="509140"/>
                </a:lnTo>
                <a:lnTo>
                  <a:pt x="3139280" y="480782"/>
                </a:lnTo>
                <a:lnTo>
                  <a:pt x="3146291" y="446059"/>
                </a:lnTo>
                <a:lnTo>
                  <a:pt x="3146291" y="89211"/>
                </a:lnTo>
                <a:lnTo>
                  <a:pt x="3139280" y="54484"/>
                </a:lnTo>
                <a:lnTo>
                  <a:pt x="3120160" y="26127"/>
                </a:lnTo>
                <a:lnTo>
                  <a:pt x="3091802" y="7009"/>
                </a:lnTo>
                <a:lnTo>
                  <a:pt x="3057079" y="0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 txBox="1"/>
          <p:nvPr/>
        </p:nvSpPr>
        <p:spPr>
          <a:xfrm>
            <a:off x="14595143" y="5198877"/>
            <a:ext cx="2179320" cy="3270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1950" spc="10">
                <a:solidFill>
                  <a:srgbClr val="FFFFFF"/>
                </a:solidFill>
                <a:latin typeface="微软雅黑"/>
                <a:cs typeface="微软雅黑"/>
              </a:rPr>
              <a:t>Me</a:t>
            </a:r>
            <a:r>
              <a:rPr dirty="0" sz="1950" spc="5">
                <a:solidFill>
                  <a:srgbClr val="FFFFFF"/>
                </a:solidFill>
                <a:latin typeface="微软雅黑"/>
                <a:cs typeface="微软雅黑"/>
              </a:rPr>
              <a:t>s</a:t>
            </a:r>
            <a:r>
              <a:rPr dirty="0" sz="1950" spc="5">
                <a:solidFill>
                  <a:srgbClr val="FFFFFF"/>
                </a:solidFill>
                <a:latin typeface="微软雅黑"/>
                <a:cs typeface="微软雅黑"/>
              </a:rPr>
              <a:t>h</a:t>
            </a:r>
            <a:r>
              <a:rPr dirty="0" sz="1950" spc="25">
                <a:solidFill>
                  <a:srgbClr val="FFFFFF"/>
                </a:solidFill>
                <a:latin typeface="微软雅黑"/>
                <a:cs typeface="微软雅黑"/>
              </a:rPr>
              <a:t>流调拨和治理</a:t>
            </a:r>
            <a:endParaRPr sz="1950">
              <a:latin typeface="微软雅黑"/>
              <a:cs typeface="微软雅黑"/>
            </a:endParaRPr>
          </a:p>
        </p:txBody>
      </p:sp>
      <p:sp>
        <p:nvSpPr>
          <p:cNvPr id="78" name="object 78"/>
          <p:cNvSpPr/>
          <p:nvPr/>
        </p:nvSpPr>
        <p:spPr>
          <a:xfrm>
            <a:off x="2401183" y="5782443"/>
            <a:ext cx="3175635" cy="535305"/>
          </a:xfrm>
          <a:custGeom>
            <a:avLst/>
            <a:gdLst/>
            <a:ahLst/>
            <a:cxnLst/>
            <a:rect l="l" t="t" r="r" b="b"/>
            <a:pathLst>
              <a:path w="3175635" h="535304">
                <a:moveTo>
                  <a:pt x="3085979" y="0"/>
                </a:moveTo>
                <a:lnTo>
                  <a:pt x="89211" y="0"/>
                </a:lnTo>
                <a:lnTo>
                  <a:pt x="54488" y="7009"/>
                </a:lnTo>
                <a:lnTo>
                  <a:pt x="26131" y="26127"/>
                </a:lnTo>
                <a:lnTo>
                  <a:pt x="7011" y="54484"/>
                </a:lnTo>
                <a:lnTo>
                  <a:pt x="0" y="89211"/>
                </a:lnTo>
                <a:lnTo>
                  <a:pt x="0" y="446059"/>
                </a:lnTo>
                <a:lnTo>
                  <a:pt x="7011" y="480782"/>
                </a:lnTo>
                <a:lnTo>
                  <a:pt x="26131" y="509140"/>
                </a:lnTo>
                <a:lnTo>
                  <a:pt x="54488" y="528260"/>
                </a:lnTo>
                <a:lnTo>
                  <a:pt x="89211" y="535271"/>
                </a:lnTo>
                <a:lnTo>
                  <a:pt x="3085979" y="535271"/>
                </a:lnTo>
                <a:lnTo>
                  <a:pt x="3120702" y="528260"/>
                </a:lnTo>
                <a:lnTo>
                  <a:pt x="3149059" y="509140"/>
                </a:lnTo>
                <a:lnTo>
                  <a:pt x="3168179" y="480782"/>
                </a:lnTo>
                <a:lnTo>
                  <a:pt x="3175191" y="446059"/>
                </a:lnTo>
                <a:lnTo>
                  <a:pt x="3175191" y="89211"/>
                </a:lnTo>
                <a:lnTo>
                  <a:pt x="3168179" y="54484"/>
                </a:lnTo>
                <a:lnTo>
                  <a:pt x="3149059" y="26127"/>
                </a:lnTo>
                <a:lnTo>
                  <a:pt x="3120702" y="7009"/>
                </a:lnTo>
                <a:lnTo>
                  <a:pt x="3085979" y="0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 txBox="1"/>
          <p:nvPr/>
        </p:nvSpPr>
        <p:spPr>
          <a:xfrm>
            <a:off x="3182279" y="5876181"/>
            <a:ext cx="1627505" cy="3270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1950" spc="25">
                <a:solidFill>
                  <a:srgbClr val="FFFFFF"/>
                </a:solidFill>
                <a:latin typeface="微软雅黑"/>
                <a:cs typeface="微软雅黑"/>
              </a:rPr>
              <a:t>弹性建站</a:t>
            </a:r>
            <a:r>
              <a:rPr dirty="0" sz="1950" spc="0">
                <a:solidFill>
                  <a:srgbClr val="FFFFFF"/>
                </a:solidFill>
                <a:latin typeface="微软雅黑"/>
                <a:cs typeface="微软雅黑"/>
              </a:rPr>
              <a:t>/</a:t>
            </a:r>
            <a:r>
              <a:rPr dirty="0" sz="1950" spc="25">
                <a:solidFill>
                  <a:srgbClr val="FFFFFF"/>
                </a:solidFill>
                <a:latin typeface="微软雅黑"/>
                <a:cs typeface="微软雅黑"/>
              </a:rPr>
              <a:t>下站</a:t>
            </a:r>
            <a:endParaRPr sz="1950">
              <a:latin typeface="微软雅黑"/>
              <a:cs typeface="微软雅黑"/>
            </a:endParaRPr>
          </a:p>
        </p:txBody>
      </p:sp>
      <p:sp>
        <p:nvSpPr>
          <p:cNvPr id="80" name="object 80"/>
          <p:cNvSpPr/>
          <p:nvPr/>
        </p:nvSpPr>
        <p:spPr>
          <a:xfrm>
            <a:off x="6042538" y="5782443"/>
            <a:ext cx="3287395" cy="535305"/>
          </a:xfrm>
          <a:custGeom>
            <a:avLst/>
            <a:gdLst/>
            <a:ahLst/>
            <a:cxnLst/>
            <a:rect l="l" t="t" r="r" b="b"/>
            <a:pathLst>
              <a:path w="3287395" h="535304">
                <a:moveTo>
                  <a:pt x="3197808" y="0"/>
                </a:moveTo>
                <a:lnTo>
                  <a:pt x="89211" y="0"/>
                </a:lnTo>
                <a:lnTo>
                  <a:pt x="54488" y="7009"/>
                </a:lnTo>
                <a:lnTo>
                  <a:pt x="26131" y="26127"/>
                </a:lnTo>
                <a:lnTo>
                  <a:pt x="7011" y="54484"/>
                </a:lnTo>
                <a:lnTo>
                  <a:pt x="0" y="89211"/>
                </a:lnTo>
                <a:lnTo>
                  <a:pt x="0" y="446059"/>
                </a:lnTo>
                <a:lnTo>
                  <a:pt x="7011" y="480782"/>
                </a:lnTo>
                <a:lnTo>
                  <a:pt x="26131" y="509140"/>
                </a:lnTo>
                <a:lnTo>
                  <a:pt x="54488" y="528260"/>
                </a:lnTo>
                <a:lnTo>
                  <a:pt x="89211" y="535271"/>
                </a:lnTo>
                <a:lnTo>
                  <a:pt x="3197808" y="535271"/>
                </a:lnTo>
                <a:lnTo>
                  <a:pt x="3232531" y="528260"/>
                </a:lnTo>
                <a:lnTo>
                  <a:pt x="3260888" y="509140"/>
                </a:lnTo>
                <a:lnTo>
                  <a:pt x="3280008" y="480782"/>
                </a:lnTo>
                <a:lnTo>
                  <a:pt x="3287020" y="446059"/>
                </a:lnTo>
                <a:lnTo>
                  <a:pt x="3287020" y="89211"/>
                </a:lnTo>
                <a:lnTo>
                  <a:pt x="3280008" y="54484"/>
                </a:lnTo>
                <a:lnTo>
                  <a:pt x="3260888" y="26127"/>
                </a:lnTo>
                <a:lnTo>
                  <a:pt x="3232531" y="7009"/>
                </a:lnTo>
                <a:lnTo>
                  <a:pt x="3197808" y="0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 txBox="1"/>
          <p:nvPr/>
        </p:nvSpPr>
        <p:spPr>
          <a:xfrm>
            <a:off x="6878711" y="5876181"/>
            <a:ext cx="1627505" cy="3270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1950" spc="25">
                <a:solidFill>
                  <a:srgbClr val="FFFFFF"/>
                </a:solidFill>
                <a:latin typeface="微软雅黑"/>
                <a:cs typeface="微软雅黑"/>
              </a:rPr>
              <a:t>容器腾挪</a:t>
            </a:r>
            <a:r>
              <a:rPr dirty="0" sz="1950" spc="0">
                <a:solidFill>
                  <a:srgbClr val="FFFFFF"/>
                </a:solidFill>
                <a:latin typeface="微软雅黑"/>
                <a:cs typeface="微软雅黑"/>
              </a:rPr>
              <a:t>/</a:t>
            </a:r>
            <a:r>
              <a:rPr dirty="0" sz="1950" spc="25">
                <a:solidFill>
                  <a:srgbClr val="FFFFFF"/>
                </a:solidFill>
                <a:latin typeface="微软雅黑"/>
                <a:cs typeface="微软雅黑"/>
              </a:rPr>
              <a:t>迁移</a:t>
            </a:r>
            <a:endParaRPr sz="1950">
              <a:latin typeface="微软雅黑"/>
              <a:cs typeface="微软雅黑"/>
            </a:endParaRPr>
          </a:p>
        </p:txBody>
      </p:sp>
      <p:sp>
        <p:nvSpPr>
          <p:cNvPr id="82" name="object 82"/>
          <p:cNvSpPr/>
          <p:nvPr/>
        </p:nvSpPr>
        <p:spPr>
          <a:xfrm>
            <a:off x="9829647" y="5756056"/>
            <a:ext cx="3810000" cy="535305"/>
          </a:xfrm>
          <a:custGeom>
            <a:avLst/>
            <a:gdLst/>
            <a:ahLst/>
            <a:cxnLst/>
            <a:rect l="l" t="t" r="r" b="b"/>
            <a:pathLst>
              <a:path w="3810000" h="535304">
                <a:moveTo>
                  <a:pt x="3720514" y="0"/>
                </a:moveTo>
                <a:lnTo>
                  <a:pt x="89211" y="0"/>
                </a:lnTo>
                <a:lnTo>
                  <a:pt x="54488" y="7009"/>
                </a:lnTo>
                <a:lnTo>
                  <a:pt x="26131" y="26127"/>
                </a:lnTo>
                <a:lnTo>
                  <a:pt x="7011" y="54484"/>
                </a:lnTo>
                <a:lnTo>
                  <a:pt x="0" y="89211"/>
                </a:lnTo>
                <a:lnTo>
                  <a:pt x="0" y="446049"/>
                </a:lnTo>
                <a:lnTo>
                  <a:pt x="7011" y="480778"/>
                </a:lnTo>
                <a:lnTo>
                  <a:pt x="26131" y="509138"/>
                </a:lnTo>
                <a:lnTo>
                  <a:pt x="54488" y="528260"/>
                </a:lnTo>
                <a:lnTo>
                  <a:pt x="89211" y="535271"/>
                </a:lnTo>
                <a:lnTo>
                  <a:pt x="3720514" y="535271"/>
                </a:lnTo>
                <a:lnTo>
                  <a:pt x="3755238" y="528260"/>
                </a:lnTo>
                <a:lnTo>
                  <a:pt x="3783595" y="509138"/>
                </a:lnTo>
                <a:lnTo>
                  <a:pt x="3802715" y="480778"/>
                </a:lnTo>
                <a:lnTo>
                  <a:pt x="3809726" y="446049"/>
                </a:lnTo>
                <a:lnTo>
                  <a:pt x="3809726" y="89211"/>
                </a:lnTo>
                <a:lnTo>
                  <a:pt x="3802715" y="54484"/>
                </a:lnTo>
                <a:lnTo>
                  <a:pt x="3783595" y="26127"/>
                </a:lnTo>
                <a:lnTo>
                  <a:pt x="3755238" y="7009"/>
                </a:lnTo>
                <a:lnTo>
                  <a:pt x="3720514" y="0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 txBox="1"/>
          <p:nvPr/>
        </p:nvSpPr>
        <p:spPr>
          <a:xfrm>
            <a:off x="10855045" y="5849956"/>
            <a:ext cx="1772285" cy="3270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1950" spc="25">
                <a:solidFill>
                  <a:srgbClr val="FFFFFF"/>
                </a:solidFill>
                <a:latin typeface="微软雅黑"/>
                <a:cs typeface="微软雅黑"/>
              </a:rPr>
              <a:t>容灾切换和恢复</a:t>
            </a:r>
            <a:endParaRPr sz="1950">
              <a:latin typeface="微软雅黑"/>
              <a:cs typeface="微软雅黑"/>
            </a:endParaRPr>
          </a:p>
        </p:txBody>
      </p:sp>
      <p:sp>
        <p:nvSpPr>
          <p:cNvPr id="84" name="object 84"/>
          <p:cNvSpPr/>
          <p:nvPr/>
        </p:nvSpPr>
        <p:spPr>
          <a:xfrm>
            <a:off x="14110565" y="5759825"/>
            <a:ext cx="3141345" cy="535305"/>
          </a:xfrm>
          <a:custGeom>
            <a:avLst/>
            <a:gdLst/>
            <a:ahLst/>
            <a:cxnLst/>
            <a:rect l="l" t="t" r="r" b="b"/>
            <a:pathLst>
              <a:path w="3141344" h="535304">
                <a:moveTo>
                  <a:pt x="3052053" y="0"/>
                </a:moveTo>
                <a:lnTo>
                  <a:pt x="89211" y="0"/>
                </a:lnTo>
                <a:lnTo>
                  <a:pt x="54488" y="7009"/>
                </a:lnTo>
                <a:lnTo>
                  <a:pt x="26131" y="26127"/>
                </a:lnTo>
                <a:lnTo>
                  <a:pt x="7011" y="54484"/>
                </a:lnTo>
                <a:lnTo>
                  <a:pt x="0" y="89211"/>
                </a:lnTo>
                <a:lnTo>
                  <a:pt x="0" y="446059"/>
                </a:lnTo>
                <a:lnTo>
                  <a:pt x="7011" y="480782"/>
                </a:lnTo>
                <a:lnTo>
                  <a:pt x="26131" y="509140"/>
                </a:lnTo>
                <a:lnTo>
                  <a:pt x="54488" y="528260"/>
                </a:lnTo>
                <a:lnTo>
                  <a:pt x="89211" y="535271"/>
                </a:lnTo>
                <a:lnTo>
                  <a:pt x="3052053" y="535271"/>
                </a:lnTo>
                <a:lnTo>
                  <a:pt x="3086776" y="528260"/>
                </a:lnTo>
                <a:lnTo>
                  <a:pt x="3115134" y="509140"/>
                </a:lnTo>
                <a:lnTo>
                  <a:pt x="3134254" y="480782"/>
                </a:lnTo>
                <a:lnTo>
                  <a:pt x="3141265" y="446059"/>
                </a:lnTo>
                <a:lnTo>
                  <a:pt x="3141265" y="89211"/>
                </a:lnTo>
                <a:lnTo>
                  <a:pt x="3134254" y="54484"/>
                </a:lnTo>
                <a:lnTo>
                  <a:pt x="3115134" y="26127"/>
                </a:lnTo>
                <a:lnTo>
                  <a:pt x="3086776" y="7009"/>
                </a:lnTo>
                <a:lnTo>
                  <a:pt x="3052053" y="0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 txBox="1"/>
          <p:nvPr/>
        </p:nvSpPr>
        <p:spPr>
          <a:xfrm>
            <a:off x="14927769" y="5853797"/>
            <a:ext cx="1520825" cy="3270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1950" spc="25">
                <a:solidFill>
                  <a:srgbClr val="FFFFFF"/>
                </a:solidFill>
                <a:latin typeface="微软雅黑"/>
                <a:cs typeface="微软雅黑"/>
              </a:rPr>
              <a:t>应急预案管理</a:t>
            </a:r>
            <a:endParaRPr sz="1950">
              <a:latin typeface="微软雅黑"/>
              <a:cs typeface="微软雅黑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17669690" y="5328925"/>
            <a:ext cx="467995" cy="6965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4400">
                <a:latin typeface="微软雅黑"/>
                <a:cs typeface="微软雅黑"/>
              </a:rPr>
              <a:t>…</a:t>
            </a:r>
            <a:endParaRPr sz="4400">
              <a:latin typeface="微软雅黑"/>
              <a:cs typeface="微软雅黑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5195653" y="2393644"/>
            <a:ext cx="1780539" cy="593090"/>
          </a:xfrm>
          <a:prstGeom prst="rect">
            <a:avLst/>
          </a:prstGeom>
          <a:solidFill>
            <a:srgbClr val="00A6AC">
              <a:alpha val="54116"/>
            </a:srgbClr>
          </a:solidFill>
          <a:ln w="10052">
            <a:solidFill>
              <a:srgbClr val="00A6AC"/>
            </a:solidFill>
          </a:ln>
        </p:spPr>
        <p:txBody>
          <a:bodyPr wrap="square" lIns="0" tIns="150495" rIns="0" bIns="0" rtlCol="0" vert="horz">
            <a:spAutoFit/>
          </a:bodyPr>
          <a:lstStyle/>
          <a:p>
            <a:pPr marL="199390">
              <a:lnSpc>
                <a:spcPct val="100000"/>
              </a:lnSpc>
              <a:spcBef>
                <a:spcPts val="1185"/>
              </a:spcBef>
            </a:pPr>
            <a:r>
              <a:rPr dirty="0" sz="1800" spc="5">
                <a:latin typeface="微软雅黑"/>
                <a:cs typeface="微软雅黑"/>
              </a:rPr>
              <a:t>容器应用服务</a:t>
            </a:r>
            <a:endParaRPr sz="1800">
              <a:latin typeface="微软雅黑"/>
              <a:cs typeface="微软雅黑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3245555" y="2374796"/>
            <a:ext cx="1780539" cy="594360"/>
          </a:xfrm>
          <a:prstGeom prst="rect">
            <a:avLst/>
          </a:prstGeom>
          <a:solidFill>
            <a:srgbClr val="00A6AC">
              <a:alpha val="54116"/>
            </a:srgbClr>
          </a:solidFill>
          <a:ln w="10052">
            <a:solidFill>
              <a:srgbClr val="00A6AC"/>
            </a:solidFill>
          </a:ln>
        </p:spPr>
        <p:txBody>
          <a:bodyPr wrap="square" lIns="0" tIns="151130" rIns="0" bIns="0" rtlCol="0" vert="horz">
            <a:spAutoFit/>
          </a:bodyPr>
          <a:lstStyle/>
          <a:p>
            <a:pPr marL="199390">
              <a:lnSpc>
                <a:spcPct val="100000"/>
              </a:lnSpc>
              <a:spcBef>
                <a:spcPts val="1190"/>
              </a:spcBef>
            </a:pPr>
            <a:r>
              <a:rPr dirty="0" sz="1800" spc="5">
                <a:latin typeface="微软雅黑"/>
                <a:cs typeface="微软雅黑"/>
              </a:rPr>
              <a:t>经典应用服务</a:t>
            </a:r>
            <a:endParaRPr sz="1800">
              <a:latin typeface="微软雅黑"/>
              <a:cs typeface="微软雅黑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11045946" y="2392387"/>
            <a:ext cx="1781810" cy="593090"/>
          </a:xfrm>
          <a:prstGeom prst="rect">
            <a:avLst/>
          </a:prstGeom>
          <a:solidFill>
            <a:srgbClr val="00A6AC">
              <a:alpha val="54116"/>
            </a:srgbClr>
          </a:solidFill>
          <a:ln w="10052">
            <a:solidFill>
              <a:srgbClr val="00A6AC"/>
            </a:solidFill>
          </a:ln>
        </p:spPr>
        <p:txBody>
          <a:bodyPr wrap="square" lIns="0" tIns="139065" rIns="0" bIns="0" rtlCol="0" vert="horz">
            <a:spAutoFit/>
          </a:bodyPr>
          <a:lstStyle/>
          <a:p>
            <a:pPr marL="387350">
              <a:lnSpc>
                <a:spcPct val="100000"/>
              </a:lnSpc>
              <a:spcBef>
                <a:spcPts val="1095"/>
              </a:spcBef>
            </a:pPr>
            <a:r>
              <a:rPr dirty="0" sz="1950" spc="25">
                <a:latin typeface="微软雅黑"/>
                <a:cs typeface="微软雅黑"/>
              </a:rPr>
              <a:t>流程编排</a:t>
            </a:r>
            <a:endParaRPr sz="1950">
              <a:latin typeface="微软雅黑"/>
              <a:cs typeface="微软雅黑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15280372" y="3011845"/>
            <a:ext cx="1781810" cy="456565"/>
          </a:xfrm>
          <a:prstGeom prst="rect">
            <a:avLst/>
          </a:prstGeom>
          <a:solidFill>
            <a:srgbClr val="00A6AC">
              <a:alpha val="54116"/>
            </a:srgbClr>
          </a:solidFill>
          <a:ln w="10052">
            <a:solidFill>
              <a:srgbClr val="00A6AC"/>
            </a:solidFill>
          </a:ln>
        </p:spPr>
        <p:txBody>
          <a:bodyPr wrap="square" lIns="0" tIns="81915" rIns="0" bIns="0" rtlCol="0" vert="horz">
            <a:spAutoFit/>
          </a:bodyPr>
          <a:lstStyle/>
          <a:p>
            <a:pPr marL="430530">
              <a:lnSpc>
                <a:spcPct val="100000"/>
              </a:lnSpc>
              <a:spcBef>
                <a:spcPts val="645"/>
              </a:spcBef>
            </a:pPr>
            <a:r>
              <a:rPr dirty="0" sz="1800" spc="5">
                <a:latin typeface="微软雅黑"/>
                <a:cs typeface="微软雅黑"/>
              </a:rPr>
              <a:t>日志分析</a:t>
            </a:r>
            <a:endParaRPr sz="1800">
              <a:latin typeface="微软雅黑"/>
              <a:cs typeface="微软雅黑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15280372" y="2403696"/>
            <a:ext cx="1781810" cy="456565"/>
          </a:xfrm>
          <a:prstGeom prst="rect">
            <a:avLst/>
          </a:prstGeom>
          <a:solidFill>
            <a:srgbClr val="00A6AC">
              <a:alpha val="54116"/>
            </a:srgbClr>
          </a:solidFill>
          <a:ln w="10052">
            <a:solidFill>
              <a:srgbClr val="00A6AC"/>
            </a:solidFill>
          </a:ln>
        </p:spPr>
        <p:txBody>
          <a:bodyPr wrap="square" lIns="0" tIns="81915" rIns="0" bIns="0" rtlCol="0" vert="horz">
            <a:spAutoFit/>
          </a:bodyPr>
          <a:lstStyle/>
          <a:p>
            <a:pPr marL="200025">
              <a:lnSpc>
                <a:spcPct val="100000"/>
              </a:lnSpc>
              <a:spcBef>
                <a:spcPts val="645"/>
              </a:spcBef>
            </a:pPr>
            <a:r>
              <a:rPr dirty="0" sz="1800" spc="5">
                <a:latin typeface="微软雅黑"/>
                <a:cs typeface="微软雅黑"/>
              </a:rPr>
              <a:t>业务实时监控</a:t>
            </a:r>
            <a:endParaRPr sz="1800">
              <a:latin typeface="微软雅黑"/>
              <a:cs typeface="微软雅黑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15280372" y="3619994"/>
            <a:ext cx="1781810" cy="456565"/>
          </a:xfrm>
          <a:prstGeom prst="rect">
            <a:avLst/>
          </a:prstGeom>
          <a:solidFill>
            <a:srgbClr val="00A6AC">
              <a:alpha val="54116"/>
            </a:srgbClr>
          </a:solidFill>
          <a:ln w="10052">
            <a:solidFill>
              <a:srgbClr val="00A6AC"/>
            </a:solidFill>
          </a:ln>
        </p:spPr>
        <p:txBody>
          <a:bodyPr wrap="square" lIns="0" tIns="81915" rIns="0" bIns="0" rtlCol="0" vert="horz">
            <a:spAutoFit/>
          </a:bodyPr>
          <a:lstStyle/>
          <a:p>
            <a:pPr marL="200025">
              <a:lnSpc>
                <a:spcPct val="100000"/>
              </a:lnSpc>
              <a:spcBef>
                <a:spcPts val="645"/>
              </a:spcBef>
            </a:pPr>
            <a:r>
              <a:rPr dirty="0" sz="1800" spc="5">
                <a:latin typeface="微软雅黑"/>
                <a:cs typeface="微软雅黑"/>
              </a:rPr>
              <a:t>事件审计中心</a:t>
            </a:r>
            <a:endParaRPr sz="1800">
              <a:latin typeface="微软雅黑"/>
              <a:cs typeface="微软雅黑"/>
            </a:endParaRPr>
          </a:p>
        </p:txBody>
      </p:sp>
      <p:sp>
        <p:nvSpPr>
          <p:cNvPr id="93" name="object 93"/>
          <p:cNvSpPr/>
          <p:nvPr/>
        </p:nvSpPr>
        <p:spPr>
          <a:xfrm>
            <a:off x="869502" y="1735235"/>
            <a:ext cx="18365470" cy="2712085"/>
          </a:xfrm>
          <a:custGeom>
            <a:avLst/>
            <a:gdLst/>
            <a:ahLst/>
            <a:cxnLst/>
            <a:rect l="l" t="t" r="r" b="b"/>
            <a:pathLst>
              <a:path w="18365470" h="2712085">
                <a:moveTo>
                  <a:pt x="0" y="0"/>
                </a:moveTo>
                <a:lnTo>
                  <a:pt x="18365095" y="0"/>
                </a:lnTo>
                <a:lnTo>
                  <a:pt x="18365095" y="2711540"/>
                </a:lnTo>
                <a:lnTo>
                  <a:pt x="0" y="2711540"/>
                </a:lnTo>
                <a:lnTo>
                  <a:pt x="0" y="0"/>
                </a:lnTo>
                <a:close/>
              </a:path>
            </a:pathLst>
          </a:custGeom>
          <a:ln w="7539">
            <a:solidFill>
              <a:srgbClr val="016F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 txBox="1"/>
          <p:nvPr/>
        </p:nvSpPr>
        <p:spPr>
          <a:xfrm>
            <a:off x="7145750" y="2389874"/>
            <a:ext cx="1780539" cy="593090"/>
          </a:xfrm>
          <a:prstGeom prst="rect">
            <a:avLst/>
          </a:prstGeom>
          <a:solidFill>
            <a:srgbClr val="00A6AC">
              <a:alpha val="54116"/>
            </a:srgbClr>
          </a:solidFill>
          <a:ln w="10052">
            <a:solidFill>
              <a:srgbClr val="00A6AC"/>
            </a:solidFill>
          </a:ln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ts val="2060"/>
              </a:lnSpc>
              <a:spcBef>
                <a:spcPts val="100"/>
              </a:spcBef>
            </a:pPr>
            <a:r>
              <a:rPr dirty="0" sz="1800">
                <a:latin typeface="微软雅黑"/>
                <a:cs typeface="微软雅黑"/>
              </a:rPr>
              <a:t>Serverless</a:t>
            </a:r>
            <a:endParaRPr sz="1800">
              <a:latin typeface="微软雅黑"/>
              <a:cs typeface="微软雅黑"/>
            </a:endParaRPr>
          </a:p>
          <a:p>
            <a:pPr algn="ctr">
              <a:lnSpc>
                <a:spcPts val="2060"/>
              </a:lnSpc>
            </a:pPr>
            <a:r>
              <a:rPr dirty="0" sz="1800" spc="5">
                <a:latin typeface="微软雅黑"/>
                <a:cs typeface="微软雅黑"/>
              </a:rPr>
              <a:t>应用服务</a:t>
            </a:r>
            <a:endParaRPr sz="1800">
              <a:latin typeface="微软雅黑"/>
              <a:cs typeface="微软雅黑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12996043" y="2389874"/>
            <a:ext cx="1780539" cy="593090"/>
          </a:xfrm>
          <a:prstGeom prst="rect">
            <a:avLst/>
          </a:prstGeom>
          <a:solidFill>
            <a:srgbClr val="00A6AC">
              <a:alpha val="54116"/>
            </a:srgbClr>
          </a:solidFill>
          <a:ln w="10052">
            <a:solidFill>
              <a:srgbClr val="00A6AC"/>
            </a:solidFill>
          </a:ln>
        </p:spPr>
        <p:txBody>
          <a:bodyPr wrap="square" lIns="0" tIns="139065" rIns="0" bIns="0" rtlCol="0" vert="horz">
            <a:spAutoFit/>
          </a:bodyPr>
          <a:lstStyle/>
          <a:p>
            <a:pPr marL="386715">
              <a:lnSpc>
                <a:spcPct val="100000"/>
              </a:lnSpc>
              <a:spcBef>
                <a:spcPts val="1095"/>
              </a:spcBef>
            </a:pPr>
            <a:r>
              <a:rPr dirty="0" sz="1950" spc="25">
                <a:latin typeface="微软雅黑"/>
                <a:cs typeface="微软雅黑"/>
              </a:rPr>
              <a:t>容灾服务</a:t>
            </a:r>
            <a:endParaRPr sz="1950">
              <a:latin typeface="微软雅黑"/>
              <a:cs typeface="微软雅黑"/>
            </a:endParaRPr>
          </a:p>
        </p:txBody>
      </p:sp>
      <p:sp>
        <p:nvSpPr>
          <p:cNvPr id="96" name="object 96"/>
          <p:cNvSpPr/>
          <p:nvPr/>
        </p:nvSpPr>
        <p:spPr>
          <a:xfrm>
            <a:off x="3457905" y="3200318"/>
            <a:ext cx="11403965" cy="33655"/>
          </a:xfrm>
          <a:custGeom>
            <a:avLst/>
            <a:gdLst/>
            <a:ahLst/>
            <a:cxnLst/>
            <a:rect l="l" t="t" r="r" b="b"/>
            <a:pathLst>
              <a:path w="11403965" h="33655">
                <a:moveTo>
                  <a:pt x="0" y="33559"/>
                </a:moveTo>
                <a:lnTo>
                  <a:pt x="11403380" y="0"/>
                </a:lnTo>
              </a:path>
            </a:pathLst>
          </a:custGeom>
          <a:ln w="7539">
            <a:solidFill>
              <a:srgbClr val="0062C1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 txBox="1"/>
          <p:nvPr/>
        </p:nvSpPr>
        <p:spPr>
          <a:xfrm>
            <a:off x="9095848" y="2397413"/>
            <a:ext cx="1780539" cy="593090"/>
          </a:xfrm>
          <a:prstGeom prst="rect">
            <a:avLst/>
          </a:prstGeom>
          <a:solidFill>
            <a:srgbClr val="00A6AC">
              <a:alpha val="54116"/>
            </a:srgbClr>
          </a:solidFill>
          <a:ln w="10052">
            <a:solidFill>
              <a:srgbClr val="00A6AC"/>
            </a:solidFill>
          </a:ln>
        </p:spPr>
        <p:txBody>
          <a:bodyPr wrap="square" lIns="0" tIns="139065" rIns="0" bIns="0" rtlCol="0" vert="horz">
            <a:spAutoFit/>
          </a:bodyPr>
          <a:lstStyle/>
          <a:p>
            <a:pPr marL="135255">
              <a:lnSpc>
                <a:spcPct val="100000"/>
              </a:lnSpc>
              <a:spcBef>
                <a:spcPts val="1095"/>
              </a:spcBef>
            </a:pPr>
            <a:r>
              <a:rPr dirty="0" sz="1950" spc="25">
                <a:latin typeface="微软雅黑"/>
                <a:cs typeface="微软雅黑"/>
              </a:rPr>
              <a:t>单元化混合云</a:t>
            </a:r>
            <a:endParaRPr sz="1950">
              <a:latin typeface="微软雅黑"/>
              <a:cs typeface="微软雅黑"/>
            </a:endParaRPr>
          </a:p>
        </p:txBody>
      </p:sp>
      <p:sp>
        <p:nvSpPr>
          <p:cNvPr id="98" name="object 98"/>
          <p:cNvSpPr/>
          <p:nvPr/>
        </p:nvSpPr>
        <p:spPr>
          <a:xfrm>
            <a:off x="14967501" y="2030513"/>
            <a:ext cx="0" cy="2198370"/>
          </a:xfrm>
          <a:custGeom>
            <a:avLst/>
            <a:gdLst/>
            <a:ahLst/>
            <a:cxnLst/>
            <a:rect l="l" t="t" r="r" b="b"/>
            <a:pathLst>
              <a:path w="0" h="2198370">
                <a:moveTo>
                  <a:pt x="0" y="0"/>
                </a:moveTo>
                <a:lnTo>
                  <a:pt x="0" y="2197901"/>
                </a:lnTo>
              </a:path>
            </a:pathLst>
          </a:custGeom>
          <a:ln w="7539">
            <a:solidFill>
              <a:srgbClr val="0062C1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10961760" y="2266737"/>
            <a:ext cx="0" cy="840740"/>
          </a:xfrm>
          <a:custGeom>
            <a:avLst/>
            <a:gdLst/>
            <a:ahLst/>
            <a:cxnLst/>
            <a:rect l="l" t="t" r="r" b="b"/>
            <a:pathLst>
              <a:path w="0" h="840739">
                <a:moveTo>
                  <a:pt x="0" y="0"/>
                </a:moveTo>
                <a:lnTo>
                  <a:pt x="0" y="840330"/>
                </a:lnTo>
              </a:path>
            </a:pathLst>
          </a:custGeom>
          <a:ln w="7539">
            <a:solidFill>
              <a:srgbClr val="0062C1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 txBox="1"/>
          <p:nvPr/>
        </p:nvSpPr>
        <p:spPr>
          <a:xfrm>
            <a:off x="12144695" y="1980492"/>
            <a:ext cx="1269365" cy="3270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1950" spc="25">
                <a:latin typeface="微软雅黑"/>
                <a:cs typeface="微软雅黑"/>
              </a:rPr>
              <a:t>自动化运维</a:t>
            </a:r>
            <a:endParaRPr sz="1950">
              <a:latin typeface="微软雅黑"/>
              <a:cs typeface="微软雅黑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6518564" y="1957373"/>
            <a:ext cx="1520825" cy="3270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1950" spc="25">
                <a:latin typeface="微软雅黑"/>
                <a:cs typeface="微软雅黑"/>
              </a:rPr>
              <a:t>应用发布管控</a:t>
            </a:r>
            <a:endParaRPr sz="1950">
              <a:latin typeface="微软雅黑"/>
              <a:cs typeface="微软雅黑"/>
            </a:endParaRPr>
          </a:p>
        </p:txBody>
      </p:sp>
      <p:sp>
        <p:nvSpPr>
          <p:cNvPr id="102" name="object 102"/>
          <p:cNvSpPr txBox="1"/>
          <p:nvPr/>
        </p:nvSpPr>
        <p:spPr>
          <a:xfrm>
            <a:off x="8094976" y="3238255"/>
            <a:ext cx="2097405" cy="3270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1950" spc="5">
                <a:latin typeface="微软雅黑"/>
                <a:cs typeface="微软雅黑"/>
              </a:rPr>
              <a:t>PaaS</a:t>
            </a:r>
            <a:r>
              <a:rPr dirty="0" sz="1950" spc="25">
                <a:latin typeface="微软雅黑"/>
                <a:cs typeface="微软雅黑"/>
              </a:rPr>
              <a:t>基础核心服务</a:t>
            </a:r>
            <a:endParaRPr sz="1950">
              <a:latin typeface="微软雅黑"/>
              <a:cs typeface="微软雅黑"/>
            </a:endParaRPr>
          </a:p>
        </p:txBody>
      </p:sp>
      <p:sp>
        <p:nvSpPr>
          <p:cNvPr id="103" name="object 103"/>
          <p:cNvSpPr txBox="1"/>
          <p:nvPr/>
        </p:nvSpPr>
        <p:spPr>
          <a:xfrm>
            <a:off x="4043436" y="3596120"/>
            <a:ext cx="1530985" cy="511809"/>
          </a:xfrm>
          <a:prstGeom prst="rect">
            <a:avLst/>
          </a:prstGeom>
          <a:solidFill>
            <a:srgbClr val="7E7E7E">
              <a:alpha val="39999"/>
            </a:srgbClr>
          </a:solidFill>
          <a:ln w="10052">
            <a:solidFill>
              <a:srgbClr val="7E7E7E"/>
            </a:solidFill>
          </a:ln>
        </p:spPr>
        <p:txBody>
          <a:bodyPr wrap="square" lIns="0" tIns="97790" rIns="0" bIns="0" rtlCol="0" vert="horz">
            <a:spAutoFit/>
          </a:bodyPr>
          <a:lstStyle/>
          <a:p>
            <a:pPr marL="261620">
              <a:lnSpc>
                <a:spcPct val="100000"/>
              </a:lnSpc>
              <a:spcBef>
                <a:spcPts val="770"/>
              </a:spcBef>
            </a:pPr>
            <a:r>
              <a:rPr dirty="0" sz="1950" spc="25">
                <a:latin typeface="微软雅黑"/>
                <a:cs typeface="微软雅黑"/>
              </a:rPr>
              <a:t>应用管理</a:t>
            </a:r>
            <a:endParaRPr sz="1950">
              <a:latin typeface="微软雅黑"/>
              <a:cs typeface="微软雅黑"/>
            </a:endParaRPr>
          </a:p>
        </p:txBody>
      </p:sp>
      <p:sp>
        <p:nvSpPr>
          <p:cNvPr id="104" name="object 104"/>
          <p:cNvSpPr txBox="1"/>
          <p:nvPr/>
        </p:nvSpPr>
        <p:spPr>
          <a:xfrm>
            <a:off x="5786211" y="3612455"/>
            <a:ext cx="1529715" cy="511809"/>
          </a:xfrm>
          <a:prstGeom prst="rect">
            <a:avLst/>
          </a:prstGeom>
          <a:solidFill>
            <a:srgbClr val="7E7E7E">
              <a:alpha val="39999"/>
            </a:srgbClr>
          </a:solidFill>
          <a:ln w="10052">
            <a:solidFill>
              <a:srgbClr val="7E7E7E"/>
            </a:solidFill>
          </a:ln>
        </p:spPr>
        <p:txBody>
          <a:bodyPr wrap="square" lIns="0" tIns="109220" rIns="0" bIns="0" rtlCol="0" vert="horz">
            <a:spAutoFit/>
          </a:bodyPr>
          <a:lstStyle/>
          <a:p>
            <a:pPr marL="74930">
              <a:lnSpc>
                <a:spcPct val="100000"/>
              </a:lnSpc>
              <a:spcBef>
                <a:spcPts val="860"/>
              </a:spcBef>
            </a:pPr>
            <a:r>
              <a:rPr dirty="0" sz="1800" spc="5">
                <a:latin typeface="微软雅黑"/>
                <a:cs typeface="微软雅黑"/>
              </a:rPr>
              <a:t>环境资源管理</a:t>
            </a:r>
            <a:endParaRPr sz="1800">
              <a:latin typeface="微软雅黑"/>
              <a:cs typeface="微软雅黑"/>
            </a:endParaRPr>
          </a:p>
        </p:txBody>
      </p:sp>
      <p:sp>
        <p:nvSpPr>
          <p:cNvPr id="105" name="object 105"/>
          <p:cNvSpPr txBox="1"/>
          <p:nvPr/>
        </p:nvSpPr>
        <p:spPr>
          <a:xfrm>
            <a:off x="10999455" y="3612455"/>
            <a:ext cx="1530985" cy="511809"/>
          </a:xfrm>
          <a:prstGeom prst="rect">
            <a:avLst/>
          </a:prstGeom>
          <a:solidFill>
            <a:srgbClr val="7E7E7E">
              <a:alpha val="39999"/>
            </a:srgbClr>
          </a:solidFill>
          <a:ln w="10052">
            <a:solidFill>
              <a:srgbClr val="7E7E7E"/>
            </a:solidFill>
          </a:ln>
        </p:spPr>
        <p:txBody>
          <a:bodyPr wrap="square" lIns="0" tIns="97790" rIns="0" bIns="0" rtlCol="0" vert="horz">
            <a:spAutoFit/>
          </a:bodyPr>
          <a:lstStyle/>
          <a:p>
            <a:pPr marL="261620">
              <a:lnSpc>
                <a:spcPct val="100000"/>
              </a:lnSpc>
              <a:spcBef>
                <a:spcPts val="770"/>
              </a:spcBef>
            </a:pPr>
            <a:r>
              <a:rPr dirty="0" sz="1950" spc="25">
                <a:latin typeface="微软雅黑"/>
                <a:cs typeface="微软雅黑"/>
              </a:rPr>
              <a:t>服务目录</a:t>
            </a:r>
            <a:endParaRPr sz="1950">
              <a:latin typeface="微软雅黑"/>
              <a:cs typeface="微软雅黑"/>
            </a:endParaRPr>
          </a:p>
        </p:txBody>
      </p:sp>
      <p:sp>
        <p:nvSpPr>
          <p:cNvPr id="106" name="object 106"/>
          <p:cNvSpPr txBox="1"/>
          <p:nvPr/>
        </p:nvSpPr>
        <p:spPr>
          <a:xfrm>
            <a:off x="12739716" y="3609942"/>
            <a:ext cx="1529715" cy="511809"/>
          </a:xfrm>
          <a:prstGeom prst="rect">
            <a:avLst/>
          </a:prstGeom>
          <a:solidFill>
            <a:srgbClr val="7E7E7E">
              <a:alpha val="39999"/>
            </a:srgbClr>
          </a:solidFill>
          <a:ln w="10052">
            <a:solidFill>
              <a:srgbClr val="7E7E7E"/>
            </a:solidFill>
          </a:ln>
        </p:spPr>
        <p:txBody>
          <a:bodyPr wrap="square" lIns="0" tIns="98425" rIns="0" bIns="0" rtlCol="0" vert="horz">
            <a:spAutoFit/>
          </a:bodyPr>
          <a:lstStyle/>
          <a:p>
            <a:pPr marL="261620">
              <a:lnSpc>
                <a:spcPct val="100000"/>
              </a:lnSpc>
              <a:spcBef>
                <a:spcPts val="775"/>
              </a:spcBef>
            </a:pPr>
            <a:r>
              <a:rPr dirty="0" sz="1950" spc="25">
                <a:latin typeface="微软雅黑"/>
                <a:cs typeface="微软雅黑"/>
              </a:rPr>
              <a:t>安全容器</a:t>
            </a:r>
            <a:endParaRPr sz="1950">
              <a:latin typeface="微软雅黑"/>
              <a:cs typeface="微软雅黑"/>
            </a:endParaRPr>
          </a:p>
        </p:txBody>
      </p:sp>
      <p:sp>
        <p:nvSpPr>
          <p:cNvPr id="107" name="object 107"/>
          <p:cNvSpPr txBox="1"/>
          <p:nvPr/>
        </p:nvSpPr>
        <p:spPr>
          <a:xfrm>
            <a:off x="7527728" y="3619994"/>
            <a:ext cx="1530985" cy="511809"/>
          </a:xfrm>
          <a:prstGeom prst="rect">
            <a:avLst/>
          </a:prstGeom>
          <a:solidFill>
            <a:srgbClr val="7E7E7E">
              <a:alpha val="39999"/>
            </a:srgbClr>
          </a:solidFill>
          <a:ln w="10052">
            <a:solidFill>
              <a:srgbClr val="7E7E7E"/>
            </a:solidFill>
          </a:ln>
        </p:spPr>
        <p:txBody>
          <a:bodyPr wrap="square" lIns="0" tIns="98425" rIns="0" bIns="0" rtlCol="0" vert="horz">
            <a:spAutoFit/>
          </a:bodyPr>
          <a:lstStyle/>
          <a:p>
            <a:pPr marL="261620">
              <a:lnSpc>
                <a:spcPct val="100000"/>
              </a:lnSpc>
              <a:spcBef>
                <a:spcPts val="775"/>
              </a:spcBef>
            </a:pPr>
            <a:r>
              <a:rPr dirty="0" sz="1950" spc="25">
                <a:latin typeface="微软雅黑"/>
                <a:cs typeface="微软雅黑"/>
              </a:rPr>
              <a:t>权限认证</a:t>
            </a:r>
            <a:endParaRPr sz="1950">
              <a:latin typeface="微软雅黑"/>
              <a:cs typeface="微软雅黑"/>
            </a:endParaRPr>
          </a:p>
        </p:txBody>
      </p:sp>
      <p:sp>
        <p:nvSpPr>
          <p:cNvPr id="108" name="object 108"/>
          <p:cNvSpPr txBox="1"/>
          <p:nvPr/>
        </p:nvSpPr>
        <p:spPr>
          <a:xfrm>
            <a:off x="9271759" y="3625020"/>
            <a:ext cx="1529715" cy="511809"/>
          </a:xfrm>
          <a:prstGeom prst="rect">
            <a:avLst/>
          </a:prstGeom>
          <a:solidFill>
            <a:srgbClr val="7E7E7E">
              <a:alpha val="39999"/>
            </a:srgbClr>
          </a:solidFill>
          <a:ln w="10052">
            <a:solidFill>
              <a:srgbClr val="7E7E7E"/>
            </a:solidFill>
          </a:ln>
        </p:spPr>
        <p:txBody>
          <a:bodyPr wrap="square" lIns="0" tIns="98425" rIns="0" bIns="0" rtlCol="0" vert="horz">
            <a:spAutoFit/>
          </a:bodyPr>
          <a:lstStyle/>
          <a:p>
            <a:pPr marL="230504">
              <a:lnSpc>
                <a:spcPct val="100000"/>
              </a:lnSpc>
              <a:spcBef>
                <a:spcPts val="775"/>
              </a:spcBef>
            </a:pPr>
            <a:r>
              <a:rPr dirty="0" sz="1950" spc="5">
                <a:latin typeface="微软雅黑"/>
                <a:cs typeface="微软雅黑"/>
              </a:rPr>
              <a:t>OpenAPI</a:t>
            </a:r>
            <a:endParaRPr sz="1950">
              <a:latin typeface="微软雅黑"/>
              <a:cs typeface="微软雅黑"/>
            </a:endParaRPr>
          </a:p>
        </p:txBody>
      </p:sp>
      <p:sp>
        <p:nvSpPr>
          <p:cNvPr id="109" name="object 109"/>
          <p:cNvSpPr txBox="1"/>
          <p:nvPr/>
        </p:nvSpPr>
        <p:spPr>
          <a:xfrm>
            <a:off x="1128342" y="2374796"/>
            <a:ext cx="1292225" cy="1762125"/>
          </a:xfrm>
          <a:prstGeom prst="rect">
            <a:avLst/>
          </a:prstGeom>
          <a:solidFill>
            <a:srgbClr val="F1F1F1">
              <a:alpha val="10194"/>
            </a:srgbClr>
          </a:solidFill>
          <a:ln w="7539">
            <a:solidFill>
              <a:srgbClr val="016FD4"/>
            </a:solidFill>
          </a:ln>
        </p:spPr>
        <p:txBody>
          <a:bodyPr wrap="square" lIns="0" tIns="571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3850">
              <a:latin typeface="Times New Roman"/>
              <a:cs typeface="Times New Roman"/>
            </a:endParaRPr>
          </a:p>
          <a:p>
            <a:pPr marL="17780" marR="9525" indent="123825">
              <a:lnSpc>
                <a:spcPct val="101499"/>
              </a:lnSpc>
            </a:pPr>
            <a:r>
              <a:rPr dirty="0" sz="1950" spc="25">
                <a:latin typeface="微软雅黑"/>
                <a:cs typeface="微软雅黑"/>
              </a:rPr>
              <a:t>研发效能 </a:t>
            </a:r>
            <a:r>
              <a:rPr dirty="0" sz="1950" spc="25">
                <a:latin typeface="微软雅黑"/>
                <a:cs typeface="微软雅黑"/>
              </a:rPr>
              <a:t>流水线对接</a:t>
            </a:r>
            <a:endParaRPr sz="1950">
              <a:latin typeface="微软雅黑"/>
              <a:cs typeface="微软雅黑"/>
            </a:endParaRPr>
          </a:p>
        </p:txBody>
      </p:sp>
      <p:sp>
        <p:nvSpPr>
          <p:cNvPr id="110" name="object 110"/>
          <p:cNvSpPr txBox="1"/>
          <p:nvPr/>
        </p:nvSpPr>
        <p:spPr>
          <a:xfrm>
            <a:off x="15389842" y="1971137"/>
            <a:ext cx="1520825" cy="3270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1950" spc="25">
                <a:latin typeface="微软雅黑"/>
                <a:cs typeface="微软雅黑"/>
              </a:rPr>
              <a:t>监控分析平台</a:t>
            </a:r>
            <a:endParaRPr sz="1950">
              <a:latin typeface="微软雅黑"/>
              <a:cs typeface="微软雅黑"/>
            </a:endParaRPr>
          </a:p>
        </p:txBody>
      </p:sp>
      <p:sp>
        <p:nvSpPr>
          <p:cNvPr id="111" name="object 111"/>
          <p:cNvSpPr txBox="1"/>
          <p:nvPr/>
        </p:nvSpPr>
        <p:spPr>
          <a:xfrm>
            <a:off x="17808463" y="2377309"/>
            <a:ext cx="1257935" cy="1760855"/>
          </a:xfrm>
          <a:prstGeom prst="rect">
            <a:avLst/>
          </a:prstGeom>
          <a:solidFill>
            <a:srgbClr val="F1F1F1">
              <a:alpha val="10194"/>
            </a:srgbClr>
          </a:solidFill>
          <a:ln w="7539">
            <a:solidFill>
              <a:srgbClr val="016FD4"/>
            </a:solidFill>
          </a:ln>
        </p:spPr>
        <p:txBody>
          <a:bodyPr wrap="square" lIns="0" tIns="508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3850">
              <a:latin typeface="Times New Roman"/>
              <a:cs typeface="Times New Roman"/>
            </a:endParaRPr>
          </a:p>
          <a:p>
            <a:pPr marL="125730" marR="118745">
              <a:lnSpc>
                <a:spcPct val="101499"/>
              </a:lnSpc>
            </a:pPr>
            <a:r>
              <a:rPr dirty="0" sz="1950" spc="25">
                <a:latin typeface="微软雅黑"/>
                <a:cs typeface="微软雅黑"/>
              </a:rPr>
              <a:t>技术风险 平台对接</a:t>
            </a:r>
            <a:endParaRPr sz="1950">
              <a:latin typeface="微软雅黑"/>
              <a:cs typeface="微软雅黑"/>
            </a:endParaRPr>
          </a:p>
        </p:txBody>
      </p:sp>
      <p:sp>
        <p:nvSpPr>
          <p:cNvPr id="112" name="object 112"/>
          <p:cNvSpPr/>
          <p:nvPr/>
        </p:nvSpPr>
        <p:spPr>
          <a:xfrm>
            <a:off x="2769761" y="3295391"/>
            <a:ext cx="88900" cy="93980"/>
          </a:xfrm>
          <a:custGeom>
            <a:avLst/>
            <a:gdLst/>
            <a:ahLst/>
            <a:cxnLst/>
            <a:rect l="l" t="t" r="r" b="b"/>
            <a:pathLst>
              <a:path w="88900" h="93979">
                <a:moveTo>
                  <a:pt x="88363" y="0"/>
                </a:moveTo>
                <a:lnTo>
                  <a:pt x="0" y="0"/>
                </a:lnTo>
                <a:lnTo>
                  <a:pt x="0" y="93871"/>
                </a:lnTo>
                <a:lnTo>
                  <a:pt x="88363" y="93871"/>
                </a:lnTo>
                <a:lnTo>
                  <a:pt x="88363" y="0"/>
                </a:lnTo>
                <a:close/>
              </a:path>
            </a:pathLst>
          </a:custGeom>
          <a:solidFill>
            <a:srgbClr val="66C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/>
          <p:nvPr/>
        </p:nvSpPr>
        <p:spPr>
          <a:xfrm>
            <a:off x="2628802" y="3207028"/>
            <a:ext cx="370840" cy="88900"/>
          </a:xfrm>
          <a:custGeom>
            <a:avLst/>
            <a:gdLst/>
            <a:ahLst/>
            <a:cxnLst/>
            <a:rect l="l" t="t" r="r" b="b"/>
            <a:pathLst>
              <a:path w="370839" h="88900">
                <a:moveTo>
                  <a:pt x="370281" y="0"/>
                </a:moveTo>
                <a:lnTo>
                  <a:pt x="0" y="0"/>
                </a:lnTo>
                <a:lnTo>
                  <a:pt x="0" y="88363"/>
                </a:lnTo>
                <a:lnTo>
                  <a:pt x="370281" y="88363"/>
                </a:lnTo>
                <a:lnTo>
                  <a:pt x="370281" y="0"/>
                </a:lnTo>
                <a:close/>
              </a:path>
            </a:pathLst>
          </a:custGeom>
          <a:solidFill>
            <a:srgbClr val="66C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/>
          <p:nvPr/>
        </p:nvSpPr>
        <p:spPr>
          <a:xfrm>
            <a:off x="2769761" y="3113156"/>
            <a:ext cx="88900" cy="93980"/>
          </a:xfrm>
          <a:custGeom>
            <a:avLst/>
            <a:gdLst/>
            <a:ahLst/>
            <a:cxnLst/>
            <a:rect l="l" t="t" r="r" b="b"/>
            <a:pathLst>
              <a:path w="88900" h="93980">
                <a:moveTo>
                  <a:pt x="88363" y="0"/>
                </a:moveTo>
                <a:lnTo>
                  <a:pt x="0" y="0"/>
                </a:lnTo>
                <a:lnTo>
                  <a:pt x="0" y="93871"/>
                </a:lnTo>
                <a:lnTo>
                  <a:pt x="88363" y="93871"/>
                </a:lnTo>
                <a:lnTo>
                  <a:pt x="88363" y="0"/>
                </a:lnTo>
                <a:close/>
              </a:path>
            </a:pathLst>
          </a:custGeom>
          <a:solidFill>
            <a:srgbClr val="66C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/>
          <p:nvPr/>
        </p:nvSpPr>
        <p:spPr>
          <a:xfrm>
            <a:off x="2628802" y="3113156"/>
            <a:ext cx="370840" cy="276225"/>
          </a:xfrm>
          <a:custGeom>
            <a:avLst/>
            <a:gdLst/>
            <a:ahLst/>
            <a:cxnLst/>
            <a:rect l="l" t="t" r="r" b="b"/>
            <a:pathLst>
              <a:path w="370839" h="276225">
                <a:moveTo>
                  <a:pt x="0" y="93871"/>
                </a:moveTo>
                <a:lnTo>
                  <a:pt x="140959" y="93871"/>
                </a:lnTo>
                <a:lnTo>
                  <a:pt x="140959" y="0"/>
                </a:lnTo>
                <a:lnTo>
                  <a:pt x="229322" y="0"/>
                </a:lnTo>
                <a:lnTo>
                  <a:pt x="229322" y="93871"/>
                </a:lnTo>
                <a:lnTo>
                  <a:pt x="370281" y="93871"/>
                </a:lnTo>
                <a:lnTo>
                  <a:pt x="370281" y="182235"/>
                </a:lnTo>
                <a:lnTo>
                  <a:pt x="229322" y="182235"/>
                </a:lnTo>
                <a:lnTo>
                  <a:pt x="229322" y="276106"/>
                </a:lnTo>
                <a:lnTo>
                  <a:pt x="140959" y="276106"/>
                </a:lnTo>
                <a:lnTo>
                  <a:pt x="140959" y="182235"/>
                </a:lnTo>
                <a:lnTo>
                  <a:pt x="0" y="182235"/>
                </a:lnTo>
                <a:lnTo>
                  <a:pt x="0" y="93871"/>
                </a:lnTo>
                <a:close/>
              </a:path>
            </a:pathLst>
          </a:custGeom>
          <a:ln w="7539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/>
          <p:nvPr/>
        </p:nvSpPr>
        <p:spPr>
          <a:xfrm>
            <a:off x="17399263" y="3323034"/>
            <a:ext cx="88900" cy="93980"/>
          </a:xfrm>
          <a:custGeom>
            <a:avLst/>
            <a:gdLst/>
            <a:ahLst/>
            <a:cxnLst/>
            <a:rect l="l" t="t" r="r" b="b"/>
            <a:pathLst>
              <a:path w="88900" h="93979">
                <a:moveTo>
                  <a:pt x="88363" y="0"/>
                </a:moveTo>
                <a:lnTo>
                  <a:pt x="0" y="0"/>
                </a:lnTo>
                <a:lnTo>
                  <a:pt x="0" y="93871"/>
                </a:lnTo>
                <a:lnTo>
                  <a:pt x="88363" y="93871"/>
                </a:lnTo>
                <a:lnTo>
                  <a:pt x="88363" y="0"/>
                </a:lnTo>
                <a:close/>
              </a:path>
            </a:pathLst>
          </a:custGeom>
          <a:solidFill>
            <a:srgbClr val="66C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/>
          <p:nvPr/>
        </p:nvSpPr>
        <p:spPr>
          <a:xfrm>
            <a:off x="17258304" y="3234670"/>
            <a:ext cx="370840" cy="88900"/>
          </a:xfrm>
          <a:custGeom>
            <a:avLst/>
            <a:gdLst/>
            <a:ahLst/>
            <a:cxnLst/>
            <a:rect l="l" t="t" r="r" b="b"/>
            <a:pathLst>
              <a:path w="370840" h="88900">
                <a:moveTo>
                  <a:pt x="370281" y="0"/>
                </a:moveTo>
                <a:lnTo>
                  <a:pt x="0" y="0"/>
                </a:lnTo>
                <a:lnTo>
                  <a:pt x="0" y="88363"/>
                </a:lnTo>
                <a:lnTo>
                  <a:pt x="370281" y="88363"/>
                </a:lnTo>
                <a:lnTo>
                  <a:pt x="370281" y="0"/>
                </a:lnTo>
                <a:close/>
              </a:path>
            </a:pathLst>
          </a:custGeom>
          <a:solidFill>
            <a:srgbClr val="66C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/>
          <p:nvPr/>
        </p:nvSpPr>
        <p:spPr>
          <a:xfrm>
            <a:off x="17399263" y="3140799"/>
            <a:ext cx="88900" cy="93980"/>
          </a:xfrm>
          <a:custGeom>
            <a:avLst/>
            <a:gdLst/>
            <a:ahLst/>
            <a:cxnLst/>
            <a:rect l="l" t="t" r="r" b="b"/>
            <a:pathLst>
              <a:path w="88900" h="93980">
                <a:moveTo>
                  <a:pt x="88363" y="0"/>
                </a:moveTo>
                <a:lnTo>
                  <a:pt x="0" y="0"/>
                </a:lnTo>
                <a:lnTo>
                  <a:pt x="0" y="93871"/>
                </a:lnTo>
                <a:lnTo>
                  <a:pt x="88363" y="93871"/>
                </a:lnTo>
                <a:lnTo>
                  <a:pt x="88363" y="0"/>
                </a:lnTo>
                <a:close/>
              </a:path>
            </a:pathLst>
          </a:custGeom>
          <a:solidFill>
            <a:srgbClr val="66C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9" name="object 119"/>
          <p:cNvSpPr/>
          <p:nvPr/>
        </p:nvSpPr>
        <p:spPr>
          <a:xfrm>
            <a:off x="17258304" y="3140798"/>
            <a:ext cx="370840" cy="276225"/>
          </a:xfrm>
          <a:custGeom>
            <a:avLst/>
            <a:gdLst/>
            <a:ahLst/>
            <a:cxnLst/>
            <a:rect l="l" t="t" r="r" b="b"/>
            <a:pathLst>
              <a:path w="370840" h="276225">
                <a:moveTo>
                  <a:pt x="0" y="93871"/>
                </a:moveTo>
                <a:lnTo>
                  <a:pt x="140959" y="93871"/>
                </a:lnTo>
                <a:lnTo>
                  <a:pt x="140959" y="0"/>
                </a:lnTo>
                <a:lnTo>
                  <a:pt x="229322" y="0"/>
                </a:lnTo>
                <a:lnTo>
                  <a:pt x="229322" y="93871"/>
                </a:lnTo>
                <a:lnTo>
                  <a:pt x="370281" y="93871"/>
                </a:lnTo>
                <a:lnTo>
                  <a:pt x="370281" y="182235"/>
                </a:lnTo>
                <a:lnTo>
                  <a:pt x="229322" y="182235"/>
                </a:lnTo>
                <a:lnTo>
                  <a:pt x="229322" y="276106"/>
                </a:lnTo>
                <a:lnTo>
                  <a:pt x="140959" y="276106"/>
                </a:lnTo>
                <a:lnTo>
                  <a:pt x="140959" y="182235"/>
                </a:lnTo>
                <a:lnTo>
                  <a:pt x="0" y="182235"/>
                </a:lnTo>
                <a:lnTo>
                  <a:pt x="0" y="93871"/>
                </a:lnTo>
                <a:close/>
              </a:path>
            </a:pathLst>
          </a:custGeom>
          <a:ln w="7539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0" name="object 120"/>
          <p:cNvSpPr txBox="1"/>
          <p:nvPr/>
        </p:nvSpPr>
        <p:spPr>
          <a:xfrm>
            <a:off x="1048285" y="1843242"/>
            <a:ext cx="2901950" cy="3270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1950" spc="-5" b="1">
                <a:latin typeface="微软雅黑"/>
                <a:cs typeface="微软雅黑"/>
              </a:rPr>
              <a:t>SOFAStack</a:t>
            </a:r>
            <a:r>
              <a:rPr dirty="0" sz="1950" spc="-30" b="1">
                <a:latin typeface="微软雅黑"/>
                <a:cs typeface="微软雅黑"/>
              </a:rPr>
              <a:t> </a:t>
            </a:r>
            <a:r>
              <a:rPr dirty="0" sz="1950" spc="10" b="1">
                <a:latin typeface="微软雅黑"/>
                <a:cs typeface="微软雅黑"/>
              </a:rPr>
              <a:t>CAFE</a:t>
            </a:r>
            <a:r>
              <a:rPr dirty="0" sz="1950" spc="-35" b="1">
                <a:latin typeface="微软雅黑"/>
                <a:cs typeface="微软雅黑"/>
              </a:rPr>
              <a:t> </a:t>
            </a:r>
            <a:r>
              <a:rPr dirty="0" sz="1950" spc="25" b="1">
                <a:latin typeface="微软雅黑"/>
                <a:cs typeface="微软雅黑"/>
              </a:rPr>
              <a:t>产品层</a:t>
            </a:r>
            <a:endParaRPr sz="1950">
              <a:latin typeface="微软雅黑"/>
              <a:cs typeface="微软雅黑"/>
            </a:endParaRPr>
          </a:p>
        </p:txBody>
      </p:sp>
      <p:sp>
        <p:nvSpPr>
          <p:cNvPr id="121" name="object 121"/>
          <p:cNvSpPr txBox="1"/>
          <p:nvPr/>
        </p:nvSpPr>
        <p:spPr>
          <a:xfrm>
            <a:off x="10457798" y="481520"/>
            <a:ext cx="4510405" cy="72898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300">
                <a:solidFill>
                  <a:srgbClr val="F76A02"/>
                </a:solidFill>
                <a:latin typeface="微软雅黑"/>
                <a:cs typeface="微软雅黑"/>
              </a:rPr>
              <a:t>Cloud Application Fabric</a:t>
            </a:r>
            <a:r>
              <a:rPr dirty="0" sz="2300" spc="-35">
                <a:solidFill>
                  <a:srgbClr val="F76A02"/>
                </a:solidFill>
                <a:latin typeface="微软雅黑"/>
                <a:cs typeface="微软雅黑"/>
              </a:rPr>
              <a:t> </a:t>
            </a:r>
            <a:r>
              <a:rPr dirty="0" sz="2300">
                <a:solidFill>
                  <a:srgbClr val="F76A02"/>
                </a:solidFill>
                <a:latin typeface="微软雅黑"/>
                <a:cs typeface="微软雅黑"/>
              </a:rPr>
              <a:t>Engine</a:t>
            </a:r>
            <a:endParaRPr sz="23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2300" spc="0">
                <a:solidFill>
                  <a:srgbClr val="F76A02"/>
                </a:solidFill>
                <a:latin typeface="微软雅黑"/>
                <a:cs typeface="微软雅黑"/>
              </a:rPr>
              <a:t>云应用引擎</a:t>
            </a:r>
            <a:endParaRPr sz="2300">
              <a:latin typeface="微软雅黑"/>
              <a:cs typeface="微软雅黑"/>
            </a:endParaRPr>
          </a:p>
        </p:txBody>
      </p:sp>
      <p:sp>
        <p:nvSpPr>
          <p:cNvPr id="122" name="object 122"/>
          <p:cNvSpPr/>
          <p:nvPr/>
        </p:nvSpPr>
        <p:spPr>
          <a:xfrm>
            <a:off x="16749228" y="227427"/>
            <a:ext cx="3146289" cy="95745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0094" y="2585583"/>
            <a:ext cx="1699260" cy="5276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300" spc="-10" b="1">
                <a:solidFill>
                  <a:srgbClr val="FF5300"/>
                </a:solidFill>
                <a:latin typeface="微软雅黑"/>
                <a:cs typeface="微软雅黑"/>
              </a:rPr>
              <a:t>敏捷研发</a:t>
            </a:r>
            <a:endParaRPr sz="3300">
              <a:latin typeface="微软雅黑"/>
              <a:cs typeface="微软雅黑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969025" y="2583490"/>
            <a:ext cx="2117725" cy="5276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300" spc="-10" b="1">
                <a:solidFill>
                  <a:srgbClr val="FF5300"/>
                </a:solidFill>
                <a:latin typeface="微软雅黑"/>
                <a:cs typeface="微软雅黑"/>
              </a:rPr>
              <a:t>分布式平台</a:t>
            </a:r>
            <a:endParaRPr sz="3300">
              <a:latin typeface="微软雅黑"/>
              <a:cs typeface="微软雅黑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621059" y="2585165"/>
            <a:ext cx="1699260" cy="5276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300" spc="-10" b="1">
                <a:solidFill>
                  <a:srgbClr val="FF5300"/>
                </a:solidFill>
                <a:latin typeface="微软雅黑"/>
                <a:cs typeface="微软雅黑"/>
              </a:rPr>
              <a:t>容灾保障</a:t>
            </a:r>
            <a:endParaRPr sz="3300">
              <a:latin typeface="微软雅黑"/>
              <a:cs typeface="微软雅黑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918414" y="2578979"/>
            <a:ext cx="0" cy="7661909"/>
          </a:xfrm>
          <a:custGeom>
            <a:avLst/>
            <a:gdLst/>
            <a:ahLst/>
            <a:cxnLst/>
            <a:rect l="l" t="t" r="r" b="b"/>
            <a:pathLst>
              <a:path w="0" h="7661909">
                <a:moveTo>
                  <a:pt x="0" y="0"/>
                </a:moveTo>
                <a:lnTo>
                  <a:pt x="0" y="7661316"/>
                </a:lnTo>
              </a:path>
            </a:pathLst>
          </a:custGeom>
          <a:ln w="23873">
            <a:solidFill>
              <a:srgbClr val="7E7E7E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6903149" y="2578979"/>
            <a:ext cx="0" cy="752475"/>
          </a:xfrm>
          <a:custGeom>
            <a:avLst/>
            <a:gdLst/>
            <a:ahLst/>
            <a:cxnLst/>
            <a:rect l="l" t="t" r="r" b="b"/>
            <a:pathLst>
              <a:path w="0" h="752475">
                <a:moveTo>
                  <a:pt x="0" y="0"/>
                </a:moveTo>
                <a:lnTo>
                  <a:pt x="0" y="752019"/>
                </a:lnTo>
              </a:path>
            </a:pathLst>
          </a:custGeom>
          <a:ln w="23873">
            <a:solidFill>
              <a:srgbClr val="7E7E7E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6903149" y="9900012"/>
            <a:ext cx="0" cy="340360"/>
          </a:xfrm>
          <a:custGeom>
            <a:avLst/>
            <a:gdLst/>
            <a:ahLst/>
            <a:cxnLst/>
            <a:rect l="l" t="t" r="r" b="b"/>
            <a:pathLst>
              <a:path w="0" h="340359">
                <a:moveTo>
                  <a:pt x="0" y="0"/>
                </a:moveTo>
                <a:lnTo>
                  <a:pt x="0" y="340282"/>
                </a:lnTo>
              </a:path>
            </a:pathLst>
          </a:custGeom>
          <a:ln w="23873">
            <a:solidFill>
              <a:srgbClr val="7E7E7E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589837" y="2755518"/>
            <a:ext cx="787829" cy="4837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622507" y="2766826"/>
            <a:ext cx="722630" cy="418465"/>
          </a:xfrm>
          <a:custGeom>
            <a:avLst/>
            <a:gdLst/>
            <a:ahLst/>
            <a:cxnLst/>
            <a:rect l="l" t="t" r="r" b="b"/>
            <a:pathLst>
              <a:path w="722629" h="418464">
                <a:moveTo>
                  <a:pt x="513282" y="0"/>
                </a:moveTo>
                <a:lnTo>
                  <a:pt x="513282" y="104604"/>
                </a:lnTo>
                <a:lnTo>
                  <a:pt x="0" y="104604"/>
                </a:lnTo>
                <a:lnTo>
                  <a:pt x="0" y="313812"/>
                </a:lnTo>
                <a:lnTo>
                  <a:pt x="513282" y="313812"/>
                </a:lnTo>
                <a:lnTo>
                  <a:pt x="513282" y="418416"/>
                </a:lnTo>
                <a:lnTo>
                  <a:pt x="722491" y="209208"/>
                </a:lnTo>
                <a:lnTo>
                  <a:pt x="513282" y="0"/>
                </a:lnTo>
                <a:close/>
              </a:path>
            </a:pathLst>
          </a:custGeom>
          <a:solidFill>
            <a:srgbClr val="99DA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4964988" y="2755518"/>
            <a:ext cx="789085" cy="48375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4997658" y="2766826"/>
            <a:ext cx="723900" cy="418465"/>
          </a:xfrm>
          <a:custGeom>
            <a:avLst/>
            <a:gdLst/>
            <a:ahLst/>
            <a:cxnLst/>
            <a:rect l="l" t="t" r="r" b="b"/>
            <a:pathLst>
              <a:path w="723900" h="418464">
                <a:moveTo>
                  <a:pt x="514539" y="0"/>
                </a:moveTo>
                <a:lnTo>
                  <a:pt x="514539" y="104604"/>
                </a:lnTo>
                <a:lnTo>
                  <a:pt x="0" y="104604"/>
                </a:lnTo>
                <a:lnTo>
                  <a:pt x="0" y="313812"/>
                </a:lnTo>
                <a:lnTo>
                  <a:pt x="514539" y="313812"/>
                </a:lnTo>
                <a:lnTo>
                  <a:pt x="514539" y="418416"/>
                </a:lnTo>
                <a:lnTo>
                  <a:pt x="723747" y="209208"/>
                </a:lnTo>
                <a:lnTo>
                  <a:pt x="514539" y="0"/>
                </a:lnTo>
                <a:close/>
              </a:path>
            </a:pathLst>
          </a:custGeom>
          <a:solidFill>
            <a:srgbClr val="99DA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3579467" y="10252673"/>
            <a:ext cx="6059170" cy="9302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600"/>
              </a:lnSpc>
              <a:spcBef>
                <a:spcPts val="95"/>
              </a:spcBef>
            </a:pPr>
            <a:r>
              <a:rPr dirty="0" sz="2950" spc="5">
                <a:solidFill>
                  <a:srgbClr val="FF5300"/>
                </a:solidFill>
                <a:latin typeface="Arial"/>
                <a:cs typeface="Arial"/>
              </a:rPr>
              <a:t>h</a:t>
            </a:r>
            <a:r>
              <a:rPr dirty="0" sz="2950">
                <a:solidFill>
                  <a:srgbClr val="FF5300"/>
                </a:solidFill>
                <a:latin typeface="Arial"/>
                <a:cs typeface="Arial"/>
              </a:rPr>
              <a:t>tt</a:t>
            </a:r>
            <a:r>
              <a:rPr dirty="0" sz="2950" spc="5">
                <a:solidFill>
                  <a:srgbClr val="FF5300"/>
                </a:solidFill>
                <a:latin typeface="Arial"/>
                <a:cs typeface="Arial"/>
              </a:rPr>
              <a:t>p</a:t>
            </a:r>
            <a:r>
              <a:rPr dirty="0" sz="2950">
                <a:solidFill>
                  <a:srgbClr val="FF5300"/>
                </a:solidFill>
                <a:latin typeface="Arial"/>
                <a:cs typeface="Arial"/>
              </a:rPr>
              <a:t>s://</a:t>
            </a:r>
            <a:r>
              <a:rPr dirty="0" sz="2950" spc="5">
                <a:solidFill>
                  <a:srgbClr val="FF5300"/>
                </a:solidFill>
                <a:latin typeface="Arial"/>
                <a:cs typeface="Arial"/>
                <a:hlinkClick r:id="rId4"/>
              </a:rPr>
              <a:t>www</a:t>
            </a:r>
            <a:r>
              <a:rPr dirty="0" sz="2950">
                <a:solidFill>
                  <a:srgbClr val="FF5300"/>
                </a:solidFill>
                <a:latin typeface="Arial"/>
                <a:cs typeface="Arial"/>
                <a:hlinkClick r:id="rId4"/>
              </a:rPr>
              <a:t>.</a:t>
            </a:r>
            <a:r>
              <a:rPr dirty="0" sz="2950" spc="0">
                <a:solidFill>
                  <a:srgbClr val="FF5300"/>
                </a:solidFill>
                <a:latin typeface="Arial"/>
                <a:cs typeface="Arial"/>
                <a:hlinkClick r:id="rId4"/>
              </a:rPr>
              <a:t>ali</a:t>
            </a:r>
            <a:r>
              <a:rPr dirty="0" sz="2950">
                <a:solidFill>
                  <a:srgbClr val="FF5300"/>
                </a:solidFill>
                <a:latin typeface="Arial"/>
                <a:cs typeface="Arial"/>
                <a:hlinkClick r:id="rId4"/>
              </a:rPr>
              <a:t>y</a:t>
            </a:r>
            <a:r>
              <a:rPr dirty="0" sz="2950" spc="5">
                <a:solidFill>
                  <a:srgbClr val="FF5300"/>
                </a:solidFill>
                <a:latin typeface="Arial"/>
                <a:cs typeface="Arial"/>
                <a:hlinkClick r:id="rId4"/>
              </a:rPr>
              <a:t>un</a:t>
            </a:r>
            <a:r>
              <a:rPr dirty="0" sz="2950">
                <a:solidFill>
                  <a:srgbClr val="FF5300"/>
                </a:solidFill>
                <a:latin typeface="Arial"/>
                <a:cs typeface="Arial"/>
                <a:hlinkClick r:id="rId4"/>
              </a:rPr>
              <a:t>.</a:t>
            </a:r>
            <a:r>
              <a:rPr dirty="0" sz="2950" spc="5">
                <a:solidFill>
                  <a:srgbClr val="FF5300"/>
                </a:solidFill>
                <a:latin typeface="Arial"/>
                <a:cs typeface="Arial"/>
                <a:hlinkClick r:id="rId4"/>
              </a:rPr>
              <a:t>com</a:t>
            </a:r>
            <a:r>
              <a:rPr dirty="0" sz="2950">
                <a:solidFill>
                  <a:srgbClr val="FF5300"/>
                </a:solidFill>
                <a:latin typeface="Arial"/>
                <a:cs typeface="Arial"/>
                <a:hlinkClick r:id="rId4"/>
              </a:rPr>
              <a:t>/</a:t>
            </a:r>
            <a:r>
              <a:rPr dirty="0" sz="2950" spc="0">
                <a:solidFill>
                  <a:srgbClr val="FF5300"/>
                </a:solidFill>
                <a:latin typeface="Arial"/>
                <a:cs typeface="Arial"/>
                <a:hlinkClick r:id="rId4"/>
              </a:rPr>
              <a:t>produ</a:t>
            </a:r>
            <a:r>
              <a:rPr dirty="0" sz="2950">
                <a:solidFill>
                  <a:srgbClr val="FF5300"/>
                </a:solidFill>
                <a:latin typeface="Arial"/>
                <a:cs typeface="Arial"/>
                <a:hlinkClick r:id="rId4"/>
              </a:rPr>
              <a:t>ct/</a:t>
            </a:r>
            <a:r>
              <a:rPr dirty="0" sz="2950" spc="0">
                <a:solidFill>
                  <a:srgbClr val="FF5300"/>
                </a:solidFill>
                <a:latin typeface="Arial"/>
                <a:cs typeface="Arial"/>
                <a:hlinkClick r:id="rId4"/>
              </a:rPr>
              <a:t>so</a:t>
            </a:r>
            <a:r>
              <a:rPr dirty="0" sz="2950">
                <a:solidFill>
                  <a:srgbClr val="FF5300"/>
                </a:solidFill>
                <a:latin typeface="Arial"/>
                <a:cs typeface="Arial"/>
                <a:hlinkClick r:id="rId4"/>
              </a:rPr>
              <a:t>f</a:t>
            </a:r>
            <a:r>
              <a:rPr dirty="0" sz="2950" spc="0">
                <a:solidFill>
                  <a:srgbClr val="FF5300"/>
                </a:solidFill>
                <a:latin typeface="Arial"/>
                <a:cs typeface="Arial"/>
                <a:hlinkClick r:id="rId4"/>
              </a:rPr>
              <a:t>a </a:t>
            </a:r>
            <a:r>
              <a:rPr dirty="0" sz="2950" spc="0">
                <a:solidFill>
                  <a:srgbClr val="FF5300"/>
                </a:solidFill>
                <a:latin typeface="Arial"/>
                <a:cs typeface="Arial"/>
              </a:rPr>
              <a:t> </a:t>
            </a:r>
            <a:r>
              <a:rPr dirty="0" sz="2950" spc="0">
                <a:solidFill>
                  <a:srgbClr val="FF5300"/>
                </a:solidFill>
                <a:latin typeface="Arial"/>
                <a:cs typeface="Arial"/>
              </a:rPr>
              <a:t>https://sofa.console.aliyun.com</a:t>
            </a:r>
            <a:endParaRPr sz="29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431160" y="6219706"/>
            <a:ext cx="1613535" cy="521970"/>
          </a:xfrm>
          <a:prstGeom prst="rect">
            <a:avLst/>
          </a:prstGeom>
          <a:solidFill>
            <a:srgbClr val="FFFFFF"/>
          </a:solidFill>
        </p:spPr>
        <p:txBody>
          <a:bodyPr wrap="square" lIns="0" tIns="106680" rIns="0" bIns="0" rtlCol="0" vert="horz">
            <a:spAutoFit/>
          </a:bodyPr>
          <a:lstStyle/>
          <a:p>
            <a:pPr marL="302895">
              <a:lnSpc>
                <a:spcPct val="100000"/>
              </a:lnSpc>
              <a:spcBef>
                <a:spcPts val="840"/>
              </a:spcBef>
            </a:pPr>
            <a:r>
              <a:rPr dirty="0" sz="1950" spc="25" b="1">
                <a:latin typeface="微软雅黑"/>
                <a:cs typeface="微软雅黑"/>
              </a:rPr>
              <a:t>代码托管</a:t>
            </a:r>
            <a:endParaRPr sz="1950">
              <a:latin typeface="微软雅黑"/>
              <a:cs typeface="微软雅黑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419852" y="7168367"/>
            <a:ext cx="1613535" cy="521970"/>
          </a:xfrm>
          <a:prstGeom prst="rect">
            <a:avLst/>
          </a:prstGeom>
          <a:solidFill>
            <a:srgbClr val="FFFFFF"/>
          </a:solidFill>
        </p:spPr>
        <p:txBody>
          <a:bodyPr wrap="square" lIns="0" tIns="106680" rIns="0" bIns="0" rtlCol="0" vert="horz">
            <a:spAutoFit/>
          </a:bodyPr>
          <a:lstStyle/>
          <a:p>
            <a:pPr marL="302895">
              <a:lnSpc>
                <a:spcPct val="100000"/>
              </a:lnSpc>
              <a:spcBef>
                <a:spcPts val="840"/>
              </a:spcBef>
            </a:pPr>
            <a:r>
              <a:rPr dirty="0" sz="1950" spc="25" b="1">
                <a:latin typeface="微软雅黑"/>
                <a:cs typeface="微软雅黑"/>
              </a:rPr>
              <a:t>持续交付</a:t>
            </a:r>
            <a:endParaRPr sz="1950">
              <a:latin typeface="微软雅黑"/>
              <a:cs typeface="微软雅黑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431160" y="5210731"/>
            <a:ext cx="1613535" cy="521970"/>
          </a:xfrm>
          <a:prstGeom prst="rect">
            <a:avLst/>
          </a:prstGeom>
          <a:solidFill>
            <a:srgbClr val="FFFFFF"/>
          </a:solidFill>
        </p:spPr>
        <p:txBody>
          <a:bodyPr wrap="square" lIns="0" tIns="106680" rIns="0" bIns="0" rtlCol="0" vert="horz">
            <a:spAutoFit/>
          </a:bodyPr>
          <a:lstStyle/>
          <a:p>
            <a:pPr marL="302895">
              <a:lnSpc>
                <a:spcPct val="100000"/>
              </a:lnSpc>
              <a:spcBef>
                <a:spcPts val="840"/>
              </a:spcBef>
            </a:pPr>
            <a:r>
              <a:rPr dirty="0" sz="1950" spc="25" b="1">
                <a:latin typeface="微软雅黑"/>
                <a:cs typeface="微软雅黑"/>
              </a:rPr>
              <a:t>项目协作</a:t>
            </a:r>
            <a:endParaRPr sz="1950">
              <a:latin typeface="微软雅黑"/>
              <a:cs typeface="微软雅黑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96409" y="3330998"/>
            <a:ext cx="2465705" cy="6569075"/>
          </a:xfrm>
          <a:prstGeom prst="rect">
            <a:avLst/>
          </a:prstGeom>
          <a:solidFill>
            <a:srgbClr val="00AFEF"/>
          </a:solidFill>
        </p:spPr>
        <p:txBody>
          <a:bodyPr wrap="square" lIns="0" tIns="38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2300">
              <a:latin typeface="Times New Roman"/>
              <a:cs typeface="Times New Roman"/>
            </a:endParaRPr>
          </a:p>
          <a:p>
            <a:pPr algn="ctr" marL="639445" marR="646430">
              <a:lnSpc>
                <a:spcPct val="102800"/>
              </a:lnSpc>
            </a:pPr>
            <a:r>
              <a:rPr dirty="0" sz="2300" b="1">
                <a:solidFill>
                  <a:srgbClr val="FFFFFF"/>
                </a:solidFill>
                <a:latin typeface="微软雅黑"/>
                <a:cs typeface="微软雅黑"/>
              </a:rPr>
              <a:t>研发效能  </a:t>
            </a:r>
            <a:r>
              <a:rPr dirty="0" sz="2300" spc="-5" b="1">
                <a:solidFill>
                  <a:srgbClr val="FFFFFF"/>
                </a:solidFill>
                <a:latin typeface="宋体"/>
                <a:cs typeface="宋体"/>
              </a:rPr>
              <a:t>DevOps  </a:t>
            </a:r>
            <a:r>
              <a:rPr dirty="0" sz="1950" spc="0" b="1">
                <a:solidFill>
                  <a:srgbClr val="FF0000"/>
                </a:solidFill>
                <a:latin typeface="宋体"/>
                <a:cs typeface="宋体"/>
              </a:rPr>
              <a:t>LinkE</a:t>
            </a:r>
            <a:endParaRPr sz="1950">
              <a:latin typeface="宋体"/>
              <a:cs typeface="宋体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911862" y="8936272"/>
            <a:ext cx="5622925" cy="527050"/>
          </a:xfrm>
          <a:prstGeom prst="rect">
            <a:avLst/>
          </a:prstGeom>
          <a:solidFill>
            <a:srgbClr val="FFFFFF"/>
          </a:solidFill>
        </p:spPr>
        <p:txBody>
          <a:bodyPr wrap="square" lIns="0" tIns="109220" rIns="0" bIns="0" rtlCol="0" vert="horz">
            <a:spAutoFit/>
          </a:bodyPr>
          <a:lstStyle/>
          <a:p>
            <a:pPr marL="1610360">
              <a:lnSpc>
                <a:spcPct val="100000"/>
              </a:lnSpc>
              <a:spcBef>
                <a:spcPts val="860"/>
              </a:spcBef>
            </a:pPr>
            <a:r>
              <a:rPr dirty="0" sz="1950" spc="0" b="1">
                <a:latin typeface="宋体"/>
                <a:cs typeface="宋体"/>
              </a:rPr>
              <a:t>Kubernetes</a:t>
            </a:r>
            <a:r>
              <a:rPr dirty="0" sz="1950" spc="15" b="1">
                <a:latin typeface="宋体"/>
                <a:cs typeface="宋体"/>
              </a:rPr>
              <a:t> </a:t>
            </a:r>
            <a:r>
              <a:rPr dirty="0" sz="1950" spc="25" b="1">
                <a:latin typeface="微软雅黑"/>
                <a:cs typeface="微软雅黑"/>
              </a:rPr>
              <a:t>核心引擎</a:t>
            </a:r>
            <a:endParaRPr sz="1950">
              <a:latin typeface="微软雅黑"/>
              <a:cs typeface="微软雅黑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905579" y="8024048"/>
            <a:ext cx="1608455" cy="709930"/>
          </a:xfrm>
          <a:prstGeom prst="rect">
            <a:avLst/>
          </a:prstGeom>
          <a:solidFill>
            <a:srgbClr val="FFFFFF"/>
          </a:solidFill>
        </p:spPr>
        <p:txBody>
          <a:bodyPr wrap="square" lIns="0" tIns="7556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595"/>
              </a:spcBef>
            </a:pPr>
            <a:r>
              <a:rPr dirty="0" sz="1950" spc="25" b="1">
                <a:latin typeface="微软雅黑"/>
                <a:cs typeface="微软雅黑"/>
              </a:rPr>
              <a:t>经典应用</a:t>
            </a:r>
            <a:endParaRPr sz="1950">
              <a:latin typeface="微软雅黑"/>
              <a:cs typeface="微软雅黑"/>
            </a:endParaRPr>
          </a:p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dirty="0" sz="1650" spc="-5" b="1">
                <a:solidFill>
                  <a:srgbClr val="FF0000"/>
                </a:solidFill>
                <a:latin typeface="宋体"/>
                <a:cs typeface="宋体"/>
              </a:rPr>
              <a:t>CAS</a:t>
            </a:r>
            <a:endParaRPr sz="1650">
              <a:latin typeface="宋体"/>
              <a:cs typeface="宋体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849394" y="8024048"/>
            <a:ext cx="1554480" cy="709930"/>
          </a:xfrm>
          <a:prstGeom prst="rect">
            <a:avLst/>
          </a:prstGeom>
          <a:solidFill>
            <a:srgbClr val="FFFFFF"/>
          </a:solidFill>
        </p:spPr>
        <p:txBody>
          <a:bodyPr wrap="square" lIns="0" tIns="75565" rIns="0" bIns="0" rtlCol="0" vert="horz">
            <a:spAutoFit/>
          </a:bodyPr>
          <a:lstStyle/>
          <a:p>
            <a:pPr algn="ctr" marL="635">
              <a:lnSpc>
                <a:spcPct val="100000"/>
              </a:lnSpc>
              <a:spcBef>
                <a:spcPts val="595"/>
              </a:spcBef>
            </a:pPr>
            <a:r>
              <a:rPr dirty="0" sz="1950" spc="25" b="1">
                <a:latin typeface="微软雅黑"/>
                <a:cs typeface="微软雅黑"/>
              </a:rPr>
              <a:t>容器应用</a:t>
            </a:r>
            <a:endParaRPr sz="1950">
              <a:latin typeface="微软雅黑"/>
              <a:cs typeface="微软雅黑"/>
            </a:endParaRPr>
          </a:p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dirty="0" sz="1650" spc="-5" b="1">
                <a:solidFill>
                  <a:srgbClr val="FF0000"/>
                </a:solidFill>
                <a:latin typeface="宋体"/>
                <a:cs typeface="宋体"/>
              </a:rPr>
              <a:t>AKS</a:t>
            </a:r>
            <a:endParaRPr sz="1650">
              <a:latin typeface="宋体"/>
              <a:cs typeface="宋体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676354" y="8024048"/>
            <a:ext cx="1858645" cy="709930"/>
          </a:xfrm>
          <a:prstGeom prst="rect">
            <a:avLst/>
          </a:prstGeom>
          <a:solidFill>
            <a:srgbClr val="D9D9D9"/>
          </a:solidFill>
        </p:spPr>
        <p:txBody>
          <a:bodyPr wrap="square" lIns="0" tIns="7556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595"/>
              </a:spcBef>
            </a:pPr>
            <a:r>
              <a:rPr dirty="0" sz="1950" spc="25" b="1">
                <a:latin typeface="微软雅黑"/>
                <a:cs typeface="微软雅黑"/>
              </a:rPr>
              <a:t>无服务器应用</a:t>
            </a:r>
            <a:endParaRPr sz="1950">
              <a:latin typeface="微软雅黑"/>
              <a:cs typeface="微软雅黑"/>
            </a:endParaRPr>
          </a:p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dirty="0" sz="1650" spc="-5" b="1">
                <a:solidFill>
                  <a:srgbClr val="FF0000"/>
                </a:solidFill>
                <a:latin typeface="宋体"/>
                <a:cs typeface="宋体"/>
              </a:rPr>
              <a:t>SAS</a:t>
            </a:r>
            <a:endParaRPr sz="1650">
              <a:latin typeface="宋体"/>
              <a:cs typeface="宋体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460597" y="7775261"/>
            <a:ext cx="7310755" cy="1881505"/>
          </a:xfrm>
          <a:prstGeom prst="rect">
            <a:avLst/>
          </a:prstGeom>
          <a:solidFill>
            <a:srgbClr val="00AFEF"/>
          </a:solidFill>
        </p:spPr>
        <p:txBody>
          <a:bodyPr wrap="square" lIns="0" tIns="38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3050">
              <a:latin typeface="Times New Roman"/>
              <a:cs typeface="Times New Roman"/>
            </a:endParaRPr>
          </a:p>
          <a:p>
            <a:pPr algn="ctr" marR="5762625">
              <a:lnSpc>
                <a:spcPct val="100000"/>
              </a:lnSpc>
              <a:spcBef>
                <a:spcPts val="5"/>
              </a:spcBef>
            </a:pPr>
            <a:r>
              <a:rPr dirty="0" sz="2300" spc="0" b="1">
                <a:solidFill>
                  <a:srgbClr val="FFFFFF"/>
                </a:solidFill>
                <a:latin typeface="微软雅黑"/>
                <a:cs typeface="微软雅黑"/>
              </a:rPr>
              <a:t>应用</a:t>
            </a:r>
            <a:r>
              <a:rPr dirty="0" sz="2300" spc="-5" b="1">
                <a:solidFill>
                  <a:srgbClr val="FFFFFF"/>
                </a:solidFill>
                <a:latin typeface="宋体"/>
                <a:cs typeface="宋体"/>
              </a:rPr>
              <a:t>PaaS</a:t>
            </a:r>
            <a:endParaRPr sz="2300">
              <a:latin typeface="宋体"/>
              <a:cs typeface="宋体"/>
            </a:endParaRPr>
          </a:p>
          <a:p>
            <a:pPr algn="ctr" marR="5761990">
              <a:lnSpc>
                <a:spcPct val="100000"/>
              </a:lnSpc>
              <a:spcBef>
                <a:spcPts val="140"/>
              </a:spcBef>
            </a:pPr>
            <a:r>
              <a:rPr dirty="0" sz="1950" spc="0" b="1">
                <a:solidFill>
                  <a:srgbClr val="FF0000"/>
                </a:solidFill>
                <a:latin typeface="宋体"/>
                <a:cs typeface="宋体"/>
              </a:rPr>
              <a:t>CAFE</a:t>
            </a:r>
            <a:endParaRPr sz="1950">
              <a:latin typeface="宋体"/>
              <a:cs typeface="宋体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449646" y="6675818"/>
            <a:ext cx="1602105" cy="685165"/>
          </a:xfrm>
          <a:prstGeom prst="rect">
            <a:avLst/>
          </a:prstGeom>
          <a:solidFill>
            <a:srgbClr val="FFFFFF"/>
          </a:solidFill>
        </p:spPr>
        <p:txBody>
          <a:bodyPr wrap="square" lIns="0" tIns="6286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495"/>
              </a:spcBef>
            </a:pPr>
            <a:r>
              <a:rPr dirty="0" sz="1950" spc="25" b="1">
                <a:latin typeface="微软雅黑"/>
                <a:cs typeface="微软雅黑"/>
              </a:rPr>
              <a:t>微服务平台</a:t>
            </a:r>
            <a:endParaRPr sz="1950">
              <a:latin typeface="微软雅黑"/>
              <a:cs typeface="微软雅黑"/>
            </a:endParaRPr>
          </a:p>
          <a:p>
            <a:pPr algn="ctr">
              <a:lnSpc>
                <a:spcPct val="100000"/>
              </a:lnSpc>
              <a:spcBef>
                <a:spcPts val="110"/>
              </a:spcBef>
            </a:pPr>
            <a:r>
              <a:rPr dirty="0" sz="1650" spc="-5" b="1">
                <a:solidFill>
                  <a:srgbClr val="FF0000"/>
                </a:solidFill>
                <a:latin typeface="宋体"/>
                <a:cs typeface="宋体"/>
              </a:rPr>
              <a:t>MS</a:t>
            </a:r>
            <a:endParaRPr sz="1650">
              <a:latin typeface="宋体"/>
              <a:cs typeface="宋体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460597" y="6486085"/>
            <a:ext cx="7310755" cy="1038225"/>
          </a:xfrm>
          <a:prstGeom prst="rect">
            <a:avLst/>
          </a:prstGeom>
          <a:solidFill>
            <a:srgbClr val="00AFEF"/>
          </a:solidFill>
        </p:spPr>
        <p:txBody>
          <a:bodyPr wrap="square" lIns="0" tIns="165100" rIns="0" bIns="0" rtlCol="0" vert="horz">
            <a:spAutoFit/>
          </a:bodyPr>
          <a:lstStyle/>
          <a:p>
            <a:pPr marL="226695" marR="6196965">
              <a:lnSpc>
                <a:spcPct val="100400"/>
              </a:lnSpc>
              <a:spcBef>
                <a:spcPts val="1300"/>
              </a:spcBef>
            </a:pPr>
            <a:r>
              <a:rPr dirty="0" sz="2300" b="1">
                <a:solidFill>
                  <a:srgbClr val="FFFFFF"/>
                </a:solidFill>
                <a:latin typeface="微软雅黑"/>
                <a:cs typeface="微软雅黑"/>
              </a:rPr>
              <a:t>微服务 中间件</a:t>
            </a:r>
            <a:endParaRPr sz="2300">
              <a:latin typeface="微软雅黑"/>
              <a:cs typeface="微软雅黑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9010406" y="6675818"/>
            <a:ext cx="1487805" cy="685165"/>
          </a:xfrm>
          <a:prstGeom prst="rect">
            <a:avLst/>
          </a:prstGeom>
          <a:solidFill>
            <a:srgbClr val="FFFFFF"/>
          </a:solidFill>
        </p:spPr>
        <p:txBody>
          <a:bodyPr wrap="square" lIns="0" tIns="62865" rIns="0" bIns="0" rtlCol="0" vert="horz">
            <a:spAutoFit/>
          </a:bodyPr>
          <a:lstStyle/>
          <a:p>
            <a:pPr marL="240665">
              <a:lnSpc>
                <a:spcPct val="100000"/>
              </a:lnSpc>
              <a:spcBef>
                <a:spcPts val="495"/>
              </a:spcBef>
            </a:pPr>
            <a:r>
              <a:rPr dirty="0" sz="1950" spc="25" b="1">
                <a:latin typeface="微软雅黑"/>
                <a:cs typeface="微软雅黑"/>
              </a:rPr>
              <a:t>服务网格</a:t>
            </a:r>
            <a:endParaRPr sz="1950">
              <a:latin typeface="微软雅黑"/>
              <a:cs typeface="微软雅黑"/>
            </a:endParaRPr>
          </a:p>
          <a:p>
            <a:pPr marL="264795">
              <a:lnSpc>
                <a:spcPct val="100000"/>
              </a:lnSpc>
              <a:spcBef>
                <a:spcPts val="110"/>
              </a:spcBef>
            </a:pPr>
            <a:r>
              <a:rPr dirty="0" sz="1650" spc="-5" b="1">
                <a:solidFill>
                  <a:srgbClr val="FF0000"/>
                </a:solidFill>
                <a:latin typeface="宋体"/>
                <a:cs typeface="宋体"/>
              </a:rPr>
              <a:t>CloudMesh</a:t>
            </a:r>
            <a:endParaRPr sz="1650">
              <a:latin typeface="宋体"/>
              <a:cs typeface="宋体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728233" y="4899118"/>
            <a:ext cx="1732914" cy="718820"/>
          </a:xfrm>
          <a:prstGeom prst="rect">
            <a:avLst/>
          </a:prstGeom>
          <a:solidFill>
            <a:srgbClr val="FFFFFF"/>
          </a:solidFill>
        </p:spPr>
        <p:txBody>
          <a:bodyPr wrap="square" lIns="0" tIns="8001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630"/>
              </a:spcBef>
            </a:pPr>
            <a:r>
              <a:rPr dirty="0" sz="1950" spc="25" b="1">
                <a:latin typeface="微软雅黑"/>
                <a:cs typeface="微软雅黑"/>
              </a:rPr>
              <a:t>任务调度</a:t>
            </a:r>
            <a:endParaRPr sz="1950">
              <a:latin typeface="微软雅黑"/>
              <a:cs typeface="微软雅黑"/>
            </a:endParaRPr>
          </a:p>
          <a:p>
            <a:pPr algn="ctr">
              <a:lnSpc>
                <a:spcPct val="100000"/>
              </a:lnSpc>
              <a:spcBef>
                <a:spcPts val="110"/>
              </a:spcBef>
            </a:pPr>
            <a:r>
              <a:rPr dirty="0" sz="1650" spc="-5" b="1">
                <a:solidFill>
                  <a:srgbClr val="FF0000"/>
                </a:solidFill>
                <a:latin typeface="宋体"/>
                <a:cs typeface="宋体"/>
              </a:rPr>
              <a:t>TS</a:t>
            </a:r>
            <a:endParaRPr sz="1650">
              <a:latin typeface="宋体"/>
              <a:cs typeface="宋体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125109" y="3330998"/>
            <a:ext cx="4977130" cy="2444115"/>
          </a:xfrm>
          <a:prstGeom prst="rect">
            <a:avLst/>
          </a:prstGeom>
          <a:solidFill>
            <a:srgbClr val="00AFEF"/>
          </a:solidFill>
        </p:spPr>
        <p:txBody>
          <a:bodyPr wrap="square" lIns="0" tIns="165735" rIns="0" bIns="0" rtlCol="0" vert="horz">
            <a:spAutoFit/>
          </a:bodyPr>
          <a:lstStyle/>
          <a:p>
            <a:pPr marL="1881505">
              <a:lnSpc>
                <a:spcPct val="100000"/>
              </a:lnSpc>
              <a:spcBef>
                <a:spcPts val="1305"/>
              </a:spcBef>
            </a:pPr>
            <a:r>
              <a:rPr dirty="0" sz="2300" spc="0" b="1">
                <a:solidFill>
                  <a:srgbClr val="FFFFFF"/>
                </a:solidFill>
                <a:latin typeface="微软雅黑"/>
                <a:cs typeface="微软雅黑"/>
              </a:rPr>
              <a:t>分布式组件</a:t>
            </a:r>
            <a:endParaRPr sz="2300">
              <a:latin typeface="微软雅黑"/>
              <a:cs typeface="微软雅黑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434930" y="8120799"/>
            <a:ext cx="1590040" cy="521970"/>
          </a:xfrm>
          <a:prstGeom prst="rect">
            <a:avLst/>
          </a:prstGeom>
          <a:solidFill>
            <a:srgbClr val="FFFFFF"/>
          </a:solidFill>
        </p:spPr>
        <p:txBody>
          <a:bodyPr wrap="square" lIns="0" tIns="107314" rIns="0" bIns="0" rtlCol="0" vert="horz">
            <a:spAutoFit/>
          </a:bodyPr>
          <a:lstStyle/>
          <a:p>
            <a:pPr marL="291465">
              <a:lnSpc>
                <a:spcPct val="100000"/>
              </a:lnSpc>
              <a:spcBef>
                <a:spcPts val="844"/>
              </a:spcBef>
            </a:pPr>
            <a:r>
              <a:rPr dirty="0" sz="1950" spc="25" b="1">
                <a:latin typeface="微软雅黑"/>
                <a:cs typeface="微软雅黑"/>
              </a:rPr>
              <a:t>测试平台</a:t>
            </a:r>
            <a:endParaRPr sz="1950">
              <a:latin typeface="微软雅黑"/>
              <a:cs typeface="微软雅黑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834137" y="4877757"/>
            <a:ext cx="1744345" cy="720090"/>
          </a:xfrm>
          <a:prstGeom prst="rect">
            <a:avLst/>
          </a:prstGeom>
          <a:solidFill>
            <a:srgbClr val="D9D9D9"/>
          </a:solidFill>
        </p:spPr>
        <p:txBody>
          <a:bodyPr wrap="square" lIns="0" tIns="80645" rIns="0" bIns="0" rtlCol="0" vert="horz">
            <a:spAutoFit/>
          </a:bodyPr>
          <a:lstStyle/>
          <a:p>
            <a:pPr algn="ctr" marL="635">
              <a:lnSpc>
                <a:spcPct val="100000"/>
              </a:lnSpc>
              <a:spcBef>
                <a:spcPts val="635"/>
              </a:spcBef>
            </a:pPr>
            <a:r>
              <a:rPr dirty="0" sz="1950" spc="0" b="1">
                <a:latin typeface="宋体"/>
                <a:cs typeface="宋体"/>
              </a:rPr>
              <a:t>API</a:t>
            </a:r>
            <a:r>
              <a:rPr dirty="0" sz="1950" spc="-605" b="1">
                <a:latin typeface="宋体"/>
                <a:cs typeface="宋体"/>
              </a:rPr>
              <a:t> </a:t>
            </a:r>
            <a:r>
              <a:rPr dirty="0" sz="1950" spc="25" b="1">
                <a:latin typeface="微软雅黑"/>
                <a:cs typeface="微软雅黑"/>
              </a:rPr>
              <a:t>网 关</a:t>
            </a:r>
            <a:endParaRPr sz="1950">
              <a:latin typeface="微软雅黑"/>
              <a:cs typeface="微软雅黑"/>
            </a:endParaRPr>
          </a:p>
          <a:p>
            <a:pPr algn="ctr" marL="635">
              <a:lnSpc>
                <a:spcPct val="100000"/>
              </a:lnSpc>
              <a:spcBef>
                <a:spcPts val="105"/>
              </a:spcBef>
            </a:pPr>
            <a:r>
              <a:rPr dirty="0" sz="1650" spc="-5" b="1">
                <a:solidFill>
                  <a:srgbClr val="FF0000"/>
                </a:solidFill>
                <a:latin typeface="宋体"/>
                <a:cs typeface="宋体"/>
              </a:rPr>
              <a:t>GW</a:t>
            </a:r>
            <a:endParaRPr sz="1650">
              <a:latin typeface="宋体"/>
              <a:cs typeface="宋体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721950" y="4001972"/>
            <a:ext cx="1732914" cy="718820"/>
          </a:xfrm>
          <a:prstGeom prst="rect">
            <a:avLst/>
          </a:prstGeom>
          <a:solidFill>
            <a:srgbClr val="FFFFFF"/>
          </a:solidFill>
        </p:spPr>
        <p:txBody>
          <a:bodyPr wrap="square" lIns="0" tIns="8001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630"/>
              </a:spcBef>
            </a:pPr>
            <a:r>
              <a:rPr dirty="0" sz="1950" spc="25" b="1">
                <a:latin typeface="微软雅黑"/>
                <a:cs typeface="微软雅黑"/>
              </a:rPr>
              <a:t>消息队列</a:t>
            </a:r>
            <a:endParaRPr sz="1950">
              <a:latin typeface="微软雅黑"/>
              <a:cs typeface="微软雅黑"/>
            </a:endParaRPr>
          </a:p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dirty="0" sz="1650" spc="-5" b="1">
                <a:solidFill>
                  <a:srgbClr val="FF0000"/>
                </a:solidFill>
                <a:latin typeface="宋体"/>
                <a:cs typeface="宋体"/>
              </a:rPr>
              <a:t>MQ</a:t>
            </a:r>
            <a:endParaRPr sz="1650">
              <a:latin typeface="宋体"/>
              <a:cs typeface="宋体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9394269" y="4862050"/>
            <a:ext cx="5521325" cy="939165"/>
          </a:xfrm>
          <a:prstGeom prst="rect">
            <a:avLst/>
          </a:prstGeom>
          <a:solidFill>
            <a:srgbClr val="A6A6A6"/>
          </a:solidFill>
          <a:ln w="16334">
            <a:solidFill>
              <a:srgbClr val="7E7E7E"/>
            </a:solidFill>
          </a:ln>
        </p:spPr>
        <p:txBody>
          <a:bodyPr wrap="square" lIns="0" tIns="107950" rIns="0" bIns="0" rtlCol="0" vert="horz">
            <a:spAutoFit/>
          </a:bodyPr>
          <a:lstStyle/>
          <a:p>
            <a:pPr marL="168910" marR="4465955">
              <a:lnSpc>
                <a:spcPct val="100400"/>
              </a:lnSpc>
              <a:spcBef>
                <a:spcPts val="850"/>
              </a:spcBef>
            </a:pPr>
            <a:r>
              <a:rPr dirty="0" sz="2300" b="1">
                <a:solidFill>
                  <a:srgbClr val="FFFFFF"/>
                </a:solidFill>
                <a:latin typeface="微软雅黑"/>
                <a:cs typeface="微软雅黑"/>
              </a:rPr>
              <a:t>分布式 数据库</a:t>
            </a:r>
            <a:endParaRPr sz="2300">
              <a:latin typeface="微软雅黑"/>
              <a:cs typeface="微软雅黑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1243217" y="5051155"/>
            <a:ext cx="2273300" cy="548005"/>
          </a:xfrm>
          <a:prstGeom prst="rect">
            <a:avLst/>
          </a:prstGeom>
          <a:solidFill>
            <a:srgbClr val="FFFFFF"/>
          </a:solidFill>
        </p:spPr>
        <p:txBody>
          <a:bodyPr wrap="square" lIns="0" tIns="26034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204"/>
              </a:spcBef>
            </a:pPr>
            <a:r>
              <a:rPr dirty="0" sz="1650" b="1">
                <a:latin typeface="微软雅黑"/>
                <a:cs typeface="微软雅黑"/>
              </a:rPr>
              <a:t>分布式关系型数据库</a:t>
            </a:r>
            <a:endParaRPr sz="1650">
              <a:latin typeface="微软雅黑"/>
              <a:cs typeface="微软雅黑"/>
            </a:endParaRPr>
          </a:p>
          <a:p>
            <a:pPr algn="ctr">
              <a:lnSpc>
                <a:spcPct val="100000"/>
              </a:lnSpc>
              <a:spcBef>
                <a:spcPts val="40"/>
              </a:spcBef>
            </a:pPr>
            <a:r>
              <a:rPr dirty="0" sz="1450" spc="10" b="1">
                <a:solidFill>
                  <a:srgbClr val="FF0000"/>
                </a:solidFill>
                <a:latin typeface="微软雅黑"/>
                <a:cs typeface="微软雅黑"/>
              </a:rPr>
              <a:t>OceanBase</a:t>
            </a:r>
            <a:endParaRPr sz="1450">
              <a:latin typeface="微软雅黑"/>
              <a:cs typeface="微软雅黑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2743486" y="3706693"/>
            <a:ext cx="1805939" cy="730250"/>
          </a:xfrm>
          <a:prstGeom prst="rect">
            <a:avLst/>
          </a:prstGeom>
          <a:solidFill>
            <a:srgbClr val="FFFFFF"/>
          </a:solidFill>
        </p:spPr>
        <p:txBody>
          <a:bodyPr wrap="square" lIns="0" tIns="8636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680"/>
              </a:spcBef>
            </a:pPr>
            <a:r>
              <a:rPr dirty="0" sz="1950" spc="25" b="1">
                <a:latin typeface="微软雅黑"/>
                <a:cs typeface="微软雅黑"/>
              </a:rPr>
              <a:t>数据访问代理</a:t>
            </a:r>
            <a:endParaRPr sz="1950">
              <a:latin typeface="微软雅黑"/>
              <a:cs typeface="微软雅黑"/>
            </a:endParaRPr>
          </a:p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dirty="0" sz="1650" spc="-5" b="1">
                <a:solidFill>
                  <a:srgbClr val="FF0000"/>
                </a:solidFill>
                <a:latin typeface="宋体"/>
                <a:cs typeface="宋体"/>
              </a:rPr>
              <a:t>DBP</a:t>
            </a:r>
            <a:endParaRPr sz="1650">
              <a:latin typeface="宋体"/>
              <a:cs typeface="宋体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9393640" y="3330998"/>
            <a:ext cx="5521325" cy="1436370"/>
          </a:xfrm>
          <a:prstGeom prst="rect">
            <a:avLst/>
          </a:prstGeom>
          <a:solidFill>
            <a:srgbClr val="00AFEF"/>
          </a:solidFill>
        </p:spPr>
        <p:txBody>
          <a:bodyPr wrap="square" lIns="0" tIns="266065" rIns="0" bIns="0" rtlCol="0" vert="horz">
            <a:spAutoFit/>
          </a:bodyPr>
          <a:lstStyle/>
          <a:p>
            <a:pPr marL="123189" marR="4511675" indent="146685">
              <a:lnSpc>
                <a:spcPct val="100400"/>
              </a:lnSpc>
              <a:spcBef>
                <a:spcPts val="2095"/>
              </a:spcBef>
            </a:pPr>
            <a:r>
              <a:rPr dirty="0" sz="2300" spc="0" b="1">
                <a:solidFill>
                  <a:srgbClr val="FFFFFF"/>
                </a:solidFill>
                <a:latin typeface="微软雅黑"/>
                <a:cs typeface="微软雅黑"/>
              </a:rPr>
              <a:t>数据 </a:t>
            </a:r>
            <a:r>
              <a:rPr dirty="0" sz="2300" spc="0" b="1">
                <a:solidFill>
                  <a:srgbClr val="FFFFFF"/>
                </a:solidFill>
                <a:latin typeface="微软雅黑"/>
                <a:cs typeface="微软雅黑"/>
              </a:rPr>
              <a:t>中间件</a:t>
            </a:r>
            <a:endParaRPr sz="2300">
              <a:latin typeface="微软雅黑"/>
              <a:cs typeface="微软雅黑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0493083" y="3704180"/>
            <a:ext cx="1804670" cy="730250"/>
          </a:xfrm>
          <a:prstGeom prst="rect">
            <a:avLst/>
          </a:prstGeom>
          <a:solidFill>
            <a:srgbClr val="FFFFFF"/>
          </a:solidFill>
        </p:spPr>
        <p:txBody>
          <a:bodyPr wrap="square" lIns="0" tIns="8572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675"/>
              </a:spcBef>
            </a:pPr>
            <a:r>
              <a:rPr dirty="0" sz="1950" spc="25" b="1">
                <a:latin typeface="微软雅黑"/>
                <a:cs typeface="微软雅黑"/>
              </a:rPr>
              <a:t>数据同步服务</a:t>
            </a:r>
            <a:endParaRPr sz="1950">
              <a:latin typeface="微软雅黑"/>
              <a:cs typeface="微软雅黑"/>
            </a:endParaRPr>
          </a:p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dirty="0" sz="1650" spc="-5" b="1">
                <a:solidFill>
                  <a:srgbClr val="FF0000"/>
                </a:solidFill>
                <a:latin typeface="宋体"/>
                <a:cs typeface="宋体"/>
              </a:rPr>
              <a:t>DSS</a:t>
            </a:r>
            <a:endParaRPr sz="1650">
              <a:latin typeface="宋体"/>
              <a:cs typeface="宋体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827854" y="3999459"/>
            <a:ext cx="1744345" cy="718820"/>
          </a:xfrm>
          <a:prstGeom prst="rect">
            <a:avLst/>
          </a:prstGeom>
          <a:solidFill>
            <a:srgbClr val="D9D9D9"/>
          </a:solidFill>
        </p:spPr>
        <p:txBody>
          <a:bodyPr wrap="square" lIns="0" tIns="80010" rIns="0" bIns="0" rtlCol="0" vert="horz">
            <a:spAutoFit/>
          </a:bodyPr>
          <a:lstStyle/>
          <a:p>
            <a:pPr algn="ctr" marL="635">
              <a:lnSpc>
                <a:spcPct val="100000"/>
              </a:lnSpc>
              <a:spcBef>
                <a:spcPts val="630"/>
              </a:spcBef>
            </a:pPr>
            <a:r>
              <a:rPr dirty="0" sz="1950" spc="25" b="1">
                <a:latin typeface="微软雅黑"/>
                <a:cs typeface="微软雅黑"/>
              </a:rPr>
              <a:t>分布式事务</a:t>
            </a:r>
            <a:endParaRPr sz="1950">
              <a:latin typeface="微软雅黑"/>
              <a:cs typeface="微软雅黑"/>
            </a:endParaRPr>
          </a:p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dirty="0" sz="1650" spc="-5" b="1">
                <a:solidFill>
                  <a:srgbClr val="FF0000"/>
                </a:solidFill>
                <a:latin typeface="宋体"/>
                <a:cs typeface="宋体"/>
              </a:rPr>
              <a:t>DTX</a:t>
            </a:r>
            <a:endParaRPr sz="1650">
              <a:latin typeface="宋体"/>
              <a:cs typeface="宋体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2360251" y="8429900"/>
            <a:ext cx="2118995" cy="682625"/>
          </a:xfrm>
          <a:prstGeom prst="rect">
            <a:avLst/>
          </a:prstGeom>
          <a:solidFill>
            <a:srgbClr val="FFFFFF"/>
          </a:solidFill>
        </p:spPr>
        <p:txBody>
          <a:bodyPr wrap="square" lIns="0" tIns="6223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490"/>
              </a:spcBef>
            </a:pPr>
            <a:r>
              <a:rPr dirty="0" sz="1950" spc="25" b="1">
                <a:latin typeface="微软雅黑"/>
                <a:cs typeface="微软雅黑"/>
              </a:rPr>
              <a:t>业务实时监控</a:t>
            </a:r>
            <a:endParaRPr sz="1950">
              <a:latin typeface="微软雅黑"/>
              <a:cs typeface="微软雅黑"/>
            </a:endParaRPr>
          </a:p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dirty="0" sz="1650" spc="-5" b="1">
                <a:solidFill>
                  <a:srgbClr val="FF0000"/>
                </a:solidFill>
                <a:latin typeface="宋体"/>
                <a:cs typeface="宋体"/>
              </a:rPr>
              <a:t>RMS</a:t>
            </a:r>
            <a:endParaRPr sz="1650">
              <a:latin typeface="宋体"/>
              <a:cs typeface="宋体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2360251" y="7207319"/>
            <a:ext cx="2118995" cy="653415"/>
          </a:xfrm>
          <a:prstGeom prst="rect">
            <a:avLst/>
          </a:prstGeom>
          <a:solidFill>
            <a:srgbClr val="FFFFFF"/>
          </a:solidFill>
        </p:spPr>
        <p:txBody>
          <a:bodyPr wrap="square" lIns="0" tIns="4699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370"/>
              </a:spcBef>
            </a:pPr>
            <a:r>
              <a:rPr dirty="0" sz="1950" spc="25" b="1">
                <a:latin typeface="微软雅黑"/>
                <a:cs typeface="微软雅黑"/>
              </a:rPr>
              <a:t>分布式链路跟踪</a:t>
            </a:r>
            <a:endParaRPr sz="1950">
              <a:latin typeface="微软雅黑"/>
              <a:cs typeface="微软雅黑"/>
            </a:endParaRPr>
          </a:p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dirty="0" sz="1650" spc="-5" b="1">
                <a:solidFill>
                  <a:srgbClr val="FF0000"/>
                </a:solidFill>
                <a:latin typeface="宋体"/>
                <a:cs typeface="宋体"/>
              </a:rPr>
              <a:t>DST</a:t>
            </a:r>
            <a:endParaRPr sz="1650">
              <a:latin typeface="宋体"/>
              <a:cs typeface="宋体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2116489" y="6455929"/>
            <a:ext cx="2515870" cy="3200400"/>
          </a:xfrm>
          <a:prstGeom prst="rect">
            <a:avLst/>
          </a:prstGeom>
          <a:solidFill>
            <a:srgbClr val="00AFEF"/>
          </a:solidFill>
        </p:spPr>
        <p:txBody>
          <a:bodyPr wrap="square" lIns="0" tIns="179070" rIns="0" bIns="0" rtlCol="0" vert="horz">
            <a:spAutoFit/>
          </a:bodyPr>
          <a:lstStyle/>
          <a:p>
            <a:pPr algn="ctr" marL="135890">
              <a:lnSpc>
                <a:spcPct val="100000"/>
              </a:lnSpc>
              <a:spcBef>
                <a:spcPts val="1410"/>
              </a:spcBef>
            </a:pPr>
            <a:r>
              <a:rPr dirty="0" sz="2300" spc="0" b="1">
                <a:solidFill>
                  <a:srgbClr val="FFFFFF"/>
                </a:solidFill>
                <a:latin typeface="微软雅黑"/>
                <a:cs typeface="微软雅黑"/>
              </a:rPr>
              <a:t>监控</a:t>
            </a:r>
            <a:endParaRPr sz="2300">
              <a:latin typeface="微软雅黑"/>
              <a:cs typeface="微软雅黑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15423613" y="3330998"/>
            <a:ext cx="4150360" cy="6569075"/>
          </a:xfrm>
          <a:custGeom>
            <a:avLst/>
            <a:gdLst/>
            <a:ahLst/>
            <a:cxnLst/>
            <a:rect l="l" t="t" r="r" b="b"/>
            <a:pathLst>
              <a:path w="4150359" h="6569075">
                <a:moveTo>
                  <a:pt x="0" y="0"/>
                </a:moveTo>
                <a:lnTo>
                  <a:pt x="4150240" y="0"/>
                </a:lnTo>
                <a:lnTo>
                  <a:pt x="4150240" y="6569014"/>
                </a:lnTo>
                <a:lnTo>
                  <a:pt x="0" y="6569014"/>
                </a:lnTo>
                <a:lnTo>
                  <a:pt x="0" y="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 txBox="1"/>
          <p:nvPr/>
        </p:nvSpPr>
        <p:spPr>
          <a:xfrm>
            <a:off x="15679942" y="8032844"/>
            <a:ext cx="1700530" cy="754380"/>
          </a:xfrm>
          <a:prstGeom prst="rect">
            <a:avLst/>
          </a:prstGeom>
          <a:solidFill>
            <a:srgbClr val="D9D9D9"/>
          </a:solidFill>
        </p:spPr>
        <p:txBody>
          <a:bodyPr wrap="square" lIns="0" tIns="72390" rIns="0" bIns="0" rtlCol="0" vert="horz">
            <a:spAutoFit/>
          </a:bodyPr>
          <a:lstStyle/>
          <a:p>
            <a:pPr algn="ctr" marL="635">
              <a:lnSpc>
                <a:spcPct val="100000"/>
              </a:lnSpc>
              <a:spcBef>
                <a:spcPts val="570"/>
              </a:spcBef>
            </a:pPr>
            <a:r>
              <a:rPr dirty="0" sz="1950" spc="25" b="1">
                <a:latin typeface="微软雅黑"/>
                <a:cs typeface="微软雅黑"/>
              </a:rPr>
              <a:t>全链路压测</a:t>
            </a:r>
            <a:endParaRPr sz="1950">
              <a:latin typeface="微软雅黑"/>
              <a:cs typeface="微软雅黑"/>
            </a:endParaRPr>
          </a:p>
          <a:p>
            <a:pPr algn="ctr" marL="635">
              <a:lnSpc>
                <a:spcPct val="100000"/>
              </a:lnSpc>
              <a:spcBef>
                <a:spcPts val="140"/>
              </a:spcBef>
            </a:pPr>
            <a:r>
              <a:rPr dirty="0" sz="1950" spc="0" b="1">
                <a:solidFill>
                  <a:srgbClr val="FF0000"/>
                </a:solidFill>
                <a:latin typeface="宋体"/>
                <a:cs typeface="宋体"/>
              </a:rPr>
              <a:t>LOAD</a:t>
            </a:r>
            <a:endParaRPr sz="1950">
              <a:latin typeface="宋体"/>
              <a:cs typeface="宋体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5679942" y="6364204"/>
            <a:ext cx="1696720" cy="754380"/>
          </a:xfrm>
          <a:prstGeom prst="rect">
            <a:avLst/>
          </a:prstGeom>
          <a:solidFill>
            <a:srgbClr val="D9D9D9"/>
          </a:solidFill>
        </p:spPr>
        <p:txBody>
          <a:bodyPr wrap="square" lIns="0" tIns="7239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570"/>
              </a:spcBef>
            </a:pPr>
            <a:r>
              <a:rPr dirty="0" sz="1950" spc="25" b="1">
                <a:latin typeface="微软雅黑"/>
                <a:cs typeface="微软雅黑"/>
              </a:rPr>
              <a:t>资金安全监控</a:t>
            </a:r>
            <a:endParaRPr sz="1950">
              <a:latin typeface="微软雅黑"/>
              <a:cs typeface="微软雅黑"/>
            </a:endParaRPr>
          </a:p>
          <a:p>
            <a:pPr algn="ctr">
              <a:lnSpc>
                <a:spcPct val="100000"/>
              </a:lnSpc>
              <a:spcBef>
                <a:spcPts val="140"/>
              </a:spcBef>
            </a:pPr>
            <a:r>
              <a:rPr dirty="0" sz="1950" spc="0" b="1">
                <a:solidFill>
                  <a:srgbClr val="FF0000"/>
                </a:solidFill>
                <a:latin typeface="宋体"/>
                <a:cs typeface="宋体"/>
              </a:rPr>
              <a:t>CLRISK</a:t>
            </a:r>
            <a:endParaRPr sz="1950">
              <a:latin typeface="宋体"/>
              <a:cs typeface="宋体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5705070" y="4841318"/>
            <a:ext cx="1677670" cy="793115"/>
          </a:xfrm>
          <a:prstGeom prst="rect">
            <a:avLst/>
          </a:prstGeom>
          <a:solidFill>
            <a:srgbClr val="D9D9D9"/>
          </a:solidFill>
        </p:spPr>
        <p:txBody>
          <a:bodyPr wrap="square" lIns="0" tIns="9207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725"/>
              </a:spcBef>
            </a:pPr>
            <a:r>
              <a:rPr dirty="0" sz="1950" spc="25" b="1">
                <a:latin typeface="微软雅黑"/>
                <a:cs typeface="微软雅黑"/>
              </a:rPr>
              <a:t>高可用应急</a:t>
            </a:r>
            <a:endParaRPr sz="1950">
              <a:latin typeface="微软雅黑"/>
              <a:cs typeface="微软雅黑"/>
            </a:endParaRPr>
          </a:p>
          <a:p>
            <a:pPr algn="ctr">
              <a:lnSpc>
                <a:spcPct val="100000"/>
              </a:lnSpc>
              <a:spcBef>
                <a:spcPts val="140"/>
              </a:spcBef>
            </a:pPr>
            <a:r>
              <a:rPr dirty="0" sz="1950" spc="0" b="1">
                <a:solidFill>
                  <a:srgbClr val="FF0000"/>
                </a:solidFill>
                <a:latin typeface="宋体"/>
                <a:cs typeface="宋体"/>
              </a:rPr>
              <a:t>HA</a:t>
            </a:r>
            <a:endParaRPr sz="1950">
              <a:latin typeface="宋体"/>
              <a:cs typeface="宋体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6309629" y="3719986"/>
            <a:ext cx="2377440" cy="69278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  <a:tabLst>
                <a:tab pos="1906905" algn="l"/>
              </a:tabLst>
            </a:pPr>
            <a:r>
              <a:rPr dirty="0" sz="2300" spc="0" b="1">
                <a:solidFill>
                  <a:srgbClr val="FFFFFF"/>
                </a:solidFill>
                <a:latin typeface="微软雅黑"/>
                <a:cs typeface="微软雅黑"/>
              </a:rPr>
              <a:t>高阶运维保障</a:t>
            </a:r>
            <a:r>
              <a:rPr dirty="0" sz="2300" spc="0" b="1">
                <a:solidFill>
                  <a:srgbClr val="FFFFFF"/>
                </a:solidFill>
                <a:latin typeface="微软雅黑"/>
                <a:cs typeface="微软雅黑"/>
              </a:rPr>
              <a:t>	</a:t>
            </a:r>
            <a:r>
              <a:rPr dirty="0" sz="2300" b="1">
                <a:solidFill>
                  <a:srgbClr val="FFFFFF"/>
                </a:solidFill>
                <a:latin typeface="宋体"/>
                <a:cs typeface="宋体"/>
              </a:rPr>
              <a:t>SRE</a:t>
            </a:r>
            <a:endParaRPr sz="2300">
              <a:latin typeface="宋体"/>
              <a:cs typeface="宋体"/>
            </a:endParaRPr>
          </a:p>
          <a:p>
            <a:pPr algn="ctr">
              <a:lnSpc>
                <a:spcPct val="100000"/>
              </a:lnSpc>
              <a:spcBef>
                <a:spcPts val="140"/>
              </a:spcBef>
            </a:pPr>
            <a:r>
              <a:rPr dirty="0" sz="1950" spc="0" b="1">
                <a:solidFill>
                  <a:srgbClr val="FF0000"/>
                </a:solidFill>
                <a:latin typeface="宋体"/>
                <a:cs typeface="宋体"/>
              </a:rPr>
              <a:t>CAFE +</a:t>
            </a:r>
            <a:r>
              <a:rPr dirty="0" sz="1950" spc="25" b="1">
                <a:solidFill>
                  <a:srgbClr val="FF0000"/>
                </a:solidFill>
                <a:latin typeface="宋体"/>
                <a:cs typeface="宋体"/>
              </a:rPr>
              <a:t> </a:t>
            </a:r>
            <a:r>
              <a:rPr dirty="0" sz="1950" spc="0" b="1">
                <a:solidFill>
                  <a:srgbClr val="FF0000"/>
                </a:solidFill>
                <a:latin typeface="宋体"/>
                <a:cs typeface="宋体"/>
              </a:rPr>
              <a:t>TraaS</a:t>
            </a:r>
            <a:endParaRPr sz="1950">
              <a:latin typeface="宋体"/>
              <a:cs typeface="宋体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7661452" y="4841318"/>
            <a:ext cx="1700530" cy="793115"/>
          </a:xfrm>
          <a:prstGeom prst="rect">
            <a:avLst/>
          </a:prstGeom>
          <a:solidFill>
            <a:srgbClr val="D9D9D9"/>
          </a:solidFill>
        </p:spPr>
        <p:txBody>
          <a:bodyPr wrap="square" lIns="0" tIns="92075" rIns="0" bIns="0" rtlCol="0" vert="horz">
            <a:spAutoFit/>
          </a:bodyPr>
          <a:lstStyle/>
          <a:p>
            <a:pPr marL="347345">
              <a:lnSpc>
                <a:spcPct val="100000"/>
              </a:lnSpc>
              <a:spcBef>
                <a:spcPts val="725"/>
              </a:spcBef>
            </a:pPr>
            <a:r>
              <a:rPr dirty="0" sz="1950" spc="25" b="1">
                <a:latin typeface="微软雅黑"/>
                <a:cs typeface="微软雅黑"/>
              </a:rPr>
              <a:t>容灾服务</a:t>
            </a:r>
            <a:endParaRPr sz="1950">
              <a:latin typeface="微软雅黑"/>
              <a:cs typeface="微软雅黑"/>
            </a:endParaRPr>
          </a:p>
          <a:p>
            <a:pPr marL="342265">
              <a:lnSpc>
                <a:spcPct val="100000"/>
              </a:lnSpc>
              <a:spcBef>
                <a:spcPts val="140"/>
              </a:spcBef>
            </a:pPr>
            <a:r>
              <a:rPr dirty="0" sz="1950" spc="0" b="1">
                <a:solidFill>
                  <a:srgbClr val="FF0000"/>
                </a:solidFill>
                <a:latin typeface="宋体"/>
                <a:cs typeface="宋体"/>
              </a:rPr>
              <a:t>Recovery</a:t>
            </a:r>
            <a:endParaRPr sz="1950">
              <a:latin typeface="宋体"/>
              <a:cs typeface="宋体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7690351" y="8055461"/>
            <a:ext cx="1695450" cy="754380"/>
          </a:xfrm>
          <a:prstGeom prst="rect">
            <a:avLst/>
          </a:prstGeom>
          <a:solidFill>
            <a:srgbClr val="D9D9D9"/>
          </a:solidFill>
        </p:spPr>
        <p:txBody>
          <a:bodyPr wrap="square" lIns="0" tIns="7302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575"/>
              </a:spcBef>
            </a:pPr>
            <a:r>
              <a:rPr dirty="0" sz="1950" spc="25" b="1">
                <a:latin typeface="微软雅黑"/>
                <a:cs typeface="微软雅黑"/>
              </a:rPr>
              <a:t>单元化混合云</a:t>
            </a:r>
            <a:endParaRPr sz="1950">
              <a:latin typeface="微软雅黑"/>
              <a:cs typeface="微软雅黑"/>
            </a:endParaRPr>
          </a:p>
          <a:p>
            <a:pPr algn="ctr">
              <a:lnSpc>
                <a:spcPct val="100000"/>
              </a:lnSpc>
              <a:spcBef>
                <a:spcPts val="140"/>
              </a:spcBef>
            </a:pPr>
            <a:r>
              <a:rPr dirty="0" sz="1950" spc="0" b="1">
                <a:solidFill>
                  <a:srgbClr val="FF0000"/>
                </a:solidFill>
                <a:latin typeface="宋体"/>
                <a:cs typeface="宋体"/>
              </a:rPr>
              <a:t>LHC</a:t>
            </a:r>
            <a:endParaRPr sz="1950">
              <a:latin typeface="宋体"/>
              <a:cs typeface="宋体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17661452" y="6413207"/>
            <a:ext cx="1677670" cy="754380"/>
          </a:xfrm>
          <a:prstGeom prst="rect">
            <a:avLst/>
          </a:prstGeom>
          <a:solidFill>
            <a:srgbClr val="D9D9D9"/>
          </a:solidFill>
        </p:spPr>
        <p:txBody>
          <a:bodyPr wrap="square" lIns="0" tIns="73025" rIns="0" bIns="0" rtlCol="0" vert="horz">
            <a:spAutoFit/>
          </a:bodyPr>
          <a:lstStyle/>
          <a:p>
            <a:pPr marL="335915">
              <a:lnSpc>
                <a:spcPct val="100000"/>
              </a:lnSpc>
              <a:spcBef>
                <a:spcPts val="575"/>
              </a:spcBef>
            </a:pPr>
            <a:r>
              <a:rPr dirty="0" sz="1950" spc="25" b="1">
                <a:latin typeface="微软雅黑"/>
                <a:cs typeface="微软雅黑"/>
              </a:rPr>
              <a:t>流程编排</a:t>
            </a:r>
            <a:endParaRPr sz="1950">
              <a:latin typeface="微软雅黑"/>
              <a:cs typeface="微软雅黑"/>
            </a:endParaRPr>
          </a:p>
          <a:p>
            <a:pPr marL="330835">
              <a:lnSpc>
                <a:spcPct val="100000"/>
              </a:lnSpc>
              <a:spcBef>
                <a:spcPts val="140"/>
              </a:spcBef>
            </a:pPr>
            <a:r>
              <a:rPr dirty="0" sz="1950" spc="0" b="1">
                <a:solidFill>
                  <a:srgbClr val="FF0000"/>
                </a:solidFill>
                <a:latin typeface="宋体"/>
                <a:cs typeface="宋体"/>
              </a:rPr>
              <a:t>StepFlow</a:t>
            </a:r>
            <a:endParaRPr sz="1950">
              <a:latin typeface="宋体"/>
              <a:cs typeface="宋体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4125109" y="5952070"/>
            <a:ext cx="10789920" cy="3948429"/>
          </a:xfrm>
          <a:prstGeom prst="rect">
            <a:avLst/>
          </a:prstGeom>
          <a:solidFill>
            <a:srgbClr val="CCEBFF"/>
          </a:solidFill>
          <a:ln w="10052">
            <a:solidFill>
              <a:srgbClr val="00AFEF"/>
            </a:solidFill>
          </a:ln>
        </p:spPr>
        <p:txBody>
          <a:bodyPr wrap="square" lIns="0" tIns="121920" rIns="0" bIns="0" rtlCol="0" vert="horz">
            <a:spAutoFit/>
          </a:bodyPr>
          <a:lstStyle/>
          <a:p>
            <a:pPr algn="ctr" marR="845185">
              <a:lnSpc>
                <a:spcPct val="100000"/>
              </a:lnSpc>
              <a:spcBef>
                <a:spcPts val="960"/>
              </a:spcBef>
            </a:pPr>
            <a:r>
              <a:rPr dirty="0" sz="2300" spc="0" b="1">
                <a:latin typeface="微软雅黑"/>
                <a:cs typeface="微软雅黑"/>
              </a:rPr>
              <a:t>微服务核心</a:t>
            </a:r>
            <a:endParaRPr sz="2300">
              <a:latin typeface="微软雅黑"/>
              <a:cs typeface="微软雅黑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777149" y="3111737"/>
            <a:ext cx="19029045" cy="7058025"/>
          </a:xfrm>
          <a:custGeom>
            <a:avLst/>
            <a:gdLst/>
            <a:ahLst/>
            <a:cxnLst/>
            <a:rect l="l" t="t" r="r" b="b"/>
            <a:pathLst>
              <a:path w="19029045" h="7058025">
                <a:moveTo>
                  <a:pt x="0" y="0"/>
                </a:moveTo>
                <a:lnTo>
                  <a:pt x="19028530" y="0"/>
                </a:lnTo>
                <a:lnTo>
                  <a:pt x="19028530" y="7057795"/>
                </a:lnTo>
                <a:lnTo>
                  <a:pt x="0" y="7057795"/>
                </a:lnTo>
                <a:lnTo>
                  <a:pt x="0" y="0"/>
                </a:lnTo>
                <a:close/>
              </a:path>
            </a:pathLst>
          </a:custGeom>
          <a:ln w="16334">
            <a:solidFill>
              <a:srgbClr val="00AF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 txBox="1">
            <a:spLocks noGrp="1"/>
          </p:cNvSpPr>
          <p:nvPr>
            <p:ph type="title"/>
          </p:nvPr>
        </p:nvSpPr>
        <p:spPr>
          <a:xfrm>
            <a:off x="4538285" y="528854"/>
            <a:ext cx="11019155" cy="65468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25"/>
              <a:t>阿里云</a:t>
            </a:r>
            <a:r>
              <a:rPr dirty="0" spc="-434"/>
              <a:t> </a:t>
            </a:r>
            <a:r>
              <a:rPr dirty="0" spc="35">
                <a:latin typeface="Calibri"/>
                <a:cs typeface="Calibri"/>
              </a:rPr>
              <a:t>SOFAStack</a:t>
            </a:r>
            <a:r>
              <a:rPr dirty="0" spc="-100">
                <a:latin typeface="Calibri"/>
                <a:cs typeface="Calibri"/>
              </a:rPr>
              <a:t> </a:t>
            </a:r>
            <a:r>
              <a:rPr dirty="0" spc="25"/>
              <a:t>金融分布式架</a:t>
            </a:r>
            <a:r>
              <a:rPr dirty="0" spc="825"/>
              <a:t>构</a:t>
            </a:r>
            <a:r>
              <a:rPr dirty="0" spc="25"/>
              <a:t>已商业化发布</a:t>
            </a:r>
          </a:p>
        </p:txBody>
      </p:sp>
      <p:sp>
        <p:nvSpPr>
          <p:cNvPr id="50" name="object 50"/>
          <p:cNvSpPr txBox="1"/>
          <p:nvPr/>
        </p:nvSpPr>
        <p:spPr>
          <a:xfrm>
            <a:off x="4959740" y="1329715"/>
            <a:ext cx="9747250" cy="829944"/>
          </a:xfrm>
          <a:prstGeom prst="rect">
            <a:avLst/>
          </a:prstGeom>
        </p:spPr>
        <p:txBody>
          <a:bodyPr wrap="square" lIns="0" tIns="26670" rIns="0" bIns="0" rtlCol="0" vert="horz">
            <a:spAutoFit/>
          </a:bodyPr>
          <a:lstStyle/>
          <a:p>
            <a:pPr marL="12700" marR="5080">
              <a:lnSpc>
                <a:spcPts val="3160"/>
              </a:lnSpc>
              <a:spcBef>
                <a:spcPts val="210"/>
              </a:spcBef>
            </a:pPr>
            <a:r>
              <a:rPr dirty="0" sz="2650" spc="-10">
                <a:solidFill>
                  <a:srgbClr val="F76A02"/>
                </a:solidFill>
                <a:latin typeface="微软雅黑"/>
                <a:cs typeface="微软雅黑"/>
              </a:rPr>
              <a:t>SOFAStack™（Scalable Open </a:t>
            </a:r>
            <a:r>
              <a:rPr dirty="0" sz="2650" spc="-5">
                <a:solidFill>
                  <a:srgbClr val="F76A02"/>
                </a:solidFill>
                <a:latin typeface="微软雅黑"/>
                <a:cs typeface="微软雅黑"/>
              </a:rPr>
              <a:t>Financial </a:t>
            </a:r>
            <a:r>
              <a:rPr dirty="0" sz="2650" spc="-10">
                <a:solidFill>
                  <a:srgbClr val="F76A02"/>
                </a:solidFill>
                <a:latin typeface="微软雅黑"/>
                <a:cs typeface="微软雅黑"/>
              </a:rPr>
              <a:t>Architecture Stack）  </a:t>
            </a:r>
            <a:r>
              <a:rPr dirty="0" sz="2650" spc="-10">
                <a:solidFill>
                  <a:srgbClr val="F76A02"/>
                </a:solidFill>
                <a:latin typeface="微软雅黑"/>
                <a:cs typeface="微软雅黑"/>
              </a:rPr>
              <a:t>是构建金融级云原生架</a:t>
            </a:r>
            <a:r>
              <a:rPr dirty="0" sz="2650" spc="-20">
                <a:solidFill>
                  <a:srgbClr val="F76A02"/>
                </a:solidFill>
                <a:latin typeface="微软雅黑"/>
                <a:cs typeface="微软雅黑"/>
              </a:rPr>
              <a:t>构</a:t>
            </a:r>
            <a:r>
              <a:rPr dirty="0" sz="2650" spc="-10">
                <a:solidFill>
                  <a:srgbClr val="F76A02"/>
                </a:solidFill>
                <a:latin typeface="微软雅黑"/>
                <a:cs typeface="微软雅黑"/>
              </a:rPr>
              <a:t>的应</a:t>
            </a:r>
            <a:r>
              <a:rPr dirty="0" sz="2650" spc="-25">
                <a:solidFill>
                  <a:srgbClr val="F76A02"/>
                </a:solidFill>
                <a:latin typeface="微软雅黑"/>
                <a:cs typeface="微软雅黑"/>
              </a:rPr>
              <a:t>用</a:t>
            </a:r>
            <a:r>
              <a:rPr dirty="0" sz="2650" spc="-10">
                <a:solidFill>
                  <a:srgbClr val="F76A02"/>
                </a:solidFill>
                <a:latin typeface="微软雅黑"/>
                <a:cs typeface="微软雅黑"/>
              </a:rPr>
              <a:t>平台</a:t>
            </a:r>
            <a:r>
              <a:rPr dirty="0" sz="2650" spc="-20">
                <a:solidFill>
                  <a:srgbClr val="F76A02"/>
                </a:solidFill>
                <a:latin typeface="微软雅黑"/>
                <a:cs typeface="微软雅黑"/>
              </a:rPr>
              <a:t>，</a:t>
            </a:r>
            <a:r>
              <a:rPr dirty="0" sz="2650" spc="-10">
                <a:solidFill>
                  <a:srgbClr val="F76A02"/>
                </a:solidFill>
                <a:latin typeface="微软雅黑"/>
                <a:cs typeface="微软雅黑"/>
              </a:rPr>
              <a:t>提供</a:t>
            </a:r>
            <a:r>
              <a:rPr dirty="0" sz="2650" spc="-25">
                <a:solidFill>
                  <a:srgbClr val="F76A02"/>
                </a:solidFill>
                <a:latin typeface="微软雅黑"/>
                <a:cs typeface="微软雅黑"/>
              </a:rPr>
              <a:t>“</a:t>
            </a:r>
            <a:r>
              <a:rPr dirty="0" sz="2650" spc="-10">
                <a:solidFill>
                  <a:srgbClr val="F76A02"/>
                </a:solidFill>
                <a:latin typeface="微软雅黑"/>
                <a:cs typeface="微软雅黑"/>
              </a:rPr>
              <a:t>端到</a:t>
            </a:r>
            <a:r>
              <a:rPr dirty="0" sz="2650" spc="-20">
                <a:solidFill>
                  <a:srgbClr val="F76A02"/>
                </a:solidFill>
                <a:latin typeface="微软雅黑"/>
                <a:cs typeface="微软雅黑"/>
              </a:rPr>
              <a:t>端</a:t>
            </a:r>
            <a:r>
              <a:rPr dirty="0" sz="2650" spc="-10">
                <a:solidFill>
                  <a:srgbClr val="F76A02"/>
                </a:solidFill>
                <a:latin typeface="微软雅黑"/>
                <a:cs typeface="微软雅黑"/>
              </a:rPr>
              <a:t>”金</a:t>
            </a:r>
            <a:r>
              <a:rPr dirty="0" sz="2650" spc="-25">
                <a:solidFill>
                  <a:srgbClr val="F76A02"/>
                </a:solidFill>
                <a:latin typeface="微软雅黑"/>
                <a:cs typeface="微软雅黑"/>
              </a:rPr>
              <a:t>融</a:t>
            </a:r>
            <a:r>
              <a:rPr dirty="0" sz="2650" spc="-10">
                <a:solidFill>
                  <a:srgbClr val="F76A02"/>
                </a:solidFill>
                <a:latin typeface="微软雅黑"/>
                <a:cs typeface="微软雅黑"/>
              </a:rPr>
              <a:t>级能力</a:t>
            </a:r>
            <a:endParaRPr sz="2650">
              <a:latin typeface="微软雅黑"/>
              <a:cs typeface="微软雅黑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16749228" y="227427"/>
            <a:ext cx="3146289" cy="95745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549400">
              <a:lnSpc>
                <a:spcPct val="100000"/>
              </a:lnSpc>
              <a:spcBef>
                <a:spcPts val="125"/>
              </a:spcBef>
            </a:pPr>
            <a:r>
              <a:rPr dirty="0" spc="25"/>
              <a:t>回顾与展望：打造具备</a:t>
            </a:r>
            <a:r>
              <a:rPr dirty="0" spc="15"/>
              <a:t>技</a:t>
            </a:r>
            <a:r>
              <a:rPr dirty="0" spc="25"/>
              <a:t>术风</a:t>
            </a:r>
            <a:r>
              <a:rPr dirty="0" spc="15"/>
              <a:t>险</a:t>
            </a:r>
            <a:r>
              <a:rPr dirty="0" spc="25"/>
              <a:t>保障</a:t>
            </a:r>
            <a:r>
              <a:rPr dirty="0" spc="15"/>
              <a:t>能</a:t>
            </a:r>
            <a:r>
              <a:rPr dirty="0" spc="25"/>
              <a:t>力的</a:t>
            </a:r>
            <a:r>
              <a:rPr dirty="0" spc="15"/>
              <a:t>金</a:t>
            </a:r>
            <a:r>
              <a:rPr dirty="0" spc="25"/>
              <a:t>融</a:t>
            </a:r>
            <a:r>
              <a:rPr dirty="0" spc="20"/>
              <a:t>级</a:t>
            </a:r>
            <a:r>
              <a:rPr dirty="0" spc="145">
                <a:latin typeface="Calibri"/>
                <a:cs typeface="Calibri"/>
              </a:rPr>
              <a:t>P</a:t>
            </a:r>
            <a:r>
              <a:rPr dirty="0" spc="135">
                <a:latin typeface="Calibri"/>
                <a:cs typeface="Calibri"/>
              </a:rPr>
              <a:t>aaS</a:t>
            </a:r>
          </a:p>
        </p:txBody>
      </p:sp>
      <p:sp>
        <p:nvSpPr>
          <p:cNvPr id="3" name="object 3"/>
          <p:cNvSpPr/>
          <p:nvPr/>
        </p:nvSpPr>
        <p:spPr>
          <a:xfrm>
            <a:off x="3628853" y="2032325"/>
            <a:ext cx="1772285" cy="8498205"/>
          </a:xfrm>
          <a:custGeom>
            <a:avLst/>
            <a:gdLst/>
            <a:ahLst/>
            <a:cxnLst/>
            <a:rect l="l" t="t" r="r" b="b"/>
            <a:pathLst>
              <a:path w="1772285" h="8498205">
                <a:moveTo>
                  <a:pt x="12575" y="0"/>
                </a:moveTo>
                <a:lnTo>
                  <a:pt x="47592" y="35309"/>
                </a:lnTo>
                <a:lnTo>
                  <a:pt x="82258" y="70835"/>
                </a:lnTo>
                <a:lnTo>
                  <a:pt x="116571" y="106575"/>
                </a:lnTo>
                <a:lnTo>
                  <a:pt x="150532" y="142528"/>
                </a:lnTo>
                <a:lnTo>
                  <a:pt x="184142" y="178690"/>
                </a:lnTo>
                <a:lnTo>
                  <a:pt x="217399" y="215060"/>
                </a:lnTo>
                <a:lnTo>
                  <a:pt x="250305" y="251636"/>
                </a:lnTo>
                <a:lnTo>
                  <a:pt x="282859" y="288415"/>
                </a:lnTo>
                <a:lnTo>
                  <a:pt x="315060" y="325395"/>
                </a:lnTo>
                <a:lnTo>
                  <a:pt x="346910" y="362574"/>
                </a:lnTo>
                <a:lnTo>
                  <a:pt x="378408" y="399950"/>
                </a:lnTo>
                <a:lnTo>
                  <a:pt x="409554" y="437521"/>
                </a:lnTo>
                <a:lnTo>
                  <a:pt x="440348" y="475284"/>
                </a:lnTo>
                <a:lnTo>
                  <a:pt x="470790" y="513237"/>
                </a:lnTo>
                <a:lnTo>
                  <a:pt x="500880" y="551378"/>
                </a:lnTo>
                <a:lnTo>
                  <a:pt x="530618" y="589705"/>
                </a:lnTo>
                <a:lnTo>
                  <a:pt x="560005" y="628216"/>
                </a:lnTo>
                <a:lnTo>
                  <a:pt x="589039" y="666908"/>
                </a:lnTo>
                <a:lnTo>
                  <a:pt x="617722" y="705780"/>
                </a:lnTo>
                <a:lnTo>
                  <a:pt x="646052" y="744829"/>
                </a:lnTo>
                <a:lnTo>
                  <a:pt x="674031" y="784053"/>
                </a:lnTo>
                <a:lnTo>
                  <a:pt x="701657" y="823449"/>
                </a:lnTo>
                <a:lnTo>
                  <a:pt x="728932" y="863016"/>
                </a:lnTo>
                <a:lnTo>
                  <a:pt x="755855" y="902751"/>
                </a:lnTo>
                <a:lnTo>
                  <a:pt x="782426" y="942653"/>
                </a:lnTo>
                <a:lnTo>
                  <a:pt x="808645" y="982719"/>
                </a:lnTo>
                <a:lnTo>
                  <a:pt x="834512" y="1022946"/>
                </a:lnTo>
                <a:lnTo>
                  <a:pt x="860027" y="1063333"/>
                </a:lnTo>
                <a:lnTo>
                  <a:pt x="885190" y="1103878"/>
                </a:lnTo>
                <a:lnTo>
                  <a:pt x="910001" y="1144577"/>
                </a:lnTo>
                <a:lnTo>
                  <a:pt x="934460" y="1185430"/>
                </a:lnTo>
                <a:lnTo>
                  <a:pt x="958567" y="1226434"/>
                </a:lnTo>
                <a:lnTo>
                  <a:pt x="982323" y="1267586"/>
                </a:lnTo>
                <a:lnTo>
                  <a:pt x="1005726" y="1308885"/>
                </a:lnTo>
                <a:lnTo>
                  <a:pt x="1028778" y="1350328"/>
                </a:lnTo>
                <a:lnTo>
                  <a:pt x="1051477" y="1391914"/>
                </a:lnTo>
                <a:lnTo>
                  <a:pt x="1073825" y="1433639"/>
                </a:lnTo>
                <a:lnTo>
                  <a:pt x="1095821" y="1475502"/>
                </a:lnTo>
                <a:lnTo>
                  <a:pt x="1117465" y="1517501"/>
                </a:lnTo>
                <a:lnTo>
                  <a:pt x="1138756" y="1559633"/>
                </a:lnTo>
                <a:lnTo>
                  <a:pt x="1159696" y="1601896"/>
                </a:lnTo>
                <a:lnTo>
                  <a:pt x="1180284" y="1644288"/>
                </a:lnTo>
                <a:lnTo>
                  <a:pt x="1200520" y="1686807"/>
                </a:lnTo>
                <a:lnTo>
                  <a:pt x="1220405" y="1729451"/>
                </a:lnTo>
                <a:lnTo>
                  <a:pt x="1239937" y="1772217"/>
                </a:lnTo>
                <a:lnTo>
                  <a:pt x="1259117" y="1815103"/>
                </a:lnTo>
                <a:lnTo>
                  <a:pt x="1277945" y="1858108"/>
                </a:lnTo>
                <a:lnTo>
                  <a:pt x="1296422" y="1901228"/>
                </a:lnTo>
                <a:lnTo>
                  <a:pt x="1314546" y="1944462"/>
                </a:lnTo>
                <a:lnTo>
                  <a:pt x="1332319" y="1987808"/>
                </a:lnTo>
                <a:lnTo>
                  <a:pt x="1349739" y="2031263"/>
                </a:lnTo>
                <a:lnTo>
                  <a:pt x="1366808" y="2074825"/>
                </a:lnTo>
                <a:lnTo>
                  <a:pt x="1383525" y="2118492"/>
                </a:lnTo>
                <a:lnTo>
                  <a:pt x="1399890" y="2162262"/>
                </a:lnTo>
                <a:lnTo>
                  <a:pt x="1415903" y="2206133"/>
                </a:lnTo>
                <a:lnTo>
                  <a:pt x="1431564" y="2250101"/>
                </a:lnTo>
                <a:lnTo>
                  <a:pt x="1446873" y="2294166"/>
                </a:lnTo>
                <a:lnTo>
                  <a:pt x="1461830" y="2338326"/>
                </a:lnTo>
                <a:lnTo>
                  <a:pt x="1476435" y="2382576"/>
                </a:lnTo>
                <a:lnTo>
                  <a:pt x="1490688" y="2426917"/>
                </a:lnTo>
                <a:lnTo>
                  <a:pt x="1504589" y="2471345"/>
                </a:lnTo>
                <a:lnTo>
                  <a:pt x="1518139" y="2515858"/>
                </a:lnTo>
                <a:lnTo>
                  <a:pt x="1531336" y="2560455"/>
                </a:lnTo>
                <a:lnTo>
                  <a:pt x="1544182" y="2605132"/>
                </a:lnTo>
                <a:lnTo>
                  <a:pt x="1556675" y="2649888"/>
                </a:lnTo>
                <a:lnTo>
                  <a:pt x="1568817" y="2694721"/>
                </a:lnTo>
                <a:lnTo>
                  <a:pt x="1580607" y="2739628"/>
                </a:lnTo>
                <a:lnTo>
                  <a:pt x="1592044" y="2784607"/>
                </a:lnTo>
                <a:lnTo>
                  <a:pt x="1603130" y="2829656"/>
                </a:lnTo>
                <a:lnTo>
                  <a:pt x="1613864" y="2874773"/>
                </a:lnTo>
                <a:lnTo>
                  <a:pt x="1624246" y="2919955"/>
                </a:lnTo>
                <a:lnTo>
                  <a:pt x="1634276" y="2965201"/>
                </a:lnTo>
                <a:lnTo>
                  <a:pt x="1643954" y="3010508"/>
                </a:lnTo>
                <a:lnTo>
                  <a:pt x="1653281" y="3055874"/>
                </a:lnTo>
                <a:lnTo>
                  <a:pt x="1662255" y="3101297"/>
                </a:lnTo>
                <a:lnTo>
                  <a:pt x="1670877" y="3146775"/>
                </a:lnTo>
                <a:lnTo>
                  <a:pt x="1679148" y="3192305"/>
                </a:lnTo>
                <a:lnTo>
                  <a:pt x="1687066" y="3237886"/>
                </a:lnTo>
                <a:lnTo>
                  <a:pt x="1694633" y="3283514"/>
                </a:lnTo>
                <a:lnTo>
                  <a:pt x="1701847" y="3329189"/>
                </a:lnTo>
                <a:lnTo>
                  <a:pt x="1708710" y="3374907"/>
                </a:lnTo>
                <a:lnTo>
                  <a:pt x="1715221" y="3420667"/>
                </a:lnTo>
                <a:lnTo>
                  <a:pt x="1721379" y="3466466"/>
                </a:lnTo>
                <a:lnTo>
                  <a:pt x="1727186" y="3512302"/>
                </a:lnTo>
                <a:lnTo>
                  <a:pt x="1732641" y="3558173"/>
                </a:lnTo>
                <a:lnTo>
                  <a:pt x="1737744" y="3604077"/>
                </a:lnTo>
                <a:lnTo>
                  <a:pt x="1742495" y="3650012"/>
                </a:lnTo>
                <a:lnTo>
                  <a:pt x="1746894" y="3695975"/>
                </a:lnTo>
                <a:lnTo>
                  <a:pt x="1750942" y="3741965"/>
                </a:lnTo>
                <a:lnTo>
                  <a:pt x="1754637" y="3787978"/>
                </a:lnTo>
                <a:lnTo>
                  <a:pt x="1757980" y="3834013"/>
                </a:lnTo>
                <a:lnTo>
                  <a:pt x="1760972" y="3880068"/>
                </a:lnTo>
                <a:lnTo>
                  <a:pt x="1763611" y="3926141"/>
                </a:lnTo>
                <a:lnTo>
                  <a:pt x="1765899" y="3972228"/>
                </a:lnTo>
                <a:lnTo>
                  <a:pt x="1767834" y="4018329"/>
                </a:lnTo>
                <a:lnTo>
                  <a:pt x="1769418" y="4064441"/>
                </a:lnTo>
                <a:lnTo>
                  <a:pt x="1770650" y="4110562"/>
                </a:lnTo>
                <a:lnTo>
                  <a:pt x="1771530" y="4156689"/>
                </a:lnTo>
                <a:lnTo>
                  <a:pt x="1772058" y="4202820"/>
                </a:lnTo>
                <a:lnTo>
                  <a:pt x="1772233" y="4248954"/>
                </a:lnTo>
                <a:lnTo>
                  <a:pt x="1772058" y="4295088"/>
                </a:lnTo>
                <a:lnTo>
                  <a:pt x="1771530" y="4341219"/>
                </a:lnTo>
                <a:lnTo>
                  <a:pt x="1770650" y="4387346"/>
                </a:lnTo>
                <a:lnTo>
                  <a:pt x="1769418" y="4433467"/>
                </a:lnTo>
                <a:lnTo>
                  <a:pt x="1767834" y="4479579"/>
                </a:lnTo>
                <a:lnTo>
                  <a:pt x="1765899" y="4525679"/>
                </a:lnTo>
                <a:lnTo>
                  <a:pt x="1763611" y="4571767"/>
                </a:lnTo>
                <a:lnTo>
                  <a:pt x="1760972" y="4617840"/>
                </a:lnTo>
                <a:lnTo>
                  <a:pt x="1757980" y="4663895"/>
                </a:lnTo>
                <a:lnTo>
                  <a:pt x="1754637" y="4709930"/>
                </a:lnTo>
                <a:lnTo>
                  <a:pt x="1750942" y="4755943"/>
                </a:lnTo>
                <a:lnTo>
                  <a:pt x="1746894" y="4801933"/>
                </a:lnTo>
                <a:lnTo>
                  <a:pt x="1742495" y="4847896"/>
                </a:lnTo>
                <a:lnTo>
                  <a:pt x="1737744" y="4893830"/>
                </a:lnTo>
                <a:lnTo>
                  <a:pt x="1732641" y="4939734"/>
                </a:lnTo>
                <a:lnTo>
                  <a:pt x="1727186" y="4985606"/>
                </a:lnTo>
                <a:lnTo>
                  <a:pt x="1721379" y="5031442"/>
                </a:lnTo>
                <a:lnTo>
                  <a:pt x="1715221" y="5077241"/>
                </a:lnTo>
                <a:lnTo>
                  <a:pt x="1708710" y="5123001"/>
                </a:lnTo>
                <a:lnTo>
                  <a:pt x="1701847" y="5168719"/>
                </a:lnTo>
                <a:lnTo>
                  <a:pt x="1694633" y="5214394"/>
                </a:lnTo>
                <a:lnTo>
                  <a:pt x="1687066" y="5260022"/>
                </a:lnTo>
                <a:lnTo>
                  <a:pt x="1679148" y="5305603"/>
                </a:lnTo>
                <a:lnTo>
                  <a:pt x="1670877" y="5351133"/>
                </a:lnTo>
                <a:lnTo>
                  <a:pt x="1662255" y="5396610"/>
                </a:lnTo>
                <a:lnTo>
                  <a:pt x="1653281" y="5442033"/>
                </a:lnTo>
                <a:lnTo>
                  <a:pt x="1643954" y="5487400"/>
                </a:lnTo>
                <a:lnTo>
                  <a:pt x="1634276" y="5532707"/>
                </a:lnTo>
                <a:lnTo>
                  <a:pt x="1624246" y="5577953"/>
                </a:lnTo>
                <a:lnTo>
                  <a:pt x="1613864" y="5623135"/>
                </a:lnTo>
                <a:lnTo>
                  <a:pt x="1603130" y="5668252"/>
                </a:lnTo>
                <a:lnTo>
                  <a:pt x="1592044" y="5713301"/>
                </a:lnTo>
                <a:lnTo>
                  <a:pt x="1580607" y="5758280"/>
                </a:lnTo>
                <a:lnTo>
                  <a:pt x="1568817" y="5803187"/>
                </a:lnTo>
                <a:lnTo>
                  <a:pt x="1556675" y="5848020"/>
                </a:lnTo>
                <a:lnTo>
                  <a:pt x="1544182" y="5892776"/>
                </a:lnTo>
                <a:lnTo>
                  <a:pt x="1531336" y="5937453"/>
                </a:lnTo>
                <a:lnTo>
                  <a:pt x="1518139" y="5982049"/>
                </a:lnTo>
                <a:lnTo>
                  <a:pt x="1504589" y="6026563"/>
                </a:lnTo>
                <a:lnTo>
                  <a:pt x="1490688" y="6070991"/>
                </a:lnTo>
                <a:lnTo>
                  <a:pt x="1476435" y="6115331"/>
                </a:lnTo>
                <a:lnTo>
                  <a:pt x="1461830" y="6159582"/>
                </a:lnTo>
                <a:lnTo>
                  <a:pt x="1446873" y="6203741"/>
                </a:lnTo>
                <a:lnTo>
                  <a:pt x="1431564" y="6247806"/>
                </a:lnTo>
                <a:lnTo>
                  <a:pt x="1415903" y="6291775"/>
                </a:lnTo>
                <a:lnTo>
                  <a:pt x="1399890" y="6335646"/>
                </a:lnTo>
                <a:lnTo>
                  <a:pt x="1383525" y="6379416"/>
                </a:lnTo>
                <a:lnTo>
                  <a:pt x="1366808" y="6423083"/>
                </a:lnTo>
                <a:lnTo>
                  <a:pt x="1349739" y="6466645"/>
                </a:lnTo>
                <a:lnTo>
                  <a:pt x="1332319" y="6510100"/>
                </a:lnTo>
                <a:lnTo>
                  <a:pt x="1314546" y="6553445"/>
                </a:lnTo>
                <a:lnTo>
                  <a:pt x="1296422" y="6596679"/>
                </a:lnTo>
                <a:lnTo>
                  <a:pt x="1277945" y="6639800"/>
                </a:lnTo>
                <a:lnTo>
                  <a:pt x="1259117" y="6682804"/>
                </a:lnTo>
                <a:lnTo>
                  <a:pt x="1239937" y="6725691"/>
                </a:lnTo>
                <a:lnTo>
                  <a:pt x="1220405" y="6768457"/>
                </a:lnTo>
                <a:lnTo>
                  <a:pt x="1200520" y="6811101"/>
                </a:lnTo>
                <a:lnTo>
                  <a:pt x="1180284" y="6853620"/>
                </a:lnTo>
                <a:lnTo>
                  <a:pt x="1159696" y="6896012"/>
                </a:lnTo>
                <a:lnTo>
                  <a:pt x="1138756" y="6938275"/>
                </a:lnTo>
                <a:lnTo>
                  <a:pt x="1117465" y="6980407"/>
                </a:lnTo>
                <a:lnTo>
                  <a:pt x="1095821" y="7022406"/>
                </a:lnTo>
                <a:lnTo>
                  <a:pt x="1073825" y="7064269"/>
                </a:lnTo>
                <a:lnTo>
                  <a:pt x="1051477" y="7105994"/>
                </a:lnTo>
                <a:lnTo>
                  <a:pt x="1028778" y="7147580"/>
                </a:lnTo>
                <a:lnTo>
                  <a:pt x="1005726" y="7189023"/>
                </a:lnTo>
                <a:lnTo>
                  <a:pt x="982323" y="7230322"/>
                </a:lnTo>
                <a:lnTo>
                  <a:pt x="958567" y="7271474"/>
                </a:lnTo>
                <a:lnTo>
                  <a:pt x="934460" y="7312478"/>
                </a:lnTo>
                <a:lnTo>
                  <a:pt x="910001" y="7353330"/>
                </a:lnTo>
                <a:lnTo>
                  <a:pt x="885190" y="7394030"/>
                </a:lnTo>
                <a:lnTo>
                  <a:pt x="860027" y="7434575"/>
                </a:lnTo>
                <a:lnTo>
                  <a:pt x="834512" y="7474962"/>
                </a:lnTo>
                <a:lnTo>
                  <a:pt x="808645" y="7515189"/>
                </a:lnTo>
                <a:lnTo>
                  <a:pt x="782426" y="7555255"/>
                </a:lnTo>
                <a:lnTo>
                  <a:pt x="755855" y="7595156"/>
                </a:lnTo>
                <a:lnTo>
                  <a:pt x="728932" y="7634892"/>
                </a:lnTo>
                <a:lnTo>
                  <a:pt x="701657" y="7674459"/>
                </a:lnTo>
                <a:lnTo>
                  <a:pt x="674031" y="7713855"/>
                </a:lnTo>
                <a:lnTo>
                  <a:pt x="646052" y="7753079"/>
                </a:lnTo>
                <a:lnTo>
                  <a:pt x="617722" y="7792128"/>
                </a:lnTo>
                <a:lnTo>
                  <a:pt x="589039" y="7830999"/>
                </a:lnTo>
                <a:lnTo>
                  <a:pt x="560005" y="7869692"/>
                </a:lnTo>
                <a:lnTo>
                  <a:pt x="530618" y="7908203"/>
                </a:lnTo>
                <a:lnTo>
                  <a:pt x="500880" y="7946530"/>
                </a:lnTo>
                <a:lnTo>
                  <a:pt x="470790" y="7984671"/>
                </a:lnTo>
                <a:lnTo>
                  <a:pt x="440348" y="8022624"/>
                </a:lnTo>
                <a:lnTo>
                  <a:pt x="409554" y="8060387"/>
                </a:lnTo>
                <a:lnTo>
                  <a:pt x="378408" y="8097958"/>
                </a:lnTo>
                <a:lnTo>
                  <a:pt x="346910" y="8135334"/>
                </a:lnTo>
                <a:lnTo>
                  <a:pt x="315060" y="8172513"/>
                </a:lnTo>
                <a:lnTo>
                  <a:pt x="282859" y="8209493"/>
                </a:lnTo>
                <a:lnTo>
                  <a:pt x="250305" y="8246272"/>
                </a:lnTo>
                <a:lnTo>
                  <a:pt x="217399" y="8282848"/>
                </a:lnTo>
                <a:lnTo>
                  <a:pt x="184142" y="8319218"/>
                </a:lnTo>
                <a:lnTo>
                  <a:pt x="150532" y="8355380"/>
                </a:lnTo>
                <a:lnTo>
                  <a:pt x="116571" y="8391332"/>
                </a:lnTo>
                <a:lnTo>
                  <a:pt x="82258" y="8427073"/>
                </a:lnTo>
                <a:lnTo>
                  <a:pt x="47592" y="8462599"/>
                </a:lnTo>
                <a:lnTo>
                  <a:pt x="12575" y="8497908"/>
                </a:lnTo>
                <a:lnTo>
                  <a:pt x="0" y="8485322"/>
                </a:lnTo>
                <a:lnTo>
                  <a:pt x="34913" y="8450117"/>
                </a:lnTo>
                <a:lnTo>
                  <a:pt x="69476" y="8414696"/>
                </a:lnTo>
                <a:lnTo>
                  <a:pt x="103688" y="8379062"/>
                </a:lnTo>
                <a:lnTo>
                  <a:pt x="137549" y="8343216"/>
                </a:lnTo>
                <a:lnTo>
                  <a:pt x="171059" y="8307160"/>
                </a:lnTo>
                <a:lnTo>
                  <a:pt x="204218" y="8270898"/>
                </a:lnTo>
                <a:lnTo>
                  <a:pt x="237026" y="8234430"/>
                </a:lnTo>
                <a:lnTo>
                  <a:pt x="269483" y="8197760"/>
                </a:lnTo>
                <a:lnTo>
                  <a:pt x="301590" y="8160890"/>
                </a:lnTo>
                <a:lnTo>
                  <a:pt x="333345" y="8123820"/>
                </a:lnTo>
                <a:lnTo>
                  <a:pt x="364750" y="8086555"/>
                </a:lnTo>
                <a:lnTo>
                  <a:pt x="395804" y="8049096"/>
                </a:lnTo>
                <a:lnTo>
                  <a:pt x="426507" y="8011444"/>
                </a:lnTo>
                <a:lnTo>
                  <a:pt x="456859" y="7973603"/>
                </a:lnTo>
                <a:lnTo>
                  <a:pt x="486860" y="7935575"/>
                </a:lnTo>
                <a:lnTo>
                  <a:pt x="516510" y="7897361"/>
                </a:lnTo>
                <a:lnTo>
                  <a:pt x="545809" y="7858964"/>
                </a:lnTo>
                <a:lnTo>
                  <a:pt x="574758" y="7820387"/>
                </a:lnTo>
                <a:lnTo>
                  <a:pt x="603355" y="7781630"/>
                </a:lnTo>
                <a:lnTo>
                  <a:pt x="631602" y="7742697"/>
                </a:lnTo>
                <a:lnTo>
                  <a:pt x="659498" y="7703589"/>
                </a:lnTo>
                <a:lnTo>
                  <a:pt x="687043" y="7664309"/>
                </a:lnTo>
                <a:lnTo>
                  <a:pt x="714237" y="7624859"/>
                </a:lnTo>
                <a:lnTo>
                  <a:pt x="741080" y="7585241"/>
                </a:lnTo>
                <a:lnTo>
                  <a:pt x="767572" y="7545458"/>
                </a:lnTo>
                <a:lnTo>
                  <a:pt x="793714" y="7505511"/>
                </a:lnTo>
                <a:lnTo>
                  <a:pt x="819504" y="7465402"/>
                </a:lnTo>
                <a:lnTo>
                  <a:pt x="844943" y="7425135"/>
                </a:lnTo>
                <a:lnTo>
                  <a:pt x="870032" y="7384710"/>
                </a:lnTo>
                <a:lnTo>
                  <a:pt x="894770" y="7344131"/>
                </a:lnTo>
                <a:lnTo>
                  <a:pt x="919157" y="7303399"/>
                </a:lnTo>
                <a:lnTo>
                  <a:pt x="943193" y="7262517"/>
                </a:lnTo>
                <a:lnTo>
                  <a:pt x="966878" y="7221486"/>
                </a:lnTo>
                <a:lnTo>
                  <a:pt x="990212" y="7180310"/>
                </a:lnTo>
                <a:lnTo>
                  <a:pt x="1013195" y="7138989"/>
                </a:lnTo>
                <a:lnTo>
                  <a:pt x="1035828" y="7097527"/>
                </a:lnTo>
                <a:lnTo>
                  <a:pt x="1058109" y="7055925"/>
                </a:lnTo>
                <a:lnTo>
                  <a:pt x="1080040" y="7014186"/>
                </a:lnTo>
                <a:lnTo>
                  <a:pt x="1101620" y="6972312"/>
                </a:lnTo>
                <a:lnTo>
                  <a:pt x="1122849" y="6930304"/>
                </a:lnTo>
                <a:lnTo>
                  <a:pt x="1143727" y="6888166"/>
                </a:lnTo>
                <a:lnTo>
                  <a:pt x="1164254" y="6845899"/>
                </a:lnTo>
                <a:lnTo>
                  <a:pt x="1184430" y="6803506"/>
                </a:lnTo>
                <a:lnTo>
                  <a:pt x="1204255" y="6760989"/>
                </a:lnTo>
                <a:lnTo>
                  <a:pt x="1223730" y="6718349"/>
                </a:lnTo>
                <a:lnTo>
                  <a:pt x="1242853" y="6675590"/>
                </a:lnTo>
                <a:lnTo>
                  <a:pt x="1261626" y="6632712"/>
                </a:lnTo>
                <a:lnTo>
                  <a:pt x="1280048" y="6589720"/>
                </a:lnTo>
                <a:lnTo>
                  <a:pt x="1298118" y="6546613"/>
                </a:lnTo>
                <a:lnTo>
                  <a:pt x="1315838" y="6503396"/>
                </a:lnTo>
                <a:lnTo>
                  <a:pt x="1333207" y="6460070"/>
                </a:lnTo>
                <a:lnTo>
                  <a:pt x="1350226" y="6416637"/>
                </a:lnTo>
                <a:lnTo>
                  <a:pt x="1366893" y="6373099"/>
                </a:lnTo>
                <a:lnTo>
                  <a:pt x="1383209" y="6329458"/>
                </a:lnTo>
                <a:lnTo>
                  <a:pt x="1399175" y="6285718"/>
                </a:lnTo>
                <a:lnTo>
                  <a:pt x="1414789" y="6241879"/>
                </a:lnTo>
                <a:lnTo>
                  <a:pt x="1430053" y="6197944"/>
                </a:lnTo>
                <a:lnTo>
                  <a:pt x="1444966" y="6153916"/>
                </a:lnTo>
                <a:lnTo>
                  <a:pt x="1459528" y="6109796"/>
                </a:lnTo>
                <a:lnTo>
                  <a:pt x="1473739" y="6065587"/>
                </a:lnTo>
                <a:lnTo>
                  <a:pt x="1487599" y="6021290"/>
                </a:lnTo>
                <a:lnTo>
                  <a:pt x="1501108" y="5976909"/>
                </a:lnTo>
                <a:lnTo>
                  <a:pt x="1514267" y="5932444"/>
                </a:lnTo>
                <a:lnTo>
                  <a:pt x="1527074" y="5887899"/>
                </a:lnTo>
                <a:lnTo>
                  <a:pt x="1539531" y="5843276"/>
                </a:lnTo>
                <a:lnTo>
                  <a:pt x="1551637" y="5798576"/>
                </a:lnTo>
                <a:lnTo>
                  <a:pt x="1563392" y="5753802"/>
                </a:lnTo>
                <a:lnTo>
                  <a:pt x="1574795" y="5708956"/>
                </a:lnTo>
                <a:lnTo>
                  <a:pt x="1585848" y="5664040"/>
                </a:lnTo>
                <a:lnTo>
                  <a:pt x="1596551" y="5619057"/>
                </a:lnTo>
                <a:lnTo>
                  <a:pt x="1606902" y="5574008"/>
                </a:lnTo>
                <a:lnTo>
                  <a:pt x="1616902" y="5528896"/>
                </a:lnTo>
                <a:lnTo>
                  <a:pt x="1626552" y="5483723"/>
                </a:lnTo>
                <a:lnTo>
                  <a:pt x="1635850" y="5438491"/>
                </a:lnTo>
                <a:lnTo>
                  <a:pt x="1644798" y="5393203"/>
                </a:lnTo>
                <a:lnTo>
                  <a:pt x="1653395" y="5347860"/>
                </a:lnTo>
                <a:lnTo>
                  <a:pt x="1661641" y="5302464"/>
                </a:lnTo>
                <a:lnTo>
                  <a:pt x="1669536" y="5257019"/>
                </a:lnTo>
                <a:lnTo>
                  <a:pt x="1677080" y="5211525"/>
                </a:lnTo>
                <a:lnTo>
                  <a:pt x="1684273" y="5165986"/>
                </a:lnTo>
                <a:lnTo>
                  <a:pt x="1691116" y="5120403"/>
                </a:lnTo>
                <a:lnTo>
                  <a:pt x="1697607" y="5074779"/>
                </a:lnTo>
                <a:lnTo>
                  <a:pt x="1703748" y="5029115"/>
                </a:lnTo>
                <a:lnTo>
                  <a:pt x="1709537" y="4983415"/>
                </a:lnTo>
                <a:lnTo>
                  <a:pt x="1714976" y="4937679"/>
                </a:lnTo>
                <a:lnTo>
                  <a:pt x="1720064" y="4891911"/>
                </a:lnTo>
                <a:lnTo>
                  <a:pt x="1724801" y="4846112"/>
                </a:lnTo>
                <a:lnTo>
                  <a:pt x="1729187" y="4800285"/>
                </a:lnTo>
                <a:lnTo>
                  <a:pt x="1733222" y="4754432"/>
                </a:lnTo>
                <a:lnTo>
                  <a:pt x="1736907" y="4708555"/>
                </a:lnTo>
                <a:lnTo>
                  <a:pt x="1740240" y="4662656"/>
                </a:lnTo>
                <a:lnTo>
                  <a:pt x="1743223" y="4616737"/>
                </a:lnTo>
                <a:lnTo>
                  <a:pt x="1745855" y="4570801"/>
                </a:lnTo>
                <a:lnTo>
                  <a:pt x="1748135" y="4524850"/>
                </a:lnTo>
                <a:lnTo>
                  <a:pt x="1750065" y="4478885"/>
                </a:lnTo>
                <a:lnTo>
                  <a:pt x="1751644" y="4432910"/>
                </a:lnTo>
                <a:lnTo>
                  <a:pt x="1752872" y="4386926"/>
                </a:lnTo>
                <a:lnTo>
                  <a:pt x="1753750" y="4340935"/>
                </a:lnTo>
                <a:lnTo>
                  <a:pt x="1754276" y="4294941"/>
                </a:lnTo>
                <a:lnTo>
                  <a:pt x="1754451" y="4248943"/>
                </a:lnTo>
                <a:lnTo>
                  <a:pt x="1754276" y="4202946"/>
                </a:lnTo>
                <a:lnTo>
                  <a:pt x="1753750" y="4156951"/>
                </a:lnTo>
                <a:lnTo>
                  <a:pt x="1752872" y="4110961"/>
                </a:lnTo>
                <a:lnTo>
                  <a:pt x="1751644" y="4064977"/>
                </a:lnTo>
                <a:lnTo>
                  <a:pt x="1750065" y="4019001"/>
                </a:lnTo>
                <a:lnTo>
                  <a:pt x="1748135" y="3973037"/>
                </a:lnTo>
                <a:lnTo>
                  <a:pt x="1745855" y="3927086"/>
                </a:lnTo>
                <a:lnTo>
                  <a:pt x="1743223" y="3881150"/>
                </a:lnTo>
                <a:lnTo>
                  <a:pt x="1740240" y="3835231"/>
                </a:lnTo>
                <a:lnTo>
                  <a:pt x="1736907" y="3789332"/>
                </a:lnTo>
                <a:lnTo>
                  <a:pt x="1733222" y="3743455"/>
                </a:lnTo>
                <a:lnTo>
                  <a:pt x="1729187" y="3697602"/>
                </a:lnTo>
                <a:lnTo>
                  <a:pt x="1724801" y="3651775"/>
                </a:lnTo>
                <a:lnTo>
                  <a:pt x="1720064" y="3605976"/>
                </a:lnTo>
                <a:lnTo>
                  <a:pt x="1714976" y="3560208"/>
                </a:lnTo>
                <a:lnTo>
                  <a:pt x="1709537" y="3514472"/>
                </a:lnTo>
                <a:lnTo>
                  <a:pt x="1703748" y="3468772"/>
                </a:lnTo>
                <a:lnTo>
                  <a:pt x="1697607" y="3423108"/>
                </a:lnTo>
                <a:lnTo>
                  <a:pt x="1691116" y="3377484"/>
                </a:lnTo>
                <a:lnTo>
                  <a:pt x="1684273" y="3331901"/>
                </a:lnTo>
                <a:lnTo>
                  <a:pt x="1677080" y="3286362"/>
                </a:lnTo>
                <a:lnTo>
                  <a:pt x="1669536" y="3240868"/>
                </a:lnTo>
                <a:lnTo>
                  <a:pt x="1661641" y="3195423"/>
                </a:lnTo>
                <a:lnTo>
                  <a:pt x="1653395" y="3150027"/>
                </a:lnTo>
                <a:lnTo>
                  <a:pt x="1644798" y="3104684"/>
                </a:lnTo>
                <a:lnTo>
                  <a:pt x="1635850" y="3059396"/>
                </a:lnTo>
                <a:lnTo>
                  <a:pt x="1626552" y="3014164"/>
                </a:lnTo>
                <a:lnTo>
                  <a:pt x="1616902" y="2968991"/>
                </a:lnTo>
                <a:lnTo>
                  <a:pt x="1606902" y="2923879"/>
                </a:lnTo>
                <a:lnTo>
                  <a:pt x="1596551" y="2878830"/>
                </a:lnTo>
                <a:lnTo>
                  <a:pt x="1585848" y="2833847"/>
                </a:lnTo>
                <a:lnTo>
                  <a:pt x="1574795" y="2788931"/>
                </a:lnTo>
                <a:lnTo>
                  <a:pt x="1563392" y="2744085"/>
                </a:lnTo>
                <a:lnTo>
                  <a:pt x="1551637" y="2699311"/>
                </a:lnTo>
                <a:lnTo>
                  <a:pt x="1539531" y="2654611"/>
                </a:lnTo>
                <a:lnTo>
                  <a:pt x="1527074" y="2609988"/>
                </a:lnTo>
                <a:lnTo>
                  <a:pt x="1514267" y="2565443"/>
                </a:lnTo>
                <a:lnTo>
                  <a:pt x="1501108" y="2520978"/>
                </a:lnTo>
                <a:lnTo>
                  <a:pt x="1487599" y="2476597"/>
                </a:lnTo>
                <a:lnTo>
                  <a:pt x="1473739" y="2432300"/>
                </a:lnTo>
                <a:lnTo>
                  <a:pt x="1459528" y="2388091"/>
                </a:lnTo>
                <a:lnTo>
                  <a:pt x="1444966" y="2343971"/>
                </a:lnTo>
                <a:lnTo>
                  <a:pt x="1430053" y="2299942"/>
                </a:lnTo>
                <a:lnTo>
                  <a:pt x="1414789" y="2256008"/>
                </a:lnTo>
                <a:lnTo>
                  <a:pt x="1399175" y="2212169"/>
                </a:lnTo>
                <a:lnTo>
                  <a:pt x="1383209" y="2168428"/>
                </a:lnTo>
                <a:lnTo>
                  <a:pt x="1366893" y="2124788"/>
                </a:lnTo>
                <a:lnTo>
                  <a:pt x="1350226" y="2081250"/>
                </a:lnTo>
                <a:lnTo>
                  <a:pt x="1333207" y="2037817"/>
                </a:lnTo>
                <a:lnTo>
                  <a:pt x="1315838" y="1994491"/>
                </a:lnTo>
                <a:lnTo>
                  <a:pt x="1298118" y="1951273"/>
                </a:lnTo>
                <a:lnTo>
                  <a:pt x="1280048" y="1908167"/>
                </a:lnTo>
                <a:lnTo>
                  <a:pt x="1261626" y="1865175"/>
                </a:lnTo>
                <a:lnTo>
                  <a:pt x="1242853" y="1822297"/>
                </a:lnTo>
                <a:lnTo>
                  <a:pt x="1223730" y="1779538"/>
                </a:lnTo>
                <a:lnTo>
                  <a:pt x="1204255" y="1736898"/>
                </a:lnTo>
                <a:lnTo>
                  <a:pt x="1184430" y="1694381"/>
                </a:lnTo>
                <a:lnTo>
                  <a:pt x="1164254" y="1651988"/>
                </a:lnTo>
                <a:lnTo>
                  <a:pt x="1143727" y="1609721"/>
                </a:lnTo>
                <a:lnTo>
                  <a:pt x="1122849" y="1567583"/>
                </a:lnTo>
                <a:lnTo>
                  <a:pt x="1101620" y="1525575"/>
                </a:lnTo>
                <a:lnTo>
                  <a:pt x="1080040" y="1483701"/>
                </a:lnTo>
                <a:lnTo>
                  <a:pt x="1058109" y="1441962"/>
                </a:lnTo>
                <a:lnTo>
                  <a:pt x="1035828" y="1400360"/>
                </a:lnTo>
                <a:lnTo>
                  <a:pt x="1013195" y="1358898"/>
                </a:lnTo>
                <a:lnTo>
                  <a:pt x="990212" y="1317577"/>
                </a:lnTo>
                <a:lnTo>
                  <a:pt x="966878" y="1276400"/>
                </a:lnTo>
                <a:lnTo>
                  <a:pt x="943193" y="1235370"/>
                </a:lnTo>
                <a:lnTo>
                  <a:pt x="919157" y="1194488"/>
                </a:lnTo>
                <a:lnTo>
                  <a:pt x="894770" y="1153756"/>
                </a:lnTo>
                <a:lnTo>
                  <a:pt x="870032" y="1113176"/>
                </a:lnTo>
                <a:lnTo>
                  <a:pt x="844943" y="1072752"/>
                </a:lnTo>
                <a:lnTo>
                  <a:pt x="819504" y="1032484"/>
                </a:lnTo>
                <a:lnTo>
                  <a:pt x="793714" y="992376"/>
                </a:lnTo>
                <a:lnTo>
                  <a:pt x="767572" y="952429"/>
                </a:lnTo>
                <a:lnTo>
                  <a:pt x="741080" y="912645"/>
                </a:lnTo>
                <a:lnTo>
                  <a:pt x="714237" y="873028"/>
                </a:lnTo>
                <a:lnTo>
                  <a:pt x="687043" y="833578"/>
                </a:lnTo>
                <a:lnTo>
                  <a:pt x="659498" y="794298"/>
                </a:lnTo>
                <a:lnTo>
                  <a:pt x="631602" y="755190"/>
                </a:lnTo>
                <a:lnTo>
                  <a:pt x="603355" y="716257"/>
                </a:lnTo>
                <a:lnTo>
                  <a:pt x="574758" y="677500"/>
                </a:lnTo>
                <a:lnTo>
                  <a:pt x="545809" y="638922"/>
                </a:lnTo>
                <a:lnTo>
                  <a:pt x="516510" y="600526"/>
                </a:lnTo>
                <a:lnTo>
                  <a:pt x="486860" y="562312"/>
                </a:lnTo>
                <a:lnTo>
                  <a:pt x="456859" y="524283"/>
                </a:lnTo>
                <a:lnTo>
                  <a:pt x="426507" y="486442"/>
                </a:lnTo>
                <a:lnTo>
                  <a:pt x="395804" y="448791"/>
                </a:lnTo>
                <a:lnTo>
                  <a:pt x="364750" y="411332"/>
                </a:lnTo>
                <a:lnTo>
                  <a:pt x="333345" y="374066"/>
                </a:lnTo>
                <a:lnTo>
                  <a:pt x="301590" y="336997"/>
                </a:lnTo>
                <a:lnTo>
                  <a:pt x="269483" y="300127"/>
                </a:lnTo>
                <a:lnTo>
                  <a:pt x="237026" y="263456"/>
                </a:lnTo>
                <a:lnTo>
                  <a:pt x="204218" y="226989"/>
                </a:lnTo>
                <a:lnTo>
                  <a:pt x="171059" y="190726"/>
                </a:lnTo>
                <a:lnTo>
                  <a:pt x="137549" y="154671"/>
                </a:lnTo>
                <a:lnTo>
                  <a:pt x="103688" y="118825"/>
                </a:lnTo>
                <a:lnTo>
                  <a:pt x="69476" y="83191"/>
                </a:lnTo>
                <a:lnTo>
                  <a:pt x="34913" y="47770"/>
                </a:lnTo>
                <a:lnTo>
                  <a:pt x="0" y="12565"/>
                </a:lnTo>
                <a:lnTo>
                  <a:pt x="12575" y="0"/>
                </a:lnTo>
                <a:close/>
              </a:path>
            </a:pathLst>
          </a:custGeom>
          <a:ln w="21360">
            <a:solidFill>
              <a:srgbClr val="0080C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718809" y="2707142"/>
            <a:ext cx="13801725" cy="1786889"/>
          </a:xfrm>
          <a:custGeom>
            <a:avLst/>
            <a:gdLst/>
            <a:ahLst/>
            <a:cxnLst/>
            <a:rect l="l" t="t" r="r" b="b"/>
            <a:pathLst>
              <a:path w="13801725" h="1786889">
                <a:moveTo>
                  <a:pt x="0" y="0"/>
                </a:moveTo>
                <a:lnTo>
                  <a:pt x="13801464" y="0"/>
                </a:lnTo>
                <a:lnTo>
                  <a:pt x="13801464" y="1786751"/>
                </a:lnTo>
                <a:lnTo>
                  <a:pt x="0" y="1786751"/>
                </a:lnTo>
                <a:lnTo>
                  <a:pt x="0" y="0"/>
                </a:lnTo>
                <a:close/>
              </a:path>
            </a:pathLst>
          </a:custGeom>
          <a:solidFill>
            <a:srgbClr val="F76A0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718809" y="2707142"/>
            <a:ext cx="13801725" cy="1786889"/>
          </a:xfrm>
          <a:custGeom>
            <a:avLst/>
            <a:gdLst/>
            <a:ahLst/>
            <a:cxnLst/>
            <a:rect l="l" t="t" r="r" b="b"/>
            <a:pathLst>
              <a:path w="13801725" h="1786889">
                <a:moveTo>
                  <a:pt x="0" y="0"/>
                </a:moveTo>
                <a:lnTo>
                  <a:pt x="13801464" y="0"/>
                </a:lnTo>
                <a:lnTo>
                  <a:pt x="13801464" y="1786751"/>
                </a:lnTo>
                <a:lnTo>
                  <a:pt x="0" y="1786751"/>
                </a:lnTo>
                <a:lnTo>
                  <a:pt x="0" y="0"/>
                </a:lnTo>
                <a:close/>
              </a:path>
            </a:pathLst>
          </a:custGeom>
          <a:ln w="2136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601775" y="2483484"/>
            <a:ext cx="2234565" cy="2234565"/>
          </a:xfrm>
          <a:custGeom>
            <a:avLst/>
            <a:gdLst/>
            <a:ahLst/>
            <a:cxnLst/>
            <a:rect l="l" t="t" r="r" b="b"/>
            <a:pathLst>
              <a:path w="2234565" h="2234565">
                <a:moveTo>
                  <a:pt x="1117034" y="0"/>
                </a:moveTo>
                <a:lnTo>
                  <a:pt x="1068579" y="1032"/>
                </a:lnTo>
                <a:lnTo>
                  <a:pt x="1020651" y="4100"/>
                </a:lnTo>
                <a:lnTo>
                  <a:pt x="973293" y="9162"/>
                </a:lnTo>
                <a:lnTo>
                  <a:pt x="926546" y="16177"/>
                </a:lnTo>
                <a:lnTo>
                  <a:pt x="880451" y="25102"/>
                </a:lnTo>
                <a:lnTo>
                  <a:pt x="835052" y="35895"/>
                </a:lnTo>
                <a:lnTo>
                  <a:pt x="790390" y="48515"/>
                </a:lnTo>
                <a:lnTo>
                  <a:pt x="746506" y="62920"/>
                </a:lnTo>
                <a:lnTo>
                  <a:pt x="703443" y="79067"/>
                </a:lnTo>
                <a:lnTo>
                  <a:pt x="661243" y="96915"/>
                </a:lnTo>
                <a:lnTo>
                  <a:pt x="619947" y="116422"/>
                </a:lnTo>
                <a:lnTo>
                  <a:pt x="579597" y="137546"/>
                </a:lnTo>
                <a:lnTo>
                  <a:pt x="540236" y="160246"/>
                </a:lnTo>
                <a:lnTo>
                  <a:pt x="501905" y="184478"/>
                </a:lnTo>
                <a:lnTo>
                  <a:pt x="464646" y="210202"/>
                </a:lnTo>
                <a:lnTo>
                  <a:pt x="428501" y="237374"/>
                </a:lnTo>
                <a:lnTo>
                  <a:pt x="393512" y="265955"/>
                </a:lnTo>
                <a:lnTo>
                  <a:pt x="359721" y="295901"/>
                </a:lnTo>
                <a:lnTo>
                  <a:pt x="327170" y="327170"/>
                </a:lnTo>
                <a:lnTo>
                  <a:pt x="295901" y="359721"/>
                </a:lnTo>
                <a:lnTo>
                  <a:pt x="265955" y="393512"/>
                </a:lnTo>
                <a:lnTo>
                  <a:pt x="237374" y="428501"/>
                </a:lnTo>
                <a:lnTo>
                  <a:pt x="210202" y="464646"/>
                </a:lnTo>
                <a:lnTo>
                  <a:pt x="184478" y="501905"/>
                </a:lnTo>
                <a:lnTo>
                  <a:pt x="160246" y="540236"/>
                </a:lnTo>
                <a:lnTo>
                  <a:pt x="137546" y="579597"/>
                </a:lnTo>
                <a:lnTo>
                  <a:pt x="116422" y="619947"/>
                </a:lnTo>
                <a:lnTo>
                  <a:pt x="96915" y="661243"/>
                </a:lnTo>
                <a:lnTo>
                  <a:pt x="79067" y="703443"/>
                </a:lnTo>
                <a:lnTo>
                  <a:pt x="62920" y="746506"/>
                </a:lnTo>
                <a:lnTo>
                  <a:pt x="48515" y="790390"/>
                </a:lnTo>
                <a:lnTo>
                  <a:pt x="35895" y="835052"/>
                </a:lnTo>
                <a:lnTo>
                  <a:pt x="25102" y="880451"/>
                </a:lnTo>
                <a:lnTo>
                  <a:pt x="16177" y="926546"/>
                </a:lnTo>
                <a:lnTo>
                  <a:pt x="9162" y="973293"/>
                </a:lnTo>
                <a:lnTo>
                  <a:pt x="4100" y="1020651"/>
                </a:lnTo>
                <a:lnTo>
                  <a:pt x="1032" y="1068579"/>
                </a:lnTo>
                <a:lnTo>
                  <a:pt x="0" y="1117034"/>
                </a:lnTo>
                <a:lnTo>
                  <a:pt x="1032" y="1165488"/>
                </a:lnTo>
                <a:lnTo>
                  <a:pt x="4100" y="1213416"/>
                </a:lnTo>
                <a:lnTo>
                  <a:pt x="9162" y="1260774"/>
                </a:lnTo>
                <a:lnTo>
                  <a:pt x="16177" y="1307521"/>
                </a:lnTo>
                <a:lnTo>
                  <a:pt x="25102" y="1353616"/>
                </a:lnTo>
                <a:lnTo>
                  <a:pt x="35895" y="1399015"/>
                </a:lnTo>
                <a:lnTo>
                  <a:pt x="48515" y="1443677"/>
                </a:lnTo>
                <a:lnTo>
                  <a:pt x="62920" y="1487561"/>
                </a:lnTo>
                <a:lnTo>
                  <a:pt x="79067" y="1530624"/>
                </a:lnTo>
                <a:lnTo>
                  <a:pt x="96915" y="1572825"/>
                </a:lnTo>
                <a:lnTo>
                  <a:pt x="116422" y="1614120"/>
                </a:lnTo>
                <a:lnTo>
                  <a:pt x="137546" y="1654470"/>
                </a:lnTo>
                <a:lnTo>
                  <a:pt x="160246" y="1693831"/>
                </a:lnTo>
                <a:lnTo>
                  <a:pt x="184478" y="1732162"/>
                </a:lnTo>
                <a:lnTo>
                  <a:pt x="210202" y="1769421"/>
                </a:lnTo>
                <a:lnTo>
                  <a:pt x="237374" y="1805566"/>
                </a:lnTo>
                <a:lnTo>
                  <a:pt x="265955" y="1840555"/>
                </a:lnTo>
                <a:lnTo>
                  <a:pt x="295901" y="1874346"/>
                </a:lnTo>
                <a:lnTo>
                  <a:pt x="327170" y="1906897"/>
                </a:lnTo>
                <a:lnTo>
                  <a:pt x="359721" y="1938166"/>
                </a:lnTo>
                <a:lnTo>
                  <a:pt x="393512" y="1968112"/>
                </a:lnTo>
                <a:lnTo>
                  <a:pt x="428501" y="1996693"/>
                </a:lnTo>
                <a:lnTo>
                  <a:pt x="464646" y="2023866"/>
                </a:lnTo>
                <a:lnTo>
                  <a:pt x="501905" y="2049589"/>
                </a:lnTo>
                <a:lnTo>
                  <a:pt x="540236" y="2073822"/>
                </a:lnTo>
                <a:lnTo>
                  <a:pt x="579597" y="2096521"/>
                </a:lnTo>
                <a:lnTo>
                  <a:pt x="619947" y="2117645"/>
                </a:lnTo>
                <a:lnTo>
                  <a:pt x="661243" y="2137152"/>
                </a:lnTo>
                <a:lnTo>
                  <a:pt x="703443" y="2155000"/>
                </a:lnTo>
                <a:lnTo>
                  <a:pt x="746506" y="2171147"/>
                </a:lnTo>
                <a:lnTo>
                  <a:pt x="790390" y="2185552"/>
                </a:lnTo>
                <a:lnTo>
                  <a:pt x="835052" y="2198172"/>
                </a:lnTo>
                <a:lnTo>
                  <a:pt x="880451" y="2208965"/>
                </a:lnTo>
                <a:lnTo>
                  <a:pt x="926546" y="2217890"/>
                </a:lnTo>
                <a:lnTo>
                  <a:pt x="973293" y="2224905"/>
                </a:lnTo>
                <a:lnTo>
                  <a:pt x="1020651" y="2229967"/>
                </a:lnTo>
                <a:lnTo>
                  <a:pt x="1068579" y="2233036"/>
                </a:lnTo>
                <a:lnTo>
                  <a:pt x="1117034" y="2234068"/>
                </a:lnTo>
                <a:lnTo>
                  <a:pt x="1165488" y="2233036"/>
                </a:lnTo>
                <a:lnTo>
                  <a:pt x="1213416" y="2229967"/>
                </a:lnTo>
                <a:lnTo>
                  <a:pt x="1260774" y="2224905"/>
                </a:lnTo>
                <a:lnTo>
                  <a:pt x="1307521" y="2217890"/>
                </a:lnTo>
                <a:lnTo>
                  <a:pt x="1353616" y="2208965"/>
                </a:lnTo>
                <a:lnTo>
                  <a:pt x="1399015" y="2198172"/>
                </a:lnTo>
                <a:lnTo>
                  <a:pt x="1443677" y="2185552"/>
                </a:lnTo>
                <a:lnTo>
                  <a:pt x="1487561" y="2171147"/>
                </a:lnTo>
                <a:lnTo>
                  <a:pt x="1530624" y="2155000"/>
                </a:lnTo>
                <a:lnTo>
                  <a:pt x="1572825" y="2137152"/>
                </a:lnTo>
                <a:lnTo>
                  <a:pt x="1614120" y="2117645"/>
                </a:lnTo>
                <a:lnTo>
                  <a:pt x="1654470" y="2096521"/>
                </a:lnTo>
                <a:lnTo>
                  <a:pt x="1693831" y="2073822"/>
                </a:lnTo>
                <a:lnTo>
                  <a:pt x="1732162" y="2049589"/>
                </a:lnTo>
                <a:lnTo>
                  <a:pt x="1769421" y="2023866"/>
                </a:lnTo>
                <a:lnTo>
                  <a:pt x="1805566" y="1996693"/>
                </a:lnTo>
                <a:lnTo>
                  <a:pt x="1840555" y="1968112"/>
                </a:lnTo>
                <a:lnTo>
                  <a:pt x="1874346" y="1938166"/>
                </a:lnTo>
                <a:lnTo>
                  <a:pt x="1906897" y="1906897"/>
                </a:lnTo>
                <a:lnTo>
                  <a:pt x="1938166" y="1874346"/>
                </a:lnTo>
                <a:lnTo>
                  <a:pt x="1968112" y="1840555"/>
                </a:lnTo>
                <a:lnTo>
                  <a:pt x="1996693" y="1805566"/>
                </a:lnTo>
                <a:lnTo>
                  <a:pt x="2023866" y="1769421"/>
                </a:lnTo>
                <a:lnTo>
                  <a:pt x="2049589" y="1732162"/>
                </a:lnTo>
                <a:lnTo>
                  <a:pt x="2073822" y="1693831"/>
                </a:lnTo>
                <a:lnTo>
                  <a:pt x="2096521" y="1654470"/>
                </a:lnTo>
                <a:lnTo>
                  <a:pt x="2117645" y="1614120"/>
                </a:lnTo>
                <a:lnTo>
                  <a:pt x="2137152" y="1572825"/>
                </a:lnTo>
                <a:lnTo>
                  <a:pt x="2155000" y="1530624"/>
                </a:lnTo>
                <a:lnTo>
                  <a:pt x="2171147" y="1487561"/>
                </a:lnTo>
                <a:lnTo>
                  <a:pt x="2185552" y="1443677"/>
                </a:lnTo>
                <a:lnTo>
                  <a:pt x="2198172" y="1399015"/>
                </a:lnTo>
                <a:lnTo>
                  <a:pt x="2208965" y="1353616"/>
                </a:lnTo>
                <a:lnTo>
                  <a:pt x="2217890" y="1307521"/>
                </a:lnTo>
                <a:lnTo>
                  <a:pt x="2224905" y="1260774"/>
                </a:lnTo>
                <a:lnTo>
                  <a:pt x="2229967" y="1213416"/>
                </a:lnTo>
                <a:lnTo>
                  <a:pt x="2233036" y="1165488"/>
                </a:lnTo>
                <a:lnTo>
                  <a:pt x="2234068" y="1117034"/>
                </a:lnTo>
                <a:lnTo>
                  <a:pt x="2233036" y="1068579"/>
                </a:lnTo>
                <a:lnTo>
                  <a:pt x="2229967" y="1020651"/>
                </a:lnTo>
                <a:lnTo>
                  <a:pt x="2224905" y="973293"/>
                </a:lnTo>
                <a:lnTo>
                  <a:pt x="2217890" y="926546"/>
                </a:lnTo>
                <a:lnTo>
                  <a:pt x="2208965" y="880451"/>
                </a:lnTo>
                <a:lnTo>
                  <a:pt x="2198172" y="835052"/>
                </a:lnTo>
                <a:lnTo>
                  <a:pt x="2185552" y="790390"/>
                </a:lnTo>
                <a:lnTo>
                  <a:pt x="2171147" y="746506"/>
                </a:lnTo>
                <a:lnTo>
                  <a:pt x="2155000" y="703443"/>
                </a:lnTo>
                <a:lnTo>
                  <a:pt x="2137152" y="661243"/>
                </a:lnTo>
                <a:lnTo>
                  <a:pt x="2117645" y="619947"/>
                </a:lnTo>
                <a:lnTo>
                  <a:pt x="2096521" y="579597"/>
                </a:lnTo>
                <a:lnTo>
                  <a:pt x="2073822" y="540236"/>
                </a:lnTo>
                <a:lnTo>
                  <a:pt x="2049589" y="501905"/>
                </a:lnTo>
                <a:lnTo>
                  <a:pt x="2023866" y="464646"/>
                </a:lnTo>
                <a:lnTo>
                  <a:pt x="1996693" y="428501"/>
                </a:lnTo>
                <a:lnTo>
                  <a:pt x="1968112" y="393512"/>
                </a:lnTo>
                <a:lnTo>
                  <a:pt x="1938166" y="359721"/>
                </a:lnTo>
                <a:lnTo>
                  <a:pt x="1906897" y="327170"/>
                </a:lnTo>
                <a:lnTo>
                  <a:pt x="1874346" y="295901"/>
                </a:lnTo>
                <a:lnTo>
                  <a:pt x="1840555" y="265955"/>
                </a:lnTo>
                <a:lnTo>
                  <a:pt x="1805566" y="237374"/>
                </a:lnTo>
                <a:lnTo>
                  <a:pt x="1769421" y="210202"/>
                </a:lnTo>
                <a:lnTo>
                  <a:pt x="1732162" y="184478"/>
                </a:lnTo>
                <a:lnTo>
                  <a:pt x="1693831" y="160246"/>
                </a:lnTo>
                <a:lnTo>
                  <a:pt x="1654470" y="137546"/>
                </a:lnTo>
                <a:lnTo>
                  <a:pt x="1614120" y="116422"/>
                </a:lnTo>
                <a:lnTo>
                  <a:pt x="1572825" y="96915"/>
                </a:lnTo>
                <a:lnTo>
                  <a:pt x="1530624" y="79067"/>
                </a:lnTo>
                <a:lnTo>
                  <a:pt x="1487561" y="62920"/>
                </a:lnTo>
                <a:lnTo>
                  <a:pt x="1443677" y="48515"/>
                </a:lnTo>
                <a:lnTo>
                  <a:pt x="1399015" y="35895"/>
                </a:lnTo>
                <a:lnTo>
                  <a:pt x="1353616" y="25102"/>
                </a:lnTo>
                <a:lnTo>
                  <a:pt x="1307521" y="16177"/>
                </a:lnTo>
                <a:lnTo>
                  <a:pt x="1260774" y="9162"/>
                </a:lnTo>
                <a:lnTo>
                  <a:pt x="1213416" y="4100"/>
                </a:lnTo>
                <a:lnTo>
                  <a:pt x="1165488" y="1032"/>
                </a:lnTo>
                <a:lnTo>
                  <a:pt x="111703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601775" y="2483484"/>
            <a:ext cx="2234565" cy="2234565"/>
          </a:xfrm>
          <a:custGeom>
            <a:avLst/>
            <a:gdLst/>
            <a:ahLst/>
            <a:cxnLst/>
            <a:rect l="l" t="t" r="r" b="b"/>
            <a:pathLst>
              <a:path w="2234565" h="2234565">
                <a:moveTo>
                  <a:pt x="0" y="1117034"/>
                </a:moveTo>
                <a:lnTo>
                  <a:pt x="1032" y="1068579"/>
                </a:lnTo>
                <a:lnTo>
                  <a:pt x="4100" y="1020651"/>
                </a:lnTo>
                <a:lnTo>
                  <a:pt x="9162" y="973293"/>
                </a:lnTo>
                <a:lnTo>
                  <a:pt x="16177" y="926546"/>
                </a:lnTo>
                <a:lnTo>
                  <a:pt x="25102" y="880451"/>
                </a:lnTo>
                <a:lnTo>
                  <a:pt x="35895" y="835052"/>
                </a:lnTo>
                <a:lnTo>
                  <a:pt x="48515" y="790390"/>
                </a:lnTo>
                <a:lnTo>
                  <a:pt x="62920" y="746506"/>
                </a:lnTo>
                <a:lnTo>
                  <a:pt x="79067" y="703443"/>
                </a:lnTo>
                <a:lnTo>
                  <a:pt x="96915" y="661243"/>
                </a:lnTo>
                <a:lnTo>
                  <a:pt x="116422" y="619947"/>
                </a:lnTo>
                <a:lnTo>
                  <a:pt x="137546" y="579597"/>
                </a:lnTo>
                <a:lnTo>
                  <a:pt x="160246" y="540236"/>
                </a:lnTo>
                <a:lnTo>
                  <a:pt x="184478" y="501905"/>
                </a:lnTo>
                <a:lnTo>
                  <a:pt x="210202" y="464646"/>
                </a:lnTo>
                <a:lnTo>
                  <a:pt x="237374" y="428501"/>
                </a:lnTo>
                <a:lnTo>
                  <a:pt x="265955" y="393512"/>
                </a:lnTo>
                <a:lnTo>
                  <a:pt x="295901" y="359721"/>
                </a:lnTo>
                <a:lnTo>
                  <a:pt x="327170" y="327170"/>
                </a:lnTo>
                <a:lnTo>
                  <a:pt x="359721" y="295901"/>
                </a:lnTo>
                <a:lnTo>
                  <a:pt x="393512" y="265955"/>
                </a:lnTo>
                <a:lnTo>
                  <a:pt x="428501" y="237374"/>
                </a:lnTo>
                <a:lnTo>
                  <a:pt x="464646" y="210202"/>
                </a:lnTo>
                <a:lnTo>
                  <a:pt x="501905" y="184478"/>
                </a:lnTo>
                <a:lnTo>
                  <a:pt x="540236" y="160246"/>
                </a:lnTo>
                <a:lnTo>
                  <a:pt x="579597" y="137546"/>
                </a:lnTo>
                <a:lnTo>
                  <a:pt x="619947" y="116422"/>
                </a:lnTo>
                <a:lnTo>
                  <a:pt x="661243" y="96915"/>
                </a:lnTo>
                <a:lnTo>
                  <a:pt x="703443" y="79067"/>
                </a:lnTo>
                <a:lnTo>
                  <a:pt x="746506" y="62920"/>
                </a:lnTo>
                <a:lnTo>
                  <a:pt x="790390" y="48515"/>
                </a:lnTo>
                <a:lnTo>
                  <a:pt x="835052" y="35895"/>
                </a:lnTo>
                <a:lnTo>
                  <a:pt x="880451" y="25102"/>
                </a:lnTo>
                <a:lnTo>
                  <a:pt x="926546" y="16177"/>
                </a:lnTo>
                <a:lnTo>
                  <a:pt x="973293" y="9162"/>
                </a:lnTo>
                <a:lnTo>
                  <a:pt x="1020651" y="4100"/>
                </a:lnTo>
                <a:lnTo>
                  <a:pt x="1068579" y="1032"/>
                </a:lnTo>
                <a:lnTo>
                  <a:pt x="1117034" y="0"/>
                </a:lnTo>
                <a:lnTo>
                  <a:pt x="1165488" y="1032"/>
                </a:lnTo>
                <a:lnTo>
                  <a:pt x="1213416" y="4100"/>
                </a:lnTo>
                <a:lnTo>
                  <a:pt x="1260774" y="9162"/>
                </a:lnTo>
                <a:lnTo>
                  <a:pt x="1307521" y="16177"/>
                </a:lnTo>
                <a:lnTo>
                  <a:pt x="1353616" y="25102"/>
                </a:lnTo>
                <a:lnTo>
                  <a:pt x="1399015" y="35895"/>
                </a:lnTo>
                <a:lnTo>
                  <a:pt x="1443677" y="48515"/>
                </a:lnTo>
                <a:lnTo>
                  <a:pt x="1487561" y="62920"/>
                </a:lnTo>
                <a:lnTo>
                  <a:pt x="1530624" y="79067"/>
                </a:lnTo>
                <a:lnTo>
                  <a:pt x="1572825" y="96915"/>
                </a:lnTo>
                <a:lnTo>
                  <a:pt x="1614120" y="116422"/>
                </a:lnTo>
                <a:lnTo>
                  <a:pt x="1654470" y="137546"/>
                </a:lnTo>
                <a:lnTo>
                  <a:pt x="1693831" y="160246"/>
                </a:lnTo>
                <a:lnTo>
                  <a:pt x="1732162" y="184478"/>
                </a:lnTo>
                <a:lnTo>
                  <a:pt x="1769421" y="210202"/>
                </a:lnTo>
                <a:lnTo>
                  <a:pt x="1805566" y="237374"/>
                </a:lnTo>
                <a:lnTo>
                  <a:pt x="1840555" y="265955"/>
                </a:lnTo>
                <a:lnTo>
                  <a:pt x="1874346" y="295901"/>
                </a:lnTo>
                <a:lnTo>
                  <a:pt x="1906897" y="327170"/>
                </a:lnTo>
                <a:lnTo>
                  <a:pt x="1938166" y="359721"/>
                </a:lnTo>
                <a:lnTo>
                  <a:pt x="1968112" y="393512"/>
                </a:lnTo>
                <a:lnTo>
                  <a:pt x="1996693" y="428501"/>
                </a:lnTo>
                <a:lnTo>
                  <a:pt x="2023866" y="464646"/>
                </a:lnTo>
                <a:lnTo>
                  <a:pt x="2049589" y="501905"/>
                </a:lnTo>
                <a:lnTo>
                  <a:pt x="2073822" y="540236"/>
                </a:lnTo>
                <a:lnTo>
                  <a:pt x="2096521" y="579597"/>
                </a:lnTo>
                <a:lnTo>
                  <a:pt x="2117645" y="619947"/>
                </a:lnTo>
                <a:lnTo>
                  <a:pt x="2137152" y="661243"/>
                </a:lnTo>
                <a:lnTo>
                  <a:pt x="2155000" y="703443"/>
                </a:lnTo>
                <a:lnTo>
                  <a:pt x="2171147" y="746506"/>
                </a:lnTo>
                <a:lnTo>
                  <a:pt x="2185552" y="790390"/>
                </a:lnTo>
                <a:lnTo>
                  <a:pt x="2198172" y="835052"/>
                </a:lnTo>
                <a:lnTo>
                  <a:pt x="2208965" y="880451"/>
                </a:lnTo>
                <a:lnTo>
                  <a:pt x="2217890" y="926546"/>
                </a:lnTo>
                <a:lnTo>
                  <a:pt x="2224905" y="973293"/>
                </a:lnTo>
                <a:lnTo>
                  <a:pt x="2229967" y="1020651"/>
                </a:lnTo>
                <a:lnTo>
                  <a:pt x="2233036" y="1068579"/>
                </a:lnTo>
                <a:lnTo>
                  <a:pt x="2234068" y="1117034"/>
                </a:lnTo>
                <a:lnTo>
                  <a:pt x="2233036" y="1165488"/>
                </a:lnTo>
                <a:lnTo>
                  <a:pt x="2229967" y="1213416"/>
                </a:lnTo>
                <a:lnTo>
                  <a:pt x="2224905" y="1260774"/>
                </a:lnTo>
                <a:lnTo>
                  <a:pt x="2217890" y="1307521"/>
                </a:lnTo>
                <a:lnTo>
                  <a:pt x="2208965" y="1353616"/>
                </a:lnTo>
                <a:lnTo>
                  <a:pt x="2198172" y="1399015"/>
                </a:lnTo>
                <a:lnTo>
                  <a:pt x="2185552" y="1443677"/>
                </a:lnTo>
                <a:lnTo>
                  <a:pt x="2171147" y="1487561"/>
                </a:lnTo>
                <a:lnTo>
                  <a:pt x="2155000" y="1530624"/>
                </a:lnTo>
                <a:lnTo>
                  <a:pt x="2137152" y="1572825"/>
                </a:lnTo>
                <a:lnTo>
                  <a:pt x="2117645" y="1614120"/>
                </a:lnTo>
                <a:lnTo>
                  <a:pt x="2096521" y="1654470"/>
                </a:lnTo>
                <a:lnTo>
                  <a:pt x="2073822" y="1693831"/>
                </a:lnTo>
                <a:lnTo>
                  <a:pt x="2049589" y="1732162"/>
                </a:lnTo>
                <a:lnTo>
                  <a:pt x="2023866" y="1769421"/>
                </a:lnTo>
                <a:lnTo>
                  <a:pt x="1996693" y="1805566"/>
                </a:lnTo>
                <a:lnTo>
                  <a:pt x="1968112" y="1840555"/>
                </a:lnTo>
                <a:lnTo>
                  <a:pt x="1938166" y="1874346"/>
                </a:lnTo>
                <a:lnTo>
                  <a:pt x="1906897" y="1906897"/>
                </a:lnTo>
                <a:lnTo>
                  <a:pt x="1874346" y="1938166"/>
                </a:lnTo>
                <a:lnTo>
                  <a:pt x="1840555" y="1968112"/>
                </a:lnTo>
                <a:lnTo>
                  <a:pt x="1805566" y="1996693"/>
                </a:lnTo>
                <a:lnTo>
                  <a:pt x="1769421" y="2023866"/>
                </a:lnTo>
                <a:lnTo>
                  <a:pt x="1732162" y="2049589"/>
                </a:lnTo>
                <a:lnTo>
                  <a:pt x="1693831" y="2073822"/>
                </a:lnTo>
                <a:lnTo>
                  <a:pt x="1654470" y="2096521"/>
                </a:lnTo>
                <a:lnTo>
                  <a:pt x="1614120" y="2117645"/>
                </a:lnTo>
                <a:lnTo>
                  <a:pt x="1572825" y="2137152"/>
                </a:lnTo>
                <a:lnTo>
                  <a:pt x="1530624" y="2155000"/>
                </a:lnTo>
                <a:lnTo>
                  <a:pt x="1487561" y="2171147"/>
                </a:lnTo>
                <a:lnTo>
                  <a:pt x="1443677" y="2185552"/>
                </a:lnTo>
                <a:lnTo>
                  <a:pt x="1399015" y="2198172"/>
                </a:lnTo>
                <a:lnTo>
                  <a:pt x="1353616" y="2208965"/>
                </a:lnTo>
                <a:lnTo>
                  <a:pt x="1307521" y="2217890"/>
                </a:lnTo>
                <a:lnTo>
                  <a:pt x="1260774" y="2224905"/>
                </a:lnTo>
                <a:lnTo>
                  <a:pt x="1213416" y="2229967"/>
                </a:lnTo>
                <a:lnTo>
                  <a:pt x="1165488" y="2233036"/>
                </a:lnTo>
                <a:lnTo>
                  <a:pt x="1117034" y="2234068"/>
                </a:lnTo>
                <a:lnTo>
                  <a:pt x="1068579" y="2233036"/>
                </a:lnTo>
                <a:lnTo>
                  <a:pt x="1020651" y="2229967"/>
                </a:lnTo>
                <a:lnTo>
                  <a:pt x="973293" y="2224905"/>
                </a:lnTo>
                <a:lnTo>
                  <a:pt x="926546" y="2217890"/>
                </a:lnTo>
                <a:lnTo>
                  <a:pt x="880451" y="2208965"/>
                </a:lnTo>
                <a:lnTo>
                  <a:pt x="835052" y="2198172"/>
                </a:lnTo>
                <a:lnTo>
                  <a:pt x="790390" y="2185552"/>
                </a:lnTo>
                <a:lnTo>
                  <a:pt x="746506" y="2171147"/>
                </a:lnTo>
                <a:lnTo>
                  <a:pt x="703443" y="2155000"/>
                </a:lnTo>
                <a:lnTo>
                  <a:pt x="661243" y="2137152"/>
                </a:lnTo>
                <a:lnTo>
                  <a:pt x="619947" y="2117645"/>
                </a:lnTo>
                <a:lnTo>
                  <a:pt x="579597" y="2096521"/>
                </a:lnTo>
                <a:lnTo>
                  <a:pt x="540236" y="2073822"/>
                </a:lnTo>
                <a:lnTo>
                  <a:pt x="501905" y="2049589"/>
                </a:lnTo>
                <a:lnTo>
                  <a:pt x="464646" y="2023866"/>
                </a:lnTo>
                <a:lnTo>
                  <a:pt x="428501" y="1996693"/>
                </a:lnTo>
                <a:lnTo>
                  <a:pt x="393512" y="1968112"/>
                </a:lnTo>
                <a:lnTo>
                  <a:pt x="359721" y="1938166"/>
                </a:lnTo>
                <a:lnTo>
                  <a:pt x="327170" y="1906897"/>
                </a:lnTo>
                <a:lnTo>
                  <a:pt x="295901" y="1874346"/>
                </a:lnTo>
                <a:lnTo>
                  <a:pt x="265955" y="1840555"/>
                </a:lnTo>
                <a:lnTo>
                  <a:pt x="237374" y="1805566"/>
                </a:lnTo>
                <a:lnTo>
                  <a:pt x="210202" y="1769421"/>
                </a:lnTo>
                <a:lnTo>
                  <a:pt x="184478" y="1732162"/>
                </a:lnTo>
                <a:lnTo>
                  <a:pt x="160246" y="1693831"/>
                </a:lnTo>
                <a:lnTo>
                  <a:pt x="137546" y="1654470"/>
                </a:lnTo>
                <a:lnTo>
                  <a:pt x="116422" y="1614120"/>
                </a:lnTo>
                <a:lnTo>
                  <a:pt x="96915" y="1572825"/>
                </a:lnTo>
                <a:lnTo>
                  <a:pt x="79067" y="1530624"/>
                </a:lnTo>
                <a:lnTo>
                  <a:pt x="62920" y="1487561"/>
                </a:lnTo>
                <a:lnTo>
                  <a:pt x="48515" y="1443677"/>
                </a:lnTo>
                <a:lnTo>
                  <a:pt x="35895" y="1399015"/>
                </a:lnTo>
                <a:lnTo>
                  <a:pt x="25102" y="1353616"/>
                </a:lnTo>
                <a:lnTo>
                  <a:pt x="16177" y="1307521"/>
                </a:lnTo>
                <a:lnTo>
                  <a:pt x="9162" y="1260774"/>
                </a:lnTo>
                <a:lnTo>
                  <a:pt x="4100" y="1213416"/>
                </a:lnTo>
                <a:lnTo>
                  <a:pt x="1032" y="1165488"/>
                </a:lnTo>
                <a:lnTo>
                  <a:pt x="0" y="1117034"/>
                </a:lnTo>
                <a:close/>
              </a:path>
            </a:pathLst>
          </a:custGeom>
          <a:ln w="21360">
            <a:solidFill>
              <a:srgbClr val="00A1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368423" y="5387270"/>
            <a:ext cx="13152119" cy="1788160"/>
          </a:xfrm>
          <a:custGeom>
            <a:avLst/>
            <a:gdLst/>
            <a:ahLst/>
            <a:cxnLst/>
            <a:rect l="l" t="t" r="r" b="b"/>
            <a:pathLst>
              <a:path w="13152119" h="1788159">
                <a:moveTo>
                  <a:pt x="0" y="0"/>
                </a:moveTo>
                <a:lnTo>
                  <a:pt x="13151850" y="0"/>
                </a:lnTo>
                <a:lnTo>
                  <a:pt x="13151850" y="1788008"/>
                </a:lnTo>
                <a:lnTo>
                  <a:pt x="0" y="1788008"/>
                </a:lnTo>
                <a:lnTo>
                  <a:pt x="0" y="0"/>
                </a:lnTo>
                <a:close/>
              </a:path>
            </a:pathLst>
          </a:custGeom>
          <a:solidFill>
            <a:srgbClr val="F76A0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368423" y="5387270"/>
            <a:ext cx="13152119" cy="1788160"/>
          </a:xfrm>
          <a:custGeom>
            <a:avLst/>
            <a:gdLst/>
            <a:ahLst/>
            <a:cxnLst/>
            <a:rect l="l" t="t" r="r" b="b"/>
            <a:pathLst>
              <a:path w="13152119" h="1788159">
                <a:moveTo>
                  <a:pt x="0" y="0"/>
                </a:moveTo>
                <a:lnTo>
                  <a:pt x="13151850" y="0"/>
                </a:lnTo>
                <a:lnTo>
                  <a:pt x="13151850" y="1788008"/>
                </a:lnTo>
                <a:lnTo>
                  <a:pt x="0" y="1788008"/>
                </a:lnTo>
                <a:lnTo>
                  <a:pt x="0" y="0"/>
                </a:lnTo>
                <a:close/>
              </a:path>
            </a:pathLst>
          </a:custGeom>
          <a:ln w="2136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6774004" y="5969756"/>
            <a:ext cx="11086465" cy="5791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600" spc="25">
                <a:solidFill>
                  <a:srgbClr val="FFFFFF"/>
                </a:solidFill>
                <a:latin typeface="微软雅黑"/>
                <a:cs typeface="微软雅黑"/>
              </a:rPr>
              <a:t>演进：能否和现有业务</a:t>
            </a:r>
            <a:r>
              <a:rPr dirty="0" sz="3600" spc="20">
                <a:solidFill>
                  <a:srgbClr val="FFFFFF"/>
                </a:solidFill>
                <a:latin typeface="微软雅黑"/>
                <a:cs typeface="微软雅黑"/>
              </a:rPr>
              <a:t>能</a:t>
            </a:r>
            <a:r>
              <a:rPr dirty="0" sz="3600" spc="25">
                <a:solidFill>
                  <a:srgbClr val="FFFFFF"/>
                </a:solidFill>
                <a:latin typeface="微软雅黑"/>
                <a:cs typeface="微软雅黑"/>
              </a:rPr>
              <a:t>无缝</a:t>
            </a:r>
            <a:r>
              <a:rPr dirty="0" sz="3600" spc="20">
                <a:solidFill>
                  <a:srgbClr val="FFFFFF"/>
                </a:solidFill>
                <a:latin typeface="微软雅黑"/>
                <a:cs typeface="微软雅黑"/>
              </a:rPr>
              <a:t>集</a:t>
            </a:r>
            <a:r>
              <a:rPr dirty="0" sz="3600" spc="25">
                <a:solidFill>
                  <a:srgbClr val="FFFFFF"/>
                </a:solidFill>
                <a:latin typeface="微软雅黑"/>
                <a:cs typeface="微软雅黑"/>
              </a:rPr>
              <a:t>成，</a:t>
            </a:r>
            <a:r>
              <a:rPr dirty="0" sz="3600" spc="15">
                <a:solidFill>
                  <a:srgbClr val="FFFFFF"/>
                </a:solidFill>
                <a:latin typeface="微软雅黑"/>
                <a:cs typeface="微软雅黑"/>
              </a:rPr>
              <a:t>如</a:t>
            </a:r>
            <a:r>
              <a:rPr dirty="0" sz="3600" spc="25">
                <a:solidFill>
                  <a:srgbClr val="FFFFFF"/>
                </a:solidFill>
                <a:latin typeface="微软雅黑"/>
                <a:cs typeface="微软雅黑"/>
              </a:rPr>
              <a:t>何做</a:t>
            </a:r>
            <a:r>
              <a:rPr dirty="0" sz="3600" spc="20">
                <a:solidFill>
                  <a:srgbClr val="FFFFFF"/>
                </a:solidFill>
                <a:latin typeface="微软雅黑"/>
                <a:cs typeface="微软雅黑"/>
              </a:rPr>
              <a:t>平</a:t>
            </a:r>
            <a:r>
              <a:rPr dirty="0" sz="3600" spc="25">
                <a:solidFill>
                  <a:srgbClr val="FFFFFF"/>
                </a:solidFill>
                <a:latin typeface="微软雅黑"/>
                <a:cs typeface="微软雅黑"/>
              </a:rPr>
              <a:t>滑升</a:t>
            </a:r>
            <a:r>
              <a:rPr dirty="0" sz="3600" spc="20">
                <a:solidFill>
                  <a:srgbClr val="FFFFFF"/>
                </a:solidFill>
                <a:latin typeface="微软雅黑"/>
                <a:cs typeface="微软雅黑"/>
              </a:rPr>
              <a:t>级</a:t>
            </a:r>
            <a:r>
              <a:rPr dirty="0" sz="3600" spc="25">
                <a:solidFill>
                  <a:srgbClr val="FFFFFF"/>
                </a:solidFill>
                <a:latin typeface="微软雅黑"/>
                <a:cs typeface="微软雅黑"/>
              </a:rPr>
              <a:t>？</a:t>
            </a:r>
            <a:endParaRPr sz="3600">
              <a:latin typeface="微软雅黑"/>
              <a:cs typeface="微软雅黑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251388" y="5164868"/>
            <a:ext cx="2234565" cy="2233295"/>
          </a:xfrm>
          <a:custGeom>
            <a:avLst/>
            <a:gdLst/>
            <a:ahLst/>
            <a:cxnLst/>
            <a:rect l="l" t="t" r="r" b="b"/>
            <a:pathLst>
              <a:path w="2234565" h="2233295">
                <a:moveTo>
                  <a:pt x="1117034" y="0"/>
                </a:moveTo>
                <a:lnTo>
                  <a:pt x="1068579" y="1031"/>
                </a:lnTo>
                <a:lnTo>
                  <a:pt x="1020651" y="4097"/>
                </a:lnTo>
                <a:lnTo>
                  <a:pt x="973293" y="9157"/>
                </a:lnTo>
                <a:lnTo>
                  <a:pt x="926546" y="16167"/>
                </a:lnTo>
                <a:lnTo>
                  <a:pt x="880451" y="25087"/>
                </a:lnTo>
                <a:lnTo>
                  <a:pt x="835052" y="35875"/>
                </a:lnTo>
                <a:lnTo>
                  <a:pt x="790390" y="48488"/>
                </a:lnTo>
                <a:lnTo>
                  <a:pt x="746506" y="62884"/>
                </a:lnTo>
                <a:lnTo>
                  <a:pt x="703443" y="79022"/>
                </a:lnTo>
                <a:lnTo>
                  <a:pt x="661243" y="96861"/>
                </a:lnTo>
                <a:lnTo>
                  <a:pt x="619947" y="116357"/>
                </a:lnTo>
                <a:lnTo>
                  <a:pt x="579597" y="137469"/>
                </a:lnTo>
                <a:lnTo>
                  <a:pt x="540236" y="160155"/>
                </a:lnTo>
                <a:lnTo>
                  <a:pt x="501905" y="184374"/>
                </a:lnTo>
                <a:lnTo>
                  <a:pt x="464646" y="210083"/>
                </a:lnTo>
                <a:lnTo>
                  <a:pt x="428501" y="237240"/>
                </a:lnTo>
                <a:lnTo>
                  <a:pt x="393512" y="265805"/>
                </a:lnTo>
                <a:lnTo>
                  <a:pt x="359721" y="295734"/>
                </a:lnTo>
                <a:lnTo>
                  <a:pt x="327170" y="326986"/>
                </a:lnTo>
                <a:lnTo>
                  <a:pt x="295901" y="359518"/>
                </a:lnTo>
                <a:lnTo>
                  <a:pt x="265955" y="393290"/>
                </a:lnTo>
                <a:lnTo>
                  <a:pt x="237374" y="428260"/>
                </a:lnTo>
                <a:lnTo>
                  <a:pt x="210202" y="464384"/>
                </a:lnTo>
                <a:lnTo>
                  <a:pt x="184478" y="501622"/>
                </a:lnTo>
                <a:lnTo>
                  <a:pt x="160246" y="539931"/>
                </a:lnTo>
                <a:lnTo>
                  <a:pt x="137546" y="579270"/>
                </a:lnTo>
                <a:lnTo>
                  <a:pt x="116422" y="619597"/>
                </a:lnTo>
                <a:lnTo>
                  <a:pt x="96915" y="660870"/>
                </a:lnTo>
                <a:lnTo>
                  <a:pt x="79067" y="703047"/>
                </a:lnTo>
                <a:lnTo>
                  <a:pt x="62920" y="746086"/>
                </a:lnTo>
                <a:lnTo>
                  <a:pt x="48515" y="789945"/>
                </a:lnTo>
                <a:lnTo>
                  <a:pt x="35895" y="834582"/>
                </a:lnTo>
                <a:lnTo>
                  <a:pt x="25102" y="879956"/>
                </a:lnTo>
                <a:lnTo>
                  <a:pt x="16177" y="926024"/>
                </a:lnTo>
                <a:lnTo>
                  <a:pt x="9162" y="972745"/>
                </a:lnTo>
                <a:lnTo>
                  <a:pt x="4100" y="1020077"/>
                </a:lnTo>
                <a:lnTo>
                  <a:pt x="1032" y="1067978"/>
                </a:lnTo>
                <a:lnTo>
                  <a:pt x="0" y="1116405"/>
                </a:lnTo>
                <a:lnTo>
                  <a:pt x="1032" y="1164833"/>
                </a:lnTo>
                <a:lnTo>
                  <a:pt x="4100" y="1212734"/>
                </a:lnTo>
                <a:lnTo>
                  <a:pt x="9162" y="1260065"/>
                </a:lnTo>
                <a:lnTo>
                  <a:pt x="16177" y="1306786"/>
                </a:lnTo>
                <a:lnTo>
                  <a:pt x="25102" y="1352855"/>
                </a:lnTo>
                <a:lnTo>
                  <a:pt x="35895" y="1398229"/>
                </a:lnTo>
                <a:lnTo>
                  <a:pt x="48515" y="1442866"/>
                </a:lnTo>
                <a:lnTo>
                  <a:pt x="62920" y="1486725"/>
                </a:lnTo>
                <a:lnTo>
                  <a:pt x="79067" y="1529764"/>
                </a:lnTo>
                <a:lnTo>
                  <a:pt x="96915" y="1571941"/>
                </a:lnTo>
                <a:lnTo>
                  <a:pt x="116422" y="1613213"/>
                </a:lnTo>
                <a:lnTo>
                  <a:pt x="137546" y="1653540"/>
                </a:lnTo>
                <a:lnTo>
                  <a:pt x="160246" y="1692879"/>
                </a:lnTo>
                <a:lnTo>
                  <a:pt x="184478" y="1731189"/>
                </a:lnTo>
                <a:lnTo>
                  <a:pt x="210202" y="1768427"/>
                </a:lnTo>
                <a:lnTo>
                  <a:pt x="237374" y="1804551"/>
                </a:lnTo>
                <a:lnTo>
                  <a:pt x="265955" y="1839520"/>
                </a:lnTo>
                <a:lnTo>
                  <a:pt x="295901" y="1873292"/>
                </a:lnTo>
                <a:lnTo>
                  <a:pt x="327170" y="1905825"/>
                </a:lnTo>
                <a:lnTo>
                  <a:pt x="359721" y="1937077"/>
                </a:lnTo>
                <a:lnTo>
                  <a:pt x="393512" y="1967006"/>
                </a:lnTo>
                <a:lnTo>
                  <a:pt x="428501" y="1995570"/>
                </a:lnTo>
                <a:lnTo>
                  <a:pt x="464646" y="2022728"/>
                </a:lnTo>
                <a:lnTo>
                  <a:pt x="501905" y="2048437"/>
                </a:lnTo>
                <a:lnTo>
                  <a:pt x="540236" y="2072655"/>
                </a:lnTo>
                <a:lnTo>
                  <a:pt x="579597" y="2095342"/>
                </a:lnTo>
                <a:lnTo>
                  <a:pt x="619947" y="2116454"/>
                </a:lnTo>
                <a:lnTo>
                  <a:pt x="661243" y="2135950"/>
                </a:lnTo>
                <a:lnTo>
                  <a:pt x="703443" y="2153788"/>
                </a:lnTo>
                <a:lnTo>
                  <a:pt x="746506" y="2169926"/>
                </a:lnTo>
                <a:lnTo>
                  <a:pt x="790390" y="2184323"/>
                </a:lnTo>
                <a:lnTo>
                  <a:pt x="835052" y="2196936"/>
                </a:lnTo>
                <a:lnTo>
                  <a:pt x="880451" y="2207723"/>
                </a:lnTo>
                <a:lnTo>
                  <a:pt x="926546" y="2216643"/>
                </a:lnTo>
                <a:lnTo>
                  <a:pt x="973293" y="2223654"/>
                </a:lnTo>
                <a:lnTo>
                  <a:pt x="1020651" y="2228713"/>
                </a:lnTo>
                <a:lnTo>
                  <a:pt x="1068579" y="2231780"/>
                </a:lnTo>
                <a:lnTo>
                  <a:pt x="1117034" y="2232811"/>
                </a:lnTo>
                <a:lnTo>
                  <a:pt x="1165488" y="2231780"/>
                </a:lnTo>
                <a:lnTo>
                  <a:pt x="1213416" y="2228713"/>
                </a:lnTo>
                <a:lnTo>
                  <a:pt x="1260774" y="2223654"/>
                </a:lnTo>
                <a:lnTo>
                  <a:pt x="1307521" y="2216643"/>
                </a:lnTo>
                <a:lnTo>
                  <a:pt x="1353616" y="2207723"/>
                </a:lnTo>
                <a:lnTo>
                  <a:pt x="1399015" y="2196936"/>
                </a:lnTo>
                <a:lnTo>
                  <a:pt x="1443677" y="2184323"/>
                </a:lnTo>
                <a:lnTo>
                  <a:pt x="1487561" y="2169926"/>
                </a:lnTo>
                <a:lnTo>
                  <a:pt x="1530624" y="2153788"/>
                </a:lnTo>
                <a:lnTo>
                  <a:pt x="1572825" y="2135950"/>
                </a:lnTo>
                <a:lnTo>
                  <a:pt x="1614120" y="2116454"/>
                </a:lnTo>
                <a:lnTo>
                  <a:pt x="1654470" y="2095342"/>
                </a:lnTo>
                <a:lnTo>
                  <a:pt x="1693831" y="2072655"/>
                </a:lnTo>
                <a:lnTo>
                  <a:pt x="1732162" y="2048437"/>
                </a:lnTo>
                <a:lnTo>
                  <a:pt x="1769421" y="2022728"/>
                </a:lnTo>
                <a:lnTo>
                  <a:pt x="1805566" y="1995570"/>
                </a:lnTo>
                <a:lnTo>
                  <a:pt x="1840555" y="1967006"/>
                </a:lnTo>
                <a:lnTo>
                  <a:pt x="1874346" y="1937077"/>
                </a:lnTo>
                <a:lnTo>
                  <a:pt x="1906897" y="1905825"/>
                </a:lnTo>
                <a:lnTo>
                  <a:pt x="1938166" y="1873292"/>
                </a:lnTo>
                <a:lnTo>
                  <a:pt x="1968112" y="1839520"/>
                </a:lnTo>
                <a:lnTo>
                  <a:pt x="1996693" y="1804551"/>
                </a:lnTo>
                <a:lnTo>
                  <a:pt x="2023866" y="1768427"/>
                </a:lnTo>
                <a:lnTo>
                  <a:pt x="2049589" y="1731189"/>
                </a:lnTo>
                <a:lnTo>
                  <a:pt x="2073822" y="1692879"/>
                </a:lnTo>
                <a:lnTo>
                  <a:pt x="2096521" y="1653540"/>
                </a:lnTo>
                <a:lnTo>
                  <a:pt x="2117645" y="1613213"/>
                </a:lnTo>
                <a:lnTo>
                  <a:pt x="2137152" y="1571941"/>
                </a:lnTo>
                <a:lnTo>
                  <a:pt x="2155000" y="1529764"/>
                </a:lnTo>
                <a:lnTo>
                  <a:pt x="2171147" y="1486725"/>
                </a:lnTo>
                <a:lnTo>
                  <a:pt x="2185552" y="1442866"/>
                </a:lnTo>
                <a:lnTo>
                  <a:pt x="2198172" y="1398229"/>
                </a:lnTo>
                <a:lnTo>
                  <a:pt x="2208965" y="1352855"/>
                </a:lnTo>
                <a:lnTo>
                  <a:pt x="2217890" y="1306786"/>
                </a:lnTo>
                <a:lnTo>
                  <a:pt x="2224905" y="1260065"/>
                </a:lnTo>
                <a:lnTo>
                  <a:pt x="2229967" y="1212734"/>
                </a:lnTo>
                <a:lnTo>
                  <a:pt x="2233036" y="1164833"/>
                </a:lnTo>
                <a:lnTo>
                  <a:pt x="2234068" y="1116405"/>
                </a:lnTo>
                <a:lnTo>
                  <a:pt x="2233036" y="1067978"/>
                </a:lnTo>
                <a:lnTo>
                  <a:pt x="2229967" y="1020077"/>
                </a:lnTo>
                <a:lnTo>
                  <a:pt x="2224905" y="972745"/>
                </a:lnTo>
                <a:lnTo>
                  <a:pt x="2217890" y="926024"/>
                </a:lnTo>
                <a:lnTo>
                  <a:pt x="2208965" y="879956"/>
                </a:lnTo>
                <a:lnTo>
                  <a:pt x="2198172" y="834582"/>
                </a:lnTo>
                <a:lnTo>
                  <a:pt x="2185552" y="789945"/>
                </a:lnTo>
                <a:lnTo>
                  <a:pt x="2171147" y="746086"/>
                </a:lnTo>
                <a:lnTo>
                  <a:pt x="2155000" y="703047"/>
                </a:lnTo>
                <a:lnTo>
                  <a:pt x="2137152" y="660870"/>
                </a:lnTo>
                <a:lnTo>
                  <a:pt x="2117645" y="619597"/>
                </a:lnTo>
                <a:lnTo>
                  <a:pt x="2096521" y="579270"/>
                </a:lnTo>
                <a:lnTo>
                  <a:pt x="2073822" y="539931"/>
                </a:lnTo>
                <a:lnTo>
                  <a:pt x="2049589" y="501622"/>
                </a:lnTo>
                <a:lnTo>
                  <a:pt x="2023866" y="464384"/>
                </a:lnTo>
                <a:lnTo>
                  <a:pt x="1996693" y="428260"/>
                </a:lnTo>
                <a:lnTo>
                  <a:pt x="1968112" y="393290"/>
                </a:lnTo>
                <a:lnTo>
                  <a:pt x="1938166" y="359518"/>
                </a:lnTo>
                <a:lnTo>
                  <a:pt x="1906897" y="326986"/>
                </a:lnTo>
                <a:lnTo>
                  <a:pt x="1874346" y="295734"/>
                </a:lnTo>
                <a:lnTo>
                  <a:pt x="1840555" y="265805"/>
                </a:lnTo>
                <a:lnTo>
                  <a:pt x="1805566" y="237240"/>
                </a:lnTo>
                <a:lnTo>
                  <a:pt x="1769421" y="210083"/>
                </a:lnTo>
                <a:lnTo>
                  <a:pt x="1732162" y="184374"/>
                </a:lnTo>
                <a:lnTo>
                  <a:pt x="1693831" y="160155"/>
                </a:lnTo>
                <a:lnTo>
                  <a:pt x="1654470" y="137469"/>
                </a:lnTo>
                <a:lnTo>
                  <a:pt x="1614120" y="116357"/>
                </a:lnTo>
                <a:lnTo>
                  <a:pt x="1572825" y="96861"/>
                </a:lnTo>
                <a:lnTo>
                  <a:pt x="1530624" y="79022"/>
                </a:lnTo>
                <a:lnTo>
                  <a:pt x="1487561" y="62884"/>
                </a:lnTo>
                <a:lnTo>
                  <a:pt x="1443677" y="48488"/>
                </a:lnTo>
                <a:lnTo>
                  <a:pt x="1399015" y="35875"/>
                </a:lnTo>
                <a:lnTo>
                  <a:pt x="1353616" y="25087"/>
                </a:lnTo>
                <a:lnTo>
                  <a:pt x="1307521" y="16167"/>
                </a:lnTo>
                <a:lnTo>
                  <a:pt x="1260774" y="9157"/>
                </a:lnTo>
                <a:lnTo>
                  <a:pt x="1213416" y="4097"/>
                </a:lnTo>
                <a:lnTo>
                  <a:pt x="1165488" y="1031"/>
                </a:lnTo>
                <a:lnTo>
                  <a:pt x="111703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251388" y="5164868"/>
            <a:ext cx="2234565" cy="2233295"/>
          </a:xfrm>
          <a:custGeom>
            <a:avLst/>
            <a:gdLst/>
            <a:ahLst/>
            <a:cxnLst/>
            <a:rect l="l" t="t" r="r" b="b"/>
            <a:pathLst>
              <a:path w="2234565" h="2233295">
                <a:moveTo>
                  <a:pt x="0" y="1116405"/>
                </a:moveTo>
                <a:lnTo>
                  <a:pt x="1032" y="1067978"/>
                </a:lnTo>
                <a:lnTo>
                  <a:pt x="4100" y="1020077"/>
                </a:lnTo>
                <a:lnTo>
                  <a:pt x="9162" y="972745"/>
                </a:lnTo>
                <a:lnTo>
                  <a:pt x="16177" y="926024"/>
                </a:lnTo>
                <a:lnTo>
                  <a:pt x="25102" y="879956"/>
                </a:lnTo>
                <a:lnTo>
                  <a:pt x="35895" y="834582"/>
                </a:lnTo>
                <a:lnTo>
                  <a:pt x="48515" y="789945"/>
                </a:lnTo>
                <a:lnTo>
                  <a:pt x="62920" y="746086"/>
                </a:lnTo>
                <a:lnTo>
                  <a:pt x="79067" y="703047"/>
                </a:lnTo>
                <a:lnTo>
                  <a:pt x="96915" y="660870"/>
                </a:lnTo>
                <a:lnTo>
                  <a:pt x="116422" y="619597"/>
                </a:lnTo>
                <a:lnTo>
                  <a:pt x="137546" y="579270"/>
                </a:lnTo>
                <a:lnTo>
                  <a:pt x="160246" y="539931"/>
                </a:lnTo>
                <a:lnTo>
                  <a:pt x="184478" y="501622"/>
                </a:lnTo>
                <a:lnTo>
                  <a:pt x="210202" y="464384"/>
                </a:lnTo>
                <a:lnTo>
                  <a:pt x="237374" y="428260"/>
                </a:lnTo>
                <a:lnTo>
                  <a:pt x="265955" y="393290"/>
                </a:lnTo>
                <a:lnTo>
                  <a:pt x="295901" y="359518"/>
                </a:lnTo>
                <a:lnTo>
                  <a:pt x="327170" y="326986"/>
                </a:lnTo>
                <a:lnTo>
                  <a:pt x="359721" y="295734"/>
                </a:lnTo>
                <a:lnTo>
                  <a:pt x="393512" y="265805"/>
                </a:lnTo>
                <a:lnTo>
                  <a:pt x="428501" y="237240"/>
                </a:lnTo>
                <a:lnTo>
                  <a:pt x="464646" y="210083"/>
                </a:lnTo>
                <a:lnTo>
                  <a:pt x="501905" y="184374"/>
                </a:lnTo>
                <a:lnTo>
                  <a:pt x="540236" y="160155"/>
                </a:lnTo>
                <a:lnTo>
                  <a:pt x="579597" y="137469"/>
                </a:lnTo>
                <a:lnTo>
                  <a:pt x="619947" y="116357"/>
                </a:lnTo>
                <a:lnTo>
                  <a:pt x="661243" y="96861"/>
                </a:lnTo>
                <a:lnTo>
                  <a:pt x="703443" y="79022"/>
                </a:lnTo>
                <a:lnTo>
                  <a:pt x="746506" y="62884"/>
                </a:lnTo>
                <a:lnTo>
                  <a:pt x="790390" y="48488"/>
                </a:lnTo>
                <a:lnTo>
                  <a:pt x="835052" y="35875"/>
                </a:lnTo>
                <a:lnTo>
                  <a:pt x="880451" y="25087"/>
                </a:lnTo>
                <a:lnTo>
                  <a:pt x="926546" y="16167"/>
                </a:lnTo>
                <a:lnTo>
                  <a:pt x="973293" y="9157"/>
                </a:lnTo>
                <a:lnTo>
                  <a:pt x="1020651" y="4097"/>
                </a:lnTo>
                <a:lnTo>
                  <a:pt x="1068579" y="1031"/>
                </a:lnTo>
                <a:lnTo>
                  <a:pt x="1117034" y="0"/>
                </a:lnTo>
                <a:lnTo>
                  <a:pt x="1165488" y="1031"/>
                </a:lnTo>
                <a:lnTo>
                  <a:pt x="1213416" y="4097"/>
                </a:lnTo>
                <a:lnTo>
                  <a:pt x="1260774" y="9157"/>
                </a:lnTo>
                <a:lnTo>
                  <a:pt x="1307521" y="16167"/>
                </a:lnTo>
                <a:lnTo>
                  <a:pt x="1353616" y="25087"/>
                </a:lnTo>
                <a:lnTo>
                  <a:pt x="1399015" y="35875"/>
                </a:lnTo>
                <a:lnTo>
                  <a:pt x="1443677" y="48488"/>
                </a:lnTo>
                <a:lnTo>
                  <a:pt x="1487561" y="62884"/>
                </a:lnTo>
                <a:lnTo>
                  <a:pt x="1530624" y="79022"/>
                </a:lnTo>
                <a:lnTo>
                  <a:pt x="1572825" y="96861"/>
                </a:lnTo>
                <a:lnTo>
                  <a:pt x="1614120" y="116357"/>
                </a:lnTo>
                <a:lnTo>
                  <a:pt x="1654470" y="137469"/>
                </a:lnTo>
                <a:lnTo>
                  <a:pt x="1693831" y="160155"/>
                </a:lnTo>
                <a:lnTo>
                  <a:pt x="1732162" y="184374"/>
                </a:lnTo>
                <a:lnTo>
                  <a:pt x="1769421" y="210083"/>
                </a:lnTo>
                <a:lnTo>
                  <a:pt x="1805566" y="237240"/>
                </a:lnTo>
                <a:lnTo>
                  <a:pt x="1840555" y="265805"/>
                </a:lnTo>
                <a:lnTo>
                  <a:pt x="1874346" y="295734"/>
                </a:lnTo>
                <a:lnTo>
                  <a:pt x="1906897" y="326986"/>
                </a:lnTo>
                <a:lnTo>
                  <a:pt x="1938166" y="359518"/>
                </a:lnTo>
                <a:lnTo>
                  <a:pt x="1968112" y="393290"/>
                </a:lnTo>
                <a:lnTo>
                  <a:pt x="1996693" y="428260"/>
                </a:lnTo>
                <a:lnTo>
                  <a:pt x="2023866" y="464384"/>
                </a:lnTo>
                <a:lnTo>
                  <a:pt x="2049589" y="501622"/>
                </a:lnTo>
                <a:lnTo>
                  <a:pt x="2073822" y="539931"/>
                </a:lnTo>
                <a:lnTo>
                  <a:pt x="2096521" y="579270"/>
                </a:lnTo>
                <a:lnTo>
                  <a:pt x="2117645" y="619597"/>
                </a:lnTo>
                <a:lnTo>
                  <a:pt x="2137152" y="660870"/>
                </a:lnTo>
                <a:lnTo>
                  <a:pt x="2155000" y="703047"/>
                </a:lnTo>
                <a:lnTo>
                  <a:pt x="2171147" y="746086"/>
                </a:lnTo>
                <a:lnTo>
                  <a:pt x="2185552" y="789945"/>
                </a:lnTo>
                <a:lnTo>
                  <a:pt x="2198172" y="834582"/>
                </a:lnTo>
                <a:lnTo>
                  <a:pt x="2208965" y="879956"/>
                </a:lnTo>
                <a:lnTo>
                  <a:pt x="2217890" y="926024"/>
                </a:lnTo>
                <a:lnTo>
                  <a:pt x="2224905" y="972745"/>
                </a:lnTo>
                <a:lnTo>
                  <a:pt x="2229967" y="1020077"/>
                </a:lnTo>
                <a:lnTo>
                  <a:pt x="2233036" y="1067978"/>
                </a:lnTo>
                <a:lnTo>
                  <a:pt x="2234068" y="1116405"/>
                </a:lnTo>
                <a:lnTo>
                  <a:pt x="2233036" y="1164833"/>
                </a:lnTo>
                <a:lnTo>
                  <a:pt x="2229967" y="1212734"/>
                </a:lnTo>
                <a:lnTo>
                  <a:pt x="2224905" y="1260065"/>
                </a:lnTo>
                <a:lnTo>
                  <a:pt x="2217890" y="1306786"/>
                </a:lnTo>
                <a:lnTo>
                  <a:pt x="2208965" y="1352855"/>
                </a:lnTo>
                <a:lnTo>
                  <a:pt x="2198172" y="1398229"/>
                </a:lnTo>
                <a:lnTo>
                  <a:pt x="2185552" y="1442866"/>
                </a:lnTo>
                <a:lnTo>
                  <a:pt x="2171147" y="1486725"/>
                </a:lnTo>
                <a:lnTo>
                  <a:pt x="2155000" y="1529764"/>
                </a:lnTo>
                <a:lnTo>
                  <a:pt x="2137152" y="1571941"/>
                </a:lnTo>
                <a:lnTo>
                  <a:pt x="2117645" y="1613213"/>
                </a:lnTo>
                <a:lnTo>
                  <a:pt x="2096521" y="1653540"/>
                </a:lnTo>
                <a:lnTo>
                  <a:pt x="2073822" y="1692879"/>
                </a:lnTo>
                <a:lnTo>
                  <a:pt x="2049589" y="1731189"/>
                </a:lnTo>
                <a:lnTo>
                  <a:pt x="2023866" y="1768427"/>
                </a:lnTo>
                <a:lnTo>
                  <a:pt x="1996693" y="1804551"/>
                </a:lnTo>
                <a:lnTo>
                  <a:pt x="1968112" y="1839520"/>
                </a:lnTo>
                <a:lnTo>
                  <a:pt x="1938166" y="1873292"/>
                </a:lnTo>
                <a:lnTo>
                  <a:pt x="1906897" y="1905825"/>
                </a:lnTo>
                <a:lnTo>
                  <a:pt x="1874346" y="1937077"/>
                </a:lnTo>
                <a:lnTo>
                  <a:pt x="1840555" y="1967006"/>
                </a:lnTo>
                <a:lnTo>
                  <a:pt x="1805566" y="1995570"/>
                </a:lnTo>
                <a:lnTo>
                  <a:pt x="1769421" y="2022728"/>
                </a:lnTo>
                <a:lnTo>
                  <a:pt x="1732162" y="2048437"/>
                </a:lnTo>
                <a:lnTo>
                  <a:pt x="1693831" y="2072655"/>
                </a:lnTo>
                <a:lnTo>
                  <a:pt x="1654470" y="2095342"/>
                </a:lnTo>
                <a:lnTo>
                  <a:pt x="1614120" y="2116454"/>
                </a:lnTo>
                <a:lnTo>
                  <a:pt x="1572825" y="2135950"/>
                </a:lnTo>
                <a:lnTo>
                  <a:pt x="1530624" y="2153788"/>
                </a:lnTo>
                <a:lnTo>
                  <a:pt x="1487561" y="2169926"/>
                </a:lnTo>
                <a:lnTo>
                  <a:pt x="1443677" y="2184323"/>
                </a:lnTo>
                <a:lnTo>
                  <a:pt x="1399015" y="2196936"/>
                </a:lnTo>
                <a:lnTo>
                  <a:pt x="1353616" y="2207723"/>
                </a:lnTo>
                <a:lnTo>
                  <a:pt x="1307521" y="2216643"/>
                </a:lnTo>
                <a:lnTo>
                  <a:pt x="1260774" y="2223654"/>
                </a:lnTo>
                <a:lnTo>
                  <a:pt x="1213416" y="2228713"/>
                </a:lnTo>
                <a:lnTo>
                  <a:pt x="1165488" y="2231780"/>
                </a:lnTo>
                <a:lnTo>
                  <a:pt x="1117034" y="2232811"/>
                </a:lnTo>
                <a:lnTo>
                  <a:pt x="1068579" y="2231780"/>
                </a:lnTo>
                <a:lnTo>
                  <a:pt x="1020651" y="2228713"/>
                </a:lnTo>
                <a:lnTo>
                  <a:pt x="973293" y="2223654"/>
                </a:lnTo>
                <a:lnTo>
                  <a:pt x="926546" y="2216643"/>
                </a:lnTo>
                <a:lnTo>
                  <a:pt x="880451" y="2207723"/>
                </a:lnTo>
                <a:lnTo>
                  <a:pt x="835052" y="2196936"/>
                </a:lnTo>
                <a:lnTo>
                  <a:pt x="790390" y="2184323"/>
                </a:lnTo>
                <a:lnTo>
                  <a:pt x="746506" y="2169926"/>
                </a:lnTo>
                <a:lnTo>
                  <a:pt x="703443" y="2153788"/>
                </a:lnTo>
                <a:lnTo>
                  <a:pt x="661243" y="2135950"/>
                </a:lnTo>
                <a:lnTo>
                  <a:pt x="619947" y="2116454"/>
                </a:lnTo>
                <a:lnTo>
                  <a:pt x="579597" y="2095342"/>
                </a:lnTo>
                <a:lnTo>
                  <a:pt x="540236" y="2072655"/>
                </a:lnTo>
                <a:lnTo>
                  <a:pt x="501905" y="2048437"/>
                </a:lnTo>
                <a:lnTo>
                  <a:pt x="464646" y="2022728"/>
                </a:lnTo>
                <a:lnTo>
                  <a:pt x="428501" y="1995570"/>
                </a:lnTo>
                <a:lnTo>
                  <a:pt x="393512" y="1967006"/>
                </a:lnTo>
                <a:lnTo>
                  <a:pt x="359721" y="1937077"/>
                </a:lnTo>
                <a:lnTo>
                  <a:pt x="327170" y="1905825"/>
                </a:lnTo>
                <a:lnTo>
                  <a:pt x="295901" y="1873292"/>
                </a:lnTo>
                <a:lnTo>
                  <a:pt x="265955" y="1839520"/>
                </a:lnTo>
                <a:lnTo>
                  <a:pt x="237374" y="1804551"/>
                </a:lnTo>
                <a:lnTo>
                  <a:pt x="210202" y="1768427"/>
                </a:lnTo>
                <a:lnTo>
                  <a:pt x="184478" y="1731189"/>
                </a:lnTo>
                <a:lnTo>
                  <a:pt x="160246" y="1692879"/>
                </a:lnTo>
                <a:lnTo>
                  <a:pt x="137546" y="1653540"/>
                </a:lnTo>
                <a:lnTo>
                  <a:pt x="116422" y="1613213"/>
                </a:lnTo>
                <a:lnTo>
                  <a:pt x="96915" y="1571941"/>
                </a:lnTo>
                <a:lnTo>
                  <a:pt x="79067" y="1529764"/>
                </a:lnTo>
                <a:lnTo>
                  <a:pt x="62920" y="1486725"/>
                </a:lnTo>
                <a:lnTo>
                  <a:pt x="48515" y="1442866"/>
                </a:lnTo>
                <a:lnTo>
                  <a:pt x="35895" y="1398229"/>
                </a:lnTo>
                <a:lnTo>
                  <a:pt x="25102" y="1352855"/>
                </a:lnTo>
                <a:lnTo>
                  <a:pt x="16177" y="1306786"/>
                </a:lnTo>
                <a:lnTo>
                  <a:pt x="9162" y="1260065"/>
                </a:lnTo>
                <a:lnTo>
                  <a:pt x="4100" y="1212734"/>
                </a:lnTo>
                <a:lnTo>
                  <a:pt x="1032" y="1164833"/>
                </a:lnTo>
                <a:lnTo>
                  <a:pt x="0" y="1116405"/>
                </a:lnTo>
                <a:close/>
              </a:path>
            </a:pathLst>
          </a:custGeom>
          <a:ln w="21360">
            <a:solidFill>
              <a:srgbClr val="00A1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718809" y="8068654"/>
            <a:ext cx="13801725" cy="1786889"/>
          </a:xfrm>
          <a:custGeom>
            <a:avLst/>
            <a:gdLst/>
            <a:ahLst/>
            <a:cxnLst/>
            <a:rect l="l" t="t" r="r" b="b"/>
            <a:pathLst>
              <a:path w="13801725" h="1786890">
                <a:moveTo>
                  <a:pt x="0" y="0"/>
                </a:moveTo>
                <a:lnTo>
                  <a:pt x="13801464" y="0"/>
                </a:lnTo>
                <a:lnTo>
                  <a:pt x="13801464" y="1786751"/>
                </a:lnTo>
                <a:lnTo>
                  <a:pt x="0" y="1786751"/>
                </a:lnTo>
                <a:lnTo>
                  <a:pt x="0" y="0"/>
                </a:lnTo>
                <a:close/>
              </a:path>
            </a:pathLst>
          </a:custGeom>
          <a:solidFill>
            <a:srgbClr val="F76A0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718809" y="8068654"/>
            <a:ext cx="13801725" cy="1786889"/>
          </a:xfrm>
          <a:custGeom>
            <a:avLst/>
            <a:gdLst/>
            <a:ahLst/>
            <a:cxnLst/>
            <a:rect l="l" t="t" r="r" b="b"/>
            <a:pathLst>
              <a:path w="13801725" h="1786890">
                <a:moveTo>
                  <a:pt x="0" y="0"/>
                </a:moveTo>
                <a:lnTo>
                  <a:pt x="13801464" y="0"/>
                </a:lnTo>
                <a:lnTo>
                  <a:pt x="13801464" y="1786751"/>
                </a:lnTo>
                <a:lnTo>
                  <a:pt x="0" y="1786751"/>
                </a:lnTo>
                <a:lnTo>
                  <a:pt x="0" y="0"/>
                </a:lnTo>
                <a:close/>
              </a:path>
            </a:pathLst>
          </a:custGeom>
          <a:ln w="2136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601775" y="7844996"/>
            <a:ext cx="2234565" cy="2234565"/>
          </a:xfrm>
          <a:custGeom>
            <a:avLst/>
            <a:gdLst/>
            <a:ahLst/>
            <a:cxnLst/>
            <a:rect l="l" t="t" r="r" b="b"/>
            <a:pathLst>
              <a:path w="2234565" h="2234565">
                <a:moveTo>
                  <a:pt x="1117034" y="0"/>
                </a:moveTo>
                <a:lnTo>
                  <a:pt x="1068579" y="1032"/>
                </a:lnTo>
                <a:lnTo>
                  <a:pt x="1020651" y="4100"/>
                </a:lnTo>
                <a:lnTo>
                  <a:pt x="973293" y="9162"/>
                </a:lnTo>
                <a:lnTo>
                  <a:pt x="926546" y="16177"/>
                </a:lnTo>
                <a:lnTo>
                  <a:pt x="880451" y="25102"/>
                </a:lnTo>
                <a:lnTo>
                  <a:pt x="835052" y="35895"/>
                </a:lnTo>
                <a:lnTo>
                  <a:pt x="790390" y="48515"/>
                </a:lnTo>
                <a:lnTo>
                  <a:pt x="746506" y="62920"/>
                </a:lnTo>
                <a:lnTo>
                  <a:pt x="703443" y="79067"/>
                </a:lnTo>
                <a:lnTo>
                  <a:pt x="661243" y="96915"/>
                </a:lnTo>
                <a:lnTo>
                  <a:pt x="619947" y="116422"/>
                </a:lnTo>
                <a:lnTo>
                  <a:pt x="579597" y="137546"/>
                </a:lnTo>
                <a:lnTo>
                  <a:pt x="540236" y="160246"/>
                </a:lnTo>
                <a:lnTo>
                  <a:pt x="501905" y="184478"/>
                </a:lnTo>
                <a:lnTo>
                  <a:pt x="464646" y="210202"/>
                </a:lnTo>
                <a:lnTo>
                  <a:pt x="428501" y="237374"/>
                </a:lnTo>
                <a:lnTo>
                  <a:pt x="393512" y="265955"/>
                </a:lnTo>
                <a:lnTo>
                  <a:pt x="359721" y="295901"/>
                </a:lnTo>
                <a:lnTo>
                  <a:pt x="327170" y="327170"/>
                </a:lnTo>
                <a:lnTo>
                  <a:pt x="295901" y="359721"/>
                </a:lnTo>
                <a:lnTo>
                  <a:pt x="265955" y="393512"/>
                </a:lnTo>
                <a:lnTo>
                  <a:pt x="237374" y="428501"/>
                </a:lnTo>
                <a:lnTo>
                  <a:pt x="210202" y="464646"/>
                </a:lnTo>
                <a:lnTo>
                  <a:pt x="184478" y="501905"/>
                </a:lnTo>
                <a:lnTo>
                  <a:pt x="160246" y="540236"/>
                </a:lnTo>
                <a:lnTo>
                  <a:pt x="137546" y="579597"/>
                </a:lnTo>
                <a:lnTo>
                  <a:pt x="116422" y="619947"/>
                </a:lnTo>
                <a:lnTo>
                  <a:pt x="96915" y="661243"/>
                </a:lnTo>
                <a:lnTo>
                  <a:pt x="79067" y="703443"/>
                </a:lnTo>
                <a:lnTo>
                  <a:pt x="62920" y="746506"/>
                </a:lnTo>
                <a:lnTo>
                  <a:pt x="48515" y="790390"/>
                </a:lnTo>
                <a:lnTo>
                  <a:pt x="35895" y="835052"/>
                </a:lnTo>
                <a:lnTo>
                  <a:pt x="25102" y="880451"/>
                </a:lnTo>
                <a:lnTo>
                  <a:pt x="16177" y="926546"/>
                </a:lnTo>
                <a:lnTo>
                  <a:pt x="9162" y="973293"/>
                </a:lnTo>
                <a:lnTo>
                  <a:pt x="4100" y="1020651"/>
                </a:lnTo>
                <a:lnTo>
                  <a:pt x="1032" y="1068579"/>
                </a:lnTo>
                <a:lnTo>
                  <a:pt x="0" y="1117034"/>
                </a:lnTo>
                <a:lnTo>
                  <a:pt x="1032" y="1165488"/>
                </a:lnTo>
                <a:lnTo>
                  <a:pt x="4100" y="1213416"/>
                </a:lnTo>
                <a:lnTo>
                  <a:pt x="9162" y="1260774"/>
                </a:lnTo>
                <a:lnTo>
                  <a:pt x="16177" y="1307521"/>
                </a:lnTo>
                <a:lnTo>
                  <a:pt x="25102" y="1353616"/>
                </a:lnTo>
                <a:lnTo>
                  <a:pt x="35895" y="1399015"/>
                </a:lnTo>
                <a:lnTo>
                  <a:pt x="48515" y="1443677"/>
                </a:lnTo>
                <a:lnTo>
                  <a:pt x="62920" y="1487561"/>
                </a:lnTo>
                <a:lnTo>
                  <a:pt x="79067" y="1530624"/>
                </a:lnTo>
                <a:lnTo>
                  <a:pt x="96915" y="1572825"/>
                </a:lnTo>
                <a:lnTo>
                  <a:pt x="116422" y="1614120"/>
                </a:lnTo>
                <a:lnTo>
                  <a:pt x="137546" y="1654470"/>
                </a:lnTo>
                <a:lnTo>
                  <a:pt x="160246" y="1693831"/>
                </a:lnTo>
                <a:lnTo>
                  <a:pt x="184478" y="1732162"/>
                </a:lnTo>
                <a:lnTo>
                  <a:pt x="210202" y="1769421"/>
                </a:lnTo>
                <a:lnTo>
                  <a:pt x="237374" y="1805566"/>
                </a:lnTo>
                <a:lnTo>
                  <a:pt x="265955" y="1840555"/>
                </a:lnTo>
                <a:lnTo>
                  <a:pt x="295901" y="1874346"/>
                </a:lnTo>
                <a:lnTo>
                  <a:pt x="327170" y="1906897"/>
                </a:lnTo>
                <a:lnTo>
                  <a:pt x="359721" y="1938166"/>
                </a:lnTo>
                <a:lnTo>
                  <a:pt x="393512" y="1968112"/>
                </a:lnTo>
                <a:lnTo>
                  <a:pt x="428501" y="1996693"/>
                </a:lnTo>
                <a:lnTo>
                  <a:pt x="464646" y="2023866"/>
                </a:lnTo>
                <a:lnTo>
                  <a:pt x="501905" y="2049589"/>
                </a:lnTo>
                <a:lnTo>
                  <a:pt x="540236" y="2073822"/>
                </a:lnTo>
                <a:lnTo>
                  <a:pt x="579597" y="2096521"/>
                </a:lnTo>
                <a:lnTo>
                  <a:pt x="619947" y="2117645"/>
                </a:lnTo>
                <a:lnTo>
                  <a:pt x="661243" y="2137152"/>
                </a:lnTo>
                <a:lnTo>
                  <a:pt x="703443" y="2155000"/>
                </a:lnTo>
                <a:lnTo>
                  <a:pt x="746506" y="2171147"/>
                </a:lnTo>
                <a:lnTo>
                  <a:pt x="790390" y="2185552"/>
                </a:lnTo>
                <a:lnTo>
                  <a:pt x="835052" y="2198172"/>
                </a:lnTo>
                <a:lnTo>
                  <a:pt x="880451" y="2208965"/>
                </a:lnTo>
                <a:lnTo>
                  <a:pt x="926546" y="2217890"/>
                </a:lnTo>
                <a:lnTo>
                  <a:pt x="973293" y="2224905"/>
                </a:lnTo>
                <a:lnTo>
                  <a:pt x="1020651" y="2229967"/>
                </a:lnTo>
                <a:lnTo>
                  <a:pt x="1068579" y="2233036"/>
                </a:lnTo>
                <a:lnTo>
                  <a:pt x="1117034" y="2234068"/>
                </a:lnTo>
                <a:lnTo>
                  <a:pt x="1165488" y="2233036"/>
                </a:lnTo>
                <a:lnTo>
                  <a:pt x="1213416" y="2229967"/>
                </a:lnTo>
                <a:lnTo>
                  <a:pt x="1260774" y="2224905"/>
                </a:lnTo>
                <a:lnTo>
                  <a:pt x="1307521" y="2217890"/>
                </a:lnTo>
                <a:lnTo>
                  <a:pt x="1353616" y="2208965"/>
                </a:lnTo>
                <a:lnTo>
                  <a:pt x="1399015" y="2198172"/>
                </a:lnTo>
                <a:lnTo>
                  <a:pt x="1443677" y="2185552"/>
                </a:lnTo>
                <a:lnTo>
                  <a:pt x="1487561" y="2171147"/>
                </a:lnTo>
                <a:lnTo>
                  <a:pt x="1530624" y="2155000"/>
                </a:lnTo>
                <a:lnTo>
                  <a:pt x="1572825" y="2137152"/>
                </a:lnTo>
                <a:lnTo>
                  <a:pt x="1614120" y="2117645"/>
                </a:lnTo>
                <a:lnTo>
                  <a:pt x="1654470" y="2096521"/>
                </a:lnTo>
                <a:lnTo>
                  <a:pt x="1693831" y="2073822"/>
                </a:lnTo>
                <a:lnTo>
                  <a:pt x="1732162" y="2049589"/>
                </a:lnTo>
                <a:lnTo>
                  <a:pt x="1769421" y="2023866"/>
                </a:lnTo>
                <a:lnTo>
                  <a:pt x="1805566" y="1996693"/>
                </a:lnTo>
                <a:lnTo>
                  <a:pt x="1840555" y="1968112"/>
                </a:lnTo>
                <a:lnTo>
                  <a:pt x="1874346" y="1938166"/>
                </a:lnTo>
                <a:lnTo>
                  <a:pt x="1906897" y="1906897"/>
                </a:lnTo>
                <a:lnTo>
                  <a:pt x="1938166" y="1874346"/>
                </a:lnTo>
                <a:lnTo>
                  <a:pt x="1968112" y="1840555"/>
                </a:lnTo>
                <a:lnTo>
                  <a:pt x="1996693" y="1805566"/>
                </a:lnTo>
                <a:lnTo>
                  <a:pt x="2023866" y="1769421"/>
                </a:lnTo>
                <a:lnTo>
                  <a:pt x="2049589" y="1732162"/>
                </a:lnTo>
                <a:lnTo>
                  <a:pt x="2073822" y="1693831"/>
                </a:lnTo>
                <a:lnTo>
                  <a:pt x="2096521" y="1654470"/>
                </a:lnTo>
                <a:lnTo>
                  <a:pt x="2117645" y="1614120"/>
                </a:lnTo>
                <a:lnTo>
                  <a:pt x="2137152" y="1572825"/>
                </a:lnTo>
                <a:lnTo>
                  <a:pt x="2155000" y="1530624"/>
                </a:lnTo>
                <a:lnTo>
                  <a:pt x="2171147" y="1487561"/>
                </a:lnTo>
                <a:lnTo>
                  <a:pt x="2185552" y="1443677"/>
                </a:lnTo>
                <a:lnTo>
                  <a:pt x="2198172" y="1399015"/>
                </a:lnTo>
                <a:lnTo>
                  <a:pt x="2208965" y="1353616"/>
                </a:lnTo>
                <a:lnTo>
                  <a:pt x="2217890" y="1307521"/>
                </a:lnTo>
                <a:lnTo>
                  <a:pt x="2224905" y="1260774"/>
                </a:lnTo>
                <a:lnTo>
                  <a:pt x="2229967" y="1213416"/>
                </a:lnTo>
                <a:lnTo>
                  <a:pt x="2233036" y="1165488"/>
                </a:lnTo>
                <a:lnTo>
                  <a:pt x="2234068" y="1117034"/>
                </a:lnTo>
                <a:lnTo>
                  <a:pt x="2233036" y="1068579"/>
                </a:lnTo>
                <a:lnTo>
                  <a:pt x="2229967" y="1020651"/>
                </a:lnTo>
                <a:lnTo>
                  <a:pt x="2224905" y="973293"/>
                </a:lnTo>
                <a:lnTo>
                  <a:pt x="2217890" y="926546"/>
                </a:lnTo>
                <a:lnTo>
                  <a:pt x="2208965" y="880451"/>
                </a:lnTo>
                <a:lnTo>
                  <a:pt x="2198172" y="835052"/>
                </a:lnTo>
                <a:lnTo>
                  <a:pt x="2185552" y="790390"/>
                </a:lnTo>
                <a:lnTo>
                  <a:pt x="2171147" y="746506"/>
                </a:lnTo>
                <a:lnTo>
                  <a:pt x="2155000" y="703443"/>
                </a:lnTo>
                <a:lnTo>
                  <a:pt x="2137152" y="661243"/>
                </a:lnTo>
                <a:lnTo>
                  <a:pt x="2117645" y="619947"/>
                </a:lnTo>
                <a:lnTo>
                  <a:pt x="2096521" y="579597"/>
                </a:lnTo>
                <a:lnTo>
                  <a:pt x="2073822" y="540236"/>
                </a:lnTo>
                <a:lnTo>
                  <a:pt x="2049589" y="501905"/>
                </a:lnTo>
                <a:lnTo>
                  <a:pt x="2023866" y="464646"/>
                </a:lnTo>
                <a:lnTo>
                  <a:pt x="1996693" y="428501"/>
                </a:lnTo>
                <a:lnTo>
                  <a:pt x="1968112" y="393512"/>
                </a:lnTo>
                <a:lnTo>
                  <a:pt x="1938166" y="359721"/>
                </a:lnTo>
                <a:lnTo>
                  <a:pt x="1906897" y="327170"/>
                </a:lnTo>
                <a:lnTo>
                  <a:pt x="1874346" y="295901"/>
                </a:lnTo>
                <a:lnTo>
                  <a:pt x="1840555" y="265955"/>
                </a:lnTo>
                <a:lnTo>
                  <a:pt x="1805566" y="237374"/>
                </a:lnTo>
                <a:lnTo>
                  <a:pt x="1769421" y="210202"/>
                </a:lnTo>
                <a:lnTo>
                  <a:pt x="1732162" y="184478"/>
                </a:lnTo>
                <a:lnTo>
                  <a:pt x="1693831" y="160246"/>
                </a:lnTo>
                <a:lnTo>
                  <a:pt x="1654470" y="137546"/>
                </a:lnTo>
                <a:lnTo>
                  <a:pt x="1614120" y="116422"/>
                </a:lnTo>
                <a:lnTo>
                  <a:pt x="1572825" y="96915"/>
                </a:lnTo>
                <a:lnTo>
                  <a:pt x="1530624" y="79067"/>
                </a:lnTo>
                <a:lnTo>
                  <a:pt x="1487561" y="62920"/>
                </a:lnTo>
                <a:lnTo>
                  <a:pt x="1443677" y="48515"/>
                </a:lnTo>
                <a:lnTo>
                  <a:pt x="1399015" y="35895"/>
                </a:lnTo>
                <a:lnTo>
                  <a:pt x="1353616" y="25102"/>
                </a:lnTo>
                <a:lnTo>
                  <a:pt x="1307521" y="16177"/>
                </a:lnTo>
                <a:lnTo>
                  <a:pt x="1260774" y="9162"/>
                </a:lnTo>
                <a:lnTo>
                  <a:pt x="1213416" y="4100"/>
                </a:lnTo>
                <a:lnTo>
                  <a:pt x="1165488" y="1032"/>
                </a:lnTo>
                <a:lnTo>
                  <a:pt x="111703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601775" y="7844996"/>
            <a:ext cx="2234565" cy="2234565"/>
          </a:xfrm>
          <a:custGeom>
            <a:avLst/>
            <a:gdLst/>
            <a:ahLst/>
            <a:cxnLst/>
            <a:rect l="l" t="t" r="r" b="b"/>
            <a:pathLst>
              <a:path w="2234565" h="2234565">
                <a:moveTo>
                  <a:pt x="0" y="1117034"/>
                </a:moveTo>
                <a:lnTo>
                  <a:pt x="1032" y="1068579"/>
                </a:lnTo>
                <a:lnTo>
                  <a:pt x="4100" y="1020651"/>
                </a:lnTo>
                <a:lnTo>
                  <a:pt x="9162" y="973293"/>
                </a:lnTo>
                <a:lnTo>
                  <a:pt x="16177" y="926546"/>
                </a:lnTo>
                <a:lnTo>
                  <a:pt x="25102" y="880451"/>
                </a:lnTo>
                <a:lnTo>
                  <a:pt x="35895" y="835052"/>
                </a:lnTo>
                <a:lnTo>
                  <a:pt x="48515" y="790390"/>
                </a:lnTo>
                <a:lnTo>
                  <a:pt x="62920" y="746506"/>
                </a:lnTo>
                <a:lnTo>
                  <a:pt x="79067" y="703443"/>
                </a:lnTo>
                <a:lnTo>
                  <a:pt x="96915" y="661243"/>
                </a:lnTo>
                <a:lnTo>
                  <a:pt x="116422" y="619947"/>
                </a:lnTo>
                <a:lnTo>
                  <a:pt x="137546" y="579597"/>
                </a:lnTo>
                <a:lnTo>
                  <a:pt x="160246" y="540236"/>
                </a:lnTo>
                <a:lnTo>
                  <a:pt x="184478" y="501905"/>
                </a:lnTo>
                <a:lnTo>
                  <a:pt x="210202" y="464646"/>
                </a:lnTo>
                <a:lnTo>
                  <a:pt x="237374" y="428501"/>
                </a:lnTo>
                <a:lnTo>
                  <a:pt x="265955" y="393512"/>
                </a:lnTo>
                <a:lnTo>
                  <a:pt x="295901" y="359721"/>
                </a:lnTo>
                <a:lnTo>
                  <a:pt x="327170" y="327170"/>
                </a:lnTo>
                <a:lnTo>
                  <a:pt x="359721" y="295901"/>
                </a:lnTo>
                <a:lnTo>
                  <a:pt x="393512" y="265955"/>
                </a:lnTo>
                <a:lnTo>
                  <a:pt x="428501" y="237374"/>
                </a:lnTo>
                <a:lnTo>
                  <a:pt x="464646" y="210202"/>
                </a:lnTo>
                <a:lnTo>
                  <a:pt x="501905" y="184478"/>
                </a:lnTo>
                <a:lnTo>
                  <a:pt x="540236" y="160246"/>
                </a:lnTo>
                <a:lnTo>
                  <a:pt x="579597" y="137546"/>
                </a:lnTo>
                <a:lnTo>
                  <a:pt x="619947" y="116422"/>
                </a:lnTo>
                <a:lnTo>
                  <a:pt x="661243" y="96915"/>
                </a:lnTo>
                <a:lnTo>
                  <a:pt x="703443" y="79067"/>
                </a:lnTo>
                <a:lnTo>
                  <a:pt x="746506" y="62920"/>
                </a:lnTo>
                <a:lnTo>
                  <a:pt x="790390" y="48515"/>
                </a:lnTo>
                <a:lnTo>
                  <a:pt x="835052" y="35895"/>
                </a:lnTo>
                <a:lnTo>
                  <a:pt x="880451" y="25102"/>
                </a:lnTo>
                <a:lnTo>
                  <a:pt x="926546" y="16177"/>
                </a:lnTo>
                <a:lnTo>
                  <a:pt x="973293" y="9162"/>
                </a:lnTo>
                <a:lnTo>
                  <a:pt x="1020651" y="4100"/>
                </a:lnTo>
                <a:lnTo>
                  <a:pt x="1068579" y="1032"/>
                </a:lnTo>
                <a:lnTo>
                  <a:pt x="1117034" y="0"/>
                </a:lnTo>
                <a:lnTo>
                  <a:pt x="1165488" y="1032"/>
                </a:lnTo>
                <a:lnTo>
                  <a:pt x="1213416" y="4100"/>
                </a:lnTo>
                <a:lnTo>
                  <a:pt x="1260774" y="9162"/>
                </a:lnTo>
                <a:lnTo>
                  <a:pt x="1307521" y="16177"/>
                </a:lnTo>
                <a:lnTo>
                  <a:pt x="1353616" y="25102"/>
                </a:lnTo>
                <a:lnTo>
                  <a:pt x="1399015" y="35895"/>
                </a:lnTo>
                <a:lnTo>
                  <a:pt x="1443677" y="48515"/>
                </a:lnTo>
                <a:lnTo>
                  <a:pt x="1487561" y="62920"/>
                </a:lnTo>
                <a:lnTo>
                  <a:pt x="1530624" y="79067"/>
                </a:lnTo>
                <a:lnTo>
                  <a:pt x="1572825" y="96915"/>
                </a:lnTo>
                <a:lnTo>
                  <a:pt x="1614120" y="116422"/>
                </a:lnTo>
                <a:lnTo>
                  <a:pt x="1654470" y="137546"/>
                </a:lnTo>
                <a:lnTo>
                  <a:pt x="1693831" y="160246"/>
                </a:lnTo>
                <a:lnTo>
                  <a:pt x="1732162" y="184478"/>
                </a:lnTo>
                <a:lnTo>
                  <a:pt x="1769421" y="210202"/>
                </a:lnTo>
                <a:lnTo>
                  <a:pt x="1805566" y="237374"/>
                </a:lnTo>
                <a:lnTo>
                  <a:pt x="1840555" y="265955"/>
                </a:lnTo>
                <a:lnTo>
                  <a:pt x="1874346" y="295901"/>
                </a:lnTo>
                <a:lnTo>
                  <a:pt x="1906897" y="327170"/>
                </a:lnTo>
                <a:lnTo>
                  <a:pt x="1938166" y="359721"/>
                </a:lnTo>
                <a:lnTo>
                  <a:pt x="1968112" y="393512"/>
                </a:lnTo>
                <a:lnTo>
                  <a:pt x="1996693" y="428501"/>
                </a:lnTo>
                <a:lnTo>
                  <a:pt x="2023866" y="464646"/>
                </a:lnTo>
                <a:lnTo>
                  <a:pt x="2049589" y="501905"/>
                </a:lnTo>
                <a:lnTo>
                  <a:pt x="2073822" y="540236"/>
                </a:lnTo>
                <a:lnTo>
                  <a:pt x="2096521" y="579597"/>
                </a:lnTo>
                <a:lnTo>
                  <a:pt x="2117645" y="619947"/>
                </a:lnTo>
                <a:lnTo>
                  <a:pt x="2137152" y="661243"/>
                </a:lnTo>
                <a:lnTo>
                  <a:pt x="2155000" y="703443"/>
                </a:lnTo>
                <a:lnTo>
                  <a:pt x="2171147" y="746506"/>
                </a:lnTo>
                <a:lnTo>
                  <a:pt x="2185552" y="790390"/>
                </a:lnTo>
                <a:lnTo>
                  <a:pt x="2198172" y="835052"/>
                </a:lnTo>
                <a:lnTo>
                  <a:pt x="2208965" y="880451"/>
                </a:lnTo>
                <a:lnTo>
                  <a:pt x="2217890" y="926546"/>
                </a:lnTo>
                <a:lnTo>
                  <a:pt x="2224905" y="973293"/>
                </a:lnTo>
                <a:lnTo>
                  <a:pt x="2229967" y="1020651"/>
                </a:lnTo>
                <a:lnTo>
                  <a:pt x="2233036" y="1068579"/>
                </a:lnTo>
                <a:lnTo>
                  <a:pt x="2234068" y="1117034"/>
                </a:lnTo>
                <a:lnTo>
                  <a:pt x="2233036" y="1165488"/>
                </a:lnTo>
                <a:lnTo>
                  <a:pt x="2229967" y="1213416"/>
                </a:lnTo>
                <a:lnTo>
                  <a:pt x="2224905" y="1260774"/>
                </a:lnTo>
                <a:lnTo>
                  <a:pt x="2217890" y="1307521"/>
                </a:lnTo>
                <a:lnTo>
                  <a:pt x="2208965" y="1353616"/>
                </a:lnTo>
                <a:lnTo>
                  <a:pt x="2198172" y="1399015"/>
                </a:lnTo>
                <a:lnTo>
                  <a:pt x="2185552" y="1443677"/>
                </a:lnTo>
                <a:lnTo>
                  <a:pt x="2171147" y="1487561"/>
                </a:lnTo>
                <a:lnTo>
                  <a:pt x="2155000" y="1530624"/>
                </a:lnTo>
                <a:lnTo>
                  <a:pt x="2137152" y="1572825"/>
                </a:lnTo>
                <a:lnTo>
                  <a:pt x="2117645" y="1614120"/>
                </a:lnTo>
                <a:lnTo>
                  <a:pt x="2096521" y="1654470"/>
                </a:lnTo>
                <a:lnTo>
                  <a:pt x="2073822" y="1693831"/>
                </a:lnTo>
                <a:lnTo>
                  <a:pt x="2049589" y="1732162"/>
                </a:lnTo>
                <a:lnTo>
                  <a:pt x="2023866" y="1769421"/>
                </a:lnTo>
                <a:lnTo>
                  <a:pt x="1996693" y="1805566"/>
                </a:lnTo>
                <a:lnTo>
                  <a:pt x="1968112" y="1840555"/>
                </a:lnTo>
                <a:lnTo>
                  <a:pt x="1938166" y="1874346"/>
                </a:lnTo>
                <a:lnTo>
                  <a:pt x="1906897" y="1906897"/>
                </a:lnTo>
                <a:lnTo>
                  <a:pt x="1874346" y="1938166"/>
                </a:lnTo>
                <a:lnTo>
                  <a:pt x="1840555" y="1968112"/>
                </a:lnTo>
                <a:lnTo>
                  <a:pt x="1805566" y="1996693"/>
                </a:lnTo>
                <a:lnTo>
                  <a:pt x="1769421" y="2023866"/>
                </a:lnTo>
                <a:lnTo>
                  <a:pt x="1732162" y="2049589"/>
                </a:lnTo>
                <a:lnTo>
                  <a:pt x="1693831" y="2073822"/>
                </a:lnTo>
                <a:lnTo>
                  <a:pt x="1654470" y="2096521"/>
                </a:lnTo>
                <a:lnTo>
                  <a:pt x="1614120" y="2117645"/>
                </a:lnTo>
                <a:lnTo>
                  <a:pt x="1572825" y="2137152"/>
                </a:lnTo>
                <a:lnTo>
                  <a:pt x="1530624" y="2155000"/>
                </a:lnTo>
                <a:lnTo>
                  <a:pt x="1487561" y="2171147"/>
                </a:lnTo>
                <a:lnTo>
                  <a:pt x="1443677" y="2185552"/>
                </a:lnTo>
                <a:lnTo>
                  <a:pt x="1399015" y="2198172"/>
                </a:lnTo>
                <a:lnTo>
                  <a:pt x="1353616" y="2208965"/>
                </a:lnTo>
                <a:lnTo>
                  <a:pt x="1307521" y="2217890"/>
                </a:lnTo>
                <a:lnTo>
                  <a:pt x="1260774" y="2224905"/>
                </a:lnTo>
                <a:lnTo>
                  <a:pt x="1213416" y="2229967"/>
                </a:lnTo>
                <a:lnTo>
                  <a:pt x="1165488" y="2233036"/>
                </a:lnTo>
                <a:lnTo>
                  <a:pt x="1117034" y="2234068"/>
                </a:lnTo>
                <a:lnTo>
                  <a:pt x="1068579" y="2233036"/>
                </a:lnTo>
                <a:lnTo>
                  <a:pt x="1020651" y="2229967"/>
                </a:lnTo>
                <a:lnTo>
                  <a:pt x="973293" y="2224905"/>
                </a:lnTo>
                <a:lnTo>
                  <a:pt x="926546" y="2217890"/>
                </a:lnTo>
                <a:lnTo>
                  <a:pt x="880451" y="2208965"/>
                </a:lnTo>
                <a:lnTo>
                  <a:pt x="835052" y="2198172"/>
                </a:lnTo>
                <a:lnTo>
                  <a:pt x="790390" y="2185552"/>
                </a:lnTo>
                <a:lnTo>
                  <a:pt x="746506" y="2171147"/>
                </a:lnTo>
                <a:lnTo>
                  <a:pt x="703443" y="2155000"/>
                </a:lnTo>
                <a:lnTo>
                  <a:pt x="661243" y="2137152"/>
                </a:lnTo>
                <a:lnTo>
                  <a:pt x="619947" y="2117645"/>
                </a:lnTo>
                <a:lnTo>
                  <a:pt x="579597" y="2096521"/>
                </a:lnTo>
                <a:lnTo>
                  <a:pt x="540236" y="2073822"/>
                </a:lnTo>
                <a:lnTo>
                  <a:pt x="501905" y="2049589"/>
                </a:lnTo>
                <a:lnTo>
                  <a:pt x="464646" y="2023866"/>
                </a:lnTo>
                <a:lnTo>
                  <a:pt x="428501" y="1996693"/>
                </a:lnTo>
                <a:lnTo>
                  <a:pt x="393512" y="1968112"/>
                </a:lnTo>
                <a:lnTo>
                  <a:pt x="359721" y="1938166"/>
                </a:lnTo>
                <a:lnTo>
                  <a:pt x="327170" y="1906897"/>
                </a:lnTo>
                <a:lnTo>
                  <a:pt x="295901" y="1874346"/>
                </a:lnTo>
                <a:lnTo>
                  <a:pt x="265955" y="1840555"/>
                </a:lnTo>
                <a:lnTo>
                  <a:pt x="237374" y="1805566"/>
                </a:lnTo>
                <a:lnTo>
                  <a:pt x="210202" y="1769421"/>
                </a:lnTo>
                <a:lnTo>
                  <a:pt x="184478" y="1732162"/>
                </a:lnTo>
                <a:lnTo>
                  <a:pt x="160246" y="1693831"/>
                </a:lnTo>
                <a:lnTo>
                  <a:pt x="137546" y="1654470"/>
                </a:lnTo>
                <a:lnTo>
                  <a:pt x="116422" y="1614120"/>
                </a:lnTo>
                <a:lnTo>
                  <a:pt x="96915" y="1572825"/>
                </a:lnTo>
                <a:lnTo>
                  <a:pt x="79067" y="1530624"/>
                </a:lnTo>
                <a:lnTo>
                  <a:pt x="62920" y="1487561"/>
                </a:lnTo>
                <a:lnTo>
                  <a:pt x="48515" y="1443677"/>
                </a:lnTo>
                <a:lnTo>
                  <a:pt x="35895" y="1399015"/>
                </a:lnTo>
                <a:lnTo>
                  <a:pt x="25102" y="1353616"/>
                </a:lnTo>
                <a:lnTo>
                  <a:pt x="16177" y="1307521"/>
                </a:lnTo>
                <a:lnTo>
                  <a:pt x="9162" y="1260774"/>
                </a:lnTo>
                <a:lnTo>
                  <a:pt x="4100" y="1213416"/>
                </a:lnTo>
                <a:lnTo>
                  <a:pt x="1032" y="1165488"/>
                </a:lnTo>
                <a:lnTo>
                  <a:pt x="0" y="1117034"/>
                </a:lnTo>
                <a:close/>
              </a:path>
            </a:pathLst>
          </a:custGeom>
          <a:ln w="21360">
            <a:solidFill>
              <a:srgbClr val="00A1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014537" y="2845986"/>
            <a:ext cx="1304253" cy="13055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732002" y="5688203"/>
            <a:ext cx="1174833" cy="117483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4014537" y="8252732"/>
            <a:ext cx="1304253" cy="130550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331717" y="4865192"/>
            <a:ext cx="3146291" cy="95745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6124416" y="3289210"/>
            <a:ext cx="11548110" cy="186245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600" spc="25">
                <a:solidFill>
                  <a:srgbClr val="FFFFFF"/>
                </a:solidFill>
                <a:latin typeface="微软雅黑"/>
                <a:cs typeface="微软雅黑"/>
              </a:rPr>
              <a:t>风险：发现问题后如何</a:t>
            </a:r>
            <a:r>
              <a:rPr dirty="0" sz="3600" spc="20">
                <a:solidFill>
                  <a:srgbClr val="FFFFFF"/>
                </a:solidFill>
                <a:latin typeface="微软雅黑"/>
                <a:cs typeface="微软雅黑"/>
              </a:rPr>
              <a:t>做</a:t>
            </a:r>
            <a:r>
              <a:rPr dirty="0" sz="3600" spc="25">
                <a:solidFill>
                  <a:srgbClr val="FFFFFF"/>
                </a:solidFill>
                <a:latin typeface="微软雅黑"/>
                <a:cs typeface="微软雅黑"/>
              </a:rPr>
              <a:t>到快</a:t>
            </a:r>
            <a:r>
              <a:rPr dirty="0" sz="3600" spc="20">
                <a:solidFill>
                  <a:srgbClr val="FFFFFF"/>
                </a:solidFill>
                <a:latin typeface="微软雅黑"/>
                <a:cs typeface="微软雅黑"/>
              </a:rPr>
              <a:t>速</a:t>
            </a:r>
            <a:r>
              <a:rPr dirty="0" sz="3600" spc="25">
                <a:solidFill>
                  <a:srgbClr val="FFFFFF"/>
                </a:solidFill>
                <a:latin typeface="微软雅黑"/>
                <a:cs typeface="微软雅黑"/>
              </a:rPr>
              <a:t>止损</a:t>
            </a:r>
            <a:r>
              <a:rPr dirty="0" sz="3600" spc="15">
                <a:solidFill>
                  <a:srgbClr val="FFFFFF"/>
                </a:solidFill>
                <a:latin typeface="微软雅黑"/>
                <a:cs typeface="微软雅黑"/>
              </a:rPr>
              <a:t>，</a:t>
            </a:r>
            <a:r>
              <a:rPr dirty="0" sz="3600" spc="25">
                <a:solidFill>
                  <a:srgbClr val="FFFFFF"/>
                </a:solidFill>
                <a:latin typeface="微软雅黑"/>
                <a:cs typeface="微软雅黑"/>
              </a:rPr>
              <a:t>甚至</a:t>
            </a:r>
            <a:r>
              <a:rPr dirty="0" sz="3600" spc="20">
                <a:solidFill>
                  <a:srgbClr val="FFFFFF"/>
                </a:solidFill>
                <a:latin typeface="微软雅黑"/>
                <a:cs typeface="微软雅黑"/>
              </a:rPr>
              <a:t>线</a:t>
            </a:r>
            <a:r>
              <a:rPr dirty="0" sz="3600" spc="25">
                <a:solidFill>
                  <a:srgbClr val="FFFFFF"/>
                </a:solidFill>
                <a:latin typeface="微软雅黑"/>
                <a:cs typeface="微软雅黑"/>
              </a:rPr>
              <a:t>上零</a:t>
            </a:r>
            <a:r>
              <a:rPr dirty="0" sz="3600" spc="20">
                <a:solidFill>
                  <a:srgbClr val="FFFFFF"/>
                </a:solidFill>
                <a:latin typeface="微软雅黑"/>
                <a:cs typeface="微软雅黑"/>
              </a:rPr>
              <a:t>故</a:t>
            </a:r>
            <a:r>
              <a:rPr dirty="0" sz="3600" spc="25">
                <a:solidFill>
                  <a:srgbClr val="FFFFFF"/>
                </a:solidFill>
                <a:latin typeface="微软雅黑"/>
                <a:cs typeface="微软雅黑"/>
              </a:rPr>
              <a:t>障？</a:t>
            </a:r>
            <a:endParaRPr sz="36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6000">
              <a:latin typeface="Times New Roman"/>
              <a:cs typeface="Times New Roman"/>
            </a:endParaRPr>
          </a:p>
          <a:p>
            <a:pPr marL="655320">
              <a:lnSpc>
                <a:spcPct val="100000"/>
              </a:lnSpc>
            </a:pPr>
            <a:r>
              <a:rPr dirty="0" sz="2650" spc="-10">
                <a:solidFill>
                  <a:srgbClr val="F76A02"/>
                </a:solidFill>
                <a:latin typeface="微软雅黑"/>
                <a:cs typeface="微软雅黑"/>
              </a:rPr>
              <a:t>应用变更与发布管控</a:t>
            </a:r>
            <a:r>
              <a:rPr dirty="0" sz="2650" spc="-15">
                <a:solidFill>
                  <a:srgbClr val="F76A02"/>
                </a:solidFill>
                <a:latin typeface="微软雅黑"/>
                <a:cs typeface="微软雅黑"/>
              </a:rPr>
              <a:t>：“</a:t>
            </a:r>
            <a:r>
              <a:rPr dirty="0" sz="2650" spc="-10">
                <a:solidFill>
                  <a:srgbClr val="F76A02"/>
                </a:solidFill>
                <a:latin typeface="微软雅黑"/>
                <a:cs typeface="微软雅黑"/>
              </a:rPr>
              <a:t>三板</a:t>
            </a:r>
            <a:r>
              <a:rPr dirty="0" sz="2650" spc="-25">
                <a:solidFill>
                  <a:srgbClr val="F76A02"/>
                </a:solidFill>
                <a:latin typeface="微软雅黑"/>
                <a:cs typeface="微软雅黑"/>
              </a:rPr>
              <a:t>斧</a:t>
            </a:r>
            <a:r>
              <a:rPr dirty="0" sz="2650" spc="-10">
                <a:solidFill>
                  <a:srgbClr val="F76A02"/>
                </a:solidFill>
                <a:latin typeface="微软雅黑"/>
                <a:cs typeface="微软雅黑"/>
              </a:rPr>
              <a:t>”、</a:t>
            </a:r>
            <a:r>
              <a:rPr dirty="0" sz="2650" spc="-20">
                <a:solidFill>
                  <a:srgbClr val="F76A02"/>
                </a:solidFill>
                <a:latin typeface="微软雅黑"/>
                <a:cs typeface="微软雅黑"/>
              </a:rPr>
              <a:t>”</a:t>
            </a:r>
            <a:r>
              <a:rPr dirty="0" sz="2650" spc="-10">
                <a:solidFill>
                  <a:srgbClr val="F76A02"/>
                </a:solidFill>
                <a:latin typeface="微软雅黑"/>
                <a:cs typeface="微软雅黑"/>
              </a:rPr>
              <a:t>发布</a:t>
            </a:r>
            <a:r>
              <a:rPr dirty="0" sz="2650" spc="-25">
                <a:solidFill>
                  <a:srgbClr val="F76A02"/>
                </a:solidFill>
                <a:latin typeface="微软雅黑"/>
                <a:cs typeface="微软雅黑"/>
              </a:rPr>
              <a:t>策</a:t>
            </a:r>
            <a:r>
              <a:rPr dirty="0" sz="2650" spc="-10">
                <a:solidFill>
                  <a:srgbClr val="F76A02"/>
                </a:solidFill>
                <a:latin typeface="微软雅黑"/>
                <a:cs typeface="微软雅黑"/>
              </a:rPr>
              <a:t>略”</a:t>
            </a:r>
            <a:r>
              <a:rPr dirty="0" sz="2650" spc="-20">
                <a:solidFill>
                  <a:srgbClr val="F76A02"/>
                </a:solidFill>
                <a:latin typeface="微软雅黑"/>
                <a:cs typeface="微软雅黑"/>
              </a:rPr>
              <a:t>、</a:t>
            </a:r>
            <a:r>
              <a:rPr dirty="0" sz="2650" spc="-10">
                <a:solidFill>
                  <a:srgbClr val="F76A02"/>
                </a:solidFill>
                <a:latin typeface="微软雅黑"/>
                <a:cs typeface="微软雅黑"/>
              </a:rPr>
              <a:t>“无</a:t>
            </a:r>
            <a:r>
              <a:rPr dirty="0" sz="2650" spc="-20">
                <a:solidFill>
                  <a:srgbClr val="F76A02"/>
                </a:solidFill>
                <a:latin typeface="微软雅黑"/>
                <a:cs typeface="微软雅黑"/>
              </a:rPr>
              <a:t>损</a:t>
            </a:r>
            <a:r>
              <a:rPr dirty="0" sz="2650" spc="-10">
                <a:solidFill>
                  <a:srgbClr val="F76A02"/>
                </a:solidFill>
                <a:latin typeface="微软雅黑"/>
                <a:cs typeface="微软雅黑"/>
              </a:rPr>
              <a:t>发布”</a:t>
            </a:r>
            <a:endParaRPr sz="2650">
              <a:latin typeface="微软雅黑"/>
              <a:cs typeface="微软雅黑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124416" y="7425918"/>
            <a:ext cx="11548110" cy="313118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765175">
              <a:lnSpc>
                <a:spcPct val="100000"/>
              </a:lnSpc>
              <a:spcBef>
                <a:spcPts val="90"/>
              </a:spcBef>
            </a:pPr>
            <a:r>
              <a:rPr dirty="0" sz="2650" spc="-10">
                <a:solidFill>
                  <a:srgbClr val="F76A02"/>
                </a:solidFill>
                <a:latin typeface="微软雅黑"/>
                <a:cs typeface="微软雅黑"/>
              </a:rPr>
              <a:t>经典到云原生的过渡能力</a:t>
            </a:r>
            <a:endParaRPr sz="265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</a:pPr>
            <a:endParaRPr sz="3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475"/>
              </a:spcBef>
            </a:pPr>
            <a:r>
              <a:rPr dirty="0" sz="3600" spc="25">
                <a:solidFill>
                  <a:srgbClr val="FFFFFF"/>
                </a:solidFill>
                <a:latin typeface="微软雅黑"/>
                <a:cs typeface="微软雅黑"/>
              </a:rPr>
              <a:t>容灾：如何做到业务跨</a:t>
            </a:r>
            <a:r>
              <a:rPr dirty="0" sz="3600" spc="20">
                <a:solidFill>
                  <a:srgbClr val="FFFFFF"/>
                </a:solidFill>
                <a:latin typeface="微软雅黑"/>
                <a:cs typeface="微软雅黑"/>
              </a:rPr>
              <a:t>机</a:t>
            </a:r>
            <a:r>
              <a:rPr dirty="0" sz="3600" spc="25">
                <a:solidFill>
                  <a:srgbClr val="FFFFFF"/>
                </a:solidFill>
                <a:latin typeface="微软雅黑"/>
                <a:cs typeface="微软雅黑"/>
              </a:rPr>
              <a:t>房地</a:t>
            </a:r>
            <a:r>
              <a:rPr dirty="0" sz="3600" spc="20">
                <a:solidFill>
                  <a:srgbClr val="FFFFFF"/>
                </a:solidFill>
                <a:latin typeface="微软雅黑"/>
                <a:cs typeface="微软雅黑"/>
              </a:rPr>
              <a:t>域</a:t>
            </a:r>
            <a:r>
              <a:rPr dirty="0" sz="3600" spc="25">
                <a:solidFill>
                  <a:srgbClr val="FFFFFF"/>
                </a:solidFill>
                <a:latin typeface="微软雅黑"/>
                <a:cs typeface="微软雅黑"/>
              </a:rPr>
              <a:t>多活</a:t>
            </a:r>
            <a:r>
              <a:rPr dirty="0" sz="3600" spc="15">
                <a:solidFill>
                  <a:srgbClr val="FFFFFF"/>
                </a:solidFill>
                <a:latin typeface="微软雅黑"/>
                <a:cs typeface="微软雅黑"/>
              </a:rPr>
              <a:t>的</a:t>
            </a:r>
            <a:r>
              <a:rPr dirty="0" sz="3600" spc="25">
                <a:solidFill>
                  <a:srgbClr val="FFFFFF"/>
                </a:solidFill>
                <a:latin typeface="微软雅黑"/>
                <a:cs typeface="微软雅黑"/>
              </a:rPr>
              <a:t>高可</a:t>
            </a:r>
            <a:r>
              <a:rPr dirty="0" sz="3600" spc="20">
                <a:solidFill>
                  <a:srgbClr val="FFFFFF"/>
                </a:solidFill>
                <a:latin typeface="微软雅黑"/>
                <a:cs typeface="微软雅黑"/>
              </a:rPr>
              <a:t>用</a:t>
            </a:r>
            <a:r>
              <a:rPr dirty="0" sz="3600" spc="25">
                <a:solidFill>
                  <a:srgbClr val="FFFFFF"/>
                </a:solidFill>
                <a:latin typeface="微软雅黑"/>
                <a:cs typeface="微软雅黑"/>
              </a:rPr>
              <a:t>容灾</a:t>
            </a:r>
            <a:r>
              <a:rPr dirty="0" sz="3600" spc="20">
                <a:solidFill>
                  <a:srgbClr val="FFFFFF"/>
                </a:solidFill>
                <a:latin typeface="微软雅黑"/>
                <a:cs typeface="微软雅黑"/>
              </a:rPr>
              <a:t>能</a:t>
            </a:r>
            <a:r>
              <a:rPr dirty="0" sz="3600" spc="25">
                <a:solidFill>
                  <a:srgbClr val="FFFFFF"/>
                </a:solidFill>
                <a:latin typeface="微软雅黑"/>
                <a:cs typeface="微软雅黑"/>
              </a:rPr>
              <a:t>力？</a:t>
            </a:r>
            <a:endParaRPr sz="36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6300">
              <a:latin typeface="Times New Roman"/>
              <a:cs typeface="Times New Roman"/>
            </a:endParaRPr>
          </a:p>
          <a:p>
            <a:pPr marL="692150">
              <a:lnSpc>
                <a:spcPct val="100000"/>
              </a:lnSpc>
            </a:pPr>
            <a:r>
              <a:rPr dirty="0" sz="2650" spc="-10">
                <a:solidFill>
                  <a:srgbClr val="F76A02"/>
                </a:solidFill>
                <a:latin typeface="微软雅黑"/>
                <a:cs typeface="微软雅黑"/>
              </a:rPr>
              <a:t>联邦管控、双活容灾方</a:t>
            </a:r>
            <a:r>
              <a:rPr dirty="0" sz="2650" spc="-25">
                <a:solidFill>
                  <a:srgbClr val="F76A02"/>
                </a:solidFill>
                <a:latin typeface="微软雅黑"/>
                <a:cs typeface="微软雅黑"/>
              </a:rPr>
              <a:t>案</a:t>
            </a:r>
            <a:r>
              <a:rPr dirty="0" sz="2650" spc="-10">
                <a:solidFill>
                  <a:srgbClr val="F76A02"/>
                </a:solidFill>
                <a:latin typeface="微软雅黑"/>
                <a:cs typeface="微软雅黑"/>
              </a:rPr>
              <a:t>与单</a:t>
            </a:r>
            <a:r>
              <a:rPr dirty="0" sz="2650" spc="-20">
                <a:solidFill>
                  <a:srgbClr val="F76A02"/>
                </a:solidFill>
                <a:latin typeface="微软雅黑"/>
                <a:cs typeface="微软雅黑"/>
              </a:rPr>
              <a:t>元</a:t>
            </a:r>
            <a:r>
              <a:rPr dirty="0" sz="2650" spc="-10">
                <a:solidFill>
                  <a:srgbClr val="F76A02"/>
                </a:solidFill>
                <a:latin typeface="微软雅黑"/>
                <a:cs typeface="微软雅黑"/>
              </a:rPr>
              <a:t>化异</a:t>
            </a:r>
            <a:r>
              <a:rPr dirty="0" sz="2650" spc="-20">
                <a:solidFill>
                  <a:srgbClr val="F76A02"/>
                </a:solidFill>
                <a:latin typeface="微软雅黑"/>
                <a:cs typeface="微软雅黑"/>
              </a:rPr>
              <a:t>地</a:t>
            </a:r>
            <a:r>
              <a:rPr dirty="0" sz="2650" spc="-10">
                <a:solidFill>
                  <a:srgbClr val="F76A02"/>
                </a:solidFill>
                <a:latin typeface="微软雅黑"/>
                <a:cs typeface="微软雅黑"/>
              </a:rPr>
              <a:t>多活</a:t>
            </a:r>
            <a:r>
              <a:rPr dirty="0" sz="2650" spc="-25">
                <a:solidFill>
                  <a:srgbClr val="F76A02"/>
                </a:solidFill>
                <a:latin typeface="微软雅黑"/>
                <a:cs typeface="微软雅黑"/>
              </a:rPr>
              <a:t>弹</a:t>
            </a:r>
            <a:r>
              <a:rPr dirty="0" sz="2650" spc="-10">
                <a:solidFill>
                  <a:srgbClr val="F76A02"/>
                </a:solidFill>
                <a:latin typeface="微软雅黑"/>
                <a:cs typeface="微软雅黑"/>
              </a:rPr>
              <a:t>性架构</a:t>
            </a:r>
            <a:endParaRPr sz="2650">
              <a:latin typeface="微软雅黑"/>
              <a:cs typeface="微软雅黑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72636" y="5953492"/>
            <a:ext cx="2539365" cy="7289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400"/>
              </a:lnSpc>
              <a:spcBef>
                <a:spcPts val="95"/>
              </a:spcBef>
            </a:pPr>
            <a:r>
              <a:rPr dirty="0" sz="2300">
                <a:latin typeface="微软雅黑"/>
                <a:cs typeface="微软雅黑"/>
              </a:rPr>
              <a:t>Cloud</a:t>
            </a:r>
            <a:r>
              <a:rPr dirty="0" sz="2300" spc="-65">
                <a:latin typeface="微软雅黑"/>
                <a:cs typeface="微软雅黑"/>
              </a:rPr>
              <a:t> </a:t>
            </a:r>
            <a:r>
              <a:rPr dirty="0" sz="2300">
                <a:latin typeface="微软雅黑"/>
                <a:cs typeface="微软雅黑"/>
              </a:rPr>
              <a:t>Application  Fabric Engine</a:t>
            </a:r>
            <a:endParaRPr sz="2300">
              <a:latin typeface="微软雅黑"/>
              <a:cs typeface="微软雅黑"/>
            </a:endParaRPr>
          </a:p>
        </p:txBody>
      </p:sp>
    </p:spTree>
  </p:cSld>
  <p:clrMapOvr>
    <a:masterClrMapping/>
  </p:clrMapOvr>
  <p:transition spd="slow">
    <p:fade thruBlk="0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10352" y="5081595"/>
            <a:ext cx="2962910" cy="10312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600" spc="-5">
                <a:solidFill>
                  <a:srgbClr val="FFFFFF"/>
                </a:solidFill>
                <a:latin typeface="宋体"/>
                <a:cs typeface="宋体"/>
              </a:rPr>
              <a:t>THANKS!</a:t>
            </a:r>
            <a:endParaRPr sz="66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50467" y="4773332"/>
            <a:ext cx="8318500" cy="1684020"/>
          </a:xfrm>
          <a:prstGeom prst="rect"/>
        </p:spPr>
        <p:txBody>
          <a:bodyPr wrap="square" lIns="0" tIns="40005" rIns="0" bIns="0" rtlCol="0" vert="horz">
            <a:spAutoFit/>
          </a:bodyPr>
          <a:lstStyle/>
          <a:p>
            <a:pPr marL="12700" marR="5080">
              <a:lnSpc>
                <a:spcPts val="6530"/>
              </a:lnSpc>
              <a:spcBef>
                <a:spcPts val="315"/>
              </a:spcBef>
            </a:pPr>
            <a:r>
              <a:rPr dirty="0" sz="5450" spc="-10"/>
              <a:t>云原生容器技术的所带来的 是一种应用交付模式的变革</a:t>
            </a:r>
            <a:endParaRPr sz="545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47515" y="2297386"/>
            <a:ext cx="9977120" cy="65468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25"/>
              <a:t>所以今天关于云原生落</a:t>
            </a:r>
            <a:r>
              <a:rPr dirty="0" spc="15"/>
              <a:t>地</a:t>
            </a:r>
            <a:r>
              <a:rPr dirty="0" spc="25"/>
              <a:t>实践</a:t>
            </a:r>
            <a:r>
              <a:rPr dirty="0" spc="15"/>
              <a:t>的</a:t>
            </a:r>
            <a:r>
              <a:rPr dirty="0" spc="25"/>
              <a:t>分享</a:t>
            </a:r>
            <a:r>
              <a:rPr dirty="0" spc="15"/>
              <a:t>将</a:t>
            </a:r>
            <a:r>
              <a:rPr dirty="0" spc="25"/>
              <a:t>包括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84441" y="3805399"/>
            <a:ext cx="5009515" cy="40462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436880" indent="-424180">
              <a:lnSpc>
                <a:spcPts val="3960"/>
              </a:lnSpc>
              <a:spcBef>
                <a:spcPts val="95"/>
              </a:spcBef>
              <a:buFont typeface="Arial"/>
              <a:buChar char="•"/>
              <a:tabLst>
                <a:tab pos="436880" algn="l"/>
                <a:tab pos="437515" algn="l"/>
              </a:tabLst>
            </a:pPr>
            <a:r>
              <a:rPr dirty="0" sz="3300" spc="-10">
                <a:solidFill>
                  <a:srgbClr val="F76A02"/>
                </a:solidFill>
                <a:latin typeface="微软雅黑"/>
                <a:cs typeface="微软雅黑"/>
              </a:rPr>
              <a:t>Docker/K8S发展简史</a:t>
            </a:r>
            <a:endParaRPr sz="3300">
              <a:latin typeface="微软雅黑"/>
              <a:cs typeface="微软雅黑"/>
            </a:endParaRPr>
          </a:p>
          <a:p>
            <a:pPr marL="436880" indent="-424180">
              <a:lnSpc>
                <a:spcPts val="3960"/>
              </a:lnSpc>
              <a:buFont typeface="Arial"/>
              <a:buChar char="•"/>
              <a:tabLst>
                <a:tab pos="436880" algn="l"/>
                <a:tab pos="437515" algn="l"/>
              </a:tabLst>
            </a:pPr>
            <a:r>
              <a:rPr dirty="0" sz="3300" spc="-5">
                <a:solidFill>
                  <a:srgbClr val="F76A02"/>
                </a:solidFill>
                <a:latin typeface="微软雅黑"/>
                <a:cs typeface="微软雅黑"/>
              </a:rPr>
              <a:t>DevOps</a:t>
            </a:r>
            <a:r>
              <a:rPr dirty="0" sz="3300" spc="-55">
                <a:solidFill>
                  <a:srgbClr val="F76A02"/>
                </a:solidFill>
                <a:latin typeface="微软雅黑"/>
                <a:cs typeface="微软雅黑"/>
              </a:rPr>
              <a:t> </a:t>
            </a:r>
            <a:r>
              <a:rPr dirty="0" sz="3300" spc="-5">
                <a:solidFill>
                  <a:srgbClr val="F76A02"/>
                </a:solidFill>
                <a:latin typeface="微软雅黑"/>
                <a:cs typeface="微软雅黑"/>
              </a:rPr>
              <a:t>CI/CD</a:t>
            </a:r>
            <a:r>
              <a:rPr dirty="0" sz="3300" spc="-10">
                <a:solidFill>
                  <a:srgbClr val="F76A02"/>
                </a:solidFill>
                <a:latin typeface="微软雅黑"/>
                <a:cs typeface="微软雅黑"/>
              </a:rPr>
              <a:t>流程设计</a:t>
            </a:r>
            <a:endParaRPr sz="3300">
              <a:latin typeface="微软雅黑"/>
              <a:cs typeface="微软雅黑"/>
            </a:endParaRPr>
          </a:p>
          <a:p>
            <a:pPr marL="436880" indent="-424180">
              <a:lnSpc>
                <a:spcPts val="3954"/>
              </a:lnSpc>
              <a:buFont typeface="Arial"/>
              <a:buChar char="•"/>
              <a:tabLst>
                <a:tab pos="436880" algn="l"/>
                <a:tab pos="437515" algn="l"/>
              </a:tabLst>
            </a:pPr>
            <a:r>
              <a:rPr dirty="0" sz="3300" spc="-10">
                <a:solidFill>
                  <a:srgbClr val="F76A02"/>
                </a:solidFill>
                <a:latin typeface="微软雅黑"/>
                <a:cs typeface="微软雅黑"/>
              </a:rPr>
              <a:t>容器网络规划方案</a:t>
            </a:r>
            <a:endParaRPr sz="3300">
              <a:latin typeface="微软雅黑"/>
              <a:cs typeface="微软雅黑"/>
            </a:endParaRPr>
          </a:p>
          <a:p>
            <a:pPr marL="436880" indent="-424180">
              <a:lnSpc>
                <a:spcPts val="3960"/>
              </a:lnSpc>
              <a:buFont typeface="Arial"/>
              <a:buChar char="•"/>
              <a:tabLst>
                <a:tab pos="436880" algn="l"/>
                <a:tab pos="437515" algn="l"/>
              </a:tabLst>
            </a:pPr>
            <a:r>
              <a:rPr dirty="0" sz="3300" spc="-5">
                <a:solidFill>
                  <a:srgbClr val="F76A02"/>
                </a:solidFill>
                <a:latin typeface="微软雅黑"/>
                <a:cs typeface="微软雅黑"/>
              </a:rPr>
              <a:t>Dockerfile</a:t>
            </a:r>
            <a:r>
              <a:rPr dirty="0" sz="3300" spc="-10">
                <a:solidFill>
                  <a:srgbClr val="F76A02"/>
                </a:solidFill>
                <a:latin typeface="微软雅黑"/>
                <a:cs typeface="微软雅黑"/>
              </a:rPr>
              <a:t>最佳实践</a:t>
            </a:r>
            <a:endParaRPr sz="3300">
              <a:latin typeface="微软雅黑"/>
              <a:cs typeface="微软雅黑"/>
            </a:endParaRPr>
          </a:p>
          <a:p>
            <a:pPr marL="436880" indent="-424180">
              <a:lnSpc>
                <a:spcPts val="3960"/>
              </a:lnSpc>
              <a:buFont typeface="Arial"/>
              <a:buChar char="•"/>
              <a:tabLst>
                <a:tab pos="436880" algn="l"/>
                <a:tab pos="437515" algn="l"/>
              </a:tabLst>
            </a:pPr>
            <a:r>
              <a:rPr dirty="0" sz="3300" spc="-10">
                <a:solidFill>
                  <a:srgbClr val="F76A02"/>
                </a:solidFill>
                <a:latin typeface="微软雅黑"/>
                <a:cs typeface="微软雅黑"/>
              </a:rPr>
              <a:t>分布式存储对接</a:t>
            </a:r>
            <a:endParaRPr sz="3300">
              <a:latin typeface="微软雅黑"/>
              <a:cs typeface="微软雅黑"/>
            </a:endParaRPr>
          </a:p>
          <a:p>
            <a:pPr marL="436880" indent="-424180">
              <a:lnSpc>
                <a:spcPts val="3954"/>
              </a:lnSpc>
              <a:buFont typeface="Arial"/>
              <a:buChar char="•"/>
              <a:tabLst>
                <a:tab pos="436880" algn="l"/>
                <a:tab pos="437515" algn="l"/>
              </a:tabLst>
            </a:pPr>
            <a:r>
              <a:rPr dirty="0" sz="3300" spc="-10">
                <a:solidFill>
                  <a:srgbClr val="F76A02"/>
                </a:solidFill>
                <a:latin typeface="微软雅黑"/>
                <a:cs typeface="微软雅黑"/>
              </a:rPr>
              <a:t>RBAC权限管控</a:t>
            </a:r>
            <a:endParaRPr sz="3300">
              <a:latin typeface="微软雅黑"/>
              <a:cs typeface="微软雅黑"/>
            </a:endParaRPr>
          </a:p>
          <a:p>
            <a:pPr marL="436880" indent="-424180">
              <a:lnSpc>
                <a:spcPts val="3960"/>
              </a:lnSpc>
              <a:buFont typeface="Arial"/>
              <a:buChar char="•"/>
              <a:tabLst>
                <a:tab pos="436880" algn="l"/>
                <a:tab pos="437515" algn="l"/>
              </a:tabLst>
            </a:pPr>
            <a:r>
              <a:rPr dirty="0" sz="3300" spc="-10">
                <a:solidFill>
                  <a:srgbClr val="F76A02"/>
                </a:solidFill>
                <a:latin typeface="微软雅黑"/>
                <a:cs typeface="微软雅黑"/>
              </a:rPr>
              <a:t>日志监控对接优化</a:t>
            </a:r>
            <a:endParaRPr sz="3300">
              <a:latin typeface="微软雅黑"/>
              <a:cs typeface="微软雅黑"/>
            </a:endParaRPr>
          </a:p>
          <a:p>
            <a:pPr marL="436880" indent="-424180">
              <a:lnSpc>
                <a:spcPts val="3960"/>
              </a:lnSpc>
              <a:buFont typeface="Arial"/>
              <a:buChar char="•"/>
              <a:tabLst>
                <a:tab pos="436880" algn="l"/>
                <a:tab pos="437515" algn="l"/>
              </a:tabLst>
            </a:pPr>
            <a:r>
              <a:rPr dirty="0" sz="3300" spc="-5">
                <a:solidFill>
                  <a:srgbClr val="F76A02"/>
                </a:solidFill>
                <a:latin typeface="微软雅黑"/>
                <a:cs typeface="微软雅黑"/>
              </a:rPr>
              <a:t>…</a:t>
            </a:r>
            <a:endParaRPr sz="33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47515" y="2297386"/>
            <a:ext cx="9977120" cy="65468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25"/>
              <a:t>所以今天关于云原生落</a:t>
            </a:r>
            <a:r>
              <a:rPr dirty="0" spc="15"/>
              <a:t>地</a:t>
            </a:r>
            <a:r>
              <a:rPr dirty="0" spc="25"/>
              <a:t>实践</a:t>
            </a:r>
            <a:r>
              <a:rPr dirty="0" spc="15"/>
              <a:t>的</a:t>
            </a:r>
            <a:r>
              <a:rPr dirty="0" spc="25"/>
              <a:t>分享</a:t>
            </a:r>
            <a:r>
              <a:rPr dirty="0" spc="15"/>
              <a:t>将</a:t>
            </a:r>
            <a:r>
              <a:rPr dirty="0" spc="25"/>
              <a:t>包括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2332" y="3805399"/>
            <a:ext cx="5021580" cy="45021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448945" indent="-424180">
              <a:lnSpc>
                <a:spcPts val="3960"/>
              </a:lnSpc>
              <a:spcBef>
                <a:spcPts val="95"/>
              </a:spcBef>
              <a:buFont typeface="Arial"/>
              <a:buChar char="•"/>
              <a:tabLst>
                <a:tab pos="448945" algn="l"/>
                <a:tab pos="449580" algn="l"/>
              </a:tabLst>
            </a:pPr>
            <a:r>
              <a:rPr dirty="0" sz="3300" spc="-10">
                <a:solidFill>
                  <a:srgbClr val="F76A02"/>
                </a:solidFill>
                <a:latin typeface="微软雅黑"/>
                <a:cs typeface="微软雅黑"/>
              </a:rPr>
              <a:t>Docker/K8S发展简史</a:t>
            </a:r>
            <a:endParaRPr sz="3300">
              <a:latin typeface="微软雅黑"/>
              <a:cs typeface="微软雅黑"/>
            </a:endParaRPr>
          </a:p>
          <a:p>
            <a:pPr marL="448945" indent="-424180">
              <a:lnSpc>
                <a:spcPts val="3960"/>
              </a:lnSpc>
              <a:buFont typeface="Arial"/>
              <a:buChar char="•"/>
              <a:tabLst>
                <a:tab pos="448945" algn="l"/>
                <a:tab pos="449580" algn="l"/>
              </a:tabLst>
            </a:pPr>
            <a:r>
              <a:rPr dirty="0" sz="3300" spc="-5">
                <a:solidFill>
                  <a:srgbClr val="F76A02"/>
                </a:solidFill>
                <a:latin typeface="微软雅黑"/>
                <a:cs typeface="微软雅黑"/>
              </a:rPr>
              <a:t>DevOps</a:t>
            </a:r>
            <a:r>
              <a:rPr dirty="0" sz="3300" spc="-55">
                <a:solidFill>
                  <a:srgbClr val="F76A02"/>
                </a:solidFill>
                <a:latin typeface="微软雅黑"/>
                <a:cs typeface="微软雅黑"/>
              </a:rPr>
              <a:t> </a:t>
            </a:r>
            <a:r>
              <a:rPr dirty="0" sz="3300" spc="-5">
                <a:solidFill>
                  <a:srgbClr val="F76A02"/>
                </a:solidFill>
                <a:latin typeface="微软雅黑"/>
                <a:cs typeface="微软雅黑"/>
              </a:rPr>
              <a:t>CI/CD</a:t>
            </a:r>
            <a:r>
              <a:rPr dirty="0" sz="3300" spc="-10">
                <a:solidFill>
                  <a:srgbClr val="F76A02"/>
                </a:solidFill>
                <a:latin typeface="微软雅黑"/>
                <a:cs typeface="微软雅黑"/>
              </a:rPr>
              <a:t>流程设计</a:t>
            </a:r>
            <a:endParaRPr sz="3300">
              <a:latin typeface="微软雅黑"/>
              <a:cs typeface="微软雅黑"/>
            </a:endParaRPr>
          </a:p>
          <a:p>
            <a:pPr marL="448945" indent="-424180">
              <a:lnSpc>
                <a:spcPts val="3954"/>
              </a:lnSpc>
              <a:buFont typeface="Arial"/>
              <a:buChar char="•"/>
              <a:tabLst>
                <a:tab pos="448945" algn="l"/>
                <a:tab pos="449580" algn="l"/>
              </a:tabLst>
            </a:pPr>
            <a:r>
              <a:rPr dirty="0" sz="3300" spc="-10">
                <a:solidFill>
                  <a:srgbClr val="F76A02"/>
                </a:solidFill>
                <a:latin typeface="微软雅黑"/>
                <a:cs typeface="微软雅黑"/>
              </a:rPr>
              <a:t>容器网络规划方案</a:t>
            </a:r>
            <a:endParaRPr sz="3300">
              <a:latin typeface="微软雅黑"/>
              <a:cs typeface="微软雅黑"/>
            </a:endParaRPr>
          </a:p>
          <a:p>
            <a:pPr marL="448945" indent="-424180">
              <a:lnSpc>
                <a:spcPts val="3960"/>
              </a:lnSpc>
              <a:buFont typeface="Arial"/>
              <a:buChar char="•"/>
              <a:tabLst>
                <a:tab pos="448945" algn="l"/>
                <a:tab pos="449580" algn="l"/>
              </a:tabLst>
            </a:pPr>
            <a:r>
              <a:rPr dirty="0" sz="3300" spc="-5">
                <a:solidFill>
                  <a:srgbClr val="F76A02"/>
                </a:solidFill>
                <a:latin typeface="微软雅黑"/>
                <a:cs typeface="微软雅黑"/>
              </a:rPr>
              <a:t>Dockerfile</a:t>
            </a:r>
            <a:r>
              <a:rPr dirty="0" sz="3300" spc="-10">
                <a:solidFill>
                  <a:srgbClr val="F76A02"/>
                </a:solidFill>
                <a:latin typeface="微软雅黑"/>
                <a:cs typeface="微软雅黑"/>
              </a:rPr>
              <a:t>最佳实践</a:t>
            </a:r>
            <a:endParaRPr sz="3300">
              <a:latin typeface="微软雅黑"/>
              <a:cs typeface="微软雅黑"/>
            </a:endParaRPr>
          </a:p>
          <a:p>
            <a:pPr marL="448945" indent="-424180">
              <a:lnSpc>
                <a:spcPts val="3960"/>
              </a:lnSpc>
              <a:buFont typeface="Arial"/>
              <a:buChar char="•"/>
              <a:tabLst>
                <a:tab pos="448945" algn="l"/>
                <a:tab pos="449580" algn="l"/>
              </a:tabLst>
            </a:pPr>
            <a:r>
              <a:rPr dirty="0" sz="3300" spc="-10">
                <a:solidFill>
                  <a:srgbClr val="F76A02"/>
                </a:solidFill>
                <a:latin typeface="微软雅黑"/>
                <a:cs typeface="微软雅黑"/>
              </a:rPr>
              <a:t>分布式存储对接</a:t>
            </a:r>
            <a:endParaRPr sz="3300">
              <a:latin typeface="微软雅黑"/>
              <a:cs typeface="微软雅黑"/>
            </a:endParaRPr>
          </a:p>
          <a:p>
            <a:pPr marL="448945" indent="-424180">
              <a:lnSpc>
                <a:spcPts val="3954"/>
              </a:lnSpc>
              <a:buFont typeface="Arial"/>
              <a:buChar char="•"/>
              <a:tabLst>
                <a:tab pos="448945" algn="l"/>
                <a:tab pos="449580" algn="l"/>
              </a:tabLst>
            </a:pPr>
            <a:r>
              <a:rPr dirty="0" sz="3300" spc="-10">
                <a:solidFill>
                  <a:srgbClr val="F76A02"/>
                </a:solidFill>
                <a:latin typeface="微软雅黑"/>
                <a:cs typeface="微软雅黑"/>
              </a:rPr>
              <a:t>RBAC权限管控</a:t>
            </a:r>
            <a:endParaRPr sz="3300">
              <a:latin typeface="微软雅黑"/>
              <a:cs typeface="微软雅黑"/>
            </a:endParaRPr>
          </a:p>
          <a:p>
            <a:pPr marL="448945" indent="-424180">
              <a:lnSpc>
                <a:spcPts val="3960"/>
              </a:lnSpc>
              <a:buFont typeface="Arial"/>
              <a:buChar char="•"/>
              <a:tabLst>
                <a:tab pos="448945" algn="l"/>
                <a:tab pos="449580" algn="l"/>
              </a:tabLst>
            </a:pPr>
            <a:r>
              <a:rPr dirty="0" sz="3300" spc="-10">
                <a:solidFill>
                  <a:srgbClr val="F76A02"/>
                </a:solidFill>
                <a:latin typeface="微软雅黑"/>
                <a:cs typeface="微软雅黑"/>
              </a:rPr>
              <a:t>日志监控对接优化</a:t>
            </a:r>
            <a:endParaRPr sz="3300">
              <a:latin typeface="微软雅黑"/>
              <a:cs typeface="微软雅黑"/>
            </a:endParaRPr>
          </a:p>
          <a:p>
            <a:pPr marL="448945" indent="-424180">
              <a:lnSpc>
                <a:spcPts val="3960"/>
              </a:lnSpc>
              <a:buFont typeface="Arial"/>
              <a:buChar char="•"/>
              <a:tabLst>
                <a:tab pos="448945" algn="l"/>
                <a:tab pos="449580" algn="l"/>
              </a:tabLst>
            </a:pPr>
            <a:r>
              <a:rPr dirty="0" sz="3300" spc="-5">
                <a:solidFill>
                  <a:srgbClr val="F76A02"/>
                </a:solidFill>
                <a:latin typeface="微软雅黑"/>
                <a:cs typeface="微软雅黑"/>
              </a:rPr>
              <a:t>…</a:t>
            </a:r>
            <a:endParaRPr sz="33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dirty="0" sz="2650" spc="-10">
                <a:solidFill>
                  <a:srgbClr val="F76A02"/>
                </a:solidFill>
                <a:latin typeface="微软雅黑"/>
                <a:cs typeface="微软雅黑"/>
              </a:rPr>
              <a:t>吗？</a:t>
            </a:r>
            <a:endParaRPr sz="2650">
              <a:latin typeface="微软雅黑"/>
              <a:cs typeface="微软雅黑"/>
            </a:endParaRPr>
          </a:p>
        </p:txBody>
      </p:sp>
    </p:spTree>
  </p:cSld>
  <p:clrMapOvr>
    <a:masterClrMapping/>
  </p:clrMapOvr>
  <p:transition spd="slow">
    <p:fade thruBlk="0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24521" y="2894853"/>
            <a:ext cx="5998210" cy="8547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5450" spc="-10">
                <a:solidFill>
                  <a:srgbClr val="F76A02"/>
                </a:solidFill>
                <a:latin typeface="微软雅黑"/>
                <a:cs typeface="微软雅黑"/>
              </a:rPr>
              <a:t>一个</a:t>
            </a:r>
            <a:r>
              <a:rPr dirty="0" sz="5450" spc="-20">
                <a:solidFill>
                  <a:srgbClr val="F76A02"/>
                </a:solidFill>
                <a:latin typeface="Calibri"/>
                <a:cs typeface="Calibri"/>
              </a:rPr>
              <a:t>Kubernetes</a:t>
            </a:r>
            <a:r>
              <a:rPr dirty="0" sz="5450" spc="-10">
                <a:solidFill>
                  <a:srgbClr val="F76A02"/>
                </a:solidFill>
                <a:latin typeface="微软雅黑"/>
                <a:cs typeface="微软雅黑"/>
              </a:rPr>
              <a:t>平台</a:t>
            </a:r>
            <a:endParaRPr sz="5450">
              <a:latin typeface="微软雅黑"/>
              <a:cs typeface="微软雅黑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7909559">
              <a:lnSpc>
                <a:spcPct val="100000"/>
              </a:lnSpc>
              <a:spcBef>
                <a:spcPts val="90"/>
              </a:spcBef>
            </a:pPr>
            <a:r>
              <a:rPr dirty="0" spc="-10">
                <a:latin typeface="微软雅黑"/>
                <a:cs typeface="微软雅黑"/>
              </a:rPr>
              <a:t>应用</a:t>
            </a:r>
            <a:r>
              <a:rPr dirty="0" spc="155"/>
              <a:t>PaaS</a:t>
            </a:r>
            <a:r>
              <a:rPr dirty="0" spc="-10">
                <a:latin typeface="微软雅黑"/>
                <a:cs typeface="微软雅黑"/>
              </a:rPr>
              <a:t>平台</a:t>
            </a:r>
          </a:p>
        </p:txBody>
      </p:sp>
      <p:sp>
        <p:nvSpPr>
          <p:cNvPr id="4" name="object 4"/>
          <p:cNvSpPr/>
          <p:nvPr/>
        </p:nvSpPr>
        <p:spPr>
          <a:xfrm>
            <a:off x="9961861" y="2611043"/>
            <a:ext cx="1381918" cy="15709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3050889" y="5410190"/>
            <a:ext cx="14223365" cy="1684020"/>
          </a:xfrm>
          <a:prstGeom prst="rect">
            <a:avLst/>
          </a:prstGeom>
        </p:spPr>
        <p:txBody>
          <a:bodyPr wrap="square" lIns="0" tIns="40005" rIns="0" bIns="0" rtlCol="0" vert="horz">
            <a:spAutoFit/>
          </a:bodyPr>
          <a:lstStyle/>
          <a:p>
            <a:pPr marL="5729605" marR="5080" indent="-5717540">
              <a:lnSpc>
                <a:spcPts val="6530"/>
              </a:lnSpc>
              <a:spcBef>
                <a:spcPts val="315"/>
              </a:spcBef>
            </a:pPr>
            <a:r>
              <a:rPr dirty="0" sz="5450" spc="155">
                <a:solidFill>
                  <a:srgbClr val="F76A02"/>
                </a:solidFill>
                <a:latin typeface="Calibri"/>
                <a:cs typeface="Calibri"/>
              </a:rPr>
              <a:t>K</a:t>
            </a:r>
            <a:r>
              <a:rPr dirty="0" sz="5450" spc="55">
                <a:solidFill>
                  <a:srgbClr val="F76A02"/>
                </a:solidFill>
                <a:latin typeface="Calibri"/>
                <a:cs typeface="Calibri"/>
              </a:rPr>
              <a:t>8</a:t>
            </a:r>
            <a:r>
              <a:rPr dirty="0" sz="5450" spc="65">
                <a:solidFill>
                  <a:srgbClr val="F76A02"/>
                </a:solidFill>
                <a:latin typeface="Calibri"/>
                <a:cs typeface="Calibri"/>
              </a:rPr>
              <a:t>S</a:t>
            </a:r>
            <a:r>
              <a:rPr dirty="0" sz="5450" spc="-10">
                <a:solidFill>
                  <a:srgbClr val="F76A02"/>
                </a:solidFill>
                <a:latin typeface="微软雅黑"/>
                <a:cs typeface="微软雅黑"/>
              </a:rPr>
              <a:t>及其生态已经成为了各组件选型的事实标准 </a:t>
            </a:r>
            <a:r>
              <a:rPr dirty="0" sz="5450" spc="-10">
                <a:solidFill>
                  <a:srgbClr val="F76A02"/>
                </a:solidFill>
                <a:latin typeface="微软雅黑"/>
                <a:cs typeface="微软雅黑"/>
              </a:rPr>
              <a:t>但还不够</a:t>
            </a:r>
            <a:endParaRPr sz="545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93231" y="592442"/>
            <a:ext cx="0" cy="339725"/>
          </a:xfrm>
          <a:custGeom>
            <a:avLst/>
            <a:gdLst/>
            <a:ahLst/>
            <a:cxnLst/>
            <a:rect l="l" t="t" r="r" b="b"/>
            <a:pathLst>
              <a:path w="0" h="339725">
                <a:moveTo>
                  <a:pt x="0" y="0"/>
                </a:moveTo>
                <a:lnTo>
                  <a:pt x="0" y="339654"/>
                </a:lnTo>
              </a:path>
            </a:pathLst>
          </a:custGeom>
          <a:ln w="213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86562" y="450954"/>
            <a:ext cx="10500995" cy="128270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25"/>
              <a:t>金融场景需要</a:t>
            </a:r>
            <a:r>
              <a:rPr dirty="0" spc="-235">
                <a:latin typeface="Calibri"/>
                <a:cs typeface="Calibri"/>
              </a:rPr>
              <a:t>“</a:t>
            </a:r>
            <a:r>
              <a:rPr dirty="0" spc="25"/>
              <a:t>稳妥创新</a:t>
            </a:r>
            <a:r>
              <a:rPr dirty="0" spc="-105">
                <a:latin typeface="Calibri"/>
                <a:cs typeface="Calibri"/>
              </a:rPr>
              <a:t>”</a:t>
            </a:r>
            <a:r>
              <a:rPr dirty="0" spc="-105"/>
              <a:t>：</a:t>
            </a: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pc="25"/>
              <a:t>生产环境落地云原生需</a:t>
            </a:r>
            <a:r>
              <a:rPr dirty="0" spc="15"/>
              <a:t>要</a:t>
            </a:r>
            <a:r>
              <a:rPr dirty="0" spc="25"/>
              <a:t>着重</a:t>
            </a:r>
            <a:r>
              <a:rPr dirty="0" spc="15"/>
              <a:t>考</a:t>
            </a:r>
            <a:r>
              <a:rPr dirty="0" spc="25"/>
              <a:t>虑哪</a:t>
            </a:r>
            <a:r>
              <a:rPr dirty="0" spc="15"/>
              <a:t>些</a:t>
            </a:r>
            <a:r>
              <a:rPr dirty="0" spc="25"/>
              <a:t>挑战？</a:t>
            </a:r>
          </a:p>
        </p:txBody>
      </p:sp>
      <p:sp>
        <p:nvSpPr>
          <p:cNvPr id="4" name="object 4"/>
          <p:cNvSpPr/>
          <p:nvPr/>
        </p:nvSpPr>
        <p:spPr>
          <a:xfrm>
            <a:off x="3624677" y="2032102"/>
            <a:ext cx="1772920" cy="8498840"/>
          </a:xfrm>
          <a:custGeom>
            <a:avLst/>
            <a:gdLst/>
            <a:ahLst/>
            <a:cxnLst/>
            <a:rect l="l" t="t" r="r" b="b"/>
            <a:pathLst>
              <a:path w="1772920" h="8498840">
                <a:moveTo>
                  <a:pt x="12575" y="0"/>
                </a:moveTo>
                <a:lnTo>
                  <a:pt x="47600" y="35310"/>
                </a:lnTo>
                <a:lnTo>
                  <a:pt x="82274" y="70837"/>
                </a:lnTo>
                <a:lnTo>
                  <a:pt x="116595" y="106578"/>
                </a:lnTo>
                <a:lnTo>
                  <a:pt x="150564" y="142531"/>
                </a:lnTo>
                <a:lnTo>
                  <a:pt x="184182" y="178695"/>
                </a:lnTo>
                <a:lnTo>
                  <a:pt x="217447" y="215066"/>
                </a:lnTo>
                <a:lnTo>
                  <a:pt x="250360" y="251642"/>
                </a:lnTo>
                <a:lnTo>
                  <a:pt x="282921" y="288422"/>
                </a:lnTo>
                <a:lnTo>
                  <a:pt x="315131" y="325404"/>
                </a:lnTo>
                <a:lnTo>
                  <a:pt x="346988" y="362584"/>
                </a:lnTo>
                <a:lnTo>
                  <a:pt x="378493" y="399961"/>
                </a:lnTo>
                <a:lnTo>
                  <a:pt x="409646" y="437533"/>
                </a:lnTo>
                <a:lnTo>
                  <a:pt x="440447" y="475297"/>
                </a:lnTo>
                <a:lnTo>
                  <a:pt x="470896" y="513252"/>
                </a:lnTo>
                <a:lnTo>
                  <a:pt x="500994" y="551394"/>
                </a:lnTo>
                <a:lnTo>
                  <a:pt x="530739" y="589723"/>
                </a:lnTo>
                <a:lnTo>
                  <a:pt x="560132" y="628235"/>
                </a:lnTo>
                <a:lnTo>
                  <a:pt x="589173" y="666929"/>
                </a:lnTo>
                <a:lnTo>
                  <a:pt x="617862" y="705802"/>
                </a:lnTo>
                <a:lnTo>
                  <a:pt x="646199" y="744853"/>
                </a:lnTo>
                <a:lnTo>
                  <a:pt x="674184" y="784078"/>
                </a:lnTo>
                <a:lnTo>
                  <a:pt x="701817" y="823476"/>
                </a:lnTo>
                <a:lnTo>
                  <a:pt x="729098" y="863044"/>
                </a:lnTo>
                <a:lnTo>
                  <a:pt x="756027" y="902782"/>
                </a:lnTo>
                <a:lnTo>
                  <a:pt x="782604" y="942685"/>
                </a:lnTo>
                <a:lnTo>
                  <a:pt x="808829" y="982752"/>
                </a:lnTo>
                <a:lnTo>
                  <a:pt x="834702" y="1022981"/>
                </a:lnTo>
                <a:lnTo>
                  <a:pt x="860223" y="1063370"/>
                </a:lnTo>
                <a:lnTo>
                  <a:pt x="885392" y="1103916"/>
                </a:lnTo>
                <a:lnTo>
                  <a:pt x="910209" y="1144618"/>
                </a:lnTo>
                <a:lnTo>
                  <a:pt x="934674" y="1185473"/>
                </a:lnTo>
                <a:lnTo>
                  <a:pt x="958787" y="1226478"/>
                </a:lnTo>
                <a:lnTo>
                  <a:pt x="982548" y="1267633"/>
                </a:lnTo>
                <a:lnTo>
                  <a:pt x="1005957" y="1308933"/>
                </a:lnTo>
                <a:lnTo>
                  <a:pt x="1029014" y="1350379"/>
                </a:lnTo>
                <a:lnTo>
                  <a:pt x="1051718" y="1391966"/>
                </a:lnTo>
                <a:lnTo>
                  <a:pt x="1074071" y="1433693"/>
                </a:lnTo>
                <a:lnTo>
                  <a:pt x="1096072" y="1475559"/>
                </a:lnTo>
                <a:lnTo>
                  <a:pt x="1117721" y="1517559"/>
                </a:lnTo>
                <a:lnTo>
                  <a:pt x="1139018" y="1559693"/>
                </a:lnTo>
                <a:lnTo>
                  <a:pt x="1159963" y="1601959"/>
                </a:lnTo>
                <a:lnTo>
                  <a:pt x="1180555" y="1644353"/>
                </a:lnTo>
                <a:lnTo>
                  <a:pt x="1200796" y="1686874"/>
                </a:lnTo>
                <a:lnTo>
                  <a:pt x="1220685" y="1729520"/>
                </a:lnTo>
                <a:lnTo>
                  <a:pt x="1240222" y="1772289"/>
                </a:lnTo>
                <a:lnTo>
                  <a:pt x="1259406" y="1815178"/>
                </a:lnTo>
                <a:lnTo>
                  <a:pt x="1278239" y="1858184"/>
                </a:lnTo>
                <a:lnTo>
                  <a:pt x="1296720" y="1901307"/>
                </a:lnTo>
                <a:lnTo>
                  <a:pt x="1314848" y="1944544"/>
                </a:lnTo>
                <a:lnTo>
                  <a:pt x="1332625" y="1987892"/>
                </a:lnTo>
                <a:lnTo>
                  <a:pt x="1350050" y="2031349"/>
                </a:lnTo>
                <a:lnTo>
                  <a:pt x="1367122" y="2074913"/>
                </a:lnTo>
                <a:lnTo>
                  <a:pt x="1383843" y="2118583"/>
                </a:lnTo>
                <a:lnTo>
                  <a:pt x="1400212" y="2162355"/>
                </a:lnTo>
                <a:lnTo>
                  <a:pt x="1416228" y="2206228"/>
                </a:lnTo>
                <a:lnTo>
                  <a:pt x="1431893" y="2250199"/>
                </a:lnTo>
                <a:lnTo>
                  <a:pt x="1447206" y="2294267"/>
                </a:lnTo>
                <a:lnTo>
                  <a:pt x="1462166" y="2338429"/>
                </a:lnTo>
                <a:lnTo>
                  <a:pt x="1476775" y="2382682"/>
                </a:lnTo>
                <a:lnTo>
                  <a:pt x="1491031" y="2427025"/>
                </a:lnTo>
                <a:lnTo>
                  <a:pt x="1504936" y="2471456"/>
                </a:lnTo>
                <a:lnTo>
                  <a:pt x="1518488" y="2515972"/>
                </a:lnTo>
                <a:lnTo>
                  <a:pt x="1531689" y="2560571"/>
                </a:lnTo>
                <a:lnTo>
                  <a:pt x="1544537" y="2605251"/>
                </a:lnTo>
                <a:lnTo>
                  <a:pt x="1557034" y="2650009"/>
                </a:lnTo>
                <a:lnTo>
                  <a:pt x="1569178" y="2694845"/>
                </a:lnTo>
                <a:lnTo>
                  <a:pt x="1580971" y="2739754"/>
                </a:lnTo>
                <a:lnTo>
                  <a:pt x="1592411" y="2784736"/>
                </a:lnTo>
                <a:lnTo>
                  <a:pt x="1603499" y="2829788"/>
                </a:lnTo>
                <a:lnTo>
                  <a:pt x="1614236" y="2874907"/>
                </a:lnTo>
                <a:lnTo>
                  <a:pt x="1624620" y="2920093"/>
                </a:lnTo>
                <a:lnTo>
                  <a:pt x="1634653" y="2965341"/>
                </a:lnTo>
                <a:lnTo>
                  <a:pt x="1644333" y="3010651"/>
                </a:lnTo>
                <a:lnTo>
                  <a:pt x="1653661" y="3056020"/>
                </a:lnTo>
                <a:lnTo>
                  <a:pt x="1662638" y="3101446"/>
                </a:lnTo>
                <a:lnTo>
                  <a:pt x="1671262" y="3146926"/>
                </a:lnTo>
                <a:lnTo>
                  <a:pt x="1679534" y="3192459"/>
                </a:lnTo>
                <a:lnTo>
                  <a:pt x="1687455" y="3238042"/>
                </a:lnTo>
                <a:lnTo>
                  <a:pt x="1695023" y="3283674"/>
                </a:lnTo>
                <a:lnTo>
                  <a:pt x="1702239" y="3329351"/>
                </a:lnTo>
                <a:lnTo>
                  <a:pt x="1709103" y="3375072"/>
                </a:lnTo>
                <a:lnTo>
                  <a:pt x="1715616" y="3420835"/>
                </a:lnTo>
                <a:lnTo>
                  <a:pt x="1721776" y="3466637"/>
                </a:lnTo>
                <a:lnTo>
                  <a:pt x="1727584" y="3512476"/>
                </a:lnTo>
                <a:lnTo>
                  <a:pt x="1733040" y="3558350"/>
                </a:lnTo>
                <a:lnTo>
                  <a:pt x="1738145" y="3604257"/>
                </a:lnTo>
                <a:lnTo>
                  <a:pt x="1742897" y="3650194"/>
                </a:lnTo>
                <a:lnTo>
                  <a:pt x="1747297" y="3696160"/>
                </a:lnTo>
                <a:lnTo>
                  <a:pt x="1751345" y="3742153"/>
                </a:lnTo>
                <a:lnTo>
                  <a:pt x="1755041" y="3788169"/>
                </a:lnTo>
                <a:lnTo>
                  <a:pt x="1758385" y="3834207"/>
                </a:lnTo>
                <a:lnTo>
                  <a:pt x="1761377" y="3880265"/>
                </a:lnTo>
                <a:lnTo>
                  <a:pt x="1764018" y="3926340"/>
                </a:lnTo>
                <a:lnTo>
                  <a:pt x="1766306" y="3972431"/>
                </a:lnTo>
                <a:lnTo>
                  <a:pt x="1768242" y="4018535"/>
                </a:lnTo>
                <a:lnTo>
                  <a:pt x="1769826" y="4064649"/>
                </a:lnTo>
                <a:lnTo>
                  <a:pt x="1771058" y="4110773"/>
                </a:lnTo>
                <a:lnTo>
                  <a:pt x="1771938" y="4156903"/>
                </a:lnTo>
                <a:lnTo>
                  <a:pt x="1772466" y="4203037"/>
                </a:lnTo>
                <a:lnTo>
                  <a:pt x="1772642" y="4249174"/>
                </a:lnTo>
                <a:lnTo>
                  <a:pt x="1772466" y="4295310"/>
                </a:lnTo>
                <a:lnTo>
                  <a:pt x="1771938" y="4341445"/>
                </a:lnTo>
                <a:lnTo>
                  <a:pt x="1771058" y="4387575"/>
                </a:lnTo>
                <a:lnTo>
                  <a:pt x="1769826" y="4433698"/>
                </a:lnTo>
                <a:lnTo>
                  <a:pt x="1768242" y="4479813"/>
                </a:lnTo>
                <a:lnTo>
                  <a:pt x="1766306" y="4525917"/>
                </a:lnTo>
                <a:lnTo>
                  <a:pt x="1764018" y="4572007"/>
                </a:lnTo>
                <a:lnTo>
                  <a:pt x="1761377" y="4618083"/>
                </a:lnTo>
                <a:lnTo>
                  <a:pt x="1758385" y="4664141"/>
                </a:lnTo>
                <a:lnTo>
                  <a:pt x="1755041" y="4710179"/>
                </a:lnTo>
                <a:lnTo>
                  <a:pt x="1751345" y="4756195"/>
                </a:lnTo>
                <a:lnTo>
                  <a:pt x="1747297" y="4802187"/>
                </a:lnTo>
                <a:lnTo>
                  <a:pt x="1742897" y="4848153"/>
                </a:lnTo>
                <a:lnTo>
                  <a:pt x="1738145" y="4894091"/>
                </a:lnTo>
                <a:lnTo>
                  <a:pt x="1733040" y="4939998"/>
                </a:lnTo>
                <a:lnTo>
                  <a:pt x="1727584" y="4985872"/>
                </a:lnTo>
                <a:lnTo>
                  <a:pt x="1721776" y="5031711"/>
                </a:lnTo>
                <a:lnTo>
                  <a:pt x="1715616" y="5077513"/>
                </a:lnTo>
                <a:lnTo>
                  <a:pt x="1709103" y="5123276"/>
                </a:lnTo>
                <a:lnTo>
                  <a:pt x="1702239" y="5168997"/>
                </a:lnTo>
                <a:lnTo>
                  <a:pt x="1695023" y="5214674"/>
                </a:lnTo>
                <a:lnTo>
                  <a:pt x="1687455" y="5260305"/>
                </a:lnTo>
                <a:lnTo>
                  <a:pt x="1679534" y="5305888"/>
                </a:lnTo>
                <a:lnTo>
                  <a:pt x="1671262" y="5351421"/>
                </a:lnTo>
                <a:lnTo>
                  <a:pt x="1662638" y="5396902"/>
                </a:lnTo>
                <a:lnTo>
                  <a:pt x="1653661" y="5442328"/>
                </a:lnTo>
                <a:lnTo>
                  <a:pt x="1644333" y="5487696"/>
                </a:lnTo>
                <a:lnTo>
                  <a:pt x="1634653" y="5533006"/>
                </a:lnTo>
                <a:lnTo>
                  <a:pt x="1624620" y="5578255"/>
                </a:lnTo>
                <a:lnTo>
                  <a:pt x="1614236" y="5623440"/>
                </a:lnTo>
                <a:lnTo>
                  <a:pt x="1603499" y="5668560"/>
                </a:lnTo>
                <a:lnTo>
                  <a:pt x="1592411" y="5713611"/>
                </a:lnTo>
                <a:lnTo>
                  <a:pt x="1580971" y="5758593"/>
                </a:lnTo>
                <a:lnTo>
                  <a:pt x="1569178" y="5803503"/>
                </a:lnTo>
                <a:lnTo>
                  <a:pt x="1557034" y="5848338"/>
                </a:lnTo>
                <a:lnTo>
                  <a:pt x="1544537" y="5893097"/>
                </a:lnTo>
                <a:lnTo>
                  <a:pt x="1531689" y="5937777"/>
                </a:lnTo>
                <a:lnTo>
                  <a:pt x="1518488" y="5982376"/>
                </a:lnTo>
                <a:lnTo>
                  <a:pt x="1504936" y="6026892"/>
                </a:lnTo>
                <a:lnTo>
                  <a:pt x="1491031" y="6071322"/>
                </a:lnTo>
                <a:lnTo>
                  <a:pt x="1476775" y="6115665"/>
                </a:lnTo>
                <a:lnTo>
                  <a:pt x="1462166" y="6159919"/>
                </a:lnTo>
                <a:lnTo>
                  <a:pt x="1447206" y="6204081"/>
                </a:lnTo>
                <a:lnTo>
                  <a:pt x="1431893" y="6248148"/>
                </a:lnTo>
                <a:lnTo>
                  <a:pt x="1416228" y="6292119"/>
                </a:lnTo>
                <a:lnTo>
                  <a:pt x="1400212" y="6335992"/>
                </a:lnTo>
                <a:lnTo>
                  <a:pt x="1383843" y="6379765"/>
                </a:lnTo>
                <a:lnTo>
                  <a:pt x="1367122" y="6423434"/>
                </a:lnTo>
                <a:lnTo>
                  <a:pt x="1350050" y="6466999"/>
                </a:lnTo>
                <a:lnTo>
                  <a:pt x="1332625" y="6510456"/>
                </a:lnTo>
                <a:lnTo>
                  <a:pt x="1314848" y="6553804"/>
                </a:lnTo>
                <a:lnTo>
                  <a:pt x="1296720" y="6597041"/>
                </a:lnTo>
                <a:lnTo>
                  <a:pt x="1278239" y="6640163"/>
                </a:lnTo>
                <a:lnTo>
                  <a:pt x="1259406" y="6683170"/>
                </a:lnTo>
                <a:lnTo>
                  <a:pt x="1240222" y="6726059"/>
                </a:lnTo>
                <a:lnTo>
                  <a:pt x="1220685" y="6768827"/>
                </a:lnTo>
                <a:lnTo>
                  <a:pt x="1200796" y="6811473"/>
                </a:lnTo>
                <a:lnTo>
                  <a:pt x="1180555" y="6853994"/>
                </a:lnTo>
                <a:lnTo>
                  <a:pt x="1159963" y="6896389"/>
                </a:lnTo>
                <a:lnTo>
                  <a:pt x="1139018" y="6938654"/>
                </a:lnTo>
                <a:lnTo>
                  <a:pt x="1117721" y="6980788"/>
                </a:lnTo>
                <a:lnTo>
                  <a:pt x="1096072" y="7022789"/>
                </a:lnTo>
                <a:lnTo>
                  <a:pt x="1074071" y="7064654"/>
                </a:lnTo>
                <a:lnTo>
                  <a:pt x="1051718" y="7106382"/>
                </a:lnTo>
                <a:lnTo>
                  <a:pt x="1029014" y="7147969"/>
                </a:lnTo>
                <a:lnTo>
                  <a:pt x="1005957" y="7189414"/>
                </a:lnTo>
                <a:lnTo>
                  <a:pt x="982548" y="7230715"/>
                </a:lnTo>
                <a:lnTo>
                  <a:pt x="958787" y="7271869"/>
                </a:lnTo>
                <a:lnTo>
                  <a:pt x="934674" y="7312875"/>
                </a:lnTo>
                <a:lnTo>
                  <a:pt x="910209" y="7353730"/>
                </a:lnTo>
                <a:lnTo>
                  <a:pt x="885392" y="7394431"/>
                </a:lnTo>
                <a:lnTo>
                  <a:pt x="860223" y="7434977"/>
                </a:lnTo>
                <a:lnTo>
                  <a:pt x="834702" y="7475366"/>
                </a:lnTo>
                <a:lnTo>
                  <a:pt x="808829" y="7515595"/>
                </a:lnTo>
                <a:lnTo>
                  <a:pt x="782604" y="7555663"/>
                </a:lnTo>
                <a:lnTo>
                  <a:pt x="756027" y="7595566"/>
                </a:lnTo>
                <a:lnTo>
                  <a:pt x="729098" y="7635303"/>
                </a:lnTo>
                <a:lnTo>
                  <a:pt x="701817" y="7674872"/>
                </a:lnTo>
                <a:lnTo>
                  <a:pt x="674184" y="7714270"/>
                </a:lnTo>
                <a:lnTo>
                  <a:pt x="646199" y="7753495"/>
                </a:lnTo>
                <a:lnTo>
                  <a:pt x="617862" y="7792545"/>
                </a:lnTo>
                <a:lnTo>
                  <a:pt x="589173" y="7831419"/>
                </a:lnTo>
                <a:lnTo>
                  <a:pt x="560132" y="7870112"/>
                </a:lnTo>
                <a:lnTo>
                  <a:pt x="530739" y="7908625"/>
                </a:lnTo>
                <a:lnTo>
                  <a:pt x="500994" y="7946953"/>
                </a:lnTo>
                <a:lnTo>
                  <a:pt x="470896" y="7985096"/>
                </a:lnTo>
                <a:lnTo>
                  <a:pt x="440447" y="8023050"/>
                </a:lnTo>
                <a:lnTo>
                  <a:pt x="409646" y="8060815"/>
                </a:lnTo>
                <a:lnTo>
                  <a:pt x="378493" y="8098386"/>
                </a:lnTo>
                <a:lnTo>
                  <a:pt x="346988" y="8135764"/>
                </a:lnTo>
                <a:lnTo>
                  <a:pt x="315131" y="8172944"/>
                </a:lnTo>
                <a:lnTo>
                  <a:pt x="282921" y="8209925"/>
                </a:lnTo>
                <a:lnTo>
                  <a:pt x="250360" y="8246705"/>
                </a:lnTo>
                <a:lnTo>
                  <a:pt x="217447" y="8283282"/>
                </a:lnTo>
                <a:lnTo>
                  <a:pt x="184182" y="8319653"/>
                </a:lnTo>
                <a:lnTo>
                  <a:pt x="150564" y="8355816"/>
                </a:lnTo>
                <a:lnTo>
                  <a:pt x="116595" y="8391770"/>
                </a:lnTo>
                <a:lnTo>
                  <a:pt x="82274" y="8427511"/>
                </a:lnTo>
                <a:lnTo>
                  <a:pt x="47600" y="8463038"/>
                </a:lnTo>
                <a:lnTo>
                  <a:pt x="12575" y="8498348"/>
                </a:lnTo>
                <a:lnTo>
                  <a:pt x="0" y="8485762"/>
                </a:lnTo>
                <a:lnTo>
                  <a:pt x="34921" y="8450556"/>
                </a:lnTo>
                <a:lnTo>
                  <a:pt x="69492" y="8415135"/>
                </a:lnTo>
                <a:lnTo>
                  <a:pt x="103711" y="8379499"/>
                </a:lnTo>
                <a:lnTo>
                  <a:pt x="137580" y="8343653"/>
                </a:lnTo>
                <a:lnTo>
                  <a:pt x="171098" y="8307596"/>
                </a:lnTo>
                <a:lnTo>
                  <a:pt x="204264" y="8271333"/>
                </a:lnTo>
                <a:lnTo>
                  <a:pt x="237080" y="8234865"/>
                </a:lnTo>
                <a:lnTo>
                  <a:pt x="269545" y="8198194"/>
                </a:lnTo>
                <a:lnTo>
                  <a:pt x="301659" y="8161322"/>
                </a:lnTo>
                <a:lnTo>
                  <a:pt x="333421" y="8124252"/>
                </a:lnTo>
                <a:lnTo>
                  <a:pt x="364833" y="8086985"/>
                </a:lnTo>
                <a:lnTo>
                  <a:pt x="395894" y="8049525"/>
                </a:lnTo>
                <a:lnTo>
                  <a:pt x="426604" y="8011872"/>
                </a:lnTo>
                <a:lnTo>
                  <a:pt x="456963" y="7974030"/>
                </a:lnTo>
                <a:lnTo>
                  <a:pt x="486971" y="7936000"/>
                </a:lnTo>
                <a:lnTo>
                  <a:pt x="516628" y="7897785"/>
                </a:lnTo>
                <a:lnTo>
                  <a:pt x="545934" y="7859387"/>
                </a:lnTo>
                <a:lnTo>
                  <a:pt x="574889" y="7820808"/>
                </a:lnTo>
                <a:lnTo>
                  <a:pt x="603493" y="7782050"/>
                </a:lnTo>
                <a:lnTo>
                  <a:pt x="631746" y="7743115"/>
                </a:lnTo>
                <a:lnTo>
                  <a:pt x="659648" y="7704006"/>
                </a:lnTo>
                <a:lnTo>
                  <a:pt x="687200" y="7664725"/>
                </a:lnTo>
                <a:lnTo>
                  <a:pt x="714400" y="7625273"/>
                </a:lnTo>
                <a:lnTo>
                  <a:pt x="741249" y="7585654"/>
                </a:lnTo>
                <a:lnTo>
                  <a:pt x="767747" y="7545869"/>
                </a:lnTo>
                <a:lnTo>
                  <a:pt x="793895" y="7505920"/>
                </a:lnTo>
                <a:lnTo>
                  <a:pt x="819691" y="7465810"/>
                </a:lnTo>
                <a:lnTo>
                  <a:pt x="845136" y="7425541"/>
                </a:lnTo>
                <a:lnTo>
                  <a:pt x="870231" y="7385115"/>
                </a:lnTo>
                <a:lnTo>
                  <a:pt x="894974" y="7344534"/>
                </a:lnTo>
                <a:lnTo>
                  <a:pt x="919367" y="7303800"/>
                </a:lnTo>
                <a:lnTo>
                  <a:pt x="943408" y="7262916"/>
                </a:lnTo>
                <a:lnTo>
                  <a:pt x="967099" y="7221883"/>
                </a:lnTo>
                <a:lnTo>
                  <a:pt x="990438" y="7180705"/>
                </a:lnTo>
                <a:lnTo>
                  <a:pt x="1013427" y="7139382"/>
                </a:lnTo>
                <a:lnTo>
                  <a:pt x="1036064" y="7097918"/>
                </a:lnTo>
                <a:lnTo>
                  <a:pt x="1058351" y="7056314"/>
                </a:lnTo>
                <a:lnTo>
                  <a:pt x="1080287" y="7014573"/>
                </a:lnTo>
                <a:lnTo>
                  <a:pt x="1101871" y="6972697"/>
                </a:lnTo>
                <a:lnTo>
                  <a:pt x="1123105" y="6930687"/>
                </a:lnTo>
                <a:lnTo>
                  <a:pt x="1143988" y="6888547"/>
                </a:lnTo>
                <a:lnTo>
                  <a:pt x="1164520" y="6846278"/>
                </a:lnTo>
                <a:lnTo>
                  <a:pt x="1184700" y="6803883"/>
                </a:lnTo>
                <a:lnTo>
                  <a:pt x="1204530" y="6761363"/>
                </a:lnTo>
                <a:lnTo>
                  <a:pt x="1224009" y="6718721"/>
                </a:lnTo>
                <a:lnTo>
                  <a:pt x="1243137" y="6675959"/>
                </a:lnTo>
                <a:lnTo>
                  <a:pt x="1261914" y="6633080"/>
                </a:lnTo>
                <a:lnTo>
                  <a:pt x="1280340" y="6590085"/>
                </a:lnTo>
                <a:lnTo>
                  <a:pt x="1298415" y="6546976"/>
                </a:lnTo>
                <a:lnTo>
                  <a:pt x="1316139" y="6503757"/>
                </a:lnTo>
                <a:lnTo>
                  <a:pt x="1333512" y="6460428"/>
                </a:lnTo>
                <a:lnTo>
                  <a:pt x="1350534" y="6416993"/>
                </a:lnTo>
                <a:lnTo>
                  <a:pt x="1367205" y="6373452"/>
                </a:lnTo>
                <a:lnTo>
                  <a:pt x="1383525" y="6329810"/>
                </a:lnTo>
                <a:lnTo>
                  <a:pt x="1399494" y="6286067"/>
                </a:lnTo>
                <a:lnTo>
                  <a:pt x="1415112" y="6242225"/>
                </a:lnTo>
                <a:lnTo>
                  <a:pt x="1430380" y="6198288"/>
                </a:lnTo>
                <a:lnTo>
                  <a:pt x="1445296" y="6154257"/>
                </a:lnTo>
                <a:lnTo>
                  <a:pt x="1459861" y="6110135"/>
                </a:lnTo>
                <a:lnTo>
                  <a:pt x="1474075" y="6065923"/>
                </a:lnTo>
                <a:lnTo>
                  <a:pt x="1487939" y="6021624"/>
                </a:lnTo>
                <a:lnTo>
                  <a:pt x="1501451" y="5977240"/>
                </a:lnTo>
                <a:lnTo>
                  <a:pt x="1514613" y="5932773"/>
                </a:lnTo>
                <a:lnTo>
                  <a:pt x="1527423" y="5888225"/>
                </a:lnTo>
                <a:lnTo>
                  <a:pt x="1539882" y="5843599"/>
                </a:lnTo>
                <a:lnTo>
                  <a:pt x="1551991" y="5798896"/>
                </a:lnTo>
                <a:lnTo>
                  <a:pt x="1563748" y="5754120"/>
                </a:lnTo>
                <a:lnTo>
                  <a:pt x="1575155" y="5709271"/>
                </a:lnTo>
                <a:lnTo>
                  <a:pt x="1586211" y="5664353"/>
                </a:lnTo>
                <a:lnTo>
                  <a:pt x="1596915" y="5619366"/>
                </a:lnTo>
                <a:lnTo>
                  <a:pt x="1607269" y="5574315"/>
                </a:lnTo>
                <a:lnTo>
                  <a:pt x="1617271" y="5529200"/>
                </a:lnTo>
                <a:lnTo>
                  <a:pt x="1626923" y="5484025"/>
                </a:lnTo>
                <a:lnTo>
                  <a:pt x="1636224" y="5438790"/>
                </a:lnTo>
                <a:lnTo>
                  <a:pt x="1645174" y="5393499"/>
                </a:lnTo>
                <a:lnTo>
                  <a:pt x="1653772" y="5348153"/>
                </a:lnTo>
                <a:lnTo>
                  <a:pt x="1662020" y="5302755"/>
                </a:lnTo>
                <a:lnTo>
                  <a:pt x="1669917" y="5257306"/>
                </a:lnTo>
                <a:lnTo>
                  <a:pt x="1677463" y="5211810"/>
                </a:lnTo>
                <a:lnTo>
                  <a:pt x="1684658" y="5166268"/>
                </a:lnTo>
                <a:lnTo>
                  <a:pt x="1691502" y="5120682"/>
                </a:lnTo>
                <a:lnTo>
                  <a:pt x="1697995" y="5075055"/>
                </a:lnTo>
                <a:lnTo>
                  <a:pt x="1704137" y="5029389"/>
                </a:lnTo>
                <a:lnTo>
                  <a:pt x="1709928" y="4983685"/>
                </a:lnTo>
                <a:lnTo>
                  <a:pt x="1715368" y="4937947"/>
                </a:lnTo>
                <a:lnTo>
                  <a:pt x="1720457" y="4892176"/>
                </a:lnTo>
                <a:lnTo>
                  <a:pt x="1725195" y="4846374"/>
                </a:lnTo>
                <a:lnTo>
                  <a:pt x="1729582" y="4800544"/>
                </a:lnTo>
                <a:lnTo>
                  <a:pt x="1733618" y="4754688"/>
                </a:lnTo>
                <a:lnTo>
                  <a:pt x="1737303" y="4708808"/>
                </a:lnTo>
                <a:lnTo>
                  <a:pt x="1740638" y="4662906"/>
                </a:lnTo>
                <a:lnTo>
                  <a:pt x="1743621" y="4616984"/>
                </a:lnTo>
                <a:lnTo>
                  <a:pt x="1746253" y="4571045"/>
                </a:lnTo>
                <a:lnTo>
                  <a:pt x="1748534" y="4525091"/>
                </a:lnTo>
                <a:lnTo>
                  <a:pt x="1750465" y="4479124"/>
                </a:lnTo>
                <a:lnTo>
                  <a:pt x="1752044" y="4433146"/>
                </a:lnTo>
                <a:lnTo>
                  <a:pt x="1753272" y="4387159"/>
                </a:lnTo>
                <a:lnTo>
                  <a:pt x="1754150" y="4341165"/>
                </a:lnTo>
                <a:lnTo>
                  <a:pt x="1754676" y="4295167"/>
                </a:lnTo>
                <a:lnTo>
                  <a:pt x="1754852" y="4249167"/>
                </a:lnTo>
                <a:lnTo>
                  <a:pt x="1754676" y="4203167"/>
                </a:lnTo>
                <a:lnTo>
                  <a:pt x="1754150" y="4157169"/>
                </a:lnTo>
                <a:lnTo>
                  <a:pt x="1753272" y="4111176"/>
                </a:lnTo>
                <a:lnTo>
                  <a:pt x="1752044" y="4065189"/>
                </a:lnTo>
                <a:lnTo>
                  <a:pt x="1750465" y="4019211"/>
                </a:lnTo>
                <a:lnTo>
                  <a:pt x="1748534" y="3973243"/>
                </a:lnTo>
                <a:lnTo>
                  <a:pt x="1746253" y="3927289"/>
                </a:lnTo>
                <a:lnTo>
                  <a:pt x="1743621" y="3881350"/>
                </a:lnTo>
                <a:lnTo>
                  <a:pt x="1740638" y="3835428"/>
                </a:lnTo>
                <a:lnTo>
                  <a:pt x="1737303" y="3789526"/>
                </a:lnTo>
                <a:lnTo>
                  <a:pt x="1733618" y="3743646"/>
                </a:lnTo>
                <a:lnTo>
                  <a:pt x="1729582" y="3697790"/>
                </a:lnTo>
                <a:lnTo>
                  <a:pt x="1725195" y="3651960"/>
                </a:lnTo>
                <a:lnTo>
                  <a:pt x="1720457" y="3606159"/>
                </a:lnTo>
                <a:lnTo>
                  <a:pt x="1715368" y="3560387"/>
                </a:lnTo>
                <a:lnTo>
                  <a:pt x="1709928" y="3514649"/>
                </a:lnTo>
                <a:lnTo>
                  <a:pt x="1704137" y="3468946"/>
                </a:lnTo>
                <a:lnTo>
                  <a:pt x="1697995" y="3423279"/>
                </a:lnTo>
                <a:lnTo>
                  <a:pt x="1691502" y="3377652"/>
                </a:lnTo>
                <a:lnTo>
                  <a:pt x="1684658" y="3332066"/>
                </a:lnTo>
                <a:lnTo>
                  <a:pt x="1677463" y="3286524"/>
                </a:lnTo>
                <a:lnTo>
                  <a:pt x="1669917" y="3241028"/>
                </a:lnTo>
                <a:lnTo>
                  <a:pt x="1662020" y="3195579"/>
                </a:lnTo>
                <a:lnTo>
                  <a:pt x="1653772" y="3150181"/>
                </a:lnTo>
                <a:lnTo>
                  <a:pt x="1645174" y="3104835"/>
                </a:lnTo>
                <a:lnTo>
                  <a:pt x="1636224" y="3059544"/>
                </a:lnTo>
                <a:lnTo>
                  <a:pt x="1626923" y="3014309"/>
                </a:lnTo>
                <a:lnTo>
                  <a:pt x="1617271" y="2969134"/>
                </a:lnTo>
                <a:lnTo>
                  <a:pt x="1607269" y="2924019"/>
                </a:lnTo>
                <a:lnTo>
                  <a:pt x="1596915" y="2878967"/>
                </a:lnTo>
                <a:lnTo>
                  <a:pt x="1586211" y="2833981"/>
                </a:lnTo>
                <a:lnTo>
                  <a:pt x="1575155" y="2789063"/>
                </a:lnTo>
                <a:lnTo>
                  <a:pt x="1563748" y="2744214"/>
                </a:lnTo>
                <a:lnTo>
                  <a:pt x="1551991" y="2699437"/>
                </a:lnTo>
                <a:lnTo>
                  <a:pt x="1539882" y="2654735"/>
                </a:lnTo>
                <a:lnTo>
                  <a:pt x="1527423" y="2610108"/>
                </a:lnTo>
                <a:lnTo>
                  <a:pt x="1514613" y="2565561"/>
                </a:lnTo>
                <a:lnTo>
                  <a:pt x="1501451" y="2521094"/>
                </a:lnTo>
                <a:lnTo>
                  <a:pt x="1487939" y="2476709"/>
                </a:lnTo>
                <a:lnTo>
                  <a:pt x="1474075" y="2432410"/>
                </a:lnTo>
                <a:lnTo>
                  <a:pt x="1459861" y="2388198"/>
                </a:lnTo>
                <a:lnTo>
                  <a:pt x="1445296" y="2344076"/>
                </a:lnTo>
                <a:lnTo>
                  <a:pt x="1430380" y="2300045"/>
                </a:lnTo>
                <a:lnTo>
                  <a:pt x="1415112" y="2256108"/>
                </a:lnTo>
                <a:lnTo>
                  <a:pt x="1399494" y="2212266"/>
                </a:lnTo>
                <a:lnTo>
                  <a:pt x="1383525" y="2168523"/>
                </a:lnTo>
                <a:lnTo>
                  <a:pt x="1367205" y="2124880"/>
                </a:lnTo>
                <a:lnTo>
                  <a:pt x="1350534" y="2081340"/>
                </a:lnTo>
                <a:lnTo>
                  <a:pt x="1333512" y="2037904"/>
                </a:lnTo>
                <a:lnTo>
                  <a:pt x="1316139" y="1994576"/>
                </a:lnTo>
                <a:lnTo>
                  <a:pt x="1298415" y="1951356"/>
                </a:lnTo>
                <a:lnTo>
                  <a:pt x="1280340" y="1908247"/>
                </a:lnTo>
                <a:lnTo>
                  <a:pt x="1261914" y="1865252"/>
                </a:lnTo>
                <a:lnTo>
                  <a:pt x="1243137" y="1822373"/>
                </a:lnTo>
                <a:lnTo>
                  <a:pt x="1224009" y="1779611"/>
                </a:lnTo>
                <a:lnTo>
                  <a:pt x="1204530" y="1736969"/>
                </a:lnTo>
                <a:lnTo>
                  <a:pt x="1184700" y="1694449"/>
                </a:lnTo>
                <a:lnTo>
                  <a:pt x="1164520" y="1652054"/>
                </a:lnTo>
                <a:lnTo>
                  <a:pt x="1143988" y="1609785"/>
                </a:lnTo>
                <a:lnTo>
                  <a:pt x="1123105" y="1567644"/>
                </a:lnTo>
                <a:lnTo>
                  <a:pt x="1101871" y="1525635"/>
                </a:lnTo>
                <a:lnTo>
                  <a:pt x="1080287" y="1483758"/>
                </a:lnTo>
                <a:lnTo>
                  <a:pt x="1058351" y="1442017"/>
                </a:lnTo>
                <a:lnTo>
                  <a:pt x="1036064" y="1400413"/>
                </a:lnTo>
                <a:lnTo>
                  <a:pt x="1013427" y="1358949"/>
                </a:lnTo>
                <a:lnTo>
                  <a:pt x="990438" y="1317626"/>
                </a:lnTo>
                <a:lnTo>
                  <a:pt x="967099" y="1276448"/>
                </a:lnTo>
                <a:lnTo>
                  <a:pt x="943408" y="1235415"/>
                </a:lnTo>
                <a:lnTo>
                  <a:pt x="919367" y="1194531"/>
                </a:lnTo>
                <a:lnTo>
                  <a:pt x="894974" y="1153797"/>
                </a:lnTo>
                <a:lnTo>
                  <a:pt x="870231" y="1113216"/>
                </a:lnTo>
                <a:lnTo>
                  <a:pt x="845136" y="1072789"/>
                </a:lnTo>
                <a:lnTo>
                  <a:pt x="819691" y="1032520"/>
                </a:lnTo>
                <a:lnTo>
                  <a:pt x="793895" y="992410"/>
                </a:lnTo>
                <a:lnTo>
                  <a:pt x="767747" y="952461"/>
                </a:lnTo>
                <a:lnTo>
                  <a:pt x="741249" y="912676"/>
                </a:lnTo>
                <a:lnTo>
                  <a:pt x="714400" y="873056"/>
                </a:lnTo>
                <a:lnTo>
                  <a:pt x="687200" y="833605"/>
                </a:lnTo>
                <a:lnTo>
                  <a:pt x="659648" y="794323"/>
                </a:lnTo>
                <a:lnTo>
                  <a:pt x="631746" y="755214"/>
                </a:lnTo>
                <a:lnTo>
                  <a:pt x="603493" y="716279"/>
                </a:lnTo>
                <a:lnTo>
                  <a:pt x="574889" y="677521"/>
                </a:lnTo>
                <a:lnTo>
                  <a:pt x="545934" y="638942"/>
                </a:lnTo>
                <a:lnTo>
                  <a:pt x="516628" y="600543"/>
                </a:lnTo>
                <a:lnTo>
                  <a:pt x="486971" y="562328"/>
                </a:lnTo>
                <a:lnTo>
                  <a:pt x="456963" y="524299"/>
                </a:lnTo>
                <a:lnTo>
                  <a:pt x="426604" y="486456"/>
                </a:lnTo>
                <a:lnTo>
                  <a:pt x="395894" y="448804"/>
                </a:lnTo>
                <a:lnTo>
                  <a:pt x="364833" y="411343"/>
                </a:lnTo>
                <a:lnTo>
                  <a:pt x="333421" y="374076"/>
                </a:lnTo>
                <a:lnTo>
                  <a:pt x="301659" y="337006"/>
                </a:lnTo>
                <a:lnTo>
                  <a:pt x="269545" y="300134"/>
                </a:lnTo>
                <a:lnTo>
                  <a:pt x="237080" y="263463"/>
                </a:lnTo>
                <a:lnTo>
                  <a:pt x="204264" y="226994"/>
                </a:lnTo>
                <a:lnTo>
                  <a:pt x="171098" y="190731"/>
                </a:lnTo>
                <a:lnTo>
                  <a:pt x="137580" y="154675"/>
                </a:lnTo>
                <a:lnTo>
                  <a:pt x="103711" y="118828"/>
                </a:lnTo>
                <a:lnTo>
                  <a:pt x="69492" y="83192"/>
                </a:lnTo>
                <a:lnTo>
                  <a:pt x="34921" y="47770"/>
                </a:lnTo>
                <a:lnTo>
                  <a:pt x="0" y="12565"/>
                </a:lnTo>
                <a:lnTo>
                  <a:pt x="12575" y="0"/>
                </a:lnTo>
                <a:close/>
              </a:path>
            </a:pathLst>
          </a:custGeom>
          <a:ln w="21360">
            <a:solidFill>
              <a:srgbClr val="0080C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194846" y="2283700"/>
            <a:ext cx="14321790" cy="941705"/>
          </a:xfrm>
          <a:custGeom>
            <a:avLst/>
            <a:gdLst/>
            <a:ahLst/>
            <a:cxnLst/>
            <a:rect l="l" t="t" r="r" b="b"/>
            <a:pathLst>
              <a:path w="14321790" h="941705">
                <a:moveTo>
                  <a:pt x="0" y="0"/>
                </a:moveTo>
                <a:lnTo>
                  <a:pt x="14321658" y="0"/>
                </a:lnTo>
                <a:lnTo>
                  <a:pt x="14321658" y="941123"/>
                </a:lnTo>
                <a:lnTo>
                  <a:pt x="0" y="941123"/>
                </a:lnTo>
                <a:lnTo>
                  <a:pt x="0" y="0"/>
                </a:lnTo>
                <a:close/>
              </a:path>
            </a:pathLst>
          </a:custGeom>
          <a:solidFill>
            <a:srgbClr val="F76A0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194846" y="2283700"/>
            <a:ext cx="14321790" cy="941705"/>
          </a:xfrm>
          <a:custGeom>
            <a:avLst/>
            <a:gdLst/>
            <a:ahLst/>
            <a:cxnLst/>
            <a:rect l="l" t="t" r="r" b="b"/>
            <a:pathLst>
              <a:path w="14321790" h="941705">
                <a:moveTo>
                  <a:pt x="0" y="0"/>
                </a:moveTo>
                <a:lnTo>
                  <a:pt x="14321658" y="0"/>
                </a:lnTo>
                <a:lnTo>
                  <a:pt x="14321658" y="941123"/>
                </a:lnTo>
                <a:lnTo>
                  <a:pt x="0" y="941123"/>
                </a:lnTo>
                <a:lnTo>
                  <a:pt x="0" y="0"/>
                </a:lnTo>
                <a:close/>
              </a:path>
            </a:pathLst>
          </a:custGeom>
          <a:ln w="2136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606801" y="2166844"/>
            <a:ext cx="1176655" cy="1176655"/>
          </a:xfrm>
          <a:custGeom>
            <a:avLst/>
            <a:gdLst/>
            <a:ahLst/>
            <a:cxnLst/>
            <a:rect l="l" t="t" r="r" b="b"/>
            <a:pathLst>
              <a:path w="1176654" h="1176654">
                <a:moveTo>
                  <a:pt x="588044" y="0"/>
                </a:moveTo>
                <a:lnTo>
                  <a:pt x="539816" y="1949"/>
                </a:lnTo>
                <a:lnTo>
                  <a:pt x="492661" y="7696"/>
                </a:lnTo>
                <a:lnTo>
                  <a:pt x="446731" y="17090"/>
                </a:lnTo>
                <a:lnTo>
                  <a:pt x="402178" y="29979"/>
                </a:lnTo>
                <a:lnTo>
                  <a:pt x="359152" y="46211"/>
                </a:lnTo>
                <a:lnTo>
                  <a:pt x="317805" y="65637"/>
                </a:lnTo>
                <a:lnTo>
                  <a:pt x="278289" y="88103"/>
                </a:lnTo>
                <a:lnTo>
                  <a:pt x="240754" y="113459"/>
                </a:lnTo>
                <a:lnTo>
                  <a:pt x="205352" y="141554"/>
                </a:lnTo>
                <a:lnTo>
                  <a:pt x="172235" y="172235"/>
                </a:lnTo>
                <a:lnTo>
                  <a:pt x="141554" y="205352"/>
                </a:lnTo>
                <a:lnTo>
                  <a:pt x="113459" y="240754"/>
                </a:lnTo>
                <a:lnTo>
                  <a:pt x="88103" y="278289"/>
                </a:lnTo>
                <a:lnTo>
                  <a:pt x="65637" y="317805"/>
                </a:lnTo>
                <a:lnTo>
                  <a:pt x="46211" y="359152"/>
                </a:lnTo>
                <a:lnTo>
                  <a:pt x="29979" y="402178"/>
                </a:lnTo>
                <a:lnTo>
                  <a:pt x="17090" y="446731"/>
                </a:lnTo>
                <a:lnTo>
                  <a:pt x="7696" y="492661"/>
                </a:lnTo>
                <a:lnTo>
                  <a:pt x="1949" y="539816"/>
                </a:lnTo>
                <a:lnTo>
                  <a:pt x="0" y="588044"/>
                </a:lnTo>
                <a:lnTo>
                  <a:pt x="1949" y="636273"/>
                </a:lnTo>
                <a:lnTo>
                  <a:pt x="7696" y="683428"/>
                </a:lnTo>
                <a:lnTo>
                  <a:pt x="17090" y="729357"/>
                </a:lnTo>
                <a:lnTo>
                  <a:pt x="29979" y="773911"/>
                </a:lnTo>
                <a:lnTo>
                  <a:pt x="46211" y="816937"/>
                </a:lnTo>
                <a:lnTo>
                  <a:pt x="65637" y="858283"/>
                </a:lnTo>
                <a:lnTo>
                  <a:pt x="88103" y="897800"/>
                </a:lnTo>
                <a:lnTo>
                  <a:pt x="113459" y="935335"/>
                </a:lnTo>
                <a:lnTo>
                  <a:pt x="141554" y="970736"/>
                </a:lnTo>
                <a:lnTo>
                  <a:pt x="172235" y="1003854"/>
                </a:lnTo>
                <a:lnTo>
                  <a:pt x="205352" y="1034535"/>
                </a:lnTo>
                <a:lnTo>
                  <a:pt x="240754" y="1062630"/>
                </a:lnTo>
                <a:lnTo>
                  <a:pt x="278289" y="1087986"/>
                </a:lnTo>
                <a:lnTo>
                  <a:pt x="317805" y="1110452"/>
                </a:lnTo>
                <a:lnTo>
                  <a:pt x="359152" y="1129877"/>
                </a:lnTo>
                <a:lnTo>
                  <a:pt x="402178" y="1146110"/>
                </a:lnTo>
                <a:lnTo>
                  <a:pt x="446731" y="1158999"/>
                </a:lnTo>
                <a:lnTo>
                  <a:pt x="492661" y="1168393"/>
                </a:lnTo>
                <a:lnTo>
                  <a:pt x="539816" y="1174140"/>
                </a:lnTo>
                <a:lnTo>
                  <a:pt x="588044" y="1176089"/>
                </a:lnTo>
                <a:lnTo>
                  <a:pt x="636273" y="1174140"/>
                </a:lnTo>
                <a:lnTo>
                  <a:pt x="683428" y="1168393"/>
                </a:lnTo>
                <a:lnTo>
                  <a:pt x="729357" y="1158999"/>
                </a:lnTo>
                <a:lnTo>
                  <a:pt x="773911" y="1146110"/>
                </a:lnTo>
                <a:lnTo>
                  <a:pt x="816937" y="1129877"/>
                </a:lnTo>
                <a:lnTo>
                  <a:pt x="858283" y="1110452"/>
                </a:lnTo>
                <a:lnTo>
                  <a:pt x="897800" y="1087986"/>
                </a:lnTo>
                <a:lnTo>
                  <a:pt x="935335" y="1062630"/>
                </a:lnTo>
                <a:lnTo>
                  <a:pt x="970736" y="1034535"/>
                </a:lnTo>
                <a:lnTo>
                  <a:pt x="1003854" y="1003854"/>
                </a:lnTo>
                <a:lnTo>
                  <a:pt x="1034535" y="970736"/>
                </a:lnTo>
                <a:lnTo>
                  <a:pt x="1062630" y="935335"/>
                </a:lnTo>
                <a:lnTo>
                  <a:pt x="1087986" y="897800"/>
                </a:lnTo>
                <a:lnTo>
                  <a:pt x="1110452" y="858283"/>
                </a:lnTo>
                <a:lnTo>
                  <a:pt x="1129877" y="816937"/>
                </a:lnTo>
                <a:lnTo>
                  <a:pt x="1146110" y="773911"/>
                </a:lnTo>
                <a:lnTo>
                  <a:pt x="1158999" y="729357"/>
                </a:lnTo>
                <a:lnTo>
                  <a:pt x="1168393" y="683428"/>
                </a:lnTo>
                <a:lnTo>
                  <a:pt x="1174140" y="636273"/>
                </a:lnTo>
                <a:lnTo>
                  <a:pt x="1176089" y="588044"/>
                </a:lnTo>
                <a:lnTo>
                  <a:pt x="1174140" y="539816"/>
                </a:lnTo>
                <a:lnTo>
                  <a:pt x="1168393" y="492661"/>
                </a:lnTo>
                <a:lnTo>
                  <a:pt x="1158999" y="446731"/>
                </a:lnTo>
                <a:lnTo>
                  <a:pt x="1146110" y="402178"/>
                </a:lnTo>
                <a:lnTo>
                  <a:pt x="1129877" y="359152"/>
                </a:lnTo>
                <a:lnTo>
                  <a:pt x="1110452" y="317805"/>
                </a:lnTo>
                <a:lnTo>
                  <a:pt x="1087986" y="278289"/>
                </a:lnTo>
                <a:lnTo>
                  <a:pt x="1062630" y="240754"/>
                </a:lnTo>
                <a:lnTo>
                  <a:pt x="1034535" y="205352"/>
                </a:lnTo>
                <a:lnTo>
                  <a:pt x="1003854" y="172235"/>
                </a:lnTo>
                <a:lnTo>
                  <a:pt x="970736" y="141554"/>
                </a:lnTo>
                <a:lnTo>
                  <a:pt x="935335" y="113459"/>
                </a:lnTo>
                <a:lnTo>
                  <a:pt x="897800" y="88103"/>
                </a:lnTo>
                <a:lnTo>
                  <a:pt x="858283" y="65637"/>
                </a:lnTo>
                <a:lnTo>
                  <a:pt x="816937" y="46211"/>
                </a:lnTo>
                <a:lnTo>
                  <a:pt x="773911" y="29979"/>
                </a:lnTo>
                <a:lnTo>
                  <a:pt x="729357" y="17090"/>
                </a:lnTo>
                <a:lnTo>
                  <a:pt x="683428" y="7696"/>
                </a:lnTo>
                <a:lnTo>
                  <a:pt x="636273" y="1949"/>
                </a:lnTo>
                <a:lnTo>
                  <a:pt x="58804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606801" y="2166844"/>
            <a:ext cx="1176655" cy="1176655"/>
          </a:xfrm>
          <a:custGeom>
            <a:avLst/>
            <a:gdLst/>
            <a:ahLst/>
            <a:cxnLst/>
            <a:rect l="l" t="t" r="r" b="b"/>
            <a:pathLst>
              <a:path w="1176654" h="1176654">
                <a:moveTo>
                  <a:pt x="0" y="588044"/>
                </a:moveTo>
                <a:lnTo>
                  <a:pt x="1949" y="539816"/>
                </a:lnTo>
                <a:lnTo>
                  <a:pt x="7696" y="492661"/>
                </a:lnTo>
                <a:lnTo>
                  <a:pt x="17090" y="446731"/>
                </a:lnTo>
                <a:lnTo>
                  <a:pt x="29979" y="402178"/>
                </a:lnTo>
                <a:lnTo>
                  <a:pt x="46211" y="359152"/>
                </a:lnTo>
                <a:lnTo>
                  <a:pt x="65637" y="317805"/>
                </a:lnTo>
                <a:lnTo>
                  <a:pt x="88103" y="278289"/>
                </a:lnTo>
                <a:lnTo>
                  <a:pt x="113459" y="240754"/>
                </a:lnTo>
                <a:lnTo>
                  <a:pt x="141554" y="205352"/>
                </a:lnTo>
                <a:lnTo>
                  <a:pt x="172235" y="172235"/>
                </a:lnTo>
                <a:lnTo>
                  <a:pt x="205352" y="141554"/>
                </a:lnTo>
                <a:lnTo>
                  <a:pt x="240754" y="113459"/>
                </a:lnTo>
                <a:lnTo>
                  <a:pt x="278289" y="88103"/>
                </a:lnTo>
                <a:lnTo>
                  <a:pt x="317805" y="65637"/>
                </a:lnTo>
                <a:lnTo>
                  <a:pt x="359152" y="46211"/>
                </a:lnTo>
                <a:lnTo>
                  <a:pt x="402178" y="29979"/>
                </a:lnTo>
                <a:lnTo>
                  <a:pt x="446731" y="17090"/>
                </a:lnTo>
                <a:lnTo>
                  <a:pt x="492661" y="7696"/>
                </a:lnTo>
                <a:lnTo>
                  <a:pt x="539816" y="1949"/>
                </a:lnTo>
                <a:lnTo>
                  <a:pt x="588044" y="0"/>
                </a:lnTo>
                <a:lnTo>
                  <a:pt x="636273" y="1949"/>
                </a:lnTo>
                <a:lnTo>
                  <a:pt x="683428" y="7696"/>
                </a:lnTo>
                <a:lnTo>
                  <a:pt x="729357" y="17090"/>
                </a:lnTo>
                <a:lnTo>
                  <a:pt x="773911" y="29979"/>
                </a:lnTo>
                <a:lnTo>
                  <a:pt x="816937" y="46211"/>
                </a:lnTo>
                <a:lnTo>
                  <a:pt x="858283" y="65637"/>
                </a:lnTo>
                <a:lnTo>
                  <a:pt x="897800" y="88103"/>
                </a:lnTo>
                <a:lnTo>
                  <a:pt x="935335" y="113459"/>
                </a:lnTo>
                <a:lnTo>
                  <a:pt x="970736" y="141554"/>
                </a:lnTo>
                <a:lnTo>
                  <a:pt x="1003854" y="172235"/>
                </a:lnTo>
                <a:lnTo>
                  <a:pt x="1034535" y="205352"/>
                </a:lnTo>
                <a:lnTo>
                  <a:pt x="1062630" y="240754"/>
                </a:lnTo>
                <a:lnTo>
                  <a:pt x="1087986" y="278289"/>
                </a:lnTo>
                <a:lnTo>
                  <a:pt x="1110452" y="317805"/>
                </a:lnTo>
                <a:lnTo>
                  <a:pt x="1129877" y="359152"/>
                </a:lnTo>
                <a:lnTo>
                  <a:pt x="1146110" y="402178"/>
                </a:lnTo>
                <a:lnTo>
                  <a:pt x="1158999" y="446731"/>
                </a:lnTo>
                <a:lnTo>
                  <a:pt x="1168393" y="492661"/>
                </a:lnTo>
                <a:lnTo>
                  <a:pt x="1174140" y="539816"/>
                </a:lnTo>
                <a:lnTo>
                  <a:pt x="1176089" y="588044"/>
                </a:lnTo>
                <a:lnTo>
                  <a:pt x="1174140" y="636273"/>
                </a:lnTo>
                <a:lnTo>
                  <a:pt x="1168393" y="683428"/>
                </a:lnTo>
                <a:lnTo>
                  <a:pt x="1158999" y="729357"/>
                </a:lnTo>
                <a:lnTo>
                  <a:pt x="1146110" y="773911"/>
                </a:lnTo>
                <a:lnTo>
                  <a:pt x="1129877" y="816937"/>
                </a:lnTo>
                <a:lnTo>
                  <a:pt x="1110452" y="858283"/>
                </a:lnTo>
                <a:lnTo>
                  <a:pt x="1087986" y="897800"/>
                </a:lnTo>
                <a:lnTo>
                  <a:pt x="1062630" y="935335"/>
                </a:lnTo>
                <a:lnTo>
                  <a:pt x="1034535" y="970736"/>
                </a:lnTo>
                <a:lnTo>
                  <a:pt x="1003854" y="1003854"/>
                </a:lnTo>
                <a:lnTo>
                  <a:pt x="970736" y="1034535"/>
                </a:lnTo>
                <a:lnTo>
                  <a:pt x="935335" y="1062630"/>
                </a:lnTo>
                <a:lnTo>
                  <a:pt x="897800" y="1087986"/>
                </a:lnTo>
                <a:lnTo>
                  <a:pt x="858283" y="1110452"/>
                </a:lnTo>
                <a:lnTo>
                  <a:pt x="816937" y="1129877"/>
                </a:lnTo>
                <a:lnTo>
                  <a:pt x="773911" y="1146110"/>
                </a:lnTo>
                <a:lnTo>
                  <a:pt x="729357" y="1158999"/>
                </a:lnTo>
                <a:lnTo>
                  <a:pt x="683428" y="1168393"/>
                </a:lnTo>
                <a:lnTo>
                  <a:pt x="636273" y="1174140"/>
                </a:lnTo>
                <a:lnTo>
                  <a:pt x="588044" y="1176089"/>
                </a:lnTo>
                <a:lnTo>
                  <a:pt x="539816" y="1174140"/>
                </a:lnTo>
                <a:lnTo>
                  <a:pt x="492661" y="1168393"/>
                </a:lnTo>
                <a:lnTo>
                  <a:pt x="446731" y="1158999"/>
                </a:lnTo>
                <a:lnTo>
                  <a:pt x="402178" y="1146110"/>
                </a:lnTo>
                <a:lnTo>
                  <a:pt x="359152" y="1129877"/>
                </a:lnTo>
                <a:lnTo>
                  <a:pt x="317805" y="1110452"/>
                </a:lnTo>
                <a:lnTo>
                  <a:pt x="278289" y="1087986"/>
                </a:lnTo>
                <a:lnTo>
                  <a:pt x="240754" y="1062630"/>
                </a:lnTo>
                <a:lnTo>
                  <a:pt x="205352" y="1034535"/>
                </a:lnTo>
                <a:lnTo>
                  <a:pt x="172235" y="1003854"/>
                </a:lnTo>
                <a:lnTo>
                  <a:pt x="141554" y="970736"/>
                </a:lnTo>
                <a:lnTo>
                  <a:pt x="113459" y="935335"/>
                </a:lnTo>
                <a:lnTo>
                  <a:pt x="88103" y="897800"/>
                </a:lnTo>
                <a:lnTo>
                  <a:pt x="65637" y="858283"/>
                </a:lnTo>
                <a:lnTo>
                  <a:pt x="46211" y="816937"/>
                </a:lnTo>
                <a:lnTo>
                  <a:pt x="29979" y="773911"/>
                </a:lnTo>
                <a:lnTo>
                  <a:pt x="17090" y="729357"/>
                </a:lnTo>
                <a:lnTo>
                  <a:pt x="7696" y="683428"/>
                </a:lnTo>
                <a:lnTo>
                  <a:pt x="1949" y="636273"/>
                </a:lnTo>
                <a:lnTo>
                  <a:pt x="0" y="588044"/>
                </a:lnTo>
                <a:close/>
              </a:path>
            </a:pathLst>
          </a:custGeom>
          <a:ln w="21360">
            <a:solidFill>
              <a:srgbClr val="00A1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967597" y="3694756"/>
            <a:ext cx="13548994" cy="941705"/>
          </a:xfrm>
          <a:custGeom>
            <a:avLst/>
            <a:gdLst/>
            <a:ahLst/>
            <a:cxnLst/>
            <a:rect l="l" t="t" r="r" b="b"/>
            <a:pathLst>
              <a:path w="13548994" h="941704">
                <a:moveTo>
                  <a:pt x="0" y="0"/>
                </a:moveTo>
                <a:lnTo>
                  <a:pt x="13548906" y="0"/>
                </a:lnTo>
                <a:lnTo>
                  <a:pt x="13548906" y="941123"/>
                </a:lnTo>
                <a:lnTo>
                  <a:pt x="0" y="941123"/>
                </a:lnTo>
                <a:lnTo>
                  <a:pt x="0" y="0"/>
                </a:lnTo>
                <a:close/>
              </a:path>
            </a:pathLst>
          </a:custGeom>
          <a:solidFill>
            <a:srgbClr val="F76A0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967597" y="3694756"/>
            <a:ext cx="13548994" cy="941705"/>
          </a:xfrm>
          <a:custGeom>
            <a:avLst/>
            <a:gdLst/>
            <a:ahLst/>
            <a:cxnLst/>
            <a:rect l="l" t="t" r="r" b="b"/>
            <a:pathLst>
              <a:path w="13548994" h="941704">
                <a:moveTo>
                  <a:pt x="0" y="0"/>
                </a:moveTo>
                <a:lnTo>
                  <a:pt x="13548906" y="0"/>
                </a:lnTo>
                <a:lnTo>
                  <a:pt x="13548906" y="941123"/>
                </a:lnTo>
                <a:lnTo>
                  <a:pt x="0" y="941123"/>
                </a:lnTo>
                <a:lnTo>
                  <a:pt x="0" y="0"/>
                </a:lnTo>
                <a:close/>
              </a:path>
            </a:pathLst>
          </a:custGeom>
          <a:ln w="2136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380808" y="3577900"/>
            <a:ext cx="1175385" cy="1176655"/>
          </a:xfrm>
          <a:custGeom>
            <a:avLst/>
            <a:gdLst/>
            <a:ahLst/>
            <a:cxnLst/>
            <a:rect l="l" t="t" r="r" b="b"/>
            <a:pathLst>
              <a:path w="1175385" h="1176654">
                <a:moveTo>
                  <a:pt x="587416" y="0"/>
                </a:moveTo>
                <a:lnTo>
                  <a:pt x="539239" y="1949"/>
                </a:lnTo>
                <a:lnTo>
                  <a:pt x="492135" y="7696"/>
                </a:lnTo>
                <a:lnTo>
                  <a:pt x="446254" y="17090"/>
                </a:lnTo>
                <a:lnTo>
                  <a:pt x="401748" y="29979"/>
                </a:lnTo>
                <a:lnTo>
                  <a:pt x="358768" y="46211"/>
                </a:lnTo>
                <a:lnTo>
                  <a:pt x="317465" y="65637"/>
                </a:lnTo>
                <a:lnTo>
                  <a:pt x="277991" y="88103"/>
                </a:lnTo>
                <a:lnTo>
                  <a:pt x="240496" y="113459"/>
                </a:lnTo>
                <a:lnTo>
                  <a:pt x="205132" y="141554"/>
                </a:lnTo>
                <a:lnTo>
                  <a:pt x="172051" y="172235"/>
                </a:lnTo>
                <a:lnTo>
                  <a:pt x="141402" y="205352"/>
                </a:lnTo>
                <a:lnTo>
                  <a:pt x="113337" y="240754"/>
                </a:lnTo>
                <a:lnTo>
                  <a:pt x="88008" y="278289"/>
                </a:lnTo>
                <a:lnTo>
                  <a:pt x="65566" y="317805"/>
                </a:lnTo>
                <a:lnTo>
                  <a:pt x="46162" y="359152"/>
                </a:lnTo>
                <a:lnTo>
                  <a:pt x="29947" y="402178"/>
                </a:lnTo>
                <a:lnTo>
                  <a:pt x="17071" y="446731"/>
                </a:lnTo>
                <a:lnTo>
                  <a:pt x="7688" y="492661"/>
                </a:lnTo>
                <a:lnTo>
                  <a:pt x="1947" y="539816"/>
                </a:lnTo>
                <a:lnTo>
                  <a:pt x="0" y="588044"/>
                </a:lnTo>
                <a:lnTo>
                  <a:pt x="1947" y="636273"/>
                </a:lnTo>
                <a:lnTo>
                  <a:pt x="7688" y="683428"/>
                </a:lnTo>
                <a:lnTo>
                  <a:pt x="17071" y="729357"/>
                </a:lnTo>
                <a:lnTo>
                  <a:pt x="29947" y="773911"/>
                </a:lnTo>
                <a:lnTo>
                  <a:pt x="46162" y="816937"/>
                </a:lnTo>
                <a:lnTo>
                  <a:pt x="65566" y="858283"/>
                </a:lnTo>
                <a:lnTo>
                  <a:pt x="88008" y="897800"/>
                </a:lnTo>
                <a:lnTo>
                  <a:pt x="113337" y="935335"/>
                </a:lnTo>
                <a:lnTo>
                  <a:pt x="141402" y="970736"/>
                </a:lnTo>
                <a:lnTo>
                  <a:pt x="172051" y="1003854"/>
                </a:lnTo>
                <a:lnTo>
                  <a:pt x="205132" y="1034535"/>
                </a:lnTo>
                <a:lnTo>
                  <a:pt x="240496" y="1062630"/>
                </a:lnTo>
                <a:lnTo>
                  <a:pt x="277991" y="1087986"/>
                </a:lnTo>
                <a:lnTo>
                  <a:pt x="317465" y="1110452"/>
                </a:lnTo>
                <a:lnTo>
                  <a:pt x="358768" y="1129877"/>
                </a:lnTo>
                <a:lnTo>
                  <a:pt x="401748" y="1146110"/>
                </a:lnTo>
                <a:lnTo>
                  <a:pt x="446254" y="1158999"/>
                </a:lnTo>
                <a:lnTo>
                  <a:pt x="492135" y="1168393"/>
                </a:lnTo>
                <a:lnTo>
                  <a:pt x="539239" y="1174140"/>
                </a:lnTo>
                <a:lnTo>
                  <a:pt x="587416" y="1176089"/>
                </a:lnTo>
                <a:lnTo>
                  <a:pt x="635593" y="1174140"/>
                </a:lnTo>
                <a:lnTo>
                  <a:pt x="682698" y="1168393"/>
                </a:lnTo>
                <a:lnTo>
                  <a:pt x="728579" y="1158999"/>
                </a:lnTo>
                <a:lnTo>
                  <a:pt x="773085" y="1146110"/>
                </a:lnTo>
                <a:lnTo>
                  <a:pt x="816064" y="1129877"/>
                </a:lnTo>
                <a:lnTo>
                  <a:pt x="857367" y="1110452"/>
                </a:lnTo>
                <a:lnTo>
                  <a:pt x="896841" y="1087986"/>
                </a:lnTo>
                <a:lnTo>
                  <a:pt x="934336" y="1062630"/>
                </a:lnTo>
                <a:lnTo>
                  <a:pt x="969700" y="1034535"/>
                </a:lnTo>
                <a:lnTo>
                  <a:pt x="1002782" y="1003854"/>
                </a:lnTo>
                <a:lnTo>
                  <a:pt x="1033431" y="970736"/>
                </a:lnTo>
                <a:lnTo>
                  <a:pt x="1061495" y="935335"/>
                </a:lnTo>
                <a:lnTo>
                  <a:pt x="1086824" y="897800"/>
                </a:lnTo>
                <a:lnTo>
                  <a:pt x="1109266" y="858283"/>
                </a:lnTo>
                <a:lnTo>
                  <a:pt x="1128670" y="816937"/>
                </a:lnTo>
                <a:lnTo>
                  <a:pt x="1144886" y="773911"/>
                </a:lnTo>
                <a:lnTo>
                  <a:pt x="1157761" y="729357"/>
                </a:lnTo>
                <a:lnTo>
                  <a:pt x="1167144" y="683428"/>
                </a:lnTo>
                <a:lnTo>
                  <a:pt x="1172886" y="636273"/>
                </a:lnTo>
                <a:lnTo>
                  <a:pt x="1174833" y="588044"/>
                </a:lnTo>
                <a:lnTo>
                  <a:pt x="1172886" y="539816"/>
                </a:lnTo>
                <a:lnTo>
                  <a:pt x="1167144" y="492661"/>
                </a:lnTo>
                <a:lnTo>
                  <a:pt x="1157761" y="446731"/>
                </a:lnTo>
                <a:lnTo>
                  <a:pt x="1144886" y="402178"/>
                </a:lnTo>
                <a:lnTo>
                  <a:pt x="1128670" y="359152"/>
                </a:lnTo>
                <a:lnTo>
                  <a:pt x="1109266" y="317805"/>
                </a:lnTo>
                <a:lnTo>
                  <a:pt x="1086824" y="278289"/>
                </a:lnTo>
                <a:lnTo>
                  <a:pt x="1061495" y="240754"/>
                </a:lnTo>
                <a:lnTo>
                  <a:pt x="1033431" y="205352"/>
                </a:lnTo>
                <a:lnTo>
                  <a:pt x="1002782" y="172235"/>
                </a:lnTo>
                <a:lnTo>
                  <a:pt x="969700" y="141554"/>
                </a:lnTo>
                <a:lnTo>
                  <a:pt x="934336" y="113459"/>
                </a:lnTo>
                <a:lnTo>
                  <a:pt x="896841" y="88103"/>
                </a:lnTo>
                <a:lnTo>
                  <a:pt x="857367" y="65637"/>
                </a:lnTo>
                <a:lnTo>
                  <a:pt x="816064" y="46211"/>
                </a:lnTo>
                <a:lnTo>
                  <a:pt x="773085" y="29979"/>
                </a:lnTo>
                <a:lnTo>
                  <a:pt x="728579" y="17090"/>
                </a:lnTo>
                <a:lnTo>
                  <a:pt x="682698" y="7696"/>
                </a:lnTo>
                <a:lnTo>
                  <a:pt x="635593" y="1949"/>
                </a:lnTo>
                <a:lnTo>
                  <a:pt x="58741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380808" y="3577900"/>
            <a:ext cx="1175385" cy="1176655"/>
          </a:xfrm>
          <a:custGeom>
            <a:avLst/>
            <a:gdLst/>
            <a:ahLst/>
            <a:cxnLst/>
            <a:rect l="l" t="t" r="r" b="b"/>
            <a:pathLst>
              <a:path w="1175385" h="1176654">
                <a:moveTo>
                  <a:pt x="0" y="588044"/>
                </a:moveTo>
                <a:lnTo>
                  <a:pt x="1947" y="539816"/>
                </a:lnTo>
                <a:lnTo>
                  <a:pt x="7688" y="492661"/>
                </a:lnTo>
                <a:lnTo>
                  <a:pt x="17071" y="446731"/>
                </a:lnTo>
                <a:lnTo>
                  <a:pt x="29947" y="402178"/>
                </a:lnTo>
                <a:lnTo>
                  <a:pt x="46162" y="359152"/>
                </a:lnTo>
                <a:lnTo>
                  <a:pt x="65566" y="317805"/>
                </a:lnTo>
                <a:lnTo>
                  <a:pt x="88008" y="278289"/>
                </a:lnTo>
                <a:lnTo>
                  <a:pt x="113337" y="240754"/>
                </a:lnTo>
                <a:lnTo>
                  <a:pt x="141402" y="205352"/>
                </a:lnTo>
                <a:lnTo>
                  <a:pt x="172051" y="172235"/>
                </a:lnTo>
                <a:lnTo>
                  <a:pt x="205132" y="141554"/>
                </a:lnTo>
                <a:lnTo>
                  <a:pt x="240496" y="113459"/>
                </a:lnTo>
                <a:lnTo>
                  <a:pt x="277991" y="88103"/>
                </a:lnTo>
                <a:lnTo>
                  <a:pt x="317465" y="65637"/>
                </a:lnTo>
                <a:lnTo>
                  <a:pt x="358768" y="46211"/>
                </a:lnTo>
                <a:lnTo>
                  <a:pt x="401748" y="29979"/>
                </a:lnTo>
                <a:lnTo>
                  <a:pt x="446254" y="17090"/>
                </a:lnTo>
                <a:lnTo>
                  <a:pt x="492135" y="7696"/>
                </a:lnTo>
                <a:lnTo>
                  <a:pt x="539239" y="1949"/>
                </a:lnTo>
                <a:lnTo>
                  <a:pt x="587416" y="0"/>
                </a:lnTo>
                <a:lnTo>
                  <a:pt x="635593" y="1949"/>
                </a:lnTo>
                <a:lnTo>
                  <a:pt x="682698" y="7696"/>
                </a:lnTo>
                <a:lnTo>
                  <a:pt x="728579" y="17090"/>
                </a:lnTo>
                <a:lnTo>
                  <a:pt x="773085" y="29979"/>
                </a:lnTo>
                <a:lnTo>
                  <a:pt x="816064" y="46211"/>
                </a:lnTo>
                <a:lnTo>
                  <a:pt x="857367" y="65637"/>
                </a:lnTo>
                <a:lnTo>
                  <a:pt x="896841" y="88103"/>
                </a:lnTo>
                <a:lnTo>
                  <a:pt x="934336" y="113459"/>
                </a:lnTo>
                <a:lnTo>
                  <a:pt x="969700" y="141554"/>
                </a:lnTo>
                <a:lnTo>
                  <a:pt x="1002782" y="172235"/>
                </a:lnTo>
                <a:lnTo>
                  <a:pt x="1033431" y="205352"/>
                </a:lnTo>
                <a:lnTo>
                  <a:pt x="1061495" y="240754"/>
                </a:lnTo>
                <a:lnTo>
                  <a:pt x="1086824" y="278289"/>
                </a:lnTo>
                <a:lnTo>
                  <a:pt x="1109266" y="317805"/>
                </a:lnTo>
                <a:lnTo>
                  <a:pt x="1128670" y="359152"/>
                </a:lnTo>
                <a:lnTo>
                  <a:pt x="1144886" y="402178"/>
                </a:lnTo>
                <a:lnTo>
                  <a:pt x="1157761" y="446731"/>
                </a:lnTo>
                <a:lnTo>
                  <a:pt x="1167144" y="492661"/>
                </a:lnTo>
                <a:lnTo>
                  <a:pt x="1172886" y="539816"/>
                </a:lnTo>
                <a:lnTo>
                  <a:pt x="1174833" y="588044"/>
                </a:lnTo>
                <a:lnTo>
                  <a:pt x="1172886" y="636273"/>
                </a:lnTo>
                <a:lnTo>
                  <a:pt x="1167144" y="683428"/>
                </a:lnTo>
                <a:lnTo>
                  <a:pt x="1157761" y="729357"/>
                </a:lnTo>
                <a:lnTo>
                  <a:pt x="1144886" y="773911"/>
                </a:lnTo>
                <a:lnTo>
                  <a:pt x="1128670" y="816937"/>
                </a:lnTo>
                <a:lnTo>
                  <a:pt x="1109266" y="858283"/>
                </a:lnTo>
                <a:lnTo>
                  <a:pt x="1086824" y="897800"/>
                </a:lnTo>
                <a:lnTo>
                  <a:pt x="1061495" y="935335"/>
                </a:lnTo>
                <a:lnTo>
                  <a:pt x="1033431" y="970736"/>
                </a:lnTo>
                <a:lnTo>
                  <a:pt x="1002782" y="1003854"/>
                </a:lnTo>
                <a:lnTo>
                  <a:pt x="969700" y="1034535"/>
                </a:lnTo>
                <a:lnTo>
                  <a:pt x="934336" y="1062630"/>
                </a:lnTo>
                <a:lnTo>
                  <a:pt x="896841" y="1087986"/>
                </a:lnTo>
                <a:lnTo>
                  <a:pt x="857367" y="1110452"/>
                </a:lnTo>
                <a:lnTo>
                  <a:pt x="816064" y="1129877"/>
                </a:lnTo>
                <a:lnTo>
                  <a:pt x="773085" y="1146110"/>
                </a:lnTo>
                <a:lnTo>
                  <a:pt x="728579" y="1158999"/>
                </a:lnTo>
                <a:lnTo>
                  <a:pt x="682698" y="1168393"/>
                </a:lnTo>
                <a:lnTo>
                  <a:pt x="635593" y="1174140"/>
                </a:lnTo>
                <a:lnTo>
                  <a:pt x="587416" y="1176089"/>
                </a:lnTo>
                <a:lnTo>
                  <a:pt x="539239" y="1174140"/>
                </a:lnTo>
                <a:lnTo>
                  <a:pt x="492135" y="1168393"/>
                </a:lnTo>
                <a:lnTo>
                  <a:pt x="446254" y="1158999"/>
                </a:lnTo>
                <a:lnTo>
                  <a:pt x="401748" y="1146110"/>
                </a:lnTo>
                <a:lnTo>
                  <a:pt x="358768" y="1129877"/>
                </a:lnTo>
                <a:lnTo>
                  <a:pt x="317465" y="1110452"/>
                </a:lnTo>
                <a:lnTo>
                  <a:pt x="277991" y="1087986"/>
                </a:lnTo>
                <a:lnTo>
                  <a:pt x="240496" y="1062630"/>
                </a:lnTo>
                <a:lnTo>
                  <a:pt x="205132" y="1034535"/>
                </a:lnTo>
                <a:lnTo>
                  <a:pt x="172051" y="1003854"/>
                </a:lnTo>
                <a:lnTo>
                  <a:pt x="141402" y="970736"/>
                </a:lnTo>
                <a:lnTo>
                  <a:pt x="113337" y="935335"/>
                </a:lnTo>
                <a:lnTo>
                  <a:pt x="88008" y="897800"/>
                </a:lnTo>
                <a:lnTo>
                  <a:pt x="65566" y="858283"/>
                </a:lnTo>
                <a:lnTo>
                  <a:pt x="46162" y="816937"/>
                </a:lnTo>
                <a:lnTo>
                  <a:pt x="29947" y="773911"/>
                </a:lnTo>
                <a:lnTo>
                  <a:pt x="17071" y="729357"/>
                </a:lnTo>
                <a:lnTo>
                  <a:pt x="7688" y="683428"/>
                </a:lnTo>
                <a:lnTo>
                  <a:pt x="1947" y="636273"/>
                </a:lnTo>
                <a:lnTo>
                  <a:pt x="0" y="588044"/>
                </a:lnTo>
                <a:close/>
              </a:path>
            </a:pathLst>
          </a:custGeom>
          <a:ln w="21360">
            <a:solidFill>
              <a:srgbClr val="00A1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5321932" y="5105813"/>
            <a:ext cx="13194665" cy="941705"/>
          </a:xfrm>
          <a:custGeom>
            <a:avLst/>
            <a:gdLst/>
            <a:ahLst/>
            <a:cxnLst/>
            <a:rect l="l" t="t" r="r" b="b"/>
            <a:pathLst>
              <a:path w="13194665" h="941704">
                <a:moveTo>
                  <a:pt x="0" y="0"/>
                </a:moveTo>
                <a:lnTo>
                  <a:pt x="13194572" y="0"/>
                </a:lnTo>
                <a:lnTo>
                  <a:pt x="13194572" y="941123"/>
                </a:lnTo>
                <a:lnTo>
                  <a:pt x="0" y="941123"/>
                </a:lnTo>
                <a:lnTo>
                  <a:pt x="0" y="0"/>
                </a:lnTo>
                <a:close/>
              </a:path>
            </a:pathLst>
          </a:custGeom>
          <a:solidFill>
            <a:srgbClr val="F76A0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5321932" y="5105813"/>
            <a:ext cx="13194665" cy="941705"/>
          </a:xfrm>
          <a:custGeom>
            <a:avLst/>
            <a:gdLst/>
            <a:ahLst/>
            <a:cxnLst/>
            <a:rect l="l" t="t" r="r" b="b"/>
            <a:pathLst>
              <a:path w="13194665" h="941704">
                <a:moveTo>
                  <a:pt x="0" y="0"/>
                </a:moveTo>
                <a:lnTo>
                  <a:pt x="13194572" y="0"/>
                </a:lnTo>
                <a:lnTo>
                  <a:pt x="13194572" y="941123"/>
                </a:lnTo>
                <a:lnTo>
                  <a:pt x="0" y="941123"/>
                </a:lnTo>
                <a:lnTo>
                  <a:pt x="0" y="0"/>
                </a:lnTo>
                <a:close/>
              </a:path>
            </a:pathLst>
          </a:custGeom>
          <a:ln w="2136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4927697" y="2437448"/>
            <a:ext cx="12912090" cy="34131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77800" indent="-165100">
              <a:lnSpc>
                <a:spcPct val="100000"/>
              </a:lnSpc>
              <a:spcBef>
                <a:spcPts val="110"/>
              </a:spcBef>
              <a:buSzPct val="97297"/>
              <a:buFont typeface="Arial"/>
              <a:buChar char="•"/>
              <a:tabLst>
                <a:tab pos="178435" algn="l"/>
              </a:tabLst>
            </a:pPr>
            <a:r>
              <a:rPr dirty="0" sz="3700" spc="5">
                <a:solidFill>
                  <a:srgbClr val="FFFFFF"/>
                </a:solidFill>
                <a:latin typeface="微软雅黑"/>
                <a:cs typeface="微软雅黑"/>
              </a:rPr>
              <a:t>成本：业务采用了云原生架构能否节省资源，提升工程效率？</a:t>
            </a:r>
            <a:endParaRPr sz="3700">
              <a:latin typeface="微软雅黑"/>
              <a:cs typeface="微软雅黑"/>
            </a:endParaRPr>
          </a:p>
          <a:p>
            <a:pPr marL="1139825" marR="337820" indent="-354330">
              <a:lnSpc>
                <a:spcPct val="250199"/>
              </a:lnSpc>
            </a:pPr>
            <a:r>
              <a:rPr dirty="0" sz="3700" spc="0">
                <a:solidFill>
                  <a:srgbClr val="FFFFFF"/>
                </a:solidFill>
                <a:latin typeface="微软雅黑"/>
                <a:cs typeface="微软雅黑"/>
              </a:rPr>
              <a:t>风险：发现问题后如何做到快速止损，甚至线上零故障？ </a:t>
            </a:r>
            <a:r>
              <a:rPr dirty="0" sz="3700" spc="5">
                <a:solidFill>
                  <a:srgbClr val="FFFFFF"/>
                </a:solidFill>
                <a:latin typeface="微软雅黑"/>
                <a:cs typeface="微软雅黑"/>
              </a:rPr>
              <a:t>演进：能否和现有业务能无缝集成，如何做平滑升级？</a:t>
            </a:r>
            <a:endParaRPr sz="3700">
              <a:latin typeface="微软雅黑"/>
              <a:cs typeface="微软雅黑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733887" y="4988956"/>
            <a:ext cx="1176655" cy="1175385"/>
          </a:xfrm>
          <a:custGeom>
            <a:avLst/>
            <a:gdLst/>
            <a:ahLst/>
            <a:cxnLst/>
            <a:rect l="l" t="t" r="r" b="b"/>
            <a:pathLst>
              <a:path w="1176654" h="1175385">
                <a:moveTo>
                  <a:pt x="588044" y="0"/>
                </a:moveTo>
                <a:lnTo>
                  <a:pt x="539816" y="1947"/>
                </a:lnTo>
                <a:lnTo>
                  <a:pt x="492661" y="7688"/>
                </a:lnTo>
                <a:lnTo>
                  <a:pt x="446731" y="17071"/>
                </a:lnTo>
                <a:lnTo>
                  <a:pt x="402178" y="29947"/>
                </a:lnTo>
                <a:lnTo>
                  <a:pt x="359152" y="46162"/>
                </a:lnTo>
                <a:lnTo>
                  <a:pt x="317805" y="65566"/>
                </a:lnTo>
                <a:lnTo>
                  <a:pt x="278289" y="88008"/>
                </a:lnTo>
                <a:lnTo>
                  <a:pt x="240754" y="113337"/>
                </a:lnTo>
                <a:lnTo>
                  <a:pt x="205352" y="141402"/>
                </a:lnTo>
                <a:lnTo>
                  <a:pt x="172235" y="172051"/>
                </a:lnTo>
                <a:lnTo>
                  <a:pt x="141554" y="205132"/>
                </a:lnTo>
                <a:lnTo>
                  <a:pt x="113459" y="240496"/>
                </a:lnTo>
                <a:lnTo>
                  <a:pt x="88103" y="277991"/>
                </a:lnTo>
                <a:lnTo>
                  <a:pt x="65637" y="317465"/>
                </a:lnTo>
                <a:lnTo>
                  <a:pt x="46211" y="358768"/>
                </a:lnTo>
                <a:lnTo>
                  <a:pt x="29979" y="401748"/>
                </a:lnTo>
                <a:lnTo>
                  <a:pt x="17090" y="446254"/>
                </a:lnTo>
                <a:lnTo>
                  <a:pt x="7696" y="492135"/>
                </a:lnTo>
                <a:lnTo>
                  <a:pt x="1949" y="539239"/>
                </a:lnTo>
                <a:lnTo>
                  <a:pt x="0" y="587416"/>
                </a:lnTo>
                <a:lnTo>
                  <a:pt x="1949" y="635593"/>
                </a:lnTo>
                <a:lnTo>
                  <a:pt x="7696" y="682698"/>
                </a:lnTo>
                <a:lnTo>
                  <a:pt x="17090" y="728579"/>
                </a:lnTo>
                <a:lnTo>
                  <a:pt x="29979" y="773085"/>
                </a:lnTo>
                <a:lnTo>
                  <a:pt x="46211" y="816064"/>
                </a:lnTo>
                <a:lnTo>
                  <a:pt x="65637" y="857367"/>
                </a:lnTo>
                <a:lnTo>
                  <a:pt x="88103" y="896841"/>
                </a:lnTo>
                <a:lnTo>
                  <a:pt x="113459" y="934336"/>
                </a:lnTo>
                <a:lnTo>
                  <a:pt x="141554" y="969700"/>
                </a:lnTo>
                <a:lnTo>
                  <a:pt x="172235" y="1002782"/>
                </a:lnTo>
                <a:lnTo>
                  <a:pt x="205352" y="1033431"/>
                </a:lnTo>
                <a:lnTo>
                  <a:pt x="240754" y="1061495"/>
                </a:lnTo>
                <a:lnTo>
                  <a:pt x="278289" y="1086824"/>
                </a:lnTo>
                <a:lnTo>
                  <a:pt x="317805" y="1109266"/>
                </a:lnTo>
                <a:lnTo>
                  <a:pt x="359152" y="1128670"/>
                </a:lnTo>
                <a:lnTo>
                  <a:pt x="402178" y="1144886"/>
                </a:lnTo>
                <a:lnTo>
                  <a:pt x="446731" y="1157761"/>
                </a:lnTo>
                <a:lnTo>
                  <a:pt x="492661" y="1167144"/>
                </a:lnTo>
                <a:lnTo>
                  <a:pt x="539816" y="1172886"/>
                </a:lnTo>
                <a:lnTo>
                  <a:pt x="588044" y="1174833"/>
                </a:lnTo>
                <a:lnTo>
                  <a:pt x="636273" y="1172886"/>
                </a:lnTo>
                <a:lnTo>
                  <a:pt x="683428" y="1167144"/>
                </a:lnTo>
                <a:lnTo>
                  <a:pt x="729357" y="1157761"/>
                </a:lnTo>
                <a:lnTo>
                  <a:pt x="773911" y="1144886"/>
                </a:lnTo>
                <a:lnTo>
                  <a:pt x="816937" y="1128670"/>
                </a:lnTo>
                <a:lnTo>
                  <a:pt x="858283" y="1109266"/>
                </a:lnTo>
                <a:lnTo>
                  <a:pt x="897800" y="1086824"/>
                </a:lnTo>
                <a:lnTo>
                  <a:pt x="935335" y="1061495"/>
                </a:lnTo>
                <a:lnTo>
                  <a:pt x="970736" y="1033431"/>
                </a:lnTo>
                <a:lnTo>
                  <a:pt x="1003854" y="1002782"/>
                </a:lnTo>
                <a:lnTo>
                  <a:pt x="1034535" y="969700"/>
                </a:lnTo>
                <a:lnTo>
                  <a:pt x="1062630" y="934336"/>
                </a:lnTo>
                <a:lnTo>
                  <a:pt x="1087986" y="896841"/>
                </a:lnTo>
                <a:lnTo>
                  <a:pt x="1110452" y="857367"/>
                </a:lnTo>
                <a:lnTo>
                  <a:pt x="1129877" y="816064"/>
                </a:lnTo>
                <a:lnTo>
                  <a:pt x="1146110" y="773085"/>
                </a:lnTo>
                <a:lnTo>
                  <a:pt x="1158999" y="728579"/>
                </a:lnTo>
                <a:lnTo>
                  <a:pt x="1168393" y="682698"/>
                </a:lnTo>
                <a:lnTo>
                  <a:pt x="1174140" y="635593"/>
                </a:lnTo>
                <a:lnTo>
                  <a:pt x="1176089" y="587416"/>
                </a:lnTo>
                <a:lnTo>
                  <a:pt x="1174140" y="539239"/>
                </a:lnTo>
                <a:lnTo>
                  <a:pt x="1168393" y="492135"/>
                </a:lnTo>
                <a:lnTo>
                  <a:pt x="1158999" y="446254"/>
                </a:lnTo>
                <a:lnTo>
                  <a:pt x="1146110" y="401748"/>
                </a:lnTo>
                <a:lnTo>
                  <a:pt x="1129877" y="358768"/>
                </a:lnTo>
                <a:lnTo>
                  <a:pt x="1110452" y="317465"/>
                </a:lnTo>
                <a:lnTo>
                  <a:pt x="1087986" y="277991"/>
                </a:lnTo>
                <a:lnTo>
                  <a:pt x="1062630" y="240496"/>
                </a:lnTo>
                <a:lnTo>
                  <a:pt x="1034535" y="205132"/>
                </a:lnTo>
                <a:lnTo>
                  <a:pt x="1003854" y="172051"/>
                </a:lnTo>
                <a:lnTo>
                  <a:pt x="970736" y="141402"/>
                </a:lnTo>
                <a:lnTo>
                  <a:pt x="935335" y="113337"/>
                </a:lnTo>
                <a:lnTo>
                  <a:pt x="897800" y="88008"/>
                </a:lnTo>
                <a:lnTo>
                  <a:pt x="858283" y="65566"/>
                </a:lnTo>
                <a:lnTo>
                  <a:pt x="816937" y="46162"/>
                </a:lnTo>
                <a:lnTo>
                  <a:pt x="773911" y="29947"/>
                </a:lnTo>
                <a:lnTo>
                  <a:pt x="729357" y="17071"/>
                </a:lnTo>
                <a:lnTo>
                  <a:pt x="683428" y="7688"/>
                </a:lnTo>
                <a:lnTo>
                  <a:pt x="636273" y="1947"/>
                </a:lnTo>
                <a:lnTo>
                  <a:pt x="58804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733887" y="4988956"/>
            <a:ext cx="1176655" cy="1175385"/>
          </a:xfrm>
          <a:custGeom>
            <a:avLst/>
            <a:gdLst/>
            <a:ahLst/>
            <a:cxnLst/>
            <a:rect l="l" t="t" r="r" b="b"/>
            <a:pathLst>
              <a:path w="1176654" h="1175385">
                <a:moveTo>
                  <a:pt x="0" y="587416"/>
                </a:moveTo>
                <a:lnTo>
                  <a:pt x="1949" y="539239"/>
                </a:lnTo>
                <a:lnTo>
                  <a:pt x="7696" y="492135"/>
                </a:lnTo>
                <a:lnTo>
                  <a:pt x="17090" y="446254"/>
                </a:lnTo>
                <a:lnTo>
                  <a:pt x="29979" y="401748"/>
                </a:lnTo>
                <a:lnTo>
                  <a:pt x="46211" y="358768"/>
                </a:lnTo>
                <a:lnTo>
                  <a:pt x="65637" y="317465"/>
                </a:lnTo>
                <a:lnTo>
                  <a:pt x="88103" y="277991"/>
                </a:lnTo>
                <a:lnTo>
                  <a:pt x="113459" y="240496"/>
                </a:lnTo>
                <a:lnTo>
                  <a:pt x="141554" y="205132"/>
                </a:lnTo>
                <a:lnTo>
                  <a:pt x="172235" y="172051"/>
                </a:lnTo>
                <a:lnTo>
                  <a:pt x="205352" y="141402"/>
                </a:lnTo>
                <a:lnTo>
                  <a:pt x="240754" y="113337"/>
                </a:lnTo>
                <a:lnTo>
                  <a:pt x="278289" y="88008"/>
                </a:lnTo>
                <a:lnTo>
                  <a:pt x="317805" y="65566"/>
                </a:lnTo>
                <a:lnTo>
                  <a:pt x="359152" y="46162"/>
                </a:lnTo>
                <a:lnTo>
                  <a:pt x="402178" y="29947"/>
                </a:lnTo>
                <a:lnTo>
                  <a:pt x="446731" y="17071"/>
                </a:lnTo>
                <a:lnTo>
                  <a:pt x="492661" y="7688"/>
                </a:lnTo>
                <a:lnTo>
                  <a:pt x="539816" y="1947"/>
                </a:lnTo>
                <a:lnTo>
                  <a:pt x="588044" y="0"/>
                </a:lnTo>
                <a:lnTo>
                  <a:pt x="636273" y="1947"/>
                </a:lnTo>
                <a:lnTo>
                  <a:pt x="683428" y="7688"/>
                </a:lnTo>
                <a:lnTo>
                  <a:pt x="729357" y="17071"/>
                </a:lnTo>
                <a:lnTo>
                  <a:pt x="773911" y="29947"/>
                </a:lnTo>
                <a:lnTo>
                  <a:pt x="816937" y="46162"/>
                </a:lnTo>
                <a:lnTo>
                  <a:pt x="858283" y="65566"/>
                </a:lnTo>
                <a:lnTo>
                  <a:pt x="897800" y="88008"/>
                </a:lnTo>
                <a:lnTo>
                  <a:pt x="935335" y="113337"/>
                </a:lnTo>
                <a:lnTo>
                  <a:pt x="970736" y="141402"/>
                </a:lnTo>
                <a:lnTo>
                  <a:pt x="1003854" y="172051"/>
                </a:lnTo>
                <a:lnTo>
                  <a:pt x="1034535" y="205132"/>
                </a:lnTo>
                <a:lnTo>
                  <a:pt x="1062630" y="240496"/>
                </a:lnTo>
                <a:lnTo>
                  <a:pt x="1087986" y="277991"/>
                </a:lnTo>
                <a:lnTo>
                  <a:pt x="1110452" y="317465"/>
                </a:lnTo>
                <a:lnTo>
                  <a:pt x="1129877" y="358768"/>
                </a:lnTo>
                <a:lnTo>
                  <a:pt x="1146110" y="401748"/>
                </a:lnTo>
                <a:lnTo>
                  <a:pt x="1158999" y="446254"/>
                </a:lnTo>
                <a:lnTo>
                  <a:pt x="1168393" y="492135"/>
                </a:lnTo>
                <a:lnTo>
                  <a:pt x="1174140" y="539239"/>
                </a:lnTo>
                <a:lnTo>
                  <a:pt x="1176089" y="587416"/>
                </a:lnTo>
                <a:lnTo>
                  <a:pt x="1174140" y="635593"/>
                </a:lnTo>
                <a:lnTo>
                  <a:pt x="1168393" y="682698"/>
                </a:lnTo>
                <a:lnTo>
                  <a:pt x="1158999" y="728579"/>
                </a:lnTo>
                <a:lnTo>
                  <a:pt x="1146110" y="773085"/>
                </a:lnTo>
                <a:lnTo>
                  <a:pt x="1129877" y="816064"/>
                </a:lnTo>
                <a:lnTo>
                  <a:pt x="1110452" y="857367"/>
                </a:lnTo>
                <a:lnTo>
                  <a:pt x="1087986" y="896841"/>
                </a:lnTo>
                <a:lnTo>
                  <a:pt x="1062630" y="934336"/>
                </a:lnTo>
                <a:lnTo>
                  <a:pt x="1034535" y="969700"/>
                </a:lnTo>
                <a:lnTo>
                  <a:pt x="1003854" y="1002782"/>
                </a:lnTo>
                <a:lnTo>
                  <a:pt x="970736" y="1033431"/>
                </a:lnTo>
                <a:lnTo>
                  <a:pt x="935335" y="1061495"/>
                </a:lnTo>
                <a:lnTo>
                  <a:pt x="897800" y="1086824"/>
                </a:lnTo>
                <a:lnTo>
                  <a:pt x="858283" y="1109266"/>
                </a:lnTo>
                <a:lnTo>
                  <a:pt x="816937" y="1128670"/>
                </a:lnTo>
                <a:lnTo>
                  <a:pt x="773911" y="1144886"/>
                </a:lnTo>
                <a:lnTo>
                  <a:pt x="729357" y="1157761"/>
                </a:lnTo>
                <a:lnTo>
                  <a:pt x="683428" y="1167144"/>
                </a:lnTo>
                <a:lnTo>
                  <a:pt x="636273" y="1172886"/>
                </a:lnTo>
                <a:lnTo>
                  <a:pt x="588044" y="1174833"/>
                </a:lnTo>
                <a:lnTo>
                  <a:pt x="539816" y="1172886"/>
                </a:lnTo>
                <a:lnTo>
                  <a:pt x="492661" y="1167144"/>
                </a:lnTo>
                <a:lnTo>
                  <a:pt x="446731" y="1157761"/>
                </a:lnTo>
                <a:lnTo>
                  <a:pt x="402178" y="1144886"/>
                </a:lnTo>
                <a:lnTo>
                  <a:pt x="359152" y="1128670"/>
                </a:lnTo>
                <a:lnTo>
                  <a:pt x="317805" y="1109266"/>
                </a:lnTo>
                <a:lnTo>
                  <a:pt x="278289" y="1086824"/>
                </a:lnTo>
                <a:lnTo>
                  <a:pt x="240754" y="1061495"/>
                </a:lnTo>
                <a:lnTo>
                  <a:pt x="205352" y="1033431"/>
                </a:lnTo>
                <a:lnTo>
                  <a:pt x="172235" y="1002782"/>
                </a:lnTo>
                <a:lnTo>
                  <a:pt x="141554" y="969700"/>
                </a:lnTo>
                <a:lnTo>
                  <a:pt x="113459" y="934336"/>
                </a:lnTo>
                <a:lnTo>
                  <a:pt x="88103" y="896841"/>
                </a:lnTo>
                <a:lnTo>
                  <a:pt x="65637" y="857367"/>
                </a:lnTo>
                <a:lnTo>
                  <a:pt x="46211" y="816064"/>
                </a:lnTo>
                <a:lnTo>
                  <a:pt x="29979" y="773085"/>
                </a:lnTo>
                <a:lnTo>
                  <a:pt x="17090" y="728579"/>
                </a:lnTo>
                <a:lnTo>
                  <a:pt x="7696" y="682698"/>
                </a:lnTo>
                <a:lnTo>
                  <a:pt x="1949" y="635593"/>
                </a:lnTo>
                <a:lnTo>
                  <a:pt x="0" y="587416"/>
                </a:lnTo>
                <a:close/>
              </a:path>
            </a:pathLst>
          </a:custGeom>
          <a:ln w="21360">
            <a:solidFill>
              <a:srgbClr val="00A1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5321932" y="6515613"/>
            <a:ext cx="13194665" cy="941705"/>
          </a:xfrm>
          <a:custGeom>
            <a:avLst/>
            <a:gdLst/>
            <a:ahLst/>
            <a:cxnLst/>
            <a:rect l="l" t="t" r="r" b="b"/>
            <a:pathLst>
              <a:path w="13194665" h="941704">
                <a:moveTo>
                  <a:pt x="0" y="0"/>
                </a:moveTo>
                <a:lnTo>
                  <a:pt x="13194572" y="0"/>
                </a:lnTo>
                <a:lnTo>
                  <a:pt x="13194572" y="941123"/>
                </a:lnTo>
                <a:lnTo>
                  <a:pt x="0" y="941123"/>
                </a:lnTo>
                <a:lnTo>
                  <a:pt x="0" y="0"/>
                </a:lnTo>
                <a:close/>
              </a:path>
            </a:pathLst>
          </a:custGeom>
          <a:solidFill>
            <a:srgbClr val="F76A0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5321932" y="6515613"/>
            <a:ext cx="13194665" cy="941705"/>
          </a:xfrm>
          <a:custGeom>
            <a:avLst/>
            <a:gdLst/>
            <a:ahLst/>
            <a:cxnLst/>
            <a:rect l="l" t="t" r="r" b="b"/>
            <a:pathLst>
              <a:path w="13194665" h="941704">
                <a:moveTo>
                  <a:pt x="0" y="0"/>
                </a:moveTo>
                <a:lnTo>
                  <a:pt x="13194572" y="0"/>
                </a:lnTo>
                <a:lnTo>
                  <a:pt x="13194572" y="941123"/>
                </a:lnTo>
                <a:lnTo>
                  <a:pt x="0" y="941123"/>
                </a:lnTo>
                <a:lnTo>
                  <a:pt x="0" y="0"/>
                </a:lnTo>
                <a:close/>
              </a:path>
            </a:pathLst>
          </a:custGeom>
          <a:ln w="2136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6055314" y="6669138"/>
            <a:ext cx="11805285" cy="5911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3700" spc="5">
                <a:solidFill>
                  <a:srgbClr val="FFFFFF"/>
                </a:solidFill>
                <a:latin typeface="微软雅黑"/>
                <a:cs typeface="微软雅黑"/>
              </a:rPr>
              <a:t>容灾：如何做到业务跨机房地域多活的高可用容灾能力？</a:t>
            </a:r>
            <a:endParaRPr sz="3700">
              <a:latin typeface="微软雅黑"/>
              <a:cs typeface="微软雅黑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733887" y="6398758"/>
            <a:ext cx="1176655" cy="1176655"/>
          </a:xfrm>
          <a:custGeom>
            <a:avLst/>
            <a:gdLst/>
            <a:ahLst/>
            <a:cxnLst/>
            <a:rect l="l" t="t" r="r" b="b"/>
            <a:pathLst>
              <a:path w="1176654" h="1176654">
                <a:moveTo>
                  <a:pt x="588044" y="0"/>
                </a:moveTo>
                <a:lnTo>
                  <a:pt x="539816" y="1949"/>
                </a:lnTo>
                <a:lnTo>
                  <a:pt x="492661" y="7696"/>
                </a:lnTo>
                <a:lnTo>
                  <a:pt x="446731" y="17090"/>
                </a:lnTo>
                <a:lnTo>
                  <a:pt x="402178" y="29979"/>
                </a:lnTo>
                <a:lnTo>
                  <a:pt x="359152" y="46211"/>
                </a:lnTo>
                <a:lnTo>
                  <a:pt x="317805" y="65637"/>
                </a:lnTo>
                <a:lnTo>
                  <a:pt x="278289" y="88103"/>
                </a:lnTo>
                <a:lnTo>
                  <a:pt x="240754" y="113459"/>
                </a:lnTo>
                <a:lnTo>
                  <a:pt x="205352" y="141554"/>
                </a:lnTo>
                <a:lnTo>
                  <a:pt x="172235" y="172235"/>
                </a:lnTo>
                <a:lnTo>
                  <a:pt x="141554" y="205352"/>
                </a:lnTo>
                <a:lnTo>
                  <a:pt x="113459" y="240754"/>
                </a:lnTo>
                <a:lnTo>
                  <a:pt x="88103" y="278289"/>
                </a:lnTo>
                <a:lnTo>
                  <a:pt x="65637" y="317805"/>
                </a:lnTo>
                <a:lnTo>
                  <a:pt x="46211" y="359152"/>
                </a:lnTo>
                <a:lnTo>
                  <a:pt x="29979" y="402178"/>
                </a:lnTo>
                <a:lnTo>
                  <a:pt x="17090" y="446731"/>
                </a:lnTo>
                <a:lnTo>
                  <a:pt x="7696" y="492661"/>
                </a:lnTo>
                <a:lnTo>
                  <a:pt x="1949" y="539816"/>
                </a:lnTo>
                <a:lnTo>
                  <a:pt x="0" y="588044"/>
                </a:lnTo>
                <a:lnTo>
                  <a:pt x="1949" y="636273"/>
                </a:lnTo>
                <a:lnTo>
                  <a:pt x="7696" y="683428"/>
                </a:lnTo>
                <a:lnTo>
                  <a:pt x="17090" y="729357"/>
                </a:lnTo>
                <a:lnTo>
                  <a:pt x="29979" y="773911"/>
                </a:lnTo>
                <a:lnTo>
                  <a:pt x="46211" y="816937"/>
                </a:lnTo>
                <a:lnTo>
                  <a:pt x="65637" y="858283"/>
                </a:lnTo>
                <a:lnTo>
                  <a:pt x="88103" y="897800"/>
                </a:lnTo>
                <a:lnTo>
                  <a:pt x="113459" y="935335"/>
                </a:lnTo>
                <a:lnTo>
                  <a:pt x="141554" y="970736"/>
                </a:lnTo>
                <a:lnTo>
                  <a:pt x="172235" y="1003854"/>
                </a:lnTo>
                <a:lnTo>
                  <a:pt x="205352" y="1034535"/>
                </a:lnTo>
                <a:lnTo>
                  <a:pt x="240754" y="1062630"/>
                </a:lnTo>
                <a:lnTo>
                  <a:pt x="278289" y="1087986"/>
                </a:lnTo>
                <a:lnTo>
                  <a:pt x="317805" y="1110452"/>
                </a:lnTo>
                <a:lnTo>
                  <a:pt x="359152" y="1129877"/>
                </a:lnTo>
                <a:lnTo>
                  <a:pt x="402178" y="1146110"/>
                </a:lnTo>
                <a:lnTo>
                  <a:pt x="446731" y="1158999"/>
                </a:lnTo>
                <a:lnTo>
                  <a:pt x="492661" y="1168393"/>
                </a:lnTo>
                <a:lnTo>
                  <a:pt x="539816" y="1174140"/>
                </a:lnTo>
                <a:lnTo>
                  <a:pt x="588044" y="1176089"/>
                </a:lnTo>
                <a:lnTo>
                  <a:pt x="636273" y="1174140"/>
                </a:lnTo>
                <a:lnTo>
                  <a:pt x="683428" y="1168393"/>
                </a:lnTo>
                <a:lnTo>
                  <a:pt x="729357" y="1158999"/>
                </a:lnTo>
                <a:lnTo>
                  <a:pt x="773911" y="1146110"/>
                </a:lnTo>
                <a:lnTo>
                  <a:pt x="816937" y="1129877"/>
                </a:lnTo>
                <a:lnTo>
                  <a:pt x="858283" y="1110452"/>
                </a:lnTo>
                <a:lnTo>
                  <a:pt x="897800" y="1087986"/>
                </a:lnTo>
                <a:lnTo>
                  <a:pt x="935335" y="1062630"/>
                </a:lnTo>
                <a:lnTo>
                  <a:pt x="970736" y="1034535"/>
                </a:lnTo>
                <a:lnTo>
                  <a:pt x="1003854" y="1003854"/>
                </a:lnTo>
                <a:lnTo>
                  <a:pt x="1034535" y="970736"/>
                </a:lnTo>
                <a:lnTo>
                  <a:pt x="1062630" y="935335"/>
                </a:lnTo>
                <a:lnTo>
                  <a:pt x="1087986" y="897800"/>
                </a:lnTo>
                <a:lnTo>
                  <a:pt x="1110452" y="858283"/>
                </a:lnTo>
                <a:lnTo>
                  <a:pt x="1129877" y="816937"/>
                </a:lnTo>
                <a:lnTo>
                  <a:pt x="1146110" y="773911"/>
                </a:lnTo>
                <a:lnTo>
                  <a:pt x="1158999" y="729357"/>
                </a:lnTo>
                <a:lnTo>
                  <a:pt x="1168393" y="683428"/>
                </a:lnTo>
                <a:lnTo>
                  <a:pt x="1174140" y="636273"/>
                </a:lnTo>
                <a:lnTo>
                  <a:pt x="1176089" y="588044"/>
                </a:lnTo>
                <a:lnTo>
                  <a:pt x="1174140" y="539816"/>
                </a:lnTo>
                <a:lnTo>
                  <a:pt x="1168393" y="492661"/>
                </a:lnTo>
                <a:lnTo>
                  <a:pt x="1158999" y="446731"/>
                </a:lnTo>
                <a:lnTo>
                  <a:pt x="1146110" y="402178"/>
                </a:lnTo>
                <a:lnTo>
                  <a:pt x="1129877" y="359152"/>
                </a:lnTo>
                <a:lnTo>
                  <a:pt x="1110452" y="317805"/>
                </a:lnTo>
                <a:lnTo>
                  <a:pt x="1087986" y="278289"/>
                </a:lnTo>
                <a:lnTo>
                  <a:pt x="1062630" y="240754"/>
                </a:lnTo>
                <a:lnTo>
                  <a:pt x="1034535" y="205352"/>
                </a:lnTo>
                <a:lnTo>
                  <a:pt x="1003854" y="172235"/>
                </a:lnTo>
                <a:lnTo>
                  <a:pt x="970736" y="141554"/>
                </a:lnTo>
                <a:lnTo>
                  <a:pt x="935335" y="113459"/>
                </a:lnTo>
                <a:lnTo>
                  <a:pt x="897800" y="88103"/>
                </a:lnTo>
                <a:lnTo>
                  <a:pt x="858283" y="65637"/>
                </a:lnTo>
                <a:lnTo>
                  <a:pt x="816937" y="46211"/>
                </a:lnTo>
                <a:lnTo>
                  <a:pt x="773911" y="29979"/>
                </a:lnTo>
                <a:lnTo>
                  <a:pt x="729357" y="17090"/>
                </a:lnTo>
                <a:lnTo>
                  <a:pt x="683428" y="7696"/>
                </a:lnTo>
                <a:lnTo>
                  <a:pt x="636273" y="1949"/>
                </a:lnTo>
                <a:lnTo>
                  <a:pt x="58804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4733887" y="6398756"/>
            <a:ext cx="1176655" cy="1176655"/>
          </a:xfrm>
          <a:custGeom>
            <a:avLst/>
            <a:gdLst/>
            <a:ahLst/>
            <a:cxnLst/>
            <a:rect l="l" t="t" r="r" b="b"/>
            <a:pathLst>
              <a:path w="1176654" h="1176654">
                <a:moveTo>
                  <a:pt x="0" y="588044"/>
                </a:moveTo>
                <a:lnTo>
                  <a:pt x="1949" y="539816"/>
                </a:lnTo>
                <a:lnTo>
                  <a:pt x="7696" y="492661"/>
                </a:lnTo>
                <a:lnTo>
                  <a:pt x="17090" y="446731"/>
                </a:lnTo>
                <a:lnTo>
                  <a:pt x="29979" y="402178"/>
                </a:lnTo>
                <a:lnTo>
                  <a:pt x="46211" y="359152"/>
                </a:lnTo>
                <a:lnTo>
                  <a:pt x="65637" y="317805"/>
                </a:lnTo>
                <a:lnTo>
                  <a:pt x="88103" y="278289"/>
                </a:lnTo>
                <a:lnTo>
                  <a:pt x="113459" y="240754"/>
                </a:lnTo>
                <a:lnTo>
                  <a:pt x="141554" y="205352"/>
                </a:lnTo>
                <a:lnTo>
                  <a:pt x="172235" y="172235"/>
                </a:lnTo>
                <a:lnTo>
                  <a:pt x="205352" y="141554"/>
                </a:lnTo>
                <a:lnTo>
                  <a:pt x="240754" y="113459"/>
                </a:lnTo>
                <a:lnTo>
                  <a:pt x="278289" y="88103"/>
                </a:lnTo>
                <a:lnTo>
                  <a:pt x="317805" y="65637"/>
                </a:lnTo>
                <a:lnTo>
                  <a:pt x="359152" y="46211"/>
                </a:lnTo>
                <a:lnTo>
                  <a:pt x="402178" y="29979"/>
                </a:lnTo>
                <a:lnTo>
                  <a:pt x="446731" y="17090"/>
                </a:lnTo>
                <a:lnTo>
                  <a:pt x="492661" y="7696"/>
                </a:lnTo>
                <a:lnTo>
                  <a:pt x="539816" y="1949"/>
                </a:lnTo>
                <a:lnTo>
                  <a:pt x="588044" y="0"/>
                </a:lnTo>
                <a:lnTo>
                  <a:pt x="636273" y="1949"/>
                </a:lnTo>
                <a:lnTo>
                  <a:pt x="683428" y="7696"/>
                </a:lnTo>
                <a:lnTo>
                  <a:pt x="729357" y="17090"/>
                </a:lnTo>
                <a:lnTo>
                  <a:pt x="773911" y="29979"/>
                </a:lnTo>
                <a:lnTo>
                  <a:pt x="816937" y="46211"/>
                </a:lnTo>
                <a:lnTo>
                  <a:pt x="858283" y="65637"/>
                </a:lnTo>
                <a:lnTo>
                  <a:pt x="897800" y="88103"/>
                </a:lnTo>
                <a:lnTo>
                  <a:pt x="935335" y="113459"/>
                </a:lnTo>
                <a:lnTo>
                  <a:pt x="970736" y="141554"/>
                </a:lnTo>
                <a:lnTo>
                  <a:pt x="1003854" y="172235"/>
                </a:lnTo>
                <a:lnTo>
                  <a:pt x="1034535" y="205352"/>
                </a:lnTo>
                <a:lnTo>
                  <a:pt x="1062630" y="240754"/>
                </a:lnTo>
                <a:lnTo>
                  <a:pt x="1087986" y="278289"/>
                </a:lnTo>
                <a:lnTo>
                  <a:pt x="1110452" y="317805"/>
                </a:lnTo>
                <a:lnTo>
                  <a:pt x="1129877" y="359152"/>
                </a:lnTo>
                <a:lnTo>
                  <a:pt x="1146110" y="402178"/>
                </a:lnTo>
                <a:lnTo>
                  <a:pt x="1158999" y="446731"/>
                </a:lnTo>
                <a:lnTo>
                  <a:pt x="1168393" y="492661"/>
                </a:lnTo>
                <a:lnTo>
                  <a:pt x="1174140" y="539816"/>
                </a:lnTo>
                <a:lnTo>
                  <a:pt x="1176089" y="588044"/>
                </a:lnTo>
                <a:lnTo>
                  <a:pt x="1174140" y="636273"/>
                </a:lnTo>
                <a:lnTo>
                  <a:pt x="1168393" y="683428"/>
                </a:lnTo>
                <a:lnTo>
                  <a:pt x="1158999" y="729357"/>
                </a:lnTo>
                <a:lnTo>
                  <a:pt x="1146110" y="773911"/>
                </a:lnTo>
                <a:lnTo>
                  <a:pt x="1129877" y="816937"/>
                </a:lnTo>
                <a:lnTo>
                  <a:pt x="1110452" y="858283"/>
                </a:lnTo>
                <a:lnTo>
                  <a:pt x="1087986" y="897800"/>
                </a:lnTo>
                <a:lnTo>
                  <a:pt x="1062630" y="935335"/>
                </a:lnTo>
                <a:lnTo>
                  <a:pt x="1034535" y="970736"/>
                </a:lnTo>
                <a:lnTo>
                  <a:pt x="1003854" y="1003854"/>
                </a:lnTo>
                <a:lnTo>
                  <a:pt x="970736" y="1034535"/>
                </a:lnTo>
                <a:lnTo>
                  <a:pt x="935335" y="1062630"/>
                </a:lnTo>
                <a:lnTo>
                  <a:pt x="897800" y="1087986"/>
                </a:lnTo>
                <a:lnTo>
                  <a:pt x="858283" y="1110452"/>
                </a:lnTo>
                <a:lnTo>
                  <a:pt x="816937" y="1129877"/>
                </a:lnTo>
                <a:lnTo>
                  <a:pt x="773911" y="1146110"/>
                </a:lnTo>
                <a:lnTo>
                  <a:pt x="729357" y="1158999"/>
                </a:lnTo>
                <a:lnTo>
                  <a:pt x="683428" y="1168393"/>
                </a:lnTo>
                <a:lnTo>
                  <a:pt x="636273" y="1174140"/>
                </a:lnTo>
                <a:lnTo>
                  <a:pt x="588044" y="1176089"/>
                </a:lnTo>
                <a:lnTo>
                  <a:pt x="539816" y="1174140"/>
                </a:lnTo>
                <a:lnTo>
                  <a:pt x="492661" y="1168393"/>
                </a:lnTo>
                <a:lnTo>
                  <a:pt x="446731" y="1158999"/>
                </a:lnTo>
                <a:lnTo>
                  <a:pt x="402178" y="1146110"/>
                </a:lnTo>
                <a:lnTo>
                  <a:pt x="359152" y="1129877"/>
                </a:lnTo>
                <a:lnTo>
                  <a:pt x="317805" y="1110452"/>
                </a:lnTo>
                <a:lnTo>
                  <a:pt x="278289" y="1087986"/>
                </a:lnTo>
                <a:lnTo>
                  <a:pt x="240754" y="1062630"/>
                </a:lnTo>
                <a:lnTo>
                  <a:pt x="205352" y="1034535"/>
                </a:lnTo>
                <a:lnTo>
                  <a:pt x="172235" y="1003854"/>
                </a:lnTo>
                <a:lnTo>
                  <a:pt x="141554" y="970736"/>
                </a:lnTo>
                <a:lnTo>
                  <a:pt x="113459" y="935335"/>
                </a:lnTo>
                <a:lnTo>
                  <a:pt x="88103" y="897800"/>
                </a:lnTo>
                <a:lnTo>
                  <a:pt x="65637" y="858283"/>
                </a:lnTo>
                <a:lnTo>
                  <a:pt x="46211" y="816937"/>
                </a:lnTo>
                <a:lnTo>
                  <a:pt x="29979" y="773911"/>
                </a:lnTo>
                <a:lnTo>
                  <a:pt x="17090" y="729357"/>
                </a:lnTo>
                <a:lnTo>
                  <a:pt x="7696" y="683428"/>
                </a:lnTo>
                <a:lnTo>
                  <a:pt x="1949" y="636273"/>
                </a:lnTo>
                <a:lnTo>
                  <a:pt x="0" y="588044"/>
                </a:lnTo>
                <a:close/>
              </a:path>
            </a:pathLst>
          </a:custGeom>
          <a:ln w="21360">
            <a:solidFill>
              <a:srgbClr val="00A1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4967597" y="7926669"/>
            <a:ext cx="13548994" cy="941705"/>
          </a:xfrm>
          <a:custGeom>
            <a:avLst/>
            <a:gdLst/>
            <a:ahLst/>
            <a:cxnLst/>
            <a:rect l="l" t="t" r="r" b="b"/>
            <a:pathLst>
              <a:path w="13548994" h="941704">
                <a:moveTo>
                  <a:pt x="0" y="0"/>
                </a:moveTo>
                <a:lnTo>
                  <a:pt x="13548906" y="0"/>
                </a:lnTo>
                <a:lnTo>
                  <a:pt x="13548906" y="941123"/>
                </a:lnTo>
                <a:lnTo>
                  <a:pt x="0" y="941123"/>
                </a:lnTo>
                <a:lnTo>
                  <a:pt x="0" y="0"/>
                </a:lnTo>
                <a:close/>
              </a:path>
            </a:pathLst>
          </a:custGeom>
          <a:solidFill>
            <a:srgbClr val="F76A0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4967597" y="7926669"/>
            <a:ext cx="13548994" cy="941705"/>
          </a:xfrm>
          <a:custGeom>
            <a:avLst/>
            <a:gdLst/>
            <a:ahLst/>
            <a:cxnLst/>
            <a:rect l="l" t="t" r="r" b="b"/>
            <a:pathLst>
              <a:path w="13548994" h="941704">
                <a:moveTo>
                  <a:pt x="0" y="0"/>
                </a:moveTo>
                <a:lnTo>
                  <a:pt x="13548906" y="0"/>
                </a:lnTo>
                <a:lnTo>
                  <a:pt x="13548906" y="941123"/>
                </a:lnTo>
                <a:lnTo>
                  <a:pt x="0" y="941123"/>
                </a:lnTo>
                <a:lnTo>
                  <a:pt x="0" y="0"/>
                </a:lnTo>
                <a:close/>
              </a:path>
            </a:pathLst>
          </a:custGeom>
          <a:ln w="2136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4380808" y="7809814"/>
            <a:ext cx="1175385" cy="1175385"/>
          </a:xfrm>
          <a:custGeom>
            <a:avLst/>
            <a:gdLst/>
            <a:ahLst/>
            <a:cxnLst/>
            <a:rect l="l" t="t" r="r" b="b"/>
            <a:pathLst>
              <a:path w="1175385" h="1175384">
                <a:moveTo>
                  <a:pt x="587416" y="0"/>
                </a:moveTo>
                <a:lnTo>
                  <a:pt x="539239" y="1947"/>
                </a:lnTo>
                <a:lnTo>
                  <a:pt x="492135" y="7688"/>
                </a:lnTo>
                <a:lnTo>
                  <a:pt x="446254" y="17071"/>
                </a:lnTo>
                <a:lnTo>
                  <a:pt x="401748" y="29947"/>
                </a:lnTo>
                <a:lnTo>
                  <a:pt x="358768" y="46162"/>
                </a:lnTo>
                <a:lnTo>
                  <a:pt x="317465" y="65566"/>
                </a:lnTo>
                <a:lnTo>
                  <a:pt x="277991" y="88008"/>
                </a:lnTo>
                <a:lnTo>
                  <a:pt x="240496" y="113337"/>
                </a:lnTo>
                <a:lnTo>
                  <a:pt x="205132" y="141402"/>
                </a:lnTo>
                <a:lnTo>
                  <a:pt x="172051" y="172051"/>
                </a:lnTo>
                <a:lnTo>
                  <a:pt x="141402" y="205132"/>
                </a:lnTo>
                <a:lnTo>
                  <a:pt x="113337" y="240496"/>
                </a:lnTo>
                <a:lnTo>
                  <a:pt x="88008" y="277991"/>
                </a:lnTo>
                <a:lnTo>
                  <a:pt x="65566" y="317465"/>
                </a:lnTo>
                <a:lnTo>
                  <a:pt x="46162" y="358768"/>
                </a:lnTo>
                <a:lnTo>
                  <a:pt x="29947" y="401748"/>
                </a:lnTo>
                <a:lnTo>
                  <a:pt x="17071" y="446254"/>
                </a:lnTo>
                <a:lnTo>
                  <a:pt x="7688" y="492135"/>
                </a:lnTo>
                <a:lnTo>
                  <a:pt x="1947" y="539239"/>
                </a:lnTo>
                <a:lnTo>
                  <a:pt x="0" y="587416"/>
                </a:lnTo>
                <a:lnTo>
                  <a:pt x="1947" y="635593"/>
                </a:lnTo>
                <a:lnTo>
                  <a:pt x="7688" y="682698"/>
                </a:lnTo>
                <a:lnTo>
                  <a:pt x="17071" y="728579"/>
                </a:lnTo>
                <a:lnTo>
                  <a:pt x="29947" y="773085"/>
                </a:lnTo>
                <a:lnTo>
                  <a:pt x="46162" y="816064"/>
                </a:lnTo>
                <a:lnTo>
                  <a:pt x="65566" y="857367"/>
                </a:lnTo>
                <a:lnTo>
                  <a:pt x="88008" y="896841"/>
                </a:lnTo>
                <a:lnTo>
                  <a:pt x="113337" y="934336"/>
                </a:lnTo>
                <a:lnTo>
                  <a:pt x="141402" y="969700"/>
                </a:lnTo>
                <a:lnTo>
                  <a:pt x="172051" y="1002782"/>
                </a:lnTo>
                <a:lnTo>
                  <a:pt x="205132" y="1033431"/>
                </a:lnTo>
                <a:lnTo>
                  <a:pt x="240496" y="1061495"/>
                </a:lnTo>
                <a:lnTo>
                  <a:pt x="277991" y="1086824"/>
                </a:lnTo>
                <a:lnTo>
                  <a:pt x="317465" y="1109266"/>
                </a:lnTo>
                <a:lnTo>
                  <a:pt x="358768" y="1128670"/>
                </a:lnTo>
                <a:lnTo>
                  <a:pt x="401748" y="1144886"/>
                </a:lnTo>
                <a:lnTo>
                  <a:pt x="446254" y="1157761"/>
                </a:lnTo>
                <a:lnTo>
                  <a:pt x="492135" y="1167144"/>
                </a:lnTo>
                <a:lnTo>
                  <a:pt x="539239" y="1172886"/>
                </a:lnTo>
                <a:lnTo>
                  <a:pt x="587416" y="1174833"/>
                </a:lnTo>
                <a:lnTo>
                  <a:pt x="635593" y="1172886"/>
                </a:lnTo>
                <a:lnTo>
                  <a:pt x="682698" y="1167144"/>
                </a:lnTo>
                <a:lnTo>
                  <a:pt x="728579" y="1157761"/>
                </a:lnTo>
                <a:lnTo>
                  <a:pt x="773085" y="1144886"/>
                </a:lnTo>
                <a:lnTo>
                  <a:pt x="816064" y="1128670"/>
                </a:lnTo>
                <a:lnTo>
                  <a:pt x="857367" y="1109266"/>
                </a:lnTo>
                <a:lnTo>
                  <a:pt x="896841" y="1086824"/>
                </a:lnTo>
                <a:lnTo>
                  <a:pt x="934336" y="1061495"/>
                </a:lnTo>
                <a:lnTo>
                  <a:pt x="969700" y="1033431"/>
                </a:lnTo>
                <a:lnTo>
                  <a:pt x="1002782" y="1002782"/>
                </a:lnTo>
                <a:lnTo>
                  <a:pt x="1033431" y="969700"/>
                </a:lnTo>
                <a:lnTo>
                  <a:pt x="1061495" y="934336"/>
                </a:lnTo>
                <a:lnTo>
                  <a:pt x="1086824" y="896841"/>
                </a:lnTo>
                <a:lnTo>
                  <a:pt x="1109266" y="857367"/>
                </a:lnTo>
                <a:lnTo>
                  <a:pt x="1128670" y="816064"/>
                </a:lnTo>
                <a:lnTo>
                  <a:pt x="1144886" y="773085"/>
                </a:lnTo>
                <a:lnTo>
                  <a:pt x="1157761" y="728579"/>
                </a:lnTo>
                <a:lnTo>
                  <a:pt x="1167144" y="682698"/>
                </a:lnTo>
                <a:lnTo>
                  <a:pt x="1172886" y="635593"/>
                </a:lnTo>
                <a:lnTo>
                  <a:pt x="1174833" y="587416"/>
                </a:lnTo>
                <a:lnTo>
                  <a:pt x="1172886" y="539239"/>
                </a:lnTo>
                <a:lnTo>
                  <a:pt x="1167144" y="492135"/>
                </a:lnTo>
                <a:lnTo>
                  <a:pt x="1157761" y="446254"/>
                </a:lnTo>
                <a:lnTo>
                  <a:pt x="1144886" y="401748"/>
                </a:lnTo>
                <a:lnTo>
                  <a:pt x="1128670" y="358768"/>
                </a:lnTo>
                <a:lnTo>
                  <a:pt x="1109266" y="317465"/>
                </a:lnTo>
                <a:lnTo>
                  <a:pt x="1086824" y="277991"/>
                </a:lnTo>
                <a:lnTo>
                  <a:pt x="1061495" y="240496"/>
                </a:lnTo>
                <a:lnTo>
                  <a:pt x="1033431" y="205132"/>
                </a:lnTo>
                <a:lnTo>
                  <a:pt x="1002782" y="172051"/>
                </a:lnTo>
                <a:lnTo>
                  <a:pt x="969700" y="141402"/>
                </a:lnTo>
                <a:lnTo>
                  <a:pt x="934336" y="113337"/>
                </a:lnTo>
                <a:lnTo>
                  <a:pt x="896841" y="88008"/>
                </a:lnTo>
                <a:lnTo>
                  <a:pt x="857367" y="65566"/>
                </a:lnTo>
                <a:lnTo>
                  <a:pt x="816064" y="46162"/>
                </a:lnTo>
                <a:lnTo>
                  <a:pt x="773085" y="29947"/>
                </a:lnTo>
                <a:lnTo>
                  <a:pt x="728579" y="17071"/>
                </a:lnTo>
                <a:lnTo>
                  <a:pt x="682698" y="7688"/>
                </a:lnTo>
                <a:lnTo>
                  <a:pt x="635593" y="1947"/>
                </a:lnTo>
                <a:lnTo>
                  <a:pt x="58741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4380808" y="7809814"/>
            <a:ext cx="1175385" cy="1175385"/>
          </a:xfrm>
          <a:custGeom>
            <a:avLst/>
            <a:gdLst/>
            <a:ahLst/>
            <a:cxnLst/>
            <a:rect l="l" t="t" r="r" b="b"/>
            <a:pathLst>
              <a:path w="1175385" h="1175384">
                <a:moveTo>
                  <a:pt x="0" y="587416"/>
                </a:moveTo>
                <a:lnTo>
                  <a:pt x="1947" y="539239"/>
                </a:lnTo>
                <a:lnTo>
                  <a:pt x="7688" y="492135"/>
                </a:lnTo>
                <a:lnTo>
                  <a:pt x="17071" y="446254"/>
                </a:lnTo>
                <a:lnTo>
                  <a:pt x="29947" y="401748"/>
                </a:lnTo>
                <a:lnTo>
                  <a:pt x="46162" y="358768"/>
                </a:lnTo>
                <a:lnTo>
                  <a:pt x="65566" y="317465"/>
                </a:lnTo>
                <a:lnTo>
                  <a:pt x="88008" y="277991"/>
                </a:lnTo>
                <a:lnTo>
                  <a:pt x="113337" y="240496"/>
                </a:lnTo>
                <a:lnTo>
                  <a:pt x="141402" y="205132"/>
                </a:lnTo>
                <a:lnTo>
                  <a:pt x="172051" y="172051"/>
                </a:lnTo>
                <a:lnTo>
                  <a:pt x="205132" y="141402"/>
                </a:lnTo>
                <a:lnTo>
                  <a:pt x="240496" y="113337"/>
                </a:lnTo>
                <a:lnTo>
                  <a:pt x="277991" y="88008"/>
                </a:lnTo>
                <a:lnTo>
                  <a:pt x="317465" y="65566"/>
                </a:lnTo>
                <a:lnTo>
                  <a:pt x="358768" y="46162"/>
                </a:lnTo>
                <a:lnTo>
                  <a:pt x="401748" y="29947"/>
                </a:lnTo>
                <a:lnTo>
                  <a:pt x="446254" y="17071"/>
                </a:lnTo>
                <a:lnTo>
                  <a:pt x="492135" y="7688"/>
                </a:lnTo>
                <a:lnTo>
                  <a:pt x="539239" y="1947"/>
                </a:lnTo>
                <a:lnTo>
                  <a:pt x="587416" y="0"/>
                </a:lnTo>
                <a:lnTo>
                  <a:pt x="635593" y="1947"/>
                </a:lnTo>
                <a:lnTo>
                  <a:pt x="682698" y="7688"/>
                </a:lnTo>
                <a:lnTo>
                  <a:pt x="728579" y="17071"/>
                </a:lnTo>
                <a:lnTo>
                  <a:pt x="773085" y="29947"/>
                </a:lnTo>
                <a:lnTo>
                  <a:pt x="816064" y="46162"/>
                </a:lnTo>
                <a:lnTo>
                  <a:pt x="857367" y="65566"/>
                </a:lnTo>
                <a:lnTo>
                  <a:pt x="896841" y="88008"/>
                </a:lnTo>
                <a:lnTo>
                  <a:pt x="934336" y="113337"/>
                </a:lnTo>
                <a:lnTo>
                  <a:pt x="969700" y="141402"/>
                </a:lnTo>
                <a:lnTo>
                  <a:pt x="1002782" y="172051"/>
                </a:lnTo>
                <a:lnTo>
                  <a:pt x="1033431" y="205132"/>
                </a:lnTo>
                <a:lnTo>
                  <a:pt x="1061495" y="240496"/>
                </a:lnTo>
                <a:lnTo>
                  <a:pt x="1086824" y="277991"/>
                </a:lnTo>
                <a:lnTo>
                  <a:pt x="1109266" y="317465"/>
                </a:lnTo>
                <a:lnTo>
                  <a:pt x="1128670" y="358768"/>
                </a:lnTo>
                <a:lnTo>
                  <a:pt x="1144886" y="401748"/>
                </a:lnTo>
                <a:lnTo>
                  <a:pt x="1157761" y="446254"/>
                </a:lnTo>
                <a:lnTo>
                  <a:pt x="1167144" y="492135"/>
                </a:lnTo>
                <a:lnTo>
                  <a:pt x="1172886" y="539239"/>
                </a:lnTo>
                <a:lnTo>
                  <a:pt x="1174833" y="587416"/>
                </a:lnTo>
                <a:lnTo>
                  <a:pt x="1172886" y="635593"/>
                </a:lnTo>
                <a:lnTo>
                  <a:pt x="1167144" y="682698"/>
                </a:lnTo>
                <a:lnTo>
                  <a:pt x="1157761" y="728579"/>
                </a:lnTo>
                <a:lnTo>
                  <a:pt x="1144886" y="773085"/>
                </a:lnTo>
                <a:lnTo>
                  <a:pt x="1128670" y="816064"/>
                </a:lnTo>
                <a:lnTo>
                  <a:pt x="1109266" y="857367"/>
                </a:lnTo>
                <a:lnTo>
                  <a:pt x="1086824" y="896841"/>
                </a:lnTo>
                <a:lnTo>
                  <a:pt x="1061495" y="934336"/>
                </a:lnTo>
                <a:lnTo>
                  <a:pt x="1033431" y="969700"/>
                </a:lnTo>
                <a:lnTo>
                  <a:pt x="1002782" y="1002782"/>
                </a:lnTo>
                <a:lnTo>
                  <a:pt x="969700" y="1033431"/>
                </a:lnTo>
                <a:lnTo>
                  <a:pt x="934336" y="1061495"/>
                </a:lnTo>
                <a:lnTo>
                  <a:pt x="896841" y="1086824"/>
                </a:lnTo>
                <a:lnTo>
                  <a:pt x="857367" y="1109266"/>
                </a:lnTo>
                <a:lnTo>
                  <a:pt x="816064" y="1128670"/>
                </a:lnTo>
                <a:lnTo>
                  <a:pt x="773085" y="1144886"/>
                </a:lnTo>
                <a:lnTo>
                  <a:pt x="728579" y="1157761"/>
                </a:lnTo>
                <a:lnTo>
                  <a:pt x="682698" y="1167144"/>
                </a:lnTo>
                <a:lnTo>
                  <a:pt x="635593" y="1172886"/>
                </a:lnTo>
                <a:lnTo>
                  <a:pt x="587416" y="1174833"/>
                </a:lnTo>
                <a:lnTo>
                  <a:pt x="539239" y="1172886"/>
                </a:lnTo>
                <a:lnTo>
                  <a:pt x="492135" y="1167144"/>
                </a:lnTo>
                <a:lnTo>
                  <a:pt x="446254" y="1157761"/>
                </a:lnTo>
                <a:lnTo>
                  <a:pt x="401748" y="1144886"/>
                </a:lnTo>
                <a:lnTo>
                  <a:pt x="358768" y="1128670"/>
                </a:lnTo>
                <a:lnTo>
                  <a:pt x="317465" y="1109266"/>
                </a:lnTo>
                <a:lnTo>
                  <a:pt x="277991" y="1086824"/>
                </a:lnTo>
                <a:lnTo>
                  <a:pt x="240496" y="1061495"/>
                </a:lnTo>
                <a:lnTo>
                  <a:pt x="205132" y="1033431"/>
                </a:lnTo>
                <a:lnTo>
                  <a:pt x="172051" y="1002782"/>
                </a:lnTo>
                <a:lnTo>
                  <a:pt x="141402" y="969700"/>
                </a:lnTo>
                <a:lnTo>
                  <a:pt x="113337" y="934336"/>
                </a:lnTo>
                <a:lnTo>
                  <a:pt x="88008" y="896841"/>
                </a:lnTo>
                <a:lnTo>
                  <a:pt x="65566" y="857367"/>
                </a:lnTo>
                <a:lnTo>
                  <a:pt x="46162" y="816064"/>
                </a:lnTo>
                <a:lnTo>
                  <a:pt x="29947" y="773085"/>
                </a:lnTo>
                <a:lnTo>
                  <a:pt x="17071" y="728579"/>
                </a:lnTo>
                <a:lnTo>
                  <a:pt x="7688" y="682698"/>
                </a:lnTo>
                <a:lnTo>
                  <a:pt x="1947" y="635593"/>
                </a:lnTo>
                <a:lnTo>
                  <a:pt x="0" y="587416"/>
                </a:lnTo>
                <a:close/>
              </a:path>
            </a:pathLst>
          </a:custGeom>
          <a:ln w="21360">
            <a:solidFill>
              <a:srgbClr val="00A1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4194846" y="9337726"/>
            <a:ext cx="14321790" cy="941705"/>
          </a:xfrm>
          <a:custGeom>
            <a:avLst/>
            <a:gdLst/>
            <a:ahLst/>
            <a:cxnLst/>
            <a:rect l="l" t="t" r="r" b="b"/>
            <a:pathLst>
              <a:path w="14321790" h="941704">
                <a:moveTo>
                  <a:pt x="0" y="0"/>
                </a:moveTo>
                <a:lnTo>
                  <a:pt x="14321658" y="0"/>
                </a:lnTo>
                <a:lnTo>
                  <a:pt x="14321658" y="941123"/>
                </a:lnTo>
                <a:lnTo>
                  <a:pt x="0" y="941123"/>
                </a:lnTo>
                <a:lnTo>
                  <a:pt x="0" y="0"/>
                </a:lnTo>
                <a:close/>
              </a:path>
            </a:pathLst>
          </a:custGeom>
          <a:solidFill>
            <a:srgbClr val="F76A0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4194846" y="9337726"/>
            <a:ext cx="14321790" cy="941705"/>
          </a:xfrm>
          <a:custGeom>
            <a:avLst/>
            <a:gdLst/>
            <a:ahLst/>
            <a:cxnLst/>
            <a:rect l="l" t="t" r="r" b="b"/>
            <a:pathLst>
              <a:path w="14321790" h="941704">
                <a:moveTo>
                  <a:pt x="0" y="0"/>
                </a:moveTo>
                <a:lnTo>
                  <a:pt x="14321658" y="0"/>
                </a:lnTo>
                <a:lnTo>
                  <a:pt x="14321658" y="941123"/>
                </a:lnTo>
                <a:lnTo>
                  <a:pt x="0" y="941123"/>
                </a:lnTo>
                <a:lnTo>
                  <a:pt x="0" y="0"/>
                </a:lnTo>
                <a:close/>
              </a:path>
            </a:pathLst>
          </a:custGeom>
          <a:ln w="2136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4927697" y="8079999"/>
            <a:ext cx="13521690" cy="200215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786130">
              <a:lnSpc>
                <a:spcPct val="100000"/>
              </a:lnSpc>
              <a:spcBef>
                <a:spcPts val="110"/>
              </a:spcBef>
            </a:pPr>
            <a:r>
              <a:rPr dirty="0" sz="3700" spc="5">
                <a:solidFill>
                  <a:srgbClr val="FFFFFF"/>
                </a:solidFill>
                <a:latin typeface="微软雅黑"/>
                <a:cs typeface="微软雅黑"/>
              </a:rPr>
              <a:t>安全：采用了云原生平台能否保证和现有架构一致的安全性？</a:t>
            </a:r>
            <a:endParaRPr sz="37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5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3700" spc="5">
                <a:solidFill>
                  <a:srgbClr val="FFFFFF"/>
                </a:solidFill>
                <a:latin typeface="微软雅黑"/>
                <a:cs typeface="微软雅黑"/>
              </a:rPr>
              <a:t>规模：云原生能否支撑大规模分布式系统的架构？</a:t>
            </a:r>
            <a:endParaRPr sz="3700">
              <a:latin typeface="微软雅黑"/>
              <a:cs typeface="微软雅黑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606801" y="9219614"/>
            <a:ext cx="1176655" cy="1176655"/>
          </a:xfrm>
          <a:custGeom>
            <a:avLst/>
            <a:gdLst/>
            <a:ahLst/>
            <a:cxnLst/>
            <a:rect l="l" t="t" r="r" b="b"/>
            <a:pathLst>
              <a:path w="1176654" h="1176654">
                <a:moveTo>
                  <a:pt x="588044" y="0"/>
                </a:moveTo>
                <a:lnTo>
                  <a:pt x="539816" y="1949"/>
                </a:lnTo>
                <a:lnTo>
                  <a:pt x="492661" y="7696"/>
                </a:lnTo>
                <a:lnTo>
                  <a:pt x="446731" y="17090"/>
                </a:lnTo>
                <a:lnTo>
                  <a:pt x="402178" y="29979"/>
                </a:lnTo>
                <a:lnTo>
                  <a:pt x="359152" y="46211"/>
                </a:lnTo>
                <a:lnTo>
                  <a:pt x="317805" y="65637"/>
                </a:lnTo>
                <a:lnTo>
                  <a:pt x="278289" y="88103"/>
                </a:lnTo>
                <a:lnTo>
                  <a:pt x="240754" y="113459"/>
                </a:lnTo>
                <a:lnTo>
                  <a:pt x="205352" y="141554"/>
                </a:lnTo>
                <a:lnTo>
                  <a:pt x="172235" y="172235"/>
                </a:lnTo>
                <a:lnTo>
                  <a:pt x="141554" y="205352"/>
                </a:lnTo>
                <a:lnTo>
                  <a:pt x="113459" y="240754"/>
                </a:lnTo>
                <a:lnTo>
                  <a:pt x="88103" y="278289"/>
                </a:lnTo>
                <a:lnTo>
                  <a:pt x="65637" y="317805"/>
                </a:lnTo>
                <a:lnTo>
                  <a:pt x="46211" y="359152"/>
                </a:lnTo>
                <a:lnTo>
                  <a:pt x="29979" y="402178"/>
                </a:lnTo>
                <a:lnTo>
                  <a:pt x="17090" y="446731"/>
                </a:lnTo>
                <a:lnTo>
                  <a:pt x="7696" y="492661"/>
                </a:lnTo>
                <a:lnTo>
                  <a:pt x="1949" y="539816"/>
                </a:lnTo>
                <a:lnTo>
                  <a:pt x="0" y="588044"/>
                </a:lnTo>
                <a:lnTo>
                  <a:pt x="1949" y="636273"/>
                </a:lnTo>
                <a:lnTo>
                  <a:pt x="7696" y="683428"/>
                </a:lnTo>
                <a:lnTo>
                  <a:pt x="17090" y="729357"/>
                </a:lnTo>
                <a:lnTo>
                  <a:pt x="29979" y="773911"/>
                </a:lnTo>
                <a:lnTo>
                  <a:pt x="46211" y="816937"/>
                </a:lnTo>
                <a:lnTo>
                  <a:pt x="65637" y="858283"/>
                </a:lnTo>
                <a:lnTo>
                  <a:pt x="88103" y="897800"/>
                </a:lnTo>
                <a:lnTo>
                  <a:pt x="113459" y="935335"/>
                </a:lnTo>
                <a:lnTo>
                  <a:pt x="141554" y="970736"/>
                </a:lnTo>
                <a:lnTo>
                  <a:pt x="172235" y="1003854"/>
                </a:lnTo>
                <a:lnTo>
                  <a:pt x="205352" y="1034535"/>
                </a:lnTo>
                <a:lnTo>
                  <a:pt x="240754" y="1062630"/>
                </a:lnTo>
                <a:lnTo>
                  <a:pt x="278289" y="1087986"/>
                </a:lnTo>
                <a:lnTo>
                  <a:pt x="317805" y="1110452"/>
                </a:lnTo>
                <a:lnTo>
                  <a:pt x="359152" y="1129877"/>
                </a:lnTo>
                <a:lnTo>
                  <a:pt x="402178" y="1146110"/>
                </a:lnTo>
                <a:lnTo>
                  <a:pt x="446731" y="1158999"/>
                </a:lnTo>
                <a:lnTo>
                  <a:pt x="492661" y="1168393"/>
                </a:lnTo>
                <a:lnTo>
                  <a:pt x="539816" y="1174140"/>
                </a:lnTo>
                <a:lnTo>
                  <a:pt x="588044" y="1176089"/>
                </a:lnTo>
                <a:lnTo>
                  <a:pt x="636273" y="1174140"/>
                </a:lnTo>
                <a:lnTo>
                  <a:pt x="683428" y="1168393"/>
                </a:lnTo>
                <a:lnTo>
                  <a:pt x="729357" y="1158999"/>
                </a:lnTo>
                <a:lnTo>
                  <a:pt x="773911" y="1146110"/>
                </a:lnTo>
                <a:lnTo>
                  <a:pt x="816937" y="1129877"/>
                </a:lnTo>
                <a:lnTo>
                  <a:pt x="858283" y="1110452"/>
                </a:lnTo>
                <a:lnTo>
                  <a:pt x="897800" y="1087986"/>
                </a:lnTo>
                <a:lnTo>
                  <a:pt x="935335" y="1062630"/>
                </a:lnTo>
                <a:lnTo>
                  <a:pt x="970736" y="1034535"/>
                </a:lnTo>
                <a:lnTo>
                  <a:pt x="1003854" y="1003854"/>
                </a:lnTo>
                <a:lnTo>
                  <a:pt x="1034535" y="970736"/>
                </a:lnTo>
                <a:lnTo>
                  <a:pt x="1062630" y="935335"/>
                </a:lnTo>
                <a:lnTo>
                  <a:pt x="1087986" y="897800"/>
                </a:lnTo>
                <a:lnTo>
                  <a:pt x="1110452" y="858283"/>
                </a:lnTo>
                <a:lnTo>
                  <a:pt x="1129877" y="816937"/>
                </a:lnTo>
                <a:lnTo>
                  <a:pt x="1146110" y="773911"/>
                </a:lnTo>
                <a:lnTo>
                  <a:pt x="1158999" y="729357"/>
                </a:lnTo>
                <a:lnTo>
                  <a:pt x="1168393" y="683428"/>
                </a:lnTo>
                <a:lnTo>
                  <a:pt x="1174140" y="636273"/>
                </a:lnTo>
                <a:lnTo>
                  <a:pt x="1176089" y="588044"/>
                </a:lnTo>
                <a:lnTo>
                  <a:pt x="1174140" y="539816"/>
                </a:lnTo>
                <a:lnTo>
                  <a:pt x="1168393" y="492661"/>
                </a:lnTo>
                <a:lnTo>
                  <a:pt x="1158999" y="446731"/>
                </a:lnTo>
                <a:lnTo>
                  <a:pt x="1146110" y="402178"/>
                </a:lnTo>
                <a:lnTo>
                  <a:pt x="1129877" y="359152"/>
                </a:lnTo>
                <a:lnTo>
                  <a:pt x="1110452" y="317805"/>
                </a:lnTo>
                <a:lnTo>
                  <a:pt x="1087986" y="278289"/>
                </a:lnTo>
                <a:lnTo>
                  <a:pt x="1062630" y="240754"/>
                </a:lnTo>
                <a:lnTo>
                  <a:pt x="1034535" y="205352"/>
                </a:lnTo>
                <a:lnTo>
                  <a:pt x="1003854" y="172235"/>
                </a:lnTo>
                <a:lnTo>
                  <a:pt x="970736" y="141554"/>
                </a:lnTo>
                <a:lnTo>
                  <a:pt x="935335" y="113459"/>
                </a:lnTo>
                <a:lnTo>
                  <a:pt x="897800" y="88103"/>
                </a:lnTo>
                <a:lnTo>
                  <a:pt x="858283" y="65637"/>
                </a:lnTo>
                <a:lnTo>
                  <a:pt x="816937" y="46211"/>
                </a:lnTo>
                <a:lnTo>
                  <a:pt x="773911" y="29979"/>
                </a:lnTo>
                <a:lnTo>
                  <a:pt x="729357" y="17090"/>
                </a:lnTo>
                <a:lnTo>
                  <a:pt x="683428" y="7696"/>
                </a:lnTo>
                <a:lnTo>
                  <a:pt x="636273" y="1949"/>
                </a:lnTo>
                <a:lnTo>
                  <a:pt x="58804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3606801" y="9219614"/>
            <a:ext cx="1176655" cy="1176655"/>
          </a:xfrm>
          <a:custGeom>
            <a:avLst/>
            <a:gdLst/>
            <a:ahLst/>
            <a:cxnLst/>
            <a:rect l="l" t="t" r="r" b="b"/>
            <a:pathLst>
              <a:path w="1176654" h="1176654">
                <a:moveTo>
                  <a:pt x="0" y="588044"/>
                </a:moveTo>
                <a:lnTo>
                  <a:pt x="1949" y="539816"/>
                </a:lnTo>
                <a:lnTo>
                  <a:pt x="7696" y="492661"/>
                </a:lnTo>
                <a:lnTo>
                  <a:pt x="17090" y="446731"/>
                </a:lnTo>
                <a:lnTo>
                  <a:pt x="29979" y="402178"/>
                </a:lnTo>
                <a:lnTo>
                  <a:pt x="46211" y="359152"/>
                </a:lnTo>
                <a:lnTo>
                  <a:pt x="65637" y="317805"/>
                </a:lnTo>
                <a:lnTo>
                  <a:pt x="88103" y="278289"/>
                </a:lnTo>
                <a:lnTo>
                  <a:pt x="113459" y="240754"/>
                </a:lnTo>
                <a:lnTo>
                  <a:pt x="141554" y="205352"/>
                </a:lnTo>
                <a:lnTo>
                  <a:pt x="172235" y="172235"/>
                </a:lnTo>
                <a:lnTo>
                  <a:pt x="205352" y="141554"/>
                </a:lnTo>
                <a:lnTo>
                  <a:pt x="240754" y="113459"/>
                </a:lnTo>
                <a:lnTo>
                  <a:pt x="278289" y="88103"/>
                </a:lnTo>
                <a:lnTo>
                  <a:pt x="317805" y="65637"/>
                </a:lnTo>
                <a:lnTo>
                  <a:pt x="359152" y="46211"/>
                </a:lnTo>
                <a:lnTo>
                  <a:pt x="402178" y="29979"/>
                </a:lnTo>
                <a:lnTo>
                  <a:pt x="446731" y="17090"/>
                </a:lnTo>
                <a:lnTo>
                  <a:pt x="492661" y="7696"/>
                </a:lnTo>
                <a:lnTo>
                  <a:pt x="539816" y="1949"/>
                </a:lnTo>
                <a:lnTo>
                  <a:pt x="588044" y="0"/>
                </a:lnTo>
                <a:lnTo>
                  <a:pt x="636273" y="1949"/>
                </a:lnTo>
                <a:lnTo>
                  <a:pt x="683428" y="7696"/>
                </a:lnTo>
                <a:lnTo>
                  <a:pt x="729357" y="17090"/>
                </a:lnTo>
                <a:lnTo>
                  <a:pt x="773911" y="29979"/>
                </a:lnTo>
                <a:lnTo>
                  <a:pt x="816937" y="46211"/>
                </a:lnTo>
                <a:lnTo>
                  <a:pt x="858283" y="65637"/>
                </a:lnTo>
                <a:lnTo>
                  <a:pt x="897800" y="88103"/>
                </a:lnTo>
                <a:lnTo>
                  <a:pt x="935335" y="113459"/>
                </a:lnTo>
                <a:lnTo>
                  <a:pt x="970736" y="141554"/>
                </a:lnTo>
                <a:lnTo>
                  <a:pt x="1003854" y="172235"/>
                </a:lnTo>
                <a:lnTo>
                  <a:pt x="1034535" y="205352"/>
                </a:lnTo>
                <a:lnTo>
                  <a:pt x="1062630" y="240754"/>
                </a:lnTo>
                <a:lnTo>
                  <a:pt x="1087986" y="278289"/>
                </a:lnTo>
                <a:lnTo>
                  <a:pt x="1110452" y="317805"/>
                </a:lnTo>
                <a:lnTo>
                  <a:pt x="1129877" y="359152"/>
                </a:lnTo>
                <a:lnTo>
                  <a:pt x="1146110" y="402178"/>
                </a:lnTo>
                <a:lnTo>
                  <a:pt x="1158999" y="446731"/>
                </a:lnTo>
                <a:lnTo>
                  <a:pt x="1168393" y="492661"/>
                </a:lnTo>
                <a:lnTo>
                  <a:pt x="1174140" y="539816"/>
                </a:lnTo>
                <a:lnTo>
                  <a:pt x="1176089" y="588044"/>
                </a:lnTo>
                <a:lnTo>
                  <a:pt x="1174140" y="636273"/>
                </a:lnTo>
                <a:lnTo>
                  <a:pt x="1168393" y="683428"/>
                </a:lnTo>
                <a:lnTo>
                  <a:pt x="1158999" y="729357"/>
                </a:lnTo>
                <a:lnTo>
                  <a:pt x="1146110" y="773911"/>
                </a:lnTo>
                <a:lnTo>
                  <a:pt x="1129877" y="816937"/>
                </a:lnTo>
                <a:lnTo>
                  <a:pt x="1110452" y="858283"/>
                </a:lnTo>
                <a:lnTo>
                  <a:pt x="1087986" y="897800"/>
                </a:lnTo>
                <a:lnTo>
                  <a:pt x="1062630" y="935335"/>
                </a:lnTo>
                <a:lnTo>
                  <a:pt x="1034535" y="970736"/>
                </a:lnTo>
                <a:lnTo>
                  <a:pt x="1003854" y="1003854"/>
                </a:lnTo>
                <a:lnTo>
                  <a:pt x="970736" y="1034535"/>
                </a:lnTo>
                <a:lnTo>
                  <a:pt x="935335" y="1062630"/>
                </a:lnTo>
                <a:lnTo>
                  <a:pt x="897800" y="1087986"/>
                </a:lnTo>
                <a:lnTo>
                  <a:pt x="858283" y="1110452"/>
                </a:lnTo>
                <a:lnTo>
                  <a:pt x="816937" y="1129877"/>
                </a:lnTo>
                <a:lnTo>
                  <a:pt x="773911" y="1146110"/>
                </a:lnTo>
                <a:lnTo>
                  <a:pt x="729357" y="1158999"/>
                </a:lnTo>
                <a:lnTo>
                  <a:pt x="683428" y="1168393"/>
                </a:lnTo>
                <a:lnTo>
                  <a:pt x="636273" y="1174140"/>
                </a:lnTo>
                <a:lnTo>
                  <a:pt x="588044" y="1176089"/>
                </a:lnTo>
                <a:lnTo>
                  <a:pt x="539816" y="1174140"/>
                </a:lnTo>
                <a:lnTo>
                  <a:pt x="492661" y="1168393"/>
                </a:lnTo>
                <a:lnTo>
                  <a:pt x="446731" y="1158999"/>
                </a:lnTo>
                <a:lnTo>
                  <a:pt x="402178" y="1146110"/>
                </a:lnTo>
                <a:lnTo>
                  <a:pt x="359152" y="1129877"/>
                </a:lnTo>
                <a:lnTo>
                  <a:pt x="317805" y="1110452"/>
                </a:lnTo>
                <a:lnTo>
                  <a:pt x="278289" y="1087986"/>
                </a:lnTo>
                <a:lnTo>
                  <a:pt x="240754" y="1062630"/>
                </a:lnTo>
                <a:lnTo>
                  <a:pt x="205352" y="1034535"/>
                </a:lnTo>
                <a:lnTo>
                  <a:pt x="172235" y="1003854"/>
                </a:lnTo>
                <a:lnTo>
                  <a:pt x="141554" y="970736"/>
                </a:lnTo>
                <a:lnTo>
                  <a:pt x="113459" y="935335"/>
                </a:lnTo>
                <a:lnTo>
                  <a:pt x="88103" y="897800"/>
                </a:lnTo>
                <a:lnTo>
                  <a:pt x="65637" y="858283"/>
                </a:lnTo>
                <a:lnTo>
                  <a:pt x="46211" y="816937"/>
                </a:lnTo>
                <a:lnTo>
                  <a:pt x="29979" y="773911"/>
                </a:lnTo>
                <a:lnTo>
                  <a:pt x="17090" y="729357"/>
                </a:lnTo>
                <a:lnTo>
                  <a:pt x="7696" y="683428"/>
                </a:lnTo>
                <a:lnTo>
                  <a:pt x="1949" y="636273"/>
                </a:lnTo>
                <a:lnTo>
                  <a:pt x="0" y="588044"/>
                </a:lnTo>
                <a:close/>
              </a:path>
            </a:pathLst>
          </a:custGeom>
          <a:ln w="21360">
            <a:solidFill>
              <a:srgbClr val="00A1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4455571" y="3709206"/>
            <a:ext cx="902171" cy="9021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701130" y="4611378"/>
            <a:ext cx="1473881" cy="147388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2509243" y="5331356"/>
            <a:ext cx="1600788" cy="138466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993896" y="6571527"/>
            <a:ext cx="1204989" cy="120373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3738105" y="2333332"/>
            <a:ext cx="902171" cy="90091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3701667" y="9382331"/>
            <a:ext cx="902171" cy="90217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4455571" y="7874524"/>
            <a:ext cx="902171" cy="90217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4871474" y="5183088"/>
            <a:ext cx="902171" cy="90217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4904144" y="6525036"/>
            <a:ext cx="902171" cy="90091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 txBox="1"/>
          <p:nvPr/>
        </p:nvSpPr>
        <p:spPr>
          <a:xfrm>
            <a:off x="2446518" y="6918071"/>
            <a:ext cx="332105" cy="47815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950" spc="5">
                <a:latin typeface="微软雅黑"/>
                <a:cs typeface="微软雅黑"/>
              </a:rPr>
              <a:t>…</a:t>
            </a:r>
            <a:endParaRPr sz="295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93231" y="592442"/>
            <a:ext cx="0" cy="339725"/>
          </a:xfrm>
          <a:custGeom>
            <a:avLst/>
            <a:gdLst/>
            <a:ahLst/>
            <a:cxnLst/>
            <a:rect l="l" t="t" r="r" b="b"/>
            <a:pathLst>
              <a:path w="0" h="339725">
                <a:moveTo>
                  <a:pt x="0" y="0"/>
                </a:moveTo>
                <a:lnTo>
                  <a:pt x="0" y="339654"/>
                </a:lnTo>
              </a:path>
            </a:pathLst>
          </a:custGeom>
          <a:ln w="213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993805" y="2063811"/>
            <a:ext cx="13800455" cy="1788160"/>
          </a:xfrm>
          <a:custGeom>
            <a:avLst/>
            <a:gdLst/>
            <a:ahLst/>
            <a:cxnLst/>
            <a:rect l="l" t="t" r="r" b="b"/>
            <a:pathLst>
              <a:path w="13800455" h="1788160">
                <a:moveTo>
                  <a:pt x="0" y="0"/>
                </a:moveTo>
                <a:lnTo>
                  <a:pt x="13800208" y="0"/>
                </a:lnTo>
                <a:lnTo>
                  <a:pt x="13800208" y="1788008"/>
                </a:lnTo>
                <a:lnTo>
                  <a:pt x="0" y="1788008"/>
                </a:lnTo>
                <a:lnTo>
                  <a:pt x="0" y="0"/>
                </a:lnTo>
                <a:close/>
              </a:path>
            </a:pathLst>
          </a:custGeom>
          <a:solidFill>
            <a:srgbClr val="F76A0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5398571" y="2613976"/>
            <a:ext cx="11548110" cy="5791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600" spc="25" b="1">
                <a:solidFill>
                  <a:srgbClr val="FFFFFF"/>
                </a:solidFill>
                <a:latin typeface="微软雅黑"/>
                <a:cs typeface="微软雅黑"/>
              </a:rPr>
              <a:t>风险：发现问题后如何</a:t>
            </a:r>
            <a:r>
              <a:rPr dirty="0" sz="3600" spc="20" b="1">
                <a:solidFill>
                  <a:srgbClr val="FFFFFF"/>
                </a:solidFill>
                <a:latin typeface="微软雅黑"/>
                <a:cs typeface="微软雅黑"/>
              </a:rPr>
              <a:t>做</a:t>
            </a:r>
            <a:r>
              <a:rPr dirty="0" sz="3600" spc="25" b="1">
                <a:solidFill>
                  <a:srgbClr val="FFFFFF"/>
                </a:solidFill>
                <a:latin typeface="微软雅黑"/>
                <a:cs typeface="微软雅黑"/>
              </a:rPr>
              <a:t>到快</a:t>
            </a:r>
            <a:r>
              <a:rPr dirty="0" sz="3600" spc="20" b="1">
                <a:solidFill>
                  <a:srgbClr val="FFFFFF"/>
                </a:solidFill>
                <a:latin typeface="微软雅黑"/>
                <a:cs typeface="微软雅黑"/>
              </a:rPr>
              <a:t>速</a:t>
            </a:r>
            <a:r>
              <a:rPr dirty="0" sz="3600" spc="25" b="1">
                <a:solidFill>
                  <a:srgbClr val="FFFFFF"/>
                </a:solidFill>
                <a:latin typeface="微软雅黑"/>
                <a:cs typeface="微软雅黑"/>
              </a:rPr>
              <a:t>止损</a:t>
            </a:r>
            <a:r>
              <a:rPr dirty="0" sz="3600" spc="15" b="1">
                <a:solidFill>
                  <a:srgbClr val="FFFFFF"/>
                </a:solidFill>
                <a:latin typeface="微软雅黑"/>
                <a:cs typeface="微软雅黑"/>
              </a:rPr>
              <a:t>，</a:t>
            </a:r>
            <a:r>
              <a:rPr dirty="0" sz="3600" spc="25" b="1">
                <a:solidFill>
                  <a:srgbClr val="FFFFFF"/>
                </a:solidFill>
                <a:latin typeface="微软雅黑"/>
                <a:cs typeface="微软雅黑"/>
              </a:rPr>
              <a:t>甚至</a:t>
            </a:r>
            <a:r>
              <a:rPr dirty="0" sz="3600" spc="20" b="1">
                <a:solidFill>
                  <a:srgbClr val="FFFFFF"/>
                </a:solidFill>
                <a:latin typeface="微软雅黑"/>
                <a:cs typeface="微软雅黑"/>
              </a:rPr>
              <a:t>线</a:t>
            </a:r>
            <a:r>
              <a:rPr dirty="0" sz="3600" spc="25" b="1">
                <a:solidFill>
                  <a:srgbClr val="FFFFFF"/>
                </a:solidFill>
                <a:latin typeface="微软雅黑"/>
                <a:cs typeface="微软雅黑"/>
              </a:rPr>
              <a:t>上零</a:t>
            </a:r>
            <a:r>
              <a:rPr dirty="0" sz="3600" spc="20" b="1">
                <a:solidFill>
                  <a:srgbClr val="FFFFFF"/>
                </a:solidFill>
                <a:latin typeface="微软雅黑"/>
                <a:cs typeface="微软雅黑"/>
              </a:rPr>
              <a:t>故</a:t>
            </a:r>
            <a:r>
              <a:rPr dirty="0" sz="3600" spc="25" b="1">
                <a:solidFill>
                  <a:srgbClr val="FFFFFF"/>
                </a:solidFill>
                <a:latin typeface="微软雅黑"/>
                <a:cs typeface="微软雅黑"/>
              </a:rPr>
              <a:t>障？</a:t>
            </a:r>
            <a:endParaRPr sz="3600">
              <a:latin typeface="微软雅黑"/>
              <a:cs typeface="微软雅黑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876770" y="1841409"/>
            <a:ext cx="2234565" cy="2233295"/>
          </a:xfrm>
          <a:custGeom>
            <a:avLst/>
            <a:gdLst/>
            <a:ahLst/>
            <a:cxnLst/>
            <a:rect l="l" t="t" r="r" b="b"/>
            <a:pathLst>
              <a:path w="2234565" h="2233295">
                <a:moveTo>
                  <a:pt x="1117034" y="0"/>
                </a:moveTo>
                <a:lnTo>
                  <a:pt x="1068579" y="1031"/>
                </a:lnTo>
                <a:lnTo>
                  <a:pt x="1020651" y="4097"/>
                </a:lnTo>
                <a:lnTo>
                  <a:pt x="973293" y="9157"/>
                </a:lnTo>
                <a:lnTo>
                  <a:pt x="926546" y="16167"/>
                </a:lnTo>
                <a:lnTo>
                  <a:pt x="880451" y="25087"/>
                </a:lnTo>
                <a:lnTo>
                  <a:pt x="835052" y="35875"/>
                </a:lnTo>
                <a:lnTo>
                  <a:pt x="790390" y="48488"/>
                </a:lnTo>
                <a:lnTo>
                  <a:pt x="746506" y="62884"/>
                </a:lnTo>
                <a:lnTo>
                  <a:pt x="703443" y="79022"/>
                </a:lnTo>
                <a:lnTo>
                  <a:pt x="661243" y="96861"/>
                </a:lnTo>
                <a:lnTo>
                  <a:pt x="619947" y="116357"/>
                </a:lnTo>
                <a:lnTo>
                  <a:pt x="579597" y="137469"/>
                </a:lnTo>
                <a:lnTo>
                  <a:pt x="540236" y="160155"/>
                </a:lnTo>
                <a:lnTo>
                  <a:pt x="501905" y="184374"/>
                </a:lnTo>
                <a:lnTo>
                  <a:pt x="464646" y="210083"/>
                </a:lnTo>
                <a:lnTo>
                  <a:pt x="428501" y="237240"/>
                </a:lnTo>
                <a:lnTo>
                  <a:pt x="393512" y="265805"/>
                </a:lnTo>
                <a:lnTo>
                  <a:pt x="359721" y="295734"/>
                </a:lnTo>
                <a:lnTo>
                  <a:pt x="327170" y="326986"/>
                </a:lnTo>
                <a:lnTo>
                  <a:pt x="295901" y="359518"/>
                </a:lnTo>
                <a:lnTo>
                  <a:pt x="265955" y="393290"/>
                </a:lnTo>
                <a:lnTo>
                  <a:pt x="237374" y="428260"/>
                </a:lnTo>
                <a:lnTo>
                  <a:pt x="210202" y="464384"/>
                </a:lnTo>
                <a:lnTo>
                  <a:pt x="184478" y="501622"/>
                </a:lnTo>
                <a:lnTo>
                  <a:pt x="160246" y="539931"/>
                </a:lnTo>
                <a:lnTo>
                  <a:pt x="137546" y="579270"/>
                </a:lnTo>
                <a:lnTo>
                  <a:pt x="116422" y="619597"/>
                </a:lnTo>
                <a:lnTo>
                  <a:pt x="96915" y="660870"/>
                </a:lnTo>
                <a:lnTo>
                  <a:pt x="79067" y="703047"/>
                </a:lnTo>
                <a:lnTo>
                  <a:pt x="62920" y="746086"/>
                </a:lnTo>
                <a:lnTo>
                  <a:pt x="48515" y="789945"/>
                </a:lnTo>
                <a:lnTo>
                  <a:pt x="35895" y="834582"/>
                </a:lnTo>
                <a:lnTo>
                  <a:pt x="25102" y="879956"/>
                </a:lnTo>
                <a:lnTo>
                  <a:pt x="16177" y="926024"/>
                </a:lnTo>
                <a:lnTo>
                  <a:pt x="9162" y="972745"/>
                </a:lnTo>
                <a:lnTo>
                  <a:pt x="4100" y="1020077"/>
                </a:lnTo>
                <a:lnTo>
                  <a:pt x="1032" y="1067978"/>
                </a:lnTo>
                <a:lnTo>
                  <a:pt x="0" y="1116405"/>
                </a:lnTo>
                <a:lnTo>
                  <a:pt x="1032" y="1164833"/>
                </a:lnTo>
                <a:lnTo>
                  <a:pt x="4100" y="1212734"/>
                </a:lnTo>
                <a:lnTo>
                  <a:pt x="9162" y="1260065"/>
                </a:lnTo>
                <a:lnTo>
                  <a:pt x="16177" y="1306786"/>
                </a:lnTo>
                <a:lnTo>
                  <a:pt x="25102" y="1352855"/>
                </a:lnTo>
                <a:lnTo>
                  <a:pt x="35895" y="1398229"/>
                </a:lnTo>
                <a:lnTo>
                  <a:pt x="48515" y="1442866"/>
                </a:lnTo>
                <a:lnTo>
                  <a:pt x="62920" y="1486725"/>
                </a:lnTo>
                <a:lnTo>
                  <a:pt x="79067" y="1529764"/>
                </a:lnTo>
                <a:lnTo>
                  <a:pt x="96915" y="1571941"/>
                </a:lnTo>
                <a:lnTo>
                  <a:pt x="116422" y="1613213"/>
                </a:lnTo>
                <a:lnTo>
                  <a:pt x="137546" y="1653540"/>
                </a:lnTo>
                <a:lnTo>
                  <a:pt x="160246" y="1692879"/>
                </a:lnTo>
                <a:lnTo>
                  <a:pt x="184478" y="1731189"/>
                </a:lnTo>
                <a:lnTo>
                  <a:pt x="210202" y="1768427"/>
                </a:lnTo>
                <a:lnTo>
                  <a:pt x="237374" y="1804551"/>
                </a:lnTo>
                <a:lnTo>
                  <a:pt x="265955" y="1839520"/>
                </a:lnTo>
                <a:lnTo>
                  <a:pt x="295901" y="1873292"/>
                </a:lnTo>
                <a:lnTo>
                  <a:pt x="327170" y="1905825"/>
                </a:lnTo>
                <a:lnTo>
                  <a:pt x="359721" y="1937077"/>
                </a:lnTo>
                <a:lnTo>
                  <a:pt x="393512" y="1967006"/>
                </a:lnTo>
                <a:lnTo>
                  <a:pt x="428501" y="1995570"/>
                </a:lnTo>
                <a:lnTo>
                  <a:pt x="464646" y="2022728"/>
                </a:lnTo>
                <a:lnTo>
                  <a:pt x="501905" y="2048437"/>
                </a:lnTo>
                <a:lnTo>
                  <a:pt x="540236" y="2072655"/>
                </a:lnTo>
                <a:lnTo>
                  <a:pt x="579597" y="2095342"/>
                </a:lnTo>
                <a:lnTo>
                  <a:pt x="619947" y="2116454"/>
                </a:lnTo>
                <a:lnTo>
                  <a:pt x="661243" y="2135950"/>
                </a:lnTo>
                <a:lnTo>
                  <a:pt x="703443" y="2153788"/>
                </a:lnTo>
                <a:lnTo>
                  <a:pt x="746506" y="2169926"/>
                </a:lnTo>
                <a:lnTo>
                  <a:pt x="790390" y="2184323"/>
                </a:lnTo>
                <a:lnTo>
                  <a:pt x="835052" y="2196936"/>
                </a:lnTo>
                <a:lnTo>
                  <a:pt x="880451" y="2207723"/>
                </a:lnTo>
                <a:lnTo>
                  <a:pt x="926546" y="2216643"/>
                </a:lnTo>
                <a:lnTo>
                  <a:pt x="973293" y="2223654"/>
                </a:lnTo>
                <a:lnTo>
                  <a:pt x="1020651" y="2228713"/>
                </a:lnTo>
                <a:lnTo>
                  <a:pt x="1068579" y="2231780"/>
                </a:lnTo>
                <a:lnTo>
                  <a:pt x="1117034" y="2232811"/>
                </a:lnTo>
                <a:lnTo>
                  <a:pt x="1165488" y="2231780"/>
                </a:lnTo>
                <a:lnTo>
                  <a:pt x="1213416" y="2228713"/>
                </a:lnTo>
                <a:lnTo>
                  <a:pt x="1260774" y="2223654"/>
                </a:lnTo>
                <a:lnTo>
                  <a:pt x="1307521" y="2216643"/>
                </a:lnTo>
                <a:lnTo>
                  <a:pt x="1353616" y="2207723"/>
                </a:lnTo>
                <a:lnTo>
                  <a:pt x="1399015" y="2196936"/>
                </a:lnTo>
                <a:lnTo>
                  <a:pt x="1443677" y="2184323"/>
                </a:lnTo>
                <a:lnTo>
                  <a:pt x="1487561" y="2169926"/>
                </a:lnTo>
                <a:lnTo>
                  <a:pt x="1530624" y="2153788"/>
                </a:lnTo>
                <a:lnTo>
                  <a:pt x="1572825" y="2135950"/>
                </a:lnTo>
                <a:lnTo>
                  <a:pt x="1614120" y="2116454"/>
                </a:lnTo>
                <a:lnTo>
                  <a:pt x="1654470" y="2095342"/>
                </a:lnTo>
                <a:lnTo>
                  <a:pt x="1693831" y="2072655"/>
                </a:lnTo>
                <a:lnTo>
                  <a:pt x="1732162" y="2048437"/>
                </a:lnTo>
                <a:lnTo>
                  <a:pt x="1769421" y="2022728"/>
                </a:lnTo>
                <a:lnTo>
                  <a:pt x="1805566" y="1995570"/>
                </a:lnTo>
                <a:lnTo>
                  <a:pt x="1840555" y="1967006"/>
                </a:lnTo>
                <a:lnTo>
                  <a:pt x="1874346" y="1937077"/>
                </a:lnTo>
                <a:lnTo>
                  <a:pt x="1906897" y="1905825"/>
                </a:lnTo>
                <a:lnTo>
                  <a:pt x="1938166" y="1873292"/>
                </a:lnTo>
                <a:lnTo>
                  <a:pt x="1968112" y="1839520"/>
                </a:lnTo>
                <a:lnTo>
                  <a:pt x="1996693" y="1804551"/>
                </a:lnTo>
                <a:lnTo>
                  <a:pt x="2023866" y="1768427"/>
                </a:lnTo>
                <a:lnTo>
                  <a:pt x="2049589" y="1731189"/>
                </a:lnTo>
                <a:lnTo>
                  <a:pt x="2073822" y="1692879"/>
                </a:lnTo>
                <a:lnTo>
                  <a:pt x="2096521" y="1653540"/>
                </a:lnTo>
                <a:lnTo>
                  <a:pt x="2117645" y="1613213"/>
                </a:lnTo>
                <a:lnTo>
                  <a:pt x="2137152" y="1571941"/>
                </a:lnTo>
                <a:lnTo>
                  <a:pt x="2155000" y="1529764"/>
                </a:lnTo>
                <a:lnTo>
                  <a:pt x="2171147" y="1486725"/>
                </a:lnTo>
                <a:lnTo>
                  <a:pt x="2185552" y="1442866"/>
                </a:lnTo>
                <a:lnTo>
                  <a:pt x="2198172" y="1398229"/>
                </a:lnTo>
                <a:lnTo>
                  <a:pt x="2208965" y="1352855"/>
                </a:lnTo>
                <a:lnTo>
                  <a:pt x="2217890" y="1306786"/>
                </a:lnTo>
                <a:lnTo>
                  <a:pt x="2224905" y="1260065"/>
                </a:lnTo>
                <a:lnTo>
                  <a:pt x="2229967" y="1212734"/>
                </a:lnTo>
                <a:lnTo>
                  <a:pt x="2233036" y="1164833"/>
                </a:lnTo>
                <a:lnTo>
                  <a:pt x="2234068" y="1116405"/>
                </a:lnTo>
                <a:lnTo>
                  <a:pt x="2233036" y="1067978"/>
                </a:lnTo>
                <a:lnTo>
                  <a:pt x="2229967" y="1020077"/>
                </a:lnTo>
                <a:lnTo>
                  <a:pt x="2224905" y="972745"/>
                </a:lnTo>
                <a:lnTo>
                  <a:pt x="2217890" y="926024"/>
                </a:lnTo>
                <a:lnTo>
                  <a:pt x="2208965" y="879956"/>
                </a:lnTo>
                <a:lnTo>
                  <a:pt x="2198172" y="834582"/>
                </a:lnTo>
                <a:lnTo>
                  <a:pt x="2185552" y="789945"/>
                </a:lnTo>
                <a:lnTo>
                  <a:pt x="2171147" y="746086"/>
                </a:lnTo>
                <a:lnTo>
                  <a:pt x="2155000" y="703047"/>
                </a:lnTo>
                <a:lnTo>
                  <a:pt x="2137152" y="660870"/>
                </a:lnTo>
                <a:lnTo>
                  <a:pt x="2117645" y="619597"/>
                </a:lnTo>
                <a:lnTo>
                  <a:pt x="2096521" y="579270"/>
                </a:lnTo>
                <a:lnTo>
                  <a:pt x="2073822" y="539931"/>
                </a:lnTo>
                <a:lnTo>
                  <a:pt x="2049589" y="501622"/>
                </a:lnTo>
                <a:lnTo>
                  <a:pt x="2023866" y="464384"/>
                </a:lnTo>
                <a:lnTo>
                  <a:pt x="1996693" y="428260"/>
                </a:lnTo>
                <a:lnTo>
                  <a:pt x="1968112" y="393290"/>
                </a:lnTo>
                <a:lnTo>
                  <a:pt x="1938166" y="359518"/>
                </a:lnTo>
                <a:lnTo>
                  <a:pt x="1906897" y="326986"/>
                </a:lnTo>
                <a:lnTo>
                  <a:pt x="1874346" y="295734"/>
                </a:lnTo>
                <a:lnTo>
                  <a:pt x="1840555" y="265805"/>
                </a:lnTo>
                <a:lnTo>
                  <a:pt x="1805566" y="237240"/>
                </a:lnTo>
                <a:lnTo>
                  <a:pt x="1769421" y="210083"/>
                </a:lnTo>
                <a:lnTo>
                  <a:pt x="1732162" y="184374"/>
                </a:lnTo>
                <a:lnTo>
                  <a:pt x="1693831" y="160155"/>
                </a:lnTo>
                <a:lnTo>
                  <a:pt x="1654470" y="137469"/>
                </a:lnTo>
                <a:lnTo>
                  <a:pt x="1614120" y="116357"/>
                </a:lnTo>
                <a:lnTo>
                  <a:pt x="1572825" y="96861"/>
                </a:lnTo>
                <a:lnTo>
                  <a:pt x="1530624" y="79022"/>
                </a:lnTo>
                <a:lnTo>
                  <a:pt x="1487561" y="62884"/>
                </a:lnTo>
                <a:lnTo>
                  <a:pt x="1443677" y="48488"/>
                </a:lnTo>
                <a:lnTo>
                  <a:pt x="1399015" y="35875"/>
                </a:lnTo>
                <a:lnTo>
                  <a:pt x="1353616" y="25087"/>
                </a:lnTo>
                <a:lnTo>
                  <a:pt x="1307521" y="16167"/>
                </a:lnTo>
                <a:lnTo>
                  <a:pt x="1260774" y="9157"/>
                </a:lnTo>
                <a:lnTo>
                  <a:pt x="1213416" y="4097"/>
                </a:lnTo>
                <a:lnTo>
                  <a:pt x="1165488" y="1031"/>
                </a:lnTo>
                <a:lnTo>
                  <a:pt x="111703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876770" y="1841409"/>
            <a:ext cx="2234565" cy="2233295"/>
          </a:xfrm>
          <a:custGeom>
            <a:avLst/>
            <a:gdLst/>
            <a:ahLst/>
            <a:cxnLst/>
            <a:rect l="l" t="t" r="r" b="b"/>
            <a:pathLst>
              <a:path w="2234565" h="2233295">
                <a:moveTo>
                  <a:pt x="0" y="1116405"/>
                </a:moveTo>
                <a:lnTo>
                  <a:pt x="1032" y="1067978"/>
                </a:lnTo>
                <a:lnTo>
                  <a:pt x="4100" y="1020077"/>
                </a:lnTo>
                <a:lnTo>
                  <a:pt x="9162" y="972745"/>
                </a:lnTo>
                <a:lnTo>
                  <a:pt x="16177" y="926024"/>
                </a:lnTo>
                <a:lnTo>
                  <a:pt x="25102" y="879956"/>
                </a:lnTo>
                <a:lnTo>
                  <a:pt x="35895" y="834582"/>
                </a:lnTo>
                <a:lnTo>
                  <a:pt x="48515" y="789945"/>
                </a:lnTo>
                <a:lnTo>
                  <a:pt x="62920" y="746086"/>
                </a:lnTo>
                <a:lnTo>
                  <a:pt x="79067" y="703047"/>
                </a:lnTo>
                <a:lnTo>
                  <a:pt x="96915" y="660870"/>
                </a:lnTo>
                <a:lnTo>
                  <a:pt x="116422" y="619597"/>
                </a:lnTo>
                <a:lnTo>
                  <a:pt x="137546" y="579270"/>
                </a:lnTo>
                <a:lnTo>
                  <a:pt x="160246" y="539931"/>
                </a:lnTo>
                <a:lnTo>
                  <a:pt x="184478" y="501622"/>
                </a:lnTo>
                <a:lnTo>
                  <a:pt x="210202" y="464384"/>
                </a:lnTo>
                <a:lnTo>
                  <a:pt x="237374" y="428260"/>
                </a:lnTo>
                <a:lnTo>
                  <a:pt x="265955" y="393290"/>
                </a:lnTo>
                <a:lnTo>
                  <a:pt x="295901" y="359518"/>
                </a:lnTo>
                <a:lnTo>
                  <a:pt x="327170" y="326986"/>
                </a:lnTo>
                <a:lnTo>
                  <a:pt x="359721" y="295734"/>
                </a:lnTo>
                <a:lnTo>
                  <a:pt x="393512" y="265805"/>
                </a:lnTo>
                <a:lnTo>
                  <a:pt x="428501" y="237240"/>
                </a:lnTo>
                <a:lnTo>
                  <a:pt x="464646" y="210083"/>
                </a:lnTo>
                <a:lnTo>
                  <a:pt x="501905" y="184374"/>
                </a:lnTo>
                <a:lnTo>
                  <a:pt x="540236" y="160155"/>
                </a:lnTo>
                <a:lnTo>
                  <a:pt x="579597" y="137469"/>
                </a:lnTo>
                <a:lnTo>
                  <a:pt x="619947" y="116357"/>
                </a:lnTo>
                <a:lnTo>
                  <a:pt x="661243" y="96861"/>
                </a:lnTo>
                <a:lnTo>
                  <a:pt x="703443" y="79022"/>
                </a:lnTo>
                <a:lnTo>
                  <a:pt x="746506" y="62884"/>
                </a:lnTo>
                <a:lnTo>
                  <a:pt x="790390" y="48488"/>
                </a:lnTo>
                <a:lnTo>
                  <a:pt x="835052" y="35875"/>
                </a:lnTo>
                <a:lnTo>
                  <a:pt x="880451" y="25087"/>
                </a:lnTo>
                <a:lnTo>
                  <a:pt x="926546" y="16167"/>
                </a:lnTo>
                <a:lnTo>
                  <a:pt x="973293" y="9157"/>
                </a:lnTo>
                <a:lnTo>
                  <a:pt x="1020651" y="4097"/>
                </a:lnTo>
                <a:lnTo>
                  <a:pt x="1068579" y="1031"/>
                </a:lnTo>
                <a:lnTo>
                  <a:pt x="1117034" y="0"/>
                </a:lnTo>
                <a:lnTo>
                  <a:pt x="1165488" y="1031"/>
                </a:lnTo>
                <a:lnTo>
                  <a:pt x="1213416" y="4097"/>
                </a:lnTo>
                <a:lnTo>
                  <a:pt x="1260774" y="9157"/>
                </a:lnTo>
                <a:lnTo>
                  <a:pt x="1307521" y="16167"/>
                </a:lnTo>
                <a:lnTo>
                  <a:pt x="1353616" y="25087"/>
                </a:lnTo>
                <a:lnTo>
                  <a:pt x="1399015" y="35875"/>
                </a:lnTo>
                <a:lnTo>
                  <a:pt x="1443677" y="48488"/>
                </a:lnTo>
                <a:lnTo>
                  <a:pt x="1487561" y="62884"/>
                </a:lnTo>
                <a:lnTo>
                  <a:pt x="1530624" y="79022"/>
                </a:lnTo>
                <a:lnTo>
                  <a:pt x="1572825" y="96861"/>
                </a:lnTo>
                <a:lnTo>
                  <a:pt x="1614120" y="116357"/>
                </a:lnTo>
                <a:lnTo>
                  <a:pt x="1654470" y="137469"/>
                </a:lnTo>
                <a:lnTo>
                  <a:pt x="1693831" y="160155"/>
                </a:lnTo>
                <a:lnTo>
                  <a:pt x="1732162" y="184374"/>
                </a:lnTo>
                <a:lnTo>
                  <a:pt x="1769421" y="210083"/>
                </a:lnTo>
                <a:lnTo>
                  <a:pt x="1805566" y="237240"/>
                </a:lnTo>
                <a:lnTo>
                  <a:pt x="1840555" y="265805"/>
                </a:lnTo>
                <a:lnTo>
                  <a:pt x="1874346" y="295734"/>
                </a:lnTo>
                <a:lnTo>
                  <a:pt x="1906897" y="326986"/>
                </a:lnTo>
                <a:lnTo>
                  <a:pt x="1938166" y="359518"/>
                </a:lnTo>
                <a:lnTo>
                  <a:pt x="1968112" y="393290"/>
                </a:lnTo>
                <a:lnTo>
                  <a:pt x="1996693" y="428260"/>
                </a:lnTo>
                <a:lnTo>
                  <a:pt x="2023866" y="464384"/>
                </a:lnTo>
                <a:lnTo>
                  <a:pt x="2049589" y="501622"/>
                </a:lnTo>
                <a:lnTo>
                  <a:pt x="2073822" y="539931"/>
                </a:lnTo>
                <a:lnTo>
                  <a:pt x="2096521" y="579270"/>
                </a:lnTo>
                <a:lnTo>
                  <a:pt x="2117645" y="619597"/>
                </a:lnTo>
                <a:lnTo>
                  <a:pt x="2137152" y="660870"/>
                </a:lnTo>
                <a:lnTo>
                  <a:pt x="2155000" y="703047"/>
                </a:lnTo>
                <a:lnTo>
                  <a:pt x="2171147" y="746086"/>
                </a:lnTo>
                <a:lnTo>
                  <a:pt x="2185552" y="789945"/>
                </a:lnTo>
                <a:lnTo>
                  <a:pt x="2198172" y="834582"/>
                </a:lnTo>
                <a:lnTo>
                  <a:pt x="2208965" y="879956"/>
                </a:lnTo>
                <a:lnTo>
                  <a:pt x="2217890" y="926024"/>
                </a:lnTo>
                <a:lnTo>
                  <a:pt x="2224905" y="972745"/>
                </a:lnTo>
                <a:lnTo>
                  <a:pt x="2229967" y="1020077"/>
                </a:lnTo>
                <a:lnTo>
                  <a:pt x="2233036" y="1067978"/>
                </a:lnTo>
                <a:lnTo>
                  <a:pt x="2234068" y="1116405"/>
                </a:lnTo>
                <a:lnTo>
                  <a:pt x="2233036" y="1164833"/>
                </a:lnTo>
                <a:lnTo>
                  <a:pt x="2229967" y="1212734"/>
                </a:lnTo>
                <a:lnTo>
                  <a:pt x="2224905" y="1260065"/>
                </a:lnTo>
                <a:lnTo>
                  <a:pt x="2217890" y="1306786"/>
                </a:lnTo>
                <a:lnTo>
                  <a:pt x="2208965" y="1352855"/>
                </a:lnTo>
                <a:lnTo>
                  <a:pt x="2198172" y="1398229"/>
                </a:lnTo>
                <a:lnTo>
                  <a:pt x="2185552" y="1442866"/>
                </a:lnTo>
                <a:lnTo>
                  <a:pt x="2171147" y="1486725"/>
                </a:lnTo>
                <a:lnTo>
                  <a:pt x="2155000" y="1529764"/>
                </a:lnTo>
                <a:lnTo>
                  <a:pt x="2137152" y="1571941"/>
                </a:lnTo>
                <a:lnTo>
                  <a:pt x="2117645" y="1613213"/>
                </a:lnTo>
                <a:lnTo>
                  <a:pt x="2096521" y="1653540"/>
                </a:lnTo>
                <a:lnTo>
                  <a:pt x="2073822" y="1692879"/>
                </a:lnTo>
                <a:lnTo>
                  <a:pt x="2049589" y="1731189"/>
                </a:lnTo>
                <a:lnTo>
                  <a:pt x="2023866" y="1768427"/>
                </a:lnTo>
                <a:lnTo>
                  <a:pt x="1996693" y="1804551"/>
                </a:lnTo>
                <a:lnTo>
                  <a:pt x="1968112" y="1839520"/>
                </a:lnTo>
                <a:lnTo>
                  <a:pt x="1938166" y="1873292"/>
                </a:lnTo>
                <a:lnTo>
                  <a:pt x="1906897" y="1905825"/>
                </a:lnTo>
                <a:lnTo>
                  <a:pt x="1874346" y="1937077"/>
                </a:lnTo>
                <a:lnTo>
                  <a:pt x="1840555" y="1967006"/>
                </a:lnTo>
                <a:lnTo>
                  <a:pt x="1805566" y="1995570"/>
                </a:lnTo>
                <a:lnTo>
                  <a:pt x="1769421" y="2022728"/>
                </a:lnTo>
                <a:lnTo>
                  <a:pt x="1732162" y="2048437"/>
                </a:lnTo>
                <a:lnTo>
                  <a:pt x="1693831" y="2072655"/>
                </a:lnTo>
                <a:lnTo>
                  <a:pt x="1654470" y="2095342"/>
                </a:lnTo>
                <a:lnTo>
                  <a:pt x="1614120" y="2116454"/>
                </a:lnTo>
                <a:lnTo>
                  <a:pt x="1572825" y="2135950"/>
                </a:lnTo>
                <a:lnTo>
                  <a:pt x="1530624" y="2153788"/>
                </a:lnTo>
                <a:lnTo>
                  <a:pt x="1487561" y="2169926"/>
                </a:lnTo>
                <a:lnTo>
                  <a:pt x="1443677" y="2184323"/>
                </a:lnTo>
                <a:lnTo>
                  <a:pt x="1399015" y="2196936"/>
                </a:lnTo>
                <a:lnTo>
                  <a:pt x="1353616" y="2207723"/>
                </a:lnTo>
                <a:lnTo>
                  <a:pt x="1307521" y="2216643"/>
                </a:lnTo>
                <a:lnTo>
                  <a:pt x="1260774" y="2223654"/>
                </a:lnTo>
                <a:lnTo>
                  <a:pt x="1213416" y="2228713"/>
                </a:lnTo>
                <a:lnTo>
                  <a:pt x="1165488" y="2231780"/>
                </a:lnTo>
                <a:lnTo>
                  <a:pt x="1117034" y="2232811"/>
                </a:lnTo>
                <a:lnTo>
                  <a:pt x="1068579" y="2231780"/>
                </a:lnTo>
                <a:lnTo>
                  <a:pt x="1020651" y="2228713"/>
                </a:lnTo>
                <a:lnTo>
                  <a:pt x="973293" y="2223654"/>
                </a:lnTo>
                <a:lnTo>
                  <a:pt x="926546" y="2216643"/>
                </a:lnTo>
                <a:lnTo>
                  <a:pt x="880451" y="2207723"/>
                </a:lnTo>
                <a:lnTo>
                  <a:pt x="835052" y="2196936"/>
                </a:lnTo>
                <a:lnTo>
                  <a:pt x="790390" y="2184323"/>
                </a:lnTo>
                <a:lnTo>
                  <a:pt x="746506" y="2169926"/>
                </a:lnTo>
                <a:lnTo>
                  <a:pt x="703443" y="2153788"/>
                </a:lnTo>
                <a:lnTo>
                  <a:pt x="661243" y="2135950"/>
                </a:lnTo>
                <a:lnTo>
                  <a:pt x="619947" y="2116454"/>
                </a:lnTo>
                <a:lnTo>
                  <a:pt x="579597" y="2095342"/>
                </a:lnTo>
                <a:lnTo>
                  <a:pt x="540236" y="2072655"/>
                </a:lnTo>
                <a:lnTo>
                  <a:pt x="501905" y="2048437"/>
                </a:lnTo>
                <a:lnTo>
                  <a:pt x="464646" y="2022728"/>
                </a:lnTo>
                <a:lnTo>
                  <a:pt x="428501" y="1995570"/>
                </a:lnTo>
                <a:lnTo>
                  <a:pt x="393512" y="1967006"/>
                </a:lnTo>
                <a:lnTo>
                  <a:pt x="359721" y="1937077"/>
                </a:lnTo>
                <a:lnTo>
                  <a:pt x="327170" y="1905825"/>
                </a:lnTo>
                <a:lnTo>
                  <a:pt x="295901" y="1873292"/>
                </a:lnTo>
                <a:lnTo>
                  <a:pt x="265955" y="1839520"/>
                </a:lnTo>
                <a:lnTo>
                  <a:pt x="237374" y="1804551"/>
                </a:lnTo>
                <a:lnTo>
                  <a:pt x="210202" y="1768427"/>
                </a:lnTo>
                <a:lnTo>
                  <a:pt x="184478" y="1731189"/>
                </a:lnTo>
                <a:lnTo>
                  <a:pt x="160246" y="1692879"/>
                </a:lnTo>
                <a:lnTo>
                  <a:pt x="137546" y="1653540"/>
                </a:lnTo>
                <a:lnTo>
                  <a:pt x="116422" y="1613213"/>
                </a:lnTo>
                <a:lnTo>
                  <a:pt x="96915" y="1571941"/>
                </a:lnTo>
                <a:lnTo>
                  <a:pt x="79067" y="1529764"/>
                </a:lnTo>
                <a:lnTo>
                  <a:pt x="62920" y="1486725"/>
                </a:lnTo>
                <a:lnTo>
                  <a:pt x="48515" y="1442866"/>
                </a:lnTo>
                <a:lnTo>
                  <a:pt x="35895" y="1398229"/>
                </a:lnTo>
                <a:lnTo>
                  <a:pt x="25102" y="1352855"/>
                </a:lnTo>
                <a:lnTo>
                  <a:pt x="16177" y="1306786"/>
                </a:lnTo>
                <a:lnTo>
                  <a:pt x="9162" y="1260065"/>
                </a:lnTo>
                <a:lnTo>
                  <a:pt x="4100" y="1212734"/>
                </a:lnTo>
                <a:lnTo>
                  <a:pt x="1032" y="1164833"/>
                </a:lnTo>
                <a:lnTo>
                  <a:pt x="0" y="1116405"/>
                </a:lnTo>
                <a:close/>
              </a:path>
            </a:pathLst>
          </a:custGeom>
          <a:ln w="21360">
            <a:solidFill>
              <a:srgbClr val="00A1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288276" y="2202655"/>
            <a:ext cx="1305509" cy="13055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5155908" y="4862380"/>
            <a:ext cx="8648700" cy="364490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9255" indent="-376555">
              <a:lnSpc>
                <a:spcPct val="100000"/>
              </a:lnSpc>
              <a:spcBef>
                <a:spcPts val="90"/>
              </a:spcBef>
              <a:buFont typeface="Arial"/>
              <a:buChar char="•"/>
              <a:tabLst>
                <a:tab pos="389255" algn="l"/>
                <a:tab pos="389890" algn="l"/>
              </a:tabLst>
            </a:pPr>
            <a:r>
              <a:rPr dirty="0" sz="2650" spc="-10">
                <a:solidFill>
                  <a:srgbClr val="F76A02"/>
                </a:solidFill>
                <a:latin typeface="微软雅黑"/>
                <a:cs typeface="微软雅黑"/>
              </a:rPr>
              <a:t>需求背景：变更“三板</a:t>
            </a:r>
            <a:r>
              <a:rPr dirty="0" sz="2650" spc="-20">
                <a:solidFill>
                  <a:srgbClr val="F76A02"/>
                </a:solidFill>
                <a:latin typeface="微软雅黑"/>
                <a:cs typeface="微软雅黑"/>
              </a:rPr>
              <a:t>斧</a:t>
            </a:r>
            <a:r>
              <a:rPr dirty="0" sz="2650" spc="-10">
                <a:solidFill>
                  <a:srgbClr val="F76A02"/>
                </a:solidFill>
                <a:latin typeface="微软雅黑"/>
                <a:cs typeface="微软雅黑"/>
              </a:rPr>
              <a:t>”</a:t>
            </a:r>
            <a:endParaRPr sz="265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F76A02"/>
              </a:buClr>
              <a:buFont typeface="Arial"/>
              <a:buChar char="•"/>
            </a:pPr>
            <a:endParaRPr sz="2700">
              <a:latin typeface="Times New Roman"/>
              <a:cs typeface="Times New Roman"/>
            </a:endParaRPr>
          </a:p>
          <a:p>
            <a:pPr marL="389255" indent="-376555">
              <a:lnSpc>
                <a:spcPct val="100000"/>
              </a:lnSpc>
              <a:buFont typeface="Arial"/>
              <a:buChar char="•"/>
              <a:tabLst>
                <a:tab pos="389255" algn="l"/>
                <a:tab pos="389890" algn="l"/>
              </a:tabLst>
            </a:pPr>
            <a:r>
              <a:rPr dirty="0" sz="2650" spc="-10">
                <a:solidFill>
                  <a:srgbClr val="F76A02"/>
                </a:solidFill>
                <a:latin typeface="微软雅黑"/>
                <a:cs typeface="微软雅黑"/>
              </a:rPr>
              <a:t>Kubernetes 原生发布能力：Deployment</a:t>
            </a:r>
            <a:r>
              <a:rPr dirty="0" sz="2650" spc="-35">
                <a:solidFill>
                  <a:srgbClr val="F76A02"/>
                </a:solidFill>
                <a:latin typeface="微软雅黑"/>
                <a:cs typeface="微软雅黑"/>
              </a:rPr>
              <a:t> </a:t>
            </a:r>
            <a:r>
              <a:rPr dirty="0" sz="2650" spc="-5">
                <a:solidFill>
                  <a:srgbClr val="F76A02"/>
                </a:solidFill>
                <a:latin typeface="微软雅黑"/>
                <a:cs typeface="微软雅黑"/>
              </a:rPr>
              <a:t>/</a:t>
            </a:r>
            <a:r>
              <a:rPr dirty="0" sz="2650" spc="-10">
                <a:solidFill>
                  <a:srgbClr val="F76A02"/>
                </a:solidFill>
                <a:latin typeface="微软雅黑"/>
                <a:cs typeface="微软雅黑"/>
              </a:rPr>
              <a:t> ReplicaSet</a:t>
            </a:r>
            <a:endParaRPr sz="265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F76A02"/>
              </a:buClr>
              <a:buFont typeface="Arial"/>
              <a:buChar char="•"/>
            </a:pPr>
            <a:endParaRPr sz="2700">
              <a:latin typeface="Times New Roman"/>
              <a:cs typeface="Times New Roman"/>
            </a:endParaRPr>
          </a:p>
          <a:p>
            <a:pPr marL="389255" indent="-376555">
              <a:lnSpc>
                <a:spcPct val="100000"/>
              </a:lnSpc>
              <a:buFont typeface="Arial"/>
              <a:buChar char="•"/>
              <a:tabLst>
                <a:tab pos="389255" algn="l"/>
                <a:tab pos="389890" algn="l"/>
              </a:tabLst>
            </a:pPr>
            <a:r>
              <a:rPr dirty="0" sz="2650" spc="-10">
                <a:solidFill>
                  <a:srgbClr val="F76A02"/>
                </a:solidFill>
                <a:latin typeface="微软雅黑"/>
                <a:cs typeface="微软雅黑"/>
              </a:rPr>
              <a:t>具备高阶发布策略的关</a:t>
            </a:r>
            <a:r>
              <a:rPr dirty="0" sz="2650" spc="-25">
                <a:solidFill>
                  <a:srgbClr val="F76A02"/>
                </a:solidFill>
                <a:latin typeface="微软雅黑"/>
                <a:cs typeface="微软雅黑"/>
              </a:rPr>
              <a:t>键</a:t>
            </a:r>
            <a:r>
              <a:rPr dirty="0" sz="2650" spc="-15">
                <a:solidFill>
                  <a:srgbClr val="F76A02"/>
                </a:solidFill>
                <a:latin typeface="微软雅黑"/>
                <a:cs typeface="微软雅黑"/>
              </a:rPr>
              <a:t>CRD</a:t>
            </a:r>
            <a:r>
              <a:rPr dirty="0" sz="2650" spc="-10">
                <a:solidFill>
                  <a:srgbClr val="F76A02"/>
                </a:solidFill>
                <a:latin typeface="微软雅黑"/>
                <a:cs typeface="微软雅黑"/>
              </a:rPr>
              <a:t>扩展：CAFEDeployment</a:t>
            </a:r>
            <a:endParaRPr sz="265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F76A02"/>
              </a:buClr>
              <a:buFont typeface="Arial"/>
              <a:buChar char="•"/>
            </a:pPr>
            <a:endParaRPr sz="2700">
              <a:latin typeface="Times New Roman"/>
              <a:cs typeface="Times New Roman"/>
            </a:endParaRPr>
          </a:p>
          <a:p>
            <a:pPr marL="389255" indent="-376555">
              <a:lnSpc>
                <a:spcPct val="100000"/>
              </a:lnSpc>
              <a:buFont typeface="Arial"/>
              <a:buChar char="•"/>
              <a:tabLst>
                <a:tab pos="389255" algn="l"/>
                <a:tab pos="389890" algn="l"/>
              </a:tabLst>
            </a:pPr>
            <a:r>
              <a:rPr dirty="0" sz="2650" spc="-10">
                <a:solidFill>
                  <a:srgbClr val="F76A02"/>
                </a:solidFill>
                <a:latin typeface="微软雅黑"/>
                <a:cs typeface="微软雅黑"/>
              </a:rPr>
              <a:t>Live</a:t>
            </a:r>
            <a:r>
              <a:rPr dirty="0" sz="2650" spc="-25">
                <a:solidFill>
                  <a:srgbClr val="F76A02"/>
                </a:solidFill>
                <a:latin typeface="微软雅黑"/>
                <a:cs typeface="微软雅黑"/>
              </a:rPr>
              <a:t> </a:t>
            </a:r>
            <a:r>
              <a:rPr dirty="0" sz="2650" spc="-15">
                <a:solidFill>
                  <a:srgbClr val="F76A02"/>
                </a:solidFill>
                <a:latin typeface="微软雅黑"/>
                <a:cs typeface="微软雅黑"/>
              </a:rPr>
              <a:t>Demo</a:t>
            </a:r>
            <a:endParaRPr sz="265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F76A02"/>
              </a:buClr>
              <a:buFont typeface="Arial"/>
              <a:buChar char="•"/>
            </a:pPr>
            <a:endParaRPr sz="2700">
              <a:latin typeface="Times New Roman"/>
              <a:cs typeface="Times New Roman"/>
            </a:endParaRPr>
          </a:p>
          <a:p>
            <a:pPr marL="389255" indent="-376555">
              <a:lnSpc>
                <a:spcPct val="100000"/>
              </a:lnSpc>
              <a:buFont typeface="Arial"/>
              <a:buChar char="•"/>
              <a:tabLst>
                <a:tab pos="389255" algn="l"/>
                <a:tab pos="389890" algn="l"/>
              </a:tabLst>
            </a:pPr>
            <a:r>
              <a:rPr dirty="0" sz="2650" spc="-10">
                <a:solidFill>
                  <a:srgbClr val="F76A02"/>
                </a:solidFill>
                <a:latin typeface="微软雅黑"/>
                <a:cs typeface="微软雅黑"/>
              </a:rPr>
              <a:t>更多能力介绍与发展规划</a:t>
            </a:r>
            <a:endParaRPr sz="2650">
              <a:latin typeface="微软雅黑"/>
              <a:cs typeface="微软雅黑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932649" y="537650"/>
            <a:ext cx="12230100" cy="64071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4000" spc="30"/>
              <a:t>本次分享核心内容</a:t>
            </a:r>
            <a:r>
              <a:rPr dirty="0" sz="4000" spc="15"/>
              <a:t>：K8S</a:t>
            </a:r>
            <a:r>
              <a:rPr dirty="0" sz="4000" spc="30"/>
              <a:t>体系下的应</a:t>
            </a:r>
            <a:r>
              <a:rPr dirty="0" sz="4000" spc="35"/>
              <a:t>用</a:t>
            </a:r>
            <a:r>
              <a:rPr dirty="0" sz="4000" spc="30"/>
              <a:t>变更与发布</a:t>
            </a:r>
            <a:r>
              <a:rPr dirty="0" sz="4000" spc="35"/>
              <a:t>管</a:t>
            </a:r>
            <a:r>
              <a:rPr dirty="0" sz="4000" spc="30"/>
              <a:t>控</a:t>
            </a:r>
            <a:endParaRPr sz="4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7182" y="528854"/>
            <a:ext cx="5642610" cy="65468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25"/>
              <a:t>需求背景：变更</a:t>
            </a:r>
            <a:r>
              <a:rPr dirty="0" spc="-235">
                <a:latin typeface="Calibri"/>
                <a:cs typeface="Calibri"/>
              </a:rPr>
              <a:t>“</a:t>
            </a:r>
            <a:r>
              <a:rPr dirty="0" spc="25"/>
              <a:t>三板斧</a:t>
            </a:r>
            <a:r>
              <a:rPr dirty="0" spc="-235">
                <a:latin typeface="Calibri"/>
                <a:cs typeface="Calibri"/>
              </a:rPr>
              <a:t>”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12007" y="2161190"/>
            <a:ext cx="5055235" cy="898525"/>
          </a:xfrm>
          <a:prstGeom prst="rect">
            <a:avLst/>
          </a:prstGeom>
          <a:solidFill>
            <a:srgbClr val="006FC0">
              <a:alpha val="19999"/>
            </a:srgbClr>
          </a:solidFill>
        </p:spPr>
        <p:txBody>
          <a:bodyPr wrap="square" lIns="0" tIns="218440" rIns="0" bIns="0" rtlCol="0" vert="horz">
            <a:spAutoFit/>
          </a:bodyPr>
          <a:lstStyle/>
          <a:p>
            <a:pPr marL="75565">
              <a:lnSpc>
                <a:spcPct val="100000"/>
              </a:lnSpc>
              <a:spcBef>
                <a:spcPts val="1720"/>
              </a:spcBef>
            </a:pPr>
            <a:r>
              <a:rPr dirty="0" sz="2950" spc="0" b="1">
                <a:latin typeface="黑体"/>
                <a:cs typeface="黑体"/>
              </a:rPr>
              <a:t>技术风险保障基本要求</a:t>
            </a:r>
            <a:endParaRPr sz="2950">
              <a:latin typeface="黑体"/>
              <a:cs typeface="黑体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12007" y="3366180"/>
            <a:ext cx="9032240" cy="1446530"/>
          </a:xfrm>
          <a:custGeom>
            <a:avLst/>
            <a:gdLst/>
            <a:ahLst/>
            <a:cxnLst/>
            <a:rect l="l" t="t" r="r" b="b"/>
            <a:pathLst>
              <a:path w="9032240" h="1446529">
                <a:moveTo>
                  <a:pt x="0" y="0"/>
                </a:moveTo>
                <a:lnTo>
                  <a:pt x="9031766" y="0"/>
                </a:lnTo>
                <a:lnTo>
                  <a:pt x="9031766" y="1446238"/>
                </a:lnTo>
                <a:lnTo>
                  <a:pt x="0" y="1446238"/>
                </a:lnTo>
                <a:lnTo>
                  <a:pt x="0" y="0"/>
                </a:lnTo>
                <a:close/>
              </a:path>
            </a:pathLst>
          </a:custGeom>
          <a:solidFill>
            <a:srgbClr val="F76A02">
              <a:alpha val="12156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112007" y="5183088"/>
            <a:ext cx="9032240" cy="1903730"/>
          </a:xfrm>
          <a:custGeom>
            <a:avLst/>
            <a:gdLst/>
            <a:ahLst/>
            <a:cxnLst/>
            <a:rect l="l" t="t" r="r" b="b"/>
            <a:pathLst>
              <a:path w="9032240" h="1903729">
                <a:moveTo>
                  <a:pt x="0" y="0"/>
                </a:moveTo>
                <a:lnTo>
                  <a:pt x="9031766" y="0"/>
                </a:lnTo>
                <a:lnTo>
                  <a:pt x="9031766" y="1903606"/>
                </a:lnTo>
                <a:lnTo>
                  <a:pt x="0" y="1903606"/>
                </a:lnTo>
                <a:lnTo>
                  <a:pt x="0" y="0"/>
                </a:lnTo>
                <a:close/>
              </a:path>
            </a:pathLst>
          </a:custGeom>
          <a:solidFill>
            <a:srgbClr val="F76A02">
              <a:alpha val="12156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112007" y="7456108"/>
            <a:ext cx="9032240" cy="1447800"/>
          </a:xfrm>
          <a:custGeom>
            <a:avLst/>
            <a:gdLst/>
            <a:ahLst/>
            <a:cxnLst/>
            <a:rect l="l" t="t" r="r" b="b"/>
            <a:pathLst>
              <a:path w="9032240" h="1447800">
                <a:moveTo>
                  <a:pt x="0" y="0"/>
                </a:moveTo>
                <a:lnTo>
                  <a:pt x="9031766" y="0"/>
                </a:lnTo>
                <a:lnTo>
                  <a:pt x="9031766" y="1447495"/>
                </a:lnTo>
                <a:lnTo>
                  <a:pt x="0" y="1447495"/>
                </a:lnTo>
                <a:lnTo>
                  <a:pt x="0" y="0"/>
                </a:lnTo>
                <a:close/>
              </a:path>
            </a:pathLst>
          </a:custGeom>
          <a:solidFill>
            <a:srgbClr val="F76A02">
              <a:alpha val="12156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187600" y="3377233"/>
            <a:ext cx="8776970" cy="547306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dirty="0" sz="2950" spc="10">
                <a:solidFill>
                  <a:srgbClr val="F76A02"/>
                </a:solidFill>
                <a:latin typeface="微软雅黑"/>
                <a:cs typeface="微软雅黑"/>
              </a:rPr>
              <a:t>可灰度：</a:t>
            </a:r>
            <a:endParaRPr sz="2950">
              <a:latin typeface="微软雅黑"/>
              <a:cs typeface="微软雅黑"/>
            </a:endParaRPr>
          </a:p>
          <a:p>
            <a:pPr marR="5080">
              <a:lnSpc>
                <a:spcPts val="7180"/>
              </a:lnSpc>
              <a:spcBef>
                <a:spcPts val="790"/>
              </a:spcBef>
              <a:buFont typeface="Arial"/>
              <a:buChar char="•"/>
              <a:tabLst>
                <a:tab pos="470534" algn="l"/>
                <a:tab pos="471805" algn="l"/>
              </a:tabLst>
            </a:pPr>
            <a:r>
              <a:rPr dirty="0" sz="2950" spc="10">
                <a:solidFill>
                  <a:srgbClr val="F76A02"/>
                </a:solidFill>
                <a:latin typeface="微软雅黑"/>
                <a:cs typeface="微软雅黑"/>
              </a:rPr>
              <a:t>应用发布进程可控，允许灰度、分组和精细化验证 </a:t>
            </a:r>
            <a:r>
              <a:rPr dirty="0" sz="2950" spc="10">
                <a:solidFill>
                  <a:srgbClr val="F76A02"/>
                </a:solidFill>
                <a:latin typeface="微软雅黑"/>
                <a:cs typeface="微软雅黑"/>
              </a:rPr>
              <a:t>可应急：</a:t>
            </a:r>
            <a:endParaRPr sz="295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2740"/>
              </a:spcBef>
              <a:buFont typeface="Arial"/>
              <a:buChar char="•"/>
              <a:tabLst>
                <a:tab pos="470534" algn="l"/>
                <a:tab pos="471805" algn="l"/>
              </a:tabLst>
            </a:pPr>
            <a:r>
              <a:rPr dirty="0" sz="2950" spc="10">
                <a:solidFill>
                  <a:srgbClr val="F76A02"/>
                </a:solidFill>
                <a:latin typeface="微软雅黑"/>
                <a:cs typeface="微软雅黑"/>
              </a:rPr>
              <a:t>随时暂停、回滚，任何变更有据可查</a:t>
            </a:r>
            <a:endParaRPr sz="295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"/>
              <a:buChar char="•"/>
              <a:tabLst>
                <a:tab pos="470534" algn="l"/>
                <a:tab pos="471805" algn="l"/>
              </a:tabLst>
            </a:pPr>
            <a:r>
              <a:rPr dirty="0" sz="2950" spc="10">
                <a:solidFill>
                  <a:srgbClr val="F76A02"/>
                </a:solidFill>
                <a:latin typeface="微软雅黑"/>
                <a:cs typeface="微软雅黑"/>
              </a:rPr>
              <a:t>跨可用区部署，保证双活和故障切换</a:t>
            </a:r>
            <a:endParaRPr sz="295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F76A02"/>
              </a:buClr>
              <a:buFont typeface="Arial"/>
              <a:buChar char="•"/>
            </a:pPr>
            <a:endParaRPr sz="3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dirty="0" sz="2950" spc="10">
                <a:solidFill>
                  <a:srgbClr val="F76A02"/>
                </a:solidFill>
                <a:latin typeface="微软雅黑"/>
                <a:cs typeface="微软雅黑"/>
              </a:rPr>
              <a:t>可监控：</a:t>
            </a:r>
            <a:endParaRPr sz="295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Arial"/>
              <a:buChar char="•"/>
              <a:tabLst>
                <a:tab pos="470534" algn="l"/>
                <a:tab pos="471805" algn="l"/>
              </a:tabLst>
            </a:pPr>
            <a:r>
              <a:rPr dirty="0" sz="2950" spc="10">
                <a:solidFill>
                  <a:srgbClr val="F76A02"/>
                </a:solidFill>
                <a:latin typeface="微软雅黑"/>
                <a:cs typeface="微软雅黑"/>
              </a:rPr>
              <a:t>接入监控告警体系，全程保证可观测性</a:t>
            </a:r>
            <a:endParaRPr sz="2950">
              <a:latin typeface="微软雅黑"/>
              <a:cs typeface="微软雅黑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975582" y="2161190"/>
            <a:ext cx="7746365" cy="898525"/>
          </a:xfrm>
          <a:prstGeom prst="rect">
            <a:avLst/>
          </a:prstGeom>
          <a:solidFill>
            <a:srgbClr val="006FC0">
              <a:alpha val="19999"/>
            </a:srgbClr>
          </a:solidFill>
        </p:spPr>
        <p:txBody>
          <a:bodyPr wrap="square" lIns="0" tIns="218440" rIns="0" bIns="0" rtlCol="0" vert="horz">
            <a:spAutoFit/>
          </a:bodyPr>
          <a:lstStyle/>
          <a:p>
            <a:pPr marL="75565">
              <a:lnSpc>
                <a:spcPct val="100000"/>
              </a:lnSpc>
              <a:spcBef>
                <a:spcPts val="1720"/>
              </a:spcBef>
            </a:pPr>
            <a:r>
              <a:rPr dirty="0" sz="2950" spc="0" b="1">
                <a:latin typeface="黑体"/>
                <a:cs typeface="黑体"/>
              </a:rPr>
              <a:t>产品实现思路</a:t>
            </a:r>
            <a:endParaRPr sz="2950">
              <a:latin typeface="黑体"/>
              <a:cs typeface="黑体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0975582" y="7929811"/>
            <a:ext cx="7779384" cy="1902460"/>
          </a:xfrm>
          <a:custGeom>
            <a:avLst/>
            <a:gdLst/>
            <a:ahLst/>
            <a:cxnLst/>
            <a:rect l="l" t="t" r="r" b="b"/>
            <a:pathLst>
              <a:path w="7779384" h="1902459">
                <a:moveTo>
                  <a:pt x="0" y="0"/>
                </a:moveTo>
                <a:lnTo>
                  <a:pt x="7779030" y="0"/>
                </a:lnTo>
                <a:lnTo>
                  <a:pt x="7779030" y="1902350"/>
                </a:lnTo>
                <a:lnTo>
                  <a:pt x="0" y="1902350"/>
                </a:lnTo>
                <a:lnTo>
                  <a:pt x="0" y="0"/>
                </a:lnTo>
                <a:close/>
              </a:path>
            </a:pathLst>
          </a:custGeom>
          <a:solidFill>
            <a:srgbClr val="F76A02">
              <a:alpha val="12156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1051496" y="7940512"/>
            <a:ext cx="1898014" cy="47815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dirty="0" sz="2950" spc="10">
                <a:solidFill>
                  <a:srgbClr val="F76A02"/>
                </a:solidFill>
                <a:latin typeface="微软雅黑"/>
                <a:cs typeface="微软雅黑"/>
              </a:rPr>
              <a:t>过程追溯：</a:t>
            </a:r>
            <a:endParaRPr sz="2950">
              <a:latin typeface="微软雅黑"/>
              <a:cs typeface="微软雅黑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051496" y="8845196"/>
            <a:ext cx="3122930" cy="93027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471170" indent="-471170">
              <a:lnSpc>
                <a:spcPct val="100000"/>
              </a:lnSpc>
              <a:spcBef>
                <a:spcPts val="114"/>
              </a:spcBef>
              <a:buFont typeface="Arial"/>
              <a:buChar char="•"/>
              <a:tabLst>
                <a:tab pos="470534" algn="l"/>
                <a:tab pos="471805" algn="l"/>
              </a:tabLst>
            </a:pPr>
            <a:r>
              <a:rPr dirty="0" sz="2950" spc="10">
                <a:solidFill>
                  <a:srgbClr val="F76A02"/>
                </a:solidFill>
                <a:latin typeface="微软雅黑"/>
                <a:cs typeface="微软雅黑"/>
              </a:rPr>
              <a:t>多应用有序发布</a:t>
            </a:r>
            <a:endParaRPr sz="2950">
              <a:latin typeface="微软雅黑"/>
              <a:cs typeface="微软雅黑"/>
            </a:endParaRPr>
          </a:p>
          <a:p>
            <a:pPr marL="471170" indent="-471170">
              <a:lnSpc>
                <a:spcPct val="100000"/>
              </a:lnSpc>
              <a:spcBef>
                <a:spcPts val="25"/>
              </a:spcBef>
              <a:buFont typeface="Arial"/>
              <a:buChar char="•"/>
              <a:tabLst>
                <a:tab pos="470534" algn="l"/>
                <a:tab pos="471805" algn="l"/>
              </a:tabLst>
            </a:pPr>
            <a:r>
              <a:rPr dirty="0" sz="2950" spc="10">
                <a:solidFill>
                  <a:srgbClr val="F76A02"/>
                </a:solidFill>
                <a:latin typeface="微软雅黑"/>
                <a:cs typeface="微软雅黑"/>
              </a:rPr>
              <a:t>发布单变更追溯</a:t>
            </a:r>
            <a:endParaRPr sz="2950">
              <a:latin typeface="微软雅黑"/>
              <a:cs typeface="微软雅黑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0975582" y="3366180"/>
            <a:ext cx="7585709" cy="1903730"/>
          </a:xfrm>
          <a:custGeom>
            <a:avLst/>
            <a:gdLst/>
            <a:ahLst/>
            <a:cxnLst/>
            <a:rect l="l" t="t" r="r" b="b"/>
            <a:pathLst>
              <a:path w="7585709" h="1903729">
                <a:moveTo>
                  <a:pt x="0" y="0"/>
                </a:moveTo>
                <a:lnTo>
                  <a:pt x="7585528" y="0"/>
                </a:lnTo>
                <a:lnTo>
                  <a:pt x="7585528" y="1903606"/>
                </a:lnTo>
                <a:lnTo>
                  <a:pt x="0" y="1903606"/>
                </a:lnTo>
                <a:lnTo>
                  <a:pt x="0" y="0"/>
                </a:lnTo>
                <a:close/>
              </a:path>
            </a:pathLst>
          </a:custGeom>
          <a:solidFill>
            <a:srgbClr val="F76A02">
              <a:alpha val="12156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11051495" y="3377233"/>
            <a:ext cx="7430134" cy="183515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dirty="0" sz="2950" spc="10">
                <a:solidFill>
                  <a:srgbClr val="F76A02"/>
                </a:solidFill>
                <a:latin typeface="微软雅黑"/>
                <a:cs typeface="微软雅黑"/>
              </a:rPr>
              <a:t>分组灰度发布：</a:t>
            </a:r>
            <a:endParaRPr sz="295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100">
              <a:latin typeface="Times New Roman"/>
              <a:cs typeface="Times New Roman"/>
            </a:endParaRPr>
          </a:p>
          <a:p>
            <a:pPr marL="471170" indent="-471170">
              <a:lnSpc>
                <a:spcPct val="100000"/>
              </a:lnSpc>
              <a:buFont typeface="Arial"/>
              <a:buChar char="•"/>
              <a:tabLst>
                <a:tab pos="470534" algn="l"/>
                <a:tab pos="471805" algn="l"/>
              </a:tabLst>
            </a:pPr>
            <a:r>
              <a:rPr dirty="0" sz="2950" spc="10">
                <a:solidFill>
                  <a:srgbClr val="F76A02"/>
                </a:solidFill>
                <a:latin typeface="微软雅黑"/>
                <a:cs typeface="微软雅黑"/>
              </a:rPr>
              <a:t>感知底层拓扑，按机房</a:t>
            </a:r>
            <a:r>
              <a:rPr dirty="0" sz="2950">
                <a:solidFill>
                  <a:srgbClr val="F76A02"/>
                </a:solidFill>
                <a:latin typeface="微软雅黑"/>
                <a:cs typeface="微软雅黑"/>
              </a:rPr>
              <a:t>/</a:t>
            </a:r>
            <a:r>
              <a:rPr dirty="0" sz="2950" spc="10">
                <a:solidFill>
                  <a:srgbClr val="F76A02"/>
                </a:solidFill>
                <a:latin typeface="微软雅黑"/>
                <a:cs typeface="微软雅黑"/>
              </a:rPr>
              <a:t>部署单元进行发布</a:t>
            </a:r>
            <a:endParaRPr sz="2950">
              <a:latin typeface="微软雅黑"/>
              <a:cs typeface="微软雅黑"/>
            </a:endParaRPr>
          </a:p>
          <a:p>
            <a:pPr marL="471170" indent="-471170">
              <a:lnSpc>
                <a:spcPct val="100000"/>
              </a:lnSpc>
              <a:spcBef>
                <a:spcPts val="20"/>
              </a:spcBef>
              <a:buFont typeface="Arial"/>
              <a:buChar char="•"/>
              <a:tabLst>
                <a:tab pos="470534" algn="l"/>
                <a:tab pos="471805" algn="l"/>
              </a:tabLst>
            </a:pPr>
            <a:r>
              <a:rPr dirty="0" sz="2950" spc="10">
                <a:solidFill>
                  <a:srgbClr val="F76A02"/>
                </a:solidFill>
                <a:latin typeface="微软雅黑"/>
                <a:cs typeface="微软雅黑"/>
              </a:rPr>
              <a:t>分批次发布、暂停、验证</a:t>
            </a:r>
            <a:endParaRPr sz="2950">
              <a:latin typeface="微软雅黑"/>
              <a:cs typeface="微软雅黑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0975582" y="5645482"/>
            <a:ext cx="7746365" cy="1902460"/>
          </a:xfrm>
          <a:custGeom>
            <a:avLst/>
            <a:gdLst/>
            <a:ahLst/>
            <a:cxnLst/>
            <a:rect l="l" t="t" r="r" b="b"/>
            <a:pathLst>
              <a:path w="7746365" h="1902459">
                <a:moveTo>
                  <a:pt x="0" y="0"/>
                </a:moveTo>
                <a:lnTo>
                  <a:pt x="7746360" y="0"/>
                </a:lnTo>
                <a:lnTo>
                  <a:pt x="7746360" y="1902350"/>
                </a:lnTo>
                <a:lnTo>
                  <a:pt x="0" y="1902350"/>
                </a:lnTo>
                <a:lnTo>
                  <a:pt x="0" y="0"/>
                </a:lnTo>
                <a:close/>
              </a:path>
            </a:pathLst>
          </a:custGeom>
          <a:solidFill>
            <a:srgbClr val="F76A02">
              <a:alpha val="12156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11051496" y="5656154"/>
            <a:ext cx="1898014" cy="47815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dirty="0" sz="2950" spc="10">
                <a:solidFill>
                  <a:srgbClr val="F76A02"/>
                </a:solidFill>
                <a:latin typeface="微软雅黑"/>
                <a:cs typeface="微软雅黑"/>
              </a:rPr>
              <a:t>无损发布：</a:t>
            </a:r>
            <a:endParaRPr sz="2950">
              <a:latin typeface="微软雅黑"/>
              <a:cs typeface="微软雅黑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051496" y="6560839"/>
            <a:ext cx="3876675" cy="93027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471170" indent="-471170">
              <a:lnSpc>
                <a:spcPct val="100000"/>
              </a:lnSpc>
              <a:spcBef>
                <a:spcPts val="114"/>
              </a:spcBef>
              <a:buFont typeface="Arial"/>
              <a:buChar char="•"/>
              <a:tabLst>
                <a:tab pos="470534" algn="l"/>
                <a:tab pos="471805" algn="l"/>
              </a:tabLst>
            </a:pPr>
            <a:r>
              <a:rPr dirty="0" sz="2950" spc="10">
                <a:solidFill>
                  <a:srgbClr val="F76A02"/>
                </a:solidFill>
                <a:latin typeface="微软雅黑"/>
                <a:cs typeface="微软雅黑"/>
              </a:rPr>
              <a:t>摘流保障和优雅下线</a:t>
            </a:r>
            <a:endParaRPr sz="2950">
              <a:latin typeface="微软雅黑"/>
              <a:cs typeface="微软雅黑"/>
            </a:endParaRPr>
          </a:p>
          <a:p>
            <a:pPr marL="471170" indent="-471170">
              <a:lnSpc>
                <a:spcPct val="100000"/>
              </a:lnSpc>
              <a:spcBef>
                <a:spcPts val="25"/>
              </a:spcBef>
              <a:buFont typeface="Arial"/>
              <a:buChar char="•"/>
              <a:tabLst>
                <a:tab pos="470534" algn="l"/>
                <a:tab pos="471805" algn="l"/>
              </a:tabLst>
            </a:pPr>
            <a:r>
              <a:rPr dirty="0" sz="2950" spc="10">
                <a:solidFill>
                  <a:srgbClr val="F76A02"/>
                </a:solidFill>
                <a:latin typeface="微软雅黑"/>
                <a:cs typeface="微软雅黑"/>
              </a:rPr>
              <a:t>原地注入</a:t>
            </a:r>
            <a:r>
              <a:rPr dirty="0" sz="2950">
                <a:solidFill>
                  <a:srgbClr val="F76A02"/>
                </a:solidFill>
                <a:latin typeface="微软雅黑"/>
                <a:cs typeface="微软雅黑"/>
              </a:rPr>
              <a:t>/</a:t>
            </a:r>
            <a:r>
              <a:rPr dirty="0" sz="2950" spc="10">
                <a:solidFill>
                  <a:srgbClr val="F76A02"/>
                </a:solidFill>
                <a:latin typeface="微软雅黑"/>
                <a:cs typeface="微软雅黑"/>
              </a:rPr>
              <a:t>平滑升级</a:t>
            </a:r>
            <a:endParaRPr sz="295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53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lukerao</dc:creator>
  <dcterms:created xsi:type="dcterms:W3CDTF">2020-03-13T13:15:38Z</dcterms:created>
  <dcterms:modified xsi:type="dcterms:W3CDTF">2020-03-13T13:15:38Z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2020-03-13T00:00:00Z</vt:filetime>
  </property>
</Properties>
</file>