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9" r:id="rId9"/>
    <p:sldId id="266" r:id="rId10"/>
    <p:sldId id="281" r:id="rId11"/>
    <p:sldId id="268" r:id="rId12"/>
    <p:sldId id="270" r:id="rId13"/>
    <p:sldId id="271" r:id="rId14"/>
    <p:sldId id="272" r:id="rId15"/>
    <p:sldId id="273" r:id="rId16"/>
    <p:sldId id="274" r:id="rId17"/>
    <p:sldId id="283" r:id="rId18"/>
    <p:sldId id="275" r:id="rId19"/>
    <p:sldId id="276" r:id="rId20"/>
    <p:sldId id="280" r:id="rId21"/>
    <p:sldId id="267" r:id="rId22"/>
    <p:sldId id="277" r:id="rId23"/>
    <p:sldId id="278" r:id="rId24"/>
    <p:sldId id="282" r:id="rId25"/>
    <p:sldId id="284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海燕" initials="王" lastIdx="2" clrIdx="0">
    <p:extLst>
      <p:ext uri="{19B8F6BF-5375-455C-9EA6-DF929625EA0E}">
        <p15:presenceInfo xmlns:p15="http://schemas.microsoft.com/office/powerpoint/2012/main" userId="eed7a871005d2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3T01:30:00.2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01-13T01:30:01.410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3T01:30:00.2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0-01-13T01:30:01.410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2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1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1FFB-B565-4A98-A62F-368BAE1CA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0341-54D1-4C4E-96CD-5F8A704D6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互联网技术架构变迁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8C72E215-03FF-4A3C-A837-A06E1FC063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2"/>
    </mc:Choice>
    <mc:Fallback xmlns="">
      <p:transition spd="slow" advTm="7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793398" cy="4630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服务化之运程调用（</a:t>
            </a:r>
            <a:r>
              <a:rPr lang="en-US" altLang="zh-CN" dirty="0"/>
              <a:t>RPC)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E1307D-8883-4787-BAE1-1E76F7F57580}"/>
              </a:ext>
            </a:extLst>
          </p:cNvPr>
          <p:cNvSpPr txBox="1"/>
          <p:nvPr/>
        </p:nvSpPr>
        <p:spPr>
          <a:xfrm>
            <a:off x="507205" y="1110636"/>
            <a:ext cx="46600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-apple-system"/>
              </a:rPr>
              <a:t>RPC</a:t>
            </a:r>
            <a:r>
              <a:rPr lang="en-US" altLang="zh-CN" b="0" i="0" u="none" strike="noStrike" dirty="0">
                <a:effectLst/>
                <a:latin typeface="-apple-system"/>
              </a:rPr>
              <a:t>(Remote procedure call</a:t>
            </a:r>
            <a:r>
              <a:rPr lang="zh-CN" altLang="en-US" b="0" i="0" u="none" strike="noStrike" dirty="0">
                <a:effectLst/>
                <a:latin typeface="-apple-system"/>
              </a:rPr>
              <a:t>）：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远程过程调用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  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简单的理解就是是一个节点请求另一个节点提供的服务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主要功能：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服务寻址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数据流的序列化和反序列化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网络传输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D36294-FE58-44B2-9C85-78A8D14E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43" y="1265911"/>
            <a:ext cx="6072146" cy="49278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1D72055-E8A6-46DB-8CD4-7D708A87C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8981" y="3276600"/>
            <a:ext cx="296941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886E8B-2475-4D58-AFAB-5E931A000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1" y="3439041"/>
            <a:ext cx="4856024" cy="31450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56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02"/>
    </mc:Choice>
    <mc:Fallback xmlns="">
      <p:transition spd="slow" advTm="1224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服务化之服务治理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78744"/>
            <a:ext cx="8986838" cy="52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91"/>
    </mc:Choice>
    <mc:Fallback xmlns="">
      <p:transition spd="slow" advTm="411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dirty="0"/>
              <a:t>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578644" y="1297306"/>
            <a:ext cx="855106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针对分布式服务框架、微服务：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服务发布和发现（谁是提供者，谁是消费者，要注册到哪里）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服务调用之间的关系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服务间的传输协议以及参数都有哪些约束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如何保证服务的质量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如何服务降级和熔断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怎么让服务受到监控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提高机器的利用率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常用框架：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Dubbo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DubboX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Spring Cloud Eureka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5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"/>
    </mc:Choice>
    <mc:Fallback xmlns="">
      <p:transition spd="slow" advTm="4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en-US" altLang="zh-CN" sz="3600" dirty="0"/>
              <a:t>CAP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578644" y="1297306"/>
            <a:ext cx="85510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 CAP </a:t>
            </a:r>
            <a:r>
              <a:rPr lang="zh-CN" altLang="en-US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一致性（</a:t>
            </a:r>
            <a:r>
              <a:rPr lang="en-US" altLang="zh-CN" dirty="0"/>
              <a:t>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可用性（</a:t>
            </a:r>
            <a:r>
              <a:rPr lang="en-US" altLang="zh-CN" dirty="0"/>
              <a:t>Availability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分区容错性（</a:t>
            </a:r>
            <a:r>
              <a:rPr lang="en-US" altLang="zh-CN" dirty="0"/>
              <a:t>Partition tolerance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CAP </a:t>
            </a:r>
            <a:r>
              <a:rPr lang="zh-CN" altLang="en-US" b="1" dirty="0"/>
              <a:t>原则</a:t>
            </a:r>
            <a:r>
              <a:rPr lang="en-US" altLang="zh-CN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这三个要素最多只能同时实现两点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不可能三者兼顾。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31" y="738187"/>
            <a:ext cx="4962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04"/>
    </mc:Choice>
    <mc:Fallback xmlns="">
      <p:transition spd="slow" advTm="12250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注册与发现</a:t>
            </a:r>
          </a:p>
        </p:txBody>
      </p:sp>
      <p:sp>
        <p:nvSpPr>
          <p:cNvPr id="3" name="矩形 2"/>
          <p:cNvSpPr/>
          <p:nvPr/>
        </p:nvSpPr>
        <p:spPr>
          <a:xfrm>
            <a:off x="6886576" y="1961675"/>
            <a:ext cx="389334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Dubbo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Spring cloud Eureka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634342"/>
            <a:ext cx="5153026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71"/>
    </mc:Choice>
    <mc:Fallback xmlns="">
      <p:transition spd="slow" advTm="525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熔断</a:t>
            </a:r>
          </a:p>
        </p:txBody>
      </p:sp>
      <p:sp>
        <p:nvSpPr>
          <p:cNvPr id="3" name="矩形 2"/>
          <p:cNvSpPr/>
          <p:nvPr/>
        </p:nvSpPr>
        <p:spPr>
          <a:xfrm>
            <a:off x="907257" y="1961675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场景：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接口超时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接口多次出错，到一定频次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调用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的请求，直接短路掉，不实际调用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直接返回一个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mock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的值。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等</a:t>
            </a:r>
            <a:r>
              <a:rPr lang="en-US" altLang="zh-CN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provider</a:t>
            </a: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服务恢复稳定之后，重新调用。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69"/>
    </mc:Choice>
    <mc:Fallback xmlns="">
      <p:transition spd="slow" advTm="783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限流</a:t>
            </a:r>
          </a:p>
        </p:txBody>
      </p:sp>
      <p:sp>
        <p:nvSpPr>
          <p:cNvPr id="3" name="矩形 2"/>
          <p:cNvSpPr/>
          <p:nvPr/>
        </p:nvSpPr>
        <p:spPr>
          <a:xfrm>
            <a:off x="907257" y="1961675"/>
            <a:ext cx="746521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场景：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provider</a:t>
            </a:r>
            <a:r>
              <a:rPr lang="zh-CN" altLang="en-US" dirty="0"/>
              <a:t>是一个核心服务，给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consumer</a:t>
            </a:r>
            <a:r>
              <a:rPr lang="zh-CN" altLang="en-US" dirty="0"/>
              <a:t>提供服务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</a:t>
            </a:r>
            <a:r>
              <a:rPr lang="en-US" altLang="zh-CN" dirty="0"/>
              <a:t>consumer</a:t>
            </a:r>
            <a:r>
              <a:rPr lang="zh-CN" altLang="en-US" dirty="0"/>
              <a:t>流量飙升，占用了</a:t>
            </a:r>
            <a:r>
              <a:rPr lang="en-US" altLang="zh-CN" dirty="0"/>
              <a:t>provider</a:t>
            </a:r>
            <a:r>
              <a:rPr lang="zh-CN" altLang="en-US" dirty="0"/>
              <a:t>大部分机器时间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导致其他可能更重要的</a:t>
            </a:r>
            <a:r>
              <a:rPr lang="en-US" altLang="zh-CN" dirty="0"/>
              <a:t>consumer</a:t>
            </a:r>
            <a:r>
              <a:rPr lang="zh-CN" altLang="en-US" dirty="0"/>
              <a:t>不能被正常服务。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算法：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计数器算法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令牌桶算法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漏桶算法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资源隔离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服务降级（客户端熔断）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9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59"/>
    </mc:Choice>
    <mc:Fallback xmlns="">
      <p:transition spd="slow" advTm="1407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异步化（削峰）</a:t>
            </a:r>
          </a:p>
        </p:txBody>
      </p:sp>
      <p:sp>
        <p:nvSpPr>
          <p:cNvPr id="3" name="矩形 2"/>
          <p:cNvSpPr/>
          <p:nvPr/>
        </p:nvSpPr>
        <p:spPr>
          <a:xfrm>
            <a:off x="907257" y="1961675"/>
            <a:ext cx="7465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场景：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秒杀、火车票等，瞬间大流量冲击下，保证系统的稳定性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方案：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请求异步化（消息队列）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层层削峰</a:t>
            </a:r>
            <a:r>
              <a:rPr lang="en-US" altLang="zh-CN" dirty="0"/>
              <a:t>(CDN-&gt;</a:t>
            </a:r>
            <a:r>
              <a:rPr lang="zh-CN" altLang="en-US" dirty="0"/>
              <a:t>缓存</a:t>
            </a:r>
            <a:r>
              <a:rPr lang="en-US" altLang="zh-CN" dirty="0"/>
              <a:t>-&gt;</a:t>
            </a:r>
            <a:r>
              <a:rPr lang="zh-CN" altLang="en-US" dirty="0"/>
              <a:t>后台请求等逐级过滤）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616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759"/>
    </mc:Choice>
    <mc:Fallback>
      <p:transition spd="slow" advTm="1407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调用链</a:t>
            </a:r>
          </a:p>
        </p:txBody>
      </p:sp>
      <p:sp>
        <p:nvSpPr>
          <p:cNvPr id="3" name="矩形 2"/>
          <p:cNvSpPr/>
          <p:nvPr/>
        </p:nvSpPr>
        <p:spPr>
          <a:xfrm>
            <a:off x="757240" y="1185863"/>
            <a:ext cx="487918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需求：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图形化展示整个调用链路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系统的性能指标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健康状况</a:t>
            </a:r>
            <a:r>
              <a:rPr lang="en-US" altLang="zh-CN" dirty="0"/>
              <a:t>/</a:t>
            </a:r>
            <a:r>
              <a:rPr lang="zh-CN" altLang="en-US" dirty="0"/>
              <a:t>基础告警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原理：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RootSpan</a:t>
            </a:r>
            <a:r>
              <a:rPr lang="zh-CN" altLang="en-US" dirty="0"/>
              <a:t>会生成一个</a:t>
            </a:r>
            <a:r>
              <a:rPr lang="en-US" altLang="zh-CN" dirty="0"/>
              <a:t>Trace id</a:t>
            </a:r>
            <a:r>
              <a:rPr lang="zh-CN" altLang="en-US" dirty="0"/>
              <a:t>以及</a:t>
            </a:r>
            <a:r>
              <a:rPr lang="en-US" altLang="zh-CN" dirty="0"/>
              <a:t>parent span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Trace id</a:t>
            </a:r>
            <a:r>
              <a:rPr lang="zh-CN" altLang="en-US" dirty="0"/>
              <a:t>是整个调用链的监控跟踪</a:t>
            </a:r>
            <a:r>
              <a:rPr lang="en-US" altLang="zh-CN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span</a:t>
            </a:r>
            <a:r>
              <a:rPr lang="zh-CN" altLang="en-US" dirty="0"/>
              <a:t>是服务中一次请求以及对应响应这个</a:t>
            </a:r>
            <a:r>
              <a:rPr lang="en-US" altLang="zh-CN" dirty="0"/>
              <a:t>span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D4D4D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策略：</a:t>
            </a:r>
            <a:endParaRPr lang="en-US" altLang="zh-CN" dirty="0">
              <a:solidFill>
                <a:srgbClr val="4D4D4D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资源隔离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服务降级（客户端熔断）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18" y="1057274"/>
            <a:ext cx="5343525" cy="43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90"/>
    </mc:Choice>
    <mc:Fallback xmlns="">
      <p:transition spd="slow" advTm="681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服务治理</a:t>
            </a:r>
            <a:r>
              <a:rPr lang="en-US" altLang="zh-CN" dirty="0"/>
              <a:t>_</a:t>
            </a:r>
            <a:r>
              <a:rPr lang="zh-CN" altLang="en-US" sz="3600" dirty="0"/>
              <a:t>调用链框架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221582"/>
            <a:ext cx="923686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7"/>
    </mc:Choice>
    <mc:Fallback xmlns="">
      <p:transition spd="slow" advTm="212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单应用单数据库</a:t>
            </a:r>
          </a:p>
        </p:txBody>
      </p:sp>
      <p:sp>
        <p:nvSpPr>
          <p:cNvPr id="19" name="矩形 18"/>
          <p:cNvSpPr/>
          <p:nvPr/>
        </p:nvSpPr>
        <p:spPr>
          <a:xfrm>
            <a:off x="5189022" y="1812833"/>
            <a:ext cx="3733802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简单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快速满足业务需求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部署方便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单点故障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无法根据请求数动态扩容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相关技术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833"/>
            <a:ext cx="3927766" cy="4530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371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2"/>
    </mc:Choice>
    <mc:Fallback xmlns="">
      <p:transition spd="slow" advTm="981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服务网格（</a:t>
            </a:r>
            <a:r>
              <a:rPr lang="en-US" altLang="zh-CN" dirty="0"/>
              <a:t>service mesh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800100" y="1443038"/>
            <a:ext cx="9336881" cy="4972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微服务问题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技术门槛高：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除了基础的服务发现、配置中心和授权管理之外，团队将不可避免的在服务治理层面面临各类新的挑战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包括但不限于分布式跟踪、熔断降级、灰度发布、故障切换等，这对团队提出了非常高的技术要求。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多语言支持不足：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多语言的技术栈是常态，跨语言的服务调用也是常态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但目前开源社区上并没有一套统一的、跨语言的微服务技术栈。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代码侵入性强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主流的微服务框架或多或少都对业务代码有一定的侵入性，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框架替换成本高，导致业务团队配合意愿低，微服务落地困难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胖客户端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264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21"/>
    </mc:Choice>
    <mc:Fallback xmlns="">
      <p:transition spd="slow" advTm="18522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>
            <a:normAutofit/>
          </a:bodyPr>
          <a:lstStyle/>
          <a:p>
            <a:r>
              <a:rPr lang="zh-CN" altLang="en-US" dirty="0"/>
              <a:t>服务网格（</a:t>
            </a:r>
            <a:r>
              <a:rPr lang="en-US" altLang="zh-CN" dirty="0"/>
              <a:t>service mesh/Sidecar</a:t>
            </a:r>
            <a:r>
              <a:rPr lang="zh-CN" altLang="en-US" dirty="0"/>
              <a:t>模式）</a:t>
            </a:r>
          </a:p>
        </p:txBody>
      </p:sp>
      <p:sp>
        <p:nvSpPr>
          <p:cNvPr id="5" name="矩形 4"/>
          <p:cNvSpPr/>
          <p:nvPr/>
        </p:nvSpPr>
        <p:spPr>
          <a:xfrm>
            <a:off x="371476" y="1443039"/>
            <a:ext cx="9586912" cy="1243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/>
              <a:t>方案</a:t>
            </a:r>
            <a:r>
              <a:rPr lang="en-US" altLang="zh-CN" b="1" dirty="0"/>
              <a:t>-</a:t>
            </a:r>
            <a:r>
              <a:rPr lang="zh-CN" altLang="en-US" b="1" dirty="0"/>
              <a:t>服务网格：</a:t>
            </a:r>
            <a:endParaRPr lang="en-US" altLang="zh-CN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service mesh is a dedicated infrastructure layer for handling service-to-service communication. Consists of a control plane and data plane (service proxies act as “mesh”). - William Morgan, What’s a Service Mesh? And Why Do I Need One?[2]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C531F-4B87-4CD5-AE19-1EF5305E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56" y="2811161"/>
            <a:ext cx="4998245" cy="3045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AE1E74-8F46-49CF-A9EF-DF3BED8042D4}"/>
              </a:ext>
            </a:extLst>
          </p:cNvPr>
          <p:cNvSpPr txBox="1"/>
          <p:nvPr/>
        </p:nvSpPr>
        <p:spPr>
          <a:xfrm>
            <a:off x="371476" y="2690336"/>
            <a:ext cx="4514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Sidecar</a:t>
            </a:r>
            <a:r>
              <a:rPr lang="zh-CN" altLang="en-US" b="1" dirty="0"/>
              <a:t>模式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一种将应用功能从应用本身剥离出来作为单独进程的方式。该模式允许我们向应用无侵入添加多种功能，避免了为满足第三方组件需求而向应用添加额外的配置代码。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638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21"/>
    </mc:Choice>
    <mc:Fallback xmlns="">
      <p:transition spd="slow" advTm="18522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</a:t>
            </a:r>
            <a:r>
              <a:rPr lang="en-US" altLang="zh-CN" dirty="0"/>
              <a:t>_</a:t>
            </a:r>
            <a:r>
              <a:rPr lang="zh-CN" altLang="en-US" sz="3600" dirty="0"/>
              <a:t>演化史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88319"/>
            <a:ext cx="4393406" cy="4019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835943"/>
            <a:ext cx="5484020" cy="3971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99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91"/>
    </mc:Choice>
    <mc:Fallback xmlns="">
      <p:transition spd="slow" advTm="610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服务网格</a:t>
            </a:r>
            <a:r>
              <a:rPr lang="en-US" altLang="zh-CN" dirty="0"/>
              <a:t>_</a:t>
            </a:r>
            <a:r>
              <a:rPr lang="zh-CN" altLang="en-US" sz="3600" dirty="0"/>
              <a:t>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1276350"/>
            <a:ext cx="8953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02"/>
    </mc:Choice>
    <mc:Fallback xmlns="">
      <p:transition spd="slow" advTm="374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670719"/>
          </a:xfrm>
        </p:spPr>
        <p:txBody>
          <a:bodyPr/>
          <a:lstStyle/>
          <a:p>
            <a:r>
              <a:rPr lang="zh-CN" altLang="en-US" sz="3600" b="1" dirty="0"/>
              <a:t>技术的循环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B14D5E-B66C-422D-917F-4B383D7870CF}"/>
              </a:ext>
            </a:extLst>
          </p:cNvPr>
          <p:cNvSpPr txBox="1"/>
          <p:nvPr/>
        </p:nvSpPr>
        <p:spPr>
          <a:xfrm>
            <a:off x="1934169" y="1358384"/>
            <a:ext cx="1980606" cy="37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业务场景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AD979F-BF7C-4775-B6D7-6C348458F8F7}"/>
              </a:ext>
            </a:extLst>
          </p:cNvPr>
          <p:cNvSpPr txBox="1"/>
          <p:nvPr/>
        </p:nvSpPr>
        <p:spPr>
          <a:xfrm>
            <a:off x="1934169" y="2186801"/>
            <a:ext cx="19806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解决方案</a:t>
            </a:r>
            <a:endParaRPr lang="en-US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FB8DD1-C83A-4F7B-8A37-419952BAF27F}"/>
              </a:ext>
            </a:extLst>
          </p:cNvPr>
          <p:cNvSpPr txBox="1"/>
          <p:nvPr/>
        </p:nvSpPr>
        <p:spPr>
          <a:xfrm>
            <a:off x="1934168" y="3014147"/>
            <a:ext cx="25521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解决方案遇到的新问题</a:t>
            </a:r>
            <a:endParaRPr lang="en-US" altLang="zh-CN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EE09F1-E9DE-462D-94FF-7588A4078C3F}"/>
              </a:ext>
            </a:extLst>
          </p:cNvPr>
          <p:cNvSpPr txBox="1"/>
          <p:nvPr/>
        </p:nvSpPr>
        <p:spPr>
          <a:xfrm>
            <a:off x="1934167" y="3809782"/>
            <a:ext cx="25521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新的解决方案</a:t>
            </a:r>
            <a:endParaRPr lang="en-US" altLang="zh-CN" sz="18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5E40D96-A347-4C20-80C1-324EE5A6CC7B}"/>
              </a:ext>
            </a:extLst>
          </p:cNvPr>
          <p:cNvSpPr/>
          <p:nvPr/>
        </p:nvSpPr>
        <p:spPr>
          <a:xfrm>
            <a:off x="2707481" y="1728788"/>
            <a:ext cx="45719" cy="426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7288A09-3969-429D-BFBB-DB2DDFB677A6}"/>
              </a:ext>
            </a:extLst>
          </p:cNvPr>
          <p:cNvSpPr/>
          <p:nvPr/>
        </p:nvSpPr>
        <p:spPr>
          <a:xfrm>
            <a:off x="2657475" y="2556133"/>
            <a:ext cx="95725" cy="4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F8E7148-7A15-4C6B-8404-B2E2646179C6}"/>
              </a:ext>
            </a:extLst>
          </p:cNvPr>
          <p:cNvSpPr/>
          <p:nvPr/>
        </p:nvSpPr>
        <p:spPr>
          <a:xfrm>
            <a:off x="2753200" y="3383479"/>
            <a:ext cx="54294" cy="45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B2E464-2A0F-43DE-922C-CE0D82C06D9C}"/>
              </a:ext>
            </a:extLst>
          </p:cNvPr>
          <p:cNvSpPr txBox="1"/>
          <p:nvPr/>
        </p:nvSpPr>
        <p:spPr>
          <a:xfrm>
            <a:off x="1859156" y="4910474"/>
            <a:ext cx="27021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新解决方案遇到的新问题</a:t>
            </a:r>
            <a:endParaRPr lang="en-US" altLang="zh-CN" sz="18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2D60D57-718E-4EC7-BBF5-443E732D361B}"/>
              </a:ext>
            </a:extLst>
          </p:cNvPr>
          <p:cNvSpPr/>
          <p:nvPr/>
        </p:nvSpPr>
        <p:spPr>
          <a:xfrm>
            <a:off x="2784156" y="4162574"/>
            <a:ext cx="54294" cy="747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8E9386E-6421-4547-A3D1-176A9DB0B2B7}"/>
              </a:ext>
            </a:extLst>
          </p:cNvPr>
          <p:cNvCxnSpPr>
            <a:cxnSpLocks/>
          </p:cNvCxnSpPr>
          <p:nvPr/>
        </p:nvCxnSpPr>
        <p:spPr>
          <a:xfrm flipH="1" flipV="1">
            <a:off x="3914775" y="2371467"/>
            <a:ext cx="646508" cy="2723673"/>
          </a:xfrm>
          <a:prstGeom prst="bentConnector3">
            <a:avLst>
              <a:gd name="adj1" fmla="val -3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7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02"/>
    </mc:Choice>
    <mc:Fallback>
      <p:transition spd="slow" advTm="3740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670719"/>
          </a:xfrm>
        </p:spPr>
        <p:txBody>
          <a:bodyPr/>
          <a:lstStyle/>
          <a:p>
            <a:r>
              <a:rPr lang="zh-CN" altLang="en-US" sz="3600" b="1" dirty="0"/>
              <a:t>技术面临的问题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CABF137-6253-4ADA-895E-05BDC3A25F84}"/>
              </a:ext>
            </a:extLst>
          </p:cNvPr>
          <p:cNvSpPr txBox="1">
            <a:spLocks/>
          </p:cNvSpPr>
          <p:nvPr/>
        </p:nvSpPr>
        <p:spPr>
          <a:xfrm>
            <a:off x="602456" y="1289050"/>
            <a:ext cx="10846594" cy="67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技术本身已经不是问题</a:t>
            </a:r>
            <a:endParaRPr lang="en-US" altLang="zh-CN" sz="3600" b="1" dirty="0"/>
          </a:p>
          <a:p>
            <a:pPr>
              <a:lnSpc>
                <a:spcPct val="170000"/>
              </a:lnSpc>
            </a:pPr>
            <a:r>
              <a:rPr lang="zh-CN" altLang="en-US" sz="3600" b="1" dirty="0"/>
              <a:t>如何提高效率，提高研发产出率</a:t>
            </a:r>
          </a:p>
        </p:txBody>
      </p:sp>
    </p:spTree>
    <p:extLst>
      <p:ext uri="{BB962C8B-B14F-4D97-AF65-F5344CB8AC3E}">
        <p14:creationId xmlns:p14="http://schemas.microsoft.com/office/powerpoint/2010/main" val="245589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02"/>
    </mc:Choice>
    <mc:Fallback>
      <p:transition spd="slow" advTm="374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9" y="2593975"/>
            <a:ext cx="10846594" cy="1013619"/>
          </a:xfrm>
        </p:spPr>
        <p:txBody>
          <a:bodyPr/>
          <a:lstStyle/>
          <a:p>
            <a:pPr algn="ctr"/>
            <a:r>
              <a:rPr lang="en-US" altLang="zh-CN" dirty="0"/>
              <a:t>Q&amp;A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25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7"/>
    </mc:Choice>
    <mc:Fallback xmlns="">
      <p:transition spd="slow" advTm="232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应用集群</a:t>
            </a:r>
          </a:p>
        </p:txBody>
      </p:sp>
      <p:sp>
        <p:nvSpPr>
          <p:cNvPr id="19" name="矩形 18"/>
          <p:cNvSpPr/>
          <p:nvPr/>
        </p:nvSpPr>
        <p:spPr>
          <a:xfrm>
            <a:off x="5253036" y="1559719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容灾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可以根据请求数扩容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 IO</a:t>
            </a:r>
            <a:r>
              <a:rPr lang="zh-CN" altLang="en-US" dirty="0"/>
              <a:t>成为瓶颈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无状态服务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1690688"/>
            <a:ext cx="3188495" cy="42838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78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39"/>
    </mc:Choice>
    <mc:Fallback xmlns="">
      <p:transition spd="slow" advTm="655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部分不经常变的数据从缓存读取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从内存读，提高响应效率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</a:t>
            </a:r>
            <a:r>
              <a:rPr lang="en-US" altLang="zh-CN" dirty="0"/>
              <a:t>DB</a:t>
            </a:r>
            <a:r>
              <a:rPr lang="zh-CN" altLang="en-US" dirty="0"/>
              <a:t>性能损耗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缓存和</a:t>
            </a:r>
            <a:r>
              <a:rPr lang="en-US" altLang="zh-CN" dirty="0" err="1"/>
              <a:t>db</a:t>
            </a:r>
            <a:r>
              <a:rPr lang="zh-CN" altLang="en-US" dirty="0"/>
              <a:t>需要保持一致性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7" y="1690688"/>
            <a:ext cx="3767138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3"/>
    </mc:Choice>
    <mc:Fallback xmlns="">
      <p:transition spd="slow" advTm="24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读写分离</a:t>
            </a:r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069558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数据库主从配置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多数据源</a:t>
            </a:r>
            <a:r>
              <a:rPr lang="en-US" altLang="zh-CN" dirty="0"/>
              <a:t>-</a:t>
            </a:r>
            <a:r>
              <a:rPr lang="zh-CN" altLang="en-US" dirty="0"/>
              <a:t>一主多从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读操作默认路由到从库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部分不经常变的数据依然从缓存读取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</a:t>
            </a:r>
            <a:r>
              <a:rPr lang="en-US" altLang="zh-CN" dirty="0"/>
              <a:t>DB</a:t>
            </a:r>
            <a:r>
              <a:rPr lang="zh-CN" altLang="en-US" dirty="0"/>
              <a:t>性能损耗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事务级别分离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同一个事务默认一个数据源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1" y="1445418"/>
            <a:ext cx="412075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0"/>
    </mc:Choice>
    <mc:Fallback xmlns="">
      <p:transition spd="slow" advTm="132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垂直分库</a:t>
            </a:r>
          </a:p>
        </p:txBody>
      </p:sp>
      <p:sp>
        <p:nvSpPr>
          <p:cNvPr id="5" name="矩形 4"/>
          <p:cNvSpPr/>
          <p:nvPr/>
        </p:nvSpPr>
        <p:spPr>
          <a:xfrm>
            <a:off x="6193631" y="1485900"/>
            <a:ext cx="4143375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数据按照域划分，减少相互影响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降低数据库的复杂度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分布式事务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1378744"/>
            <a:ext cx="516016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93"/>
    </mc:Choice>
    <mc:Fallback xmlns="">
      <p:transition spd="slow" advTm="559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0350" cy="749300"/>
          </a:xfrm>
        </p:spPr>
        <p:txBody>
          <a:bodyPr/>
          <a:lstStyle/>
          <a:p>
            <a:r>
              <a:rPr lang="zh-CN" altLang="en-US" b="1" dirty="0"/>
              <a:t>水平分表</a:t>
            </a:r>
            <a:r>
              <a:rPr lang="en-US" altLang="zh-CN" b="1" dirty="0"/>
              <a:t>/</a:t>
            </a:r>
            <a:r>
              <a:rPr lang="zh-CN" altLang="en-US" b="1" dirty="0"/>
              <a:t>分库</a:t>
            </a:r>
          </a:p>
        </p:txBody>
      </p:sp>
      <p:sp>
        <p:nvSpPr>
          <p:cNvPr id="5" name="矩形 4"/>
          <p:cNvSpPr/>
          <p:nvPr/>
        </p:nvSpPr>
        <p:spPr>
          <a:xfrm>
            <a:off x="5417342" y="1599605"/>
            <a:ext cx="4233864" cy="464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解决单表数据量过大问题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方法：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按照某个纬度，将数据分散到不同的表</a:t>
            </a:r>
            <a:r>
              <a:rPr lang="en-US" altLang="zh-CN" dirty="0"/>
              <a:t>/</a:t>
            </a:r>
            <a:r>
              <a:rPr lang="zh-CN" altLang="en-US" dirty="0"/>
              <a:t>库中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取模</a:t>
            </a:r>
            <a:r>
              <a:rPr lang="en-US" altLang="zh-CN" dirty="0"/>
              <a:t>-</a:t>
            </a:r>
            <a:r>
              <a:rPr lang="zh-CN" altLang="en-US" dirty="0"/>
              <a:t>热点数据问题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路由表： 数据均匀分布，中间表记录数据路由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一致性</a:t>
            </a:r>
            <a:r>
              <a:rPr lang="en-US" altLang="zh-CN" dirty="0"/>
              <a:t>hash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" y="1690688"/>
            <a:ext cx="3829051" cy="3576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687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3"/>
    </mc:Choice>
    <mc:Fallback xmlns="">
      <p:transition spd="slow" advTm="75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b="1" dirty="0"/>
              <a:t>跨库</a:t>
            </a:r>
            <a:r>
              <a:rPr lang="en-US" altLang="zh-CN" b="1" dirty="0"/>
              <a:t>/</a:t>
            </a:r>
            <a:r>
              <a:rPr lang="zh-CN" altLang="en-US" b="1" dirty="0"/>
              <a:t>表查询（</a:t>
            </a:r>
            <a:r>
              <a:rPr lang="en-US" altLang="zh-CN" b="1"/>
              <a:t>Search </a:t>
            </a:r>
            <a:r>
              <a:rPr lang="en-US" altLang="zh-CN" b="1" dirty="0"/>
              <a:t>E</a:t>
            </a:r>
            <a:r>
              <a:rPr lang="en-US" altLang="zh-CN" b="1"/>
              <a:t>ngine</a:t>
            </a:r>
            <a:r>
              <a:rPr lang="en-US" altLang="zh-CN" b="1" dirty="0"/>
              <a:t>/NSQL</a:t>
            </a:r>
            <a:r>
              <a:rPr lang="zh-CN" altLang="en-US" b="1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6193631" y="1485900"/>
            <a:ext cx="4207669" cy="4743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/>
              <a:t>注：</a:t>
            </a:r>
            <a:r>
              <a:rPr lang="zh-CN" altLang="en-US" sz="2000" b="1" dirty="0">
                <a:solidFill>
                  <a:srgbClr val="FF0000"/>
                </a:solidFill>
              </a:rPr>
              <a:t>数据库只是存储，存放数据的地方，不要有任何业务。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</a:rPr>
              <a:t>业务逻辑放在代码中实现。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用处：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解决跨库数据访问问题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非结构化数据存储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注：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Lunce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elaticsearch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solor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MongoDB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………….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1485900"/>
            <a:ext cx="5474494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8"/>
    </mc:Choice>
    <mc:Fallback xmlns="">
      <p:transition spd="slow" advTm="40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" y="365125"/>
            <a:ext cx="10846594" cy="1013619"/>
          </a:xfrm>
        </p:spPr>
        <p:txBody>
          <a:bodyPr/>
          <a:lstStyle/>
          <a:p>
            <a:r>
              <a:rPr lang="zh-CN" altLang="en-US" dirty="0"/>
              <a:t>服务化（微服务）</a:t>
            </a:r>
          </a:p>
        </p:txBody>
      </p:sp>
      <p:sp>
        <p:nvSpPr>
          <p:cNvPr id="5" name="矩形 4"/>
          <p:cNvSpPr/>
          <p:nvPr/>
        </p:nvSpPr>
        <p:spPr>
          <a:xfrm>
            <a:off x="5793581" y="1485900"/>
            <a:ext cx="4543425" cy="426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内容：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最小的业务单元做成服务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每个服务单元可以自由扩容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不同服务单元通过</a:t>
            </a:r>
            <a:r>
              <a:rPr lang="en-US" altLang="zh-CN" dirty="0"/>
              <a:t>http/</a:t>
            </a:r>
            <a:r>
              <a:rPr lang="en-US" altLang="zh-CN" dirty="0" err="1"/>
              <a:t>tcp</a:t>
            </a:r>
            <a:r>
              <a:rPr lang="zh-CN" altLang="en-US" dirty="0"/>
              <a:t>等协议访问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优点：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每个服务模块具有独立的架构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独立部署，提高系统稳定性</a:t>
            </a: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问题：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部署结构复杂，运维监控成本高。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8744"/>
            <a:ext cx="4612481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02"/>
    </mc:Choice>
    <mc:Fallback xmlns="">
      <p:transition spd="slow" advTm="12240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1032</Words>
  <Application>Microsoft Office PowerPoint</Application>
  <PresentationFormat>宽屏</PresentationFormat>
  <Paragraphs>174</Paragraphs>
  <Slides>26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等线</vt:lpstr>
      <vt:lpstr>等线 Light</vt:lpstr>
      <vt:lpstr>华文宋体</vt:lpstr>
      <vt:lpstr>宋体</vt:lpstr>
      <vt:lpstr>Microsoft YaHei</vt:lpstr>
      <vt:lpstr>Arial</vt:lpstr>
      <vt:lpstr>Wingdings</vt:lpstr>
      <vt:lpstr>Office 主题​​</vt:lpstr>
      <vt:lpstr>互联网技术架构变迁</vt:lpstr>
      <vt:lpstr>单应用单数据库</vt:lpstr>
      <vt:lpstr>应用集群</vt:lpstr>
      <vt:lpstr>缓存</vt:lpstr>
      <vt:lpstr>读写分离</vt:lpstr>
      <vt:lpstr>垂直分库</vt:lpstr>
      <vt:lpstr>水平分表/分库</vt:lpstr>
      <vt:lpstr>跨库/表查询（Search Engine/NSQL）</vt:lpstr>
      <vt:lpstr>服务化（微服务）</vt:lpstr>
      <vt:lpstr>服务化之运程调用（RPC)</vt:lpstr>
      <vt:lpstr>服务化之服务治理</vt:lpstr>
      <vt:lpstr>服务治理_定义</vt:lpstr>
      <vt:lpstr>服务治理_CAP</vt:lpstr>
      <vt:lpstr>服务治理_注册与发现</vt:lpstr>
      <vt:lpstr>服务治理_熔断</vt:lpstr>
      <vt:lpstr>服务治理_限流</vt:lpstr>
      <vt:lpstr>服务治理_异步化（削峰）</vt:lpstr>
      <vt:lpstr>服务治理_调用链</vt:lpstr>
      <vt:lpstr>服务治理_调用链框架</vt:lpstr>
      <vt:lpstr>服务网格（service mesh）</vt:lpstr>
      <vt:lpstr>服务网格（service mesh/Sidecar模式）</vt:lpstr>
      <vt:lpstr>服务网格_演化史</vt:lpstr>
      <vt:lpstr>服务网格_架构</vt:lpstr>
      <vt:lpstr>技术的循环</vt:lpstr>
      <vt:lpstr>技术面临的问题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海燕</dc:creator>
  <cp:lastModifiedBy>王 海燕</cp:lastModifiedBy>
  <cp:revision>132</cp:revision>
  <dcterms:created xsi:type="dcterms:W3CDTF">2020-01-12T14:30:08Z</dcterms:created>
  <dcterms:modified xsi:type="dcterms:W3CDTF">2020-10-21T08:15:03Z</dcterms:modified>
</cp:coreProperties>
</file>