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</p:sldMasterIdLst>
  <p:notesMasterIdLst>
    <p:notesMasterId r:id="rId17"/>
  </p:notesMasterIdLst>
  <p:sldIdLst>
    <p:sldId id="256" r:id="rId3"/>
    <p:sldId id="257" r:id="rId4"/>
    <p:sldId id="258" r:id="rId5"/>
    <p:sldId id="282" r:id="rId6"/>
    <p:sldId id="283" r:id="rId7"/>
    <p:sldId id="284" r:id="rId8"/>
    <p:sldId id="280" r:id="rId9"/>
    <p:sldId id="290" r:id="rId10"/>
    <p:sldId id="291" r:id="rId11"/>
    <p:sldId id="286" r:id="rId12"/>
    <p:sldId id="292" r:id="rId13"/>
    <p:sldId id="288" r:id="rId14"/>
    <p:sldId id="287" r:id="rId15"/>
    <p:sldId id="261" r:id="rId16"/>
  </p:sldIdLst>
  <p:sldSz cx="11879263" cy="6840538"/>
  <p:notesSz cx="6858000" cy="9144000"/>
  <p:defaultTextStyle>
    <a:defPPr>
      <a:defRPr lang="zh-CN"/>
    </a:defPPr>
    <a:lvl1pPr marL="0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1pPr>
    <a:lvl2pPr marL="599023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2pPr>
    <a:lvl3pPr marL="1198047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3pPr>
    <a:lvl4pPr marL="1797070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4pPr>
    <a:lvl5pPr marL="2396094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5pPr>
    <a:lvl6pPr marL="2995117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6pPr>
    <a:lvl7pPr marL="3594141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7pPr>
    <a:lvl8pPr marL="4193164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8pPr>
    <a:lvl9pPr marL="4792188" algn="l" defTabSz="1198047" rtl="0" eaLnBrk="1" latinLnBrk="0" hangingPunct="1">
      <a:defRPr sz="23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海燕" initials="王" lastIdx="1" clrIdx="0">
    <p:extLst>
      <p:ext uri="{19B8F6BF-5375-455C-9EA6-DF929625EA0E}">
        <p15:presenceInfo xmlns:p15="http://schemas.microsoft.com/office/powerpoint/2012/main" userId="eed7a871005d2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2EA"/>
    <a:srgbClr val="28A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8" autoAdjust="0"/>
  </p:normalViewPr>
  <p:slideViewPr>
    <p:cSldViewPr>
      <p:cViewPr varScale="1">
        <p:scale>
          <a:sx n="104" d="100"/>
          <a:sy n="104" d="100"/>
        </p:scale>
        <p:origin x="58" y="115"/>
      </p:cViewPr>
      <p:guideLst>
        <p:guide orient="horz" pos="2155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B475-9729-44D2-9C7A-B4B79BD1BBB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3C435-50CC-4F73-BFC1-3C803199D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9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599023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1198047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797070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2396094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995117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3594141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4193164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4792188" algn="l" defTabSz="1198047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C435-50CC-4F73-BFC1-3C803199D2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90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自动代码检查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自动化测试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自动化回归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FF6-DBFE-4C8F-B4E5-9E31854141E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52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FF6-DBFE-4C8F-B4E5-9E31854141E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10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分钟达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同城零售等）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FF6-DBFE-4C8F-B4E5-9E31854141E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5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FF6-DBFE-4C8F-B4E5-9E31854141E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5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FF6-DBFE-4C8F-B4E5-9E31854141E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自动代码检查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自动化测试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自动化回归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FF6-DBFE-4C8F-B4E5-9E31854141E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3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自动代码检查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自动化测试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自动化回归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FF6-DBFE-4C8F-B4E5-9E31854141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2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0850" y="685800"/>
            <a:ext cx="59563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26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0850" y="685800"/>
            <a:ext cx="59563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80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0850" y="685800"/>
            <a:ext cx="59563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49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自动代码检查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自动化测试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自动化回归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8FF6-DBFE-4C8F-B4E5-9E31854141E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8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945" y="2125002"/>
            <a:ext cx="10097374" cy="14662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1890" y="3876305"/>
            <a:ext cx="8315484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2466" y="273939"/>
            <a:ext cx="2672834" cy="58366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3963" y="273939"/>
            <a:ext cx="7820515" cy="58366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0945" y="2125002"/>
            <a:ext cx="10097374" cy="14662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1890" y="3876305"/>
            <a:ext cx="8315484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7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5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1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3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83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380" y="4395680"/>
            <a:ext cx="10097374" cy="1358607"/>
          </a:xfrm>
        </p:spPr>
        <p:txBody>
          <a:bodyPr anchor="t"/>
          <a:lstStyle>
            <a:lvl1pPr algn="l">
              <a:defRPr sz="5196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380" y="2899312"/>
            <a:ext cx="10097374" cy="1496367"/>
          </a:xfrm>
        </p:spPr>
        <p:txBody>
          <a:bodyPr anchor="b"/>
          <a:lstStyle>
            <a:lvl1pPr marL="0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1pPr>
            <a:lvl2pPr marL="593949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90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963" y="1596127"/>
            <a:ext cx="5246674" cy="4514439"/>
          </a:xfrm>
        </p:spPr>
        <p:txBody>
          <a:bodyPr/>
          <a:lstStyle>
            <a:lvl1pPr>
              <a:defRPr sz="3637"/>
            </a:lvl1pPr>
            <a:lvl2pPr>
              <a:defRPr sz="3118"/>
            </a:lvl2pPr>
            <a:lvl3pPr>
              <a:defRPr sz="2598"/>
            </a:lvl3pPr>
            <a:lvl4pPr>
              <a:defRPr sz="2338"/>
            </a:lvl4pPr>
            <a:lvl5pPr>
              <a:defRPr sz="2338"/>
            </a:lvl5pPr>
            <a:lvl6pPr>
              <a:defRPr sz="2338"/>
            </a:lvl6pPr>
            <a:lvl7pPr>
              <a:defRPr sz="2338"/>
            </a:lvl7pPr>
            <a:lvl8pPr>
              <a:defRPr sz="2338"/>
            </a:lvl8pPr>
            <a:lvl9pPr>
              <a:defRPr sz="233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8626" y="1596127"/>
            <a:ext cx="5246674" cy="4514439"/>
          </a:xfrm>
        </p:spPr>
        <p:txBody>
          <a:bodyPr/>
          <a:lstStyle>
            <a:lvl1pPr>
              <a:defRPr sz="3637"/>
            </a:lvl1pPr>
            <a:lvl2pPr>
              <a:defRPr sz="3118"/>
            </a:lvl2pPr>
            <a:lvl3pPr>
              <a:defRPr sz="2598"/>
            </a:lvl3pPr>
            <a:lvl4pPr>
              <a:defRPr sz="2338"/>
            </a:lvl4pPr>
            <a:lvl5pPr>
              <a:defRPr sz="2338"/>
            </a:lvl5pPr>
            <a:lvl6pPr>
              <a:defRPr sz="2338"/>
            </a:lvl6pPr>
            <a:lvl7pPr>
              <a:defRPr sz="2338"/>
            </a:lvl7pPr>
            <a:lvl8pPr>
              <a:defRPr sz="2338"/>
            </a:lvl8pPr>
            <a:lvl9pPr>
              <a:defRPr sz="233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5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963" y="1531204"/>
            <a:ext cx="5248738" cy="63813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963" y="2169337"/>
            <a:ext cx="5248738" cy="3941227"/>
          </a:xfrm>
        </p:spPr>
        <p:txBody>
          <a:bodyPr/>
          <a:lstStyle>
            <a:lvl1pPr>
              <a:defRPr sz="3118"/>
            </a:lvl1pPr>
            <a:lvl2pPr>
              <a:defRPr sz="2598"/>
            </a:lvl2pPr>
            <a:lvl3pPr>
              <a:defRPr sz="2338"/>
            </a:lvl3pPr>
            <a:lvl4pPr>
              <a:defRPr sz="2079"/>
            </a:lvl4pPr>
            <a:lvl5pPr>
              <a:defRPr sz="2079"/>
            </a:lvl5pPr>
            <a:lvl6pPr>
              <a:defRPr sz="2079"/>
            </a:lvl6pPr>
            <a:lvl7pPr>
              <a:defRPr sz="2079"/>
            </a:lvl7pPr>
            <a:lvl8pPr>
              <a:defRPr sz="2079"/>
            </a:lvl8pPr>
            <a:lvl9pPr>
              <a:defRPr sz="207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4503" y="1531204"/>
            <a:ext cx="5250799" cy="63813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4503" y="2169337"/>
            <a:ext cx="5250799" cy="3941227"/>
          </a:xfrm>
        </p:spPr>
        <p:txBody>
          <a:bodyPr/>
          <a:lstStyle>
            <a:lvl1pPr>
              <a:defRPr sz="3118"/>
            </a:lvl1pPr>
            <a:lvl2pPr>
              <a:defRPr sz="2598"/>
            </a:lvl2pPr>
            <a:lvl3pPr>
              <a:defRPr sz="2338"/>
            </a:lvl3pPr>
            <a:lvl4pPr>
              <a:defRPr sz="2079"/>
            </a:lvl4pPr>
            <a:lvl5pPr>
              <a:defRPr sz="2079"/>
            </a:lvl5pPr>
            <a:lvl6pPr>
              <a:defRPr sz="2079"/>
            </a:lvl6pPr>
            <a:lvl7pPr>
              <a:defRPr sz="2079"/>
            </a:lvl7pPr>
            <a:lvl8pPr>
              <a:defRPr sz="2079"/>
            </a:lvl8pPr>
            <a:lvl9pPr>
              <a:defRPr sz="207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7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79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45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965" y="272354"/>
            <a:ext cx="3908196" cy="1159092"/>
          </a:xfrm>
        </p:spPr>
        <p:txBody>
          <a:bodyPr anchor="b"/>
          <a:lstStyle>
            <a:lvl1pPr algn="l">
              <a:defRPr sz="259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462" y="272356"/>
            <a:ext cx="6640838" cy="5838210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965" y="1431448"/>
            <a:ext cx="3908196" cy="4679118"/>
          </a:xfrm>
        </p:spPr>
        <p:txBody>
          <a:bodyPr/>
          <a:lstStyle>
            <a:lvl1pPr marL="0" indent="0">
              <a:buNone/>
              <a:defRPr sz="1819"/>
            </a:lvl1pPr>
            <a:lvl2pPr marL="593949" indent="0">
              <a:buNone/>
              <a:defRPr sz="1559"/>
            </a:lvl2pPr>
            <a:lvl3pPr marL="1187897" indent="0">
              <a:buNone/>
              <a:defRPr sz="1299"/>
            </a:lvl3pPr>
            <a:lvl4pPr marL="1781846" indent="0">
              <a:buNone/>
              <a:defRPr sz="1169"/>
            </a:lvl4pPr>
            <a:lvl5pPr marL="2375794" indent="0">
              <a:buNone/>
              <a:defRPr sz="1169"/>
            </a:lvl5pPr>
            <a:lvl6pPr marL="2969743" indent="0">
              <a:buNone/>
              <a:defRPr sz="1169"/>
            </a:lvl6pPr>
            <a:lvl7pPr marL="3563691" indent="0">
              <a:buNone/>
              <a:defRPr sz="1169"/>
            </a:lvl7pPr>
            <a:lvl8pPr marL="4157640" indent="0">
              <a:buNone/>
              <a:defRPr sz="1169"/>
            </a:lvl8pPr>
            <a:lvl9pPr marL="4751588" indent="0">
              <a:buNone/>
              <a:defRPr sz="11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9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419" y="4788376"/>
            <a:ext cx="7127558" cy="565296"/>
          </a:xfrm>
        </p:spPr>
        <p:txBody>
          <a:bodyPr anchor="b"/>
          <a:lstStyle>
            <a:lvl1pPr algn="l">
              <a:defRPr sz="259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419" y="611214"/>
            <a:ext cx="7127558" cy="4104323"/>
          </a:xfrm>
        </p:spPr>
        <p:txBody>
          <a:bodyPr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419" y="5353672"/>
            <a:ext cx="7127558" cy="802813"/>
          </a:xfrm>
        </p:spPr>
        <p:txBody>
          <a:bodyPr/>
          <a:lstStyle>
            <a:lvl1pPr marL="0" indent="0">
              <a:buNone/>
              <a:defRPr sz="1819"/>
            </a:lvl1pPr>
            <a:lvl2pPr marL="593949" indent="0">
              <a:buNone/>
              <a:defRPr sz="1559"/>
            </a:lvl2pPr>
            <a:lvl3pPr marL="1187897" indent="0">
              <a:buNone/>
              <a:defRPr sz="1299"/>
            </a:lvl3pPr>
            <a:lvl4pPr marL="1781846" indent="0">
              <a:buNone/>
              <a:defRPr sz="1169"/>
            </a:lvl4pPr>
            <a:lvl5pPr marL="2375794" indent="0">
              <a:buNone/>
              <a:defRPr sz="1169"/>
            </a:lvl5pPr>
            <a:lvl6pPr marL="2969743" indent="0">
              <a:buNone/>
              <a:defRPr sz="1169"/>
            </a:lvl6pPr>
            <a:lvl7pPr marL="3563691" indent="0">
              <a:buNone/>
              <a:defRPr sz="1169"/>
            </a:lvl7pPr>
            <a:lvl8pPr marL="4157640" indent="0">
              <a:buNone/>
              <a:defRPr sz="1169"/>
            </a:lvl8pPr>
            <a:lvl9pPr marL="4751588" indent="0">
              <a:buNone/>
              <a:defRPr sz="11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59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86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2466" y="273939"/>
            <a:ext cx="2672834" cy="58366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3963" y="273939"/>
            <a:ext cx="7820515" cy="58366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1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835" y="6270513"/>
            <a:ext cx="1660030" cy="412970"/>
          </a:xfrm>
          <a:prstGeom prst="rect">
            <a:avLst/>
          </a:prstGeom>
        </p:spPr>
      </p:pic>
      <p:pic>
        <p:nvPicPr>
          <p:cNvPr id="6" name="Picture 2" descr="F:\迅雷下载\2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7" y="-1298635"/>
            <a:ext cx="4978666" cy="5163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90952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380" y="4395680"/>
            <a:ext cx="10097374" cy="1358607"/>
          </a:xfrm>
        </p:spPr>
        <p:txBody>
          <a:bodyPr anchor="t"/>
          <a:lstStyle>
            <a:lvl1pPr algn="l">
              <a:defRPr sz="5196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380" y="2899312"/>
            <a:ext cx="10097374" cy="1496367"/>
          </a:xfrm>
        </p:spPr>
        <p:txBody>
          <a:bodyPr anchor="b"/>
          <a:lstStyle>
            <a:lvl1pPr marL="0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1pPr>
            <a:lvl2pPr marL="593949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963" y="1596127"/>
            <a:ext cx="5246674" cy="4514439"/>
          </a:xfrm>
        </p:spPr>
        <p:txBody>
          <a:bodyPr/>
          <a:lstStyle>
            <a:lvl1pPr>
              <a:defRPr sz="3637"/>
            </a:lvl1pPr>
            <a:lvl2pPr>
              <a:defRPr sz="3118"/>
            </a:lvl2pPr>
            <a:lvl3pPr>
              <a:defRPr sz="2598"/>
            </a:lvl3pPr>
            <a:lvl4pPr>
              <a:defRPr sz="2338"/>
            </a:lvl4pPr>
            <a:lvl5pPr>
              <a:defRPr sz="2338"/>
            </a:lvl5pPr>
            <a:lvl6pPr>
              <a:defRPr sz="2338"/>
            </a:lvl6pPr>
            <a:lvl7pPr>
              <a:defRPr sz="2338"/>
            </a:lvl7pPr>
            <a:lvl8pPr>
              <a:defRPr sz="2338"/>
            </a:lvl8pPr>
            <a:lvl9pPr>
              <a:defRPr sz="233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8626" y="1596127"/>
            <a:ext cx="5246674" cy="4514439"/>
          </a:xfrm>
        </p:spPr>
        <p:txBody>
          <a:bodyPr/>
          <a:lstStyle>
            <a:lvl1pPr>
              <a:defRPr sz="3637"/>
            </a:lvl1pPr>
            <a:lvl2pPr>
              <a:defRPr sz="3118"/>
            </a:lvl2pPr>
            <a:lvl3pPr>
              <a:defRPr sz="2598"/>
            </a:lvl3pPr>
            <a:lvl4pPr>
              <a:defRPr sz="2338"/>
            </a:lvl4pPr>
            <a:lvl5pPr>
              <a:defRPr sz="2338"/>
            </a:lvl5pPr>
            <a:lvl6pPr>
              <a:defRPr sz="2338"/>
            </a:lvl6pPr>
            <a:lvl7pPr>
              <a:defRPr sz="2338"/>
            </a:lvl7pPr>
            <a:lvl8pPr>
              <a:defRPr sz="2338"/>
            </a:lvl8pPr>
            <a:lvl9pPr>
              <a:defRPr sz="233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963" y="1531204"/>
            <a:ext cx="5248738" cy="63813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963" y="2169337"/>
            <a:ext cx="5248738" cy="3941227"/>
          </a:xfrm>
        </p:spPr>
        <p:txBody>
          <a:bodyPr/>
          <a:lstStyle>
            <a:lvl1pPr>
              <a:defRPr sz="3118"/>
            </a:lvl1pPr>
            <a:lvl2pPr>
              <a:defRPr sz="2598"/>
            </a:lvl2pPr>
            <a:lvl3pPr>
              <a:defRPr sz="2338"/>
            </a:lvl3pPr>
            <a:lvl4pPr>
              <a:defRPr sz="2079"/>
            </a:lvl4pPr>
            <a:lvl5pPr>
              <a:defRPr sz="2079"/>
            </a:lvl5pPr>
            <a:lvl6pPr>
              <a:defRPr sz="2079"/>
            </a:lvl6pPr>
            <a:lvl7pPr>
              <a:defRPr sz="2079"/>
            </a:lvl7pPr>
            <a:lvl8pPr>
              <a:defRPr sz="2079"/>
            </a:lvl8pPr>
            <a:lvl9pPr>
              <a:defRPr sz="207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4503" y="1531204"/>
            <a:ext cx="5250799" cy="63813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4503" y="2169337"/>
            <a:ext cx="5250799" cy="3941227"/>
          </a:xfrm>
        </p:spPr>
        <p:txBody>
          <a:bodyPr/>
          <a:lstStyle>
            <a:lvl1pPr>
              <a:defRPr sz="3118"/>
            </a:lvl1pPr>
            <a:lvl2pPr>
              <a:defRPr sz="2598"/>
            </a:lvl2pPr>
            <a:lvl3pPr>
              <a:defRPr sz="2338"/>
            </a:lvl3pPr>
            <a:lvl4pPr>
              <a:defRPr sz="2079"/>
            </a:lvl4pPr>
            <a:lvl5pPr>
              <a:defRPr sz="2079"/>
            </a:lvl5pPr>
            <a:lvl6pPr>
              <a:defRPr sz="2079"/>
            </a:lvl6pPr>
            <a:lvl7pPr>
              <a:defRPr sz="2079"/>
            </a:lvl7pPr>
            <a:lvl8pPr>
              <a:defRPr sz="2079"/>
            </a:lvl8pPr>
            <a:lvl9pPr>
              <a:defRPr sz="207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965" y="272354"/>
            <a:ext cx="3908196" cy="1159092"/>
          </a:xfrm>
        </p:spPr>
        <p:txBody>
          <a:bodyPr anchor="b"/>
          <a:lstStyle>
            <a:lvl1pPr algn="l">
              <a:defRPr sz="259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462" y="272356"/>
            <a:ext cx="6640838" cy="5838210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965" y="1431448"/>
            <a:ext cx="3908196" cy="4679118"/>
          </a:xfrm>
        </p:spPr>
        <p:txBody>
          <a:bodyPr/>
          <a:lstStyle>
            <a:lvl1pPr marL="0" indent="0">
              <a:buNone/>
              <a:defRPr sz="1819"/>
            </a:lvl1pPr>
            <a:lvl2pPr marL="593949" indent="0">
              <a:buNone/>
              <a:defRPr sz="1559"/>
            </a:lvl2pPr>
            <a:lvl3pPr marL="1187897" indent="0">
              <a:buNone/>
              <a:defRPr sz="1299"/>
            </a:lvl3pPr>
            <a:lvl4pPr marL="1781846" indent="0">
              <a:buNone/>
              <a:defRPr sz="1169"/>
            </a:lvl4pPr>
            <a:lvl5pPr marL="2375794" indent="0">
              <a:buNone/>
              <a:defRPr sz="1169"/>
            </a:lvl5pPr>
            <a:lvl6pPr marL="2969743" indent="0">
              <a:buNone/>
              <a:defRPr sz="1169"/>
            </a:lvl6pPr>
            <a:lvl7pPr marL="3563691" indent="0">
              <a:buNone/>
              <a:defRPr sz="1169"/>
            </a:lvl7pPr>
            <a:lvl8pPr marL="4157640" indent="0">
              <a:buNone/>
              <a:defRPr sz="1169"/>
            </a:lvl8pPr>
            <a:lvl9pPr marL="4751588" indent="0">
              <a:buNone/>
              <a:defRPr sz="11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419" y="4788376"/>
            <a:ext cx="7127558" cy="565296"/>
          </a:xfrm>
        </p:spPr>
        <p:txBody>
          <a:bodyPr anchor="b"/>
          <a:lstStyle>
            <a:lvl1pPr algn="l">
              <a:defRPr sz="259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419" y="611214"/>
            <a:ext cx="7127558" cy="4104323"/>
          </a:xfrm>
        </p:spPr>
        <p:txBody>
          <a:bodyPr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419" y="5353672"/>
            <a:ext cx="7127558" cy="802813"/>
          </a:xfrm>
        </p:spPr>
        <p:txBody>
          <a:bodyPr/>
          <a:lstStyle>
            <a:lvl1pPr marL="0" indent="0">
              <a:buNone/>
              <a:defRPr sz="1819"/>
            </a:lvl1pPr>
            <a:lvl2pPr marL="593949" indent="0">
              <a:buNone/>
              <a:defRPr sz="1559"/>
            </a:lvl2pPr>
            <a:lvl3pPr marL="1187897" indent="0">
              <a:buNone/>
              <a:defRPr sz="1299"/>
            </a:lvl3pPr>
            <a:lvl4pPr marL="1781846" indent="0">
              <a:buNone/>
              <a:defRPr sz="1169"/>
            </a:lvl4pPr>
            <a:lvl5pPr marL="2375794" indent="0">
              <a:buNone/>
              <a:defRPr sz="1169"/>
            </a:lvl5pPr>
            <a:lvl6pPr marL="2969743" indent="0">
              <a:buNone/>
              <a:defRPr sz="1169"/>
            </a:lvl6pPr>
            <a:lvl7pPr marL="3563691" indent="0">
              <a:buNone/>
              <a:defRPr sz="1169"/>
            </a:lvl7pPr>
            <a:lvl8pPr marL="4157640" indent="0">
              <a:buNone/>
              <a:defRPr sz="1169"/>
            </a:lvl8pPr>
            <a:lvl9pPr marL="4751588" indent="0">
              <a:buNone/>
              <a:defRPr sz="11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963" y="273938"/>
            <a:ext cx="10691337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963" y="1596127"/>
            <a:ext cx="10691337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3963" y="6340166"/>
            <a:ext cx="2771828" cy="364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748" y="6340166"/>
            <a:ext cx="3761767" cy="364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3472" y="6340166"/>
            <a:ext cx="2771828" cy="364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7897" rtl="0" eaLnBrk="1" latinLnBrk="0" hangingPunct="1"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61" indent="-445461" algn="l" defTabSz="1187897" rtl="0" eaLnBrk="1" latinLnBrk="0" hangingPunct="1">
        <a:spcBef>
          <a:spcPct val="20000"/>
        </a:spcBef>
        <a:buFont typeface="Arial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965166" indent="-371218" algn="l" defTabSz="1187897" rtl="0" eaLnBrk="1" latinLnBrk="0" hangingPunct="1">
        <a:spcBef>
          <a:spcPct val="20000"/>
        </a:spcBef>
        <a:buFont typeface="Arial" pitchFamily="34" charset="0"/>
        <a:buChar char="–"/>
        <a:defRPr sz="3637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spcBef>
          <a:spcPct val="20000"/>
        </a:spcBef>
        <a:buFont typeface="Arial" pitchFamily="34" charset="0"/>
        <a:buChar char="–"/>
        <a:defRPr sz="259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spcBef>
          <a:spcPct val="20000"/>
        </a:spcBef>
        <a:buFont typeface="Arial" pitchFamily="34" charset="0"/>
        <a:buChar char="»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963" y="273938"/>
            <a:ext cx="10691337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3963" y="1596127"/>
            <a:ext cx="10691337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3963" y="6340166"/>
            <a:ext cx="2771828" cy="364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748" y="6340166"/>
            <a:ext cx="3761767" cy="364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3472" y="6340166"/>
            <a:ext cx="2771828" cy="364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5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1187897" rtl="0" eaLnBrk="1" latinLnBrk="0" hangingPunct="1"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61" indent="-445461" algn="l" defTabSz="1187897" rtl="0" eaLnBrk="1" latinLnBrk="0" hangingPunct="1">
        <a:spcBef>
          <a:spcPct val="20000"/>
        </a:spcBef>
        <a:buFont typeface="Arial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965166" indent="-371218" algn="l" defTabSz="1187897" rtl="0" eaLnBrk="1" latinLnBrk="0" hangingPunct="1">
        <a:spcBef>
          <a:spcPct val="20000"/>
        </a:spcBef>
        <a:buFont typeface="Arial" pitchFamily="34" charset="0"/>
        <a:buChar char="–"/>
        <a:defRPr sz="3637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spcBef>
          <a:spcPct val="20000"/>
        </a:spcBef>
        <a:buFont typeface="Arial" pitchFamily="34" charset="0"/>
        <a:buChar char="–"/>
        <a:defRPr sz="259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spcBef>
          <a:spcPct val="20000"/>
        </a:spcBef>
        <a:buFont typeface="Arial" pitchFamily="34" charset="0"/>
        <a:buChar char="»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spcBef>
          <a:spcPct val="20000"/>
        </a:spcBef>
        <a:buFont typeface="Arial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3194" y="1923503"/>
            <a:ext cx="7764475" cy="109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496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王海燕应聘报告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9791" y="5076453"/>
            <a:ext cx="608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2020/09/27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F:\迅雷下载\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矩形 1025"/>
          <p:cNvSpPr/>
          <p:nvPr/>
        </p:nvSpPr>
        <p:spPr>
          <a:xfrm>
            <a:off x="281888" y="79228"/>
            <a:ext cx="721644" cy="1367291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3" name="TextBox 2"/>
          <p:cNvSpPr txBox="1"/>
          <p:nvPr/>
        </p:nvSpPr>
        <p:spPr>
          <a:xfrm>
            <a:off x="1187103" y="35385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DB2EA"/>
                </a:solidFill>
                <a:sym typeface="Roboto Th" pitchFamily="2" charset="0"/>
              </a:rPr>
              <a:t>阿里巴巴本地生活</a:t>
            </a:r>
            <a:r>
              <a:rPr lang="en-US" altLang="zh-CN" sz="3600" dirty="0">
                <a:solidFill>
                  <a:srgbClr val="0DB2EA"/>
                </a:solidFill>
                <a:sym typeface="Roboto Th" pitchFamily="2" charset="0"/>
              </a:rPr>
              <a:t>_</a:t>
            </a:r>
            <a:r>
              <a:rPr lang="zh-CN" altLang="en-US" sz="3600" dirty="0">
                <a:solidFill>
                  <a:srgbClr val="0DB2EA"/>
                </a:solidFill>
                <a:sym typeface="Roboto Th" pitchFamily="2" charset="0"/>
              </a:rPr>
              <a:t>销售系统统一化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3532" y="1591201"/>
            <a:ext cx="806489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饿了么、口碑、客如云三方各成体系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销售效率低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三方无协同。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通用销售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运营体系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打通本地生活各方数据，实现数据共享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三方销售流程互动，协同作战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07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F:\迅雷下载\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矩形 1025"/>
          <p:cNvSpPr/>
          <p:nvPr/>
        </p:nvSpPr>
        <p:spPr>
          <a:xfrm>
            <a:off x="281888" y="79228"/>
            <a:ext cx="721644" cy="1367291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3" name="TextBox 2"/>
          <p:cNvSpPr txBox="1"/>
          <p:nvPr/>
        </p:nvSpPr>
        <p:spPr>
          <a:xfrm>
            <a:off x="1187103" y="35385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D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自我总结</a:t>
            </a:r>
            <a:endParaRPr lang="zh-CN" altLang="en-US" sz="3600" dirty="0">
              <a:solidFill>
                <a:srgbClr val="0DB2EA"/>
              </a:solidFill>
              <a:sym typeface="Roboto Th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3532" y="1591201"/>
            <a:ext cx="80648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团队组建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：先后在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、百度以及微盟从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开始组建团队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：熟练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流程，每周发布两次，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小时平滑发布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业务能力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：深入一线，面向未来设计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适应能力强。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12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F:\迅雷下载\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8480480" y="-1075491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矩形 1025"/>
          <p:cNvSpPr/>
          <p:nvPr/>
        </p:nvSpPr>
        <p:spPr>
          <a:xfrm>
            <a:off x="281888" y="79228"/>
            <a:ext cx="721644" cy="1367291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3" name="TextBox 2"/>
          <p:cNvSpPr txBox="1"/>
          <p:nvPr/>
        </p:nvSpPr>
        <p:spPr>
          <a:xfrm>
            <a:off x="1187103" y="353850"/>
            <a:ext cx="649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D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业务理解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82D1D73-E57C-4564-B0B0-654994D3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183" y="1334177"/>
            <a:ext cx="3457820" cy="5360889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、五大角色：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</a:t>
            </a:r>
            <a:endParaRPr lang="en-US" altLang="zh-CN" sz="348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</a:t>
            </a:r>
            <a:endParaRPr lang="en-US" altLang="zh-CN" sz="348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endParaRPr lang="en-US" altLang="zh-CN" sz="348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宠物主</a:t>
            </a:r>
            <a:endParaRPr lang="en-US" altLang="zh-CN" sz="348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</a:t>
            </a:r>
            <a:endParaRPr lang="en-US" altLang="zh-CN" sz="348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、多端触达：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endParaRPr lang="en-US" altLang="zh-CN" sz="348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  <a:endParaRPr lang="en-US" altLang="zh-CN" sz="348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、内容聚合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宠物主互动</a:t>
            </a:r>
            <a:endParaRPr lang="en-US" altLang="zh-CN" sz="348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平台运营</a:t>
            </a:r>
            <a:endParaRPr lang="en-US" altLang="zh-CN" sz="348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48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、数据驱动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医患精准匹配</a:t>
            </a:r>
            <a:endParaRPr lang="en-US" altLang="zh-CN" sz="36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精准推荐</a:t>
            </a:r>
            <a:endParaRPr lang="en-US" altLang="zh-CN" sz="36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indent="0">
              <a:buNone/>
            </a:pP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80CDAB-AA51-4E64-9E38-08004E44C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575" y="539949"/>
            <a:ext cx="6161800" cy="6155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222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F:\迅雷下载\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矩形 1025"/>
          <p:cNvSpPr/>
          <p:nvPr/>
        </p:nvSpPr>
        <p:spPr>
          <a:xfrm>
            <a:off x="281888" y="79228"/>
            <a:ext cx="721644" cy="1367291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3" name="TextBox 2"/>
          <p:cNvSpPr txBox="1"/>
          <p:nvPr/>
        </p:nvSpPr>
        <p:spPr>
          <a:xfrm>
            <a:off x="1187103" y="353850"/>
            <a:ext cx="649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D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系统整体规划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0897" y="1019786"/>
            <a:ext cx="44447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最小闭环启动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面向未来设计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20795C-BB4A-4F1D-B8F4-C224163D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008" y="1908101"/>
            <a:ext cx="10624163" cy="42387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120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1E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" y="1736407"/>
            <a:ext cx="11879263" cy="3274176"/>
          </a:xfrm>
          <a:prstGeom prst="rect">
            <a:avLst/>
          </a:prstGeom>
          <a:solidFill>
            <a:srgbClr val="28A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Picture 2" descr="F:\迅雷下载\2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1386407" y="-1052442"/>
            <a:ext cx="9087858" cy="92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46098" y="2858982"/>
            <a:ext cx="6227836" cy="117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15" b="1" dirty="0">
                <a:solidFill>
                  <a:schemeClr val="bg1"/>
                </a:solidFill>
                <a:latin typeface="Arial" pitchFamily="34" charset="0"/>
                <a:ea typeface="文鼎CS大黑" pitchFamily="49" charset="-122"/>
                <a:cs typeface="Arial" pitchFamily="34" charset="0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12829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:\迅雷下载\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7"/>
          <p:cNvSpPr>
            <a:spLocks noChangeArrowheads="1"/>
          </p:cNvSpPr>
          <p:nvPr/>
        </p:nvSpPr>
        <p:spPr bwMode="auto">
          <a:xfrm flipV="1">
            <a:off x="1" y="2411768"/>
            <a:ext cx="4046372" cy="1448006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 sz="1754" dirty="0">
              <a:solidFill>
                <a:srgbClr val="FFFFFF"/>
              </a:solidFill>
            </a:endParaRPr>
          </a:p>
        </p:txBody>
      </p:sp>
      <p:sp>
        <p:nvSpPr>
          <p:cNvPr id="3" name="六边形 4"/>
          <p:cNvSpPr>
            <a:spLocks noChangeArrowheads="1"/>
          </p:cNvSpPr>
          <p:nvPr/>
        </p:nvSpPr>
        <p:spPr bwMode="auto">
          <a:xfrm>
            <a:off x="4769829" y="1867839"/>
            <a:ext cx="338745" cy="292341"/>
          </a:xfrm>
          <a:prstGeom prst="hexagon">
            <a:avLst>
              <a:gd name="adj" fmla="val 25009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>
            <a:spLocks noChangeArrowheads="1"/>
          </p:cNvSpPr>
          <p:nvPr/>
        </p:nvSpPr>
        <p:spPr bwMode="auto">
          <a:xfrm>
            <a:off x="5290996" y="1752399"/>
            <a:ext cx="6044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自我介绍</a:t>
            </a:r>
          </a:p>
        </p:txBody>
      </p:sp>
      <p:sp>
        <p:nvSpPr>
          <p:cNvPr id="5" name="六边形 18"/>
          <p:cNvSpPr>
            <a:spLocks noChangeArrowheads="1"/>
          </p:cNvSpPr>
          <p:nvPr/>
        </p:nvSpPr>
        <p:spPr bwMode="auto">
          <a:xfrm>
            <a:off x="4746418" y="2726984"/>
            <a:ext cx="338745" cy="292342"/>
          </a:xfrm>
          <a:prstGeom prst="hexagon">
            <a:avLst>
              <a:gd name="adj" fmla="val 24934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六边形 21"/>
          <p:cNvSpPr>
            <a:spLocks noChangeArrowheads="1"/>
          </p:cNvSpPr>
          <p:nvPr/>
        </p:nvSpPr>
        <p:spPr bwMode="auto">
          <a:xfrm>
            <a:off x="4769829" y="4684378"/>
            <a:ext cx="338745" cy="292341"/>
          </a:xfrm>
          <a:prstGeom prst="hexagon">
            <a:avLst>
              <a:gd name="adj" fmla="val 25009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4"/>
          <p:cNvSpPr>
            <a:spLocks noChangeArrowheads="1"/>
          </p:cNvSpPr>
          <p:nvPr/>
        </p:nvSpPr>
        <p:spPr bwMode="auto">
          <a:xfrm>
            <a:off x="1930380" y="2798465"/>
            <a:ext cx="1948942" cy="6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897" b="1" spc="29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目录</a:t>
            </a:r>
            <a:endParaRPr lang="en-US" altLang="zh-CN" sz="3897" b="1" spc="29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9" name="文本框 5"/>
          <p:cNvSpPr>
            <a:spLocks noChangeArrowheads="1"/>
          </p:cNvSpPr>
          <p:nvPr/>
        </p:nvSpPr>
        <p:spPr bwMode="auto">
          <a:xfrm>
            <a:off x="5290996" y="2611545"/>
            <a:ext cx="60710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工作经历</a:t>
            </a:r>
          </a:p>
        </p:txBody>
      </p:sp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5389395" y="5540897"/>
            <a:ext cx="5450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未来思考</a:t>
            </a:r>
          </a:p>
        </p:txBody>
      </p:sp>
      <p:sp>
        <p:nvSpPr>
          <p:cNvPr id="16" name="六边形 24"/>
          <p:cNvSpPr>
            <a:spLocks noChangeArrowheads="1"/>
          </p:cNvSpPr>
          <p:nvPr/>
        </p:nvSpPr>
        <p:spPr bwMode="auto">
          <a:xfrm>
            <a:off x="4769829" y="5656337"/>
            <a:ext cx="338745" cy="292341"/>
          </a:xfrm>
          <a:prstGeom prst="hexagon">
            <a:avLst>
              <a:gd name="adj" fmla="val 24934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六边形 18"/>
          <p:cNvSpPr>
            <a:spLocks noChangeArrowheads="1"/>
          </p:cNvSpPr>
          <p:nvPr/>
        </p:nvSpPr>
        <p:spPr bwMode="auto">
          <a:xfrm>
            <a:off x="4746417" y="3689881"/>
            <a:ext cx="338745" cy="292342"/>
          </a:xfrm>
          <a:prstGeom prst="hexagon">
            <a:avLst>
              <a:gd name="adj" fmla="val 24934"/>
              <a:gd name="vf" fmla="val 115470"/>
            </a:avLst>
          </a:prstGeom>
          <a:solidFill>
            <a:srgbClr val="00B3EB">
              <a:alpha val="8000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5"/>
          <p:cNvSpPr>
            <a:spLocks noChangeArrowheads="1"/>
          </p:cNvSpPr>
          <p:nvPr/>
        </p:nvSpPr>
        <p:spPr bwMode="auto">
          <a:xfrm>
            <a:off x="5389395" y="4551886"/>
            <a:ext cx="5529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开发规划</a:t>
            </a:r>
          </a:p>
        </p:txBody>
      </p:sp>
      <p:sp>
        <p:nvSpPr>
          <p:cNvPr id="18" name="文本框 5"/>
          <p:cNvSpPr>
            <a:spLocks noChangeArrowheads="1"/>
          </p:cNvSpPr>
          <p:nvPr/>
        </p:nvSpPr>
        <p:spPr bwMode="auto">
          <a:xfrm>
            <a:off x="5389395" y="3574442"/>
            <a:ext cx="5529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Roboto Th" pitchFamily="2" charset="0"/>
              </a:rPr>
              <a:t>重点产出</a:t>
            </a:r>
          </a:p>
        </p:txBody>
      </p:sp>
    </p:spTree>
    <p:extLst>
      <p:ext uri="{BB962C8B-B14F-4D97-AF65-F5344CB8AC3E}">
        <p14:creationId xmlns:p14="http://schemas.microsoft.com/office/powerpoint/2010/main" val="357627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F:\迅雷下载\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矩形 1025"/>
          <p:cNvSpPr/>
          <p:nvPr/>
        </p:nvSpPr>
        <p:spPr>
          <a:xfrm>
            <a:off x="281888" y="79228"/>
            <a:ext cx="721644" cy="1367291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3" name="TextBox 2"/>
          <p:cNvSpPr txBox="1"/>
          <p:nvPr/>
        </p:nvSpPr>
        <p:spPr>
          <a:xfrm>
            <a:off x="1187103" y="35385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D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3532" y="1620069"/>
            <a:ext cx="8064896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王海燕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年南京大学计算机系毕业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多年架构和高并发系统设计经验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擅长团队组建，先后在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、百度和微盟从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组建团队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较强的团队管理经验，整体研发团队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多人以上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极强的项目管理能力，平均每周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次发布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深入一线，具有很强的业务能力和业务敏感度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12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F:\迅雷下载\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矩形 1025"/>
          <p:cNvSpPr/>
          <p:nvPr/>
        </p:nvSpPr>
        <p:spPr>
          <a:xfrm>
            <a:off x="281888" y="79228"/>
            <a:ext cx="721644" cy="1367291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3" name="TextBox 2"/>
          <p:cNvSpPr txBox="1"/>
          <p:nvPr/>
        </p:nvSpPr>
        <p:spPr>
          <a:xfrm>
            <a:off x="1187103" y="35385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D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3532" y="1737395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-09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年： 企业级应用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群硕软件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（项目经理）（从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0-&gt;20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人）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-14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月： 成熟互联网公司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阿里巴巴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中文站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架构师）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Ebay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（研发经理）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(0-&gt;40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人）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-19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月：创业公司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易点天下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（研发经理）（大数据平台建设以及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DMP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微盟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（技术总监）（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0-&gt;80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人）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1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4" lvl="2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阿里巴巴本地生活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（资深后端专家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-P9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端、销售端、通用业务中台以及基础架构）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54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F:\迅雷下载\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矩形 1025"/>
          <p:cNvSpPr/>
          <p:nvPr/>
        </p:nvSpPr>
        <p:spPr>
          <a:xfrm>
            <a:off x="281888" y="79228"/>
            <a:ext cx="721644" cy="1367291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3" name="TextBox 2"/>
          <p:cNvSpPr txBox="1"/>
          <p:nvPr/>
        </p:nvSpPr>
        <p:spPr>
          <a:xfrm>
            <a:off x="1187103" y="35385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D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重点产出一百度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3532" y="1591201"/>
            <a:ext cx="806489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-14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百度运营产品研发部（研发经理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组建团队（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0-&gt;40)</a:t>
            </a: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通用化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开发，灵活适配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年分公司和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家代理商使用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年百度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CEO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大奖获得者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automation all 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概念（类似现在的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dev-ops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），加快交付效率，提高交付质量。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17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F:\迅雷下载\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9683">
            <a:off x="7878376" y="-1189328"/>
            <a:ext cx="4978666" cy="5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矩形 1025"/>
          <p:cNvSpPr/>
          <p:nvPr/>
        </p:nvSpPr>
        <p:spPr>
          <a:xfrm>
            <a:off x="281888" y="79228"/>
            <a:ext cx="721644" cy="1367291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54"/>
          </a:p>
        </p:txBody>
      </p:sp>
      <p:sp>
        <p:nvSpPr>
          <p:cNvPr id="3" name="TextBox 2"/>
          <p:cNvSpPr txBox="1"/>
          <p:nvPr/>
        </p:nvSpPr>
        <p:spPr>
          <a:xfrm>
            <a:off x="1187103" y="353850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DB2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重点产出一微盟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3532" y="1000181"/>
            <a:ext cx="806489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-19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月（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-&gt;IPO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组建团队，最多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 SAAS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产品建设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深入一线调研需求并进行产品设计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推出业界第一家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 SAAS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也是市场占有率最高的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 SAAS</a:t>
            </a: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孵化公司的中台体系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超级商盟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523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项目发起者和业务负责人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28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1888" y="484109"/>
            <a:ext cx="721644" cy="1022678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endParaRPr lang="zh-CN" altLang="en-US" sz="1754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922708" y="445401"/>
            <a:ext cx="8018502" cy="458818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>
                <a:ln>
                  <a:noFill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sz="3200" dirty="0">
                <a:solidFill>
                  <a:srgbClr val="0DB2EA"/>
                </a:solidFill>
                <a:sym typeface="Roboto Th" pitchFamily="2" charset="0"/>
              </a:rPr>
              <a:t>重点产出</a:t>
            </a:r>
            <a:r>
              <a:rPr lang="en-US" altLang="zh-CN" sz="3200" dirty="0">
                <a:solidFill>
                  <a:srgbClr val="0DB2EA"/>
                </a:solidFill>
                <a:sym typeface="Roboto Th" pitchFamily="2" charset="0"/>
              </a:rPr>
              <a:t>_</a:t>
            </a:r>
            <a:r>
              <a:rPr lang="zh-CN" altLang="en-US" sz="3600" dirty="0">
                <a:solidFill>
                  <a:srgbClr val="0DB2EA"/>
                </a:solidFill>
                <a:sym typeface="Roboto Th" pitchFamily="2" charset="0"/>
              </a:rPr>
              <a:t>微盟中台</a:t>
            </a:r>
          </a:p>
        </p:txBody>
      </p:sp>
      <p:sp>
        <p:nvSpPr>
          <p:cNvPr id="11" name="矩形 10"/>
          <p:cNvSpPr/>
          <p:nvPr/>
        </p:nvSpPr>
        <p:spPr>
          <a:xfrm>
            <a:off x="-1" y="6035983"/>
            <a:ext cx="11879263" cy="48582"/>
          </a:xfrm>
          <a:prstGeom prst="rect">
            <a:avLst/>
          </a:prstGeom>
          <a:solidFill>
            <a:srgbClr val="0DB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endParaRPr lang="zh-CN" altLang="en-US" sz="233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-792716" y="3552521"/>
            <a:ext cx="11597375" cy="2434881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>
                <a:ln>
                  <a:noFill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1187897">
              <a:defRPr/>
            </a:pPr>
            <a:endParaRPr lang="en-US" altLang="zh-CN" sz="2079" dirty="0"/>
          </a:p>
          <a:p>
            <a:pPr defTabSz="1187897">
              <a:defRPr/>
            </a:pPr>
            <a:endParaRPr lang="en-US" altLang="zh-CN" sz="2079" dirty="0"/>
          </a:p>
          <a:p>
            <a:pPr defTabSz="1187897">
              <a:defRPr/>
            </a:pPr>
            <a:endParaRPr lang="en-US" altLang="zh-CN" sz="2079" dirty="0"/>
          </a:p>
        </p:txBody>
      </p:sp>
      <p:sp>
        <p:nvSpPr>
          <p:cNvPr id="7" name="圆角矩形 6"/>
          <p:cNvSpPr/>
          <p:nvPr/>
        </p:nvSpPr>
        <p:spPr>
          <a:xfrm>
            <a:off x="1419845" y="5301515"/>
            <a:ext cx="859349" cy="4687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缓存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72865" y="5313342"/>
            <a:ext cx="1078515" cy="468700"/>
          </a:xfrm>
          <a:prstGeom prst="round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en-US" altLang="zh-CN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CI</a:t>
            </a:r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工具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545051" y="5311629"/>
            <a:ext cx="1460921" cy="478906"/>
          </a:xfrm>
          <a:prstGeom prst="roundRect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监控平台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868000" y="3939155"/>
            <a:ext cx="1181996" cy="6536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会员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574812" y="3931581"/>
            <a:ext cx="1101469" cy="6536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商品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418111" y="2972579"/>
            <a:ext cx="1447698" cy="425060"/>
          </a:xfrm>
          <a:prstGeom prst="roundRect">
            <a:avLst/>
          </a:prstGeom>
          <a:solidFill>
            <a:srgbClr val="B3790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外卖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951812" y="2985137"/>
            <a:ext cx="1295472" cy="418918"/>
          </a:xfrm>
          <a:prstGeom prst="roundRect">
            <a:avLst/>
          </a:prstGeom>
          <a:solidFill>
            <a:srgbClr val="B3790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堂食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716067" y="2950636"/>
            <a:ext cx="1425049" cy="406720"/>
          </a:xfrm>
          <a:prstGeom prst="roundRect">
            <a:avLst/>
          </a:prstGeom>
          <a:solidFill>
            <a:srgbClr val="B3790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微商城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374263" y="2896480"/>
            <a:ext cx="1590314" cy="432189"/>
          </a:xfrm>
          <a:prstGeom prst="roundRect">
            <a:avLst/>
          </a:prstGeom>
          <a:solidFill>
            <a:srgbClr val="B3790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积分商城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003532" y="2002906"/>
            <a:ext cx="2500385" cy="524370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智慧餐厅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973039" y="3851193"/>
            <a:ext cx="1116827" cy="697976"/>
          </a:xfrm>
          <a:prstGeom prst="roundRect">
            <a:avLst>
              <a:gd name="adj" fmla="val 8048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门店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8964577" y="3915505"/>
            <a:ext cx="1100737" cy="765673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en-US" altLang="zh-CN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……</a:t>
            </a:r>
            <a:endParaRPr lang="zh-CN" altLang="en-US" sz="2338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202309" y="3879149"/>
            <a:ext cx="1269878" cy="7203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订单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502173" y="3938774"/>
            <a:ext cx="1269878" cy="7647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卡券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6234359" y="3978276"/>
            <a:ext cx="991133" cy="6536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营销</a:t>
            </a:r>
          </a:p>
        </p:txBody>
      </p:sp>
      <p:sp>
        <p:nvSpPr>
          <p:cNvPr id="36" name="圆角矩形 13"/>
          <p:cNvSpPr/>
          <p:nvPr/>
        </p:nvSpPr>
        <p:spPr>
          <a:xfrm>
            <a:off x="5235174" y="5332915"/>
            <a:ext cx="1743903" cy="42955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自动化测试</a:t>
            </a:r>
          </a:p>
        </p:txBody>
      </p:sp>
      <p:sp>
        <p:nvSpPr>
          <p:cNvPr id="37" name="圆角矩形 13"/>
          <p:cNvSpPr/>
          <p:nvPr/>
        </p:nvSpPr>
        <p:spPr>
          <a:xfrm>
            <a:off x="7297468" y="5340661"/>
            <a:ext cx="1743903" cy="42955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自动化压测</a:t>
            </a:r>
          </a:p>
        </p:txBody>
      </p:sp>
      <p:sp>
        <p:nvSpPr>
          <p:cNvPr id="38" name="圆角矩形 13"/>
          <p:cNvSpPr/>
          <p:nvPr/>
        </p:nvSpPr>
        <p:spPr>
          <a:xfrm>
            <a:off x="9407279" y="5288776"/>
            <a:ext cx="1397380" cy="42955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en-US" altLang="zh-CN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……</a:t>
            </a:r>
            <a:endParaRPr lang="zh-CN" altLang="en-US" sz="2338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9" name="圆角矩形 6"/>
          <p:cNvSpPr/>
          <p:nvPr/>
        </p:nvSpPr>
        <p:spPr>
          <a:xfrm>
            <a:off x="393371" y="5306495"/>
            <a:ext cx="877430" cy="4687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存储</a:t>
            </a:r>
          </a:p>
        </p:txBody>
      </p:sp>
      <p:sp>
        <p:nvSpPr>
          <p:cNvPr id="40" name="圆角矩形 24"/>
          <p:cNvSpPr/>
          <p:nvPr/>
        </p:nvSpPr>
        <p:spPr>
          <a:xfrm>
            <a:off x="3847531" y="1989274"/>
            <a:ext cx="2500385" cy="532759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智慧休娱</a:t>
            </a:r>
          </a:p>
        </p:txBody>
      </p:sp>
      <p:sp>
        <p:nvSpPr>
          <p:cNvPr id="41" name="圆角矩形 24"/>
          <p:cNvSpPr/>
          <p:nvPr/>
        </p:nvSpPr>
        <p:spPr>
          <a:xfrm>
            <a:off x="7197715" y="1989274"/>
            <a:ext cx="2500385" cy="538002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智慧</a:t>
            </a:r>
            <a:r>
              <a:rPr lang="en-US" altLang="zh-CN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……</a:t>
            </a:r>
            <a:endParaRPr lang="zh-CN" altLang="en-US" sz="2338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3810" y="1620070"/>
            <a:ext cx="11363383" cy="4336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0">
            <a:extLst>
              <a:ext uri="{FF2B5EF4-FFF2-40B4-BE49-F238E27FC236}">
                <a16:creationId xmlns:a16="http://schemas.microsoft.com/office/drawing/2014/main" id="{31F43CD9-EF16-4254-BDEF-3F04EFFCA664}"/>
              </a:ext>
            </a:extLst>
          </p:cNvPr>
          <p:cNvSpPr/>
          <p:nvPr/>
        </p:nvSpPr>
        <p:spPr>
          <a:xfrm>
            <a:off x="4172338" y="2932296"/>
            <a:ext cx="1447698" cy="425060"/>
          </a:xfrm>
          <a:prstGeom prst="roundRect">
            <a:avLst/>
          </a:prstGeom>
          <a:solidFill>
            <a:srgbClr val="B3790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zh-CN" altLang="en-US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预约</a:t>
            </a:r>
          </a:p>
        </p:txBody>
      </p:sp>
      <p:sp>
        <p:nvSpPr>
          <p:cNvPr id="8" name="圆角矩形 20">
            <a:extLst>
              <a:ext uri="{FF2B5EF4-FFF2-40B4-BE49-F238E27FC236}">
                <a16:creationId xmlns:a16="http://schemas.microsoft.com/office/drawing/2014/main" id="{B0780093-455A-4007-8781-486B47B608DD}"/>
              </a:ext>
            </a:extLst>
          </p:cNvPr>
          <p:cNvSpPr/>
          <p:nvPr/>
        </p:nvSpPr>
        <p:spPr>
          <a:xfrm>
            <a:off x="9118243" y="2932296"/>
            <a:ext cx="1447698" cy="425060"/>
          </a:xfrm>
          <a:prstGeom prst="roundRect">
            <a:avLst/>
          </a:prstGeom>
          <a:solidFill>
            <a:srgbClr val="B3790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r>
              <a:rPr lang="en-US" altLang="zh-CN" sz="2338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…………</a:t>
            </a:r>
            <a:endParaRPr lang="zh-CN" altLang="en-US" sz="2338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5294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1888" y="484109"/>
            <a:ext cx="721644" cy="1022678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endParaRPr lang="zh-CN" altLang="en-US" sz="1754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922708" y="445401"/>
            <a:ext cx="8018502" cy="458818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>
                <a:ln>
                  <a:noFill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sz="3200" dirty="0">
                <a:solidFill>
                  <a:srgbClr val="0DB2EA"/>
                </a:solidFill>
                <a:sym typeface="Roboto Th" pitchFamily="2" charset="0"/>
              </a:rPr>
              <a:t>重点产出</a:t>
            </a:r>
            <a:r>
              <a:rPr lang="en-US" altLang="zh-CN" sz="3200" dirty="0">
                <a:solidFill>
                  <a:srgbClr val="0DB2EA"/>
                </a:solidFill>
                <a:sym typeface="Roboto Th" pitchFamily="2" charset="0"/>
              </a:rPr>
              <a:t>_</a:t>
            </a:r>
            <a:r>
              <a:rPr lang="zh-CN" altLang="en-US" sz="3600" dirty="0">
                <a:solidFill>
                  <a:srgbClr val="0DB2EA"/>
                </a:solidFill>
                <a:sym typeface="Roboto Th" pitchFamily="2" charset="0"/>
              </a:rPr>
              <a:t>微盟超级商盟</a:t>
            </a:r>
          </a:p>
        </p:txBody>
      </p:sp>
      <p:sp>
        <p:nvSpPr>
          <p:cNvPr id="11" name="矩形 10"/>
          <p:cNvSpPr/>
          <p:nvPr/>
        </p:nvSpPr>
        <p:spPr>
          <a:xfrm>
            <a:off x="-1" y="6035983"/>
            <a:ext cx="11879263" cy="48582"/>
          </a:xfrm>
          <a:prstGeom prst="rect">
            <a:avLst/>
          </a:prstGeom>
          <a:solidFill>
            <a:srgbClr val="0DB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endParaRPr lang="zh-CN" altLang="en-US" sz="233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-792716" y="3552521"/>
            <a:ext cx="11597375" cy="2434881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>
                <a:ln>
                  <a:noFill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1187897">
              <a:defRPr/>
            </a:pPr>
            <a:endParaRPr lang="en-US" altLang="zh-CN" sz="2079" dirty="0"/>
          </a:p>
          <a:p>
            <a:pPr defTabSz="1187897">
              <a:defRPr/>
            </a:pPr>
            <a:endParaRPr lang="en-US" altLang="zh-CN" sz="2079" dirty="0"/>
          </a:p>
          <a:p>
            <a:pPr defTabSz="1187897">
              <a:defRPr/>
            </a:pPr>
            <a:endParaRPr lang="en-US" altLang="zh-CN" sz="2079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CEA904-568F-4477-9BC7-5B13CC40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95" y="1332037"/>
            <a:ext cx="932030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44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1888" y="484109"/>
            <a:ext cx="721644" cy="1022678"/>
          </a:xfrm>
          <a:prstGeom prst="rect">
            <a:avLst/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endParaRPr lang="zh-CN" altLang="en-US" sz="1754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922708" y="445401"/>
            <a:ext cx="8018502" cy="458818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>
                <a:ln>
                  <a:noFill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sz="3200" dirty="0">
                <a:solidFill>
                  <a:srgbClr val="0DB2EA"/>
                </a:solidFill>
                <a:sym typeface="Roboto Th" pitchFamily="2" charset="0"/>
              </a:rPr>
              <a:t>重点产出</a:t>
            </a:r>
            <a:r>
              <a:rPr lang="en-US" altLang="zh-CN" sz="3200" dirty="0">
                <a:solidFill>
                  <a:srgbClr val="0DB2EA"/>
                </a:solidFill>
                <a:sym typeface="Roboto Th" pitchFamily="2" charset="0"/>
              </a:rPr>
              <a:t>_</a:t>
            </a:r>
            <a:r>
              <a:rPr lang="zh-CN" altLang="en-US" sz="3600" dirty="0">
                <a:solidFill>
                  <a:srgbClr val="0DB2EA"/>
                </a:solidFill>
                <a:sym typeface="Roboto Th" pitchFamily="2" charset="0"/>
              </a:rPr>
              <a:t>微盟超级商盟</a:t>
            </a:r>
          </a:p>
        </p:txBody>
      </p:sp>
      <p:sp>
        <p:nvSpPr>
          <p:cNvPr id="11" name="矩形 10"/>
          <p:cNvSpPr/>
          <p:nvPr/>
        </p:nvSpPr>
        <p:spPr>
          <a:xfrm>
            <a:off x="-1" y="6035983"/>
            <a:ext cx="11879263" cy="48582"/>
          </a:xfrm>
          <a:prstGeom prst="rect">
            <a:avLst/>
          </a:prstGeom>
          <a:solidFill>
            <a:srgbClr val="0DB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7897"/>
            <a:endParaRPr lang="zh-CN" altLang="en-US" sz="2338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-792716" y="3552521"/>
            <a:ext cx="11597375" cy="2434881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kern="1200">
                <a:ln>
                  <a:noFill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defTabSz="1187897">
              <a:defRPr/>
            </a:pPr>
            <a:endParaRPr lang="en-US" altLang="zh-CN" sz="2079" dirty="0"/>
          </a:p>
          <a:p>
            <a:pPr defTabSz="1187897">
              <a:defRPr/>
            </a:pPr>
            <a:endParaRPr lang="en-US" altLang="zh-CN" sz="2079" dirty="0"/>
          </a:p>
          <a:p>
            <a:pPr defTabSz="1187897">
              <a:defRPr/>
            </a:pPr>
            <a:endParaRPr lang="en-US" altLang="zh-CN" sz="2079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B98939-255B-47FD-95A1-1A8FA4A2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94" y="1041534"/>
            <a:ext cx="4896544" cy="475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副标题 6">
            <a:extLst>
              <a:ext uri="{FF2B5EF4-FFF2-40B4-BE49-F238E27FC236}">
                <a16:creationId xmlns:a16="http://schemas.microsoft.com/office/drawing/2014/main" id="{7FCEA45F-BAA4-4C9A-AE62-1EC195EB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5600" y="1041534"/>
            <a:ext cx="4606559" cy="4757470"/>
          </a:xfrm>
        </p:spPr>
        <p:txBody>
          <a:bodyPr>
            <a:normAutofit/>
          </a:bodyPr>
          <a:lstStyle/>
          <a:p>
            <a:pPr marL="5074" algn="l" defTabSz="1198047">
              <a:spcBef>
                <a:spcPts val="600"/>
              </a:spcBef>
            </a:pPr>
            <a:r>
              <a:rPr lang="zh-CN" altLang="en-US" sz="252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担任角色： </a:t>
            </a:r>
            <a:endParaRPr lang="en-US" altLang="zh-CN" sz="252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2274" indent="-457200" algn="l" defTabSz="1198047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52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业务线负责人兼产研负责人</a:t>
            </a:r>
            <a:endParaRPr lang="en-US" altLang="zh-CN" sz="252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74" algn="l" defTabSz="1198047">
              <a:spcBef>
                <a:spcPts val="600"/>
              </a:spcBef>
            </a:pPr>
            <a:r>
              <a:rPr lang="zh-CN" altLang="en-US" sz="252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项目业绩：</a:t>
            </a:r>
            <a:endParaRPr lang="en-US" altLang="zh-CN" sz="252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2274" indent="-457200" algn="l" defTabSz="1198047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52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先后在丽江、上海以及河南开封等城市落地。</a:t>
            </a:r>
            <a:endParaRPr lang="en-US" altLang="zh-CN" sz="252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2274" indent="-457200" algn="l" defTabSz="1198047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52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日流水</a:t>
            </a:r>
            <a:r>
              <a:rPr lang="en-US" altLang="zh-CN" sz="252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30w+</a:t>
            </a:r>
          </a:p>
          <a:p>
            <a:pPr marL="462274" indent="-457200" algn="l" defTabSz="1198047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52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月流水千万</a:t>
            </a:r>
            <a:endParaRPr lang="en-US" altLang="zh-CN" sz="252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74" algn="l" defTabSz="1198047">
              <a:spcBef>
                <a:spcPts val="600"/>
              </a:spcBef>
            </a:pPr>
            <a:endParaRPr lang="zh-CN" altLang="en-US" sz="252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37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663</Words>
  <Application>Microsoft Office PowerPoint</Application>
  <PresentationFormat>自定义</PresentationFormat>
  <Paragraphs>151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Calibri</vt:lpstr>
      <vt:lpstr>Wingdings</vt:lpstr>
      <vt:lpstr>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HaydenWang</dc:creator>
  <cp:lastModifiedBy>王 海燕</cp:lastModifiedBy>
  <cp:revision>471</cp:revision>
  <dcterms:modified xsi:type="dcterms:W3CDTF">2020-09-27T05:35:05Z</dcterms:modified>
</cp:coreProperties>
</file>