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0"/>
  </p:notesMasterIdLst>
  <p:sldIdLst>
    <p:sldId id="291" r:id="rId4"/>
    <p:sldId id="292" r:id="rId5"/>
    <p:sldId id="293" r:id="rId6"/>
    <p:sldId id="294" r:id="rId7"/>
    <p:sldId id="295" r:id="rId8"/>
    <p:sldId id="296" r:id="rId9"/>
    <p:sldId id="297" r:id="rId11"/>
    <p:sldId id="298" r:id="rId12"/>
    <p:sldId id="299" r:id="rId13"/>
    <p:sldId id="300" r:id="rId14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海燕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78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2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8T00:02:41.45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CFBFC4-E1B4-436C-86D1-5D0959D958C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等线" panose="02010600030101010101" pitchFamily="2" charset="-122"/>
              </a:rPr>
              <a:t>边界： 业务沉淀，业务线归业务线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63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等线" panose="02010600030101010101" pitchFamily="2" charset="-122"/>
              </a:rPr>
              <a:t>边界： 业务沉淀，业务线归业务线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84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1V994W2\Documents\Tencent%20Files\574576071\FileRecv\&#25340;&#35013;&#32032;&#26448;\&#20845;&#21313;\\10\subject_holdleft_166,111,80_0_staid_full_0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43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6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6.png"/><Relationship Id="rId5" Type="http://schemas.openxmlformats.org/officeDocument/2006/relationships/tags" Target="../tags/tag8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86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1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1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13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906463" y="4343400"/>
            <a:ext cx="74056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ea typeface="宋体" panose="02010600030101010101" pitchFamily="2" charset="-122"/>
              </a:rPr>
            </a:fld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Calibri" panose="020F0502020204030204" pitchFamily="34" charset="0"/>
              </a:rPr>
            </a:fld>
            <a:endParaRPr lang="zh-CN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ea typeface="宋体" panose="02010600030101010101" pitchFamily="2" charset="-122"/>
              </a:rPr>
            </a:fld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73950" y="6286500"/>
            <a:ext cx="1277938" cy="414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Picture 11" descr="F:\迅雷下载\2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-1310317">
            <a:off x="6064250" y="-1301750"/>
            <a:ext cx="3832225" cy="5176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758679"/>
            <a:ext cx="4762500" cy="1049179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ctr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4231085"/>
            <a:ext cx="4762500" cy="270986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777851"/>
            <a:chOff x="0" y="0"/>
            <a:chExt cx="12192000" cy="777851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905000"/>
            <a:ext cx="2434505" cy="3048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6709495" y="1905000"/>
            <a:ext cx="2434505" cy="304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2484120" y="4343798"/>
            <a:ext cx="4175760" cy="551021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2484120" y="3317557"/>
            <a:ext cx="4175760" cy="62674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kumimoji="0" lang="zh-CN" altLang="en-US" sz="3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dist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777851"/>
            <a:chOff x="0" y="0"/>
            <a:chExt cx="12192000" cy="777851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4679158" y="162612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777851"/>
            <a:chOff x="0" y="0"/>
            <a:chExt cx="12192000" cy="777851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502447" y="1000133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5623560" y="2398654"/>
            <a:ext cx="3291840" cy="2060692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080149"/>
            <a:ext cx="540068" cy="7778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Calibri" panose="020F0502020204030204" pitchFamily="34" charset="0"/>
              </a:rPr>
            </a:fld>
            <a:endParaRPr lang="zh-CN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777851"/>
            <a:chOff x="0" y="0"/>
            <a:chExt cx="12192000" cy="777851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777851"/>
            <a:chOff x="0" y="0"/>
            <a:chExt cx="12192000" cy="777851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9144000" cy="777851"/>
            <a:chOff x="0" y="0"/>
            <a:chExt cx="12192000" cy="777851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02447" y="162612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559844" y="2084626"/>
            <a:ext cx="4024313" cy="1049179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581751" y="3756660"/>
            <a:ext cx="3985736" cy="82867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ctr">
              <a:defRPr lang="zh-CN" altLang="en-US" sz="135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10"/>
            </p:custDataLst>
          </p:nvPr>
        </p:nvGrpSpPr>
        <p:grpSpPr>
          <a:xfrm>
            <a:off x="2581751" y="3683318"/>
            <a:ext cx="3980498" cy="975360"/>
            <a:chOff x="4991" y="5402"/>
            <a:chExt cx="9414" cy="2048"/>
          </a:xfrm>
        </p:grpSpPr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>
              <a:off x="4991" y="5402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>
              <a:off x="4991" y="7450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7624" y="0"/>
            <a:ext cx="540068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41556" y="0"/>
            <a:ext cx="540068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6"/>
            <a:ext cx="8139178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8" cy="5251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2" y="0"/>
            <a:ext cx="540068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3396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5942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603932" y="0"/>
            <a:ext cx="540068" cy="525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8806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22756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1405930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8" cy="5251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2" y="0"/>
            <a:ext cx="540068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8595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7631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32368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8" cy="5251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2" y="0"/>
            <a:ext cx="540068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7402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0826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3068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603932" y="6332855"/>
            <a:ext cx="540068" cy="5251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080125"/>
            <a:ext cx="540068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92846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0250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0250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9144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9108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906463" y="4343400"/>
            <a:ext cx="74056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ea typeface="宋体" panose="02010600030101010101" pitchFamily="2" charset="-122"/>
              </a:rPr>
            </a:fld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7928610" y="5676265"/>
            <a:ext cx="1214914" cy="11817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107940"/>
            <a:ext cx="1214914" cy="1750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6375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12045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40698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Calibri" panose="020F0502020204030204" pitchFamily="34" charset="0"/>
              </a:rPr>
            </a:fld>
            <a:endParaRPr lang="zh-CN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Calibri" panose="020F0502020204030204" pitchFamily="34" charset="0"/>
              </a:rPr>
            </a:fld>
            <a:endParaRPr lang="zh-CN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Calibri" panose="020F0502020204030204" pitchFamily="34" charset="0"/>
              </a:rPr>
            </a:fld>
            <a:endParaRPr lang="zh-CN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6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ea typeface="宋体" panose="02010600030101010101" pitchFamily="2" charset="-122"/>
              </a:rPr>
            </a:fld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2"/>
          </p:nvPr>
        </p:nvSpPr>
        <p:spPr>
          <a:xfrm>
            <a:off x="349250" y="6459538"/>
            <a:ext cx="1963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600450" y="6459538"/>
            <a:ext cx="3486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solidFill>
                  <a:schemeClr val="tx2"/>
                </a:solidFill>
                <a:ea typeface="宋体" panose="02010600030101010101" pitchFamily="2" charset="-122"/>
              </a:rPr>
            </a:fld>
            <a:endParaRPr lang="zh-CN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vert="horz" wrap="square" lIns="457200" tIns="457200" rIns="0" bIns="45720" numCol="1" rtlCol="0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ea typeface="宋体" panose="02010600030101010101" pitchFamily="2" charset="-122"/>
              </a:rPr>
            </a:fld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6" Type="http://schemas.openxmlformats.org/officeDocument/2006/relationships/theme" Target="../theme/theme2.xml"/><Relationship Id="rId25" Type="http://schemas.openxmlformats.org/officeDocument/2006/relationships/tags" Target="../tags/tag150.xml"/><Relationship Id="rId24" Type="http://schemas.openxmlformats.org/officeDocument/2006/relationships/tags" Target="../tags/tag149.xml"/><Relationship Id="rId23" Type="http://schemas.openxmlformats.org/officeDocument/2006/relationships/tags" Target="../tags/tag148.xml"/><Relationship Id="rId22" Type="http://schemas.openxmlformats.org/officeDocument/2006/relationships/tags" Target="../tags/tag147.xml"/><Relationship Id="rId21" Type="http://schemas.openxmlformats.org/officeDocument/2006/relationships/tags" Target="../tags/tag146.xml"/><Relationship Id="rId20" Type="http://schemas.openxmlformats.org/officeDocument/2006/relationships/tags" Target="../tags/tag145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Calibri" panose="020F0502020204030204" pitchFamily="34" charset="0"/>
              </a:rPr>
            </a:fld>
            <a:endParaRPr lang="zh-CN" altLang="zh-CN" dirty="0">
              <a:latin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90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5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6" Type="http://schemas.openxmlformats.org/officeDocument/2006/relationships/slideLayout" Target="../slideLayouts/slideLayout19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6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19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76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" Type="http://schemas.openxmlformats.org/officeDocument/2006/relationships/tags" Target="../tags/tag17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181.xml"/><Relationship Id="rId7" Type="http://schemas.openxmlformats.org/officeDocument/2006/relationships/image" Target="../media/image12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80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" Type="http://schemas.openxmlformats.org/officeDocument/2006/relationships/tags" Target="../tags/tag17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8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8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8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.xml"/><Relationship Id="rId1" Type="http://schemas.openxmlformats.org/officeDocument/2006/relationships/tags" Target="../tags/tag18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9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95.xml"/><Relationship Id="rId31" Type="http://schemas.openxmlformats.org/officeDocument/2006/relationships/comments" Target="../comments/comment1.xml"/><Relationship Id="rId30" Type="http://schemas.openxmlformats.org/officeDocument/2006/relationships/notesSlide" Target="../notesSlides/notesSlide3.xml"/><Relationship Id="rId3" Type="http://schemas.openxmlformats.org/officeDocument/2006/relationships/image" Target="file:///C:\Users\1V994W2\PycharmProjects\PPT_Background_Generation/pic_temp/0_pic_quater_left_up.png" TargetMode="External"/><Relationship Id="rId29" Type="http://schemas.openxmlformats.org/officeDocument/2006/relationships/slideLayout" Target="../slideLayouts/slideLayout19.xml"/><Relationship Id="rId28" Type="http://schemas.openxmlformats.org/officeDocument/2006/relationships/tags" Target="../tags/tag217.xml"/><Relationship Id="rId27" Type="http://schemas.openxmlformats.org/officeDocument/2006/relationships/tags" Target="../tags/tag216.xml"/><Relationship Id="rId26" Type="http://schemas.openxmlformats.org/officeDocument/2006/relationships/tags" Target="../tags/tag215.xml"/><Relationship Id="rId25" Type="http://schemas.openxmlformats.org/officeDocument/2006/relationships/tags" Target="../tags/tag214.xml"/><Relationship Id="rId24" Type="http://schemas.openxmlformats.org/officeDocument/2006/relationships/tags" Target="../tags/tag213.xml"/><Relationship Id="rId23" Type="http://schemas.openxmlformats.org/officeDocument/2006/relationships/tags" Target="../tags/tag212.xml"/><Relationship Id="rId22" Type="http://schemas.openxmlformats.org/officeDocument/2006/relationships/tags" Target="../tags/tag211.xml"/><Relationship Id="rId21" Type="http://schemas.openxmlformats.org/officeDocument/2006/relationships/tags" Target="../tags/tag210.xml"/><Relationship Id="rId20" Type="http://schemas.openxmlformats.org/officeDocument/2006/relationships/tags" Target="../tags/tag209.xml"/><Relationship Id="rId2" Type="http://schemas.openxmlformats.org/officeDocument/2006/relationships/image" Target="../media/image5.png"/><Relationship Id="rId19" Type="http://schemas.openxmlformats.org/officeDocument/2006/relationships/tags" Target="../tags/tag208.xml"/><Relationship Id="rId18" Type="http://schemas.openxmlformats.org/officeDocument/2006/relationships/tags" Target="../tags/tag207.xml"/><Relationship Id="rId17" Type="http://schemas.openxmlformats.org/officeDocument/2006/relationships/tags" Target="../tags/tag206.xml"/><Relationship Id="rId16" Type="http://schemas.openxmlformats.org/officeDocument/2006/relationships/tags" Target="../tags/tag205.xml"/><Relationship Id="rId15" Type="http://schemas.openxmlformats.org/officeDocument/2006/relationships/tags" Target="../tags/tag204.xml"/><Relationship Id="rId14" Type="http://schemas.openxmlformats.org/officeDocument/2006/relationships/tags" Target="../tags/tag203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5292090" y="5373370"/>
            <a:ext cx="1212215" cy="454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 fontScale="70000"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kumimoji="0" lang="en-US" altLang="zh-CN" sz="3200" b="0" i="0" u="none" strike="noStrike" kern="1200" cap="all" spc="200" normalizeH="0" baseline="0" noProof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2020</a:t>
            </a:r>
            <a:endParaRPr kumimoji="0" lang="en-US" altLang="zh-CN" sz="3200" b="0" i="0" u="none" strike="noStrike" kern="1200" cap="all" spc="200" normalizeH="0" baseline="0" noProof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3857625" y="1824990"/>
            <a:ext cx="1428750" cy="476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5"/>
          <p:cNvSpPr txBox="1"/>
          <p:nvPr>
            <p:custDataLst>
              <p:tags r:id="rId3"/>
            </p:custDataLst>
          </p:nvPr>
        </p:nvSpPr>
        <p:spPr>
          <a:xfrm>
            <a:off x="3971925" y="1824990"/>
            <a:ext cx="1199515" cy="4756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27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202X</a:t>
            </a:r>
            <a:endParaRPr lang="en-US" altLang="zh-CN" sz="27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2190750" y="2758679"/>
            <a:ext cx="4762500" cy="104917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strike="noStrike" baseline="0" dirty="0">
                <a:solidFill>
                  <a:schemeClr val="accent1"/>
                </a:solidFill>
              </a:rPr>
              <a:t>中台那些事</a:t>
            </a:r>
            <a:endParaRPr lang="zh-CN" altLang="en-US" sz="5400" strike="noStrike" baseline="0" dirty="0">
              <a:solidFill>
                <a:schemeClr val="accent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4"/>
            <p:custDataLst>
              <p:tags r:id="rId5"/>
            </p:custDataLst>
          </p:nvPr>
        </p:nvSpPr>
        <p:spPr>
          <a:xfrm>
            <a:off x="1397000" y="4185921"/>
            <a:ext cx="6350000" cy="361315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500" strike="noStrike" baseline="0">
                <a:solidFill>
                  <a:schemeClr val="dk1">
                    <a:lumMod val="65000"/>
                    <a:lumOff val="35000"/>
                  </a:schemeClr>
                </a:solidFill>
              </a:rPr>
              <a:t>王海燕</a:t>
            </a:r>
            <a:endParaRPr lang="zh-CN" altLang="en-US" sz="1500" strike="noStrike" baseline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1889125" y="1909763"/>
            <a:ext cx="5365750" cy="1398905"/>
          </a:xfrm>
        </p:spPr>
        <p:txBody>
          <a:bodyPr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000" dirty="0">
                <a:solidFill>
                  <a:schemeClr val="accent1"/>
                </a:solidFill>
              </a:rPr>
              <a:t>Q&amp;A</a:t>
            </a:r>
            <a:endParaRPr lang="en-US" altLang="zh-CN" sz="6000" dirty="0">
              <a:solidFill>
                <a:schemeClr val="accent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>
          <a:xfrm>
            <a:off x="2581751" y="3756660"/>
            <a:ext cx="3985736" cy="82867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</a:rPr>
              <a:t>单击此处输入你的副标题，文字是您思想的提炼，请尽量言简意赅的阐述观点，以便观者可以准确理解您所传达的信息。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37624" y="0"/>
            <a:ext cx="540068" cy="525145"/>
          </a:xfrm>
          <a:prstGeom prst="rect">
            <a:avLst/>
          </a:prstGeom>
        </p:spPr>
      </p:pic>
      <p:pic>
        <p:nvPicPr>
          <p:cNvPr id="4" name="图片 3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41556" y="0"/>
            <a:ext cx="540068" cy="777875"/>
          </a:xfrm>
          <a:prstGeom prst="rect">
            <a:avLst/>
          </a:prstGeom>
        </p:spPr>
      </p:pic>
      <p:sp>
        <p:nvSpPr>
          <p:cNvPr id="5123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692150"/>
            <a:ext cx="7416800" cy="1008063"/>
          </a:xfr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zh-CN" altLang="en-US" sz="36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那么多系统，那么多代码，还有</a:t>
            </a:r>
            <a:r>
              <a:rPr lang="zh-CN" altLang="en-US" sz="36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bug</a:t>
            </a:r>
            <a:endParaRPr lang="zh-CN" altLang="en-US" sz="36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+mn-ea"/>
            </a:endParaRPr>
          </a:p>
        </p:txBody>
      </p:sp>
      <p:sp>
        <p:nvSpPr>
          <p:cNvPr id="2" name="Rectangle: Rounded Corners 1"/>
          <p:cNvSpPr/>
          <p:nvPr>
            <p:custDataLst>
              <p:tags r:id="rId7"/>
            </p:custDataLst>
          </p:nvPr>
        </p:nvSpPr>
        <p:spPr>
          <a:xfrm>
            <a:off x="1331913" y="2133600"/>
            <a:ext cx="1223963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前端业务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Rectangle: Rounded Corners 4"/>
          <p:cNvSpPr/>
          <p:nvPr>
            <p:custDataLst>
              <p:tags r:id="rId8"/>
            </p:custDataLst>
          </p:nvPr>
        </p:nvSpPr>
        <p:spPr>
          <a:xfrm>
            <a:off x="1331913" y="3052763"/>
            <a:ext cx="1223963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业务能力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: Rounded Corners 5"/>
          <p:cNvSpPr/>
          <p:nvPr>
            <p:custDataLst>
              <p:tags r:id="rId9"/>
            </p:custDataLst>
          </p:nvPr>
        </p:nvSpPr>
        <p:spPr>
          <a:xfrm>
            <a:off x="2627313" y="2090738"/>
            <a:ext cx="1223963" cy="9366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前端业务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Rectangle: Rounded Corners 6"/>
          <p:cNvSpPr/>
          <p:nvPr>
            <p:custDataLst>
              <p:tags r:id="rId10"/>
            </p:custDataLst>
          </p:nvPr>
        </p:nvSpPr>
        <p:spPr>
          <a:xfrm>
            <a:off x="2627313" y="3011488"/>
            <a:ext cx="1223963" cy="9350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业务能力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: Rounded Corners 7"/>
          <p:cNvSpPr/>
          <p:nvPr>
            <p:custDataLst>
              <p:tags r:id="rId11"/>
            </p:custDataLst>
          </p:nvPr>
        </p:nvSpPr>
        <p:spPr>
          <a:xfrm>
            <a:off x="6156325" y="2097088"/>
            <a:ext cx="1633538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前端业务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Rectangle: Rounded Corners 8"/>
          <p:cNvSpPr/>
          <p:nvPr>
            <p:custDataLst>
              <p:tags r:id="rId12"/>
            </p:custDataLst>
          </p:nvPr>
        </p:nvSpPr>
        <p:spPr>
          <a:xfrm>
            <a:off x="6151563" y="3094038"/>
            <a:ext cx="1635125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业务能力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: Rounded Corners 9"/>
          <p:cNvSpPr/>
          <p:nvPr>
            <p:custDataLst>
              <p:tags r:id="rId13"/>
            </p:custDataLst>
          </p:nvPr>
        </p:nvSpPr>
        <p:spPr>
          <a:xfrm>
            <a:off x="4179888" y="2051050"/>
            <a:ext cx="1635125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前端业务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Rectangle: Rounded Corners 10"/>
          <p:cNvSpPr/>
          <p:nvPr>
            <p:custDataLst>
              <p:tags r:id="rId14"/>
            </p:custDataLst>
          </p:nvPr>
        </p:nvSpPr>
        <p:spPr>
          <a:xfrm>
            <a:off x="4176713" y="3048000"/>
            <a:ext cx="1633538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业务能力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37624" y="0"/>
            <a:ext cx="540068" cy="5251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41556" y="0"/>
            <a:ext cx="540068" cy="777875"/>
          </a:xfrm>
          <a:prstGeom prst="rect">
            <a:avLst/>
          </a:prstGeom>
        </p:spPr>
      </p:pic>
      <p:sp>
        <p:nvSpPr>
          <p:cNvPr id="5123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620713"/>
            <a:ext cx="6813550" cy="936625"/>
          </a:xfr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1</a:t>
            </a: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、什么是中台</a:t>
            </a:r>
            <a:endParaRPr lang="en-US" altLang="zh-CN" sz="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+mn-ea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4294967295"/>
            <p:custDataLst>
              <p:tags r:id="rId7"/>
            </p:custDataLst>
          </p:nvPr>
        </p:nvSpPr>
        <p:spPr>
          <a:xfrm>
            <a:off x="611188" y="1628775"/>
            <a:ext cx="4392613" cy="3671888"/>
          </a:xfrm>
          <a:noFill/>
          <a:ln w="9525">
            <a:solidFill>
              <a:schemeClr val="dk1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defTabSz="914400" eaLnBrk="1" fontAlgn="auto" hangingPunct="1">
              <a:buSzTx/>
              <a:buFont typeface="Wingdings" panose="05000000000000000000" pitchFamily="2" charset="2"/>
              <a:buChar char="l"/>
            </a:pPr>
            <a:r>
              <a:rPr lang="en-US" altLang="zh-CN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en-US" altLang="zh-CN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en-US" altLang="zh-CN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月阿里提出“大中台、小前台”战略</a:t>
            </a:r>
            <a:endParaRPr lang="en-US" altLang="zh-CN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 defTabSz="914400" eaLnBrk="1" fontAlgn="auto" hangingPunct="1">
              <a:buSzTx/>
              <a:buFont typeface="Wingdings" panose="05000000000000000000" pitchFamily="2" charset="2"/>
              <a:buChar char="l"/>
            </a:pPr>
            <a:r>
              <a:rPr lang="en-US" altLang="zh-CN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一组通用的业务中间件的集合</a:t>
            </a:r>
            <a:endParaRPr lang="en-US" altLang="zh-CN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 defTabSz="914400" eaLnBrk="1" fontAlgn="auto" hangingPunct="1">
              <a:buSzTx/>
              <a:buFont typeface="Wingdings" panose="05000000000000000000" pitchFamily="2" charset="2"/>
              <a:buChar char="l"/>
            </a:pPr>
            <a:r>
              <a:rPr lang="en-US" altLang="zh-CN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通用，公司业务基石</a:t>
            </a:r>
            <a:endParaRPr lang="en-US" altLang="zh-CN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 defTabSz="914400" eaLnBrk="1" fontAlgn="auto" hangingPunct="1">
              <a:buSzTx/>
              <a:buFont typeface="Wingdings" panose="05000000000000000000" pitchFamily="2" charset="2"/>
              <a:buChar char="l"/>
            </a:pPr>
            <a:r>
              <a:rPr lang="en-US" altLang="zh-CN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业务能力抽象</a:t>
            </a:r>
            <a:r>
              <a:rPr lang="en-US" altLang="zh-CN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为前端赋能</a:t>
            </a:r>
            <a:endParaRPr lang="en-US" altLang="zh-CN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: Rounded Corners 3"/>
          <p:cNvSpPr/>
          <p:nvPr>
            <p:custDataLst>
              <p:tags r:id="rId8"/>
            </p:custDataLst>
          </p:nvPr>
        </p:nvSpPr>
        <p:spPr>
          <a:xfrm>
            <a:off x="7408863" y="3513138"/>
            <a:ext cx="1633538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前端业务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: Rounded Corners 5"/>
          <p:cNvSpPr/>
          <p:nvPr>
            <p:custDataLst>
              <p:tags r:id="rId9"/>
            </p:custDataLst>
          </p:nvPr>
        </p:nvSpPr>
        <p:spPr>
          <a:xfrm>
            <a:off x="5432425" y="3467100"/>
            <a:ext cx="1635125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前端业务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Rectangle: Rounded Corners 6"/>
          <p:cNvSpPr/>
          <p:nvPr>
            <p:custDataLst>
              <p:tags r:id="rId10"/>
            </p:custDataLst>
          </p:nvPr>
        </p:nvSpPr>
        <p:spPr>
          <a:xfrm>
            <a:off x="5429250" y="4464050"/>
            <a:ext cx="3613150" cy="93503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通用业务能力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37624" y="0"/>
            <a:ext cx="540068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41556" y="0"/>
            <a:ext cx="540068" cy="777875"/>
          </a:xfrm>
          <a:prstGeom prst="rect">
            <a:avLst/>
          </a:prstGeom>
        </p:spPr>
      </p:pic>
      <p:sp>
        <p:nvSpPr>
          <p:cNvPr id="4099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2988" y="908050"/>
            <a:ext cx="6813550" cy="1011238"/>
          </a:xfr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lvl="0" algn="l" defTabSz="914400" eaLnBrk="1" fontAlgn="auto" hangingPunct="1">
              <a:spcAft>
                <a:spcPts val="0"/>
              </a:spcAft>
              <a:buClrTx/>
              <a:buSzTx/>
              <a:buFontTx/>
            </a:pP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2</a:t>
            </a: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、为什么存在？</a:t>
            </a:r>
            <a:endParaRPr lang="en-US" altLang="zh-CN" sz="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+mn-ea"/>
            </a:endParaRP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subTitle" idx="4294967295"/>
            <p:custDataLst>
              <p:tags r:id="rId7"/>
            </p:custDataLst>
          </p:nvPr>
        </p:nvSpPr>
        <p:spPr>
          <a:xfrm>
            <a:off x="611188" y="1989138"/>
            <a:ext cx="7921625" cy="3527425"/>
          </a:xfrm>
          <a:noFill/>
          <a:ln w="9525">
            <a:solidFill>
              <a:schemeClr val="dk1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 eaLnBrk="1" fontAlgn="auto" hangingPunct="1">
              <a:buSzTx/>
            </a:pPr>
            <a:r>
              <a:rPr lang="zh-CN" altLang="en-US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是否还记得技术中间件</a:t>
            </a:r>
            <a:endParaRPr lang="zh-CN" altLang="en-US" b="1" i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fontAlgn="auto" hangingPunct="1">
              <a:buSzTx/>
            </a:pPr>
            <a:r>
              <a:rPr lang="zh-CN" altLang="en-US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中台某种程度上是为前台而生的！</a:t>
            </a:r>
            <a:endParaRPr lang="zh-CN" altLang="en-US" b="1" i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fontAlgn="auto" hangingPunct="1">
              <a:buSzTx/>
            </a:pPr>
            <a:r>
              <a:rPr lang="zh-CN" altLang="en-US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复用</a:t>
            </a:r>
            <a:r>
              <a:rPr lang="zh-CN" altLang="en-US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重复造轮子</a:t>
            </a:r>
            <a:endParaRPr lang="zh-CN" altLang="en-US" b="1" i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fontAlgn="auto" hangingPunct="1">
              <a:buSzTx/>
            </a:pPr>
            <a:r>
              <a:rPr lang="zh-CN" altLang="en-US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敏捷： 业务能力沉淀，支持前端更多玩法</a:t>
            </a:r>
            <a:endParaRPr lang="zh-CN" altLang="en-US" b="1" i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fontAlgn="auto" hangingPunct="1">
              <a:buSzTx/>
            </a:pPr>
            <a:r>
              <a:rPr lang="zh-CN" altLang="en-US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解耦： 自成体系，灵活组合</a:t>
            </a:r>
            <a:endParaRPr lang="zh-CN" altLang="en-US" b="1" i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37624" y="0"/>
            <a:ext cx="540068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41556" y="0"/>
            <a:ext cx="540068" cy="777875"/>
          </a:xfrm>
          <a:prstGeom prst="rect">
            <a:avLst/>
          </a:prstGeom>
        </p:spPr>
      </p:pic>
      <p:pic>
        <p:nvPicPr>
          <p:cNvPr id="14338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196975"/>
            <a:ext cx="7777163" cy="45354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37624" y="0"/>
            <a:ext cx="540068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41556" y="0"/>
            <a:ext cx="540068" cy="777875"/>
          </a:xfrm>
          <a:prstGeom prst="rect">
            <a:avLst/>
          </a:prstGeom>
        </p:spPr>
      </p:pic>
      <p:sp>
        <p:nvSpPr>
          <p:cNvPr id="6147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2988" y="908050"/>
            <a:ext cx="6813550" cy="1011238"/>
          </a:xfr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lvl="0" algn="l" defTabSz="914400" eaLnBrk="1" fontAlgn="auto" hangingPunct="1">
              <a:spcAft>
                <a:spcPts val="0"/>
              </a:spcAft>
              <a:buClrTx/>
              <a:buSzTx/>
              <a:buFontTx/>
            </a:pP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3</a:t>
            </a: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、常见中台</a:t>
            </a:r>
            <a:endParaRPr lang="en-US" altLang="zh-CN" sz="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+mn-ea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4294967295"/>
            <p:custDataLst>
              <p:tags r:id="rId7"/>
            </p:custDataLst>
          </p:nvPr>
        </p:nvSpPr>
        <p:spPr>
          <a:xfrm>
            <a:off x="611188" y="2276475"/>
            <a:ext cx="6553200" cy="374650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sz="3200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数据中台：</a:t>
            </a:r>
            <a:endParaRPr lang="zh-CN" altLang="en-US" sz="3200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sz="3200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业务中台：</a:t>
            </a:r>
            <a:endParaRPr lang="zh-CN" altLang="en-US" sz="3200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sz="3200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基础能力中台：</a:t>
            </a:r>
            <a:endParaRPr lang="zh-CN" altLang="en-US" sz="3200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endParaRPr lang="zh-CN" altLang="en-US" sz="3200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37624" y="0"/>
            <a:ext cx="540068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41556" y="0"/>
            <a:ext cx="540068" cy="777875"/>
          </a:xfrm>
          <a:prstGeom prst="rect">
            <a:avLst/>
          </a:prstGeom>
        </p:spPr>
      </p:pic>
      <p:sp>
        <p:nvSpPr>
          <p:cNvPr id="6147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2988" y="908050"/>
            <a:ext cx="6813550" cy="1011238"/>
          </a:xfr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lvl="0" algn="l" defTabSz="914400" eaLnBrk="1" fontAlgn="auto" hangingPunct="1">
              <a:spcAft>
                <a:spcPts val="0"/>
              </a:spcAft>
              <a:buClrTx/>
              <a:buSzTx/>
              <a:buFontTx/>
            </a:pP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4</a:t>
            </a: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、如何做</a:t>
            </a:r>
            <a:endParaRPr lang="en-US" altLang="zh-CN" sz="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+mn-ea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4294967295"/>
            <p:custDataLst>
              <p:tags r:id="rId7"/>
            </p:custDataLst>
          </p:nvPr>
        </p:nvSpPr>
        <p:spPr>
          <a:xfrm>
            <a:off x="611188" y="1919288"/>
            <a:ext cx="8137525" cy="4103688"/>
          </a:xfr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b="1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共识： </a:t>
            </a:r>
            <a:r>
              <a:rPr lang="zh-CN" altLang="en-US" b="1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公司级别的合理机制，和前端业务达成共识</a:t>
            </a:r>
            <a:endParaRPr lang="zh-CN" altLang="en-US" b="1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b="1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边界</a:t>
            </a:r>
            <a:r>
              <a:rPr lang="zh-CN" altLang="en-US" b="1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：边界，边界，还是边界！</a:t>
            </a:r>
            <a:endParaRPr lang="zh-CN" altLang="en-US" b="1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b="1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扩展性</a:t>
            </a:r>
            <a:r>
              <a:rPr lang="zh-CN" altLang="en-US" b="1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提供能力，同时</a:t>
            </a:r>
            <a:r>
              <a:rPr lang="zh-CN" altLang="en-US" b="1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支持扩展</a:t>
            </a:r>
            <a:endParaRPr lang="zh-CN" altLang="en-US" b="1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b="1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中台不是做出来的，而是前端业务的沉淀和复用</a:t>
            </a:r>
            <a:endParaRPr lang="zh-CN" altLang="en-US" b="1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b="1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中台研发和产品需要具备高度的视觉以及抽象思维</a:t>
            </a:r>
            <a:endParaRPr lang="zh-CN" altLang="en-US" b="1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endParaRPr lang="zh-CN" altLang="en-US" b="1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endParaRPr lang="zh-CN" altLang="en-US" b="1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37624" y="0"/>
            <a:ext cx="540068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41556" y="0"/>
            <a:ext cx="540068" cy="777875"/>
          </a:xfrm>
          <a:prstGeom prst="rect">
            <a:avLst/>
          </a:prstGeom>
        </p:spPr>
      </p:pic>
      <p:sp>
        <p:nvSpPr>
          <p:cNvPr id="7171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900113" y="836613"/>
            <a:ext cx="6813550" cy="1011238"/>
          </a:xfr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lvl="0" algn="l" defTabSz="914400" eaLnBrk="1" fontAlgn="auto" hangingPunct="1">
              <a:spcAft>
                <a:spcPts val="0"/>
              </a:spcAft>
              <a:buClrTx/>
              <a:buSzTx/>
              <a:buFontTx/>
            </a:pP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5</a:t>
            </a:r>
            <a:r>
              <a:rPr lang="en-US" altLang="zh-CN" sz="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、那些坑</a:t>
            </a:r>
            <a:endParaRPr lang="en-US" altLang="zh-CN" sz="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+mn-ea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4294967295"/>
            <p:custDataLst>
              <p:tags r:id="rId7"/>
            </p:custDataLst>
          </p:nvPr>
        </p:nvSpPr>
        <p:spPr>
          <a:xfrm>
            <a:off x="611188" y="2276475"/>
            <a:ext cx="7848600" cy="3529013"/>
          </a:xfr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sz="3200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太厚： 为前台业务定制化开发</a:t>
            </a:r>
            <a:endParaRPr lang="zh-CN" altLang="en-US" sz="3200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sz="3200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太薄：业务能力不足，前端无法使用。</a:t>
            </a:r>
            <a:endParaRPr lang="zh-CN" altLang="en-US" sz="3200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sz="3200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业务能力不如前端</a:t>
            </a:r>
            <a:endParaRPr lang="zh-CN" altLang="en-US" sz="3200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sz="3200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Yy</a:t>
            </a:r>
            <a:r>
              <a:rPr lang="zh-CN" altLang="en-US" sz="3200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，自嗨</a:t>
            </a:r>
            <a:endParaRPr lang="zh-CN" altLang="en-US" sz="3200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l" defTabSz="914400" eaLnBrk="1" fontAlgn="auto" hangingPunct="1">
              <a:buSzTx/>
              <a:buFontTx/>
              <a:buAutoNum type="arabicPeriod"/>
            </a:pPr>
            <a:r>
              <a:rPr lang="zh-CN" altLang="en-US" sz="3200" noProof="0" dirty="0">
                <a:ln>
                  <a:noFill/>
                </a:ln>
                <a:solidFill>
                  <a:schemeClr val="dk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边界不清晰，无明确标准</a:t>
            </a:r>
            <a:endParaRPr lang="zh-CN" altLang="en-US" sz="3200" noProof="0" dirty="0">
              <a:ln>
                <a:noFill/>
              </a:ln>
              <a:solidFill>
                <a:schemeClr val="dk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37624" y="0"/>
            <a:ext cx="540068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41556" y="0"/>
            <a:ext cx="540068" cy="777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7488" y="1168400"/>
            <a:ext cx="555625" cy="787400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标题 2"/>
          <p:cNvSpPr txBox="1"/>
          <p:nvPr/>
        </p:nvSpPr>
        <p:spPr>
          <a:xfrm>
            <a:off x="682625" y="1433513"/>
            <a:ext cx="6172200" cy="354013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Roboto Th" pitchFamily="2" charset="0"/>
              </a:rPr>
              <a:t>某中台案例</a:t>
            </a:r>
            <a:endParaRPr kumimoji="0" lang="zh-CN" altLang="en-US" sz="24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Roboto Th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441950"/>
            <a:ext cx="9144000" cy="38100"/>
          </a:xfrm>
          <a:prstGeom prst="rect">
            <a:avLst/>
          </a:prstGeom>
          <a:solidFill>
            <a:srgbClr val="0DB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 6"/>
          <p:cNvSpPr/>
          <p:nvPr>
            <p:custDataLst>
              <p:tags r:id="rId7"/>
            </p:custDataLst>
          </p:nvPr>
        </p:nvSpPr>
        <p:spPr>
          <a:xfrm>
            <a:off x="1042988" y="4637088"/>
            <a:ext cx="660400" cy="8286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1827213" y="4652963"/>
            <a:ext cx="830263" cy="827088"/>
          </a:xfrm>
          <a:prstGeom prst="roundRect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>
            <a:off x="2728913" y="4646613"/>
            <a:ext cx="1123950" cy="846138"/>
          </a:xfrm>
          <a:prstGeom prst="roundRect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监控平台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3746500" y="3829050"/>
            <a:ext cx="911225" cy="5032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18"/>
          <p:cNvSpPr/>
          <p:nvPr>
            <p:custDataLst>
              <p:tags r:id="rId11"/>
            </p:custDataLst>
          </p:nvPr>
        </p:nvSpPr>
        <p:spPr>
          <a:xfrm>
            <a:off x="2751138" y="3822700"/>
            <a:ext cx="847725" cy="5032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/>
          <p:cNvSpPr/>
          <p:nvPr>
            <p:custDataLst>
              <p:tags r:id="rId12"/>
            </p:custDataLst>
          </p:nvPr>
        </p:nvSpPr>
        <p:spPr>
          <a:xfrm>
            <a:off x="1860550" y="3084513"/>
            <a:ext cx="1114425" cy="327025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圆角矩形 21"/>
          <p:cNvSpPr/>
          <p:nvPr>
            <p:custDataLst>
              <p:tags r:id="rId13"/>
            </p:custDataLst>
          </p:nvPr>
        </p:nvSpPr>
        <p:spPr>
          <a:xfrm>
            <a:off x="733425" y="3094038"/>
            <a:ext cx="996950" cy="32226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堂食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圆角矩形 22"/>
          <p:cNvSpPr/>
          <p:nvPr>
            <p:custDataLst>
              <p:tags r:id="rId14"/>
            </p:custDataLst>
          </p:nvPr>
        </p:nvSpPr>
        <p:spPr>
          <a:xfrm>
            <a:off x="4400550" y="3067050"/>
            <a:ext cx="1096963" cy="312738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微商城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圆角矩形 23"/>
          <p:cNvSpPr/>
          <p:nvPr>
            <p:custDataLst>
              <p:tags r:id="rId15"/>
            </p:custDataLst>
          </p:nvPr>
        </p:nvSpPr>
        <p:spPr>
          <a:xfrm>
            <a:off x="5676900" y="3025775"/>
            <a:ext cx="1223963" cy="333375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积分商城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73113" y="2338388"/>
            <a:ext cx="1924050" cy="403225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智慧餐厅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圆角矩形 27"/>
          <p:cNvSpPr/>
          <p:nvPr>
            <p:custDataLst>
              <p:tags r:id="rId16"/>
            </p:custDataLst>
          </p:nvPr>
        </p:nvSpPr>
        <p:spPr>
          <a:xfrm>
            <a:off x="749300" y="3760788"/>
            <a:ext cx="858838" cy="536575"/>
          </a:xfrm>
          <a:prstGeom prst="roundRect">
            <a:avLst>
              <a:gd name="adj" fmla="val 80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门店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圆角矩形 28"/>
          <p:cNvSpPr/>
          <p:nvPr>
            <p:custDataLst>
              <p:tags r:id="rId17"/>
            </p:custDataLst>
          </p:nvPr>
        </p:nvSpPr>
        <p:spPr>
          <a:xfrm>
            <a:off x="6900863" y="3810000"/>
            <a:ext cx="846138" cy="588963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圆角矩形 29"/>
          <p:cNvSpPr/>
          <p:nvPr>
            <p:custDataLst>
              <p:tags r:id="rId18"/>
            </p:custDataLst>
          </p:nvPr>
        </p:nvSpPr>
        <p:spPr>
          <a:xfrm>
            <a:off x="1695450" y="3783013"/>
            <a:ext cx="977900" cy="5540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订单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圆角矩形 30"/>
          <p:cNvSpPr/>
          <p:nvPr>
            <p:custDataLst>
              <p:tags r:id="rId19"/>
            </p:custDataLst>
          </p:nvPr>
        </p:nvSpPr>
        <p:spPr>
          <a:xfrm>
            <a:off x="5775325" y="3827463"/>
            <a:ext cx="976313" cy="5889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卡券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圆角矩形 31"/>
          <p:cNvSpPr/>
          <p:nvPr>
            <p:custDataLst>
              <p:tags r:id="rId20"/>
            </p:custDataLst>
          </p:nvPr>
        </p:nvSpPr>
        <p:spPr>
          <a:xfrm>
            <a:off x="4799013" y="3859213"/>
            <a:ext cx="762000" cy="501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营销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圆角矩形 13"/>
          <p:cNvSpPr/>
          <p:nvPr>
            <p:custDataLst>
              <p:tags r:id="rId21"/>
            </p:custDataLst>
          </p:nvPr>
        </p:nvSpPr>
        <p:spPr>
          <a:xfrm>
            <a:off x="4029075" y="4687888"/>
            <a:ext cx="1343025" cy="75882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自动化测试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圆角矩形 13"/>
          <p:cNvSpPr/>
          <p:nvPr>
            <p:custDataLst>
              <p:tags r:id="rId22"/>
            </p:custDataLst>
          </p:nvPr>
        </p:nvSpPr>
        <p:spPr>
          <a:xfrm>
            <a:off x="5616575" y="4692650"/>
            <a:ext cx="1343025" cy="75882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自动化压测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圆角矩形 13"/>
          <p:cNvSpPr/>
          <p:nvPr>
            <p:custDataLst>
              <p:tags r:id="rId23"/>
            </p:custDataLst>
          </p:nvPr>
        </p:nvSpPr>
        <p:spPr>
          <a:xfrm>
            <a:off x="7240588" y="4652963"/>
            <a:ext cx="1076325" cy="7588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圆角矩形 6"/>
          <p:cNvSpPr/>
          <p:nvPr>
            <p:custDataLst>
              <p:tags r:id="rId24"/>
            </p:custDataLst>
          </p:nvPr>
        </p:nvSpPr>
        <p:spPr>
          <a:xfrm>
            <a:off x="303213" y="4646613"/>
            <a:ext cx="674688" cy="8286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圆角矩形 24"/>
          <p:cNvSpPr/>
          <p:nvPr/>
        </p:nvSpPr>
        <p:spPr>
          <a:xfrm>
            <a:off x="2962275" y="2327275"/>
            <a:ext cx="1924050" cy="409575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智慧休娱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圆角矩形 24"/>
          <p:cNvSpPr/>
          <p:nvPr/>
        </p:nvSpPr>
        <p:spPr>
          <a:xfrm>
            <a:off x="5540375" y="2327275"/>
            <a:ext cx="1924050" cy="414338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5"/>
            </p:custDataLst>
          </p:nvPr>
        </p:nvSpPr>
        <p:spPr>
          <a:xfrm>
            <a:off x="149225" y="2043113"/>
            <a:ext cx="8747125" cy="33385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圆角矩形 20"/>
          <p:cNvSpPr/>
          <p:nvPr>
            <p:custDataLst>
              <p:tags r:id="rId26"/>
            </p:custDataLst>
          </p:nvPr>
        </p:nvSpPr>
        <p:spPr>
          <a:xfrm>
            <a:off x="3211513" y="3052763"/>
            <a:ext cx="1114425" cy="327025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圆角矩形 20"/>
          <p:cNvSpPr/>
          <p:nvPr>
            <p:custDataLst>
              <p:tags r:id="rId27"/>
            </p:custDataLst>
          </p:nvPr>
        </p:nvSpPr>
        <p:spPr>
          <a:xfrm>
            <a:off x="7018338" y="3052763"/>
            <a:ext cx="1114425" cy="327025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…………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28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THUMBS_INDEX" val="1、4、7、9、12、15、17、18、19、20、21、24、28、31、3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13"/>
</p:tagLst>
</file>

<file path=ppt/tags/tag15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5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custom20204313_1*y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13_1*i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54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1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简约风汇报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13_1*b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副标题内容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TEMPLATE_THUMBS_INDEX" val="1、4、7、9、12、15、17、18、19、20、21、24、28、31、35"/>
  <p:tag name="KSO_WM_SLIDE_ID" val="custom2020431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13"/>
  <p:tag name="KSO_WM_SLIDE_LAYOUT" val="a_b_y"/>
  <p:tag name="KSO_WM_SLIDE_LAYOUT_CNT" val="1_1_1"/>
</p:tagLst>
</file>

<file path=ppt/tags/tag1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9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3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5"/>
  <p:tag name="KSO_WM_UNIT_TEXT_FILL_TYPE" val="1"/>
</p:tagLst>
</file>

<file path=ppt/tags/tag171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4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8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8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8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2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</p:tagLst>
</file>

<file path=ppt/tags/tag1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99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</p:tagLst>
</file>

<file path=ppt/tags/tag201.xml><?xml version="1.0" encoding="utf-8"?>
<p:tagLst xmlns:p="http://schemas.openxmlformats.org/presentationml/2006/main">
  <p:tag name="KSO_WM_UNIT_FILL_FORE_SCHEMECOLOR_INDEX_BRIGHTNESS" val="0"/>
  <p:tag name="KSO_WM_UNIT_FILL_FORE_SCHEMECOLOR_INDEX" val="10"/>
  <p:tag name="KSO_WM_UNIT_FILL_TYPE" val="1"/>
</p:tagLst>
</file>

<file path=ppt/tags/tag202.xml><?xml version="1.0" encoding="utf-8"?>
<p:tagLst xmlns:p="http://schemas.openxmlformats.org/presentationml/2006/main">
  <p:tag name="KSO_WM_UNIT_FILL_FORE_SCHEMECOLOR_INDEX_BRIGHTNESS" val="0"/>
  <p:tag name="KSO_WM_UNIT_FILL_FORE_SCHEMECOLOR_INDEX" val="10"/>
  <p:tag name="KSO_WM_UNIT_FILL_TYPE" val="1"/>
</p:tagLst>
</file>

<file path=ppt/tags/tag203.xml><?xml version="1.0" encoding="utf-8"?>
<p:tagLst xmlns:p="http://schemas.openxmlformats.org/presentationml/2006/main">
  <p:tag name="KSO_WM_UNIT_FILL_FORE_SCHEMECOLOR_INDEX_BRIGHTNESS" val="0"/>
  <p:tag name="KSO_WM_UNIT_FILL_FORE_SCHEMECOLOR_INDEX" val="10"/>
  <p:tag name="KSO_WM_UNIT_FILL_TYPE" val="1"/>
</p:tagLst>
</file>

<file path=ppt/tags/tag204.xml><?xml version="1.0" encoding="utf-8"?>
<p:tagLst xmlns:p="http://schemas.openxmlformats.org/presentationml/2006/main">
  <p:tag name="KSO_WM_UNIT_FILL_FORE_SCHEMECOLOR_INDEX_BRIGHTNESS" val="0"/>
  <p:tag name="KSO_WM_UNIT_FILL_FORE_SCHEMECOLOR_INDEX" val="10"/>
  <p:tag name="KSO_WM_UNIT_FILL_TYPE" val="1"/>
</p:tagLst>
</file>

<file path=ppt/tags/tag205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</p:tagLst>
</file>

<file path=ppt/tags/tag206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</p:tagLst>
</file>

<file path=ppt/tags/tag207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</p:tagLst>
</file>

<file path=ppt/tags/tag208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</p:tagLst>
</file>

<file path=ppt/tags/tag209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</p:tagLst>
</file>

<file path=ppt/tags/tag21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</p:tagLst>
</file>

<file path=ppt/tags/tag2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</p:tagLst>
</file>

<file path=ppt/tags/tag2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</p:tagLst>
</file>

<file path=ppt/tags/tag21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FILL_FORE_SCHEMECOLOR_INDEX_BRIGHTNESS" val="0"/>
  <p:tag name="KSO_WM_UNIT_FILL_FORE_SCHEMECOLOR_INDEX" val="10"/>
  <p:tag name="KSO_WM_UNIT_FILL_TYPE" val="1"/>
</p:tagLst>
</file>

<file path=ppt/tags/tag216.xml><?xml version="1.0" encoding="utf-8"?>
<p:tagLst xmlns:p="http://schemas.openxmlformats.org/presentationml/2006/main">
  <p:tag name="KSO_WM_UNIT_FILL_FORE_SCHEMECOLOR_INDEX_BRIGHTNESS" val="0"/>
  <p:tag name="KSO_WM_UNIT_FILL_FORE_SCHEMECOLOR_INDEX" val="10"/>
  <p:tag name="KSO_WM_UNIT_FILL_TYPE" val="1"/>
</p:tagLst>
</file>

<file path=ppt/tags/tag21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8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35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谢谢聆听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13_35*b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，以便观者可以准确理解您所传达的信息。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4313_3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5"/>
  <p:tag name="KSO_WM_TAG_VERSION" val="1.0"/>
  <p:tag name="KSO_WM_BEAUTIFY_FLAG" val="#wm#"/>
  <p:tag name="KSO_WM_TEMPLATE_CATEGORY" val="custom"/>
  <p:tag name="KSO_WM_TEMPLATE_INDEX" val="20204313"/>
  <p:tag name="KSO_WM_SLIDE_LAYOUT" val="a_b"/>
  <p:tag name="KSO_WM_SLIDE_LAYOUT_CNT" val="1_1"/>
</p:tagLst>
</file>

<file path=ppt/tags/tag221.xml><?xml version="1.0" encoding="utf-8"?>
<p:tagLst xmlns:p="http://schemas.openxmlformats.org/presentationml/2006/main">
  <p:tag name="KSO_WPP_MARK_KEY" val="0dad5fe6-643b-450e-8026-187db6ed16dd"/>
  <p:tag name="COMMONDATA" val="eyJoZGlkIjoiNWYyYTNhZjU1MjA1YTk0N2JlZTc1ZjgxYTEzMWQwNjEifQ==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A66F4F"/>
      </a:accent1>
      <a:accent2>
        <a:srgbClr val="967A4E"/>
      </a:accent2>
      <a:accent3>
        <a:srgbClr val="818754"/>
      </a:accent3>
      <a:accent4>
        <a:srgbClr val="6C9362"/>
      </a:accent4>
      <a:accent5>
        <a:srgbClr val="5A9D7A"/>
      </a:accent5>
      <a:accent6>
        <a:srgbClr val="50A59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535</Words>
  <Application>WPS 演示</Application>
  <PresentationFormat>On-screen Show (4:3)</PresentationFormat>
  <Paragraphs>124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 Light</vt:lpstr>
      <vt:lpstr>等线</vt:lpstr>
      <vt:lpstr>微软雅黑</vt:lpstr>
      <vt:lpstr>Roboto Th</vt:lpstr>
      <vt:lpstr>Roboto</vt:lpstr>
      <vt:lpstr>Roboto Th</vt:lpstr>
      <vt:lpstr>Arial Unicode MS</vt:lpstr>
      <vt:lpstr>汉仪旗黑-85S</vt:lpstr>
      <vt:lpstr>黑体</vt:lpstr>
      <vt:lpstr>Retrospect</vt:lpstr>
      <vt:lpstr>1_Office 主题​​</vt:lpstr>
      <vt:lpstr>中台那些事</vt:lpstr>
      <vt:lpstr>那么多系统，那么多代码，还有bug</vt:lpstr>
      <vt:lpstr>1、什么是中台</vt:lpstr>
      <vt:lpstr>2、为什么存在？</vt:lpstr>
      <vt:lpstr>PowerPoint 演示文稿</vt:lpstr>
      <vt:lpstr>3、常见中台</vt:lpstr>
      <vt:lpstr>4、如何做</vt:lpstr>
      <vt:lpstr>5、那些坑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聊聊中台</dc:title>
  <dc:creator>haydenwang</dc:creator>
  <cp:lastModifiedBy>资深码农</cp:lastModifiedBy>
  <cp:revision>108</cp:revision>
  <dcterms:created xsi:type="dcterms:W3CDTF">2020-12-17T13:06:23Z</dcterms:created>
  <dcterms:modified xsi:type="dcterms:W3CDTF">2023-03-27T01:39:53Z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31B40737E27646C988172F9A9ECCF126</vt:lpwstr>
  </property>
</Properties>
</file>