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3" r:id="rId9"/>
    <p:sldId id="269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7" r:id="rId20"/>
    <p:sldId id="277" r:id="rId21"/>
    <p:sldId id="278" r:id="rId22"/>
    <p:sldId id="280" r:id="rId23"/>
    <p:sldId id="281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海燕" initials="王" lastIdx="2" clrIdx="0">
    <p:extLst>
      <p:ext uri="{19B8F6BF-5375-455C-9EA6-DF929625EA0E}">
        <p15:presenceInfo xmlns:p15="http://schemas.microsoft.com/office/powerpoint/2012/main" userId="eed7a871005d2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3T01:30:00.25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20-01-13T01:30:01.410" idx="2">
    <p:pos x="146" y="14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3T01:30:00.25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20-01-13T01:30:01.410" idx="2">
    <p:pos x="146" y="14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2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3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7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1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6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9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9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E1FFB-B565-4A98-A62F-368BAE1CA6D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9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互联网技术架构变迁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01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服务化</a:t>
            </a:r>
          </a:p>
        </p:txBody>
      </p:sp>
      <p:sp>
        <p:nvSpPr>
          <p:cNvPr id="5" name="矩形 4"/>
          <p:cNvSpPr/>
          <p:nvPr/>
        </p:nvSpPr>
        <p:spPr>
          <a:xfrm>
            <a:off x="6193631" y="1485900"/>
            <a:ext cx="4143375" cy="426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最小的业务单元做成服务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每个服务单元可以自由扩容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不同服务单元通过</a:t>
            </a:r>
            <a:r>
              <a:rPr lang="en-US" altLang="zh-CN" dirty="0"/>
              <a:t>http/</a:t>
            </a:r>
            <a:r>
              <a:rPr lang="en-US" altLang="zh-CN" dirty="0" err="1"/>
              <a:t>tcp</a:t>
            </a:r>
            <a:r>
              <a:rPr lang="zh-CN" altLang="en-US" dirty="0"/>
              <a:t>等协议访问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注：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系统架构更负责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每个服务模块具有独立的架构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8744"/>
            <a:ext cx="4612481" cy="44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2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78744"/>
            <a:ext cx="8986838" cy="52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zh-CN" altLang="en-US" dirty="0"/>
              <a:t>定义</a:t>
            </a:r>
          </a:p>
        </p:txBody>
      </p:sp>
      <p:sp>
        <p:nvSpPr>
          <p:cNvPr id="3" name="矩形 2"/>
          <p:cNvSpPr/>
          <p:nvPr/>
        </p:nvSpPr>
        <p:spPr>
          <a:xfrm>
            <a:off x="578644" y="1297306"/>
            <a:ext cx="85510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针对分布式服务框架、微服务：</a:t>
            </a:r>
            <a:endParaRPr lang="en-US" altLang="zh-CN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处理服务调用之间的关系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服务发布和发现（谁是提供者，谁是消费者，要注册到哪里）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出了故障谁调用谁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服务的参数都有哪些约束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如何保证服务的质量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如何服务降级和熔断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怎么让服务受到监控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提高机器的利用率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常用框架：</a:t>
            </a:r>
            <a:endParaRPr lang="en-US" altLang="zh-CN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Dubbo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Spring cloud Eureka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55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en-US" altLang="zh-CN" sz="3600" dirty="0"/>
              <a:t>CAP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578644" y="1297306"/>
            <a:ext cx="85510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/>
              <a:t> CAP 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可用性（</a:t>
            </a:r>
            <a:r>
              <a:rPr lang="en-US" altLang="zh-CN" dirty="0"/>
              <a:t>Availability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分区容错性（</a:t>
            </a:r>
            <a:r>
              <a:rPr lang="en-US" altLang="zh-CN" dirty="0"/>
              <a:t>Partition tolerance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/>
              <a:t>CAP </a:t>
            </a:r>
            <a:r>
              <a:rPr lang="zh-CN" altLang="en-US" b="1" dirty="0"/>
              <a:t>原则</a:t>
            </a:r>
            <a:r>
              <a:rPr lang="en-US" altLang="zh-CN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这三个要素最多只能同时实现两点</a:t>
            </a:r>
            <a:r>
              <a:rPr lang="en-US" altLang="zh-C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不可能三者兼顾。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231" y="738187"/>
            <a:ext cx="49625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zh-CN" altLang="en-US" sz="3600" dirty="0"/>
              <a:t>注册与发现</a:t>
            </a:r>
          </a:p>
        </p:txBody>
      </p:sp>
      <p:sp>
        <p:nvSpPr>
          <p:cNvPr id="3" name="矩形 2"/>
          <p:cNvSpPr/>
          <p:nvPr/>
        </p:nvSpPr>
        <p:spPr>
          <a:xfrm>
            <a:off x="6886576" y="1961675"/>
            <a:ext cx="389334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Dubbo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Spring cloud Eureka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634342"/>
            <a:ext cx="5153026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5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zh-CN" altLang="en-US" sz="3600" dirty="0"/>
              <a:t>熔断</a:t>
            </a:r>
          </a:p>
        </p:txBody>
      </p:sp>
      <p:sp>
        <p:nvSpPr>
          <p:cNvPr id="3" name="矩形 2"/>
          <p:cNvSpPr/>
          <p:nvPr/>
        </p:nvSpPr>
        <p:spPr>
          <a:xfrm>
            <a:off x="907257" y="1961675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场景：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Provider</a:t>
            </a: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接口超时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Provider</a:t>
            </a: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接口多次出错，到一定频次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策略：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调用</a:t>
            </a: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provider</a:t>
            </a: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的请求，直接短路掉，不实际调用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直接返回一个</a:t>
            </a: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mock</a:t>
            </a: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的值。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等</a:t>
            </a: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provider</a:t>
            </a: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服务恢复稳定之后，重新调用。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31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zh-CN" altLang="en-US" sz="3600" dirty="0"/>
              <a:t>限流</a:t>
            </a:r>
          </a:p>
        </p:txBody>
      </p:sp>
      <p:sp>
        <p:nvSpPr>
          <p:cNvPr id="3" name="矩形 2"/>
          <p:cNvSpPr/>
          <p:nvPr/>
        </p:nvSpPr>
        <p:spPr>
          <a:xfrm>
            <a:off x="907257" y="1961675"/>
            <a:ext cx="746521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场景：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provider</a:t>
            </a:r>
            <a:r>
              <a:rPr lang="zh-CN" altLang="en-US" dirty="0"/>
              <a:t>是一个核心服务，给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consumer</a:t>
            </a:r>
            <a:r>
              <a:rPr lang="zh-CN" altLang="en-US" dirty="0"/>
              <a:t>提供服务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某个</a:t>
            </a:r>
            <a:r>
              <a:rPr lang="en-US" altLang="zh-CN" dirty="0"/>
              <a:t>consumer</a:t>
            </a:r>
            <a:r>
              <a:rPr lang="zh-CN" altLang="en-US" dirty="0"/>
              <a:t>流量飙升，占用了</a:t>
            </a:r>
            <a:r>
              <a:rPr lang="en-US" altLang="zh-CN" dirty="0"/>
              <a:t>provider</a:t>
            </a:r>
            <a:r>
              <a:rPr lang="zh-CN" altLang="en-US" dirty="0"/>
              <a:t>大部分机器时间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导致其他可能更重要的</a:t>
            </a:r>
            <a:r>
              <a:rPr lang="en-US" altLang="zh-CN" dirty="0"/>
              <a:t>consumer</a:t>
            </a:r>
            <a:r>
              <a:rPr lang="zh-CN" altLang="en-US" dirty="0"/>
              <a:t>不能被正常服务。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算法：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计数器算法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令牌桶算法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漏桶算法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策略：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资源隔离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服务降级（客户端熔断）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95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zh-CN" altLang="en-US" sz="3600" dirty="0"/>
              <a:t>调用链</a:t>
            </a:r>
          </a:p>
        </p:txBody>
      </p:sp>
      <p:sp>
        <p:nvSpPr>
          <p:cNvPr id="3" name="矩形 2"/>
          <p:cNvSpPr/>
          <p:nvPr/>
        </p:nvSpPr>
        <p:spPr>
          <a:xfrm>
            <a:off x="757240" y="1185863"/>
            <a:ext cx="487918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需求：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图形化展示整个调用链路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系统的性能指标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健康状况</a:t>
            </a:r>
            <a:r>
              <a:rPr lang="en-US" altLang="zh-CN" dirty="0"/>
              <a:t>/</a:t>
            </a:r>
            <a:r>
              <a:rPr lang="zh-CN" altLang="en-US" dirty="0"/>
              <a:t>基础告警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原理：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RootSpan</a:t>
            </a:r>
            <a:r>
              <a:rPr lang="zh-CN" altLang="en-US" dirty="0"/>
              <a:t>会生成一个</a:t>
            </a:r>
            <a:r>
              <a:rPr lang="en-US" altLang="zh-CN" dirty="0"/>
              <a:t>Trace id</a:t>
            </a:r>
            <a:r>
              <a:rPr lang="zh-CN" altLang="en-US" dirty="0"/>
              <a:t>以及</a:t>
            </a:r>
            <a:r>
              <a:rPr lang="en-US" altLang="zh-CN" dirty="0"/>
              <a:t>parent span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Trace id</a:t>
            </a:r>
            <a:r>
              <a:rPr lang="zh-CN" altLang="en-US" dirty="0"/>
              <a:t>是整个调用链的监控跟踪</a:t>
            </a:r>
            <a:r>
              <a:rPr lang="en-US" altLang="zh-CN" dirty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span</a:t>
            </a:r>
            <a:r>
              <a:rPr lang="zh-CN" altLang="en-US" dirty="0"/>
              <a:t>是服务中一次请求以及对应响应这个</a:t>
            </a:r>
            <a:r>
              <a:rPr lang="en-US" altLang="zh-CN" dirty="0"/>
              <a:t>span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策略：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资源隔离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服务降级（客户端熔断）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18" y="1057274"/>
            <a:ext cx="5343525" cy="43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11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zh-CN" altLang="en-US" sz="3600" dirty="0"/>
              <a:t>调用链框架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1221582"/>
            <a:ext cx="9236868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7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服务网格（</a:t>
            </a:r>
            <a:r>
              <a:rPr lang="en-US" altLang="zh-CN" dirty="0"/>
              <a:t>service mesh</a:t>
            </a:r>
            <a:r>
              <a:rPr lang="zh-CN" altLang="en-US" dirty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800100" y="1443038"/>
            <a:ext cx="9336881" cy="4972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/>
              <a:t>微服务问题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技术门槛高：</a:t>
            </a:r>
            <a:endParaRPr lang="en-US" altLang="zh-CN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除了基础的服务发现、配置中心和授权管理之外，团队将不可避免的在服务治理层面面临各类新的挑战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包括但不限于分布式跟踪、熔断降级、灰度发布、故障切换等，这对团队提出了非常高的技术要求。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多语言支持不足：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多语言的技术栈是常态，跨语言的服务调用也是常态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但目前开源社区上并没有一套统一的、跨语言的微服务技术栈。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代码侵入性强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主流的微服务框架或多或少都对业务代码有一定的侵入性，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框架替换成本高，导致业务团队配合意愿低，微服务落地困难。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/>
              <a:t>方案</a:t>
            </a:r>
            <a:r>
              <a:rPr lang="en-US" altLang="zh-CN" b="1" dirty="0"/>
              <a:t>-</a:t>
            </a:r>
            <a:r>
              <a:rPr lang="zh-CN" altLang="en-US" b="1" dirty="0"/>
              <a:t>服务网格：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service mesh is a dedicated infrastructure layer for handling service-to-service communication. Consists of a control plane and data plane (service proxies act as “mesh”). - William Morgan, What’s a Service Mesh? And Why Do I Need One?[2]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384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单应用单数据库</a:t>
            </a:r>
          </a:p>
        </p:txBody>
      </p:sp>
      <p:sp>
        <p:nvSpPr>
          <p:cNvPr id="19" name="矩形 18"/>
          <p:cNvSpPr/>
          <p:nvPr/>
        </p:nvSpPr>
        <p:spPr>
          <a:xfrm>
            <a:off x="5189022" y="1812833"/>
            <a:ext cx="3733802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简单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快速满足业务需求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部署方便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单点故障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无法根据请求数动态扩容</a:t>
            </a:r>
            <a:endParaRPr lang="en-US" altLang="zh-CN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相关技术</a:t>
            </a:r>
            <a:endParaRPr lang="en-US" altLang="zh-CN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833"/>
            <a:ext cx="3927766" cy="45305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371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服务网格</a:t>
            </a:r>
            <a:r>
              <a:rPr lang="en-US" altLang="zh-CN" dirty="0"/>
              <a:t>_</a:t>
            </a:r>
            <a:r>
              <a:rPr lang="zh-CN" altLang="en-US" sz="3600" dirty="0"/>
              <a:t>演化史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88319"/>
            <a:ext cx="4393406" cy="4019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835943"/>
            <a:ext cx="5484020" cy="3971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994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服务网格</a:t>
            </a:r>
            <a:r>
              <a:rPr lang="en-US" altLang="zh-CN" dirty="0"/>
              <a:t>_</a:t>
            </a:r>
            <a:r>
              <a:rPr lang="zh-CN" altLang="en-US" sz="3600" dirty="0"/>
              <a:t>架构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1276350"/>
            <a:ext cx="89535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高并发之数据处理</a:t>
            </a:r>
            <a:r>
              <a:rPr lang="en-US" altLang="zh-CN" dirty="0"/>
              <a:t>——lambda</a:t>
            </a:r>
            <a:r>
              <a:rPr lang="zh-CN" altLang="en-US" dirty="0"/>
              <a:t>架构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31181"/>
            <a:ext cx="80200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高并发之数据处理</a:t>
            </a:r>
            <a:r>
              <a:rPr lang="en-US" altLang="zh-CN" dirty="0"/>
              <a:t>&amp;</a:t>
            </a:r>
            <a:r>
              <a:rPr lang="zh-CN" altLang="en-US" dirty="0"/>
              <a:t>应用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3" y="1247776"/>
            <a:ext cx="8829675" cy="56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74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en-US" altLang="zh-CN" dirty="0"/>
              <a:t>Q&amp;A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25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应用集群</a:t>
            </a:r>
          </a:p>
        </p:txBody>
      </p:sp>
      <p:sp>
        <p:nvSpPr>
          <p:cNvPr id="19" name="矩形 18"/>
          <p:cNvSpPr/>
          <p:nvPr/>
        </p:nvSpPr>
        <p:spPr>
          <a:xfrm>
            <a:off x="5253036" y="1559719"/>
            <a:ext cx="4069558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容灾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可以根据请求数扩容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DB IO</a:t>
            </a:r>
            <a:r>
              <a:rPr lang="zh-CN" altLang="en-US" dirty="0"/>
              <a:t>成为瓶颈</a:t>
            </a:r>
            <a:endParaRPr lang="en-US" altLang="zh-CN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注：</a:t>
            </a:r>
            <a:endParaRPr lang="en-US" altLang="zh-CN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无状态服务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6" y="1690688"/>
            <a:ext cx="3188495" cy="42838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784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</a:p>
        </p:txBody>
      </p:sp>
      <p:sp>
        <p:nvSpPr>
          <p:cNvPr id="5" name="矩形 4"/>
          <p:cNvSpPr/>
          <p:nvPr/>
        </p:nvSpPr>
        <p:spPr>
          <a:xfrm>
            <a:off x="5417342" y="1599605"/>
            <a:ext cx="4069558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部分不经常变的数据从缓存读取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从内存读，提高响应效率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降低</a:t>
            </a:r>
            <a:r>
              <a:rPr lang="en-US" altLang="zh-CN" dirty="0"/>
              <a:t>DB</a:t>
            </a:r>
            <a:r>
              <a:rPr lang="zh-CN" altLang="en-US" dirty="0"/>
              <a:t>性能损耗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注：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缓存和</a:t>
            </a:r>
            <a:r>
              <a:rPr lang="en-US" altLang="zh-CN" dirty="0" err="1"/>
              <a:t>db</a:t>
            </a:r>
            <a:r>
              <a:rPr lang="zh-CN" altLang="en-US" dirty="0"/>
              <a:t>需要保持一致性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07" y="1690688"/>
            <a:ext cx="3767138" cy="38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7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读写分离</a:t>
            </a:r>
          </a:p>
        </p:txBody>
      </p:sp>
      <p:sp>
        <p:nvSpPr>
          <p:cNvPr id="5" name="矩形 4"/>
          <p:cNvSpPr/>
          <p:nvPr/>
        </p:nvSpPr>
        <p:spPr>
          <a:xfrm>
            <a:off x="5417342" y="1599605"/>
            <a:ext cx="4069558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数据库主从配置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多数据源</a:t>
            </a:r>
            <a:r>
              <a:rPr lang="en-US" altLang="zh-CN" dirty="0"/>
              <a:t>-</a:t>
            </a:r>
            <a:r>
              <a:rPr lang="zh-CN" altLang="en-US" dirty="0"/>
              <a:t>一主多从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读操作默认路由到从库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部分不经常变的数据从缓存读取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降低</a:t>
            </a:r>
            <a:r>
              <a:rPr lang="en-US" altLang="zh-CN" dirty="0"/>
              <a:t>DB</a:t>
            </a:r>
            <a:r>
              <a:rPr lang="zh-CN" altLang="en-US" dirty="0"/>
              <a:t>性能损耗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注：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事务级别分离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同一个事务默认一个数据源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1" y="1445418"/>
            <a:ext cx="4120754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4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分表（</a:t>
            </a:r>
            <a:r>
              <a:rPr lang="en-US" altLang="zh-CN" dirty="0"/>
              <a:t>table </a:t>
            </a:r>
            <a:r>
              <a:rPr lang="en-US" altLang="zh-CN" dirty="0" err="1"/>
              <a:t>Sharding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17342" y="1599605"/>
            <a:ext cx="4233864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解决单表数据量过大问题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取模</a:t>
            </a:r>
            <a:r>
              <a:rPr lang="en-US" altLang="zh-CN" dirty="0"/>
              <a:t>-</a:t>
            </a:r>
            <a:r>
              <a:rPr lang="zh-CN" altLang="en-US" dirty="0"/>
              <a:t>热点数据问题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路由表： 数据均匀分布，中间表记录数据路由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一致性</a:t>
            </a:r>
            <a:r>
              <a:rPr lang="en-US" altLang="zh-CN" dirty="0"/>
              <a:t>hash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6" y="1690688"/>
            <a:ext cx="3829051" cy="35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7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分表（</a:t>
            </a:r>
            <a:r>
              <a:rPr lang="en-US" altLang="zh-CN" dirty="0"/>
              <a:t>table </a:t>
            </a:r>
            <a:r>
              <a:rPr lang="en-US" altLang="zh-CN" dirty="0" err="1"/>
              <a:t>Sharding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17342" y="1599605"/>
            <a:ext cx="4233864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解决单表数据量过大问题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取模</a:t>
            </a:r>
            <a:r>
              <a:rPr lang="en-US" altLang="zh-CN" dirty="0"/>
              <a:t>-</a:t>
            </a:r>
            <a:r>
              <a:rPr lang="zh-CN" altLang="en-US" dirty="0"/>
              <a:t>热点数据问题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路由表： 数据均匀分布，中间表记录数据路由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一致性</a:t>
            </a:r>
            <a:r>
              <a:rPr lang="en-US" altLang="zh-CN" dirty="0"/>
              <a:t>hash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6" y="1690688"/>
            <a:ext cx="3829051" cy="35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3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分库（</a:t>
            </a:r>
            <a:r>
              <a:rPr lang="en-US" altLang="zh-CN" dirty="0" err="1"/>
              <a:t>db_sharding</a:t>
            </a:r>
            <a:r>
              <a:rPr lang="zh-CN" altLang="en-US" dirty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6193631" y="1485900"/>
            <a:ext cx="4143375" cy="426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数据库主从配置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多数据源</a:t>
            </a:r>
            <a:r>
              <a:rPr lang="en-US" altLang="zh-CN" dirty="0"/>
              <a:t>-</a:t>
            </a:r>
            <a:r>
              <a:rPr lang="zh-CN" altLang="en-US" dirty="0"/>
              <a:t>一主多从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读操作默认路由到从库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部分不经常变的数据从缓存读取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降低</a:t>
            </a:r>
            <a:r>
              <a:rPr lang="en-US" altLang="zh-CN" dirty="0"/>
              <a:t>DB</a:t>
            </a:r>
            <a:r>
              <a:rPr lang="zh-CN" altLang="en-US" dirty="0"/>
              <a:t>性能损耗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注：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事务级别分离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同一个事务默认一个数据源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3" y="1378744"/>
            <a:ext cx="5160168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9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跨库</a:t>
            </a:r>
            <a:r>
              <a:rPr lang="en-US" altLang="zh-CN" dirty="0"/>
              <a:t>/</a:t>
            </a:r>
            <a:r>
              <a:rPr lang="zh-CN" altLang="en-US" dirty="0"/>
              <a:t>表查询（</a:t>
            </a:r>
            <a:r>
              <a:rPr lang="en-US" altLang="zh-CN" dirty="0"/>
              <a:t>Search engine</a:t>
            </a:r>
            <a:r>
              <a:rPr lang="zh-CN" altLang="en-US" dirty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6193631" y="1485900"/>
            <a:ext cx="4143375" cy="426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用处：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解决跨库数据访问问题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非结构化数据存储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注：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solor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Lunce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elaticsearch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。。。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" y="1485900"/>
            <a:ext cx="5474494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0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859</Words>
  <Application>Microsoft Office PowerPoint</Application>
  <PresentationFormat>宽屏</PresentationFormat>
  <Paragraphs>155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华文宋体</vt:lpstr>
      <vt:lpstr>Microsoft YaHei</vt:lpstr>
      <vt:lpstr>Arial</vt:lpstr>
      <vt:lpstr>Wingdings</vt:lpstr>
      <vt:lpstr>Office 主题​​</vt:lpstr>
      <vt:lpstr>互联网技术架构变迁</vt:lpstr>
      <vt:lpstr>单应用单数据库</vt:lpstr>
      <vt:lpstr>应用集群</vt:lpstr>
      <vt:lpstr>缓存</vt:lpstr>
      <vt:lpstr>读写分离</vt:lpstr>
      <vt:lpstr>分表（table Sharding)</vt:lpstr>
      <vt:lpstr>分表（table Sharding)</vt:lpstr>
      <vt:lpstr>分库（db_sharding）</vt:lpstr>
      <vt:lpstr>跨库/表查询（Search engine）</vt:lpstr>
      <vt:lpstr>服务化</vt:lpstr>
      <vt:lpstr>服务治理</vt:lpstr>
      <vt:lpstr>服务治理_定义</vt:lpstr>
      <vt:lpstr>服务治理_CAP</vt:lpstr>
      <vt:lpstr>服务治理_注册与发现</vt:lpstr>
      <vt:lpstr>服务治理_熔断</vt:lpstr>
      <vt:lpstr>服务治理_限流</vt:lpstr>
      <vt:lpstr>服务治理_调用链</vt:lpstr>
      <vt:lpstr>服务治理_调用链框架</vt:lpstr>
      <vt:lpstr>服务网格（service mesh）</vt:lpstr>
      <vt:lpstr>服务网格_演化史</vt:lpstr>
      <vt:lpstr>服务网格_架构</vt:lpstr>
      <vt:lpstr>高并发之数据处理——lambda架构</vt:lpstr>
      <vt:lpstr>高并发之数据处理&amp;应用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海燕</dc:creator>
  <cp:lastModifiedBy>王 海燕</cp:lastModifiedBy>
  <cp:revision>74</cp:revision>
  <dcterms:created xsi:type="dcterms:W3CDTF">2020-01-12T14:30:08Z</dcterms:created>
  <dcterms:modified xsi:type="dcterms:W3CDTF">2020-08-28T01:27:24Z</dcterms:modified>
</cp:coreProperties>
</file>