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2" r:id="rId3"/>
  </p:sldMasterIdLst>
  <p:notesMasterIdLst>
    <p:notesMasterId r:id="rId5"/>
  </p:notesMasterIdLst>
  <p:handoutMasterIdLst>
    <p:handoutMasterId r:id="rId25"/>
  </p:handoutMasterIdLst>
  <p:sldIdLst>
    <p:sldId id="256" r:id="rId4"/>
    <p:sldId id="558" r:id="rId6"/>
    <p:sldId id="559" r:id="rId7"/>
    <p:sldId id="560" r:id="rId8"/>
    <p:sldId id="579" r:id="rId9"/>
    <p:sldId id="561" r:id="rId10"/>
    <p:sldId id="581" r:id="rId11"/>
    <p:sldId id="582" r:id="rId12"/>
    <p:sldId id="583" r:id="rId13"/>
    <p:sldId id="563" r:id="rId14"/>
    <p:sldId id="584" r:id="rId15"/>
    <p:sldId id="587" r:id="rId16"/>
    <p:sldId id="588" r:id="rId17"/>
    <p:sldId id="571" r:id="rId18"/>
    <p:sldId id="589" r:id="rId19"/>
    <p:sldId id="586" r:id="rId20"/>
    <p:sldId id="566" r:id="rId21"/>
    <p:sldId id="564" r:id="rId22"/>
    <p:sldId id="565" r:id="rId23"/>
    <p:sldId id="578" r:id="rId24"/>
  </p:sldIdLst>
  <p:sldSz cx="9144000" cy="6858000" type="screen4x3"/>
  <p:notesSz cx="6797675" cy="987425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6AC0"/>
    <a:srgbClr val="C8DDD8"/>
    <a:srgbClr val="CADED9"/>
    <a:srgbClr val="CCFFFF"/>
    <a:srgbClr val="164262"/>
    <a:srgbClr val="074277"/>
    <a:srgbClr val="FFCC00"/>
    <a:srgbClr val="B6B6B6"/>
    <a:srgbClr val="CC66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69" autoAdjust="0"/>
    <p:restoredTop sz="89646" autoAdjust="0"/>
  </p:normalViewPr>
  <p:slideViewPr>
    <p:cSldViewPr>
      <p:cViewPr>
        <p:scale>
          <a:sx n="75" d="100"/>
          <a:sy n="75" d="100"/>
        </p:scale>
        <p:origin x="880" y="408"/>
      </p:cViewPr>
      <p:guideLst>
        <p:guide orient="horz" pos="4094"/>
        <p:guide orient="horz" pos="4229"/>
        <p:guide orient="horz" pos="618"/>
        <p:guide pos="2880"/>
        <p:guide pos="295"/>
        <p:guide pos="5465"/>
        <p:guide pos="691"/>
      </p:guideLst>
    </p:cSldViewPr>
  </p:slideViewPr>
  <p:notesTextViewPr>
    <p:cViewPr>
      <p:scale>
        <a:sx n="100" d="100"/>
        <a:sy n="100" d="100"/>
      </p:scale>
      <p:origin x="0" y="0"/>
    </p:cViewPr>
  </p:notesTextViewPr>
  <p:sorterViewPr>
    <p:cViewPr>
      <p:scale>
        <a:sx n="100" d="100"/>
        <a:sy n="100" d="100"/>
      </p:scale>
      <p:origin x="0" y="5214"/>
    </p:cViewPr>
  </p:sorterViewPr>
  <p:notesViewPr>
    <p:cSldViewPr>
      <p:cViewPr varScale="1">
        <p:scale>
          <a:sx n="50" d="100"/>
          <a:sy n="50" d="100"/>
        </p:scale>
        <p:origin x="-3030"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870C49C-0A69-4AFE-A952-D71FE1538CD4}"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zh-CN" altLang="en-US"/>
        </a:p>
      </dgm:t>
    </dgm:pt>
    <dgm:pt modelId="{C872ABFB-FFE8-4710-9782-245537050867}">
      <dgm:prSet phldrT="[文本]" custT="1"/>
      <dgm:spPr>
        <a:xfrm>
          <a:off x="566916" y="36918"/>
          <a:ext cx="1305288" cy="1475249"/>
        </a:xfrm>
        <a:solidFill>
          <a:srgbClr val="C47546">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800" dirty="0" smtClean="0">
              <a:solidFill>
                <a:sysClr val="window" lastClr="FFFFFF"/>
              </a:solidFill>
              <a:latin typeface="微软雅黑" panose="020B0503020204020204" pitchFamily="34" charset="-122"/>
              <a:ea typeface="微软雅黑" panose="020B0503020204020204" pitchFamily="34" charset="-122"/>
              <a:cs typeface="+mn-cs"/>
            </a:rPr>
            <a:t>数据采集</a:t>
          </a:r>
          <a:r>
            <a:rPr lang="en-US" altLang="zh-CN" sz="18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8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800" dirty="0" smtClean="0">
              <a:solidFill>
                <a:sysClr val="window" lastClr="FFFFFF"/>
              </a:solidFill>
              <a:latin typeface="微软雅黑" panose="020B0503020204020204" pitchFamily="34" charset="-122"/>
              <a:ea typeface="微软雅黑" panose="020B0503020204020204" pitchFamily="34" charset="-122"/>
              <a:cs typeface="+mn-cs"/>
            </a:rPr>
            <a:t>规则</a:t>
          </a:r>
          <a:endParaRPr lang="zh-CN" altLang="en-US" sz="1800" dirty="0">
            <a:solidFill>
              <a:sysClr val="window" lastClr="FFFFFF"/>
            </a:solidFill>
            <a:latin typeface="微软雅黑" panose="020B0503020204020204" pitchFamily="34" charset="-122"/>
            <a:ea typeface="微软雅黑" panose="020B0503020204020204" pitchFamily="34" charset="-122"/>
            <a:cs typeface="+mn-cs"/>
          </a:endParaRPr>
        </a:p>
      </dgm:t>
    </dgm:pt>
    <dgm:pt modelId="{9A85ABF8-4468-4105-B927-380C2E9C9073}" cxnId="{A033E25F-2ED7-4E00-A96E-78BA2A3613AE}" type="par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C1D91AF1-34D0-4AF9-9339-9541682978D9}" cxnId="{A033E25F-2ED7-4E00-A96E-78BA2A3613AE}" type="sib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A005B652-CDF7-4CA3-8AF5-694CB75DE73A}">
      <dgm:prSet phldrT="[文本]" custT="1"/>
      <dgm:spPr>
        <a:xfrm rot="5400000">
          <a:off x="4203004" y="-2142850"/>
          <a:ext cx="1180199" cy="5841798"/>
        </a:xfrm>
        <a:solidFill>
          <a:srgbClr val="C47546">
            <a:tint val="40000"/>
            <a:alpha val="90000"/>
            <a:hueOff val="0"/>
            <a:satOff val="0"/>
            <a:lumOff val="0"/>
            <a:alphaOff val="0"/>
          </a:srgbClr>
        </a:solidFill>
        <a:ln w="25400" cap="flat" cmpd="sng" algn="ctr">
          <a:solidFill>
            <a:srgbClr val="C47546">
              <a:tint val="40000"/>
              <a:alpha val="90000"/>
              <a:hueOff val="0"/>
              <a:satOff val="0"/>
              <a:lumOff val="0"/>
              <a:alphaOff val="0"/>
            </a:srgbClr>
          </a:solidFill>
          <a:prstDash val="solid"/>
        </a:ln>
        <a:effectLst/>
      </dgm:spPr>
      <dgm:t>
        <a:bodyPr/>
        <a:lstStyle/>
        <a:p>
          <a:pPr marL="0" marR="0" indent="0" defTabSz="914400" eaLnBrk="1" fontAlgn="auto" latinLnBrk="0" hangingPunct="1">
            <a:lnSpc>
              <a:spcPct val="100000"/>
            </a:lnSpc>
            <a:spcBef>
              <a:spcPts val="0"/>
            </a:spcBef>
            <a:spcAft>
              <a:spcPts val="0"/>
            </a:spcAft>
            <a:buClrTx/>
            <a:buSzTx/>
            <a:buFontTx/>
            <a:buNone/>
          </a:pPr>
          <a:r>
            <a:rPr lang="zh-CN" altLang="en-US" sz="14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cs typeface="+mn-cs"/>
            </a:rPr>
            <a:t>  按照规则从数据源直接采集，避免重复采集数据。</a:t>
          </a:r>
          <a:endParaRPr lang="zh-CN" altLang="en-US" sz="1400" dirty="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cs typeface="+mn-cs"/>
          </a:endParaRPr>
        </a:p>
      </dgm:t>
    </dgm:pt>
    <dgm:pt modelId="{4E704EDC-D356-421B-8EF3-5DA7079043D3}" cxnId="{07B81304-411E-4EA7-98EC-19B1256A2B3A}" type="par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29CB5FF3-BAFC-44C4-A7C1-345FC39F4E9E}" cxnId="{07B81304-411E-4EA7-98EC-19B1256A2B3A}" type="sib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49BCA3F5-33BC-4571-89DD-F10EA39D3EA0}">
      <dgm:prSet phldrT="[文本]" custT="1"/>
      <dgm:spPr>
        <a:xfrm>
          <a:off x="566916" y="1440161"/>
          <a:ext cx="1305288" cy="1475249"/>
        </a:xfrm>
        <a:solidFill>
          <a:srgbClr val="C47546">
            <a:hueOff val="2857225"/>
            <a:satOff val="-32073"/>
            <a:lumOff val="11765"/>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800" dirty="0" smtClean="0">
              <a:solidFill>
                <a:sysClr val="window" lastClr="FFFFFF"/>
              </a:solidFill>
              <a:latin typeface="微软雅黑" panose="020B0503020204020204" pitchFamily="34" charset="-122"/>
              <a:ea typeface="微软雅黑" panose="020B0503020204020204" pitchFamily="34" charset="-122"/>
              <a:cs typeface="+mn-cs"/>
            </a:rPr>
            <a:t>数据应用</a:t>
          </a:r>
          <a:r>
            <a:rPr lang="en-US" altLang="zh-CN" sz="18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8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800" dirty="0" smtClean="0">
              <a:solidFill>
                <a:sysClr val="window" lastClr="FFFFFF"/>
              </a:solidFill>
              <a:latin typeface="微软雅黑" panose="020B0503020204020204" pitchFamily="34" charset="-122"/>
              <a:ea typeface="微软雅黑" panose="020B0503020204020204" pitchFamily="34" charset="-122"/>
              <a:cs typeface="+mn-cs"/>
            </a:rPr>
            <a:t>规则</a:t>
          </a:r>
          <a:endParaRPr lang="zh-CN" altLang="en-US" sz="1800" dirty="0">
            <a:solidFill>
              <a:sysClr val="window" lastClr="FFFFFF"/>
            </a:solidFill>
            <a:latin typeface="微软雅黑" panose="020B0503020204020204" pitchFamily="34" charset="-122"/>
            <a:ea typeface="微软雅黑" panose="020B0503020204020204" pitchFamily="34" charset="-122"/>
            <a:cs typeface="+mn-cs"/>
          </a:endParaRPr>
        </a:p>
      </dgm:t>
    </dgm:pt>
    <dgm:pt modelId="{CF43A07D-67B5-4422-B76D-10DC033C0BF9}" cxnId="{6F6114DB-99E4-4A84-A234-80B307C367F9}" type="par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D487D38D-FDA1-4B5F-8464-C5A289E6C808}" cxnId="{6F6114DB-99E4-4A84-A234-80B307C367F9}" type="sib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5DAE565E-997C-4AB5-AA4A-EA908E0DF5D2}">
      <dgm:prSet phldrT="[文本]" custT="1"/>
      <dgm:spPr>
        <a:xfrm rot="5400000">
          <a:off x="4203004" y="-743098"/>
          <a:ext cx="1180199" cy="5841798"/>
        </a:xfrm>
        <a:solidFill>
          <a:srgbClr val="C47546">
            <a:tint val="40000"/>
            <a:alpha val="90000"/>
            <a:hueOff val="3346895"/>
            <a:satOff val="-23027"/>
            <a:lumOff val="1570"/>
            <a:alphaOff val="0"/>
          </a:srgbClr>
        </a:solidFill>
        <a:ln w="25400" cap="flat" cmpd="sng" algn="ctr">
          <a:solidFill>
            <a:srgbClr val="C47546">
              <a:tint val="40000"/>
              <a:alpha val="90000"/>
              <a:hueOff val="3346895"/>
              <a:satOff val="-23027"/>
              <a:lumOff val="1570"/>
              <a:alphaOff val="0"/>
            </a:srgbClr>
          </a:solidFill>
          <a:prstDash val="solid"/>
        </a:ln>
        <a:effectLst/>
      </dgm:spPr>
      <dgm:t>
        <a:bodyPr/>
        <a:lstStyle/>
        <a:p>
          <a:pPr marL="0" marR="0" indent="0" defTabSz="914400" eaLnBrk="1" fontAlgn="auto" latinLnBrk="0" hangingPunct="1">
            <a:lnSpc>
              <a:spcPct val="100000"/>
            </a:lnSpc>
            <a:spcBef>
              <a:spcPts val="0"/>
            </a:spcBef>
            <a:spcAft>
              <a:spcPts val="0"/>
            </a:spcAft>
            <a:buClrTx/>
            <a:buSzTx/>
            <a:buFontTx/>
            <a:buNone/>
          </a:pPr>
          <a:r>
            <a:rPr lang="zh-CN" altLang="en-US" sz="14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cs typeface="+mn-cs"/>
              <a:sym typeface="Wingdings" panose="05000000000000000000" pitchFamily="2" charset="2"/>
            </a:rPr>
            <a:t>  按照规则进行数据统一清洗，清洗后根据不同专业应用需求，进行数据分发和权限控制</a:t>
          </a:r>
          <a:r>
            <a:rPr lang="zh-CN" altLang="en-US" sz="14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cs typeface="+mn-cs"/>
            </a:rPr>
            <a:t>。</a:t>
          </a:r>
          <a:endParaRPr lang="zh-CN" altLang="en-US" sz="1400" dirty="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cs typeface="+mn-cs"/>
          </a:endParaRPr>
        </a:p>
      </dgm:t>
    </dgm:pt>
    <dgm:pt modelId="{FDDACB12-67B5-4173-919C-C4E78F899D66}" cxnId="{996246CD-3395-44CE-87B9-E459EEB49429}" type="par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6AAB81CA-C752-4383-8BE1-E2CCB72DEC9E}" cxnId="{996246CD-3395-44CE-87B9-E459EEB49429}" type="sib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DDA7AF5-602F-4D37-AB51-4D4766F52D4C}">
      <dgm:prSet phldrT="[文本]" custT="1"/>
      <dgm:spPr>
        <a:xfrm rot="5400000">
          <a:off x="4203004" y="-2142850"/>
          <a:ext cx="1180199" cy="5841798"/>
        </a:xfrm>
        <a:solidFill>
          <a:srgbClr val="C47546">
            <a:tint val="40000"/>
            <a:alpha val="90000"/>
            <a:hueOff val="0"/>
            <a:satOff val="0"/>
            <a:lumOff val="0"/>
            <a:alphaOff val="0"/>
          </a:srgbClr>
        </a:solidFill>
        <a:ln w="25400" cap="flat" cmpd="sng" algn="ctr">
          <a:solidFill>
            <a:srgbClr val="C47546">
              <a:tint val="40000"/>
              <a:alpha val="90000"/>
              <a:hueOff val="0"/>
              <a:satOff val="0"/>
              <a:lumOff val="0"/>
              <a:alphaOff val="0"/>
            </a:srgbClr>
          </a:solidFill>
          <a:prstDash val="solid"/>
        </a:ln>
        <a:effectLst/>
      </dgm:spPr>
      <dgm:t>
        <a:bodyPr/>
        <a:lstStyle/>
        <a:p>
          <a:pPr marL="0" marR="0" indent="0" defTabSz="914400" eaLnBrk="1" fontAlgn="auto" latinLnBrk="0" hangingPunct="1">
            <a:lnSpc>
              <a:spcPct val="100000"/>
            </a:lnSpc>
            <a:spcBef>
              <a:spcPts val="0"/>
            </a:spcBef>
            <a:spcAft>
              <a:spcPts val="0"/>
            </a:spcAft>
            <a:buClrTx/>
            <a:buSzTx/>
            <a:buFontTx/>
            <a:buNone/>
          </a:pPr>
          <a:r>
            <a:rPr lang="zh-CN" altLang="en-US" sz="14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cs typeface="+mn-cs"/>
            </a:rPr>
            <a:t>  对于现有系统未采集的数据，增加采集点并发掘数据价值。</a:t>
          </a:r>
          <a:endParaRPr lang="zh-CN" altLang="en-US" sz="1400" dirty="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cs typeface="+mn-cs"/>
          </a:endParaRPr>
        </a:p>
      </dgm:t>
    </dgm:pt>
    <dgm:pt modelId="{D56A1DF6-5E57-4B89-84F4-EF4089E29DE8}" cxnId="{D9B2E10D-C268-48FE-AF4D-280607E6AB42}" type="par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69563BDB-124F-47E5-9C4C-9E4A4FF336C1}" cxnId="{D9B2E10D-C268-48FE-AF4D-280607E6AB42}" type="sib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C74EA34C-7FF4-46D0-BA6E-BDC5F00E51E3}">
      <dgm:prSet phldrT="[文本]" custT="1"/>
      <dgm:spPr>
        <a:xfrm rot="5400000">
          <a:off x="4203004" y="-743098"/>
          <a:ext cx="1180199" cy="5841798"/>
        </a:xfrm>
        <a:solidFill>
          <a:srgbClr val="C47546">
            <a:tint val="40000"/>
            <a:alpha val="90000"/>
            <a:hueOff val="3346895"/>
            <a:satOff val="-23027"/>
            <a:lumOff val="1570"/>
            <a:alphaOff val="0"/>
          </a:srgbClr>
        </a:solidFill>
        <a:ln w="25400" cap="flat" cmpd="sng" algn="ctr">
          <a:solidFill>
            <a:srgbClr val="C47546">
              <a:tint val="40000"/>
              <a:alpha val="90000"/>
              <a:hueOff val="3346895"/>
              <a:satOff val="-23027"/>
              <a:lumOff val="1570"/>
              <a:alphaOff val="0"/>
            </a:srgbClr>
          </a:solidFill>
          <a:prstDash val="solid"/>
        </a:ln>
        <a:effectLst/>
      </dgm:spPr>
      <dgm:t>
        <a:bodyPr/>
        <a:lstStyle/>
        <a:p>
          <a:pPr marL="0" marR="0" indent="0" defTabSz="914400" eaLnBrk="1" fontAlgn="auto" latinLnBrk="0" hangingPunct="1">
            <a:lnSpc>
              <a:spcPct val="100000"/>
            </a:lnSpc>
            <a:spcBef>
              <a:spcPts val="0"/>
            </a:spcBef>
            <a:spcAft>
              <a:spcPts val="0"/>
            </a:spcAft>
            <a:buClrTx/>
            <a:buSzTx/>
            <a:buFontTx/>
            <a:buNone/>
          </a:pPr>
          <a:r>
            <a:rPr lang="zh-CN" altLang="en-US" sz="14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cs typeface="+mn-cs"/>
            </a:rPr>
            <a:t>  对于数据缺失不能满足应用需求的，要么修改数据清洗规则，要么重新采集数据。</a:t>
          </a:r>
          <a:endParaRPr lang="zh-CN" altLang="en-US" sz="1400" dirty="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cs typeface="+mn-cs"/>
          </a:endParaRPr>
        </a:p>
      </dgm:t>
    </dgm:pt>
    <dgm:pt modelId="{9FFF45AC-0A2C-48FE-8DD9-8118A5CFBC37}" cxnId="{237B025A-20AF-4EFA-B6E8-81284647D639}" type="par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E4E16AE3-09F7-487E-8E0E-D7E6027B02CF}" cxnId="{237B025A-20AF-4EFA-B6E8-81284647D639}" type="sib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EB5DCF9B-1EAA-472E-B049-AE41DB719E86}">
      <dgm:prSet phldrT="[文本]" custT="1"/>
      <dgm:spPr>
        <a:xfrm rot="5400000">
          <a:off x="4203004" y="-2142850"/>
          <a:ext cx="1180199" cy="5841798"/>
        </a:xfrm>
        <a:solidFill>
          <a:srgbClr val="C47546">
            <a:tint val="40000"/>
            <a:alpha val="90000"/>
            <a:hueOff val="0"/>
            <a:satOff val="0"/>
            <a:lumOff val="0"/>
            <a:alphaOff val="0"/>
          </a:srgbClr>
        </a:solidFill>
        <a:ln w="25400" cap="flat" cmpd="sng" algn="ctr">
          <a:solidFill>
            <a:srgbClr val="C47546">
              <a:tint val="40000"/>
              <a:alpha val="90000"/>
              <a:hueOff val="0"/>
              <a:satOff val="0"/>
              <a:lumOff val="0"/>
              <a:alphaOff val="0"/>
            </a:srgbClr>
          </a:solidFill>
          <a:prstDash val="solid"/>
        </a:ln>
        <a:effectLst/>
      </dgm:spPr>
      <dgm:t>
        <a:bodyPr/>
        <a:lstStyle/>
        <a:p>
          <a:pPr marL="0" marR="0" indent="0" defTabSz="914400" eaLnBrk="1" fontAlgn="auto" latinLnBrk="0" hangingPunct="1">
            <a:lnSpc>
              <a:spcPct val="100000"/>
            </a:lnSpc>
            <a:spcBef>
              <a:spcPts val="0"/>
            </a:spcBef>
            <a:spcAft>
              <a:spcPts val="0"/>
            </a:spcAft>
            <a:buClrTx/>
            <a:buSzTx/>
            <a:buFontTx/>
            <a:buNone/>
          </a:pPr>
          <a:r>
            <a:rPr lang="zh-CN" altLang="en-US" sz="14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cs typeface="+mn-cs"/>
              <a:sym typeface="Wingdings" panose="05000000000000000000" pitchFamily="2" charset="2"/>
            </a:rPr>
            <a:t>  采集后的数据存储，遵照各域属地化存储原则，各域的数据仓库是公共仓库，全公司共享使用。</a:t>
          </a:r>
          <a:endParaRPr lang="zh-CN" altLang="en-US" sz="1400" dirty="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cs typeface="+mn-cs"/>
          </a:endParaRPr>
        </a:p>
      </dgm:t>
    </dgm:pt>
    <dgm:pt modelId="{BA9CF25C-0A81-4E0E-B1CD-BDD629616019}" cxnId="{BB53B603-5892-4BE8-83BC-CFF511537461}" type="par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2936928F-B471-4216-91C0-890FF9CA303F}" cxnId="{BB53B603-5892-4BE8-83BC-CFF511537461}" type="sib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238A6496-EF58-42C9-A611-AE19F1C21D64}">
      <dgm:prSet phldrT="[文本]" custT="1"/>
      <dgm:spPr>
        <a:xfrm rot="5400000">
          <a:off x="4203004" y="-743098"/>
          <a:ext cx="1180199" cy="5841798"/>
        </a:xfrm>
        <a:solidFill>
          <a:srgbClr val="C47546">
            <a:tint val="40000"/>
            <a:alpha val="90000"/>
            <a:hueOff val="3346895"/>
            <a:satOff val="-23027"/>
            <a:lumOff val="1570"/>
            <a:alphaOff val="0"/>
          </a:srgbClr>
        </a:solidFill>
        <a:ln w="25400" cap="flat" cmpd="sng" algn="ctr">
          <a:solidFill>
            <a:srgbClr val="C47546">
              <a:tint val="40000"/>
              <a:alpha val="90000"/>
              <a:hueOff val="3346895"/>
              <a:satOff val="-23027"/>
              <a:lumOff val="1570"/>
              <a:alphaOff val="0"/>
            </a:srgbClr>
          </a:solidFill>
          <a:prstDash val="solid"/>
        </a:ln>
        <a:effectLst/>
      </dgm:spPr>
      <dgm:t>
        <a:bodyPr/>
        <a:lstStyle/>
        <a:p>
          <a:pPr marL="0" marR="0" indent="0" defTabSz="914400" eaLnBrk="1" fontAlgn="auto" latinLnBrk="0" hangingPunct="1">
            <a:lnSpc>
              <a:spcPct val="100000"/>
            </a:lnSpc>
            <a:spcBef>
              <a:spcPts val="0"/>
            </a:spcBef>
            <a:spcAft>
              <a:spcPts val="0"/>
            </a:spcAft>
            <a:buClrTx/>
            <a:buSzTx/>
            <a:buFontTx/>
            <a:buNone/>
          </a:pPr>
          <a:r>
            <a:rPr lang="en-US" altLang="zh-CN" sz="14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cs typeface="+mn-cs"/>
            </a:rPr>
            <a:t>  </a:t>
          </a:r>
          <a:r>
            <a:rPr lang="zh-CN" altLang="en-US" sz="14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cs typeface="+mn-cs"/>
            </a:rPr>
            <a:t>从各域共享数据和标签组合中，探索大数据对内对外的应用场景和未知价值。</a:t>
          </a:r>
          <a:endParaRPr lang="zh-CN" altLang="en-US" sz="1400" dirty="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cs typeface="+mn-cs"/>
          </a:endParaRPr>
        </a:p>
      </dgm:t>
    </dgm:pt>
    <dgm:pt modelId="{A081F79C-1D79-4811-863D-E9F55CFC3F07}" cxnId="{A1B66157-DD86-4820-AAAE-368005D9B6D4}" type="par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8DA658C7-49E6-41BE-8996-4BB976323C39}" cxnId="{A1B66157-DD86-4820-AAAE-368005D9B6D4}" type="sib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DE093BE3-245B-469A-8B8C-457AF9C82B7F}">
      <dgm:prSet phldrT="[文本]" custT="1"/>
      <dgm:spPr>
        <a:xfrm rot="5400000">
          <a:off x="4203004" y="-2142850"/>
          <a:ext cx="1180199" cy="5841798"/>
        </a:xfrm>
        <a:solidFill>
          <a:srgbClr val="C47546">
            <a:tint val="40000"/>
            <a:alpha val="90000"/>
            <a:hueOff val="0"/>
            <a:satOff val="0"/>
            <a:lumOff val="0"/>
            <a:alphaOff val="0"/>
          </a:srgbClr>
        </a:solidFill>
        <a:ln w="25400" cap="flat" cmpd="sng" algn="ctr">
          <a:solidFill>
            <a:srgbClr val="C47546">
              <a:tint val="40000"/>
              <a:alpha val="90000"/>
              <a:hueOff val="0"/>
              <a:satOff val="0"/>
              <a:lumOff val="0"/>
              <a:alphaOff val="0"/>
            </a:srgbClr>
          </a:solidFill>
          <a:prstDash val="solid"/>
        </a:ln>
        <a:effectLst/>
      </dgm:spPr>
      <dgm:t>
        <a:bodyPr/>
        <a:lstStyle/>
        <a:p>
          <a:pPr marL="0" marR="0" indent="0" defTabSz="914400" eaLnBrk="1" fontAlgn="auto" latinLnBrk="0" hangingPunct="1">
            <a:lnSpc>
              <a:spcPct val="100000"/>
            </a:lnSpc>
            <a:spcBef>
              <a:spcPts val="0"/>
            </a:spcBef>
            <a:spcAft>
              <a:spcPts val="0"/>
            </a:spcAft>
            <a:buClrTx/>
            <a:buSzTx/>
            <a:buFontTx/>
            <a:buNone/>
          </a:pPr>
          <a:r>
            <a:rPr lang="zh-CN" altLang="en-US" sz="1400" dirty="0" smtClean="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cs typeface="+mn-cs"/>
            </a:rPr>
            <a:t>  对于现有系统已采集的数据，发掘沉默数据的剩余价值。</a:t>
          </a:r>
          <a:endParaRPr lang="zh-CN" altLang="en-US" sz="1400" dirty="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cs typeface="+mn-cs"/>
          </a:endParaRPr>
        </a:p>
      </dgm:t>
    </dgm:pt>
    <dgm:pt modelId="{9765B58E-995E-496B-ADB7-950C11938454}" cxnId="{6B2545AC-ED6C-46BA-BAE7-883B22BFD3D6}" type="sib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A8326F7E-8FC9-4A9B-9279-2EE98874FFE9}" cxnId="{6B2545AC-ED6C-46BA-BAE7-883B22BFD3D6}" type="parTrans">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60136FA6-A4BE-451C-87F2-0214DB943C3F}" type="pres">
      <dgm:prSet presAssocID="{E870C49C-0A69-4AFE-A952-D71FE1538CD4}" presName="Name0" presStyleCnt="0">
        <dgm:presLayoutVars>
          <dgm:dir/>
          <dgm:animLvl val="lvl"/>
          <dgm:resizeHandles val="exact"/>
        </dgm:presLayoutVars>
      </dgm:prSet>
      <dgm:spPr/>
      <dgm:t>
        <a:bodyPr/>
        <a:lstStyle/>
        <a:p>
          <a:endParaRPr lang="zh-CN" altLang="en-US"/>
        </a:p>
      </dgm:t>
    </dgm:pt>
    <dgm:pt modelId="{DDF1F3BF-0E75-49B6-B89E-16CC1DE63515}" type="pres">
      <dgm:prSet presAssocID="{C872ABFB-FFE8-4710-9782-245537050867}" presName="linNode" presStyleCnt="0"/>
      <dgm:spPr/>
      <dgm:t>
        <a:bodyPr/>
        <a:lstStyle/>
        <a:p>
          <a:endParaRPr lang="zh-CN" altLang="en-US"/>
        </a:p>
      </dgm:t>
    </dgm:pt>
    <dgm:pt modelId="{A9031A76-3D4E-405E-B115-BC4F4088CE3C}" type="pres">
      <dgm:prSet presAssocID="{C872ABFB-FFE8-4710-9782-245537050867}" presName="parentText" presStyleLbl="node1" presStyleIdx="0" presStyleCnt="2" custScaleX="43785" custLinFactNeighborY="2500">
        <dgm:presLayoutVars>
          <dgm:chMax val="1"/>
          <dgm:bulletEnabled val="1"/>
        </dgm:presLayoutVars>
      </dgm:prSet>
      <dgm:spPr>
        <a:prstGeom prst="roundRect">
          <a:avLst/>
        </a:prstGeom>
      </dgm:spPr>
      <dgm:t>
        <a:bodyPr/>
        <a:lstStyle/>
        <a:p>
          <a:endParaRPr lang="zh-CN" altLang="en-US"/>
        </a:p>
      </dgm:t>
    </dgm:pt>
    <dgm:pt modelId="{14C490E8-05A3-4CEE-A2B5-81ED5A3E9A5D}" type="pres">
      <dgm:prSet presAssocID="{C872ABFB-FFE8-4710-9782-245537050867}" presName="descendantText" presStyleLbl="alignAccFollowNode1" presStyleIdx="0" presStyleCnt="2" custScaleX="125486" custLinFactNeighborY="3422">
        <dgm:presLayoutVars>
          <dgm:bulletEnabled val="1"/>
        </dgm:presLayoutVars>
      </dgm:prSet>
      <dgm:spPr>
        <a:prstGeom prst="round2SameRect">
          <a:avLst/>
        </a:prstGeom>
      </dgm:spPr>
      <dgm:t>
        <a:bodyPr/>
        <a:lstStyle/>
        <a:p>
          <a:endParaRPr lang="zh-CN" altLang="en-US"/>
        </a:p>
      </dgm:t>
    </dgm:pt>
    <dgm:pt modelId="{827A24C8-21D8-4BFC-914C-04A1E4A13263}" type="pres">
      <dgm:prSet presAssocID="{C1D91AF1-34D0-4AF9-9339-9541682978D9}" presName="sp" presStyleCnt="0"/>
      <dgm:spPr/>
      <dgm:t>
        <a:bodyPr/>
        <a:lstStyle/>
        <a:p>
          <a:endParaRPr lang="zh-CN" altLang="en-US"/>
        </a:p>
      </dgm:t>
    </dgm:pt>
    <dgm:pt modelId="{3B2871A9-FF23-4E31-A2F7-F2727D63FCEE}" type="pres">
      <dgm:prSet presAssocID="{49BCA3F5-33BC-4571-89DD-F10EA39D3EA0}" presName="linNode" presStyleCnt="0"/>
      <dgm:spPr/>
      <dgm:t>
        <a:bodyPr/>
        <a:lstStyle/>
        <a:p>
          <a:endParaRPr lang="zh-CN" altLang="en-US"/>
        </a:p>
      </dgm:t>
    </dgm:pt>
    <dgm:pt modelId="{F90BE514-5B4E-4E7B-8BD5-52C2C8BBD8C5}" type="pres">
      <dgm:prSet presAssocID="{49BCA3F5-33BC-4571-89DD-F10EA39D3EA0}" presName="parentText" presStyleLbl="node1" presStyleIdx="1" presStyleCnt="2" custScaleX="43785" custLinFactNeighborY="-7381">
        <dgm:presLayoutVars>
          <dgm:chMax val="1"/>
          <dgm:bulletEnabled val="1"/>
        </dgm:presLayoutVars>
      </dgm:prSet>
      <dgm:spPr>
        <a:prstGeom prst="roundRect">
          <a:avLst/>
        </a:prstGeom>
      </dgm:spPr>
      <dgm:t>
        <a:bodyPr/>
        <a:lstStyle/>
        <a:p>
          <a:endParaRPr lang="zh-CN" altLang="en-US"/>
        </a:p>
      </dgm:t>
    </dgm:pt>
    <dgm:pt modelId="{A3408CC9-FC0A-42F7-9982-107CE569E191}" type="pres">
      <dgm:prSet presAssocID="{49BCA3F5-33BC-4571-89DD-F10EA39D3EA0}" presName="descendantText" presStyleLbl="alignAccFollowNode1" presStyleIdx="1" presStyleCnt="2" custScaleX="125486" custLinFactNeighborY="-9225">
        <dgm:presLayoutVars>
          <dgm:bulletEnabled val="1"/>
        </dgm:presLayoutVars>
      </dgm:prSet>
      <dgm:spPr>
        <a:prstGeom prst="round2SameRect">
          <a:avLst/>
        </a:prstGeom>
      </dgm:spPr>
      <dgm:t>
        <a:bodyPr/>
        <a:lstStyle/>
        <a:p>
          <a:endParaRPr lang="zh-CN" altLang="en-US"/>
        </a:p>
      </dgm:t>
    </dgm:pt>
  </dgm:ptLst>
  <dgm:cxnLst>
    <dgm:cxn modelId="{07B81304-411E-4EA7-98EC-19B1256A2B3A}" srcId="{C872ABFB-FFE8-4710-9782-245537050867}" destId="{A005B652-CDF7-4CA3-8AF5-694CB75DE73A}" srcOrd="0" destOrd="0" parTransId="{4E704EDC-D356-421B-8EF3-5DA7079043D3}" sibTransId="{29CB5FF3-BAFC-44C4-A7C1-345FC39F4E9E}"/>
    <dgm:cxn modelId="{D9B2E10D-C268-48FE-AF4D-280607E6AB42}" srcId="{C872ABFB-FFE8-4710-9782-245537050867}" destId="{9DDA7AF5-602F-4D37-AB51-4D4766F52D4C}" srcOrd="2" destOrd="0" parTransId="{D56A1DF6-5E57-4B89-84F4-EF4089E29DE8}" sibTransId="{69563BDB-124F-47E5-9C4C-9E4A4FF336C1}"/>
    <dgm:cxn modelId="{BFE3F4FE-0B7F-4301-AEAE-9BE290A9B87A}" type="presOf" srcId="{DE093BE3-245B-469A-8B8C-457AF9C82B7F}" destId="{14C490E8-05A3-4CEE-A2B5-81ED5A3E9A5D}" srcOrd="0" destOrd="1" presId="urn:microsoft.com/office/officeart/2005/8/layout/vList5"/>
    <dgm:cxn modelId="{996246CD-3395-44CE-87B9-E459EEB49429}" srcId="{49BCA3F5-33BC-4571-89DD-F10EA39D3EA0}" destId="{5DAE565E-997C-4AB5-AA4A-EA908E0DF5D2}" srcOrd="0" destOrd="0" parTransId="{FDDACB12-67B5-4173-919C-C4E78F899D66}" sibTransId="{6AAB81CA-C752-4383-8BE1-E2CCB72DEC9E}"/>
    <dgm:cxn modelId="{9751CBB7-97CD-4F16-886B-54691091B641}" type="presOf" srcId="{49BCA3F5-33BC-4571-89DD-F10EA39D3EA0}" destId="{F90BE514-5B4E-4E7B-8BD5-52C2C8BBD8C5}" srcOrd="0" destOrd="0" presId="urn:microsoft.com/office/officeart/2005/8/layout/vList5"/>
    <dgm:cxn modelId="{4E923B80-2B5B-4947-AAF9-0EB2287B745F}" type="presOf" srcId="{9DDA7AF5-602F-4D37-AB51-4D4766F52D4C}" destId="{14C490E8-05A3-4CEE-A2B5-81ED5A3E9A5D}" srcOrd="0" destOrd="2" presId="urn:microsoft.com/office/officeart/2005/8/layout/vList5"/>
    <dgm:cxn modelId="{6B2545AC-ED6C-46BA-BAE7-883B22BFD3D6}" srcId="{C872ABFB-FFE8-4710-9782-245537050867}" destId="{DE093BE3-245B-469A-8B8C-457AF9C82B7F}" srcOrd="1" destOrd="0" parTransId="{A8326F7E-8FC9-4A9B-9279-2EE98874FFE9}" sibTransId="{9765B58E-995E-496B-ADB7-950C11938454}"/>
    <dgm:cxn modelId="{AD77AB69-127D-4440-A810-B61E7DDFE3AC}" type="presOf" srcId="{5DAE565E-997C-4AB5-AA4A-EA908E0DF5D2}" destId="{A3408CC9-FC0A-42F7-9982-107CE569E191}" srcOrd="0" destOrd="0" presId="urn:microsoft.com/office/officeart/2005/8/layout/vList5"/>
    <dgm:cxn modelId="{04AFE91E-50B1-4048-84E9-3F0CEFF8312B}" type="presOf" srcId="{238A6496-EF58-42C9-A611-AE19F1C21D64}" destId="{A3408CC9-FC0A-42F7-9982-107CE569E191}" srcOrd="0" destOrd="2" presId="urn:microsoft.com/office/officeart/2005/8/layout/vList5"/>
    <dgm:cxn modelId="{A1B66157-DD86-4820-AAAE-368005D9B6D4}" srcId="{49BCA3F5-33BC-4571-89DD-F10EA39D3EA0}" destId="{238A6496-EF58-42C9-A611-AE19F1C21D64}" srcOrd="2" destOrd="0" parTransId="{A081F79C-1D79-4811-863D-E9F55CFC3F07}" sibTransId="{8DA658C7-49E6-41BE-8996-4BB976323C39}"/>
    <dgm:cxn modelId="{B4B6C58B-2587-48A9-8CFB-962F4C59D22E}" type="presOf" srcId="{EB5DCF9B-1EAA-472E-B049-AE41DB719E86}" destId="{14C490E8-05A3-4CEE-A2B5-81ED5A3E9A5D}" srcOrd="0" destOrd="3" presId="urn:microsoft.com/office/officeart/2005/8/layout/vList5"/>
    <dgm:cxn modelId="{BB53B603-5892-4BE8-83BC-CFF511537461}" srcId="{C872ABFB-FFE8-4710-9782-245537050867}" destId="{EB5DCF9B-1EAA-472E-B049-AE41DB719E86}" srcOrd="3" destOrd="0" parTransId="{BA9CF25C-0A81-4E0E-B1CD-BDD629616019}" sibTransId="{2936928F-B471-4216-91C0-890FF9CA303F}"/>
    <dgm:cxn modelId="{6F6114DB-99E4-4A84-A234-80B307C367F9}" srcId="{E870C49C-0A69-4AFE-A952-D71FE1538CD4}" destId="{49BCA3F5-33BC-4571-89DD-F10EA39D3EA0}" srcOrd="1" destOrd="0" parTransId="{CF43A07D-67B5-4422-B76D-10DC033C0BF9}" sibTransId="{D487D38D-FDA1-4B5F-8464-C5A289E6C808}"/>
    <dgm:cxn modelId="{E2FE1529-468E-4106-919C-D813B69DE74E}" type="presOf" srcId="{C872ABFB-FFE8-4710-9782-245537050867}" destId="{A9031A76-3D4E-405E-B115-BC4F4088CE3C}" srcOrd="0" destOrd="0" presId="urn:microsoft.com/office/officeart/2005/8/layout/vList5"/>
    <dgm:cxn modelId="{FB8EBE55-26D6-4066-A191-CB6489307C73}" type="presOf" srcId="{E870C49C-0A69-4AFE-A952-D71FE1538CD4}" destId="{60136FA6-A4BE-451C-87F2-0214DB943C3F}" srcOrd="0" destOrd="0" presId="urn:microsoft.com/office/officeart/2005/8/layout/vList5"/>
    <dgm:cxn modelId="{A033E25F-2ED7-4E00-A96E-78BA2A3613AE}" srcId="{E870C49C-0A69-4AFE-A952-D71FE1538CD4}" destId="{C872ABFB-FFE8-4710-9782-245537050867}" srcOrd="0" destOrd="0" parTransId="{9A85ABF8-4468-4105-B927-380C2E9C9073}" sibTransId="{C1D91AF1-34D0-4AF9-9339-9541682978D9}"/>
    <dgm:cxn modelId="{15239334-5A14-4901-A66C-2A5A7A7E13BC}" type="presOf" srcId="{C74EA34C-7FF4-46D0-BA6E-BDC5F00E51E3}" destId="{A3408CC9-FC0A-42F7-9982-107CE569E191}" srcOrd="0" destOrd="1" presId="urn:microsoft.com/office/officeart/2005/8/layout/vList5"/>
    <dgm:cxn modelId="{04432DBC-1BCD-441E-9B49-6107F2182A81}" type="presOf" srcId="{A005B652-CDF7-4CA3-8AF5-694CB75DE73A}" destId="{14C490E8-05A3-4CEE-A2B5-81ED5A3E9A5D}" srcOrd="0" destOrd="0" presId="urn:microsoft.com/office/officeart/2005/8/layout/vList5"/>
    <dgm:cxn modelId="{237B025A-20AF-4EFA-B6E8-81284647D639}" srcId="{49BCA3F5-33BC-4571-89DD-F10EA39D3EA0}" destId="{C74EA34C-7FF4-46D0-BA6E-BDC5F00E51E3}" srcOrd="1" destOrd="0" parTransId="{9FFF45AC-0A2C-48FE-8DD9-8118A5CFBC37}" sibTransId="{E4E16AE3-09F7-487E-8E0E-D7E6027B02CF}"/>
    <dgm:cxn modelId="{A19DDDFB-00E4-4B44-A762-8D1EA8216908}" type="presParOf" srcId="{60136FA6-A4BE-451C-87F2-0214DB943C3F}" destId="{DDF1F3BF-0E75-49B6-B89E-16CC1DE63515}" srcOrd="0" destOrd="0" presId="urn:microsoft.com/office/officeart/2005/8/layout/vList5"/>
    <dgm:cxn modelId="{9498F256-7851-40EA-92EE-2B02B2DF0001}" type="presParOf" srcId="{DDF1F3BF-0E75-49B6-B89E-16CC1DE63515}" destId="{A9031A76-3D4E-405E-B115-BC4F4088CE3C}" srcOrd="0" destOrd="0" presId="urn:microsoft.com/office/officeart/2005/8/layout/vList5"/>
    <dgm:cxn modelId="{2464E906-B31F-4F81-96BF-AAA69DE63FF7}" type="presParOf" srcId="{DDF1F3BF-0E75-49B6-B89E-16CC1DE63515}" destId="{14C490E8-05A3-4CEE-A2B5-81ED5A3E9A5D}" srcOrd="1" destOrd="0" presId="urn:microsoft.com/office/officeart/2005/8/layout/vList5"/>
    <dgm:cxn modelId="{BE0893C0-8ADA-4FE9-9D25-D31F50C65582}" type="presParOf" srcId="{60136FA6-A4BE-451C-87F2-0214DB943C3F}" destId="{827A24C8-21D8-4BFC-914C-04A1E4A13263}" srcOrd="1" destOrd="0" presId="urn:microsoft.com/office/officeart/2005/8/layout/vList5"/>
    <dgm:cxn modelId="{6A2160CC-BC4B-4F4F-81EF-AD3AD6B6B758}" type="presParOf" srcId="{60136FA6-A4BE-451C-87F2-0214DB943C3F}" destId="{3B2871A9-FF23-4E31-A2F7-F2727D63FCEE}" srcOrd="2" destOrd="0" presId="urn:microsoft.com/office/officeart/2005/8/layout/vList5"/>
    <dgm:cxn modelId="{22E24A74-2720-4617-BA02-E16DFE3F6FA3}" type="presParOf" srcId="{3B2871A9-FF23-4E31-A2F7-F2727D63FCEE}" destId="{F90BE514-5B4E-4E7B-8BD5-52C2C8BBD8C5}" srcOrd="0" destOrd="0" presId="urn:microsoft.com/office/officeart/2005/8/layout/vList5"/>
    <dgm:cxn modelId="{BF1694D6-8FDF-4E77-AE83-958E169923E4}" type="presParOf" srcId="{3B2871A9-FF23-4E31-A2F7-F2727D63FCEE}" destId="{A3408CC9-FC0A-42F7-9982-107CE569E191}"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490E8-05A3-4CEE-A2B5-81ED5A3E9A5D}">
      <dsp:nvSpPr>
        <dsp:cNvPr id="0" name=""/>
        <dsp:cNvSpPr/>
      </dsp:nvSpPr>
      <dsp:spPr>
        <a:xfrm rot="5400000">
          <a:off x="4674466" y="-2856722"/>
          <a:ext cx="1236399" cy="7343641"/>
        </a:xfrm>
        <a:prstGeom prst="round2SameRect">
          <a:avLst/>
        </a:prstGeom>
        <a:solidFill>
          <a:srgbClr val="C47546">
            <a:tint val="40000"/>
            <a:alpha val="90000"/>
            <a:hueOff val="0"/>
            <a:satOff val="0"/>
            <a:lumOff val="0"/>
            <a:alphaOff val="0"/>
          </a:srgbClr>
        </a:solidFill>
        <a:ln w="25400" cap="flat" cmpd="sng" algn="ctr">
          <a:solidFill>
            <a:srgbClr val="C47546">
              <a:tint val="40000"/>
              <a:alpha val="9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marR="0" lvl="1" indent="0" algn="l" defTabSz="914400" eaLnBrk="1" fontAlgn="auto" latinLnBrk="0" hangingPunct="1">
            <a:lnSpc>
              <a:spcPct val="100000"/>
            </a:lnSpc>
            <a:spcBef>
              <a:spcPct val="0"/>
            </a:spcBef>
            <a:spcAft>
              <a:spcPts val="0"/>
            </a:spcAft>
            <a:buClrTx/>
            <a:buSzTx/>
            <a:buFontTx/>
            <a:buChar char="••"/>
            <a:tabLst/>
            <a:defRPr/>
          </a:pPr>
          <a:r>
            <a:rPr lang="zh-CN" altLang="en-US" sz="1400" kern="1200" dirty="0" smtClean="0">
              <a:solidFill>
                <a:sysClr val="windowText" lastClr="000000">
                  <a:hueOff val="0"/>
                  <a:satOff val="0"/>
                  <a:lumOff val="0"/>
                  <a:alphaOff val="0"/>
                </a:sysClr>
              </a:solidFill>
              <a:latin typeface="微软雅黑" pitchFamily="34" charset="-122"/>
              <a:ea typeface="微软雅黑" pitchFamily="34" charset="-122"/>
              <a:cs typeface="+mn-cs"/>
            </a:rPr>
            <a:t>  按照规则从数据源直接采集，避免重复采集数据。</a:t>
          </a:r>
          <a:endParaRPr lang="zh-CN" altLang="en-US" sz="1400" kern="1200" dirty="0">
            <a:solidFill>
              <a:sysClr val="windowText" lastClr="000000">
                <a:hueOff val="0"/>
                <a:satOff val="0"/>
                <a:lumOff val="0"/>
                <a:alphaOff val="0"/>
              </a:sysClr>
            </a:solidFill>
            <a:latin typeface="微软雅黑" pitchFamily="34" charset="-122"/>
            <a:ea typeface="微软雅黑" pitchFamily="34" charset="-122"/>
            <a:cs typeface="+mn-cs"/>
          </a:endParaRPr>
        </a:p>
        <a:p>
          <a:pPr marL="0" marR="0" lvl="1" indent="0" algn="l" defTabSz="914400" eaLnBrk="1" fontAlgn="auto" latinLnBrk="0" hangingPunct="1">
            <a:lnSpc>
              <a:spcPct val="100000"/>
            </a:lnSpc>
            <a:spcBef>
              <a:spcPct val="0"/>
            </a:spcBef>
            <a:spcAft>
              <a:spcPts val="0"/>
            </a:spcAft>
            <a:buClrTx/>
            <a:buSzTx/>
            <a:buFontTx/>
            <a:buChar char="••"/>
            <a:tabLst/>
            <a:defRPr/>
          </a:pPr>
          <a:r>
            <a:rPr lang="zh-CN" altLang="en-US" sz="1400" kern="1200" dirty="0" smtClean="0">
              <a:solidFill>
                <a:sysClr val="windowText" lastClr="000000">
                  <a:hueOff val="0"/>
                  <a:satOff val="0"/>
                  <a:lumOff val="0"/>
                  <a:alphaOff val="0"/>
                </a:sysClr>
              </a:solidFill>
              <a:latin typeface="微软雅黑" pitchFamily="34" charset="-122"/>
              <a:ea typeface="微软雅黑" pitchFamily="34" charset="-122"/>
              <a:cs typeface="+mn-cs"/>
            </a:rPr>
            <a:t>  对于现有系统已采集的数据，发掘沉默数据的剩余价值。</a:t>
          </a:r>
          <a:endParaRPr lang="zh-CN" altLang="en-US" sz="1400" kern="1200" dirty="0">
            <a:solidFill>
              <a:sysClr val="windowText" lastClr="000000">
                <a:hueOff val="0"/>
                <a:satOff val="0"/>
                <a:lumOff val="0"/>
                <a:alphaOff val="0"/>
              </a:sysClr>
            </a:solidFill>
            <a:latin typeface="微软雅黑" pitchFamily="34" charset="-122"/>
            <a:ea typeface="微软雅黑" pitchFamily="34" charset="-122"/>
            <a:cs typeface="+mn-cs"/>
          </a:endParaRPr>
        </a:p>
        <a:p>
          <a:pPr marL="0" marR="0" lvl="1" indent="0" algn="l" defTabSz="914400" eaLnBrk="1" fontAlgn="auto" latinLnBrk="0" hangingPunct="1">
            <a:lnSpc>
              <a:spcPct val="100000"/>
            </a:lnSpc>
            <a:spcBef>
              <a:spcPct val="0"/>
            </a:spcBef>
            <a:spcAft>
              <a:spcPts val="0"/>
            </a:spcAft>
            <a:buClrTx/>
            <a:buSzTx/>
            <a:buFontTx/>
            <a:buChar char="••"/>
            <a:tabLst/>
            <a:defRPr/>
          </a:pPr>
          <a:r>
            <a:rPr lang="zh-CN" altLang="en-US" sz="1400" kern="1200" dirty="0" smtClean="0">
              <a:solidFill>
                <a:sysClr val="windowText" lastClr="000000">
                  <a:hueOff val="0"/>
                  <a:satOff val="0"/>
                  <a:lumOff val="0"/>
                  <a:alphaOff val="0"/>
                </a:sysClr>
              </a:solidFill>
              <a:latin typeface="微软雅黑" pitchFamily="34" charset="-122"/>
              <a:ea typeface="微软雅黑" pitchFamily="34" charset="-122"/>
              <a:cs typeface="+mn-cs"/>
            </a:rPr>
            <a:t>  对于现有系统未采集的数据，增加采集点并发掘数据价值。</a:t>
          </a:r>
          <a:endParaRPr lang="zh-CN" altLang="en-US" sz="1400" kern="1200" dirty="0">
            <a:solidFill>
              <a:sysClr val="windowText" lastClr="000000">
                <a:hueOff val="0"/>
                <a:satOff val="0"/>
                <a:lumOff val="0"/>
                <a:alphaOff val="0"/>
              </a:sysClr>
            </a:solidFill>
            <a:latin typeface="微软雅黑" pitchFamily="34" charset="-122"/>
            <a:ea typeface="微软雅黑" pitchFamily="34" charset="-122"/>
            <a:cs typeface="+mn-cs"/>
          </a:endParaRPr>
        </a:p>
        <a:p>
          <a:pPr marL="0" marR="0" lvl="1" indent="0" algn="l" defTabSz="914400" eaLnBrk="1" fontAlgn="auto" latinLnBrk="0" hangingPunct="1">
            <a:lnSpc>
              <a:spcPct val="100000"/>
            </a:lnSpc>
            <a:spcBef>
              <a:spcPct val="0"/>
            </a:spcBef>
            <a:spcAft>
              <a:spcPts val="0"/>
            </a:spcAft>
            <a:buClrTx/>
            <a:buSzTx/>
            <a:buFontTx/>
            <a:buChar char="••"/>
            <a:tabLst/>
            <a:defRPr/>
          </a:pPr>
          <a:r>
            <a:rPr lang="zh-CN" altLang="en-US" sz="1400" kern="1200" dirty="0" smtClean="0">
              <a:solidFill>
                <a:sysClr val="windowText" lastClr="000000">
                  <a:hueOff val="0"/>
                  <a:satOff val="0"/>
                  <a:lumOff val="0"/>
                  <a:alphaOff val="0"/>
                </a:sysClr>
              </a:solidFill>
              <a:latin typeface="微软雅黑" pitchFamily="34" charset="-122"/>
              <a:ea typeface="微软雅黑" pitchFamily="34" charset="-122"/>
              <a:cs typeface="+mn-cs"/>
              <a:sym typeface="Wingdings" panose="05000000000000000000" pitchFamily="2" charset="2"/>
            </a:rPr>
            <a:t>  采集后的数据存储，遵照各域属地化存储原则，各域的数据仓库是公共仓库，全公司共享使用。</a:t>
          </a:r>
          <a:endParaRPr lang="zh-CN" altLang="en-US" sz="1400" kern="1200" dirty="0">
            <a:solidFill>
              <a:sysClr val="windowText" lastClr="000000">
                <a:hueOff val="0"/>
                <a:satOff val="0"/>
                <a:lumOff val="0"/>
                <a:alphaOff val="0"/>
              </a:sysClr>
            </a:solidFill>
            <a:latin typeface="微软雅黑" pitchFamily="34" charset="-122"/>
            <a:ea typeface="微软雅黑" pitchFamily="34" charset="-122"/>
            <a:cs typeface="+mn-cs"/>
          </a:endParaRPr>
        </a:p>
      </dsp:txBody>
      <dsp:txXfrm rot="-5400000">
        <a:off x="1620845" y="257255"/>
        <a:ext cx="7283285" cy="1115687"/>
      </dsp:txXfrm>
    </dsp:sp>
    <dsp:sp modelId="{A9031A76-3D4E-405E-B115-BC4F4088CE3C}">
      <dsp:nvSpPr>
        <dsp:cNvPr id="0" name=""/>
        <dsp:cNvSpPr/>
      </dsp:nvSpPr>
      <dsp:spPr>
        <a:xfrm>
          <a:off x="179513" y="38676"/>
          <a:ext cx="1441332" cy="1545499"/>
        </a:xfrm>
        <a:prstGeom prst="roundRect">
          <a:avLst/>
        </a:prstGeom>
        <a:solidFill>
          <a:srgbClr val="C47546">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ysClr val="window" lastClr="FFFFFF"/>
              </a:solidFill>
              <a:latin typeface="微软雅黑" pitchFamily="34" charset="-122"/>
              <a:ea typeface="微软雅黑" pitchFamily="34" charset="-122"/>
              <a:cs typeface="+mn-cs"/>
            </a:rPr>
            <a:t>数据采集</a:t>
          </a:r>
          <a:r>
            <a:rPr lang="en-US" altLang="zh-CN" sz="1800" kern="1200" dirty="0" smtClean="0">
              <a:solidFill>
                <a:sysClr val="window" lastClr="FFFFFF"/>
              </a:solidFill>
              <a:latin typeface="微软雅黑" pitchFamily="34" charset="-122"/>
              <a:ea typeface="微软雅黑" pitchFamily="34" charset="-122"/>
              <a:cs typeface="+mn-cs"/>
            </a:rPr>
            <a:t/>
          </a:r>
          <a:br>
            <a:rPr lang="en-US" altLang="zh-CN" sz="1800" kern="1200" dirty="0" smtClean="0">
              <a:solidFill>
                <a:sysClr val="window" lastClr="FFFFFF"/>
              </a:solidFill>
              <a:latin typeface="微软雅黑" pitchFamily="34" charset="-122"/>
              <a:ea typeface="微软雅黑" pitchFamily="34" charset="-122"/>
              <a:cs typeface="+mn-cs"/>
            </a:rPr>
          </a:br>
          <a:r>
            <a:rPr lang="zh-CN" altLang="en-US" sz="1800" kern="1200" dirty="0" smtClean="0">
              <a:solidFill>
                <a:sysClr val="window" lastClr="FFFFFF"/>
              </a:solidFill>
              <a:latin typeface="微软雅黑" pitchFamily="34" charset="-122"/>
              <a:ea typeface="微软雅黑" pitchFamily="34" charset="-122"/>
              <a:cs typeface="+mn-cs"/>
            </a:rPr>
            <a:t>规则</a:t>
          </a:r>
          <a:endParaRPr lang="zh-CN" altLang="en-US" sz="1800" kern="1200" dirty="0">
            <a:solidFill>
              <a:sysClr val="window" lastClr="FFFFFF"/>
            </a:solidFill>
            <a:latin typeface="微软雅黑" pitchFamily="34" charset="-122"/>
            <a:ea typeface="微软雅黑" pitchFamily="34" charset="-122"/>
            <a:cs typeface="+mn-cs"/>
          </a:endParaRPr>
        </a:p>
      </dsp:txBody>
      <dsp:txXfrm>
        <a:off x="249873" y="109036"/>
        <a:ext cx="1300612" cy="1404779"/>
      </dsp:txXfrm>
    </dsp:sp>
    <dsp:sp modelId="{A3408CC9-FC0A-42F7-9982-107CE569E191}">
      <dsp:nvSpPr>
        <dsp:cNvPr id="0" name=""/>
        <dsp:cNvSpPr/>
      </dsp:nvSpPr>
      <dsp:spPr>
        <a:xfrm rot="5400000">
          <a:off x="4674466" y="-1390315"/>
          <a:ext cx="1236399" cy="7343641"/>
        </a:xfrm>
        <a:prstGeom prst="round2SameRect">
          <a:avLst/>
        </a:prstGeom>
        <a:solidFill>
          <a:srgbClr val="C47546">
            <a:tint val="40000"/>
            <a:alpha val="90000"/>
            <a:hueOff val="3346895"/>
            <a:satOff val="-23028"/>
            <a:lumOff val="1570"/>
            <a:alphaOff val="0"/>
          </a:srgbClr>
        </a:solidFill>
        <a:ln w="25400" cap="flat" cmpd="sng" algn="ctr">
          <a:solidFill>
            <a:srgbClr val="C47546">
              <a:tint val="40000"/>
              <a:alpha val="90000"/>
              <a:hueOff val="3346895"/>
              <a:satOff val="-23028"/>
              <a:lumOff val="157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marR="0" lvl="1" indent="0" algn="l" defTabSz="914400" eaLnBrk="1" fontAlgn="auto" latinLnBrk="0" hangingPunct="1">
            <a:lnSpc>
              <a:spcPct val="100000"/>
            </a:lnSpc>
            <a:spcBef>
              <a:spcPct val="0"/>
            </a:spcBef>
            <a:spcAft>
              <a:spcPts val="0"/>
            </a:spcAft>
            <a:buClrTx/>
            <a:buSzTx/>
            <a:buFontTx/>
            <a:buChar char="••"/>
            <a:tabLst/>
            <a:defRPr/>
          </a:pPr>
          <a:r>
            <a:rPr lang="zh-CN" altLang="en-US" sz="1400" kern="1200" dirty="0" smtClean="0">
              <a:solidFill>
                <a:sysClr val="windowText" lastClr="000000">
                  <a:hueOff val="0"/>
                  <a:satOff val="0"/>
                  <a:lumOff val="0"/>
                  <a:alphaOff val="0"/>
                </a:sysClr>
              </a:solidFill>
              <a:latin typeface="微软雅黑" pitchFamily="34" charset="-122"/>
              <a:ea typeface="微软雅黑" pitchFamily="34" charset="-122"/>
              <a:cs typeface="+mn-cs"/>
              <a:sym typeface="Wingdings" panose="05000000000000000000" pitchFamily="2" charset="2"/>
            </a:rPr>
            <a:t>  按照规则进行数据统一清洗，清洗后根据不同专业应用需求，进行数据分发和权限控制</a:t>
          </a:r>
          <a:r>
            <a:rPr lang="zh-CN" altLang="en-US" sz="1400" kern="1200" dirty="0" smtClean="0">
              <a:solidFill>
                <a:sysClr val="windowText" lastClr="000000">
                  <a:hueOff val="0"/>
                  <a:satOff val="0"/>
                  <a:lumOff val="0"/>
                  <a:alphaOff val="0"/>
                </a:sysClr>
              </a:solidFill>
              <a:latin typeface="微软雅黑" pitchFamily="34" charset="-122"/>
              <a:ea typeface="微软雅黑" pitchFamily="34" charset="-122"/>
              <a:cs typeface="+mn-cs"/>
            </a:rPr>
            <a:t>。</a:t>
          </a:r>
          <a:endParaRPr lang="zh-CN" altLang="en-US" sz="1400" kern="1200" dirty="0">
            <a:solidFill>
              <a:sysClr val="windowText" lastClr="000000">
                <a:hueOff val="0"/>
                <a:satOff val="0"/>
                <a:lumOff val="0"/>
                <a:alphaOff val="0"/>
              </a:sysClr>
            </a:solidFill>
            <a:latin typeface="微软雅黑" pitchFamily="34" charset="-122"/>
            <a:ea typeface="微软雅黑" pitchFamily="34" charset="-122"/>
            <a:cs typeface="+mn-cs"/>
          </a:endParaRPr>
        </a:p>
        <a:p>
          <a:pPr marL="0" marR="0" lvl="1" indent="0" algn="l" defTabSz="914400" eaLnBrk="1" fontAlgn="auto" latinLnBrk="0" hangingPunct="1">
            <a:lnSpc>
              <a:spcPct val="100000"/>
            </a:lnSpc>
            <a:spcBef>
              <a:spcPct val="0"/>
            </a:spcBef>
            <a:spcAft>
              <a:spcPts val="0"/>
            </a:spcAft>
            <a:buClrTx/>
            <a:buSzTx/>
            <a:buFontTx/>
            <a:buChar char="••"/>
            <a:tabLst/>
            <a:defRPr/>
          </a:pPr>
          <a:r>
            <a:rPr lang="zh-CN" altLang="en-US" sz="1400" kern="1200" dirty="0" smtClean="0">
              <a:solidFill>
                <a:sysClr val="windowText" lastClr="000000">
                  <a:hueOff val="0"/>
                  <a:satOff val="0"/>
                  <a:lumOff val="0"/>
                  <a:alphaOff val="0"/>
                </a:sysClr>
              </a:solidFill>
              <a:latin typeface="微软雅黑" pitchFamily="34" charset="-122"/>
              <a:ea typeface="微软雅黑" pitchFamily="34" charset="-122"/>
              <a:cs typeface="+mn-cs"/>
            </a:rPr>
            <a:t>  对于数据缺失不能满足应用需求的，要么修改数据清洗规则，要么重新采集数据。</a:t>
          </a:r>
          <a:endParaRPr lang="zh-CN" altLang="en-US" sz="1400" kern="1200" dirty="0">
            <a:solidFill>
              <a:sysClr val="windowText" lastClr="000000">
                <a:hueOff val="0"/>
                <a:satOff val="0"/>
                <a:lumOff val="0"/>
                <a:alphaOff val="0"/>
              </a:sysClr>
            </a:solidFill>
            <a:latin typeface="微软雅黑" pitchFamily="34" charset="-122"/>
            <a:ea typeface="微软雅黑" pitchFamily="34" charset="-122"/>
            <a:cs typeface="+mn-cs"/>
          </a:endParaRPr>
        </a:p>
        <a:p>
          <a:pPr marL="0" marR="0" lvl="1" indent="0" algn="l" defTabSz="914400" eaLnBrk="1" fontAlgn="auto" latinLnBrk="0" hangingPunct="1">
            <a:lnSpc>
              <a:spcPct val="100000"/>
            </a:lnSpc>
            <a:spcBef>
              <a:spcPct val="0"/>
            </a:spcBef>
            <a:spcAft>
              <a:spcPts val="0"/>
            </a:spcAft>
            <a:buClrTx/>
            <a:buSzTx/>
            <a:buFontTx/>
            <a:buChar char="••"/>
            <a:tabLst/>
            <a:defRPr/>
          </a:pPr>
          <a:r>
            <a:rPr lang="en-US" altLang="zh-CN" sz="1400" kern="1200" dirty="0" smtClean="0">
              <a:solidFill>
                <a:sysClr val="windowText" lastClr="000000">
                  <a:hueOff val="0"/>
                  <a:satOff val="0"/>
                  <a:lumOff val="0"/>
                  <a:alphaOff val="0"/>
                </a:sysClr>
              </a:solidFill>
              <a:latin typeface="微软雅黑" pitchFamily="34" charset="-122"/>
              <a:ea typeface="微软雅黑" pitchFamily="34" charset="-122"/>
              <a:cs typeface="+mn-cs"/>
            </a:rPr>
            <a:t>  </a:t>
          </a:r>
          <a:r>
            <a:rPr lang="zh-CN" altLang="en-US" sz="1400" kern="1200" dirty="0" smtClean="0">
              <a:solidFill>
                <a:sysClr val="windowText" lastClr="000000">
                  <a:hueOff val="0"/>
                  <a:satOff val="0"/>
                  <a:lumOff val="0"/>
                  <a:alphaOff val="0"/>
                </a:sysClr>
              </a:solidFill>
              <a:latin typeface="微软雅黑" pitchFamily="34" charset="-122"/>
              <a:ea typeface="微软雅黑" pitchFamily="34" charset="-122"/>
              <a:cs typeface="+mn-cs"/>
            </a:rPr>
            <a:t>从各域共享数据和标签组合中，探索大数据对内对外的应用场景和未知价值。</a:t>
          </a:r>
          <a:endParaRPr lang="zh-CN" altLang="en-US" sz="1400" kern="1200" dirty="0">
            <a:solidFill>
              <a:sysClr val="windowText" lastClr="000000">
                <a:hueOff val="0"/>
                <a:satOff val="0"/>
                <a:lumOff val="0"/>
                <a:alphaOff val="0"/>
              </a:sysClr>
            </a:solidFill>
            <a:latin typeface="微软雅黑" pitchFamily="34" charset="-122"/>
            <a:ea typeface="微软雅黑" pitchFamily="34" charset="-122"/>
            <a:cs typeface="+mn-cs"/>
          </a:endParaRPr>
        </a:p>
      </dsp:txBody>
      <dsp:txXfrm rot="-5400000">
        <a:off x="1620845" y="1723662"/>
        <a:ext cx="7283285" cy="1115687"/>
      </dsp:txXfrm>
    </dsp:sp>
    <dsp:sp modelId="{F90BE514-5B4E-4E7B-8BD5-52C2C8BBD8C5}">
      <dsp:nvSpPr>
        <dsp:cNvPr id="0" name=""/>
        <dsp:cNvSpPr/>
      </dsp:nvSpPr>
      <dsp:spPr>
        <a:xfrm>
          <a:off x="179513" y="1508740"/>
          <a:ext cx="1441332" cy="1545499"/>
        </a:xfrm>
        <a:prstGeom prst="roundRect">
          <a:avLst/>
        </a:prstGeom>
        <a:solidFill>
          <a:srgbClr val="C47546">
            <a:hueOff val="2857225"/>
            <a:satOff val="-32074"/>
            <a:lumOff val="11765"/>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ysClr val="window" lastClr="FFFFFF"/>
              </a:solidFill>
              <a:latin typeface="微软雅黑" pitchFamily="34" charset="-122"/>
              <a:ea typeface="微软雅黑" pitchFamily="34" charset="-122"/>
              <a:cs typeface="+mn-cs"/>
            </a:rPr>
            <a:t>数据应用</a:t>
          </a:r>
          <a:r>
            <a:rPr lang="en-US" altLang="zh-CN" sz="1800" kern="1200" dirty="0" smtClean="0">
              <a:solidFill>
                <a:sysClr val="window" lastClr="FFFFFF"/>
              </a:solidFill>
              <a:latin typeface="微软雅黑" pitchFamily="34" charset="-122"/>
              <a:ea typeface="微软雅黑" pitchFamily="34" charset="-122"/>
              <a:cs typeface="+mn-cs"/>
            </a:rPr>
            <a:t/>
          </a:r>
          <a:br>
            <a:rPr lang="en-US" altLang="zh-CN" sz="1800" kern="1200" dirty="0" smtClean="0">
              <a:solidFill>
                <a:sysClr val="window" lastClr="FFFFFF"/>
              </a:solidFill>
              <a:latin typeface="微软雅黑" pitchFamily="34" charset="-122"/>
              <a:ea typeface="微软雅黑" pitchFamily="34" charset="-122"/>
              <a:cs typeface="+mn-cs"/>
            </a:rPr>
          </a:br>
          <a:r>
            <a:rPr lang="zh-CN" altLang="en-US" sz="1800" kern="1200" dirty="0" smtClean="0">
              <a:solidFill>
                <a:sysClr val="window" lastClr="FFFFFF"/>
              </a:solidFill>
              <a:latin typeface="微软雅黑" pitchFamily="34" charset="-122"/>
              <a:ea typeface="微软雅黑" pitchFamily="34" charset="-122"/>
              <a:cs typeface="+mn-cs"/>
            </a:rPr>
            <a:t>规则</a:t>
          </a:r>
          <a:endParaRPr lang="zh-CN" altLang="en-US" sz="1800" kern="1200" dirty="0">
            <a:solidFill>
              <a:sysClr val="window" lastClr="FFFFFF"/>
            </a:solidFill>
            <a:latin typeface="微软雅黑" pitchFamily="34" charset="-122"/>
            <a:ea typeface="微软雅黑" pitchFamily="34" charset="-122"/>
            <a:cs typeface="+mn-cs"/>
          </a:endParaRPr>
        </a:p>
      </dsp:txBody>
      <dsp:txXfrm>
        <a:off x="249873" y="1579100"/>
        <a:ext cx="1300612" cy="140477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atin typeface="Arial" panose="020B0604020202020204" pitchFamily="34" charset="0"/>
                <a:ea typeface="黑体" panose="02010609060101010101" pitchFamily="49" charset="-122"/>
              </a:defRPr>
            </a:lvl1pPr>
          </a:lstStyle>
          <a:p>
            <a:pPr>
              <a:defRPr/>
            </a:pPr>
            <a:endParaRPr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atin typeface="Arial" panose="020B0604020202020204" pitchFamily="34" charset="0"/>
                <a:ea typeface="黑体" panose="02010609060101010101" pitchFamily="49" charset="-122"/>
              </a:defRPr>
            </a:lvl1pPr>
          </a:lstStyle>
          <a:p>
            <a:pPr>
              <a:defRPr/>
            </a:pPr>
            <a:fld id="{65EDA655-CCAD-4388-ADAB-0E2EC8B0B507}" type="datetimeFigureOut">
              <a:rPr lang="zh-CN" altLang="en-US"/>
            </a:fld>
            <a:endParaRPr lang="zh-CN" altLang="en-US"/>
          </a:p>
        </p:txBody>
      </p:sp>
      <p:sp>
        <p:nvSpPr>
          <p:cNvPr id="4" name="页脚占位符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atin typeface="Arial" panose="020B0604020202020204" pitchFamily="34" charset="0"/>
                <a:ea typeface="黑体" panose="02010609060101010101" pitchFamily="49" charset="-122"/>
              </a:defRPr>
            </a:lvl1pPr>
          </a:lstStyle>
          <a:p>
            <a:pPr>
              <a:defRPr/>
            </a:pPr>
            <a:endParaRPr lang="zh-CN" altLang="en-US"/>
          </a:p>
        </p:txBody>
      </p:sp>
      <p:sp>
        <p:nvSpPr>
          <p:cNvPr id="5" name="灯片编号占位符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atin typeface="Arial" panose="020B0604020202020204" pitchFamily="34" charset="0"/>
                <a:ea typeface="黑体" panose="02010609060101010101" pitchFamily="49" charset="-122"/>
              </a:defRPr>
            </a:lvl1pPr>
          </a:lstStyle>
          <a:p>
            <a:pPr>
              <a:defRPr/>
            </a:pPr>
            <a:fld id="{F23B69C5-0767-4926-9904-F04BCA2F327E}"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46400" cy="493713"/>
          </a:xfrm>
          <a:prstGeom prst="rect">
            <a:avLst/>
          </a:prstGeom>
          <a:noFill/>
          <a:ln>
            <a:noFill/>
          </a:ln>
          <a:effectLst/>
        </p:spPr>
        <p:txBody>
          <a:bodyPr vert="horz" wrap="square" lIns="91440" tIns="45720" rIns="91440" bIns="45720" numCol="1" anchor="t" anchorCtr="0" compatLnSpc="1"/>
          <a:lstStyle>
            <a:lvl1pPr>
              <a:defRPr sz="1200">
                <a:latin typeface="Arial" panose="020B0604020202020204" pitchFamily="34" charset="0"/>
                <a:ea typeface="黑体" panose="02010609060101010101" pitchFamily="49" charset="-122"/>
              </a:defRPr>
            </a:lvl1pPr>
          </a:lstStyle>
          <a:p>
            <a:pPr>
              <a:defRPr/>
            </a:pPr>
            <a:endParaRPr lang="en-US" altLang="zh-CN"/>
          </a:p>
        </p:txBody>
      </p:sp>
      <p:sp>
        <p:nvSpPr>
          <p:cNvPr id="10243" name="Rectangle 3"/>
          <p:cNvSpPr>
            <a:spLocks noGrp="1" noChangeArrowheads="1"/>
          </p:cNvSpPr>
          <p:nvPr>
            <p:ph type="dt" idx="1"/>
          </p:nvPr>
        </p:nvSpPr>
        <p:spPr bwMode="auto">
          <a:xfrm>
            <a:off x="3849688" y="0"/>
            <a:ext cx="2946400" cy="493713"/>
          </a:xfrm>
          <a:prstGeom prst="rect">
            <a:avLst/>
          </a:prstGeom>
          <a:noFill/>
          <a:ln>
            <a:noFill/>
          </a:ln>
          <a:effectLst/>
        </p:spPr>
        <p:txBody>
          <a:bodyPr vert="horz" wrap="square" lIns="91440" tIns="45720" rIns="91440" bIns="45720" numCol="1" anchor="t" anchorCtr="0" compatLnSpc="1"/>
          <a:lstStyle>
            <a:lvl1pPr algn="r">
              <a:defRPr sz="1200">
                <a:latin typeface="Arial" panose="020B0604020202020204" pitchFamily="34" charset="0"/>
                <a:ea typeface="黑体" panose="02010609060101010101" pitchFamily="49" charset="-122"/>
              </a:defRPr>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ln>
        </p:spPr>
      </p:sp>
      <p:sp>
        <p:nvSpPr>
          <p:cNvPr id="10245" name="Rectangle 5"/>
          <p:cNvSpPr>
            <a:spLocks noGrp="1" noChangeArrowheads="1"/>
          </p:cNvSpPr>
          <p:nvPr>
            <p:ph type="body" sz="quarter" idx="3"/>
          </p:nvPr>
        </p:nvSpPr>
        <p:spPr bwMode="auto">
          <a:xfrm>
            <a:off x="679450" y="4691063"/>
            <a:ext cx="5438775" cy="4443412"/>
          </a:xfrm>
          <a:prstGeom prst="rect">
            <a:avLst/>
          </a:prstGeom>
          <a:noFill/>
          <a:ln>
            <a:noFill/>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0246" name="Rectangle 6"/>
          <p:cNvSpPr>
            <a:spLocks noGrp="1" noChangeArrowheads="1"/>
          </p:cNvSpPr>
          <p:nvPr>
            <p:ph type="ftr" sz="quarter" idx="4"/>
          </p:nvPr>
        </p:nvSpPr>
        <p:spPr bwMode="auto">
          <a:xfrm>
            <a:off x="0" y="9378950"/>
            <a:ext cx="2946400" cy="493713"/>
          </a:xfrm>
          <a:prstGeom prst="rect">
            <a:avLst/>
          </a:prstGeom>
          <a:noFill/>
          <a:ln>
            <a:noFill/>
          </a:ln>
          <a:effectLst/>
        </p:spPr>
        <p:txBody>
          <a:bodyPr vert="horz" wrap="square" lIns="91440" tIns="45720" rIns="91440" bIns="45720" numCol="1" anchor="b" anchorCtr="0" compatLnSpc="1"/>
          <a:lstStyle>
            <a:lvl1pPr>
              <a:defRPr sz="1200">
                <a:latin typeface="Arial" panose="020B0604020202020204" pitchFamily="34" charset="0"/>
                <a:ea typeface="黑体" panose="02010609060101010101" pitchFamily="49" charset="-122"/>
              </a:defRPr>
            </a:lvl1pPr>
          </a:lstStyle>
          <a:p>
            <a:pPr>
              <a:defRPr/>
            </a:pPr>
            <a:endParaRPr lang="en-US" altLang="zh-CN"/>
          </a:p>
        </p:txBody>
      </p:sp>
      <p:sp>
        <p:nvSpPr>
          <p:cNvPr id="10247" name="Rectangle 7"/>
          <p:cNvSpPr>
            <a:spLocks noGrp="1" noChangeArrowheads="1"/>
          </p:cNvSpPr>
          <p:nvPr>
            <p:ph type="sldNum" sz="quarter" idx="5"/>
          </p:nvPr>
        </p:nvSpPr>
        <p:spPr bwMode="auto">
          <a:xfrm>
            <a:off x="3849688" y="9378950"/>
            <a:ext cx="2946400" cy="493713"/>
          </a:xfrm>
          <a:prstGeom prst="rect">
            <a:avLst/>
          </a:prstGeom>
          <a:noFill/>
          <a:ln>
            <a:noFill/>
          </a:ln>
          <a:effectLst/>
        </p:spPr>
        <p:txBody>
          <a:bodyPr vert="horz" wrap="square" lIns="91440" tIns="45720" rIns="91440" bIns="45720" numCol="1" anchor="b" anchorCtr="0" compatLnSpc="1"/>
          <a:lstStyle>
            <a:lvl1pPr algn="r">
              <a:defRPr sz="1200">
                <a:latin typeface="Arial" panose="020B0604020202020204" pitchFamily="34" charset="0"/>
                <a:ea typeface="黑体" panose="02010609060101010101" pitchFamily="49" charset="-122"/>
              </a:defRPr>
            </a:lvl1pPr>
          </a:lstStyle>
          <a:p>
            <a:pPr>
              <a:defRPr/>
            </a:pPr>
            <a:fld id="{DA42A517-1B2C-49F8-A8B6-376AF4D22302}"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miter lim="800000"/>
          </a:ln>
        </p:spPr>
        <p:txBody>
          <a:bodyPr/>
          <a:lstStyle/>
          <a:p>
            <a:fld id="{63219833-6806-45AB-B128-3C0569E6AAB3}" type="slidenum">
              <a:rPr lang="en-US" altLang="zh-CN" smtClean="0">
                <a:latin typeface="Arial" panose="020B0604020202020204" pitchFamily="34" charset="0"/>
                <a:ea typeface="黑体" panose="02010609060101010101" pitchFamily="49" charset="-122"/>
              </a:rPr>
            </a:fld>
            <a:endParaRPr lang="en-US" altLang="zh-CN" smtClean="0">
              <a:latin typeface="Arial" panose="020B0604020202020204" pitchFamily="34" charset="0"/>
              <a:ea typeface="黑体" panose="02010609060101010101" pitchFamily="49" charset="-122"/>
            </a:endParaRPr>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a typeface="黑体" panose="02010609060101010101"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ln>
        </p:spPr>
        <p:txBody>
          <a:bodyPr/>
          <a:lstStyle/>
          <a:p>
            <a:fld id="{AB767D5F-A649-4C69-9AE4-25F26E2C281A}" type="slidenum">
              <a:rPr lang="en-US" altLang="zh-CN" smtClean="0">
                <a:solidFill>
                  <a:srgbClr val="000000"/>
                </a:solidFill>
                <a:latin typeface="Arial" panose="020B0604020202020204" pitchFamily="34" charset="0"/>
                <a:ea typeface="黑体" panose="02010609060101010101" pitchFamily="49" charset="-122"/>
              </a:rPr>
            </a:fld>
            <a:endParaRPr lang="en-US" altLang="zh-CN" smtClean="0">
              <a:solidFill>
                <a:srgbClr val="000000"/>
              </a:solidFill>
              <a:latin typeface="Arial" panose="020B0604020202020204" pitchFamily="34" charset="0"/>
              <a:ea typeface="黑体" panose="02010609060101010101" pitchFamily="49" charset="-122"/>
            </a:endParaRPr>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a typeface="黑体" panose="02010609060101010101" pitchFamily="49"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p:spPr>
        <p:txBody>
          <a:bodyPr/>
          <a:lstStyle/>
          <a:p>
            <a:endParaRPr lang="zh-CN" altLang="en-US" smtClean="0">
              <a:latin typeface="Arial" panose="020B0604020202020204" pitchFamily="34" charset="0"/>
              <a:ea typeface="黑体" panose="02010609060101010101" pitchFamily="49" charset="-122"/>
            </a:endParaRPr>
          </a:p>
        </p:txBody>
      </p:sp>
      <p:sp>
        <p:nvSpPr>
          <p:cNvPr id="43012" name="灯片编号占位符 3"/>
          <p:cNvSpPr>
            <a:spLocks noGrp="1"/>
          </p:cNvSpPr>
          <p:nvPr>
            <p:ph type="sldNum" sz="quarter" idx="5"/>
          </p:nvPr>
        </p:nvSpPr>
        <p:spPr>
          <a:noFill/>
          <a:ln>
            <a:miter lim="800000"/>
          </a:ln>
        </p:spPr>
        <p:txBody>
          <a:bodyPr/>
          <a:lstStyle/>
          <a:p>
            <a:fld id="{C5CBD286-0737-453D-91BC-513FAF6DADFE}" type="slidenum">
              <a:rPr lang="zh-CN" altLang="en-US" smtClean="0">
                <a:latin typeface="Arial" panose="020B0604020202020204" pitchFamily="34" charset="0"/>
                <a:ea typeface="黑体" panose="02010609060101010101" pitchFamily="49" charset="-122"/>
              </a:rPr>
            </a:fld>
            <a:endParaRPr lang="zh-CN" altLang="en-US" smtClean="0">
              <a:latin typeface="Arial" panose="020B0604020202020204" pitchFamily="34" charset="0"/>
              <a:ea typeface="黑体" panose="02010609060101010101" pitchFamily="49"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p:spPr>
        <p:txBody>
          <a:bodyPr/>
          <a:lstStyle/>
          <a:p>
            <a:pPr>
              <a:spcBef>
                <a:spcPct val="0"/>
              </a:spcBef>
            </a:pPr>
            <a:endParaRPr lang="zh-CN" altLang="en-US" smtClean="0">
              <a:latin typeface="微软雅黑" panose="020B0503020204020204" pitchFamily="34" charset="-122"/>
              <a:ea typeface="微软雅黑" panose="020B0503020204020204" pitchFamily="34" charset="-122"/>
            </a:endParaRPr>
          </a:p>
        </p:txBody>
      </p:sp>
      <p:sp>
        <p:nvSpPr>
          <p:cNvPr id="56324" name="灯片编号占位符 3"/>
          <p:cNvSpPr>
            <a:spLocks noGrp="1"/>
          </p:cNvSpPr>
          <p:nvPr>
            <p:ph type="sldNum" sz="quarter" idx="5"/>
          </p:nvPr>
        </p:nvSpPr>
        <p:spPr>
          <a:noFill/>
          <a:ln>
            <a:miter lim="800000"/>
          </a:ln>
        </p:spPr>
        <p:txBody>
          <a:bodyPr/>
          <a:lstStyle/>
          <a:p>
            <a:fld id="{5B915BBE-783C-4153-9089-E2829D48DCCE}" type="slidenum">
              <a:rPr lang="zh-CN" altLang="en-US" smtClean="0">
                <a:latin typeface="Arial" panose="020B0604020202020204" pitchFamily="34" charset="0"/>
                <a:ea typeface="黑体" panose="02010609060101010101" pitchFamily="49" charset="-122"/>
              </a:rPr>
            </a:fld>
            <a:endParaRPr lang="zh-CN" altLang="en-US" smtClean="0">
              <a:latin typeface="Arial" panose="020B0604020202020204" pitchFamily="34" charset="0"/>
              <a:ea typeface="黑体" panose="02010609060101010101" pitchFamily="49"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p:spPr>
        <p:txBody>
          <a:bodyPr/>
          <a:lstStyle/>
          <a:p>
            <a:pPr>
              <a:spcBef>
                <a:spcPct val="0"/>
              </a:spcBef>
            </a:pPr>
            <a:endParaRPr lang="zh-CN" altLang="en-US" smtClean="0">
              <a:latin typeface="微软雅黑" panose="020B0503020204020204" pitchFamily="34" charset="-122"/>
              <a:ea typeface="微软雅黑" panose="020B0503020204020204" pitchFamily="34" charset="-122"/>
            </a:endParaRPr>
          </a:p>
        </p:txBody>
      </p:sp>
      <p:sp>
        <p:nvSpPr>
          <p:cNvPr id="56324" name="灯片编号占位符 3"/>
          <p:cNvSpPr>
            <a:spLocks noGrp="1"/>
          </p:cNvSpPr>
          <p:nvPr>
            <p:ph type="sldNum" sz="quarter" idx="5"/>
          </p:nvPr>
        </p:nvSpPr>
        <p:spPr>
          <a:noFill/>
          <a:ln>
            <a:miter lim="800000"/>
          </a:ln>
        </p:spPr>
        <p:txBody>
          <a:bodyPr/>
          <a:lstStyle/>
          <a:p>
            <a:fld id="{5B915BBE-783C-4153-9089-E2829D48DCCE}" type="slidenum">
              <a:rPr lang="zh-CN" altLang="en-US" smtClean="0">
                <a:latin typeface="Arial" panose="020B0604020202020204" pitchFamily="34" charset="0"/>
                <a:ea typeface="黑体" panose="02010609060101010101" pitchFamily="49" charset="-122"/>
              </a:rPr>
            </a:fld>
            <a:endParaRPr lang="zh-CN" altLang="en-US" smtClean="0">
              <a:latin typeface="Arial" panose="020B0604020202020204" pitchFamily="34" charset="0"/>
              <a:ea typeface="黑体" panose="02010609060101010101" pitchFamily="49"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p:spPr>
        <p:txBody>
          <a:bodyPr/>
          <a:lstStyle/>
          <a:p>
            <a:pPr>
              <a:spcBef>
                <a:spcPct val="0"/>
              </a:spcBef>
            </a:pPr>
            <a:endParaRPr lang="zh-CN" altLang="en-US" smtClean="0">
              <a:latin typeface="微软雅黑" panose="020B0503020204020204" pitchFamily="34" charset="-122"/>
              <a:ea typeface="微软雅黑" panose="020B0503020204020204" pitchFamily="34" charset="-122"/>
            </a:endParaRPr>
          </a:p>
        </p:txBody>
      </p:sp>
      <p:sp>
        <p:nvSpPr>
          <p:cNvPr id="56324" name="灯片编号占位符 3"/>
          <p:cNvSpPr>
            <a:spLocks noGrp="1"/>
          </p:cNvSpPr>
          <p:nvPr>
            <p:ph type="sldNum" sz="quarter" idx="5"/>
          </p:nvPr>
        </p:nvSpPr>
        <p:spPr>
          <a:noFill/>
          <a:ln>
            <a:miter lim="800000"/>
          </a:ln>
        </p:spPr>
        <p:txBody>
          <a:bodyPr/>
          <a:lstStyle/>
          <a:p>
            <a:fld id="{5B915BBE-783C-4153-9089-E2829D48DCCE}" type="slidenum">
              <a:rPr lang="zh-CN" altLang="en-US" smtClean="0">
                <a:latin typeface="Arial" panose="020B0604020202020204" pitchFamily="34" charset="0"/>
                <a:ea typeface="黑体" panose="02010609060101010101" pitchFamily="49" charset="-122"/>
              </a:rPr>
            </a:fld>
            <a:endParaRPr lang="zh-CN" altLang="en-US" smtClean="0">
              <a:latin typeface="Arial" panose="020B0604020202020204" pitchFamily="34" charset="0"/>
              <a:ea typeface="黑体" panose="02010609060101010101" pitchFamily="49"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p:spPr>
        <p:txBody>
          <a:bodyPr/>
          <a:lstStyle/>
          <a:p>
            <a:pPr>
              <a:spcBef>
                <a:spcPct val="0"/>
              </a:spcBef>
            </a:pPr>
            <a:endParaRPr lang="zh-CN" altLang="en-US" smtClean="0">
              <a:latin typeface="微软雅黑" panose="020B0503020204020204" pitchFamily="34" charset="-122"/>
              <a:ea typeface="微软雅黑" panose="020B0503020204020204" pitchFamily="34" charset="-122"/>
            </a:endParaRPr>
          </a:p>
        </p:txBody>
      </p:sp>
      <p:sp>
        <p:nvSpPr>
          <p:cNvPr id="56324" name="灯片编号占位符 3"/>
          <p:cNvSpPr>
            <a:spLocks noGrp="1"/>
          </p:cNvSpPr>
          <p:nvPr>
            <p:ph type="sldNum" sz="quarter" idx="5"/>
          </p:nvPr>
        </p:nvSpPr>
        <p:spPr>
          <a:noFill/>
          <a:ln>
            <a:miter lim="800000"/>
          </a:ln>
        </p:spPr>
        <p:txBody>
          <a:bodyPr/>
          <a:lstStyle/>
          <a:p>
            <a:fld id="{5B915BBE-783C-4153-9089-E2829D48DCCE}" type="slidenum">
              <a:rPr lang="zh-CN" altLang="en-US" smtClean="0">
                <a:latin typeface="Arial" panose="020B0604020202020204" pitchFamily="34" charset="0"/>
                <a:ea typeface="黑体" panose="02010609060101010101" pitchFamily="49" charset="-122"/>
              </a:rPr>
            </a:fld>
            <a:endParaRPr lang="zh-CN" altLang="en-US" smtClean="0">
              <a:latin typeface="Arial" panose="020B0604020202020204" pitchFamily="34" charset="0"/>
              <a:ea typeface="黑体" panose="02010609060101010101" pitchFamily="49"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miter lim="800000"/>
          </a:ln>
        </p:spPr>
        <p:txBody>
          <a:bodyPr/>
          <a:lstStyle/>
          <a:p>
            <a:fld id="{88D06D47-1839-428E-9E05-04F1DC6E9728}" type="slidenum">
              <a:rPr lang="en-US" altLang="zh-CN" smtClean="0">
                <a:solidFill>
                  <a:srgbClr val="000000"/>
                </a:solidFill>
                <a:latin typeface="Arial" panose="020B0604020202020204" pitchFamily="34" charset="0"/>
                <a:ea typeface="黑体" panose="02010609060101010101" pitchFamily="49" charset="-122"/>
              </a:rPr>
            </a:fld>
            <a:endParaRPr lang="en-US" altLang="zh-CN" smtClean="0">
              <a:solidFill>
                <a:srgbClr val="000000"/>
              </a:solidFill>
              <a:latin typeface="Arial" panose="020B0604020202020204" pitchFamily="34" charset="0"/>
              <a:ea typeface="黑体" panose="02010609060101010101" pitchFamily="49" charset="-122"/>
            </a:endParaRPr>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a typeface="黑体" panose="02010609060101010101" pitchFamily="49"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miter lim="800000"/>
          </a:ln>
        </p:spPr>
        <p:txBody>
          <a:bodyPr/>
          <a:lstStyle/>
          <a:p>
            <a:fld id="{8AF87B6F-F538-4EE8-9166-1A594F26629C}" type="slidenum">
              <a:rPr lang="en-US" altLang="zh-CN" smtClean="0">
                <a:solidFill>
                  <a:srgbClr val="000000"/>
                </a:solidFill>
                <a:latin typeface="Arial" panose="020B0604020202020204" pitchFamily="34" charset="0"/>
                <a:ea typeface="黑体" panose="02010609060101010101" pitchFamily="49" charset="-122"/>
              </a:rPr>
            </a:fld>
            <a:endParaRPr lang="en-US" altLang="zh-CN" smtClean="0">
              <a:solidFill>
                <a:srgbClr val="000000"/>
              </a:solidFill>
              <a:latin typeface="Arial" panose="020B0604020202020204" pitchFamily="34" charset="0"/>
              <a:ea typeface="黑体" panose="02010609060101010101" pitchFamily="49" charset="-122"/>
            </a:endParaRPr>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a typeface="黑体" panose="02010609060101010101" pitchFamily="49"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ln>
        </p:spPr>
        <p:txBody>
          <a:bodyPr/>
          <a:lstStyle/>
          <a:p>
            <a:fld id="{5023DE2B-B7D3-4A36-B2EA-8183A4C0E10B}" type="slidenum">
              <a:rPr lang="en-US" altLang="zh-CN" smtClean="0">
                <a:solidFill>
                  <a:srgbClr val="000000"/>
                </a:solidFill>
                <a:latin typeface="Arial" panose="020B0604020202020204" pitchFamily="34" charset="0"/>
                <a:ea typeface="黑体" panose="02010609060101010101" pitchFamily="49" charset="-122"/>
              </a:rPr>
            </a:fld>
            <a:endParaRPr lang="en-US" altLang="zh-CN" smtClean="0">
              <a:solidFill>
                <a:srgbClr val="000000"/>
              </a:solidFill>
              <a:latin typeface="Arial" panose="020B0604020202020204" pitchFamily="34" charset="0"/>
              <a:ea typeface="黑体" panose="02010609060101010101" pitchFamily="49" charset="-122"/>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a typeface="黑体" panose="02010609060101010101" pitchFamily="49"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ln>
        </p:spPr>
        <p:txBody>
          <a:bodyPr/>
          <a:lstStyle/>
          <a:p>
            <a:fld id="{A58971A1-D75C-48ED-8607-4C9AFE965171}" type="slidenum">
              <a:rPr lang="en-US" altLang="zh-CN" smtClean="0">
                <a:solidFill>
                  <a:srgbClr val="000000"/>
                </a:solidFill>
                <a:latin typeface="Arial" panose="020B0604020202020204" pitchFamily="34" charset="0"/>
                <a:ea typeface="黑体" panose="02010609060101010101" pitchFamily="49" charset="-122"/>
              </a:rPr>
            </a:fld>
            <a:endParaRPr lang="en-US" altLang="zh-CN" smtClean="0">
              <a:solidFill>
                <a:srgbClr val="000000"/>
              </a:solidFill>
              <a:latin typeface="Arial" panose="020B0604020202020204" pitchFamily="34" charset="0"/>
              <a:ea typeface="黑体" panose="02010609060101010101" pitchFamily="49" charset="-122"/>
            </a:endParaRPr>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a typeface="黑体" panose="02010609060101010101"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p:spPr>
        <p:txBody>
          <a:bodyPr/>
          <a:lstStyle/>
          <a:p>
            <a:endParaRPr lang="zh-CN" altLang="en-US" smtClean="0">
              <a:latin typeface="Arial" panose="020B0604020202020204" pitchFamily="34" charset="0"/>
              <a:ea typeface="黑体" panose="02010609060101010101" pitchFamily="49" charset="-122"/>
            </a:endParaRPr>
          </a:p>
        </p:txBody>
      </p:sp>
      <p:sp>
        <p:nvSpPr>
          <p:cNvPr id="43012" name="灯片编号占位符 3"/>
          <p:cNvSpPr>
            <a:spLocks noGrp="1"/>
          </p:cNvSpPr>
          <p:nvPr>
            <p:ph type="sldNum" sz="quarter" idx="5"/>
          </p:nvPr>
        </p:nvSpPr>
        <p:spPr>
          <a:noFill/>
          <a:ln>
            <a:miter lim="800000"/>
          </a:ln>
        </p:spPr>
        <p:txBody>
          <a:bodyPr/>
          <a:lstStyle/>
          <a:p>
            <a:fld id="{C5CBD286-0737-453D-91BC-513FAF6DADFE}" type="slidenum">
              <a:rPr lang="zh-CN" altLang="en-US" smtClean="0">
                <a:latin typeface="Arial" panose="020B0604020202020204" pitchFamily="34" charset="0"/>
                <a:ea typeface="黑体" panose="02010609060101010101" pitchFamily="49" charset="-122"/>
              </a:rPr>
            </a:fld>
            <a:endParaRPr lang="zh-CN" altLang="en-US" smtClean="0">
              <a:latin typeface="Arial" panose="020B0604020202020204" pitchFamily="34" charset="0"/>
              <a:ea typeface="黑体" panose="02010609060101010101" pitchFamily="49"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a:noFill/>
        </p:spPr>
        <p:txBody>
          <a:bodyPr/>
          <a:lstStyle/>
          <a:p>
            <a:endParaRPr lang="zh-CN" altLang="en-US" dirty="0" smtClean="0">
              <a:latin typeface="Arial" panose="020B0604020202020204" pitchFamily="34" charset="0"/>
              <a:ea typeface="黑体" panose="02010609060101010101" pitchFamily="49" charset="-122"/>
            </a:endParaRPr>
          </a:p>
        </p:txBody>
      </p:sp>
      <p:sp>
        <p:nvSpPr>
          <p:cNvPr id="44036" name="灯片编号占位符 3"/>
          <p:cNvSpPr>
            <a:spLocks noGrp="1"/>
          </p:cNvSpPr>
          <p:nvPr>
            <p:ph type="sldNum" sz="quarter" idx="5"/>
          </p:nvPr>
        </p:nvSpPr>
        <p:spPr>
          <a:noFill/>
          <a:ln>
            <a:miter lim="800000"/>
          </a:ln>
        </p:spPr>
        <p:txBody>
          <a:bodyPr/>
          <a:lstStyle/>
          <a:p>
            <a:fld id="{54E6DDB5-776A-4361-ABA2-B73605EA1F3A}" type="slidenum">
              <a:rPr lang="zh-CN" altLang="en-US" smtClean="0">
                <a:solidFill>
                  <a:srgbClr val="000000"/>
                </a:solidFill>
                <a:latin typeface="Arial" panose="020B0604020202020204" pitchFamily="34" charset="0"/>
                <a:ea typeface="黑体" panose="02010609060101010101" pitchFamily="49" charset="-122"/>
              </a:rPr>
            </a:fld>
            <a:endParaRPr lang="zh-CN" altLang="en-US" smtClean="0">
              <a:solidFill>
                <a:srgbClr val="000000"/>
              </a:solidFill>
              <a:latin typeface="Arial" panose="020B0604020202020204" pitchFamily="34" charset="0"/>
              <a:ea typeface="黑体" panose="02010609060101010101"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miter lim="800000"/>
          </a:ln>
        </p:spPr>
        <p:txBody>
          <a:bodyPr/>
          <a:lstStyle/>
          <a:p>
            <a:fld id="{8E9EACAC-A90F-408F-B4EE-E4C272150CCE}" type="slidenum">
              <a:rPr lang="en-US" altLang="zh-CN" smtClean="0">
                <a:latin typeface="Arial" panose="020B0604020202020204" pitchFamily="34" charset="0"/>
                <a:ea typeface="黑体" panose="02010609060101010101" pitchFamily="49" charset="-122"/>
              </a:rPr>
            </a:fld>
            <a:endParaRPr lang="en-US" altLang="zh-CN" smtClean="0">
              <a:latin typeface="Arial" panose="020B0604020202020204" pitchFamily="34" charset="0"/>
              <a:ea typeface="黑体" panose="02010609060101010101" pitchFamily="49" charset="-122"/>
            </a:endParaRPr>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noFill/>
        </p:spPr>
        <p:txBody>
          <a:bodyPr/>
          <a:lstStyle/>
          <a:p>
            <a:pPr eaLnBrk="1" hangingPunct="1"/>
            <a:r>
              <a:rPr lang="en-US" altLang="zh-CN" smtClean="0">
                <a:latin typeface="Arial" panose="020B0604020202020204" pitchFamily="34" charset="0"/>
                <a:ea typeface="黑体" panose="02010609060101010101" pitchFamily="49" charset="-122"/>
              </a:rPr>
              <a:t>1</a:t>
            </a:r>
            <a:r>
              <a:rPr lang="zh-CN" altLang="en-US" smtClean="0">
                <a:latin typeface="Arial" panose="020B0604020202020204" pitchFamily="34" charset="0"/>
                <a:ea typeface="黑体" panose="02010609060101010101" pitchFamily="49" charset="-122"/>
              </a:rPr>
              <a:t>、存储除以</a:t>
            </a:r>
            <a:r>
              <a:rPr lang="en-US" altLang="zh-CN" smtClean="0">
                <a:latin typeface="Arial" panose="020B0604020202020204" pitchFamily="34" charset="0"/>
                <a:ea typeface="黑体" panose="02010609060101010101" pitchFamily="49" charset="-122"/>
              </a:rPr>
              <a:t>0.8</a:t>
            </a:r>
            <a:endParaRPr lang="en-US" altLang="zh-CN" smtClean="0">
              <a:latin typeface="Arial" panose="020B0604020202020204" pitchFamily="34" charset="0"/>
              <a:ea typeface="黑体" panose="02010609060101010101" pitchFamily="49" charset="-122"/>
            </a:endParaRPr>
          </a:p>
          <a:p>
            <a:pPr eaLnBrk="1" hangingPunct="1"/>
            <a:r>
              <a:rPr lang="en-US" altLang="zh-CN" smtClean="0">
                <a:latin typeface="Arial" panose="020B0604020202020204" pitchFamily="34" charset="0"/>
                <a:ea typeface="黑体" panose="02010609060101010101" pitchFamily="49" charset="-122"/>
              </a:rPr>
              <a:t>2</a:t>
            </a:r>
            <a:r>
              <a:rPr lang="zh-CN" altLang="en-US" smtClean="0">
                <a:latin typeface="Arial" panose="020B0604020202020204" pitchFamily="34" charset="0"/>
                <a:ea typeface="黑体" panose="02010609060101010101" pitchFamily="49" charset="-122"/>
              </a:rPr>
              <a:t>、建设</a:t>
            </a:r>
            <a:endParaRPr lang="en-US" altLang="zh-CN" smtClean="0">
              <a:latin typeface="Arial" panose="020B0604020202020204" pitchFamily="34" charset="0"/>
              <a:ea typeface="黑体" panose="02010609060101010101" pitchFamily="49" charset="-122"/>
            </a:endParaRPr>
          </a:p>
          <a:p>
            <a:pPr eaLnBrk="1" hangingPunct="1"/>
            <a:r>
              <a:rPr lang="zh-CN" altLang="en-US" smtClean="0">
                <a:latin typeface="Arial" panose="020B0604020202020204" pitchFamily="34" charset="0"/>
                <a:ea typeface="黑体" panose="02010609060101010101" pitchFamily="49" charset="-122"/>
              </a:rPr>
              <a:t>为了互联网方面的业务支撑，</a:t>
            </a:r>
            <a:endParaRPr lang="en-US" altLang="zh-CN" smtClean="0">
              <a:latin typeface="Arial" panose="020B0604020202020204" pitchFamily="34" charset="0"/>
              <a:ea typeface="黑体" panose="02010609060101010101" pitchFamily="49" charset="-122"/>
            </a:endParaRPr>
          </a:p>
          <a:p>
            <a:pPr eaLnBrk="1" hangingPunct="1"/>
            <a:r>
              <a:rPr lang="zh-CN" altLang="en-US" smtClean="0">
                <a:latin typeface="Arial" panose="020B0604020202020204" pitchFamily="34" charset="0"/>
                <a:ea typeface="黑体" panose="02010609060101010101" pitchFamily="49" charset="-122"/>
              </a:rPr>
              <a:t>平台定位，与其他系统的关系。</a:t>
            </a:r>
            <a:endParaRPr lang="en-US" altLang="zh-CN" smtClean="0">
              <a:latin typeface="Arial" panose="020B0604020202020204" pitchFamily="34" charset="0"/>
              <a:ea typeface="黑体" panose="02010609060101010101" pitchFamily="49" charset="-122"/>
            </a:endParaRPr>
          </a:p>
          <a:p>
            <a:pPr eaLnBrk="1" hangingPunct="1"/>
            <a:r>
              <a:rPr lang="zh-CN" altLang="en-US" smtClean="0">
                <a:latin typeface="Arial" panose="020B0604020202020204" pitchFamily="34" charset="0"/>
                <a:ea typeface="黑体" panose="02010609060101010101" pitchFamily="49" charset="-122"/>
              </a:rPr>
              <a:t>与经分的建设、用</a:t>
            </a:r>
            <a:r>
              <a:rPr lang="en-US" altLang="zh-CN" smtClean="0">
                <a:latin typeface="Arial" panose="020B0604020202020204" pitchFamily="34" charset="0"/>
                <a:ea typeface="黑体" panose="02010609060101010101" pitchFamily="49" charset="-122"/>
              </a:rPr>
              <a:t>2</a:t>
            </a:r>
            <a:r>
              <a:rPr lang="zh-CN" altLang="en-US" smtClean="0">
                <a:latin typeface="Arial" panose="020B0604020202020204" pitchFamily="34" charset="0"/>
                <a:ea typeface="黑体" panose="02010609060101010101" pitchFamily="49" charset="-122"/>
              </a:rPr>
              <a:t>、</a:t>
            </a:r>
            <a:r>
              <a:rPr lang="en-US" altLang="zh-CN" smtClean="0">
                <a:latin typeface="Arial" panose="020B0604020202020204" pitchFamily="34" charset="0"/>
                <a:ea typeface="黑体" panose="02010609060101010101" pitchFamily="49" charset="-122"/>
              </a:rPr>
              <a:t>3</a:t>
            </a:r>
            <a:r>
              <a:rPr lang="zh-CN" altLang="en-US" smtClean="0">
                <a:latin typeface="Arial" panose="020B0604020202020204" pitchFamily="34" charset="0"/>
                <a:ea typeface="黑体" panose="02010609060101010101" pitchFamily="49" charset="-122"/>
              </a:rPr>
              <a:t>张胶片描述。</a:t>
            </a:r>
            <a:endParaRPr lang="en-US" altLang="zh-CN" smtClean="0">
              <a:latin typeface="Arial" panose="020B0604020202020204" pitchFamily="34" charset="0"/>
              <a:ea typeface="黑体" panose="02010609060101010101" pitchFamily="49" charset="-122"/>
            </a:endParaRPr>
          </a:p>
          <a:p>
            <a:pPr eaLnBrk="1" hangingPunct="1"/>
            <a:r>
              <a:rPr lang="en-US" altLang="zh-CN" smtClean="0">
                <a:latin typeface="Arial" panose="020B0604020202020204" pitchFamily="34" charset="0"/>
                <a:ea typeface="黑体" panose="02010609060101010101" pitchFamily="49" charset="-122"/>
              </a:rPr>
              <a:t>3</a:t>
            </a:r>
            <a:r>
              <a:rPr lang="zh-CN" altLang="en-US" smtClean="0">
                <a:latin typeface="Arial" panose="020B0604020202020204" pitchFamily="34" charset="0"/>
                <a:ea typeface="黑体" panose="02010609060101010101" pitchFamily="49" charset="-122"/>
              </a:rPr>
              <a:t>、列出来</a:t>
            </a:r>
            <a:r>
              <a:rPr lang="en-US" altLang="zh-CN" smtClean="0">
                <a:latin typeface="Arial" panose="020B0604020202020204" pitchFamily="34" charset="0"/>
                <a:ea typeface="黑体" panose="02010609060101010101" pitchFamily="49" charset="-122"/>
              </a:rPr>
              <a:t>1</a:t>
            </a:r>
            <a:r>
              <a:rPr lang="zh-CN" altLang="en-US" smtClean="0">
                <a:latin typeface="Arial" panose="020B0604020202020204" pitchFamily="34" charset="0"/>
                <a:ea typeface="黑体" panose="02010609060101010101" pitchFamily="49" charset="-122"/>
              </a:rPr>
              <a:t>、</a:t>
            </a:r>
            <a:r>
              <a:rPr lang="en-US" altLang="zh-CN" smtClean="0">
                <a:latin typeface="Arial" panose="020B0604020202020204" pitchFamily="34" charset="0"/>
                <a:ea typeface="黑体" panose="02010609060101010101" pitchFamily="49" charset="-122"/>
              </a:rPr>
              <a:t>2</a:t>
            </a:r>
            <a:r>
              <a:rPr lang="zh-CN" altLang="en-US" smtClean="0">
                <a:latin typeface="Arial" panose="020B0604020202020204" pitchFamily="34" charset="0"/>
                <a:ea typeface="黑体" panose="02010609060101010101" pitchFamily="49" charset="-122"/>
              </a:rPr>
              <a:t>级功能点。</a:t>
            </a:r>
            <a:endParaRPr lang="en-US" altLang="zh-CN" smtClean="0">
              <a:latin typeface="Arial" panose="020B0604020202020204" pitchFamily="34" charset="0"/>
              <a:ea typeface="黑体" panose="02010609060101010101" pitchFamily="49" charset="-122"/>
            </a:endParaRPr>
          </a:p>
          <a:p>
            <a:pPr eaLnBrk="1" hangingPunct="1"/>
            <a:r>
              <a:rPr lang="en-US" altLang="zh-CN" smtClean="0">
                <a:latin typeface="Arial" panose="020B0604020202020204" pitchFamily="34" charset="0"/>
                <a:ea typeface="黑体" panose="02010609060101010101" pitchFamily="49" charset="-122"/>
              </a:rPr>
              <a:t>4</a:t>
            </a:r>
            <a:r>
              <a:rPr lang="zh-CN" altLang="en-US" smtClean="0">
                <a:latin typeface="Arial" panose="020B0604020202020204" pitchFamily="34" charset="0"/>
                <a:ea typeface="黑体" panose="02010609060101010101" pitchFamily="49" charset="-122"/>
              </a:rPr>
              <a:t>、逻辑图。接口关系图。</a:t>
            </a:r>
            <a:endParaRPr lang="en-US" altLang="zh-CN" smtClean="0">
              <a:latin typeface="Arial" panose="020B0604020202020204" pitchFamily="34" charset="0"/>
              <a:ea typeface="黑体" panose="02010609060101010101" pitchFamily="49" charset="-122"/>
            </a:endParaRPr>
          </a:p>
          <a:p>
            <a:pPr eaLnBrk="1" hangingPunct="1"/>
            <a:r>
              <a:rPr lang="en-US" altLang="zh-CN" smtClean="0">
                <a:latin typeface="Arial" panose="020B0604020202020204" pitchFamily="34" charset="0"/>
                <a:ea typeface="黑体" panose="02010609060101010101" pitchFamily="49" charset="-122"/>
              </a:rPr>
              <a:t>5</a:t>
            </a:r>
            <a:r>
              <a:rPr lang="zh-CN" altLang="en-US" smtClean="0">
                <a:latin typeface="Arial" panose="020B0604020202020204" pitchFamily="34" charset="0"/>
                <a:ea typeface="黑体" panose="02010609060101010101" pitchFamily="49" charset="-122"/>
              </a:rPr>
              <a:t>、使用对象的确认。</a:t>
            </a:r>
            <a:endParaRPr lang="en-US" altLang="zh-CN" smtClean="0">
              <a:latin typeface="Arial" panose="020B0604020202020204" pitchFamily="34" charset="0"/>
              <a:ea typeface="黑体" panose="02010609060101010101" pitchFamily="49" charset="-122"/>
            </a:endParaRPr>
          </a:p>
          <a:p>
            <a:pPr eaLnBrk="1" hangingPunct="1"/>
            <a:r>
              <a:rPr lang="en-US" altLang="zh-CN" smtClean="0">
                <a:latin typeface="Arial" panose="020B0604020202020204" pitchFamily="34" charset="0"/>
                <a:ea typeface="黑体" panose="02010609060101010101" pitchFamily="49" charset="-122"/>
              </a:rPr>
              <a:t>6</a:t>
            </a:r>
            <a:r>
              <a:rPr lang="zh-CN" altLang="en-US" smtClean="0">
                <a:latin typeface="Arial" panose="020B0604020202020204" pitchFamily="34" charset="0"/>
                <a:ea typeface="黑体" panose="02010609060101010101" pitchFamily="49" charset="-122"/>
              </a:rPr>
              <a:t>、用户数，找三滚确认。</a:t>
            </a:r>
            <a:endParaRPr lang="en-US" altLang="zh-CN" smtClean="0">
              <a:latin typeface="Arial" panose="020B0604020202020204" pitchFamily="34" charset="0"/>
              <a:ea typeface="黑体" panose="02010609060101010101" pitchFamily="49" charset="-122"/>
            </a:endParaRPr>
          </a:p>
          <a:p>
            <a:pPr eaLnBrk="1" hangingPunct="1"/>
            <a:r>
              <a:rPr lang="en-US" altLang="zh-CN" smtClean="0">
                <a:latin typeface="Arial" panose="020B0604020202020204" pitchFamily="34" charset="0"/>
                <a:ea typeface="黑体" panose="02010609060101010101" pitchFamily="49" charset="-122"/>
              </a:rPr>
              <a:t>7</a:t>
            </a:r>
            <a:r>
              <a:rPr lang="zh-CN" altLang="en-US" smtClean="0">
                <a:latin typeface="Arial" panose="020B0604020202020204" pitchFamily="34" charset="0"/>
                <a:ea typeface="黑体" panose="02010609060101010101" pitchFamily="49" charset="-122"/>
              </a:rPr>
              <a:t>、存储测算是否准确。</a:t>
            </a:r>
            <a:endParaRPr lang="en-US" altLang="zh-CN" smtClean="0">
              <a:latin typeface="Arial" panose="020B0604020202020204" pitchFamily="34" charset="0"/>
              <a:ea typeface="黑体" panose="02010609060101010101" pitchFamily="49" charset="-122"/>
            </a:endParaRPr>
          </a:p>
          <a:p>
            <a:pPr eaLnBrk="1" hangingPunct="1"/>
            <a:r>
              <a:rPr lang="zh-CN" altLang="en-US" smtClean="0">
                <a:latin typeface="Arial" panose="020B0604020202020204" pitchFamily="34" charset="0"/>
                <a:ea typeface="黑体" panose="02010609060101010101" pitchFamily="49" charset="-122"/>
              </a:rPr>
              <a:t>原始数据？</a:t>
            </a:r>
            <a:r>
              <a:rPr lang="en-US" altLang="zh-CN" smtClean="0">
                <a:latin typeface="Arial" panose="020B0604020202020204" pitchFamily="34" charset="0"/>
                <a:ea typeface="黑体" panose="02010609060101010101" pitchFamily="49" charset="-122"/>
              </a:rPr>
              <a:t>==》</a:t>
            </a:r>
            <a:r>
              <a:rPr lang="zh-CN" altLang="en-US" smtClean="0">
                <a:latin typeface="Arial" panose="020B0604020202020204" pitchFamily="34" charset="0"/>
                <a:ea typeface="黑体" panose="02010609060101010101" pitchFamily="49" charset="-122"/>
              </a:rPr>
              <a:t>存储哪些数据？存储实际需求是多少？</a:t>
            </a:r>
            <a:endParaRPr lang="en-US" altLang="zh-CN" smtClean="0">
              <a:latin typeface="Arial" panose="020B0604020202020204" pitchFamily="34" charset="0"/>
              <a:ea typeface="黑体" panose="02010609060101010101" pitchFamily="49" charset="-122"/>
            </a:endParaRPr>
          </a:p>
          <a:p>
            <a:pPr eaLnBrk="1" hangingPunct="1"/>
            <a:r>
              <a:rPr lang="en-US" altLang="zh-CN" smtClean="0">
                <a:latin typeface="Arial" panose="020B0604020202020204" pitchFamily="34" charset="0"/>
                <a:ea typeface="黑体" panose="02010609060101010101" pitchFamily="49" charset="-122"/>
              </a:rPr>
              <a:t>8</a:t>
            </a:r>
            <a:r>
              <a:rPr lang="zh-CN" altLang="en-US" smtClean="0">
                <a:latin typeface="Arial" panose="020B0604020202020204" pitchFamily="34" charset="0"/>
                <a:ea typeface="黑体" panose="02010609060101010101" pitchFamily="49" charset="-122"/>
              </a:rPr>
              <a:t>、存储确认是</a:t>
            </a:r>
            <a:r>
              <a:rPr lang="en-US" altLang="zh-CN" smtClean="0">
                <a:latin typeface="Arial" panose="020B0604020202020204" pitchFamily="34" charset="0"/>
                <a:ea typeface="黑体" panose="02010609060101010101" pitchFamily="49" charset="-122"/>
              </a:rPr>
              <a:t>SAN</a:t>
            </a:r>
            <a:r>
              <a:rPr lang="zh-CN" altLang="en-US" smtClean="0">
                <a:latin typeface="Arial" panose="020B0604020202020204" pitchFamily="34" charset="0"/>
                <a:ea typeface="黑体" panose="02010609060101010101" pitchFamily="49" charset="-122"/>
              </a:rPr>
              <a:t>、</a:t>
            </a:r>
            <a:r>
              <a:rPr lang="en-US" altLang="zh-CN" smtClean="0">
                <a:latin typeface="Arial" panose="020B0604020202020204" pitchFamily="34" charset="0"/>
                <a:ea typeface="黑体" panose="02010609060101010101" pitchFamily="49" charset="-122"/>
              </a:rPr>
              <a:t>NAS</a:t>
            </a:r>
            <a:r>
              <a:rPr lang="zh-CN" altLang="en-US" smtClean="0">
                <a:latin typeface="Arial" panose="020B0604020202020204" pitchFamily="34" charset="0"/>
                <a:ea typeface="黑体" panose="02010609060101010101" pitchFamily="49" charset="-122"/>
              </a:rPr>
              <a:t>？</a:t>
            </a:r>
            <a:endParaRPr lang="en-US" altLang="zh-CN" smtClean="0">
              <a:latin typeface="Arial" panose="020B0604020202020204" pitchFamily="34" charset="0"/>
              <a:ea typeface="黑体" panose="02010609060101010101" pitchFamily="49" charset="-122"/>
            </a:endParaRPr>
          </a:p>
          <a:p>
            <a:pPr eaLnBrk="1" hangingPunct="1"/>
            <a:r>
              <a:rPr lang="en-US" altLang="zh-CN" smtClean="0">
                <a:latin typeface="Arial" panose="020B0604020202020204" pitchFamily="34" charset="0"/>
                <a:ea typeface="黑体" panose="02010609060101010101" pitchFamily="49" charset="-122"/>
              </a:rPr>
              <a:t>   SAN</a:t>
            </a:r>
            <a:r>
              <a:rPr lang="zh-CN" altLang="en-US" smtClean="0">
                <a:latin typeface="Arial" panose="020B0604020202020204" pitchFamily="34" charset="0"/>
                <a:ea typeface="黑体" panose="02010609060101010101" pitchFamily="49" charset="-122"/>
              </a:rPr>
              <a:t>存储按照</a:t>
            </a:r>
            <a:r>
              <a:rPr lang="en-US" altLang="zh-CN" smtClean="0">
                <a:latin typeface="Arial" panose="020B0604020202020204" pitchFamily="34" charset="0"/>
                <a:ea typeface="黑体" panose="02010609060101010101" pitchFamily="49" charset="-122"/>
              </a:rPr>
              <a:t>3</a:t>
            </a:r>
            <a:r>
              <a:rPr lang="zh-CN" altLang="en-US" smtClean="0">
                <a:latin typeface="Arial" panose="020B0604020202020204" pitchFamily="34" charset="0"/>
                <a:ea typeface="黑体" panose="02010609060101010101" pitchFamily="49" charset="-122"/>
              </a:rPr>
              <a:t>；</a:t>
            </a:r>
            <a:r>
              <a:rPr lang="en-US" altLang="zh-CN" smtClean="0">
                <a:latin typeface="Arial" panose="020B0604020202020204" pitchFamily="34" charset="0"/>
                <a:ea typeface="黑体" panose="02010609060101010101" pitchFamily="49" charset="-122"/>
              </a:rPr>
              <a:t>NAS</a:t>
            </a:r>
            <a:r>
              <a:rPr lang="zh-CN" altLang="en-US" smtClean="0">
                <a:latin typeface="Arial" panose="020B0604020202020204" pitchFamily="34" charset="0"/>
                <a:ea typeface="黑体" panose="02010609060101010101" pitchFamily="49" charset="-122"/>
              </a:rPr>
              <a:t>按照</a:t>
            </a:r>
            <a:r>
              <a:rPr lang="en-US" altLang="zh-CN" smtClean="0">
                <a:latin typeface="Arial" panose="020B0604020202020204" pitchFamily="34" charset="0"/>
                <a:ea typeface="黑体" panose="02010609060101010101" pitchFamily="49" charset="-122"/>
              </a:rPr>
              <a:t>1</a:t>
            </a:r>
            <a:r>
              <a:rPr lang="zh-CN" altLang="en-US" smtClean="0">
                <a:latin typeface="Arial" panose="020B0604020202020204" pitchFamily="34" charset="0"/>
                <a:ea typeface="黑体" panose="02010609060101010101" pitchFamily="49" charset="-122"/>
              </a:rPr>
              <a:t>估算。</a:t>
            </a:r>
            <a:endParaRPr lang="en-US" altLang="zh-CN" smtClean="0">
              <a:latin typeface="Arial" panose="020B0604020202020204" pitchFamily="34" charset="0"/>
              <a:ea typeface="黑体" panose="02010609060101010101" pitchFamily="49" charset="-122"/>
            </a:endParaRPr>
          </a:p>
          <a:p>
            <a:pPr eaLnBrk="1" hangingPunct="1"/>
            <a:r>
              <a:rPr lang="en-US" altLang="zh-CN" smtClean="0">
                <a:latin typeface="Arial" panose="020B0604020202020204" pitchFamily="34" charset="0"/>
                <a:ea typeface="黑体" panose="02010609060101010101" pitchFamily="49" charset="-122"/>
              </a:rPr>
              <a:t>9</a:t>
            </a:r>
            <a:r>
              <a:rPr lang="zh-CN" altLang="en-US" smtClean="0">
                <a:latin typeface="Arial" panose="020B0604020202020204" pitchFamily="34" charset="0"/>
                <a:ea typeface="黑体" panose="02010609060101010101" pitchFamily="49" charset="-122"/>
              </a:rPr>
              <a:t>、找亚联要一下开发工作日。评估一下软件开发费用。</a:t>
            </a:r>
            <a:endParaRPr lang="en-US" altLang="zh-CN" smtClean="0">
              <a:latin typeface="Arial" panose="020B0604020202020204" pitchFamily="34" charset="0"/>
              <a:ea typeface="黑体" panose="02010609060101010101" pitchFamily="49" charset="-122"/>
            </a:endParaRPr>
          </a:p>
          <a:p>
            <a:pPr eaLnBrk="1" hangingPunct="1"/>
            <a:r>
              <a:rPr lang="en-US" altLang="zh-CN" smtClean="0">
                <a:latin typeface="Arial" panose="020B0604020202020204" pitchFamily="34" charset="0"/>
                <a:ea typeface="黑体" panose="02010609060101010101" pitchFamily="49" charset="-122"/>
              </a:rPr>
              <a:t>10</a:t>
            </a:r>
            <a:r>
              <a:rPr lang="zh-CN" altLang="en-US" smtClean="0">
                <a:latin typeface="Arial" panose="020B0604020202020204" pitchFamily="34" charset="0"/>
                <a:ea typeface="黑体" panose="02010609060101010101" pitchFamily="49" charset="-122"/>
              </a:rPr>
              <a:t>、定位的图画的不准确。</a:t>
            </a:r>
            <a:endParaRPr lang="en-US" altLang="zh-CN" smtClean="0">
              <a:latin typeface="Arial" panose="020B0604020202020204" pitchFamily="34" charset="0"/>
              <a:ea typeface="黑体" panose="02010609060101010101" pitchFamily="49" charset="-122"/>
            </a:endParaRPr>
          </a:p>
          <a:p>
            <a:pPr eaLnBrk="1" hangingPunct="1"/>
            <a:r>
              <a:rPr lang="en-US" altLang="zh-CN" smtClean="0">
                <a:latin typeface="Arial" panose="020B0604020202020204" pitchFamily="34" charset="0"/>
                <a:ea typeface="黑体" panose="02010609060101010101" pitchFamily="49" charset="-122"/>
              </a:rPr>
              <a:t>11</a:t>
            </a:r>
            <a:r>
              <a:rPr lang="zh-CN" altLang="en-US" smtClean="0">
                <a:latin typeface="Arial" panose="020B0604020202020204" pitchFamily="34" charset="0"/>
                <a:ea typeface="黑体" panose="02010609060101010101" pitchFamily="49" charset="-122"/>
              </a:rPr>
              <a:t>、如何与业务生成环境建设，描述清楚。</a:t>
            </a:r>
            <a:endParaRPr lang="en-US" altLang="zh-CN" smtClean="0">
              <a:latin typeface="Arial" panose="020B0604020202020204" pitchFamily="34" charset="0"/>
              <a:ea typeface="黑体" panose="02010609060101010101" pitchFamily="49" charset="-122"/>
            </a:endParaRPr>
          </a:p>
          <a:p>
            <a:pPr eaLnBrk="1" hangingPunct="1"/>
            <a:r>
              <a:rPr lang="en-US" altLang="zh-CN" smtClean="0">
                <a:latin typeface="Arial" panose="020B0604020202020204" pitchFamily="34" charset="0"/>
                <a:ea typeface="黑体" panose="02010609060101010101" pitchFamily="49" charset="-122"/>
              </a:rPr>
              <a:t>12</a:t>
            </a:r>
            <a:r>
              <a:rPr lang="zh-CN" altLang="en-US" smtClean="0">
                <a:latin typeface="Arial" panose="020B0604020202020204" pitchFamily="34" charset="0"/>
                <a:ea typeface="黑体" panose="02010609060101010101" pitchFamily="49" charset="-122"/>
              </a:rPr>
              <a:t>、</a:t>
            </a:r>
            <a:r>
              <a:rPr lang="zh-CN" altLang="en-US" smtClean="0">
                <a:latin typeface="宋体" panose="02010600030101010101" pitchFamily="2" charset="-122"/>
                <a:ea typeface="黑体" panose="02010609060101010101" pitchFamily="49" charset="-122"/>
              </a:rPr>
              <a:t>智能标签挖掘分析软件，投资作为应用软件考虑。</a:t>
            </a:r>
            <a:endParaRPr lang="en-US" altLang="zh-CN" smtClean="0">
              <a:latin typeface="宋体" panose="02010600030101010101" pitchFamily="2" charset="-122"/>
              <a:ea typeface="黑体" panose="02010609060101010101" pitchFamily="49" charset="-122"/>
            </a:endParaRPr>
          </a:p>
          <a:p>
            <a:pPr eaLnBrk="1" hangingPunct="1"/>
            <a:endParaRPr lang="zh-CN" altLang="en-US" smtClean="0">
              <a:latin typeface="宋体" panose="02010600030101010101" pitchFamily="2" charset="-122"/>
              <a:ea typeface="黑体" panose="02010609060101010101" pitchFamily="49" charset="-122"/>
            </a:endParaRPr>
          </a:p>
          <a:p>
            <a:pPr eaLnBrk="1" hangingPunct="1"/>
            <a:endParaRPr lang="en-US" altLang="zh-CN" smtClean="0">
              <a:latin typeface="Arial" panose="020B0604020202020204" pitchFamily="34" charset="0"/>
              <a:ea typeface="黑体" panose="02010609060101010101" pitchFamily="49" charset="-122"/>
            </a:endParaRPr>
          </a:p>
          <a:p>
            <a:pPr eaLnBrk="1" hangingPunct="1"/>
            <a:endParaRPr lang="zh-CN" altLang="zh-CN" smtClean="0">
              <a:latin typeface="Arial" panose="020B0604020202020204" pitchFamily="34" charset="0"/>
              <a:ea typeface="黑体" panose="02010609060101010101"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a:noFill/>
        </p:spPr>
        <p:txBody>
          <a:bodyPr/>
          <a:lstStyle/>
          <a:p>
            <a:endParaRPr lang="zh-CN" altLang="en-US" dirty="0" smtClean="0">
              <a:latin typeface="Arial" panose="020B0604020202020204" pitchFamily="34" charset="0"/>
              <a:ea typeface="黑体" panose="02010609060101010101" pitchFamily="49" charset="-122"/>
            </a:endParaRPr>
          </a:p>
        </p:txBody>
      </p:sp>
      <p:sp>
        <p:nvSpPr>
          <p:cNvPr id="44036" name="灯片编号占位符 3"/>
          <p:cNvSpPr>
            <a:spLocks noGrp="1"/>
          </p:cNvSpPr>
          <p:nvPr>
            <p:ph type="sldNum" sz="quarter" idx="5"/>
          </p:nvPr>
        </p:nvSpPr>
        <p:spPr>
          <a:noFill/>
          <a:ln>
            <a:miter lim="800000"/>
          </a:ln>
        </p:spPr>
        <p:txBody>
          <a:bodyPr/>
          <a:lstStyle/>
          <a:p>
            <a:fld id="{54E6DDB5-776A-4361-ABA2-B73605EA1F3A}" type="slidenum">
              <a:rPr lang="zh-CN" altLang="en-US" smtClean="0">
                <a:solidFill>
                  <a:srgbClr val="000000"/>
                </a:solidFill>
                <a:latin typeface="Arial" panose="020B0604020202020204" pitchFamily="34" charset="0"/>
                <a:ea typeface="黑体" panose="02010609060101010101" pitchFamily="49" charset="-122"/>
              </a:rPr>
            </a:fld>
            <a:endParaRPr lang="zh-CN" altLang="en-US" smtClean="0">
              <a:solidFill>
                <a:srgbClr val="000000"/>
              </a:solidFill>
              <a:latin typeface="Arial" panose="020B0604020202020204" pitchFamily="34" charset="0"/>
              <a:ea typeface="黑体" panose="02010609060101010101" pitchFamily="49"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p:spPr>
        <p:txBody>
          <a:bodyPr/>
          <a:lstStyle/>
          <a:p>
            <a:endParaRPr lang="zh-CN" altLang="en-US" smtClean="0">
              <a:latin typeface="Arial" panose="020B0604020202020204" pitchFamily="34" charset="0"/>
              <a:ea typeface="黑体" panose="02010609060101010101" pitchFamily="49" charset="-122"/>
            </a:endParaRPr>
          </a:p>
        </p:txBody>
      </p:sp>
      <p:sp>
        <p:nvSpPr>
          <p:cNvPr id="46084" name="灯片编号占位符 3"/>
          <p:cNvSpPr>
            <a:spLocks noGrp="1"/>
          </p:cNvSpPr>
          <p:nvPr>
            <p:ph type="sldNum" sz="quarter" idx="5"/>
          </p:nvPr>
        </p:nvSpPr>
        <p:spPr>
          <a:noFill/>
          <a:ln>
            <a:miter lim="800000"/>
          </a:ln>
        </p:spPr>
        <p:txBody>
          <a:bodyPr/>
          <a:lstStyle/>
          <a:p>
            <a:fld id="{03BE345E-4A0D-42EC-A0BC-BA1654B36F6C}" type="slidenum">
              <a:rPr lang="zh-CN" altLang="en-US" smtClean="0">
                <a:solidFill>
                  <a:srgbClr val="000000"/>
                </a:solidFill>
                <a:latin typeface="Arial" panose="020B0604020202020204" pitchFamily="34" charset="0"/>
                <a:ea typeface="黑体" panose="02010609060101010101" pitchFamily="49" charset="-122"/>
              </a:rPr>
            </a:fld>
            <a:endParaRPr lang="zh-CN" altLang="en-US" smtClean="0">
              <a:solidFill>
                <a:srgbClr val="000000"/>
              </a:solidFill>
              <a:latin typeface="Arial" panose="020B0604020202020204" pitchFamily="34" charset="0"/>
              <a:ea typeface="黑体" panose="02010609060101010101" pitchFamily="49"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p:spPr>
        <p:txBody>
          <a:bodyPr/>
          <a:lstStyle/>
          <a:p>
            <a:endParaRPr lang="zh-CN" altLang="en-US" smtClean="0">
              <a:latin typeface="Arial" panose="020B0604020202020204" pitchFamily="34" charset="0"/>
              <a:ea typeface="黑体" panose="02010609060101010101" pitchFamily="49" charset="-122"/>
            </a:endParaRPr>
          </a:p>
        </p:txBody>
      </p:sp>
      <p:sp>
        <p:nvSpPr>
          <p:cNvPr id="43012" name="灯片编号占位符 3"/>
          <p:cNvSpPr>
            <a:spLocks noGrp="1"/>
          </p:cNvSpPr>
          <p:nvPr>
            <p:ph type="sldNum" sz="quarter" idx="5"/>
          </p:nvPr>
        </p:nvSpPr>
        <p:spPr>
          <a:noFill/>
          <a:ln>
            <a:miter lim="800000"/>
          </a:ln>
        </p:spPr>
        <p:txBody>
          <a:bodyPr/>
          <a:lstStyle/>
          <a:p>
            <a:fld id="{C5CBD286-0737-453D-91BC-513FAF6DADFE}" type="slidenum">
              <a:rPr lang="zh-CN" altLang="en-US" smtClean="0">
                <a:latin typeface="Arial" panose="020B0604020202020204" pitchFamily="34" charset="0"/>
                <a:ea typeface="黑体" panose="02010609060101010101" pitchFamily="49" charset="-122"/>
              </a:rPr>
            </a:fld>
            <a:endParaRPr lang="zh-CN" altLang="en-US" smtClean="0">
              <a:latin typeface="Arial" panose="020B0604020202020204" pitchFamily="34" charset="0"/>
              <a:ea typeface="黑体" panose="02010609060101010101" pitchFamily="49"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ln>
        </p:spPr>
        <p:txBody>
          <a:bodyPr/>
          <a:lstStyle/>
          <a:p>
            <a:fld id="{AB767D5F-A649-4C69-9AE4-25F26E2C281A}" type="slidenum">
              <a:rPr lang="en-US" altLang="zh-CN" smtClean="0">
                <a:solidFill>
                  <a:srgbClr val="000000"/>
                </a:solidFill>
                <a:latin typeface="Arial" panose="020B0604020202020204" pitchFamily="34" charset="0"/>
                <a:ea typeface="黑体" panose="02010609060101010101" pitchFamily="49" charset="-122"/>
              </a:rPr>
            </a:fld>
            <a:endParaRPr lang="en-US" altLang="zh-CN" smtClean="0">
              <a:solidFill>
                <a:srgbClr val="000000"/>
              </a:solidFill>
              <a:latin typeface="Arial" panose="020B0604020202020204" pitchFamily="34" charset="0"/>
              <a:ea typeface="黑体" panose="02010609060101010101" pitchFamily="49" charset="-122"/>
            </a:endParaRPr>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a typeface="黑体" panose="02010609060101010101" pitchFamily="49"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ln>
        </p:spPr>
        <p:txBody>
          <a:bodyPr/>
          <a:lstStyle/>
          <a:p>
            <a:fld id="{AB767D5F-A649-4C69-9AE4-25F26E2C281A}" type="slidenum">
              <a:rPr lang="en-US" altLang="zh-CN" smtClean="0">
                <a:solidFill>
                  <a:srgbClr val="000000"/>
                </a:solidFill>
                <a:latin typeface="Arial" panose="020B0604020202020204" pitchFamily="34" charset="0"/>
                <a:ea typeface="黑体" panose="02010609060101010101" pitchFamily="49" charset="-122"/>
              </a:rPr>
            </a:fld>
            <a:endParaRPr lang="en-US" altLang="zh-CN" smtClean="0">
              <a:solidFill>
                <a:srgbClr val="000000"/>
              </a:solidFill>
              <a:latin typeface="Arial" panose="020B0604020202020204" pitchFamily="34" charset="0"/>
              <a:ea typeface="黑体" panose="02010609060101010101" pitchFamily="49" charset="-122"/>
            </a:endParaRPr>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a typeface="黑体" panose="02010609060101010101"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45" descr="cmdi-PSD_0811"/>
          <p:cNvPicPr>
            <a:picLocks noChangeAspect="1" noChangeArrowheads="1"/>
          </p:cNvPicPr>
          <p:nvPr userDrawn="1"/>
        </p:nvPicPr>
        <p:blipFill>
          <a:blip r:embed="rId2" cstate="print"/>
          <a:srcRect b="4727"/>
          <a:stretch>
            <a:fillRect/>
          </a:stretch>
        </p:blipFill>
        <p:spPr bwMode="auto">
          <a:xfrm>
            <a:off x="0" y="214313"/>
            <a:ext cx="9134475" cy="6527800"/>
          </a:xfrm>
          <a:prstGeom prst="rect">
            <a:avLst/>
          </a:prstGeom>
          <a:noFill/>
          <a:ln w="9525">
            <a:noFill/>
            <a:miter lim="800000"/>
            <a:headEnd/>
            <a:tailEnd/>
          </a:ln>
        </p:spPr>
      </p:pic>
      <p:sp>
        <p:nvSpPr>
          <p:cNvPr id="3074" name="Rectangle 2"/>
          <p:cNvSpPr>
            <a:spLocks noGrp="1" noChangeArrowheads="1"/>
          </p:cNvSpPr>
          <p:nvPr>
            <p:ph type="ctrTitle" hasCustomPrompt="1"/>
          </p:nvPr>
        </p:nvSpPr>
        <p:spPr>
          <a:xfrm>
            <a:off x="468313" y="2436813"/>
            <a:ext cx="8207375" cy="674687"/>
          </a:xfrm>
        </p:spPr>
        <p:txBody>
          <a:bodyPr/>
          <a:lstStyle>
            <a:lvl1pPr marL="0">
              <a:defRPr sz="4000">
                <a:solidFill>
                  <a:schemeClr val="bg1"/>
                </a:solidFill>
              </a:defRPr>
            </a:lvl1pPr>
          </a:lstStyle>
          <a:p>
            <a:pPr lvl="0"/>
            <a:r>
              <a:rPr lang="zh-CN" altLang="en-US" noProof="0" smtClean="0"/>
              <a:t>主标题文本样式：黑体</a:t>
            </a:r>
            <a:r>
              <a:rPr lang="en-US" altLang="zh-CN" noProof="0" smtClean="0"/>
              <a:t>/34</a:t>
            </a:r>
            <a:r>
              <a:rPr lang="zh-CN" altLang="en-US" noProof="0" smtClean="0"/>
              <a:t>号  </a:t>
            </a:r>
            <a:r>
              <a:rPr lang="en-US" altLang="zh-CN" noProof="0" smtClean="0"/>
              <a:t>Arial/34pt</a:t>
            </a:r>
            <a:endParaRPr lang="en-US" altLang="zh-CN" noProof="0" smtClean="0"/>
          </a:p>
        </p:txBody>
      </p:sp>
      <p:sp>
        <p:nvSpPr>
          <p:cNvPr id="3075" name="Rectangle 3"/>
          <p:cNvSpPr>
            <a:spLocks noGrp="1" noChangeArrowheads="1"/>
          </p:cNvSpPr>
          <p:nvPr>
            <p:ph type="subTitle" idx="1" hasCustomPrompt="1"/>
          </p:nvPr>
        </p:nvSpPr>
        <p:spPr>
          <a:xfrm>
            <a:off x="468313" y="3316288"/>
            <a:ext cx="8207375" cy="431800"/>
          </a:xfrm>
        </p:spPr>
        <p:txBody>
          <a:bodyPr/>
          <a:lstStyle>
            <a:lvl1pPr marL="0" indent="0">
              <a:buFont typeface="Wingdings" panose="05000000000000000000" pitchFamily="2" charset="2"/>
              <a:buNone/>
              <a:defRPr b="0">
                <a:solidFill>
                  <a:schemeClr val="tx2"/>
                </a:solidFill>
              </a:defRPr>
            </a:lvl1pPr>
          </a:lstStyle>
          <a:p>
            <a:pPr lvl="0"/>
            <a:r>
              <a:rPr lang="zh-CN" altLang="en-US" noProof="0" smtClean="0"/>
              <a:t>副标题文本样式：黑体</a:t>
            </a:r>
            <a:r>
              <a:rPr lang="en-US" altLang="zh-CN" noProof="0" smtClean="0"/>
              <a:t>/18</a:t>
            </a:r>
            <a:r>
              <a:rPr lang="zh-CN" altLang="en-US" noProof="0" smtClean="0"/>
              <a:t>号  </a:t>
            </a:r>
            <a:r>
              <a:rPr lang="en-US" altLang="zh-CN" noProof="0" smtClean="0"/>
              <a:t>Arial/18pt</a:t>
            </a:r>
            <a:endParaRPr lang="en-US" altLang="zh-CN" noProof="0" smtClean="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sldNum" sz="quarter" idx="10"/>
          </p:nvPr>
        </p:nvSpPr>
        <p:spPr/>
        <p:txBody>
          <a:bodyPr/>
          <a:lstStyle>
            <a:lvl1pPr>
              <a:defRPr smtClean="0">
                <a:solidFill>
                  <a:schemeClr val="tx1"/>
                </a:solidFill>
              </a:defRPr>
            </a:lvl1pPr>
          </a:lstStyle>
          <a:p>
            <a:pPr>
              <a:defRPr/>
            </a:pPr>
            <a:r>
              <a:rPr lang="zh-CN" altLang="en-US"/>
              <a:t>第 </a:t>
            </a:r>
            <a:fld id="{A9E7B0CC-0DA5-4372-8E1B-AE262C0AC1A4}" type="slidenum">
              <a:rPr lang="zh-CN" altLang="en-US"/>
            </a:fld>
            <a:r>
              <a:rPr lang="zh-CN" altLang="en-US"/>
              <a:t> 页</a:t>
            </a:r>
            <a:endParaRPr lang="zh-CN" altLang="en-US"/>
          </a:p>
        </p:txBody>
      </p:sp>
      <p:sp>
        <p:nvSpPr>
          <p:cNvPr id="5" name="Rectangle 13"/>
          <p:cNvSpPr>
            <a:spLocks noGrp="1" noChangeArrowheads="1"/>
          </p:cNvSpPr>
          <p:nvPr>
            <p:ph type="ftr" sz="quarter" idx="11"/>
          </p:nvPr>
        </p:nvSpPr>
        <p:spPr/>
        <p:txBody>
          <a:bodyPr/>
          <a:lstStyle>
            <a:lvl1pPr>
              <a:defRPr/>
            </a:lvl1pPr>
          </a:lstStyle>
          <a:p>
            <a:pPr>
              <a:defRPr/>
            </a:pPr>
            <a:r>
              <a:rPr lang="en-US" altLang="zh-CN"/>
              <a:t>©</a:t>
            </a:r>
            <a:r>
              <a:rPr lang="en-US" altLang="zh-CN">
                <a:latin typeface="+mn-lt"/>
              </a:rPr>
              <a:t> </a:t>
            </a:r>
            <a:r>
              <a:rPr lang="zh-CN" altLang="en-US">
                <a:latin typeface="+mn-lt"/>
              </a:rPr>
              <a:t>中国移动通信集团设计院有限公司</a:t>
            </a:r>
            <a:endParaRPr lang="zh-CN" altLang="en-US">
              <a:latin typeface="+mn-lt"/>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7163" y="115888"/>
            <a:ext cx="2168525" cy="63833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15888"/>
            <a:ext cx="6354763" cy="63833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sldNum" sz="quarter" idx="10"/>
          </p:nvPr>
        </p:nvSpPr>
        <p:spPr/>
        <p:txBody>
          <a:bodyPr/>
          <a:lstStyle>
            <a:lvl1pPr>
              <a:defRPr smtClean="0">
                <a:solidFill>
                  <a:schemeClr val="tx1"/>
                </a:solidFill>
              </a:defRPr>
            </a:lvl1pPr>
          </a:lstStyle>
          <a:p>
            <a:pPr>
              <a:defRPr/>
            </a:pPr>
            <a:r>
              <a:rPr lang="zh-CN" altLang="en-US"/>
              <a:t>第 </a:t>
            </a:r>
            <a:fld id="{3A60F759-43B3-41DF-A93E-6835E3877455}" type="slidenum">
              <a:rPr lang="zh-CN" altLang="en-US"/>
            </a:fld>
            <a:r>
              <a:rPr lang="zh-CN" altLang="en-US"/>
              <a:t> 页</a:t>
            </a:r>
            <a:endParaRPr lang="zh-CN" altLang="en-US" dirty="0"/>
          </a:p>
        </p:txBody>
      </p:sp>
      <p:sp>
        <p:nvSpPr>
          <p:cNvPr id="5" name="Rectangle 13"/>
          <p:cNvSpPr>
            <a:spLocks noGrp="1" noChangeArrowheads="1"/>
          </p:cNvSpPr>
          <p:nvPr>
            <p:ph type="ftr" sz="quarter" idx="11"/>
          </p:nvPr>
        </p:nvSpPr>
        <p:spPr/>
        <p:txBody>
          <a:bodyPr/>
          <a:lstStyle>
            <a:lvl1pPr>
              <a:defRPr/>
            </a:lvl1pPr>
          </a:lstStyle>
          <a:p>
            <a:pPr>
              <a:defRPr/>
            </a:pPr>
            <a:r>
              <a:rPr lang="en-US" altLang="zh-CN"/>
              <a:t>©</a:t>
            </a:r>
            <a:r>
              <a:rPr lang="en-US" altLang="zh-CN">
                <a:latin typeface="+mn-lt"/>
              </a:rPr>
              <a:t> </a:t>
            </a:r>
            <a:r>
              <a:rPr lang="zh-CN" altLang="en-US">
                <a:latin typeface="+mn-lt"/>
              </a:rPr>
              <a:t>中国移动通信集团设计院有限公司</a:t>
            </a:r>
            <a:endParaRPr lang="zh-CN" altLang="en-US">
              <a:latin typeface="+mn-lt"/>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056784" cy="494928"/>
          </a:xfrm>
          <a:prstGeom prst="rect">
            <a:avLst/>
          </a:prstGeom>
        </p:spPr>
        <p:txBody>
          <a:bodyPr>
            <a:normAutofit/>
          </a:bodyPr>
          <a:lstStyle>
            <a:lvl1pPr algn="l">
              <a:defRPr sz="2400" b="1" i="0" baseline="0">
                <a:solidFill>
                  <a:schemeClr val="bg1"/>
                </a:solidFill>
                <a:latin typeface="华文细黑" pitchFamily="2"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1071546"/>
            <a:ext cx="8784976" cy="5467367"/>
          </a:xfrm>
          <a:prstGeom prst="rect">
            <a:avLst/>
          </a:prstGeom>
        </p:spPr>
        <p:txBody>
          <a:bodyPr>
            <a:normAutofit/>
          </a:bodyPr>
          <a:lstStyle>
            <a:lvl1pPr>
              <a:lnSpc>
                <a:spcPct val="150000"/>
              </a:lnSpc>
              <a:defRPr sz="1800" baseline="0">
                <a:latin typeface="华文细黑" pitchFamily="2" charset="-122"/>
                <a:ea typeface="微软雅黑" panose="020B0503020204020204" pitchFamily="34" charset="-122"/>
              </a:defRPr>
            </a:lvl1pPr>
            <a:lvl2pPr>
              <a:lnSpc>
                <a:spcPct val="150000"/>
              </a:lnSpc>
              <a:defRPr sz="1600" baseline="0">
                <a:latin typeface="华文细黑" pitchFamily="2" charset="-122"/>
                <a:ea typeface="微软雅黑" panose="020B0503020204020204" pitchFamily="34" charset="-122"/>
              </a:defRPr>
            </a:lvl2pPr>
            <a:lvl3pPr>
              <a:lnSpc>
                <a:spcPct val="150000"/>
              </a:lnSpc>
              <a:defRPr sz="1400" baseline="0">
                <a:latin typeface="华文细黑" pitchFamily="2"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Rectangle 6"/>
          <p:cNvSpPr>
            <a:spLocks noGrp="1" noChangeArrowheads="1"/>
          </p:cNvSpPr>
          <p:nvPr>
            <p:ph type="sldNum" sz="quarter" idx="10"/>
          </p:nvPr>
        </p:nvSpPr>
        <p:spPr/>
        <p:txBody>
          <a:bodyPr/>
          <a:lstStyle>
            <a:lvl1pPr>
              <a:defRPr smtClean="0">
                <a:solidFill>
                  <a:schemeClr val="tx1"/>
                </a:solidFill>
              </a:defRPr>
            </a:lvl1pPr>
          </a:lstStyle>
          <a:p>
            <a:pPr>
              <a:defRPr/>
            </a:pPr>
            <a:r>
              <a:rPr lang="zh-CN" altLang="en-US"/>
              <a:t>第 </a:t>
            </a:r>
            <a:fld id="{AA787A66-89BD-4F3D-998D-BF91230A5A6B}" type="slidenum">
              <a:rPr lang="zh-CN" altLang="en-US"/>
            </a:fld>
            <a:r>
              <a:rPr lang="zh-CN" altLang="en-US"/>
              <a:t> 页</a:t>
            </a:r>
            <a:endParaRPr lang="zh-CN" alt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smtClean="0">
                <a:solidFill>
                  <a:schemeClr val="tx1"/>
                </a:solidFill>
              </a:defRPr>
            </a:lvl1pPr>
          </a:lstStyle>
          <a:p>
            <a:pPr>
              <a:defRPr/>
            </a:pPr>
            <a:r>
              <a:rPr lang="zh-CN" altLang="en-US"/>
              <a:t>第 </a:t>
            </a:r>
            <a:fld id="{7A467361-C40D-4773-869C-C7A15FA58BB7}" type="slidenum">
              <a:rPr lang="zh-CN" altLang="en-US"/>
            </a:fld>
            <a:r>
              <a:rPr lang="zh-CN" altLang="en-US"/>
              <a:t> 页</a:t>
            </a:r>
            <a:endParaRPr lang="zh-CN" alt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r>
              <a:rPr lang="zh-CN" altLang="en-US"/>
              <a:t>第 </a:t>
            </a:r>
            <a:fld id="{D3D1CE04-9F5D-4BB5-8882-BB250EBBC92C}" type="slidenum">
              <a:rPr lang="zh-CN" altLang="en-US"/>
            </a:fld>
            <a:r>
              <a:rPr lang="zh-CN" altLang="en-US"/>
              <a:t> 页</a:t>
            </a:r>
            <a:endParaRPr lang="zh-CN" alt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r>
              <a:rPr lang="zh-CN" altLang="en-US"/>
              <a:t>第 </a:t>
            </a:r>
            <a:fld id="{0E2AA3B6-B76E-498A-A630-33A9E0186A74}" type="slidenum">
              <a:rPr lang="zh-CN" altLang="en-US"/>
            </a:fld>
            <a:r>
              <a:rPr lang="zh-CN" altLang="en-US"/>
              <a:t> 页</a:t>
            </a:r>
            <a:endParaRPr lang="zh-CN" alt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sldNum" sz="quarter" idx="10"/>
          </p:nvPr>
        </p:nvSpPr>
        <p:spPr/>
        <p:txBody>
          <a:bodyPr/>
          <a:lstStyle>
            <a:lvl1pPr>
              <a:defRPr/>
            </a:lvl1pPr>
          </a:lstStyle>
          <a:p>
            <a:pPr>
              <a:defRPr/>
            </a:pPr>
            <a:r>
              <a:rPr lang="zh-CN" altLang="en-US"/>
              <a:t>第 </a:t>
            </a:r>
            <a:fld id="{A19EA509-B1C4-4962-8C96-90CD86596460}" type="slidenum">
              <a:rPr lang="zh-CN" altLang="en-US"/>
            </a:fld>
            <a:r>
              <a:rPr lang="zh-CN" altLang="en-US"/>
              <a:t> 页</a:t>
            </a:r>
            <a:endParaRPr lang="zh-CN" alt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r>
              <a:rPr lang="zh-CN" altLang="en-US"/>
              <a:t>第 </a:t>
            </a:r>
            <a:fld id="{AC38BE9D-3D14-4BB8-BB27-E76C47FA8F77}" type="slidenum">
              <a:rPr lang="zh-CN" altLang="en-US"/>
            </a:fld>
            <a:r>
              <a:rPr lang="zh-CN" altLang="en-US"/>
              <a:t> 页</a:t>
            </a:r>
            <a:endParaRPr lang="zh-CN" alt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sldNum" sz="quarter" idx="10"/>
          </p:nvPr>
        </p:nvSpPr>
        <p:spPr/>
        <p:txBody>
          <a:bodyPr/>
          <a:lstStyle>
            <a:lvl1pPr>
              <a:defRPr/>
            </a:lvl1pPr>
          </a:lstStyle>
          <a:p>
            <a:pPr>
              <a:defRPr/>
            </a:pPr>
            <a:r>
              <a:rPr lang="zh-CN" altLang="en-US"/>
              <a:t>第 </a:t>
            </a:r>
            <a:fld id="{4730544B-8754-4029-B0FE-079BD6DA21C6}" type="slidenum">
              <a:rPr lang="zh-CN" altLang="en-US"/>
            </a:fld>
            <a:r>
              <a:rPr lang="zh-CN" altLang="en-US"/>
              <a:t> 页</a:t>
            </a:r>
            <a:endParaRPr lang="zh-CN" alt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p:txBody>
          <a:bodyPr/>
          <a:lstStyle>
            <a:lvl1pPr>
              <a:defRPr/>
            </a:lvl1pPr>
          </a:lstStyle>
          <a:p>
            <a:pPr>
              <a:defRPr/>
            </a:pPr>
            <a:r>
              <a:rPr lang="zh-CN" altLang="en-US"/>
              <a:t>第 </a:t>
            </a:r>
            <a:fld id="{F83B49BD-8580-4CD1-A583-28F463920839}" type="slidenum">
              <a:rPr lang="zh-CN" altLang="en-US"/>
            </a:fld>
            <a:r>
              <a:rPr lang="zh-CN" altLang="en-US"/>
              <a:t> 页</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sldNum" sz="quarter" idx="10"/>
          </p:nvPr>
        </p:nvSpPr>
        <p:spPr/>
        <p:txBody>
          <a:bodyPr/>
          <a:lstStyle>
            <a:lvl1pPr>
              <a:defRPr dirty="0" smtClean="0">
                <a:solidFill>
                  <a:schemeClr val="tx1"/>
                </a:solidFill>
              </a:defRPr>
            </a:lvl1pPr>
          </a:lstStyle>
          <a:p>
            <a:pPr>
              <a:defRPr/>
            </a:pPr>
            <a:r>
              <a:rPr lang="zh-CN" altLang="en-US"/>
              <a:t>第 </a:t>
            </a:r>
            <a:fld id="{0334A3B9-D036-4F48-A348-E1CB76FB0E9A}" type="slidenum">
              <a:rPr lang="zh-CN" altLang="en-US"/>
            </a:fld>
            <a:r>
              <a:rPr lang="zh-CN" altLang="en-US"/>
              <a:t> 页</a:t>
            </a:r>
            <a:endParaRPr lang="zh-CN" altLang="en-US"/>
          </a:p>
        </p:txBody>
      </p:sp>
      <p:sp>
        <p:nvSpPr>
          <p:cNvPr id="5" name="Rectangle 13"/>
          <p:cNvSpPr>
            <a:spLocks noGrp="1" noChangeArrowheads="1"/>
          </p:cNvSpPr>
          <p:nvPr>
            <p:ph type="ftr" sz="quarter" idx="11"/>
          </p:nvPr>
        </p:nvSpPr>
        <p:spPr/>
        <p:txBody>
          <a:bodyPr/>
          <a:lstStyle>
            <a:lvl1pPr>
              <a:defRPr/>
            </a:lvl1pPr>
          </a:lstStyle>
          <a:p>
            <a:pPr>
              <a:defRPr/>
            </a:pPr>
            <a:r>
              <a:rPr lang="en-US" altLang="zh-CN"/>
              <a:t>©</a:t>
            </a:r>
            <a:r>
              <a:rPr lang="en-US" altLang="zh-CN">
                <a:latin typeface="+mn-lt"/>
              </a:rPr>
              <a:t> </a:t>
            </a:r>
            <a:r>
              <a:rPr lang="zh-CN" altLang="en-US">
                <a:latin typeface="+mn-lt"/>
              </a:rPr>
              <a:t>中国移动通信集团设计院有限公司</a:t>
            </a:r>
            <a:endParaRPr lang="zh-CN" altLang="en-US">
              <a:latin typeface="+mn-lt"/>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r>
              <a:rPr lang="zh-CN" altLang="en-US"/>
              <a:t>第 </a:t>
            </a:r>
            <a:fld id="{91DFD517-2A6F-4A4F-8AF1-90DBC5ADEAF3}" type="slidenum">
              <a:rPr lang="zh-CN" altLang="en-US"/>
            </a:fld>
            <a:r>
              <a:rPr lang="zh-CN" altLang="en-US"/>
              <a:t> 页</a:t>
            </a:r>
            <a:endParaRPr lang="zh-CN" alt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sldNum" sz="quarter" idx="10"/>
          </p:nvPr>
        </p:nvSpPr>
        <p:spPr/>
        <p:txBody>
          <a:bodyPr/>
          <a:lstStyle>
            <a:lvl1pPr>
              <a:defRPr/>
            </a:lvl1pPr>
          </a:lstStyle>
          <a:p>
            <a:pPr>
              <a:defRPr/>
            </a:pPr>
            <a:r>
              <a:rPr lang="zh-CN" altLang="en-US"/>
              <a:t>第 </a:t>
            </a:r>
            <a:fld id="{0339327F-E5E7-4E73-AF29-02B6C7A05885}" type="slidenum">
              <a:rPr lang="zh-CN" altLang="en-US"/>
            </a:fld>
            <a:r>
              <a:rPr lang="zh-CN" altLang="en-US"/>
              <a:t> 页</a:t>
            </a:r>
            <a:endParaRPr lang="zh-CN" alt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sldNum" sz="quarter" idx="10"/>
          </p:nvPr>
        </p:nvSpPr>
        <p:spPr/>
        <p:txBody>
          <a:bodyPr/>
          <a:lstStyle>
            <a:lvl1pPr>
              <a:defRPr/>
            </a:lvl1pPr>
          </a:lstStyle>
          <a:p>
            <a:pPr>
              <a:defRPr/>
            </a:pPr>
            <a:r>
              <a:rPr lang="zh-CN" altLang="en-US"/>
              <a:t>第 </a:t>
            </a:r>
            <a:fld id="{3DCAA7C7-E537-4787-B45B-75EB6D4A3F38}" type="slidenum">
              <a:rPr lang="zh-CN" altLang="en-US"/>
            </a:fld>
            <a:r>
              <a:rPr lang="zh-CN" altLang="en-US"/>
              <a:t> 页</a:t>
            </a:r>
            <a:endParaRPr lang="zh-CN" alt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r>
              <a:rPr lang="zh-CN" altLang="en-US"/>
              <a:t>第 </a:t>
            </a:r>
            <a:fld id="{47198854-5C81-4F9F-95EA-89A8DB8669CF}" type="slidenum">
              <a:rPr lang="zh-CN" altLang="en-US"/>
            </a:fld>
            <a:r>
              <a:rPr lang="zh-CN" altLang="en-US"/>
              <a:t> 页</a:t>
            </a:r>
            <a:endParaRPr lang="zh-CN" altLang="en-US"/>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r>
              <a:rPr lang="zh-CN" altLang="en-US"/>
              <a:t>第 </a:t>
            </a:r>
            <a:fld id="{301425B6-B023-45CD-A0B5-DF3580A9AA45}" type="slidenum">
              <a:rPr lang="zh-CN" altLang="en-US"/>
            </a:fld>
            <a:r>
              <a:rPr lang="zh-CN" altLang="en-US"/>
              <a:t> 页</a:t>
            </a:r>
            <a:endParaRPr lang="zh-CN"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sldNum" sz="quarter" idx="10"/>
          </p:nvPr>
        </p:nvSpPr>
        <p:spPr/>
        <p:txBody>
          <a:bodyPr/>
          <a:lstStyle>
            <a:lvl1pPr>
              <a:defRPr smtClean="0">
                <a:solidFill>
                  <a:schemeClr val="tx1"/>
                </a:solidFill>
              </a:defRPr>
            </a:lvl1pPr>
          </a:lstStyle>
          <a:p>
            <a:pPr>
              <a:defRPr/>
            </a:pPr>
            <a:r>
              <a:rPr lang="zh-CN" altLang="en-US"/>
              <a:t>第 </a:t>
            </a:r>
            <a:fld id="{B1E4817A-A3E7-4280-B9B3-8D514C8983F6}" type="slidenum">
              <a:rPr lang="zh-CN" altLang="en-US"/>
            </a:fld>
            <a:r>
              <a:rPr lang="zh-CN" altLang="en-US"/>
              <a:t> 页</a:t>
            </a:r>
            <a:endParaRPr lang="zh-CN" altLang="en-US" dirty="0"/>
          </a:p>
        </p:txBody>
      </p:sp>
      <p:sp>
        <p:nvSpPr>
          <p:cNvPr id="5" name="Rectangle 13"/>
          <p:cNvSpPr>
            <a:spLocks noGrp="1" noChangeArrowheads="1"/>
          </p:cNvSpPr>
          <p:nvPr>
            <p:ph type="ftr" sz="quarter" idx="11"/>
          </p:nvPr>
        </p:nvSpPr>
        <p:spPr/>
        <p:txBody>
          <a:bodyPr/>
          <a:lstStyle>
            <a:lvl1pPr>
              <a:defRPr/>
            </a:lvl1pPr>
          </a:lstStyle>
          <a:p>
            <a:pPr>
              <a:defRPr/>
            </a:pPr>
            <a:r>
              <a:rPr lang="en-US" altLang="zh-CN"/>
              <a:t>©</a:t>
            </a:r>
            <a:r>
              <a:rPr lang="en-US" altLang="zh-CN">
                <a:latin typeface="+mn-lt"/>
              </a:rPr>
              <a:t> </a:t>
            </a:r>
            <a:r>
              <a:rPr lang="zh-CN" altLang="en-US">
                <a:latin typeface="+mn-lt"/>
              </a:rPr>
              <a:t>中国移动通信集团设计院有限公司</a:t>
            </a:r>
            <a:endParaRPr lang="zh-CN" altLang="en-US">
              <a:latin typeface="+mn-lt"/>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981075"/>
            <a:ext cx="4027487" cy="551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81075"/>
            <a:ext cx="4027488" cy="551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sldNum" sz="quarter" idx="10"/>
          </p:nvPr>
        </p:nvSpPr>
        <p:spPr/>
        <p:txBody>
          <a:bodyPr/>
          <a:lstStyle>
            <a:lvl1pPr>
              <a:defRPr smtClean="0">
                <a:solidFill>
                  <a:schemeClr val="tx1"/>
                </a:solidFill>
              </a:defRPr>
            </a:lvl1pPr>
          </a:lstStyle>
          <a:p>
            <a:pPr>
              <a:defRPr/>
            </a:pPr>
            <a:r>
              <a:rPr lang="zh-CN" altLang="en-US"/>
              <a:t>第 </a:t>
            </a:r>
            <a:fld id="{E14BDC38-A7C8-4628-8407-0F8E9C96CF94}" type="slidenum">
              <a:rPr lang="zh-CN" altLang="en-US"/>
            </a:fld>
            <a:r>
              <a:rPr lang="zh-CN" altLang="en-US"/>
              <a:t> 页</a:t>
            </a:r>
            <a:endParaRPr lang="zh-CN" altLang="en-US"/>
          </a:p>
        </p:txBody>
      </p:sp>
      <p:sp>
        <p:nvSpPr>
          <p:cNvPr id="6" name="Rectangle 13"/>
          <p:cNvSpPr>
            <a:spLocks noGrp="1" noChangeArrowheads="1"/>
          </p:cNvSpPr>
          <p:nvPr>
            <p:ph type="ftr" sz="quarter" idx="11"/>
          </p:nvPr>
        </p:nvSpPr>
        <p:spPr/>
        <p:txBody>
          <a:bodyPr/>
          <a:lstStyle>
            <a:lvl1pPr>
              <a:defRPr/>
            </a:lvl1pPr>
          </a:lstStyle>
          <a:p>
            <a:pPr>
              <a:defRPr/>
            </a:pPr>
            <a:r>
              <a:rPr lang="en-US" altLang="zh-CN"/>
              <a:t>©</a:t>
            </a:r>
            <a:r>
              <a:rPr lang="en-US" altLang="zh-CN">
                <a:latin typeface="+mn-lt"/>
              </a:rPr>
              <a:t> </a:t>
            </a:r>
            <a:r>
              <a:rPr lang="zh-CN" altLang="en-US">
                <a:latin typeface="+mn-lt"/>
              </a:rPr>
              <a:t>中国移动通信集团设计院有限公司</a:t>
            </a:r>
            <a:endParaRPr lang="zh-CN" altLang="en-US">
              <a:latin typeface="+mn-lt"/>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sldNum" sz="quarter" idx="10"/>
          </p:nvPr>
        </p:nvSpPr>
        <p:spPr/>
        <p:txBody>
          <a:bodyPr/>
          <a:lstStyle>
            <a:lvl1pPr>
              <a:defRPr smtClean="0">
                <a:solidFill>
                  <a:schemeClr val="tx1"/>
                </a:solidFill>
              </a:defRPr>
            </a:lvl1pPr>
          </a:lstStyle>
          <a:p>
            <a:pPr>
              <a:defRPr/>
            </a:pPr>
            <a:r>
              <a:rPr lang="zh-CN" altLang="en-US"/>
              <a:t>第 </a:t>
            </a:r>
            <a:fld id="{31439FA7-DBD3-44A8-9239-711A479C1BA8}" type="slidenum">
              <a:rPr lang="zh-CN" altLang="en-US"/>
            </a:fld>
            <a:r>
              <a:rPr lang="zh-CN" altLang="en-US"/>
              <a:t> 页</a:t>
            </a:r>
            <a:endParaRPr lang="zh-CN" altLang="en-US"/>
          </a:p>
        </p:txBody>
      </p:sp>
      <p:sp>
        <p:nvSpPr>
          <p:cNvPr id="8" name="Rectangle 13"/>
          <p:cNvSpPr>
            <a:spLocks noGrp="1" noChangeArrowheads="1"/>
          </p:cNvSpPr>
          <p:nvPr>
            <p:ph type="ftr" sz="quarter" idx="11"/>
          </p:nvPr>
        </p:nvSpPr>
        <p:spPr/>
        <p:txBody>
          <a:bodyPr/>
          <a:lstStyle>
            <a:lvl1pPr>
              <a:defRPr/>
            </a:lvl1pPr>
          </a:lstStyle>
          <a:p>
            <a:pPr>
              <a:defRPr/>
            </a:pPr>
            <a:r>
              <a:rPr lang="en-US" altLang="zh-CN"/>
              <a:t>©</a:t>
            </a:r>
            <a:r>
              <a:rPr lang="en-US" altLang="zh-CN">
                <a:latin typeface="+mn-lt"/>
              </a:rPr>
              <a:t> </a:t>
            </a:r>
            <a:r>
              <a:rPr lang="zh-CN" altLang="en-US">
                <a:latin typeface="+mn-lt"/>
              </a:rPr>
              <a:t>中国移动通信集团设计院有限公司</a:t>
            </a:r>
            <a:endParaRPr lang="zh-CN" altLang="en-US">
              <a:latin typeface="+mn-lt"/>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Text Box 6"/>
          <p:cNvSpPr txBox="1">
            <a:spLocks noChangeArrowheads="1"/>
          </p:cNvSpPr>
          <p:nvPr userDrawn="1"/>
        </p:nvSpPr>
        <p:spPr bwMode="auto">
          <a:xfrm>
            <a:off x="7667625" y="6608763"/>
            <a:ext cx="1403350" cy="276225"/>
          </a:xfrm>
          <a:prstGeom prst="rect">
            <a:avLst/>
          </a:prstGeom>
          <a:noFill/>
          <a:ln w="9525">
            <a:noFill/>
            <a:miter lim="800000"/>
          </a:ln>
          <a:effectLst/>
        </p:spPr>
        <p:txBody>
          <a:bodyPr anchor="b">
            <a:spAutoFit/>
          </a:bodyPr>
          <a:lstStyle/>
          <a:p>
            <a:pPr algn="r" fontAlgn="auto">
              <a:spcBef>
                <a:spcPts val="0"/>
              </a:spcBef>
              <a:spcAft>
                <a:spcPts val="0"/>
              </a:spcAft>
              <a:defRPr/>
            </a:pPr>
            <a:r>
              <a:rPr lang="en-US" altLang="zh-CN" sz="1200" b="1" dirty="0">
                <a:latin typeface="+mn-lt"/>
                <a:ea typeface="华文楷体" panose="02010600040101010101" pitchFamily="2" charset="-122"/>
              </a:rPr>
              <a:t>-</a:t>
            </a:r>
            <a:fld id="{85B56AAD-E448-4692-92AC-423733B6C442}" type="slidenum">
              <a:rPr lang="en-US" altLang="zh-CN" sz="1200" b="1" dirty="0">
                <a:latin typeface="+mn-lt"/>
                <a:ea typeface="华文楷体" panose="02010600040101010101" pitchFamily="2" charset="-122"/>
              </a:rPr>
            </a:fld>
            <a:r>
              <a:rPr lang="en-US" altLang="zh-CN" sz="1200" b="1" dirty="0">
                <a:latin typeface="+mn-lt"/>
                <a:ea typeface="华文楷体" panose="02010600040101010101" pitchFamily="2" charset="-122"/>
              </a:rPr>
              <a:t>-</a:t>
            </a:r>
            <a:endParaRPr lang="en-US" altLang="zh-CN" sz="1200" b="1" dirty="0">
              <a:latin typeface="+mn-lt"/>
              <a:ea typeface="华文楷体" panose="02010600040101010101" pitchFamily="2" charset="-122"/>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6"/>
          <p:cNvSpPr>
            <a:spLocks noGrp="1" noChangeArrowheads="1"/>
          </p:cNvSpPr>
          <p:nvPr>
            <p:ph type="sldNum" sz="quarter" idx="10"/>
          </p:nvPr>
        </p:nvSpPr>
        <p:spPr/>
        <p:txBody>
          <a:bodyPr/>
          <a:lstStyle>
            <a:lvl1pPr>
              <a:defRPr smtClean="0">
                <a:solidFill>
                  <a:schemeClr val="tx1"/>
                </a:solidFill>
              </a:defRPr>
            </a:lvl1pPr>
          </a:lstStyle>
          <a:p>
            <a:pPr>
              <a:defRPr/>
            </a:pPr>
            <a:r>
              <a:rPr lang="zh-CN" altLang="en-US"/>
              <a:t>第 </a:t>
            </a:r>
            <a:fld id="{E6029D8D-26B6-426F-A1DC-B2D9199D1CA5}" type="slidenum">
              <a:rPr lang="zh-CN" altLang="en-US"/>
            </a:fld>
            <a:r>
              <a:rPr lang="zh-CN" altLang="en-US"/>
              <a:t> 页</a:t>
            </a:r>
            <a:endParaRPr lang="zh-CN" altLang="en-US"/>
          </a:p>
        </p:txBody>
      </p:sp>
      <p:sp>
        <p:nvSpPr>
          <p:cNvPr id="5" name="Rectangle 13"/>
          <p:cNvSpPr>
            <a:spLocks noGrp="1" noChangeArrowheads="1"/>
          </p:cNvSpPr>
          <p:nvPr>
            <p:ph type="ftr" sz="quarter" idx="11"/>
          </p:nvPr>
        </p:nvSpPr>
        <p:spPr/>
        <p:txBody>
          <a:bodyPr/>
          <a:lstStyle>
            <a:lvl1pPr>
              <a:defRPr/>
            </a:lvl1pPr>
          </a:lstStyle>
          <a:p>
            <a:pPr>
              <a:defRPr/>
            </a:pPr>
            <a:r>
              <a:rPr lang="en-US" altLang="zh-CN"/>
              <a:t>©</a:t>
            </a:r>
            <a:r>
              <a:rPr lang="en-US" altLang="zh-CN">
                <a:latin typeface="+mn-lt"/>
              </a:rPr>
              <a:t> </a:t>
            </a:r>
            <a:r>
              <a:rPr lang="zh-CN" altLang="en-US">
                <a:latin typeface="+mn-lt"/>
              </a:rPr>
              <a:t>中国移动通信集团设计院有限公司</a:t>
            </a:r>
            <a:endParaRPr lang="zh-CN" altLang="en-US">
              <a:latin typeface="+mn-lt"/>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smtClean="0">
                <a:solidFill>
                  <a:schemeClr val="tx1"/>
                </a:solidFill>
              </a:defRPr>
            </a:lvl1pPr>
          </a:lstStyle>
          <a:p>
            <a:pPr>
              <a:defRPr/>
            </a:pPr>
            <a:r>
              <a:rPr lang="zh-CN" altLang="en-US"/>
              <a:t>第 </a:t>
            </a:r>
            <a:fld id="{931937FE-3A9D-4CD0-A445-E2251190324F}" type="slidenum">
              <a:rPr lang="zh-CN" altLang="en-US"/>
            </a:fld>
            <a:r>
              <a:rPr lang="zh-CN" altLang="en-US"/>
              <a:t> 页</a:t>
            </a:r>
            <a:endParaRPr lang="zh-CN" altLang="en-US"/>
          </a:p>
        </p:txBody>
      </p:sp>
      <p:sp>
        <p:nvSpPr>
          <p:cNvPr id="3" name="Rectangle 13"/>
          <p:cNvSpPr>
            <a:spLocks noGrp="1" noChangeArrowheads="1"/>
          </p:cNvSpPr>
          <p:nvPr>
            <p:ph type="ftr" sz="quarter" idx="11"/>
          </p:nvPr>
        </p:nvSpPr>
        <p:spPr/>
        <p:txBody>
          <a:bodyPr/>
          <a:lstStyle>
            <a:lvl1pPr>
              <a:defRPr/>
            </a:lvl1pPr>
          </a:lstStyle>
          <a:p>
            <a:pPr>
              <a:defRPr/>
            </a:pPr>
            <a:r>
              <a:rPr lang="en-US" altLang="zh-CN"/>
              <a:t>©</a:t>
            </a:r>
            <a:r>
              <a:rPr lang="en-US" altLang="zh-CN">
                <a:latin typeface="+mn-lt"/>
              </a:rPr>
              <a:t> </a:t>
            </a:r>
            <a:r>
              <a:rPr lang="zh-CN" altLang="en-US">
                <a:latin typeface="+mn-lt"/>
              </a:rPr>
              <a:t>中国移动通信集团设计院有限公司</a:t>
            </a:r>
            <a:endParaRPr lang="zh-CN" altLang="en-US">
              <a:latin typeface="+mn-lt"/>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sldNum" sz="quarter" idx="10"/>
          </p:nvPr>
        </p:nvSpPr>
        <p:spPr/>
        <p:txBody>
          <a:bodyPr/>
          <a:lstStyle>
            <a:lvl1pPr>
              <a:defRPr smtClean="0">
                <a:solidFill>
                  <a:schemeClr val="tx1"/>
                </a:solidFill>
              </a:defRPr>
            </a:lvl1pPr>
          </a:lstStyle>
          <a:p>
            <a:pPr>
              <a:defRPr/>
            </a:pPr>
            <a:r>
              <a:rPr lang="zh-CN" altLang="en-US"/>
              <a:t>第 </a:t>
            </a:r>
            <a:fld id="{B294A3DA-79A9-4976-B424-E107FF9F3B3E}" type="slidenum">
              <a:rPr lang="zh-CN" altLang="en-US"/>
            </a:fld>
            <a:r>
              <a:rPr lang="zh-CN" altLang="en-US"/>
              <a:t> 页</a:t>
            </a:r>
            <a:endParaRPr lang="zh-CN" altLang="en-US"/>
          </a:p>
        </p:txBody>
      </p:sp>
      <p:sp>
        <p:nvSpPr>
          <p:cNvPr id="6" name="Rectangle 13"/>
          <p:cNvSpPr>
            <a:spLocks noGrp="1" noChangeArrowheads="1"/>
          </p:cNvSpPr>
          <p:nvPr>
            <p:ph type="ftr" sz="quarter" idx="11"/>
          </p:nvPr>
        </p:nvSpPr>
        <p:spPr/>
        <p:txBody>
          <a:bodyPr/>
          <a:lstStyle>
            <a:lvl1pPr>
              <a:defRPr/>
            </a:lvl1pPr>
          </a:lstStyle>
          <a:p>
            <a:pPr>
              <a:defRPr/>
            </a:pPr>
            <a:r>
              <a:rPr lang="en-US" altLang="zh-CN"/>
              <a:t>©</a:t>
            </a:r>
            <a:r>
              <a:rPr lang="en-US" altLang="zh-CN">
                <a:latin typeface="+mn-lt"/>
              </a:rPr>
              <a:t> </a:t>
            </a:r>
            <a:r>
              <a:rPr lang="zh-CN" altLang="en-US">
                <a:latin typeface="+mn-lt"/>
              </a:rPr>
              <a:t>中国移动通信集团设计院有限公司</a:t>
            </a:r>
            <a:endParaRPr lang="zh-CN" altLang="en-US">
              <a:latin typeface="+mn-lt"/>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sldNum" sz="quarter" idx="10"/>
          </p:nvPr>
        </p:nvSpPr>
        <p:spPr/>
        <p:txBody>
          <a:bodyPr/>
          <a:lstStyle>
            <a:lvl1pPr>
              <a:defRPr smtClean="0">
                <a:solidFill>
                  <a:schemeClr val="tx1"/>
                </a:solidFill>
              </a:defRPr>
            </a:lvl1pPr>
          </a:lstStyle>
          <a:p>
            <a:pPr>
              <a:defRPr/>
            </a:pPr>
            <a:r>
              <a:rPr lang="zh-CN" altLang="en-US"/>
              <a:t>第 </a:t>
            </a:r>
            <a:fld id="{777BCD13-27E2-4FD7-A69D-4562EBD15BFE}" type="slidenum">
              <a:rPr lang="zh-CN" altLang="en-US"/>
            </a:fld>
            <a:r>
              <a:rPr lang="zh-CN" altLang="en-US"/>
              <a:t> 页</a:t>
            </a:r>
            <a:endParaRPr lang="zh-CN" altLang="en-US"/>
          </a:p>
        </p:txBody>
      </p:sp>
      <p:sp>
        <p:nvSpPr>
          <p:cNvPr id="6" name="Rectangle 13"/>
          <p:cNvSpPr>
            <a:spLocks noGrp="1" noChangeArrowheads="1"/>
          </p:cNvSpPr>
          <p:nvPr>
            <p:ph type="ftr" sz="quarter" idx="11"/>
          </p:nvPr>
        </p:nvSpPr>
        <p:spPr/>
        <p:txBody>
          <a:bodyPr/>
          <a:lstStyle>
            <a:lvl1pPr>
              <a:defRPr/>
            </a:lvl1pPr>
          </a:lstStyle>
          <a:p>
            <a:pPr>
              <a:defRPr/>
            </a:pPr>
            <a:r>
              <a:rPr lang="en-US" altLang="zh-CN"/>
              <a:t>©</a:t>
            </a:r>
            <a:r>
              <a:rPr lang="en-US" altLang="zh-CN">
                <a:latin typeface="+mn-lt"/>
              </a:rPr>
              <a:t> </a:t>
            </a:r>
            <a:r>
              <a:rPr lang="zh-CN" altLang="en-US">
                <a:latin typeface="+mn-lt"/>
              </a:rPr>
              <a:t>中国移动通信集团设计院有限公司</a:t>
            </a:r>
            <a:endParaRPr lang="zh-CN" altLang="en-US">
              <a:latin typeface="+mn-lt"/>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3" Type="http://schemas.openxmlformats.org/officeDocument/2006/relationships/theme" Target="../theme/theme2.xml"/><Relationship Id="rId12" Type="http://schemas.openxmlformats.org/officeDocument/2006/relationships/image" Target="../media/image3.jpeg"/><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2" descr="cmdi-PSD_0811"/>
          <p:cNvPicPr>
            <a:picLocks noChangeAspect="1" noChangeArrowheads="1"/>
          </p:cNvPicPr>
          <p:nvPr userDrawn="1"/>
        </p:nvPicPr>
        <p:blipFill>
          <a:blip r:embed="rId14" cstate="print"/>
          <a:srcRect/>
          <a:stretch>
            <a:fillRect/>
          </a:stretch>
        </p:blipFill>
        <p:spPr bwMode="auto">
          <a:xfrm>
            <a:off x="0" y="0"/>
            <a:ext cx="9144000" cy="6858000"/>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468313" y="981075"/>
            <a:ext cx="8207375" cy="5518150"/>
          </a:xfrm>
          <a:prstGeom prst="rect">
            <a:avLst/>
          </a:prstGeom>
          <a:noFill/>
          <a:ln w="9525">
            <a:noFill/>
            <a:miter lim="800000"/>
          </a:ln>
        </p:spPr>
        <p:txBody>
          <a:bodyPr vert="horz" wrap="square" lIns="91440" tIns="45720" rIns="91440" bIns="45720" numCol="1" anchor="t" anchorCtr="0" compatLnSpc="1"/>
          <a:lstStyle/>
          <a:p>
            <a:pPr lvl="0"/>
            <a:r>
              <a:rPr lang="zh-CN" altLang="en-US" smtClean="0"/>
              <a:t>第一级内容文本样式：黑体</a:t>
            </a:r>
            <a:r>
              <a:rPr lang="en-US" altLang="zh-CN" smtClean="0"/>
              <a:t>/20</a:t>
            </a:r>
            <a:r>
              <a:rPr lang="zh-CN" altLang="en-US" smtClean="0"/>
              <a:t>号  </a:t>
            </a:r>
            <a:r>
              <a:rPr lang="en-US" altLang="zh-CN" smtClean="0"/>
              <a:t>Arial/20pt</a:t>
            </a:r>
            <a:endParaRPr lang="en-US" altLang="zh-CN" smtClean="0"/>
          </a:p>
          <a:p>
            <a:pPr lvl="1"/>
            <a:r>
              <a:rPr lang="zh-CN" altLang="en-US" smtClean="0"/>
              <a:t>第二级内容文本样式：华文细黑</a:t>
            </a:r>
            <a:r>
              <a:rPr lang="en-US" altLang="zh-CN" smtClean="0"/>
              <a:t>/18</a:t>
            </a:r>
            <a:r>
              <a:rPr lang="zh-CN" altLang="en-US" smtClean="0"/>
              <a:t>号  </a:t>
            </a:r>
            <a:r>
              <a:rPr lang="en-US" altLang="zh-CN" smtClean="0"/>
              <a:t>Arial/18pt</a:t>
            </a:r>
            <a:endParaRPr lang="en-US" altLang="zh-CN" smtClean="0"/>
          </a:p>
          <a:p>
            <a:pPr lvl="2"/>
            <a:r>
              <a:rPr lang="zh-CN" altLang="en-US" smtClean="0"/>
              <a:t>第三级内容文本样式：华文细黑</a:t>
            </a:r>
            <a:r>
              <a:rPr lang="en-US" altLang="zh-CN" smtClean="0"/>
              <a:t>/16</a:t>
            </a:r>
            <a:r>
              <a:rPr lang="zh-CN" altLang="en-US" smtClean="0"/>
              <a:t>号  </a:t>
            </a:r>
            <a:r>
              <a:rPr lang="en-US" altLang="zh-CN" smtClean="0"/>
              <a:t>Arial/16pt</a:t>
            </a:r>
            <a:endParaRPr lang="en-US" altLang="zh-CN" smtClean="0"/>
          </a:p>
          <a:p>
            <a:pPr lvl="3"/>
            <a:r>
              <a:rPr lang="zh-CN" altLang="en-US" smtClean="0"/>
              <a:t>第四级内容文本样式：华文细黑</a:t>
            </a:r>
            <a:r>
              <a:rPr lang="en-US" altLang="zh-CN" smtClean="0"/>
              <a:t>/14</a:t>
            </a:r>
            <a:r>
              <a:rPr lang="zh-CN" altLang="en-US" smtClean="0"/>
              <a:t>号  </a:t>
            </a:r>
            <a:r>
              <a:rPr lang="en-US" altLang="zh-CN" smtClean="0"/>
              <a:t>Arial/14pt</a:t>
            </a:r>
            <a:endParaRPr lang="en-US" altLang="zh-CN" smtClean="0"/>
          </a:p>
          <a:p>
            <a:pPr lvl="4"/>
            <a:r>
              <a:rPr lang="zh-CN" altLang="en-US" smtClean="0"/>
              <a:t>第五级内容文本样式：华文细黑</a:t>
            </a:r>
            <a:r>
              <a:rPr lang="en-US" altLang="zh-CN" smtClean="0"/>
              <a:t>/12</a:t>
            </a:r>
            <a:r>
              <a:rPr lang="zh-CN" altLang="en-US" smtClean="0"/>
              <a:t>号  </a:t>
            </a:r>
            <a:r>
              <a:rPr lang="en-US" altLang="zh-CN" smtClean="0"/>
              <a:t>Arial/12pt</a:t>
            </a:r>
            <a:endParaRPr lang="en-US" altLang="zh-CN" smtClean="0"/>
          </a:p>
        </p:txBody>
      </p:sp>
      <p:sp>
        <p:nvSpPr>
          <p:cNvPr id="1030" name="Rectangle 6"/>
          <p:cNvSpPr>
            <a:spLocks noGrp="1" noChangeArrowheads="1"/>
          </p:cNvSpPr>
          <p:nvPr>
            <p:ph type="sldNum" sz="quarter" idx="4"/>
          </p:nvPr>
        </p:nvSpPr>
        <p:spPr bwMode="auto">
          <a:xfrm>
            <a:off x="6542088" y="6499225"/>
            <a:ext cx="2133600" cy="212725"/>
          </a:xfrm>
          <a:prstGeom prst="rect">
            <a:avLst/>
          </a:prstGeom>
          <a:noFill/>
          <a:ln>
            <a:noFill/>
          </a:ln>
          <a:effectLst/>
        </p:spPr>
        <p:txBody>
          <a:bodyPr vert="horz" wrap="square" lIns="91440" tIns="45720" rIns="91440" bIns="45720" numCol="1" anchor="t" anchorCtr="0" compatLnSpc="1"/>
          <a:lstStyle>
            <a:lvl1pPr algn="r">
              <a:defRPr sz="1000">
                <a:solidFill>
                  <a:schemeClr val="bg2"/>
                </a:solidFill>
                <a:latin typeface="+mn-lt"/>
                <a:ea typeface="黑体" panose="02010609060101010101" pitchFamily="49" charset="-122"/>
              </a:defRPr>
            </a:lvl1pPr>
          </a:lstStyle>
          <a:p>
            <a:pPr>
              <a:defRPr/>
            </a:pPr>
            <a:r>
              <a:rPr lang="zh-CN" altLang="en-US"/>
              <a:t>第 </a:t>
            </a:r>
            <a:fld id="{0A3ECE5F-F0A2-4AF1-963A-F9E5EB9ABBAD}" type="slidenum">
              <a:rPr lang="zh-CN" altLang="en-US"/>
            </a:fld>
            <a:r>
              <a:rPr lang="zh-CN" altLang="en-US"/>
              <a:t> 页</a:t>
            </a:r>
            <a:endParaRPr lang="zh-CN" altLang="en-US"/>
          </a:p>
        </p:txBody>
      </p:sp>
      <p:sp>
        <p:nvSpPr>
          <p:cNvPr id="1037" name="Rectangle 13"/>
          <p:cNvSpPr>
            <a:spLocks noGrp="1" noChangeArrowheads="1"/>
          </p:cNvSpPr>
          <p:nvPr>
            <p:ph type="ftr" sz="quarter" idx="3"/>
          </p:nvPr>
        </p:nvSpPr>
        <p:spPr bwMode="auto">
          <a:xfrm>
            <a:off x="468313" y="6494463"/>
            <a:ext cx="6048375" cy="217487"/>
          </a:xfrm>
          <a:prstGeom prst="rect">
            <a:avLst/>
          </a:prstGeom>
          <a:noFill/>
          <a:ln>
            <a:noFill/>
          </a:ln>
          <a:effectLst/>
        </p:spPr>
        <p:txBody>
          <a:bodyPr vert="horz" wrap="square" lIns="91440" tIns="45720" rIns="91440" bIns="45720" numCol="1" anchor="t" anchorCtr="0" compatLnSpc="1"/>
          <a:lstStyle>
            <a:lvl1pPr>
              <a:defRPr sz="1000">
                <a:solidFill>
                  <a:schemeClr val="bg2"/>
                </a:solidFill>
                <a:latin typeface="+mj-lt"/>
                <a:ea typeface="黑体" panose="02010609060101010101" pitchFamily="49" charset="-122"/>
              </a:defRPr>
            </a:lvl1pPr>
          </a:lstStyle>
          <a:p>
            <a:pPr>
              <a:defRPr/>
            </a:pPr>
            <a:r>
              <a:rPr lang="en-US" altLang="zh-CN"/>
              <a:t>©</a:t>
            </a:r>
            <a:r>
              <a:rPr lang="en-US" altLang="zh-CN">
                <a:latin typeface="+mn-lt"/>
              </a:rPr>
              <a:t> </a:t>
            </a:r>
            <a:r>
              <a:rPr lang="zh-CN" altLang="en-US">
                <a:latin typeface="+mn-lt"/>
              </a:rPr>
              <a:t>中国移动通信集团设计院有限公司</a:t>
            </a:r>
            <a:endParaRPr lang="zh-CN" altLang="en-US">
              <a:latin typeface="+mn-lt"/>
            </a:endParaRPr>
          </a:p>
        </p:txBody>
      </p:sp>
      <p:sp>
        <p:nvSpPr>
          <p:cNvPr id="2" name="Rectangle 2"/>
          <p:cNvSpPr>
            <a:spLocks noGrp="1" noChangeArrowheads="1"/>
          </p:cNvSpPr>
          <p:nvPr>
            <p:ph type="title"/>
          </p:nvPr>
        </p:nvSpPr>
        <p:spPr bwMode="auto">
          <a:xfrm>
            <a:off x="0" y="115888"/>
            <a:ext cx="8675688" cy="649287"/>
          </a:xfrm>
          <a:prstGeom prst="rect">
            <a:avLst/>
          </a:prstGeom>
          <a:noFill/>
          <a:ln w="9525">
            <a:noFill/>
            <a:miter lim="800000"/>
          </a:ln>
        </p:spPr>
        <p:txBody>
          <a:bodyPr vert="horz" wrap="square" lIns="91440" tIns="45720" rIns="91440" bIns="45720" numCol="1" anchor="ctr" anchorCtr="0" compatLnSpc="1"/>
          <a:lstStyle/>
          <a:p>
            <a:pPr lvl="0"/>
            <a:r>
              <a:rPr lang="zh-CN" altLang="en-US" smtClean="0"/>
              <a:t>标题文本样式：黑体</a:t>
            </a:r>
            <a:r>
              <a:rPr lang="en-US" altLang="zh-CN" smtClean="0"/>
              <a:t>/26</a:t>
            </a:r>
            <a:r>
              <a:rPr lang="zh-CN" altLang="en-US" smtClean="0"/>
              <a:t>号  </a:t>
            </a:r>
            <a:r>
              <a:rPr lang="en-US" altLang="zh-CN" smtClean="0"/>
              <a:t>Arial/26pt</a:t>
            </a:r>
            <a:endParaRPr lang="en-US" altLang="zh-CN" smtClean="0"/>
          </a:p>
        </p:txBody>
      </p:sp>
      <p:sp>
        <p:nvSpPr>
          <p:cNvPr id="8" name="Text Box 6"/>
          <p:cNvSpPr txBox="1">
            <a:spLocks noChangeArrowheads="1"/>
          </p:cNvSpPr>
          <p:nvPr userDrawn="1"/>
        </p:nvSpPr>
        <p:spPr bwMode="auto">
          <a:xfrm>
            <a:off x="7667625" y="6608763"/>
            <a:ext cx="1403350" cy="276225"/>
          </a:xfrm>
          <a:prstGeom prst="rect">
            <a:avLst/>
          </a:prstGeom>
          <a:noFill/>
          <a:ln w="9525">
            <a:noFill/>
            <a:miter lim="800000"/>
          </a:ln>
          <a:effectLst/>
        </p:spPr>
        <p:txBody>
          <a:bodyPr anchor="b">
            <a:spAutoFit/>
          </a:bodyPr>
          <a:lstStyle/>
          <a:p>
            <a:pPr algn="r" fontAlgn="auto">
              <a:spcBef>
                <a:spcPts val="0"/>
              </a:spcBef>
              <a:spcAft>
                <a:spcPts val="0"/>
              </a:spcAft>
              <a:defRPr/>
            </a:pPr>
            <a:r>
              <a:rPr lang="en-US" altLang="zh-CN" sz="1200" b="1" dirty="0">
                <a:latin typeface="+mn-lt"/>
                <a:ea typeface="华文楷体" panose="02010600040101010101" pitchFamily="2" charset="-122"/>
              </a:rPr>
              <a:t>-</a:t>
            </a:r>
            <a:fld id="{95C69A48-92EC-4A70-BB16-6CEDC5DEC4E9}" type="slidenum">
              <a:rPr lang="en-US" altLang="zh-CN" sz="1200" b="1" dirty="0">
                <a:latin typeface="+mn-lt"/>
                <a:ea typeface="华文楷体" panose="02010600040101010101" pitchFamily="2" charset="-122"/>
              </a:rPr>
            </a:fld>
            <a:r>
              <a:rPr lang="en-US" altLang="zh-CN" sz="1200" b="1" dirty="0">
                <a:latin typeface="+mn-lt"/>
                <a:ea typeface="华文楷体" panose="02010600040101010101" pitchFamily="2" charset="-122"/>
              </a:rPr>
              <a:t>-</a:t>
            </a:r>
            <a:endParaRPr lang="en-US" altLang="zh-CN" sz="1200" b="1" dirty="0">
              <a:latin typeface="+mn-lt"/>
              <a:ea typeface="华文楷体" panose="020106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hf hdr="0" dt="0"/>
  <p:txStyles>
    <p:titleStyle>
      <a:lvl1pPr marL="361950" indent="-361950" algn="l" rtl="0" eaLnBrk="0" fontAlgn="base" hangingPunct="0">
        <a:spcBef>
          <a:spcPct val="0"/>
        </a:spcBef>
        <a:spcAft>
          <a:spcPct val="0"/>
        </a:spcAft>
        <a:defRPr sz="2800" b="1">
          <a:solidFill>
            <a:schemeClr val="tx1"/>
          </a:solidFill>
          <a:latin typeface="+mj-lt"/>
          <a:ea typeface="+mj-ea"/>
          <a:cs typeface="+mj-cs"/>
        </a:defRPr>
      </a:lvl1pPr>
      <a:lvl2pPr marL="361950" indent="-361950" algn="l" rtl="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2pPr>
      <a:lvl3pPr marL="361950" indent="-361950" algn="l" rtl="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3pPr>
      <a:lvl4pPr marL="361950" indent="-361950" algn="l" rtl="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4pPr>
      <a:lvl5pPr marL="361950" indent="-361950" algn="l" rtl="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5pPr>
      <a:lvl6pPr marL="819150" algn="l" rtl="0" fontAlgn="base">
        <a:spcBef>
          <a:spcPct val="0"/>
        </a:spcBef>
        <a:spcAft>
          <a:spcPct val="0"/>
        </a:spcAft>
        <a:defRPr sz="2800" b="1">
          <a:solidFill>
            <a:schemeClr val="tx1"/>
          </a:solidFill>
          <a:latin typeface="Arial" panose="020B0604020202020204" pitchFamily="34" charset="0"/>
          <a:ea typeface="黑体" panose="02010609060101010101" pitchFamily="49" charset="-122"/>
        </a:defRPr>
      </a:lvl6pPr>
      <a:lvl7pPr marL="1276350" algn="l" rtl="0" fontAlgn="base">
        <a:spcBef>
          <a:spcPct val="0"/>
        </a:spcBef>
        <a:spcAft>
          <a:spcPct val="0"/>
        </a:spcAft>
        <a:defRPr sz="2800" b="1">
          <a:solidFill>
            <a:schemeClr val="tx1"/>
          </a:solidFill>
          <a:latin typeface="Arial" panose="020B0604020202020204" pitchFamily="34" charset="0"/>
          <a:ea typeface="黑体" panose="02010609060101010101" pitchFamily="49" charset="-122"/>
        </a:defRPr>
      </a:lvl7pPr>
      <a:lvl8pPr marL="1733550" algn="l" rtl="0" fontAlgn="base">
        <a:spcBef>
          <a:spcPct val="0"/>
        </a:spcBef>
        <a:spcAft>
          <a:spcPct val="0"/>
        </a:spcAft>
        <a:defRPr sz="2800" b="1">
          <a:solidFill>
            <a:schemeClr val="tx1"/>
          </a:solidFill>
          <a:latin typeface="Arial" panose="020B0604020202020204" pitchFamily="34" charset="0"/>
          <a:ea typeface="黑体" panose="02010609060101010101" pitchFamily="49" charset="-122"/>
        </a:defRPr>
      </a:lvl8pPr>
      <a:lvl9pPr marL="2190750" algn="l" rtl="0" fontAlgn="base">
        <a:spcBef>
          <a:spcPct val="0"/>
        </a:spcBef>
        <a:spcAft>
          <a:spcPct val="0"/>
        </a:spcAft>
        <a:defRPr sz="2800" b="1">
          <a:solidFill>
            <a:schemeClr val="tx1"/>
          </a:solidFill>
          <a:latin typeface="Arial" panose="020B0604020202020204" pitchFamily="34" charset="0"/>
          <a:ea typeface="黑体" panose="02010609060101010101" pitchFamily="49" charset="-122"/>
        </a:defRPr>
      </a:lvl9pPr>
    </p:titleStyle>
    <p:bodyStyle>
      <a:lvl1pPr marL="180975" indent="-18097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2000" b="1">
          <a:solidFill>
            <a:schemeClr val="tx1"/>
          </a:solidFill>
          <a:latin typeface="+mn-lt"/>
          <a:ea typeface="+mn-ea"/>
          <a:cs typeface="+mn-cs"/>
        </a:defRPr>
      </a:lvl1pPr>
      <a:lvl2pPr marL="541655" indent="-18097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j-lt"/>
          <a:ea typeface="+mn-ea"/>
        </a:defRPr>
      </a:lvl2pPr>
      <a:lvl3pPr marL="895350" indent="-17462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600">
          <a:solidFill>
            <a:schemeClr val="tx1"/>
          </a:solidFill>
          <a:latin typeface="+mj-lt"/>
          <a:ea typeface="+mn-ea"/>
        </a:defRPr>
      </a:lvl3pPr>
      <a:lvl4pPr marL="1256030" indent="-18097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j-lt"/>
          <a:ea typeface="+mn-ea"/>
        </a:defRPr>
      </a:lvl4pPr>
      <a:lvl5pPr marL="1619250" indent="-18415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mj-lt"/>
          <a:ea typeface="+mn-ea"/>
        </a:defRPr>
      </a:lvl5pPr>
      <a:lvl6pPr marL="2076450" indent="-184150" algn="l" rtl="0" fontAlgn="ctr">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mj-lt"/>
          <a:ea typeface="+mn-ea"/>
        </a:defRPr>
      </a:lvl6pPr>
      <a:lvl7pPr marL="2533650" indent="-184150" algn="l" rtl="0" fontAlgn="ctr">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mj-lt"/>
          <a:ea typeface="+mn-ea"/>
        </a:defRPr>
      </a:lvl7pPr>
      <a:lvl8pPr marL="2990850" indent="-184150" algn="l" rtl="0" fontAlgn="ctr">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mj-lt"/>
          <a:ea typeface="+mn-ea"/>
        </a:defRPr>
      </a:lvl8pPr>
      <a:lvl9pPr marL="3448050" indent="-184150" algn="l" rtl="0" fontAlgn="ctr">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1" descr="cmdi-PSD_0811"/>
          <p:cNvPicPr>
            <a:picLocks noChangeAspect="1" noChangeArrowheads="1"/>
          </p:cNvPicPr>
          <p:nvPr userDrawn="1"/>
        </p:nvPicPr>
        <p:blipFill>
          <a:blip r:embed="rId12" cstate="print"/>
          <a:srcRect/>
          <a:stretch>
            <a:fillRect/>
          </a:stretch>
        </p:blipFill>
        <p:spPr bwMode="auto">
          <a:xfrm>
            <a:off x="0" y="0"/>
            <a:ext cx="9144000" cy="6858000"/>
          </a:xfrm>
          <a:prstGeom prst="rect">
            <a:avLst/>
          </a:prstGeom>
          <a:noFill/>
          <a:ln w="9525">
            <a:noFill/>
            <a:miter lim="800000"/>
            <a:headEnd/>
            <a:tailEnd/>
          </a:ln>
        </p:spPr>
      </p:pic>
      <p:sp>
        <p:nvSpPr>
          <p:cNvPr id="3" name="Rectangle 6"/>
          <p:cNvSpPr>
            <a:spLocks noGrp="1" noChangeArrowheads="1"/>
          </p:cNvSpPr>
          <p:nvPr>
            <p:ph type="sldNum" sz="quarter" idx="4"/>
          </p:nvPr>
        </p:nvSpPr>
        <p:spPr>
          <a:xfrm>
            <a:off x="6542088" y="6499225"/>
            <a:ext cx="2133600" cy="212725"/>
          </a:xfrm>
          <a:prstGeom prst="rect">
            <a:avLst/>
          </a:prstGeom>
        </p:spPr>
        <p:txBody>
          <a:bodyPr/>
          <a:lstStyle>
            <a:lvl1pPr>
              <a:defRPr>
                <a:solidFill>
                  <a:srgbClr val="000000"/>
                </a:solidFill>
                <a:latin typeface="Arial" panose="020B0604020202020204" pitchFamily="34" charset="0"/>
                <a:ea typeface="黑体" panose="02010609060101010101" pitchFamily="49" charset="-122"/>
              </a:defRPr>
            </a:lvl1pPr>
          </a:lstStyle>
          <a:p>
            <a:pPr>
              <a:defRPr/>
            </a:pPr>
            <a:r>
              <a:rPr lang="zh-CN" altLang="en-US"/>
              <a:t>第 </a:t>
            </a:r>
            <a:fld id="{7C56F430-0779-4B9B-8FB9-F317DD8518DF}" type="slidenum">
              <a:rPr lang="zh-CN" altLang="en-US"/>
            </a:fld>
            <a:r>
              <a:rPr lang="zh-CN" altLang="en-US"/>
              <a:t> 页</a:t>
            </a:r>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fade/>
  </p:transition>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2400" b="1">
          <a:solidFill>
            <a:schemeClr val="tx2"/>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2400" b="1">
          <a:solidFill>
            <a:schemeClr val="tx2"/>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2400" b="1">
          <a:solidFill>
            <a:schemeClr val="tx2"/>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2400" b="1">
          <a:solidFill>
            <a:schemeClr val="tx2"/>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2400" b="1">
          <a:solidFill>
            <a:schemeClr val="tx2"/>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2400" b="1">
          <a:solidFill>
            <a:schemeClr val="tx2"/>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2400" b="1">
          <a:solidFill>
            <a:schemeClr val="tx2"/>
          </a:solidFill>
          <a:latin typeface="Arial" panose="020B0604020202020204" pitchFamily="34" charset="0"/>
          <a:ea typeface="黑体" panose="02010609060101010101" pitchFamily="49" charset="-122"/>
        </a:defRPr>
      </a:lvl9pPr>
    </p:titleStyle>
    <p:bodyStyle>
      <a:lvl1pPr marL="180975" indent="-180975" algn="l" rtl="0" eaLnBrk="0" fontAlgn="ctr" hangingPunct="0">
        <a:lnSpc>
          <a:spcPct val="120000"/>
        </a:lnSpc>
        <a:spcBef>
          <a:spcPct val="20000"/>
        </a:spcBef>
        <a:spcAft>
          <a:spcPct val="0"/>
        </a:spcAft>
        <a:buSzPct val="60000"/>
        <a:buFont typeface="Wingdings" panose="05000000000000000000" pitchFamily="2" charset="2"/>
        <a:buChar char="l"/>
        <a:defRPr sz="2000">
          <a:solidFill>
            <a:schemeClr val="tx1"/>
          </a:solidFill>
          <a:latin typeface="+mn-lt"/>
          <a:ea typeface="+mn-ea"/>
          <a:cs typeface="+mn-cs"/>
        </a:defRPr>
      </a:lvl1pPr>
      <a:lvl2pPr marL="541655" indent="-180975" algn="l" rtl="0" eaLnBrk="0" fontAlgn="ctr" hangingPunct="0">
        <a:lnSpc>
          <a:spcPct val="120000"/>
        </a:lnSpc>
        <a:spcBef>
          <a:spcPct val="20000"/>
        </a:spcBef>
        <a:spcAft>
          <a:spcPct val="0"/>
        </a:spcAft>
        <a:buSzPct val="60000"/>
        <a:buFont typeface="Wingdings" panose="05000000000000000000" pitchFamily="2" charset="2"/>
        <a:buChar char="l"/>
        <a:defRPr>
          <a:solidFill>
            <a:schemeClr val="tx1"/>
          </a:solidFill>
          <a:latin typeface="+mn-lt"/>
          <a:ea typeface="+mn-ea"/>
        </a:defRPr>
      </a:lvl2pPr>
      <a:lvl3pPr marL="895350" indent="-174625" algn="l" rtl="0" eaLnBrk="0" fontAlgn="ctr" hangingPunct="0">
        <a:lnSpc>
          <a:spcPct val="120000"/>
        </a:lnSpc>
        <a:spcBef>
          <a:spcPct val="20000"/>
        </a:spcBef>
        <a:spcAft>
          <a:spcPct val="0"/>
        </a:spcAft>
        <a:buSzPct val="60000"/>
        <a:buFont typeface="Wingdings" panose="05000000000000000000" pitchFamily="2" charset="2"/>
        <a:buChar char="l"/>
        <a:defRPr sz="1600">
          <a:solidFill>
            <a:schemeClr val="tx1"/>
          </a:solidFill>
          <a:latin typeface="+mn-lt"/>
          <a:ea typeface="+mn-ea"/>
        </a:defRPr>
      </a:lvl3pPr>
      <a:lvl4pPr marL="1257300" indent="-180975" algn="l" rtl="0" eaLnBrk="0" fontAlgn="ctr" hangingPunct="0">
        <a:lnSpc>
          <a:spcPct val="120000"/>
        </a:lnSpc>
        <a:spcBef>
          <a:spcPct val="20000"/>
        </a:spcBef>
        <a:spcAft>
          <a:spcPct val="0"/>
        </a:spcAft>
        <a:buSzPct val="60000"/>
        <a:buFont typeface="Wingdings" panose="05000000000000000000" pitchFamily="2" charset="2"/>
        <a:buChar char="l"/>
        <a:defRPr sz="1400">
          <a:solidFill>
            <a:schemeClr val="tx1"/>
          </a:solidFill>
          <a:latin typeface="+mn-lt"/>
          <a:ea typeface="+mn-ea"/>
        </a:defRPr>
      </a:lvl4pPr>
      <a:lvl5pPr marL="1619250" indent="-180975" algn="l" rtl="0" eaLnBrk="0" fontAlgn="ctr" hangingPunct="0">
        <a:lnSpc>
          <a:spcPct val="120000"/>
        </a:lnSpc>
        <a:spcBef>
          <a:spcPct val="20000"/>
        </a:spcBef>
        <a:spcAft>
          <a:spcPct val="0"/>
        </a:spcAft>
        <a:buSzPct val="60000"/>
        <a:buFont typeface="Wingdings" panose="05000000000000000000" pitchFamily="2" charset="2"/>
        <a:buChar char="l"/>
        <a:defRPr sz="1200">
          <a:solidFill>
            <a:schemeClr val="tx1"/>
          </a:solidFill>
          <a:latin typeface="+mn-lt"/>
          <a:ea typeface="+mn-ea"/>
        </a:defRPr>
      </a:lvl5pPr>
      <a:lvl6pPr marL="2076450" indent="-180975" algn="l" rtl="0" fontAlgn="ctr">
        <a:lnSpc>
          <a:spcPct val="120000"/>
        </a:lnSpc>
        <a:spcBef>
          <a:spcPct val="20000"/>
        </a:spcBef>
        <a:spcAft>
          <a:spcPct val="0"/>
        </a:spcAft>
        <a:buSzPct val="60000"/>
        <a:buFont typeface="Wingdings" panose="05000000000000000000" pitchFamily="2" charset="2"/>
        <a:buChar char="l"/>
        <a:defRPr sz="1200">
          <a:solidFill>
            <a:schemeClr val="tx1"/>
          </a:solidFill>
          <a:latin typeface="+mn-lt"/>
          <a:ea typeface="+mn-ea"/>
        </a:defRPr>
      </a:lvl6pPr>
      <a:lvl7pPr marL="2533650" indent="-180975" algn="l" rtl="0" fontAlgn="ctr">
        <a:lnSpc>
          <a:spcPct val="120000"/>
        </a:lnSpc>
        <a:spcBef>
          <a:spcPct val="20000"/>
        </a:spcBef>
        <a:spcAft>
          <a:spcPct val="0"/>
        </a:spcAft>
        <a:buSzPct val="60000"/>
        <a:buFont typeface="Wingdings" panose="05000000000000000000" pitchFamily="2" charset="2"/>
        <a:buChar char="l"/>
        <a:defRPr sz="1200">
          <a:solidFill>
            <a:schemeClr val="tx1"/>
          </a:solidFill>
          <a:latin typeface="+mn-lt"/>
          <a:ea typeface="+mn-ea"/>
        </a:defRPr>
      </a:lvl7pPr>
      <a:lvl8pPr marL="2990850" indent="-180975" algn="l" rtl="0" fontAlgn="ctr">
        <a:lnSpc>
          <a:spcPct val="120000"/>
        </a:lnSpc>
        <a:spcBef>
          <a:spcPct val="20000"/>
        </a:spcBef>
        <a:spcAft>
          <a:spcPct val="0"/>
        </a:spcAft>
        <a:buSzPct val="60000"/>
        <a:buFont typeface="Wingdings" panose="05000000000000000000" pitchFamily="2" charset="2"/>
        <a:buChar char="l"/>
        <a:defRPr sz="1200">
          <a:solidFill>
            <a:schemeClr val="tx1"/>
          </a:solidFill>
          <a:latin typeface="+mn-lt"/>
          <a:ea typeface="+mn-ea"/>
        </a:defRPr>
      </a:lvl8pPr>
      <a:lvl9pPr marL="3448050" indent="-180975" algn="l" rtl="0" fontAlgn="ctr">
        <a:lnSpc>
          <a:spcPct val="120000"/>
        </a:lnSpc>
        <a:spcBef>
          <a:spcPct val="20000"/>
        </a:spcBef>
        <a:spcAft>
          <a:spcPct val="0"/>
        </a:spcAft>
        <a:buSzPct val="60000"/>
        <a:buFont typeface="Wingdings" panose="05000000000000000000" pitchFamily="2" charset="2"/>
        <a:buChar char="l"/>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11.e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0" y="2130425"/>
            <a:ext cx="9072563" cy="1512888"/>
          </a:xfrm>
        </p:spPr>
        <p:txBody>
          <a:bodyPr/>
          <a:lstStyle/>
          <a:p>
            <a:r>
              <a:rPr lang="zh-CN" altLang="en-US" sz="3600" dirty="0" smtClean="0"/>
              <a:t>大数据平台架构及建设思路</a:t>
            </a:r>
            <a:endParaRPr lang="en-US" altLang="zh-CN" sz="3600"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27"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中国移动大数据目标架构</a:t>
            </a:r>
            <a:endParaRPr lang="zh-CN" altLang="en-US" dirty="0" smtClean="0">
              <a:latin typeface="微软雅黑" panose="020B0503020204020204" pitchFamily="34" charset="-122"/>
              <a:ea typeface="微软雅黑" panose="020B0503020204020204" pitchFamily="34" charset="-122"/>
            </a:endParaRPr>
          </a:p>
        </p:txBody>
      </p:sp>
      <p:sp>
        <p:nvSpPr>
          <p:cNvPr id="50" name="矩形 49"/>
          <p:cNvSpPr/>
          <p:nvPr/>
        </p:nvSpPr>
        <p:spPr>
          <a:xfrm>
            <a:off x="2987824" y="1916832"/>
            <a:ext cx="5832648" cy="4464496"/>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5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数据</a:t>
            </a:r>
            <a:r>
              <a:rPr kumimoji="0" lang="zh-CN" altLang="en-US" sz="105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处理</a:t>
            </a:r>
            <a:r>
              <a:rPr kumimoji="0" lang="zh-CN" altLang="en-US" sz="105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层（数据存储、数据计算、数据共享）</a:t>
            </a:r>
            <a:endParaRPr kumimoji="0" lang="zh-CN" altLang="en-US" sz="105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51" name="矩形 50"/>
          <p:cNvSpPr/>
          <p:nvPr/>
        </p:nvSpPr>
        <p:spPr>
          <a:xfrm>
            <a:off x="4477224" y="3420355"/>
            <a:ext cx="2760092" cy="2781823"/>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t" anchorCtr="1"/>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5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基础数据资源池（</a:t>
            </a:r>
            <a:r>
              <a:rPr kumimoji="0" lang="en-US" altLang="zh-CN" sz="105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HADOOP</a:t>
            </a:r>
            <a:r>
              <a:rPr kumimoji="0" lang="zh-CN" altLang="en-US" sz="105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a:t>
            </a:r>
            <a:endParaRPr kumimoji="0" lang="zh-CN" altLang="en-US" sz="105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52" name="矩形 51"/>
          <p:cNvSpPr/>
          <p:nvPr/>
        </p:nvSpPr>
        <p:spPr>
          <a:xfrm>
            <a:off x="4548402" y="5212240"/>
            <a:ext cx="1562316" cy="257136"/>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Map/Reduce2</a:t>
            </a:r>
            <a:endParaRPr kumimoji="0" lang="zh-CN" altLang="en-US"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53" name="矩形 52"/>
          <p:cNvSpPr/>
          <p:nvPr/>
        </p:nvSpPr>
        <p:spPr>
          <a:xfrm>
            <a:off x="4548402" y="4744502"/>
            <a:ext cx="742413" cy="3664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HIVE</a:t>
            </a:r>
            <a:endParaRPr kumimoji="0" lang="zh-CN" altLang="en-US"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54" name="矩形 53"/>
          <p:cNvSpPr/>
          <p:nvPr/>
        </p:nvSpPr>
        <p:spPr>
          <a:xfrm>
            <a:off x="5350381" y="4744502"/>
            <a:ext cx="742413" cy="3664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50" b="0" i="0" u="none" strike="noStrike" kern="0" cap="none" spc="0" normalizeH="0" baseline="0" noProof="0" dirty="0" err="1"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Hbase</a:t>
            </a:r>
            <a:endParaRPr kumimoji="0" lang="zh-CN" altLang="en-US"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55" name="矩形 54"/>
          <p:cNvSpPr/>
          <p:nvPr/>
        </p:nvSpPr>
        <p:spPr>
          <a:xfrm>
            <a:off x="4544935" y="5889944"/>
            <a:ext cx="2291397" cy="241754"/>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HDFS</a:t>
            </a:r>
            <a:endParaRPr kumimoji="0" lang="zh-CN" altLang="en-US"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56" name="矩形 55"/>
          <p:cNvSpPr/>
          <p:nvPr/>
        </p:nvSpPr>
        <p:spPr>
          <a:xfrm>
            <a:off x="6084168" y="2429261"/>
            <a:ext cx="1166480" cy="855723"/>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t" anchorCtr="1"/>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5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分析数据资源池（</a:t>
            </a:r>
            <a:r>
              <a:rPr kumimoji="0" lang="en-US" altLang="zh-CN" sz="105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MPP</a:t>
            </a:r>
            <a:r>
              <a:rPr kumimoji="0" lang="zh-CN" altLang="en-US" sz="105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a:t>
            </a:r>
            <a:endParaRPr kumimoji="0" lang="zh-CN" altLang="en-US" sz="105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57" name="矩形 56"/>
          <p:cNvSpPr/>
          <p:nvPr/>
        </p:nvSpPr>
        <p:spPr>
          <a:xfrm>
            <a:off x="6228185" y="2866659"/>
            <a:ext cx="936104" cy="346317"/>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分布式关系数据仓库</a:t>
            </a:r>
            <a:endParaRPr kumimoji="0" lang="zh-CN" altLang="en-US"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58" name="矩形 57"/>
          <p:cNvSpPr/>
          <p:nvPr/>
        </p:nvSpPr>
        <p:spPr>
          <a:xfrm>
            <a:off x="6213146" y="5212240"/>
            <a:ext cx="624927" cy="257136"/>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SPARK</a:t>
            </a:r>
            <a:endParaRPr kumimoji="0" lang="zh-CN" altLang="en-US"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59" name="矩形 58"/>
          <p:cNvSpPr/>
          <p:nvPr/>
        </p:nvSpPr>
        <p:spPr>
          <a:xfrm>
            <a:off x="6198699" y="4748277"/>
            <a:ext cx="624927" cy="362625"/>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Shark</a:t>
            </a:r>
            <a:endParaRPr kumimoji="0" lang="zh-CN" altLang="en-US"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60" name="矩形 59"/>
          <p:cNvSpPr/>
          <p:nvPr/>
        </p:nvSpPr>
        <p:spPr>
          <a:xfrm>
            <a:off x="4548402" y="5566567"/>
            <a:ext cx="2284463" cy="245473"/>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YARN</a:t>
            </a:r>
            <a:endParaRPr kumimoji="0" lang="zh-CN" altLang="en-US"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61" name="矩形 60"/>
          <p:cNvSpPr/>
          <p:nvPr/>
        </p:nvSpPr>
        <p:spPr>
          <a:xfrm>
            <a:off x="3748143" y="2492904"/>
            <a:ext cx="624927" cy="363912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t" anchorCtr="1"/>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统一调度</a:t>
            </a:r>
            <a:endParaRPr kumimoji="0" lang="zh-CN" altLang="en-US" sz="105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62" name="矩形 61"/>
          <p:cNvSpPr/>
          <p:nvPr/>
        </p:nvSpPr>
        <p:spPr>
          <a:xfrm>
            <a:off x="7354802" y="2449837"/>
            <a:ext cx="1312318" cy="3697778"/>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t" anchorCtr="1"/>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5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流处理资源池</a:t>
            </a:r>
            <a:endParaRPr kumimoji="0" lang="zh-CN" altLang="en-US" sz="105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63" name="矩形 62"/>
          <p:cNvSpPr/>
          <p:nvPr/>
        </p:nvSpPr>
        <p:spPr>
          <a:xfrm>
            <a:off x="7436534" y="5315351"/>
            <a:ext cx="1166632" cy="623241"/>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分布式</a:t>
            </a:r>
            <a:endParaRPr kumimoji="0" lang="en-US" altLang="zh-CN" sz="10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内存数据库</a:t>
            </a:r>
            <a:endParaRPr kumimoji="0" lang="zh-CN" altLang="en-US" sz="10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7434060" y="3773020"/>
            <a:ext cx="1153802" cy="426959"/>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实时行为识别</a:t>
            </a:r>
            <a:endParaRPr kumimoji="0" lang="zh-CN" altLang="en-US" sz="10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65" name="矩形 64"/>
          <p:cNvSpPr/>
          <p:nvPr/>
        </p:nvSpPr>
        <p:spPr>
          <a:xfrm>
            <a:off x="7436534" y="4487461"/>
            <a:ext cx="1176923" cy="674448"/>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复杂事件处理</a:t>
            </a:r>
            <a:endParaRPr kumimoji="0" lang="en-US" altLang="zh-CN" sz="10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框架</a:t>
            </a:r>
            <a:endParaRPr kumimoji="0" lang="zh-CN" altLang="en-US" sz="10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66" name="矩形 65"/>
          <p:cNvSpPr/>
          <p:nvPr/>
        </p:nvSpPr>
        <p:spPr>
          <a:xfrm>
            <a:off x="7432465" y="3141270"/>
            <a:ext cx="1185060" cy="448083"/>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实时模型计算</a:t>
            </a:r>
            <a:endParaRPr kumimoji="0" lang="zh-CN" altLang="en-US" sz="10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67" name="矩形 66"/>
          <p:cNvSpPr/>
          <p:nvPr/>
        </p:nvSpPr>
        <p:spPr>
          <a:xfrm>
            <a:off x="3804103" y="3360241"/>
            <a:ext cx="436839" cy="7557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5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任务</a:t>
            </a:r>
            <a:r>
              <a:rPr kumimoji="0" lang="zh-CN" altLang="en-US"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调度</a:t>
            </a:r>
            <a:endParaRPr kumimoji="0" lang="zh-CN" altLang="en-US"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68" name="矩形 67"/>
          <p:cNvSpPr/>
          <p:nvPr/>
        </p:nvSpPr>
        <p:spPr>
          <a:xfrm>
            <a:off x="3804103" y="5102401"/>
            <a:ext cx="436839" cy="81527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资源管理</a:t>
            </a:r>
            <a:endParaRPr kumimoji="0" lang="zh-CN" altLang="en-US"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69" name="矩形 68"/>
          <p:cNvSpPr/>
          <p:nvPr/>
        </p:nvSpPr>
        <p:spPr>
          <a:xfrm>
            <a:off x="6886107" y="3884078"/>
            <a:ext cx="260386" cy="2241337"/>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t" anchorCtr="1"/>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5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统一</a:t>
            </a:r>
            <a:r>
              <a:rPr kumimoji="0" lang="zh-CN" altLang="en-US"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作业</a:t>
            </a:r>
            <a:endParaRPr kumimoji="0" lang="zh-CN" altLang="en-US" sz="105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70" name="矩形 69"/>
          <p:cNvSpPr/>
          <p:nvPr/>
        </p:nvSpPr>
        <p:spPr>
          <a:xfrm>
            <a:off x="3071139" y="2492904"/>
            <a:ext cx="572849" cy="3655649"/>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t" anchorCtr="1"/>
          <a:lstStyle/>
          <a:p>
            <a:pPr marL="0" marR="0" lvl="0" indent="0" algn="ctr" defTabSz="914400" eaLnBrk="1" fontAlgn="auto" latinLnBrk="0" hangingPunct="1">
              <a:spcBef>
                <a:spcPts val="0"/>
              </a:spcBef>
              <a:spcAft>
                <a:spcPts val="0"/>
              </a:spcAft>
              <a:buClrTx/>
              <a:buSzTx/>
              <a:buFontTx/>
              <a:buNone/>
              <a:defRPr/>
            </a:pPr>
            <a:r>
              <a:rPr kumimoji="0" lang="zh-CN" altLang="en-US" sz="11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数据管理</a:t>
            </a:r>
            <a:endParaRPr kumimoji="0" lang="zh-CN" altLang="en-US" sz="11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71" name="矩形 70"/>
          <p:cNvSpPr/>
          <p:nvPr/>
        </p:nvSpPr>
        <p:spPr>
          <a:xfrm>
            <a:off x="3123217" y="3497641"/>
            <a:ext cx="468694" cy="92745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spcBef>
                <a:spcPts val="0"/>
              </a:spcBef>
              <a:spcAft>
                <a:spcPts val="0"/>
              </a:spcAft>
              <a:buClrTx/>
              <a:buSzTx/>
              <a:buFontTx/>
              <a:buNone/>
              <a:defRPr/>
            </a:pPr>
            <a:r>
              <a:rPr kumimoji="0" lang="zh-CN" altLang="en-US" sz="11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元数据管理</a:t>
            </a:r>
            <a:endParaRPr kumimoji="0" lang="zh-CN" altLang="en-US" sz="11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72" name="矩形 71"/>
          <p:cNvSpPr/>
          <p:nvPr/>
        </p:nvSpPr>
        <p:spPr>
          <a:xfrm>
            <a:off x="3123215" y="4678593"/>
            <a:ext cx="468696" cy="113767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spcBef>
                <a:spcPts val="0"/>
              </a:spcBef>
              <a:spcAft>
                <a:spcPts val="0"/>
              </a:spcAft>
              <a:buClrTx/>
              <a:buSzTx/>
              <a:buFontTx/>
              <a:buNone/>
              <a:defRPr/>
            </a:pPr>
            <a:r>
              <a:rPr kumimoji="0" lang="zh-CN" altLang="en-US" sz="11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数据质量管理</a:t>
            </a:r>
            <a:endParaRPr kumimoji="0" lang="zh-CN" altLang="en-US" sz="11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73" name="矩形 72"/>
          <p:cNvSpPr/>
          <p:nvPr/>
        </p:nvSpPr>
        <p:spPr>
          <a:xfrm>
            <a:off x="4516013" y="3850068"/>
            <a:ext cx="657355" cy="56059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经</a:t>
            </a:r>
            <a:r>
              <a:rPr kumimoji="0" lang="zh-CN" altLang="en-US" sz="10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分数据模型计算</a:t>
            </a:r>
            <a:endParaRPr kumimoji="0" lang="zh-CN" altLang="en-US" sz="10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74" name="矩形 73"/>
          <p:cNvSpPr/>
          <p:nvPr/>
        </p:nvSpPr>
        <p:spPr>
          <a:xfrm>
            <a:off x="5209232" y="3870049"/>
            <a:ext cx="657355" cy="56059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网络</a:t>
            </a:r>
            <a:r>
              <a:rPr kumimoji="0" lang="zh-CN" altLang="en-US" sz="10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数据模型计算</a:t>
            </a:r>
            <a:endParaRPr kumimoji="0" lang="zh-CN" altLang="en-US" sz="10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75" name="矩形 74"/>
          <p:cNvSpPr/>
          <p:nvPr/>
        </p:nvSpPr>
        <p:spPr>
          <a:xfrm>
            <a:off x="6182484" y="3856034"/>
            <a:ext cx="657355" cy="56059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管理分析模型计算</a:t>
            </a:r>
            <a:endParaRPr kumimoji="0" lang="zh-CN" altLang="en-US" sz="10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76" name="TextBox 75"/>
          <p:cNvSpPr txBox="1"/>
          <p:nvPr/>
        </p:nvSpPr>
        <p:spPr>
          <a:xfrm>
            <a:off x="5866586" y="3729503"/>
            <a:ext cx="33211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rPr>
              <a:t>…</a:t>
            </a:r>
            <a:endParaRPr kumimoji="0" lang="zh-CN" altLang="en-US" sz="16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77" name="矩形 76"/>
          <p:cNvSpPr/>
          <p:nvPr/>
        </p:nvSpPr>
        <p:spPr>
          <a:xfrm>
            <a:off x="3804103" y="4193228"/>
            <a:ext cx="436839" cy="7557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数据调度</a:t>
            </a:r>
            <a:endParaRPr kumimoji="0" lang="zh-CN" altLang="en-US"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78" name="TextBox 2"/>
          <p:cNvSpPr txBox="1"/>
          <p:nvPr/>
        </p:nvSpPr>
        <p:spPr>
          <a:xfrm>
            <a:off x="179512" y="4365104"/>
            <a:ext cx="2412776" cy="1149921"/>
          </a:xfrm>
          <a:prstGeom prst="rect">
            <a:avLst/>
          </a:prstGeom>
          <a:noFill/>
        </p:spPr>
        <p:txBody>
          <a:bodyPr wrap="square" lIns="36000" tIns="36000" rIns="36000" bIns="36000" rtlCol="0">
            <a:spAutoFit/>
          </a:bodyPr>
          <a:lstStyle/>
          <a:p>
            <a:pPr marL="71755" indent="-107950">
              <a:spcBef>
                <a:spcPts val="600"/>
              </a:spcBef>
              <a:spcAft>
                <a:spcPts val="600"/>
              </a:spcAft>
              <a:buFont typeface="Arial" panose="020B0604020202020204" pitchFamily="34" charset="0"/>
              <a:buChar char="•"/>
            </a:pPr>
            <a:r>
              <a:rPr lang="en-US" altLang="zh-CN" sz="1400" dirty="0" err="1" smtClean="0">
                <a:latin typeface="微软雅黑" panose="020B0503020204020204" pitchFamily="34" charset="-122"/>
                <a:ea typeface="微软雅黑" panose="020B0503020204020204" pitchFamily="34" charset="-122"/>
              </a:rPr>
              <a:t>Hadoop</a:t>
            </a:r>
            <a:r>
              <a:rPr lang="zh-CN" altLang="zh-CN" sz="1400" dirty="0" smtClean="0">
                <a:latin typeface="微软雅黑" panose="020B0503020204020204" pitchFamily="34" charset="-122"/>
                <a:ea typeface="微软雅黑" panose="020B0503020204020204" pitchFamily="34" charset="-122"/>
              </a:rPr>
              <a:t>平台软件部署</a:t>
            </a:r>
            <a:r>
              <a:rPr lang="zh-CN" altLang="en-US" sz="1400" dirty="0" smtClean="0">
                <a:latin typeface="微软雅黑" panose="020B0503020204020204" pitchFamily="34" charset="-122"/>
                <a:ea typeface="微软雅黑" panose="020B0503020204020204" pitchFamily="34" charset="-122"/>
              </a:rPr>
              <a:t>于</a:t>
            </a:r>
            <a:r>
              <a:rPr lang="en-US" altLang="zh-CN" sz="1400" dirty="0" err="1" smtClean="0">
                <a:latin typeface="微软雅黑" panose="020B0503020204020204" pitchFamily="34" charset="-122"/>
                <a:ea typeface="微软雅黑" panose="020B0503020204020204" pitchFamily="34" charset="-122"/>
              </a:rPr>
              <a:t>Hadoop</a:t>
            </a:r>
            <a:r>
              <a:rPr lang="zh-CN" altLang="zh-CN" sz="1400" dirty="0" smtClean="0">
                <a:latin typeface="微软雅黑" panose="020B0503020204020204" pitchFamily="34" charset="-122"/>
                <a:ea typeface="微软雅黑" panose="020B0503020204020204" pitchFamily="34" charset="-122"/>
              </a:rPr>
              <a:t>大数据处理集群，实现海量非结构化数据存储与处理</a:t>
            </a:r>
            <a:r>
              <a:rPr lang="zh-CN" altLang="en-US" sz="1400" dirty="0" smtClean="0">
                <a:latin typeface="微软雅黑" panose="020B0503020204020204" pitchFamily="34" charset="-122"/>
                <a:ea typeface="微软雅黑" panose="020B0503020204020204" pitchFamily="34" charset="-122"/>
              </a:rPr>
              <a:t>以及结构化数据的垂直汇总。</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79" name="线形标注 2(带强调线) 78"/>
          <p:cNvSpPr/>
          <p:nvPr/>
        </p:nvSpPr>
        <p:spPr>
          <a:xfrm flipH="1">
            <a:off x="1259632" y="1772816"/>
            <a:ext cx="936104" cy="936104"/>
          </a:xfrm>
          <a:prstGeom prst="accentCallout2">
            <a:avLst>
              <a:gd name="adj1" fmla="val 43007"/>
              <a:gd name="adj2" fmla="val -3304"/>
              <a:gd name="adj3" fmla="val 55758"/>
              <a:gd name="adj4" fmla="val -18264"/>
              <a:gd name="adj5" fmla="val 23078"/>
              <a:gd name="adj6" fmla="val -123467"/>
            </a:avLst>
          </a:prstGeom>
          <a:noFill/>
          <a:ln w="12700" cap="flat" cmpd="sng" algn="ctr">
            <a:solidFill>
              <a:srgbClr val="4F81BD">
                <a:shade val="50000"/>
              </a:srgbClr>
            </a:solidFill>
            <a:prstDash val="solid"/>
            <a:tailEnd type="oval"/>
          </a:ln>
          <a:effectLst/>
        </p:spPr>
        <p:txBody>
          <a:bodyPr rtlCol="0" anchor="ctr"/>
          <a:lstStyle/>
          <a:p>
            <a:pPr marL="0" marR="0" lvl="0" indent="0" algn="ctr" defTabSz="914400" eaLnBrk="1" fontAlgn="auto" latinLnBrk="0" hangingPunct="1">
              <a:spcBef>
                <a:spcPts val="600"/>
              </a:spcBef>
              <a:spcAft>
                <a:spcPts val="600"/>
              </a:spcAft>
              <a:buClrTx/>
              <a:buSzTx/>
              <a:buFontTx/>
              <a:buNone/>
              <a:defRPr/>
            </a:pPr>
            <a:endParaRPr kumimoji="0" 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0" name="线形标注 2(带强调线) 79"/>
          <p:cNvSpPr/>
          <p:nvPr/>
        </p:nvSpPr>
        <p:spPr>
          <a:xfrm flipH="1">
            <a:off x="1835696" y="4509120"/>
            <a:ext cx="860698" cy="465956"/>
          </a:xfrm>
          <a:prstGeom prst="accentCallout2">
            <a:avLst>
              <a:gd name="adj1" fmla="val 59244"/>
              <a:gd name="adj2" fmla="val -6497"/>
              <a:gd name="adj3" fmla="val 74819"/>
              <a:gd name="adj4" fmla="val -16667"/>
              <a:gd name="adj5" fmla="val -162710"/>
              <a:gd name="adj6" fmla="val -301538"/>
            </a:avLst>
          </a:prstGeom>
          <a:noFill/>
          <a:ln w="12700" cap="flat" cmpd="sng" algn="ctr">
            <a:solidFill>
              <a:srgbClr val="4F81BD">
                <a:shade val="50000"/>
              </a:srgbClr>
            </a:solidFill>
            <a:prstDash val="solid"/>
            <a:tailEnd type="oval"/>
          </a:ln>
          <a:effectLst/>
        </p:spPr>
        <p:txBody>
          <a:bodyPr rtlCol="0" anchor="ctr"/>
          <a:lstStyle/>
          <a:p>
            <a:pPr marL="0" marR="0" lvl="0" indent="0" algn="ctr" defTabSz="914400" eaLnBrk="1" fontAlgn="auto" latinLnBrk="0" hangingPunct="1">
              <a:spcBef>
                <a:spcPts val="600"/>
              </a:spcBef>
              <a:spcAft>
                <a:spcPts val="600"/>
              </a:spcAft>
              <a:buClrTx/>
              <a:buSzTx/>
              <a:buFontTx/>
              <a:buNone/>
              <a:defRPr/>
            </a:pPr>
            <a:endParaRPr kumimoji="0" 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1" name="标题 1"/>
          <p:cNvSpPr txBox="1"/>
          <p:nvPr/>
        </p:nvSpPr>
        <p:spPr>
          <a:xfrm>
            <a:off x="251520" y="980728"/>
            <a:ext cx="8092240" cy="72008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20000"/>
              </a:lnSpc>
            </a:pPr>
            <a:r>
              <a:rPr lang="zh-CN" altLang="en-US" sz="1400" b="1" dirty="0" smtClean="0">
                <a:solidFill>
                  <a:srgbClr val="074277"/>
                </a:solidFill>
                <a:latin typeface="微软雅黑" panose="020B0503020204020204" pitchFamily="34" charset="-122"/>
                <a:ea typeface="微软雅黑" panose="020B0503020204020204" pitchFamily="34" charset="-122"/>
              </a:rPr>
              <a:t>在当前数据种类繁多、数据处理复杂的情形下，不适合采用一种的单一的技术解决全部问题，大数据平台据需要采用</a:t>
            </a:r>
            <a:r>
              <a:rPr lang="en-US" altLang="zh-CN" sz="1400" b="1" dirty="0" err="1" smtClean="0">
                <a:solidFill>
                  <a:srgbClr val="074277"/>
                </a:solidFill>
                <a:latin typeface="微软雅黑" panose="020B0503020204020204" pitchFamily="34" charset="-122"/>
                <a:ea typeface="微软雅黑" panose="020B0503020204020204" pitchFamily="34" charset="-122"/>
              </a:rPr>
              <a:t>Hadoop</a:t>
            </a:r>
            <a:r>
              <a:rPr lang="zh-CN" altLang="en-US" sz="1400" b="1" dirty="0" smtClean="0">
                <a:solidFill>
                  <a:srgbClr val="074277"/>
                </a:solidFill>
                <a:latin typeface="微软雅黑" panose="020B0503020204020204" pitchFamily="34" charset="-122"/>
                <a:ea typeface="微软雅黑" panose="020B0503020204020204" pitchFamily="34" charset="-122"/>
              </a:rPr>
              <a:t>资源池、</a:t>
            </a:r>
            <a:r>
              <a:rPr lang="en-US" altLang="zh-CN" sz="1400" b="1" dirty="0" smtClean="0">
                <a:solidFill>
                  <a:srgbClr val="074277"/>
                </a:solidFill>
                <a:latin typeface="微软雅黑" panose="020B0503020204020204" pitchFamily="34" charset="-122"/>
                <a:ea typeface="微软雅黑" panose="020B0503020204020204" pitchFamily="34" charset="-122"/>
              </a:rPr>
              <a:t>MPP</a:t>
            </a:r>
            <a:r>
              <a:rPr lang="zh-CN" altLang="en-US" sz="1400" b="1" dirty="0" smtClean="0">
                <a:solidFill>
                  <a:srgbClr val="074277"/>
                </a:solidFill>
                <a:latin typeface="微软雅黑" panose="020B0503020204020204" pitchFamily="34" charset="-122"/>
                <a:ea typeface="微软雅黑" panose="020B0503020204020204" pitchFamily="34" charset="-122"/>
              </a:rPr>
              <a:t>数据库、流处理资源池混搭大数据技术架构</a:t>
            </a:r>
            <a:endParaRPr lang="en-US" altLang="zh-CN" sz="1400" b="1" dirty="0" smtClean="0">
              <a:solidFill>
                <a:srgbClr val="074277"/>
              </a:solidFill>
              <a:latin typeface="微软雅黑" panose="020B0503020204020204" pitchFamily="34" charset="-122"/>
              <a:ea typeface="微软雅黑" panose="020B0503020204020204" pitchFamily="34" charset="-122"/>
            </a:endParaRPr>
          </a:p>
        </p:txBody>
      </p:sp>
      <p:sp>
        <p:nvSpPr>
          <p:cNvPr id="82" name="TextBox 2"/>
          <p:cNvSpPr txBox="1"/>
          <p:nvPr/>
        </p:nvSpPr>
        <p:spPr>
          <a:xfrm>
            <a:off x="179512" y="1772816"/>
            <a:ext cx="2016224" cy="719034"/>
          </a:xfrm>
          <a:prstGeom prst="rect">
            <a:avLst/>
          </a:prstGeom>
          <a:noFill/>
        </p:spPr>
        <p:txBody>
          <a:bodyPr wrap="square" lIns="36000" tIns="36000" rIns="36000" bIns="36000" rtlCol="0">
            <a:spAutoFit/>
          </a:bodyPr>
          <a:lstStyle/>
          <a:p>
            <a:pPr>
              <a:spcBef>
                <a:spcPts val="600"/>
              </a:spcBef>
              <a:spcAft>
                <a:spcPts val="600"/>
              </a:spcAft>
            </a:pPr>
            <a:r>
              <a:rPr lang="zh-CN" altLang="en-US" sz="1400" dirty="0" smtClean="0">
                <a:solidFill>
                  <a:prstClr val="black"/>
                </a:solidFill>
                <a:latin typeface="微软雅黑" panose="020B0503020204020204" pitchFamily="34" charset="-122"/>
                <a:ea typeface="微软雅黑" panose="020B0503020204020204" pitchFamily="34" charset="-122"/>
              </a:rPr>
              <a:t>数据平台基于</a:t>
            </a:r>
            <a:r>
              <a:rPr lang="en-US" altLang="zh-CN" sz="1400" dirty="0" smtClean="0">
                <a:solidFill>
                  <a:prstClr val="black"/>
                </a:solidFill>
                <a:latin typeface="微软雅黑" panose="020B0503020204020204" pitchFamily="34" charset="-122"/>
                <a:ea typeface="微软雅黑" panose="020B0503020204020204" pitchFamily="34" charset="-122"/>
              </a:rPr>
              <a:t>MPP</a:t>
            </a:r>
            <a:r>
              <a:rPr lang="zh-CN" altLang="en-US" sz="1400" dirty="0" smtClean="0">
                <a:solidFill>
                  <a:prstClr val="black"/>
                </a:solidFill>
                <a:latin typeface="微软雅黑" panose="020B0503020204020204" pitchFamily="34" charset="-122"/>
                <a:ea typeface="微软雅黑" panose="020B0503020204020204" pitchFamily="34" charset="-122"/>
              </a:rPr>
              <a:t>、</a:t>
            </a:r>
            <a:r>
              <a:rPr lang="en-US" altLang="zh-CN" sz="1400" dirty="0" err="1" smtClean="0">
                <a:solidFill>
                  <a:prstClr val="black"/>
                </a:solidFill>
                <a:latin typeface="微软雅黑" panose="020B0503020204020204" pitchFamily="34" charset="-122"/>
                <a:ea typeface="微软雅黑" panose="020B0503020204020204" pitchFamily="34" charset="-122"/>
              </a:rPr>
              <a:t>Hadoop</a:t>
            </a:r>
            <a:r>
              <a:rPr lang="zh-CN" altLang="en-US" sz="1400" dirty="0" smtClean="0">
                <a:solidFill>
                  <a:prstClr val="black"/>
                </a:solidFill>
                <a:latin typeface="微软雅黑" panose="020B0503020204020204" pitchFamily="34" charset="-122"/>
                <a:ea typeface="微软雅黑" panose="020B0503020204020204" pitchFamily="34" charset="-122"/>
              </a:rPr>
              <a:t>、流处理等云计算、大数据技术</a:t>
            </a:r>
            <a:endParaRPr lang="en-US" altLang="zh-CN" sz="1400" dirty="0" smtClean="0">
              <a:solidFill>
                <a:srgbClr val="FF0000"/>
              </a:solidFill>
              <a:latin typeface="微软雅黑" panose="020B0503020204020204" pitchFamily="34" charset="-122"/>
              <a:ea typeface="微软雅黑" panose="020B0503020204020204" pitchFamily="34" charset="-122"/>
            </a:endParaRPr>
          </a:p>
        </p:txBody>
      </p:sp>
      <p:sp>
        <p:nvSpPr>
          <p:cNvPr id="83" name="TextBox 2"/>
          <p:cNvSpPr txBox="1"/>
          <p:nvPr/>
        </p:nvSpPr>
        <p:spPr>
          <a:xfrm>
            <a:off x="35496" y="5653002"/>
            <a:ext cx="2592288" cy="1149921"/>
          </a:xfrm>
          <a:prstGeom prst="rect">
            <a:avLst/>
          </a:prstGeom>
          <a:noFill/>
        </p:spPr>
        <p:txBody>
          <a:bodyPr wrap="square" lIns="36000" tIns="36000" rIns="36000" bIns="36000" rtlCol="0">
            <a:spAutoFit/>
          </a:bodyPr>
          <a:lstStyle/>
          <a:p>
            <a:pPr marL="71755" indent="-107950">
              <a:spcBef>
                <a:spcPts val="600"/>
              </a:spcBef>
              <a:spcAft>
                <a:spcPts val="600"/>
              </a:spcAft>
              <a:buFont typeface="Arial" panose="020B0604020202020204" pitchFamily="34" charset="0"/>
              <a:buChar char="•"/>
            </a:pPr>
            <a:r>
              <a:rPr lang="zh-CN" altLang="zh-CN" sz="1400" dirty="0" smtClean="0">
                <a:latin typeface="微软雅黑" panose="020B0503020204020204" pitchFamily="34" charset="-122"/>
                <a:ea typeface="微软雅黑" panose="020B0503020204020204" pitchFamily="34" charset="-122"/>
              </a:rPr>
              <a:t>流数据与复杂事件处理（</a:t>
            </a:r>
            <a:r>
              <a:rPr lang="en-US" altLang="zh-CN" sz="1400" dirty="0" smtClean="0">
                <a:latin typeface="微软雅黑" panose="020B0503020204020204" pitchFamily="34" charset="-122"/>
                <a:ea typeface="微软雅黑" panose="020B0503020204020204" pitchFamily="34" charset="-122"/>
              </a:rPr>
              <a:t>CEP</a:t>
            </a:r>
            <a:r>
              <a:rPr lang="zh-CN" altLang="zh-CN" sz="1400" dirty="0" smtClean="0">
                <a:latin typeface="微软雅黑" panose="020B0503020204020204" pitchFamily="34" charset="-122"/>
                <a:ea typeface="微软雅黑" panose="020B0503020204020204" pitchFamily="34" charset="-122"/>
              </a:rPr>
              <a:t>）规则引擎平台用于对数据流进行实时处理，实现对高速数据流的接入与实时处理，实时探测关键事件</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84" name="线形标注 2(带强调线) 83"/>
          <p:cNvSpPr/>
          <p:nvPr/>
        </p:nvSpPr>
        <p:spPr>
          <a:xfrm flipH="1">
            <a:off x="1691680" y="5915372"/>
            <a:ext cx="860698" cy="465956"/>
          </a:xfrm>
          <a:prstGeom prst="accentCallout2">
            <a:avLst>
              <a:gd name="adj1" fmla="val 59244"/>
              <a:gd name="adj2" fmla="val -6497"/>
              <a:gd name="adj3" fmla="val 74819"/>
              <a:gd name="adj4" fmla="val -16667"/>
              <a:gd name="adj5" fmla="val -247748"/>
              <a:gd name="adj6" fmla="val -602549"/>
            </a:avLst>
          </a:prstGeom>
          <a:noFill/>
          <a:ln w="12700" cap="flat" cmpd="sng" algn="ctr">
            <a:solidFill>
              <a:srgbClr val="4F81BD">
                <a:shade val="50000"/>
              </a:srgbClr>
            </a:solidFill>
            <a:prstDash val="solid"/>
            <a:tailEnd type="oval"/>
          </a:ln>
          <a:effectLst/>
        </p:spPr>
        <p:txBody>
          <a:bodyPr rtlCol="0" anchor="ctr"/>
          <a:lstStyle/>
          <a:p>
            <a:pPr marL="0" marR="0" lvl="0" indent="0" algn="ctr" defTabSz="914400" eaLnBrk="1" fontAlgn="auto" latinLnBrk="0" hangingPunct="1">
              <a:spcBef>
                <a:spcPts val="600"/>
              </a:spcBef>
              <a:spcAft>
                <a:spcPts val="600"/>
              </a:spcAft>
              <a:buClrTx/>
              <a:buSzTx/>
              <a:buFontTx/>
              <a:buNone/>
              <a:defRPr/>
            </a:pPr>
            <a:endParaRPr kumimoji="0" 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5" name="TextBox 2"/>
          <p:cNvSpPr txBox="1"/>
          <p:nvPr/>
        </p:nvSpPr>
        <p:spPr>
          <a:xfrm>
            <a:off x="503040" y="3666395"/>
            <a:ext cx="2268760" cy="503590"/>
          </a:xfrm>
          <a:prstGeom prst="rect">
            <a:avLst/>
          </a:prstGeom>
          <a:noFill/>
        </p:spPr>
        <p:txBody>
          <a:bodyPr wrap="square" lIns="36000" tIns="36000" rIns="36000" bIns="36000" rtlCol="0">
            <a:spAutoFit/>
          </a:bodyPr>
          <a:lstStyle/>
          <a:p>
            <a:pPr marL="71755" indent="-107950">
              <a:spcBef>
                <a:spcPts val="600"/>
              </a:spcBef>
              <a:spcAft>
                <a:spcPts val="600"/>
              </a:spcAft>
              <a:buFont typeface="Arial" panose="020B0604020202020204" pitchFamily="34" charset="0"/>
              <a:buChar char="•"/>
            </a:pPr>
            <a:r>
              <a:rPr lang="en-US" altLang="zh-CN" sz="1400" dirty="0" smtClean="0">
                <a:latin typeface="微软雅黑" panose="020B0503020204020204" pitchFamily="34" charset="-122"/>
                <a:ea typeface="微软雅黑" panose="020B0503020204020204" pitchFamily="34" charset="-122"/>
              </a:rPr>
              <a:t>MPP</a:t>
            </a:r>
            <a:r>
              <a:rPr lang="zh-CN" altLang="en-US" sz="1400" dirty="0" smtClean="0">
                <a:latin typeface="微软雅黑" panose="020B0503020204020204" pitchFamily="34" charset="-122"/>
                <a:ea typeface="微软雅黑" panose="020B0503020204020204" pitchFamily="34" charset="-122"/>
              </a:rPr>
              <a:t>数据库用于结构化数据的关联分析。</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86" name="线形标注 2(带强调线) 85"/>
          <p:cNvSpPr/>
          <p:nvPr/>
        </p:nvSpPr>
        <p:spPr>
          <a:xfrm flipH="1">
            <a:off x="1839094" y="3611116"/>
            <a:ext cx="860698" cy="465956"/>
          </a:xfrm>
          <a:prstGeom prst="accentCallout2">
            <a:avLst>
              <a:gd name="adj1" fmla="val 59244"/>
              <a:gd name="adj2" fmla="val -6497"/>
              <a:gd name="adj3" fmla="val 74819"/>
              <a:gd name="adj4" fmla="val -16667"/>
              <a:gd name="adj5" fmla="val -93392"/>
              <a:gd name="adj6" fmla="val -438564"/>
            </a:avLst>
          </a:prstGeom>
          <a:noFill/>
          <a:ln w="12700" cap="flat" cmpd="sng" algn="ctr">
            <a:solidFill>
              <a:srgbClr val="4F81BD">
                <a:shade val="50000"/>
              </a:srgbClr>
            </a:solidFill>
            <a:prstDash val="solid"/>
            <a:tailEnd type="oval"/>
          </a:ln>
          <a:effectLst/>
        </p:spPr>
        <p:txBody>
          <a:bodyPr rtlCol="0" anchor="ctr"/>
          <a:lstStyle/>
          <a:p>
            <a:pPr marL="0" marR="0" lvl="0" indent="0" algn="ctr" defTabSz="914400" eaLnBrk="1" fontAlgn="auto" latinLnBrk="0" hangingPunct="1">
              <a:spcBef>
                <a:spcPts val="600"/>
              </a:spcBef>
              <a:spcAft>
                <a:spcPts val="600"/>
              </a:spcAft>
              <a:buClrTx/>
              <a:buSzTx/>
              <a:buFontTx/>
              <a:buNone/>
              <a:defRPr/>
            </a:pPr>
            <a:endParaRPr kumimoji="0" 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7" name="矩形 86"/>
          <p:cNvSpPr/>
          <p:nvPr/>
        </p:nvSpPr>
        <p:spPr>
          <a:xfrm>
            <a:off x="4572000" y="2420888"/>
            <a:ext cx="1368152" cy="855723"/>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t" anchorCtr="1"/>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5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一体机资源池</a:t>
            </a:r>
            <a:endParaRPr kumimoji="0" lang="en-US" altLang="zh-CN" sz="105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50" b="0"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(DW)</a:t>
            </a:r>
            <a:endParaRPr kumimoji="0" lang="zh-CN" altLang="en-US" sz="105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88" name="矩形 87"/>
          <p:cNvSpPr/>
          <p:nvPr/>
        </p:nvSpPr>
        <p:spPr>
          <a:xfrm>
            <a:off x="4716017" y="2858286"/>
            <a:ext cx="1097946" cy="346317"/>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OLAP</a:t>
            </a:r>
            <a:r>
              <a:rPr kumimoji="0" lang="zh-CN" altLang="en-US"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应用</a:t>
            </a:r>
            <a:endParaRPr kumimoji="0" lang="zh-CN" altLang="en-US" sz="105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89" name="TextBox 2"/>
          <p:cNvSpPr txBox="1"/>
          <p:nvPr/>
        </p:nvSpPr>
        <p:spPr>
          <a:xfrm>
            <a:off x="107504" y="2836207"/>
            <a:ext cx="2268760" cy="503590"/>
          </a:xfrm>
          <a:prstGeom prst="rect">
            <a:avLst/>
          </a:prstGeom>
          <a:noFill/>
        </p:spPr>
        <p:txBody>
          <a:bodyPr wrap="square" lIns="36000" tIns="36000" rIns="36000" bIns="36000" rtlCol="0">
            <a:spAutoFit/>
          </a:bodyPr>
          <a:lstStyle/>
          <a:p>
            <a:pPr marL="71755" indent="-107950">
              <a:spcBef>
                <a:spcPts val="600"/>
              </a:spcBef>
              <a:spcAft>
                <a:spcPts val="600"/>
              </a:spcAft>
              <a:buFont typeface="Arial" panose="020B0604020202020204" pitchFamily="34" charset="0"/>
              <a:buChar char="•"/>
            </a:pPr>
            <a:r>
              <a:rPr lang="en-US" altLang="zh-CN" sz="1400" dirty="0" smtClean="0">
                <a:latin typeface="微软雅黑" panose="020B0503020204020204" pitchFamily="34" charset="-122"/>
                <a:ea typeface="微软雅黑" panose="020B0503020204020204" pitchFamily="34" charset="-122"/>
              </a:rPr>
              <a:t>DW</a:t>
            </a:r>
            <a:r>
              <a:rPr lang="zh-CN" altLang="en-US" sz="1400" dirty="0" smtClean="0">
                <a:latin typeface="微软雅黑" panose="020B0503020204020204" pitchFamily="34" charset="-122"/>
                <a:ea typeface="微软雅黑" panose="020B0503020204020204" pitchFamily="34" charset="-122"/>
              </a:rPr>
              <a:t>数据库用于分析处理统计分析类</a:t>
            </a:r>
            <a:r>
              <a:rPr lang="en-US" altLang="zh-CN" sz="1400" dirty="0" smtClean="0">
                <a:latin typeface="微软雅黑" panose="020B0503020204020204" pitchFamily="34" charset="-122"/>
                <a:ea typeface="微软雅黑" panose="020B0503020204020204" pitchFamily="34" charset="-122"/>
              </a:rPr>
              <a:t>OLAP</a:t>
            </a:r>
            <a:r>
              <a:rPr lang="zh-CN" altLang="en-US" sz="1400" dirty="0" smtClean="0">
                <a:latin typeface="微软雅黑" panose="020B0503020204020204" pitchFamily="34" charset="-122"/>
                <a:ea typeface="微软雅黑" panose="020B0503020204020204" pitchFamily="34" charset="-122"/>
              </a:rPr>
              <a:t>应用</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90" name="线形标注 2(带强调线) 89"/>
          <p:cNvSpPr/>
          <p:nvPr/>
        </p:nvSpPr>
        <p:spPr>
          <a:xfrm flipH="1">
            <a:off x="1443558" y="2780928"/>
            <a:ext cx="860698" cy="465956"/>
          </a:xfrm>
          <a:prstGeom prst="accentCallout2">
            <a:avLst>
              <a:gd name="adj1" fmla="val 59244"/>
              <a:gd name="adj2" fmla="val -6497"/>
              <a:gd name="adj3" fmla="val 74819"/>
              <a:gd name="adj4" fmla="val -16667"/>
              <a:gd name="adj5" fmla="val -23758"/>
              <a:gd name="adj6" fmla="val -339179"/>
            </a:avLst>
          </a:prstGeom>
          <a:noFill/>
          <a:ln w="12700" cap="flat" cmpd="sng" algn="ctr">
            <a:solidFill>
              <a:srgbClr val="4F81BD">
                <a:shade val="50000"/>
              </a:srgbClr>
            </a:solidFill>
            <a:prstDash val="solid"/>
            <a:tailEnd type="oval"/>
          </a:ln>
          <a:effectLst/>
        </p:spPr>
        <p:txBody>
          <a:bodyPr rtlCol="0" anchor="ctr"/>
          <a:lstStyle/>
          <a:p>
            <a:pPr marL="0" marR="0" lvl="0" indent="0" algn="ctr" defTabSz="914400" eaLnBrk="1" fontAlgn="auto" latinLnBrk="0" hangingPunct="1">
              <a:spcBef>
                <a:spcPts val="600"/>
              </a:spcBef>
              <a:spcAft>
                <a:spcPts val="600"/>
              </a:spcAft>
              <a:buClrTx/>
              <a:buSzTx/>
              <a:buFontTx/>
              <a:buNone/>
              <a:defRPr/>
            </a:pPr>
            <a:endParaRPr kumimoji="0" 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2"/>
          <p:cNvGrpSpPr/>
          <p:nvPr/>
        </p:nvGrpSpPr>
        <p:grpSpPr bwMode="auto">
          <a:xfrm>
            <a:off x="-1895475" y="1341438"/>
            <a:ext cx="4306888" cy="4794250"/>
            <a:chOff x="4391248" y="2048134"/>
            <a:chExt cx="4159251" cy="4510087"/>
          </a:xfrm>
        </p:grpSpPr>
        <p:sp>
          <p:nvSpPr>
            <p:cNvPr id="19485" name="Freeform 2"/>
            <p:cNvSpPr/>
            <p:nvPr/>
          </p:nvSpPr>
          <p:spPr bwMode="auto">
            <a:xfrm>
              <a:off x="6297836" y="2048134"/>
              <a:ext cx="2252663" cy="4510087"/>
            </a:xfrm>
            <a:custGeom>
              <a:avLst/>
              <a:gdLst>
                <a:gd name="T0" fmla="*/ 2147483647 w 826"/>
                <a:gd name="T1" fmla="*/ 2147483647 h 1654"/>
                <a:gd name="T2" fmla="*/ 0 w 826"/>
                <a:gd name="T3" fmla="*/ 0 h 1654"/>
                <a:gd name="T4" fmla="*/ 0 w 826"/>
                <a:gd name="T5" fmla="*/ 171012457 h 1654"/>
                <a:gd name="T6" fmla="*/ 2147483647 w 826"/>
                <a:gd name="T7" fmla="*/ 2147483647 h 1654"/>
                <a:gd name="T8" fmla="*/ 0 w 826"/>
                <a:gd name="T9" fmla="*/ 2147483647 h 1654"/>
                <a:gd name="T10" fmla="*/ 0 w 826"/>
                <a:gd name="T11" fmla="*/ 2147483647 h 1654"/>
                <a:gd name="T12" fmla="*/ 2147483647 w 826"/>
                <a:gd name="T13" fmla="*/ 2147483647 h 1654"/>
                <a:gd name="T14" fmla="*/ 0 60000 65536"/>
                <a:gd name="T15" fmla="*/ 0 60000 65536"/>
                <a:gd name="T16" fmla="*/ 0 60000 65536"/>
                <a:gd name="T17" fmla="*/ 0 60000 65536"/>
                <a:gd name="T18" fmla="*/ 0 60000 65536"/>
                <a:gd name="T19" fmla="*/ 0 60000 65536"/>
                <a:gd name="T20" fmla="*/ 0 60000 65536"/>
                <a:gd name="T21" fmla="*/ 0 w 826"/>
                <a:gd name="T22" fmla="*/ 0 h 1654"/>
                <a:gd name="T23" fmla="*/ 826 w 826"/>
                <a:gd name="T24" fmla="*/ 1654 h 16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654">
                  <a:moveTo>
                    <a:pt x="826" y="827"/>
                  </a:moveTo>
                  <a:cubicBezTo>
                    <a:pt x="826" y="373"/>
                    <a:pt x="456" y="3"/>
                    <a:pt x="0" y="0"/>
                  </a:cubicBezTo>
                  <a:cubicBezTo>
                    <a:pt x="0" y="23"/>
                    <a:pt x="0" y="23"/>
                    <a:pt x="0" y="23"/>
                  </a:cubicBezTo>
                  <a:cubicBezTo>
                    <a:pt x="444" y="25"/>
                    <a:pt x="803" y="385"/>
                    <a:pt x="803" y="827"/>
                  </a:cubicBezTo>
                  <a:cubicBezTo>
                    <a:pt x="803" y="1270"/>
                    <a:pt x="444" y="1629"/>
                    <a:pt x="0" y="1631"/>
                  </a:cubicBezTo>
                  <a:cubicBezTo>
                    <a:pt x="0" y="1654"/>
                    <a:pt x="0" y="1654"/>
                    <a:pt x="0" y="1654"/>
                  </a:cubicBezTo>
                  <a:cubicBezTo>
                    <a:pt x="456" y="1652"/>
                    <a:pt x="826" y="1282"/>
                    <a:pt x="826" y="827"/>
                  </a:cubicBezTo>
                  <a:close/>
                </a:path>
              </a:pathLst>
            </a:custGeom>
            <a:gradFill rotWithShape="1">
              <a:gsLst>
                <a:gs pos="0">
                  <a:schemeClr val="accent1"/>
                </a:gs>
                <a:gs pos="100000">
                  <a:schemeClr val="accent2"/>
                </a:gs>
              </a:gsLst>
              <a:lin ang="2700000" scaled="1"/>
            </a:gradFill>
            <a:ln w="6350" cap="flat" cmpd="sng">
              <a:solidFill>
                <a:schemeClr val="accent1"/>
              </a:solidFill>
              <a:prstDash val="solid"/>
              <a:miter lim="800000"/>
              <a:headEnd type="none" w="med" len="med"/>
              <a:tailEnd type="none" w="med" len="med"/>
            </a:ln>
          </p:spPr>
          <p:txBody>
            <a:bodyPr wrap="none" anchor="ctr"/>
            <a:lstStyle/>
            <a:p>
              <a:endParaRPr lang="zh-CN" altLang="en-US"/>
            </a:p>
          </p:txBody>
        </p:sp>
        <p:sp>
          <p:nvSpPr>
            <p:cNvPr id="19486" name="AutoShape 4"/>
            <p:cNvSpPr/>
            <p:nvPr/>
          </p:nvSpPr>
          <p:spPr bwMode="auto">
            <a:xfrm rot="5400000">
              <a:off x="4389661" y="2431043"/>
              <a:ext cx="3768725" cy="376555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0 h 21600"/>
                <a:gd name="T16" fmla="*/ 0 w 21600"/>
                <a:gd name="T17" fmla="*/ 2147483647 h 21600"/>
                <a:gd name="T18" fmla="*/ 0 w 21600"/>
                <a:gd name="T19" fmla="*/ 2147483647 h 21600"/>
                <a:gd name="T20" fmla="*/ 2147483647 w 21600"/>
                <a:gd name="T21" fmla="*/ 2147483647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7835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0056" y="10807"/>
                  </a:moveTo>
                  <a:cubicBezTo>
                    <a:pt x="10056" y="10805"/>
                    <a:pt x="10056" y="10802"/>
                    <a:pt x="10056" y="10800"/>
                  </a:cubicBezTo>
                  <a:cubicBezTo>
                    <a:pt x="10056" y="10389"/>
                    <a:pt x="10389" y="10056"/>
                    <a:pt x="10800" y="10056"/>
                  </a:cubicBezTo>
                  <a:cubicBezTo>
                    <a:pt x="11210" y="10056"/>
                    <a:pt x="11544" y="10389"/>
                    <a:pt x="11544" y="10800"/>
                  </a:cubicBezTo>
                  <a:cubicBezTo>
                    <a:pt x="11544" y="10802"/>
                    <a:pt x="11543" y="10805"/>
                    <a:pt x="11543" y="10807"/>
                  </a:cubicBezTo>
                  <a:lnTo>
                    <a:pt x="21599" y="10916"/>
                  </a:lnTo>
                  <a:cubicBezTo>
                    <a:pt x="21599" y="10877"/>
                    <a:pt x="21600" y="10838"/>
                    <a:pt x="21600" y="10800"/>
                  </a:cubicBezTo>
                  <a:cubicBezTo>
                    <a:pt x="21600" y="4835"/>
                    <a:pt x="16764" y="0"/>
                    <a:pt x="10800" y="0"/>
                  </a:cubicBezTo>
                  <a:cubicBezTo>
                    <a:pt x="4835" y="0"/>
                    <a:pt x="0" y="4835"/>
                    <a:pt x="0" y="10800"/>
                  </a:cubicBezTo>
                  <a:cubicBezTo>
                    <a:pt x="-1" y="10838"/>
                    <a:pt x="0" y="10877"/>
                    <a:pt x="0" y="10916"/>
                  </a:cubicBezTo>
                  <a:lnTo>
                    <a:pt x="10056" y="10807"/>
                  </a:lnTo>
                  <a:close/>
                </a:path>
              </a:pathLst>
            </a:custGeom>
            <a:gradFill rotWithShape="1">
              <a:gsLst>
                <a:gs pos="0">
                  <a:srgbClr val="00B0F0"/>
                </a:gs>
                <a:gs pos="100000">
                  <a:srgbClr val="95B62C"/>
                </a:gs>
              </a:gsLst>
              <a:lin ang="2700000" scaled="1"/>
            </a:gradFill>
            <a:ln w="9525">
              <a:noFill/>
              <a:round/>
            </a:ln>
          </p:spPr>
          <p:txBody>
            <a:bodyPr wrap="none" anchor="ctr"/>
            <a:lstStyle/>
            <a:p>
              <a:endParaRPr lang="zh-CN" altLang="en-US"/>
            </a:p>
          </p:txBody>
        </p:sp>
        <p:pic>
          <p:nvPicPr>
            <p:cNvPr id="19487" name="Picture 64" descr="图片5"/>
            <p:cNvPicPr>
              <a:picLocks noChangeAspect="1" noChangeArrowheads="1"/>
            </p:cNvPicPr>
            <p:nvPr/>
          </p:nvPicPr>
          <p:blipFill>
            <a:blip r:embed="rId1" cstate="print"/>
            <a:srcRect l="49889"/>
            <a:stretch>
              <a:fillRect/>
            </a:stretch>
          </p:blipFill>
          <p:spPr bwMode="auto">
            <a:xfrm>
              <a:off x="6264499" y="2934033"/>
              <a:ext cx="1428750" cy="2832100"/>
            </a:xfrm>
            <a:prstGeom prst="rect">
              <a:avLst/>
            </a:prstGeom>
            <a:noFill/>
            <a:ln w="9525">
              <a:noFill/>
              <a:miter lim="800000"/>
              <a:headEnd/>
              <a:tailEnd/>
            </a:ln>
          </p:spPr>
        </p:pic>
      </p:grpSp>
      <p:sp>
        <p:nvSpPr>
          <p:cNvPr id="98" name="AutoShape 3"/>
          <p:cNvSpPr>
            <a:spLocks noChangeArrowheads="1"/>
          </p:cNvSpPr>
          <p:nvPr/>
        </p:nvSpPr>
        <p:spPr bwMode="ltGray">
          <a:xfrm rot="5400000">
            <a:off x="-2422525" y="1368425"/>
            <a:ext cx="4824412"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0">
            <a:gsLst>
              <a:gs pos="0">
                <a:srgbClr val="015465">
                  <a:gamma/>
                  <a:tint val="45490"/>
                  <a:invGamma/>
                  <a:alpha val="60001"/>
                </a:srgbClr>
              </a:gs>
              <a:gs pos="100000">
                <a:srgbClr val="015465">
                  <a:alpha val="60001"/>
                </a:srgbClr>
              </a:gs>
            </a:gsLst>
            <a:lin ang="0" scaled="1"/>
          </a:gradFill>
          <a:ln>
            <a:noFill/>
          </a:ln>
          <a:effectLst/>
        </p:spPr>
        <p:txBody>
          <a:bodyPr wrap="none" anchor="ctr"/>
          <a:lstStyle/>
          <a:p>
            <a:pPr fontAlgn="auto">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101" name="AutoShape 6"/>
          <p:cNvSpPr>
            <a:spLocks noChangeArrowheads="1"/>
          </p:cNvSpPr>
          <p:nvPr/>
        </p:nvSpPr>
        <p:spPr bwMode="gray">
          <a:xfrm>
            <a:off x="1962150" y="5008563"/>
            <a:ext cx="5058122" cy="508000"/>
          </a:xfrm>
          <a:prstGeom prst="roundRect">
            <a:avLst>
              <a:gd name="adj" fmla="val 50000"/>
            </a:avLst>
          </a:prstGeom>
          <a:noFill/>
          <a:ln w="28575" algn="ctr">
            <a:solidFill>
              <a:srgbClr val="91A7C1"/>
            </a:solidFill>
            <a:round/>
          </a:ln>
          <a:effectLst/>
        </p:spPr>
        <p:txBody>
          <a:bodyPr wrap="none" lIns="540000" anchor="ctr"/>
          <a:lstStyle/>
          <a:p>
            <a:pPr eaLnBrk="0" hangingPunct="0">
              <a:defRPr/>
            </a:pPr>
            <a:r>
              <a:rPr lang="zh-CN" altLang="en-US" sz="2400" b="1" i="1" u="sng" kern="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三</a:t>
            </a:r>
            <a:r>
              <a:rPr lang="zh-CN" altLang="en-US" sz="2400" b="1" i="1" u="sng" kern="0"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、中国移动大数据平台建设思路</a:t>
            </a:r>
            <a:endParaRPr lang="en-US" altLang="zh-CN" sz="2400" b="1" i="1" u="sng" kern="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2" name="AutoShape 7"/>
          <p:cNvSpPr>
            <a:spLocks noChangeArrowheads="1"/>
          </p:cNvSpPr>
          <p:nvPr/>
        </p:nvSpPr>
        <p:spPr bwMode="gray">
          <a:xfrm>
            <a:off x="2455863" y="3497263"/>
            <a:ext cx="4132262" cy="508000"/>
          </a:xfrm>
          <a:prstGeom prst="roundRect">
            <a:avLst>
              <a:gd name="adj" fmla="val 50000"/>
            </a:avLst>
          </a:prstGeom>
          <a:noFill/>
          <a:ln w="28575" algn="ctr">
            <a:solidFill>
              <a:srgbClr val="91A7C1"/>
            </a:solidFill>
            <a:round/>
          </a:ln>
          <a:effectLst/>
        </p:spPr>
        <p:txBody>
          <a:bodyPr wrap="none" lIns="540000" anchor="ctr"/>
          <a:lstStyle/>
          <a:p>
            <a:pPr eaLnBrk="0" fontAlgn="auto" hangingPunct="0">
              <a:spcBef>
                <a:spcPts val="0"/>
              </a:spcBef>
              <a:spcAft>
                <a:spcPts val="0"/>
              </a:spcAft>
              <a:defRPr/>
            </a:pPr>
            <a:r>
              <a:rPr lang="zh-CN" altLang="en-US" sz="2400" b="1" kern="0" dirty="0">
                <a:solidFill>
                  <a:srgbClr val="0070C0"/>
                </a:solidFill>
                <a:latin typeface="微软雅黑" panose="020B0503020204020204" pitchFamily="34" charset="-122"/>
                <a:ea typeface="微软雅黑" panose="020B0503020204020204" pitchFamily="34" charset="-122"/>
              </a:rPr>
              <a:t>二</a:t>
            </a:r>
            <a:r>
              <a:rPr lang="zh-CN" altLang="en-US" sz="2400" b="1" kern="0" dirty="0" smtClean="0">
                <a:solidFill>
                  <a:srgbClr val="0070C0"/>
                </a:solidFill>
                <a:latin typeface="微软雅黑" panose="020B0503020204020204" pitchFamily="34" charset="-122"/>
                <a:ea typeface="微软雅黑" panose="020B0503020204020204" pitchFamily="34" charset="-122"/>
              </a:rPr>
              <a:t>、主流技术比较</a:t>
            </a:r>
            <a:endParaRPr lang="en-US" altLang="zh-CN" sz="2400" b="1" kern="0" dirty="0">
              <a:solidFill>
                <a:srgbClr val="0070C0"/>
              </a:solidFill>
              <a:latin typeface="微软雅黑" panose="020B0503020204020204" pitchFamily="34" charset="-122"/>
              <a:ea typeface="微软雅黑" panose="020B0503020204020204" pitchFamily="34" charset="-122"/>
            </a:endParaRPr>
          </a:p>
        </p:txBody>
      </p:sp>
      <p:sp>
        <p:nvSpPr>
          <p:cNvPr id="103" name="AutoShape 8"/>
          <p:cNvSpPr>
            <a:spLocks noChangeArrowheads="1"/>
          </p:cNvSpPr>
          <p:nvPr/>
        </p:nvSpPr>
        <p:spPr bwMode="gray">
          <a:xfrm>
            <a:off x="2046288" y="2128838"/>
            <a:ext cx="4686300" cy="508000"/>
          </a:xfrm>
          <a:prstGeom prst="roundRect">
            <a:avLst>
              <a:gd name="adj" fmla="val 50000"/>
            </a:avLst>
          </a:prstGeom>
          <a:noFill/>
          <a:ln w="28575" algn="ctr">
            <a:solidFill>
              <a:srgbClr val="91A7C1"/>
            </a:solidFill>
            <a:round/>
          </a:ln>
          <a:effectLst/>
        </p:spPr>
        <p:txBody>
          <a:bodyPr wrap="none" lIns="540000" anchor="ctr"/>
          <a:lstStyle/>
          <a:p>
            <a:pPr eaLnBrk="0" fontAlgn="auto" hangingPunct="0">
              <a:spcBef>
                <a:spcPts val="0"/>
              </a:spcBef>
              <a:spcAft>
                <a:spcPts val="0"/>
              </a:spcAft>
              <a:defRPr/>
            </a:pPr>
            <a:r>
              <a:rPr lang="zh-CN" altLang="en-US" sz="2400" b="1" kern="0" dirty="0">
                <a:solidFill>
                  <a:srgbClr val="0070C0"/>
                </a:solidFill>
                <a:latin typeface="微软雅黑" panose="020B0503020204020204" pitchFamily="34" charset="-122"/>
                <a:ea typeface="微软雅黑" panose="020B0503020204020204" pitchFamily="34" charset="-122"/>
              </a:rPr>
              <a:t>一</a:t>
            </a:r>
            <a:r>
              <a:rPr lang="zh-CN" altLang="en-US" sz="2400" b="1" kern="0" dirty="0" smtClean="0">
                <a:solidFill>
                  <a:srgbClr val="0070C0"/>
                </a:solidFill>
                <a:latin typeface="微软雅黑" panose="020B0503020204020204" pitchFamily="34" charset="-122"/>
                <a:ea typeface="微软雅黑" panose="020B0503020204020204" pitchFamily="34" charset="-122"/>
              </a:rPr>
              <a:t>、大数据介绍</a:t>
            </a:r>
            <a:endParaRPr lang="en-US" altLang="zh-CN" sz="2400" b="1" kern="0" dirty="0">
              <a:solidFill>
                <a:srgbClr val="0070C0"/>
              </a:solidFill>
              <a:latin typeface="微软雅黑" panose="020B0503020204020204" pitchFamily="34" charset="-122"/>
              <a:ea typeface="微软雅黑" panose="020B0503020204020204" pitchFamily="34" charset="-122"/>
            </a:endParaRPr>
          </a:p>
        </p:txBody>
      </p:sp>
      <p:grpSp>
        <p:nvGrpSpPr>
          <p:cNvPr id="3" name="Group 9"/>
          <p:cNvGrpSpPr/>
          <p:nvPr/>
        </p:nvGrpSpPr>
        <p:grpSpPr bwMode="auto">
          <a:xfrm>
            <a:off x="1763713" y="2217738"/>
            <a:ext cx="381000" cy="381000"/>
            <a:chOff x="2078" y="1680"/>
            <a:chExt cx="1615" cy="1615"/>
          </a:xfrm>
        </p:grpSpPr>
        <p:sp>
          <p:nvSpPr>
            <p:cNvPr id="142" name="Oval 1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43" name="Oval 11"/>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44" name="Oval 12"/>
            <p:cNvSpPr>
              <a:spLocks noChangeArrowheads="1"/>
            </p:cNvSpPr>
            <p:nvPr/>
          </p:nvSpPr>
          <p:spPr bwMode="gray">
            <a:xfrm>
              <a:off x="2253" y="1855"/>
              <a:ext cx="1265" cy="1265"/>
            </a:xfrm>
            <a:prstGeom prst="ellipse">
              <a:avLst/>
            </a:prstGeom>
            <a:gradFill rotWithShape="1">
              <a:gsLst>
                <a:gs pos="0">
                  <a:srgbClr val="B88A68">
                    <a:gamma/>
                    <a:tint val="0"/>
                    <a:invGamma/>
                  </a:srgbClr>
                </a:gs>
                <a:gs pos="50000">
                  <a:srgbClr val="B88A68"/>
                </a:gs>
                <a:gs pos="100000">
                  <a:srgbClr val="B88A68">
                    <a:gamma/>
                    <a:tint val="0"/>
                    <a:invGamma/>
                  </a:srgbClr>
                </a:gs>
              </a:gsLst>
              <a:lin ang="27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45" name="Oval 13"/>
            <p:cNvSpPr>
              <a:spLocks noChangeArrowheads="1"/>
            </p:cNvSpPr>
            <p:nvPr/>
          </p:nvSpPr>
          <p:spPr bwMode="gray">
            <a:xfrm>
              <a:off x="2253" y="1855"/>
              <a:ext cx="1265" cy="1265"/>
            </a:xfrm>
            <a:prstGeom prst="ellipse">
              <a:avLst/>
            </a:prstGeom>
            <a:gradFill rotWithShape="1">
              <a:gsLst>
                <a:gs pos="0">
                  <a:srgbClr val="B88A68">
                    <a:gamma/>
                    <a:shade val="0"/>
                    <a:invGamma/>
                  </a:srgbClr>
                </a:gs>
                <a:gs pos="100000">
                  <a:srgbClr val="B88A68"/>
                </a:gs>
              </a:gsLst>
              <a:lin ang="27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46" name="Oval 14"/>
            <p:cNvSpPr>
              <a:spLocks noChangeArrowheads="1"/>
            </p:cNvSpPr>
            <p:nvPr/>
          </p:nvSpPr>
          <p:spPr bwMode="gray">
            <a:xfrm>
              <a:off x="2334" y="1936"/>
              <a:ext cx="1097" cy="1104"/>
            </a:xfrm>
            <a:prstGeom prst="ellipse">
              <a:avLst/>
            </a:prstGeom>
            <a:gradFill rotWithShape="1">
              <a:gsLst>
                <a:gs pos="0">
                  <a:srgbClr val="B88A68">
                    <a:gamma/>
                    <a:shade val="54118"/>
                    <a:invGamma/>
                  </a:srgbClr>
                </a:gs>
                <a:gs pos="50000">
                  <a:srgbClr val="B88A68"/>
                </a:gs>
                <a:gs pos="100000">
                  <a:srgbClr val="B88A68">
                    <a:gamma/>
                    <a:shade val="54118"/>
                    <a:invGamma/>
                  </a:srgbClr>
                </a:gs>
              </a:gsLst>
              <a:lin ang="18900000" scaled="1"/>
            </a:gradFill>
            <a:ln>
              <a:noFill/>
            </a:ln>
            <a:effectLst/>
          </p:spPr>
          <p:txBody>
            <a:bodyPr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47" name="Oval 15"/>
            <p:cNvSpPr>
              <a:spLocks noChangeArrowheads="1"/>
            </p:cNvSpPr>
            <p:nvPr/>
          </p:nvSpPr>
          <p:spPr bwMode="gray">
            <a:xfrm>
              <a:off x="2334" y="1936"/>
              <a:ext cx="1097" cy="1104"/>
            </a:xfrm>
            <a:prstGeom prst="ellipse">
              <a:avLst/>
            </a:prstGeom>
            <a:gradFill rotWithShape="1">
              <a:gsLst>
                <a:gs pos="0">
                  <a:srgbClr val="B88A68"/>
                </a:gs>
                <a:gs pos="100000">
                  <a:srgbClr val="B88A68">
                    <a:gamma/>
                    <a:shade val="48627"/>
                    <a:invGamma/>
                  </a:srgbClr>
                </a:gs>
              </a:gsLst>
              <a:lin ang="2700000" scaled="1"/>
            </a:gradFill>
            <a:ln>
              <a:noFill/>
            </a:ln>
            <a:effectLst/>
          </p:spPr>
          <p:txBody>
            <a:bodyPr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grpSp>
      <p:grpSp>
        <p:nvGrpSpPr>
          <p:cNvPr id="4" name="Group 16"/>
          <p:cNvGrpSpPr/>
          <p:nvPr/>
        </p:nvGrpSpPr>
        <p:grpSpPr bwMode="auto">
          <a:xfrm>
            <a:off x="2185988" y="3603625"/>
            <a:ext cx="381000" cy="381000"/>
            <a:chOff x="2078" y="1680"/>
            <a:chExt cx="1615" cy="1615"/>
          </a:xfrm>
        </p:grpSpPr>
        <p:sp>
          <p:nvSpPr>
            <p:cNvPr id="136" name="Oval 1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7" name="Oval 18"/>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8" name="Oval 19"/>
            <p:cNvSpPr>
              <a:spLocks noChangeArrowheads="1"/>
            </p:cNvSpPr>
            <p:nvPr/>
          </p:nvSpPr>
          <p:spPr bwMode="gray">
            <a:xfrm>
              <a:off x="2253" y="1855"/>
              <a:ext cx="1265" cy="1265"/>
            </a:xfrm>
            <a:prstGeom prst="ellipse">
              <a:avLst/>
            </a:prstGeom>
            <a:gradFill rotWithShape="1">
              <a:gsLst>
                <a:gs pos="0">
                  <a:srgbClr val="B88A68">
                    <a:gamma/>
                    <a:tint val="0"/>
                    <a:invGamma/>
                  </a:srgbClr>
                </a:gs>
                <a:gs pos="50000">
                  <a:srgbClr val="B88A68"/>
                </a:gs>
                <a:gs pos="100000">
                  <a:srgbClr val="B88A68">
                    <a:gamma/>
                    <a:tint val="0"/>
                    <a:invGamma/>
                  </a:srgbClr>
                </a:gs>
              </a:gsLst>
              <a:lin ang="27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9" name="Oval 20"/>
            <p:cNvSpPr>
              <a:spLocks noChangeArrowheads="1"/>
            </p:cNvSpPr>
            <p:nvPr/>
          </p:nvSpPr>
          <p:spPr bwMode="gray">
            <a:xfrm>
              <a:off x="2253" y="1855"/>
              <a:ext cx="1265" cy="1265"/>
            </a:xfrm>
            <a:prstGeom prst="ellipse">
              <a:avLst/>
            </a:prstGeom>
            <a:gradFill rotWithShape="1">
              <a:gsLst>
                <a:gs pos="0">
                  <a:srgbClr val="84B75D">
                    <a:gamma/>
                    <a:shade val="0"/>
                    <a:invGamma/>
                  </a:srgbClr>
                </a:gs>
                <a:gs pos="100000">
                  <a:srgbClr val="84B75D"/>
                </a:gs>
              </a:gsLst>
              <a:lin ang="27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40" name="Oval 21"/>
            <p:cNvSpPr>
              <a:spLocks noChangeArrowheads="1"/>
            </p:cNvSpPr>
            <p:nvPr/>
          </p:nvSpPr>
          <p:spPr bwMode="gray">
            <a:xfrm>
              <a:off x="2334" y="1936"/>
              <a:ext cx="1097" cy="1104"/>
            </a:xfrm>
            <a:prstGeom prst="ellipse">
              <a:avLst/>
            </a:prstGeom>
            <a:gradFill rotWithShape="1">
              <a:gsLst>
                <a:gs pos="0">
                  <a:srgbClr val="B88A68">
                    <a:gamma/>
                    <a:shade val="54118"/>
                    <a:invGamma/>
                  </a:srgbClr>
                </a:gs>
                <a:gs pos="50000">
                  <a:srgbClr val="B88A68"/>
                </a:gs>
                <a:gs pos="100000">
                  <a:srgbClr val="B88A68">
                    <a:gamma/>
                    <a:shade val="54118"/>
                    <a:invGamma/>
                  </a:srgbClr>
                </a:gs>
              </a:gsLst>
              <a:lin ang="18900000" scaled="1"/>
            </a:gradFill>
            <a:ln>
              <a:noFill/>
            </a:ln>
            <a:effectLst/>
          </p:spPr>
          <p:txBody>
            <a:bodyPr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41" name="Oval 22"/>
            <p:cNvSpPr>
              <a:spLocks noChangeArrowheads="1"/>
            </p:cNvSpPr>
            <p:nvPr/>
          </p:nvSpPr>
          <p:spPr bwMode="gray">
            <a:xfrm>
              <a:off x="2334" y="1936"/>
              <a:ext cx="1097" cy="1104"/>
            </a:xfrm>
            <a:prstGeom prst="ellipse">
              <a:avLst/>
            </a:prstGeom>
            <a:gradFill rotWithShape="1">
              <a:gsLst>
                <a:gs pos="0">
                  <a:srgbClr val="84B75D"/>
                </a:gs>
                <a:gs pos="100000">
                  <a:srgbClr val="84B75D">
                    <a:gamma/>
                    <a:shade val="48627"/>
                    <a:invGamma/>
                  </a:srgbClr>
                </a:gs>
              </a:gsLst>
              <a:lin ang="2700000" scaled="1"/>
            </a:gradFill>
            <a:ln>
              <a:noFill/>
            </a:ln>
            <a:effectLst/>
          </p:spPr>
          <p:txBody>
            <a:bodyPr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grpSp>
      <p:grpSp>
        <p:nvGrpSpPr>
          <p:cNvPr id="5" name="Group 23"/>
          <p:cNvGrpSpPr/>
          <p:nvPr/>
        </p:nvGrpSpPr>
        <p:grpSpPr bwMode="auto">
          <a:xfrm>
            <a:off x="1692275" y="5084763"/>
            <a:ext cx="381000" cy="381000"/>
            <a:chOff x="2078" y="1680"/>
            <a:chExt cx="1615" cy="1615"/>
          </a:xfrm>
        </p:grpSpPr>
        <p:sp>
          <p:nvSpPr>
            <p:cNvPr id="130" name="Oval 2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1" name="Oval 25"/>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2" name="Oval 26"/>
            <p:cNvSpPr>
              <a:spLocks noChangeArrowheads="1"/>
            </p:cNvSpPr>
            <p:nvPr/>
          </p:nvSpPr>
          <p:spPr bwMode="gray">
            <a:xfrm>
              <a:off x="2253" y="1855"/>
              <a:ext cx="1265" cy="1265"/>
            </a:xfrm>
            <a:prstGeom prst="ellipse">
              <a:avLst/>
            </a:prstGeom>
            <a:gradFill rotWithShape="1">
              <a:gsLst>
                <a:gs pos="0">
                  <a:srgbClr val="B88A68">
                    <a:gamma/>
                    <a:tint val="0"/>
                    <a:invGamma/>
                  </a:srgbClr>
                </a:gs>
                <a:gs pos="50000">
                  <a:srgbClr val="B88A68"/>
                </a:gs>
                <a:gs pos="100000">
                  <a:srgbClr val="B88A68">
                    <a:gamma/>
                    <a:tint val="0"/>
                    <a:invGamma/>
                  </a:srgbClr>
                </a:gs>
              </a:gsLst>
              <a:lin ang="27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3" name="Oval 27"/>
            <p:cNvSpPr>
              <a:spLocks noChangeArrowheads="1"/>
            </p:cNvSpPr>
            <p:nvPr/>
          </p:nvSpPr>
          <p:spPr bwMode="gray">
            <a:xfrm>
              <a:off x="2253" y="1855"/>
              <a:ext cx="1265" cy="1265"/>
            </a:xfrm>
            <a:prstGeom prst="ellipse">
              <a:avLst/>
            </a:prstGeom>
            <a:gradFill rotWithShape="1">
              <a:gsLst>
                <a:gs pos="0">
                  <a:srgbClr val="B96F81"/>
                </a:gs>
                <a:gs pos="100000">
                  <a:srgbClr val="B96F81">
                    <a:gamma/>
                    <a:shade val="46275"/>
                    <a:invGamma/>
                  </a:srgbClr>
                </a:gs>
              </a:gsLst>
              <a:lin ang="54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4" name="Oval 28"/>
            <p:cNvSpPr>
              <a:spLocks noChangeArrowheads="1"/>
            </p:cNvSpPr>
            <p:nvPr/>
          </p:nvSpPr>
          <p:spPr bwMode="gray">
            <a:xfrm>
              <a:off x="2334" y="1936"/>
              <a:ext cx="1097" cy="1104"/>
            </a:xfrm>
            <a:prstGeom prst="ellipse">
              <a:avLst/>
            </a:prstGeom>
            <a:gradFill rotWithShape="1">
              <a:gsLst>
                <a:gs pos="0">
                  <a:srgbClr val="B88A68">
                    <a:gamma/>
                    <a:shade val="54118"/>
                    <a:invGamma/>
                  </a:srgbClr>
                </a:gs>
                <a:gs pos="50000">
                  <a:srgbClr val="B88A68"/>
                </a:gs>
                <a:gs pos="100000">
                  <a:srgbClr val="B88A68">
                    <a:gamma/>
                    <a:shade val="54118"/>
                    <a:invGamma/>
                  </a:srgbClr>
                </a:gs>
              </a:gsLst>
              <a:lin ang="18900000" scaled="1"/>
            </a:gradFill>
            <a:ln>
              <a:noFill/>
            </a:ln>
            <a:effectLst/>
          </p:spPr>
          <p:txBody>
            <a:bodyPr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5" name="Oval 29"/>
            <p:cNvSpPr>
              <a:spLocks noChangeArrowheads="1"/>
            </p:cNvSpPr>
            <p:nvPr/>
          </p:nvSpPr>
          <p:spPr bwMode="gray">
            <a:xfrm>
              <a:off x="2334" y="1936"/>
              <a:ext cx="1097" cy="1104"/>
            </a:xfrm>
            <a:prstGeom prst="ellipse">
              <a:avLst/>
            </a:prstGeom>
            <a:gradFill rotWithShape="1">
              <a:gsLst>
                <a:gs pos="0">
                  <a:srgbClr val="B96F81"/>
                </a:gs>
                <a:gs pos="100000">
                  <a:srgbClr val="B96F81">
                    <a:gamma/>
                    <a:shade val="48627"/>
                    <a:invGamma/>
                  </a:srgbClr>
                </a:gs>
              </a:gsLst>
              <a:lin ang="2700000" scaled="1"/>
            </a:gradFill>
            <a:ln>
              <a:noFill/>
            </a:ln>
            <a:effectLst/>
          </p:spPr>
          <p:txBody>
            <a:bodyPr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grpSp>
      <p:sp>
        <p:nvSpPr>
          <p:cNvPr id="109" name="Text Box 44"/>
          <p:cNvSpPr txBox="1">
            <a:spLocks noChangeArrowheads="1"/>
          </p:cNvSpPr>
          <p:nvPr/>
        </p:nvSpPr>
        <p:spPr bwMode="black">
          <a:xfrm>
            <a:off x="654696" y="2555778"/>
            <a:ext cx="676944" cy="2385390"/>
          </a:xfrm>
          <a:prstGeom prst="rect">
            <a:avLst/>
          </a:prstGeom>
          <a:noFill/>
          <a:ln>
            <a:noFill/>
          </a:ln>
          <a:effectLst/>
        </p:spPr>
        <p:txBody>
          <a:bodyPr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eaLnBrk="1" hangingPunct="1">
              <a:defRPr sz="4000" b="1" cap="all">
                <a:ln w="0"/>
                <a:solidFill>
                  <a:srgbClr val="0070C0"/>
                </a:solidFill>
                <a:effectLst>
                  <a:reflection blurRad="12700" stA="50000" endPos="50000" dist="5000" dir="5400000" sy="-100000" rotWithShape="0"/>
                </a:effectLst>
                <a:latin typeface="微软雅黑" panose="020B0503020204020204" pitchFamily="34" charset="-122"/>
                <a:ea typeface="微软雅黑" panose="020B0503020204020204" pitchFamily="34" charset="-122"/>
                <a:cs typeface="+mj-cs"/>
              </a:defRPr>
            </a:lvl1pPr>
            <a:lvl2pPr algn="ctr" eaLnBrk="1" hangingPunct="1">
              <a:defRPr sz="3200" b="1">
                <a:solidFill>
                  <a:schemeClr val="bg1"/>
                </a:solidFill>
                <a:latin typeface="Verdana" panose="020B0604030504040204" pitchFamily="34" charset="0"/>
              </a:defRPr>
            </a:lvl2pPr>
            <a:lvl3pPr algn="ctr" eaLnBrk="1" hangingPunct="1">
              <a:defRPr sz="3200" b="1">
                <a:solidFill>
                  <a:schemeClr val="bg1"/>
                </a:solidFill>
                <a:latin typeface="Verdana" panose="020B0604030504040204" pitchFamily="34" charset="0"/>
              </a:defRPr>
            </a:lvl3pPr>
            <a:lvl4pPr algn="ctr" eaLnBrk="1" hangingPunct="1">
              <a:defRPr sz="3200" b="1">
                <a:solidFill>
                  <a:schemeClr val="bg1"/>
                </a:solidFill>
                <a:latin typeface="Verdana" panose="020B0604030504040204" pitchFamily="34" charset="0"/>
              </a:defRPr>
            </a:lvl4pPr>
            <a:lvl5pPr algn="ctr" eaLnBrk="1" hangingPunct="1">
              <a:defRPr sz="3200" b="1">
                <a:solidFill>
                  <a:schemeClr val="bg1"/>
                </a:solidFill>
                <a:latin typeface="Verdana" panose="020B0604030504040204" pitchFamily="34" charset="0"/>
              </a:defRPr>
            </a:lvl5pPr>
            <a:lvl6pPr marL="457200" algn="ctr" fontAlgn="base">
              <a:spcBef>
                <a:spcPct val="0"/>
              </a:spcBef>
              <a:spcAft>
                <a:spcPct val="0"/>
              </a:spcAft>
              <a:defRPr sz="3200" b="1">
                <a:solidFill>
                  <a:schemeClr val="bg1"/>
                </a:solidFill>
                <a:latin typeface="Verdana" panose="020B0604030504040204" pitchFamily="34" charset="0"/>
              </a:defRPr>
            </a:lvl6pPr>
            <a:lvl7pPr marL="914400" algn="ctr" fontAlgn="base">
              <a:spcBef>
                <a:spcPct val="0"/>
              </a:spcBef>
              <a:spcAft>
                <a:spcPct val="0"/>
              </a:spcAft>
              <a:defRPr sz="3200" b="1">
                <a:solidFill>
                  <a:schemeClr val="bg1"/>
                </a:solidFill>
                <a:latin typeface="Verdana" panose="020B0604030504040204" pitchFamily="34" charset="0"/>
              </a:defRPr>
            </a:lvl7pPr>
            <a:lvl8pPr marL="1371600" algn="ctr" fontAlgn="base">
              <a:spcBef>
                <a:spcPct val="0"/>
              </a:spcBef>
              <a:spcAft>
                <a:spcPct val="0"/>
              </a:spcAft>
              <a:defRPr sz="3200" b="1">
                <a:solidFill>
                  <a:schemeClr val="bg1"/>
                </a:solidFill>
                <a:latin typeface="Verdana" panose="020B0604030504040204" pitchFamily="34" charset="0"/>
              </a:defRPr>
            </a:lvl8pPr>
            <a:lvl9pPr marL="1828800" algn="ctr" fontAlgn="base">
              <a:spcBef>
                <a:spcPct val="0"/>
              </a:spcBef>
              <a:spcAft>
                <a:spcPct val="0"/>
              </a:spcAft>
              <a:defRPr sz="3200" b="1">
                <a:solidFill>
                  <a:schemeClr val="bg1"/>
                </a:solidFill>
                <a:latin typeface="Verdana" panose="020B0604030504040204" pitchFamily="34" charset="0"/>
              </a:defRPr>
            </a:lvl9pPr>
          </a:lstStyle>
          <a:p>
            <a:pPr>
              <a:defRPr/>
            </a:pPr>
            <a:r>
              <a:rPr lang="zh-CN" altLang="en-US" dirty="0" smtClean="0">
                <a:solidFill>
                  <a:schemeClr val="bg1"/>
                </a:solidFill>
                <a:effectLst>
                  <a:outerShdw blurRad="38100" dist="38100" dir="2700000" algn="tl">
                    <a:srgbClr val="000000">
                      <a:alpha val="43137"/>
                    </a:srgbClr>
                  </a:outerShdw>
                  <a:reflection blurRad="12700" stA="50000" endPos="50000" dist="5000" dir="5400000" sy="-100000" rotWithShape="0"/>
                </a:effectLst>
              </a:rPr>
              <a:t>目录</a:t>
            </a:r>
            <a:endParaRPr lang="en-US" altLang="zh-CN" dirty="0" smtClean="0">
              <a:solidFill>
                <a:schemeClr val="bg1"/>
              </a:solidFill>
              <a:effectLst>
                <a:outerShdw blurRad="38100" dist="38100" dir="2700000" algn="tl">
                  <a:srgbClr val="000000">
                    <a:alpha val="43137"/>
                  </a:srgbClr>
                </a:outerShdw>
                <a:reflection blurRad="12700" stA="50000" endPos="50000" dist="5000" dir="5400000" sy="-100000" rotWithShape="0"/>
              </a:effectLst>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标题 1"/>
          <p:cNvSpPr txBox="1"/>
          <p:nvPr/>
        </p:nvSpPr>
        <p:spPr bwMode="auto">
          <a:xfrm>
            <a:off x="0" y="115888"/>
            <a:ext cx="8675688" cy="649287"/>
          </a:xfrm>
          <a:prstGeom prst="rect">
            <a:avLst/>
          </a:prstGeom>
          <a:noFill/>
          <a:ln w="9525">
            <a:noFill/>
            <a:miter lim="800000"/>
          </a:ln>
        </p:spPr>
        <p:txBody>
          <a:bodyPr/>
          <a:lstStyle/>
          <a:p>
            <a:r>
              <a:rPr lang="zh-CN" altLang="en-US" sz="2400" b="1" dirty="0" smtClean="0">
                <a:latin typeface="微软雅黑" panose="020B0503020204020204" pitchFamily="34" charset="-122"/>
                <a:ea typeface="微软雅黑" panose="020B0503020204020204" pitchFamily="34" charset="-122"/>
              </a:rPr>
              <a:t>建设思路</a:t>
            </a:r>
            <a:endParaRPr lang="zh-CN" altLang="en-US" sz="2400" b="1" dirty="0">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1" cstate="print"/>
          <a:srcRect/>
          <a:stretch>
            <a:fillRect/>
          </a:stretch>
        </p:blipFill>
        <p:spPr bwMode="auto">
          <a:xfrm>
            <a:off x="251520" y="1124744"/>
            <a:ext cx="8388424" cy="3838431"/>
          </a:xfrm>
          <a:prstGeom prst="rect">
            <a:avLst/>
          </a:prstGeom>
          <a:noFill/>
          <a:ln w="9525">
            <a:noFill/>
            <a:miter lim="800000"/>
            <a:headEnd/>
            <a:tailEnd/>
          </a:ln>
        </p:spPr>
      </p:pic>
      <p:sp>
        <p:nvSpPr>
          <p:cNvPr id="9" name="矩形 8"/>
          <p:cNvSpPr/>
          <p:nvPr/>
        </p:nvSpPr>
        <p:spPr>
          <a:xfrm>
            <a:off x="323528" y="5325015"/>
            <a:ext cx="8424936" cy="1200329"/>
          </a:xfrm>
          <a:prstGeom prst="rect">
            <a:avLst/>
          </a:prstGeom>
          <a:solidFill>
            <a:schemeClr val="accent3">
              <a:lumMod val="95000"/>
            </a:schemeClr>
          </a:solidFill>
        </p:spPr>
        <p:txBody>
          <a:bodyPr wrap="square">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由易到难，稳步推进：</a:t>
            </a:r>
            <a:r>
              <a:rPr lang="zh-CN" altLang="en-US" dirty="0" smtClean="0">
                <a:latin typeface="微软雅黑" panose="020B0503020204020204" pitchFamily="34" charset="-122"/>
                <a:ea typeface="微软雅黑" panose="020B0503020204020204" pitchFamily="34" charset="-122"/>
              </a:rPr>
              <a:t>初期以数据整合为主，逐步面向内外提供数据服务。</a:t>
            </a:r>
            <a:endParaRPr lang="zh-CN" altLang="en-US" dirty="0" smtClean="0">
              <a:latin typeface="微软雅黑" panose="020B0503020204020204" pitchFamily="34" charset="-122"/>
              <a:ea typeface="微软雅黑" panose="020B0503020204020204" pitchFamily="34" charset="-122"/>
            </a:endParaRPr>
          </a:p>
          <a:p>
            <a:r>
              <a:rPr lang="zh-CN" altLang="en-US" b="1" dirty="0" smtClean="0">
                <a:solidFill>
                  <a:srgbClr val="FF0000"/>
                </a:solidFill>
                <a:latin typeface="微软雅黑" panose="020B0503020204020204" pitchFamily="34" charset="-122"/>
                <a:ea typeface="微软雅黑" panose="020B0503020204020204" pitchFamily="34" charset="-122"/>
              </a:rPr>
              <a:t>管控架构，同步推进：</a:t>
            </a:r>
            <a:r>
              <a:rPr lang="zh-CN" altLang="en-US" dirty="0" smtClean="0">
                <a:latin typeface="微软雅黑" panose="020B0503020204020204" pitchFamily="34" charset="-122"/>
                <a:ea typeface="微软雅黑" panose="020B0503020204020204" pitchFamily="34" charset="-122"/>
              </a:rPr>
              <a:t>同步推动数据标准化和组织机构变革，为大数据共享平台商用奠定基础。</a:t>
            </a:r>
            <a:endParaRPr lang="zh-CN" altLang="en-US" dirty="0" smtClean="0">
              <a:latin typeface="微软雅黑" panose="020B0503020204020204" pitchFamily="34" charset="-122"/>
              <a:ea typeface="微软雅黑" panose="020B0503020204020204" pitchFamily="34" charset="-122"/>
            </a:endParaRPr>
          </a:p>
          <a:p>
            <a:r>
              <a:rPr lang="zh-CN" altLang="en-US" b="1" dirty="0" smtClean="0">
                <a:solidFill>
                  <a:srgbClr val="FF0000"/>
                </a:solidFill>
                <a:latin typeface="微软雅黑" panose="020B0503020204020204" pitchFamily="34" charset="-122"/>
                <a:ea typeface="微软雅黑" panose="020B0503020204020204" pitchFamily="34" charset="-122"/>
              </a:rPr>
              <a:t>自主掌控，能力内化：</a:t>
            </a:r>
            <a:r>
              <a:rPr lang="zh-CN" altLang="en-US" dirty="0" smtClean="0">
                <a:latin typeface="微软雅黑" panose="020B0503020204020204" pitchFamily="34" charset="-122"/>
                <a:ea typeface="微软雅黑" panose="020B0503020204020204" pitchFamily="34" charset="-122"/>
              </a:rPr>
              <a:t>逐步培养自研团队，构建研发运营一体化能力。</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标题 1"/>
          <p:cNvSpPr txBox="1"/>
          <p:nvPr/>
        </p:nvSpPr>
        <p:spPr bwMode="auto">
          <a:xfrm>
            <a:off x="0" y="115888"/>
            <a:ext cx="8675688" cy="649287"/>
          </a:xfrm>
          <a:prstGeom prst="rect">
            <a:avLst/>
          </a:prstGeom>
          <a:noFill/>
          <a:ln w="9525">
            <a:noFill/>
            <a:miter lim="800000"/>
          </a:ln>
        </p:spPr>
        <p:txBody>
          <a:bodyPr/>
          <a:lstStyle/>
          <a:p>
            <a:r>
              <a:rPr lang="zh-CN" altLang="en-US" sz="2400" b="1" dirty="0" smtClean="0">
                <a:latin typeface="微软雅黑" panose="020B0503020204020204" pitchFamily="34" charset="-122"/>
                <a:ea typeface="微软雅黑" panose="020B0503020204020204" pitchFamily="34" charset="-122"/>
              </a:rPr>
              <a:t>中国移动大数据平台架构</a:t>
            </a:r>
            <a:endParaRPr lang="zh-CN" altLang="en-US" sz="2400" b="1" dirty="0">
              <a:latin typeface="微软雅黑" panose="020B0503020204020204" pitchFamily="34" charset="-122"/>
              <a:ea typeface="微软雅黑" panose="020B0503020204020204" pitchFamily="34" charset="-122"/>
            </a:endParaRPr>
          </a:p>
        </p:txBody>
      </p:sp>
      <p:sp>
        <p:nvSpPr>
          <p:cNvPr id="5" name="TextBox 4"/>
          <p:cNvSpPr txBox="1"/>
          <p:nvPr/>
        </p:nvSpPr>
        <p:spPr>
          <a:xfrm>
            <a:off x="251520" y="1065510"/>
            <a:ext cx="8280920" cy="923330"/>
          </a:xfrm>
          <a:prstGeom prst="rect">
            <a:avLst/>
          </a:prstGeom>
          <a:solidFill>
            <a:schemeClr val="accent3">
              <a:lumMod val="95000"/>
            </a:schemeClr>
          </a:solidFill>
        </p:spPr>
        <p:txBody>
          <a:bodyPr wrap="square" rtlCol="0">
            <a:spAutoFit/>
          </a:bodyPr>
          <a:lstStyle/>
          <a:p>
            <a:r>
              <a:rPr lang="zh-CN" altLang="zh-CN" dirty="0" smtClean="0">
                <a:latin typeface="微软雅黑" panose="020B0503020204020204" pitchFamily="34" charset="-122"/>
                <a:ea typeface="微软雅黑" panose="020B0503020204020204" pitchFamily="34" charset="-122"/>
              </a:rPr>
              <a:t>企业级省大数据平台的技术架构包括数据采集、数据存储与计算层、开发框架和应用中心四层，同时包括统一运维管理为各类使用人员提供服务。在大数据技术架构中数据的存储和计算是紧密相连的。</a:t>
            </a:r>
            <a:endParaRPr lang="zh-CN" altLang="en-US" dirty="0">
              <a:latin typeface="微软雅黑" panose="020B0503020204020204" pitchFamily="34" charset="-122"/>
              <a:ea typeface="微软雅黑" panose="020B0503020204020204" pitchFamily="34" charset="-122"/>
            </a:endParaRPr>
          </a:p>
        </p:txBody>
      </p:sp>
      <p:sp>
        <p:nvSpPr>
          <p:cNvPr id="307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073" name="Object 1"/>
          <p:cNvGraphicFramePr>
            <a:graphicFrameLocks noChangeAspect="1"/>
          </p:cNvGraphicFramePr>
          <p:nvPr/>
        </p:nvGraphicFramePr>
        <p:xfrm>
          <a:off x="467544" y="2119680"/>
          <a:ext cx="7632848" cy="4650574"/>
        </p:xfrm>
        <a:graphic>
          <a:graphicData uri="http://schemas.openxmlformats.org/presentationml/2006/ole">
            <mc:AlternateContent xmlns:mc="http://schemas.openxmlformats.org/markup-compatibility/2006">
              <mc:Choice xmlns:v="urn:schemas-microsoft-com:vml" Requires="v">
                <p:oleObj spid="_x0000_s3076" name="Visio" r:id="rId1" imgW="8983345" imgH="5293995" progId="Visio.Drawing.11">
                  <p:embed/>
                </p:oleObj>
              </mc:Choice>
              <mc:Fallback>
                <p:oleObj name="Visio" r:id="rId1" imgW="8983345" imgH="5293995" progId="Visio.Drawing.11">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119680"/>
                        <a:ext cx="7632848" cy="46505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标题 1"/>
          <p:cNvSpPr txBox="1"/>
          <p:nvPr/>
        </p:nvSpPr>
        <p:spPr bwMode="auto">
          <a:xfrm>
            <a:off x="0" y="115888"/>
            <a:ext cx="8675688" cy="649287"/>
          </a:xfrm>
          <a:prstGeom prst="rect">
            <a:avLst/>
          </a:prstGeom>
          <a:noFill/>
          <a:ln w="9525">
            <a:noFill/>
            <a:miter lim="800000"/>
          </a:ln>
        </p:spPr>
        <p:txBody>
          <a:bodyPr/>
          <a:lstStyle/>
          <a:p>
            <a:r>
              <a:rPr lang="zh-CN" altLang="en-US" sz="2400" b="1" dirty="0" smtClean="0">
                <a:latin typeface="微软雅黑" panose="020B0503020204020204" pitchFamily="34" charset="-122"/>
                <a:ea typeface="微软雅黑" panose="020B0503020204020204" pitchFamily="34" charset="-122"/>
              </a:rPr>
              <a:t>建设重点</a:t>
            </a:r>
            <a:r>
              <a:rPr lang="en-US" altLang="zh-CN" sz="2400" b="1" dirty="0" smtClean="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与其他分析型平台关系</a:t>
            </a:r>
            <a:endParaRPr lang="zh-CN" altLang="en-US" sz="2400" b="1" dirty="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cstate="print"/>
          <a:srcRect/>
          <a:stretch>
            <a:fillRect/>
          </a:stretch>
        </p:blipFill>
        <p:spPr bwMode="auto">
          <a:xfrm>
            <a:off x="3639496" y="1268760"/>
            <a:ext cx="5469008" cy="5328592"/>
          </a:xfrm>
          <a:prstGeom prst="rect">
            <a:avLst/>
          </a:prstGeom>
          <a:noFill/>
          <a:ln w="9525">
            <a:noFill/>
            <a:miter lim="800000"/>
            <a:headEnd/>
            <a:tailEnd/>
          </a:ln>
        </p:spPr>
      </p:pic>
      <p:sp>
        <p:nvSpPr>
          <p:cNvPr id="133" name="矩形 132"/>
          <p:cNvSpPr/>
          <p:nvPr/>
        </p:nvSpPr>
        <p:spPr>
          <a:xfrm>
            <a:off x="35496" y="1117188"/>
            <a:ext cx="3600400" cy="5509200"/>
          </a:xfrm>
          <a:prstGeom prst="rect">
            <a:avLst/>
          </a:prstGeom>
        </p:spPr>
        <p:txBody>
          <a:bodyPr wrap="square">
            <a:spAutoFit/>
          </a:bodyPr>
          <a:lstStyle/>
          <a:p>
            <a:pPr>
              <a:buFont typeface="Wingdings" panose="05000000000000000000" pitchFamily="2" charset="2"/>
              <a:buChar char="p"/>
            </a:pPr>
            <a:r>
              <a:rPr lang="zh-CN" altLang="en-US" sz="1600" b="1" dirty="0" smtClean="0">
                <a:solidFill>
                  <a:srgbClr val="074277"/>
                </a:solidFill>
                <a:latin typeface="微软雅黑" panose="020B0503020204020204" pitchFamily="34" charset="-122"/>
                <a:ea typeface="微软雅黑" panose="020B0503020204020204" pitchFamily="34" charset="-122"/>
              </a:rPr>
              <a:t>大数据共享平台：</a:t>
            </a:r>
            <a:endParaRPr lang="zh-CN" altLang="en-US" sz="1600" b="1" dirty="0" smtClean="0">
              <a:solidFill>
                <a:srgbClr val="074277"/>
              </a:solidFill>
              <a:latin typeface="微软雅黑" panose="020B0503020204020204" pitchFamily="34" charset="-122"/>
              <a:ea typeface="微软雅黑" panose="020B0503020204020204" pitchFamily="34" charset="-122"/>
            </a:endParaRPr>
          </a:p>
          <a:p>
            <a:pPr indent="360045"/>
            <a:r>
              <a:rPr lang="zh-CN" altLang="en-US" sz="1600" dirty="0" smtClean="0">
                <a:latin typeface="微软雅黑" panose="020B0503020204020204" pitchFamily="34" charset="-122"/>
                <a:ea typeface="微软雅黑" panose="020B0503020204020204" pitchFamily="34" charset="-122"/>
              </a:rPr>
              <a:t>全网</a:t>
            </a:r>
            <a:r>
              <a:rPr lang="en-US" altLang="zh-CN" sz="1600" dirty="0" smtClean="0">
                <a:latin typeface="微软雅黑" panose="020B0503020204020204" pitchFamily="34" charset="-122"/>
                <a:ea typeface="微软雅黑" panose="020B0503020204020204" pitchFamily="34" charset="-122"/>
              </a:rPr>
              <a:t>XDR</a:t>
            </a:r>
            <a:r>
              <a:rPr lang="zh-CN" altLang="en-US" sz="1600" dirty="0" smtClean="0">
                <a:latin typeface="微软雅黑" panose="020B0503020204020204" pitchFamily="34" charset="-122"/>
                <a:ea typeface="微软雅黑" panose="020B0503020204020204" pitchFamily="34" charset="-122"/>
              </a:rPr>
              <a:t>数据采集、标准化、全量存储（</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个月）</a:t>
            </a:r>
            <a:endParaRPr lang="zh-CN" altLang="en-US" sz="1600" dirty="0" smtClean="0">
              <a:latin typeface="微软雅黑" panose="020B0503020204020204" pitchFamily="34" charset="-122"/>
              <a:ea typeface="微软雅黑" panose="020B0503020204020204" pitchFamily="34" charset="-122"/>
            </a:endParaRPr>
          </a:p>
          <a:p>
            <a:pPr indent="360045"/>
            <a:r>
              <a:rPr lang="zh-CN" altLang="en-US" sz="1600" dirty="0" smtClean="0">
                <a:latin typeface="微软雅黑" panose="020B0503020204020204" pitchFamily="34" charset="-122"/>
                <a:ea typeface="微软雅黑" panose="020B0503020204020204" pitchFamily="34" charset="-122"/>
              </a:rPr>
              <a:t>全网网管数据采集、标准化、全量存储</a:t>
            </a:r>
            <a:endParaRPr lang="zh-CN" altLang="en-US" sz="1600" dirty="0" smtClean="0">
              <a:latin typeface="微软雅黑" panose="020B0503020204020204" pitchFamily="34" charset="-122"/>
              <a:ea typeface="微软雅黑" panose="020B0503020204020204" pitchFamily="34" charset="-122"/>
            </a:endParaRPr>
          </a:p>
          <a:p>
            <a:pPr indent="360045"/>
            <a:r>
              <a:rPr lang="zh-CN" altLang="en-US" sz="1600" dirty="0" smtClean="0">
                <a:latin typeface="微软雅黑" panose="020B0503020204020204" pitchFamily="34" charset="-122"/>
                <a:ea typeface="微软雅黑" panose="020B0503020204020204" pitchFamily="34" charset="-122"/>
              </a:rPr>
              <a:t>大数据共享平台实现负责</a:t>
            </a:r>
            <a:r>
              <a:rPr lang="en-US" altLang="zh-CN" sz="1600" dirty="0" err="1" smtClean="0">
                <a:latin typeface="微软雅黑" panose="020B0503020204020204" pitchFamily="34" charset="-122"/>
                <a:ea typeface="微软雅黑" panose="020B0503020204020204" pitchFamily="34" charset="-122"/>
              </a:rPr>
              <a:t>xDR</a:t>
            </a:r>
            <a:r>
              <a:rPr lang="zh-CN" altLang="en-US" sz="1600" dirty="0" smtClean="0">
                <a:latin typeface="微软雅黑" panose="020B0503020204020204" pitchFamily="34" charset="-122"/>
                <a:ea typeface="微软雅黑" panose="020B0503020204020204" pitchFamily="34" charset="-122"/>
              </a:rPr>
              <a:t>数据和网管数据的统一集中采集和预处理；提供上层应用对</a:t>
            </a:r>
            <a:r>
              <a:rPr lang="en-US" altLang="zh-CN" sz="1600" dirty="0" err="1" smtClean="0">
                <a:latin typeface="微软雅黑" panose="020B0503020204020204" pitchFamily="34" charset="-122"/>
                <a:ea typeface="微软雅黑" panose="020B0503020204020204" pitchFamily="34" charset="-122"/>
              </a:rPr>
              <a:t>xDR</a:t>
            </a:r>
            <a:r>
              <a:rPr lang="zh-CN" altLang="en-US" sz="1600" dirty="0" smtClean="0">
                <a:latin typeface="微软雅黑" panose="020B0503020204020204" pitchFamily="34" charset="-122"/>
                <a:ea typeface="微软雅黑" panose="020B0503020204020204" pitchFamily="34" charset="-122"/>
              </a:rPr>
              <a:t>细粒度数据的查询响应。</a:t>
            </a:r>
            <a:endParaRPr lang="zh-CN" altLang="en-US" sz="1600" dirty="0" smtClean="0">
              <a:latin typeface="微软雅黑" panose="020B0503020204020204" pitchFamily="34" charset="-122"/>
              <a:ea typeface="微软雅黑" panose="020B0503020204020204" pitchFamily="34" charset="-122"/>
            </a:endParaRPr>
          </a:p>
          <a:p>
            <a:pPr indent="360045"/>
            <a:r>
              <a:rPr lang="zh-CN" altLang="en-US" sz="1600" dirty="0" smtClean="0">
                <a:latin typeface="微软雅黑" panose="020B0503020204020204" pitchFamily="34" charset="-122"/>
                <a:ea typeface="微软雅黑" panose="020B0503020204020204" pitchFamily="34" charset="-122"/>
              </a:rPr>
              <a:t>按应用需求进行多维度小粒度汇总、数据整合、存储</a:t>
            </a:r>
            <a:endParaRPr lang="zh-CN" altLang="en-US" sz="1600" dirty="0" smtClean="0">
              <a:latin typeface="微软雅黑" panose="020B0503020204020204" pitchFamily="34" charset="-122"/>
              <a:ea typeface="微软雅黑" panose="020B0503020204020204" pitchFamily="34" charset="-122"/>
            </a:endParaRPr>
          </a:p>
          <a:p>
            <a:pPr indent="360045"/>
            <a:r>
              <a:rPr lang="zh-CN" altLang="en-US" sz="1600" dirty="0" smtClean="0">
                <a:latin typeface="微软雅黑" panose="020B0503020204020204" pitchFamily="34" charset="-122"/>
                <a:ea typeface="微软雅黑" panose="020B0503020204020204" pitchFamily="34" charset="-122"/>
              </a:rPr>
              <a:t>提供明细数据查询、轻度汇总数据查询。</a:t>
            </a:r>
            <a:endParaRPr lang="zh-CN" altLang="en-US" sz="16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1600" b="1" dirty="0" smtClean="0">
                <a:solidFill>
                  <a:srgbClr val="074277"/>
                </a:solidFill>
                <a:latin typeface="微软雅黑" panose="020B0503020204020204" pitchFamily="34" charset="-122"/>
                <a:ea typeface="微软雅黑" panose="020B0503020204020204" pitchFamily="34" charset="-122"/>
              </a:rPr>
              <a:t>性能管理系统：</a:t>
            </a:r>
            <a:endParaRPr lang="zh-CN" altLang="en-US" sz="1600" b="1" dirty="0" smtClean="0">
              <a:solidFill>
                <a:srgbClr val="074277"/>
              </a:solidFill>
              <a:latin typeface="微软雅黑" panose="020B0503020204020204" pitchFamily="34" charset="-122"/>
              <a:ea typeface="微软雅黑" panose="020B0503020204020204" pitchFamily="34" charset="-122"/>
            </a:endParaRPr>
          </a:p>
          <a:p>
            <a:pPr indent="360045"/>
            <a:r>
              <a:rPr lang="zh-CN" altLang="en-US" sz="1600" dirty="0" smtClean="0">
                <a:latin typeface="微软雅黑" panose="020B0503020204020204" pitchFamily="34" charset="-122"/>
                <a:ea typeface="微软雅黑" panose="020B0503020204020204" pitchFamily="34" charset="-122"/>
              </a:rPr>
              <a:t>从大数据共享平台获取应用所需全量小时汇总数据。</a:t>
            </a:r>
            <a:endParaRPr lang="en-US" altLang="zh-CN" sz="1600" dirty="0" smtClean="0">
              <a:latin typeface="微软雅黑" panose="020B0503020204020204" pitchFamily="34" charset="-122"/>
              <a:ea typeface="微软雅黑" panose="020B0503020204020204" pitchFamily="34" charset="-122"/>
            </a:endParaRPr>
          </a:p>
          <a:p>
            <a:pPr indent="360045"/>
            <a:r>
              <a:rPr lang="zh-CN" altLang="en-US" sz="1600" dirty="0" smtClean="0">
                <a:latin typeface="微软雅黑" panose="020B0503020204020204" pitchFamily="34" charset="-122"/>
                <a:ea typeface="微软雅黑" panose="020B0503020204020204" pitchFamily="34" charset="-122"/>
              </a:rPr>
              <a:t>数据缓存层：负责对来自于大数据共享平台的数据进行深入处理和缓存；为应用层提供各种汇总数据存储、处理与共享，以及综合分析与深度挖掘。</a:t>
            </a:r>
            <a:endParaRPr lang="en-US" altLang="zh-CN" sz="1600" dirty="0" smtClean="0">
              <a:latin typeface="微软雅黑" panose="020B0503020204020204" pitchFamily="34" charset="-122"/>
              <a:ea typeface="微软雅黑" panose="020B0503020204020204" pitchFamily="34" charset="-122"/>
            </a:endParaRPr>
          </a:p>
          <a:p>
            <a:pPr indent="360045"/>
            <a:r>
              <a:rPr lang="zh-CN" altLang="en-US" sz="1600" dirty="0" smtClean="0">
                <a:latin typeface="微软雅黑" panose="020B0503020204020204" pitchFamily="34" charset="-122"/>
                <a:ea typeface="微软雅黑" panose="020B0503020204020204" pitchFamily="34" charset="-122"/>
              </a:rPr>
              <a:t>应用层：承载上层各类应用软件和第三方应用，实现上层应用。</a:t>
            </a:r>
            <a:endParaRPr lang="zh-CN" altLang="en-US" sz="1600" dirty="0" smtClean="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ADED9"/>
        </a:solidFill>
        <a:effectLst/>
      </p:bgPr>
    </p:bg>
    <p:spTree>
      <p:nvGrpSpPr>
        <p:cNvPr id="1" name=""/>
        <p:cNvGrpSpPr/>
        <p:nvPr/>
      </p:nvGrpSpPr>
      <p:grpSpPr>
        <a:xfrm>
          <a:off x="0" y="0"/>
          <a:ext cx="0" cy="0"/>
          <a:chOff x="0" y="0"/>
          <a:chExt cx="0" cy="0"/>
        </a:xfrm>
      </p:grpSpPr>
      <p:cxnSp>
        <p:nvCxnSpPr>
          <p:cNvPr id="52" name="直线连接符 51"/>
          <p:cNvCxnSpPr/>
          <p:nvPr/>
        </p:nvCxnSpPr>
        <p:spPr>
          <a:xfrm>
            <a:off x="711796" y="1988840"/>
            <a:ext cx="7532612" cy="0"/>
          </a:xfrm>
          <a:prstGeom prst="line">
            <a:avLst/>
          </a:prstGeom>
          <a:ln w="19050">
            <a:solidFill>
              <a:srgbClr val="0C6AC0"/>
            </a:solidFill>
            <a:prstDash val="lgDash"/>
          </a:ln>
        </p:spPr>
        <p:style>
          <a:lnRef idx="1">
            <a:schemeClr val="accent1"/>
          </a:lnRef>
          <a:fillRef idx="0">
            <a:schemeClr val="accent1"/>
          </a:fillRef>
          <a:effectRef idx="0">
            <a:schemeClr val="accent1"/>
          </a:effectRef>
          <a:fontRef idx="minor">
            <a:schemeClr val="tx1"/>
          </a:fontRef>
        </p:style>
      </p:cxnSp>
      <p:sp>
        <p:nvSpPr>
          <p:cNvPr id="53" name="上箭头 52"/>
          <p:cNvSpPr/>
          <p:nvPr/>
        </p:nvSpPr>
        <p:spPr bwMode="auto">
          <a:xfrm>
            <a:off x="4849676" y="1844824"/>
            <a:ext cx="1034723" cy="227443"/>
          </a:xfrm>
          <a:prstGeom prst="upArrow">
            <a:avLst>
              <a:gd name="adj1" fmla="val 60945"/>
              <a:gd name="adj2" fmla="val 56936"/>
            </a:avLst>
          </a:prstGeom>
          <a:solidFill>
            <a:schemeClr val="bg1">
              <a:lumMod val="75000"/>
            </a:schemeClr>
          </a:solidFill>
          <a:ln w="9525" algn="ctr">
            <a:no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39" name="圆角矩形 38"/>
          <p:cNvSpPr/>
          <p:nvPr/>
        </p:nvSpPr>
        <p:spPr bwMode="auto">
          <a:xfrm>
            <a:off x="5436096" y="3196226"/>
            <a:ext cx="1249664" cy="369332"/>
          </a:xfrm>
          <a:prstGeom prst="roundRect">
            <a:avLst/>
          </a:prstGeom>
          <a:solidFill>
            <a:srgbClr val="C8DDD8"/>
          </a:solidFill>
          <a:ln w="9525" algn="ctr">
            <a:solidFill>
              <a:schemeClr val="bg1">
                <a:lumMod val="75000"/>
              </a:schemeClr>
            </a:solid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40" name="圆角矩形 39"/>
          <p:cNvSpPr/>
          <p:nvPr/>
        </p:nvSpPr>
        <p:spPr bwMode="auto">
          <a:xfrm>
            <a:off x="4039043" y="3203684"/>
            <a:ext cx="1249664" cy="369332"/>
          </a:xfrm>
          <a:prstGeom prst="roundRect">
            <a:avLst/>
          </a:prstGeom>
          <a:solidFill>
            <a:srgbClr val="C8DDD8"/>
          </a:solidFill>
          <a:ln w="9525" algn="ctr">
            <a:solidFill>
              <a:schemeClr val="bg1">
                <a:lumMod val="75000"/>
              </a:schemeClr>
            </a:solid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41" name="圆角矩形 40"/>
          <p:cNvSpPr/>
          <p:nvPr/>
        </p:nvSpPr>
        <p:spPr bwMode="auto">
          <a:xfrm>
            <a:off x="2629185" y="3203684"/>
            <a:ext cx="1249664" cy="369332"/>
          </a:xfrm>
          <a:prstGeom prst="roundRect">
            <a:avLst/>
          </a:prstGeom>
          <a:solidFill>
            <a:srgbClr val="C8DDD8"/>
          </a:solidFill>
          <a:ln w="9525" algn="ctr">
            <a:solidFill>
              <a:schemeClr val="bg1">
                <a:lumMod val="75000"/>
              </a:schemeClr>
            </a:solid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36" name="圆角矩形 35"/>
          <p:cNvSpPr/>
          <p:nvPr/>
        </p:nvSpPr>
        <p:spPr bwMode="auto">
          <a:xfrm>
            <a:off x="2620597" y="4067974"/>
            <a:ext cx="1608942" cy="369332"/>
          </a:xfrm>
          <a:prstGeom prst="roundRect">
            <a:avLst/>
          </a:prstGeom>
          <a:solidFill>
            <a:srgbClr val="C8DDD8"/>
          </a:solidFill>
          <a:ln w="9525" algn="ctr">
            <a:solidFill>
              <a:schemeClr val="bg1">
                <a:lumMod val="75000"/>
              </a:schemeClr>
            </a:solid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2" name="幻灯片编号占位符 1"/>
          <p:cNvSpPr>
            <a:spLocks noGrp="1"/>
          </p:cNvSpPr>
          <p:nvPr>
            <p:ph type="sldNum" sz="quarter" idx="10"/>
          </p:nvPr>
        </p:nvSpPr>
        <p:spPr/>
        <p:txBody>
          <a:bodyPr/>
          <a:lstStyle/>
          <a:p>
            <a:pPr>
              <a:defRPr/>
            </a:pPr>
            <a:r>
              <a:rPr lang="zh-CN" altLang="en-US" smtClean="0"/>
              <a:t>第 </a:t>
            </a:r>
            <a:fld id="{7A467361-C40D-4773-869C-C7A15FA58BB7}" type="slidenum">
              <a:rPr lang="zh-CN" altLang="en-US" smtClean="0"/>
            </a:fld>
            <a:r>
              <a:rPr lang="zh-CN" altLang="en-US" smtClean="0"/>
              <a:t> 页</a:t>
            </a:r>
            <a:endParaRPr lang="zh-CN" altLang="en-US" dirty="0"/>
          </a:p>
        </p:txBody>
      </p:sp>
      <p:sp>
        <p:nvSpPr>
          <p:cNvPr id="3" name="云形 2"/>
          <p:cNvSpPr/>
          <p:nvPr/>
        </p:nvSpPr>
        <p:spPr bwMode="auto">
          <a:xfrm>
            <a:off x="2627784" y="4941168"/>
            <a:ext cx="1080120" cy="504056"/>
          </a:xfrm>
          <a:prstGeom prst="cloud">
            <a:avLst/>
          </a:prstGeom>
          <a:solidFill>
            <a:srgbClr val="C8DDD8"/>
          </a:solidFill>
          <a:ln w="9525" algn="ctr">
            <a:solidFill>
              <a:schemeClr val="bg1">
                <a:lumMod val="75000"/>
              </a:schemeClr>
            </a:solid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2879812" y="5008530"/>
            <a:ext cx="576064" cy="276999"/>
          </a:xfrm>
          <a:prstGeom prst="rect">
            <a:avLst/>
          </a:prstGeom>
          <a:noFill/>
        </p:spPr>
        <p:txBody>
          <a:bodyPr wrap="square" rtlCol="0">
            <a:spAutoFit/>
          </a:bodyPr>
          <a:lstStyle/>
          <a:p>
            <a:pPr algn="ctr"/>
            <a:r>
              <a:rPr kumimoji="1" lang="en-US" altLang="zh-CN" sz="1200" dirty="0" smtClean="0"/>
              <a:t>2G</a:t>
            </a:r>
            <a:endParaRPr kumimoji="1" lang="zh-CN" altLang="en-US" sz="1200" dirty="0"/>
          </a:p>
        </p:txBody>
      </p:sp>
      <p:sp>
        <p:nvSpPr>
          <p:cNvPr id="5" name="云形 4"/>
          <p:cNvSpPr/>
          <p:nvPr/>
        </p:nvSpPr>
        <p:spPr bwMode="auto">
          <a:xfrm>
            <a:off x="4103948" y="4941168"/>
            <a:ext cx="1080120" cy="504056"/>
          </a:xfrm>
          <a:prstGeom prst="cloud">
            <a:avLst/>
          </a:prstGeom>
          <a:solidFill>
            <a:srgbClr val="C8DDD8"/>
          </a:solidFill>
          <a:ln w="9525" algn="ctr">
            <a:solidFill>
              <a:schemeClr val="bg1">
                <a:lumMod val="75000"/>
              </a:schemeClr>
            </a:solid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6" name="文本框 5"/>
          <p:cNvSpPr txBox="1"/>
          <p:nvPr/>
        </p:nvSpPr>
        <p:spPr>
          <a:xfrm>
            <a:off x="4355976" y="5008530"/>
            <a:ext cx="576064" cy="276999"/>
          </a:xfrm>
          <a:prstGeom prst="rect">
            <a:avLst/>
          </a:prstGeom>
          <a:noFill/>
        </p:spPr>
        <p:txBody>
          <a:bodyPr wrap="square" rtlCol="0">
            <a:spAutoFit/>
          </a:bodyPr>
          <a:lstStyle/>
          <a:p>
            <a:pPr algn="ctr"/>
            <a:r>
              <a:rPr kumimoji="1" lang="en-US" altLang="zh-CN" sz="1200" dirty="0" smtClean="0"/>
              <a:t>3G</a:t>
            </a:r>
            <a:endParaRPr kumimoji="1" lang="zh-CN" altLang="en-US" sz="1200" dirty="0"/>
          </a:p>
        </p:txBody>
      </p:sp>
      <p:sp>
        <p:nvSpPr>
          <p:cNvPr id="7" name="云形 6"/>
          <p:cNvSpPr/>
          <p:nvPr/>
        </p:nvSpPr>
        <p:spPr bwMode="auto">
          <a:xfrm>
            <a:off x="5580112" y="4941168"/>
            <a:ext cx="1080120" cy="504056"/>
          </a:xfrm>
          <a:prstGeom prst="cloud">
            <a:avLst/>
          </a:prstGeom>
          <a:solidFill>
            <a:srgbClr val="C8DDD8"/>
          </a:solidFill>
          <a:ln w="9525" algn="ctr">
            <a:solidFill>
              <a:schemeClr val="bg1">
                <a:lumMod val="75000"/>
              </a:schemeClr>
            </a:solid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5832140" y="5008530"/>
            <a:ext cx="576064" cy="276999"/>
          </a:xfrm>
          <a:prstGeom prst="rect">
            <a:avLst/>
          </a:prstGeom>
          <a:noFill/>
        </p:spPr>
        <p:txBody>
          <a:bodyPr wrap="square" rtlCol="0">
            <a:spAutoFit/>
          </a:bodyPr>
          <a:lstStyle/>
          <a:p>
            <a:pPr algn="ctr"/>
            <a:r>
              <a:rPr kumimoji="1" lang="en-US" altLang="zh-CN" sz="1200" dirty="0"/>
              <a:t>4</a:t>
            </a:r>
            <a:r>
              <a:rPr kumimoji="1" lang="en-US" altLang="zh-CN" sz="1200" dirty="0" smtClean="0"/>
              <a:t>G</a:t>
            </a:r>
            <a:endParaRPr kumimoji="1" lang="zh-CN" altLang="en-US" sz="1200" dirty="0"/>
          </a:p>
        </p:txBody>
      </p:sp>
      <p:sp>
        <p:nvSpPr>
          <p:cNvPr id="9" name="云形 8"/>
          <p:cNvSpPr/>
          <p:nvPr/>
        </p:nvSpPr>
        <p:spPr bwMode="auto">
          <a:xfrm>
            <a:off x="7012880" y="4941168"/>
            <a:ext cx="1080120" cy="504056"/>
          </a:xfrm>
          <a:prstGeom prst="cloud">
            <a:avLst/>
          </a:prstGeom>
          <a:solidFill>
            <a:srgbClr val="C8DDD8"/>
          </a:solidFill>
          <a:ln w="9525" algn="ctr">
            <a:solidFill>
              <a:schemeClr val="bg1">
                <a:lumMod val="75000"/>
              </a:schemeClr>
            </a:solid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7092280" y="5008530"/>
            <a:ext cx="907492" cy="276999"/>
          </a:xfrm>
          <a:prstGeom prst="rect">
            <a:avLst/>
          </a:prstGeom>
          <a:noFill/>
        </p:spPr>
        <p:txBody>
          <a:bodyPr wrap="square" rtlCol="0">
            <a:spAutoFit/>
          </a:bodyPr>
          <a:lstStyle/>
          <a:p>
            <a:pPr algn="ctr"/>
            <a:r>
              <a:rPr kumimoji="1" lang="en-US" altLang="zh-CN" sz="1200" smtClean="0"/>
              <a:t>WLAN</a:t>
            </a:r>
            <a:endParaRPr kumimoji="1" lang="zh-CN" altLang="en-US" sz="1200" dirty="0"/>
          </a:p>
        </p:txBody>
      </p:sp>
      <p:sp>
        <p:nvSpPr>
          <p:cNvPr id="11" name="文本框 10"/>
          <p:cNvSpPr txBox="1"/>
          <p:nvPr/>
        </p:nvSpPr>
        <p:spPr>
          <a:xfrm>
            <a:off x="683568" y="4974805"/>
            <a:ext cx="1440160" cy="369332"/>
          </a:xfrm>
          <a:prstGeom prst="rect">
            <a:avLst/>
          </a:prstGeom>
          <a:noFill/>
        </p:spPr>
        <p:txBody>
          <a:bodyPr wrap="square" rtlCol="0">
            <a:spAutoFit/>
          </a:bodyPr>
          <a:lstStyle/>
          <a:p>
            <a:r>
              <a:rPr kumimoji="1" lang="en-US" altLang="zh-CN" dirty="0" smtClean="0"/>
              <a:t>Network</a:t>
            </a:r>
            <a:endParaRPr kumimoji="1" lang="zh-CN" altLang="en-US" dirty="0"/>
          </a:p>
        </p:txBody>
      </p:sp>
      <p:sp>
        <p:nvSpPr>
          <p:cNvPr id="12" name="文本框 11"/>
          <p:cNvSpPr txBox="1"/>
          <p:nvPr/>
        </p:nvSpPr>
        <p:spPr>
          <a:xfrm>
            <a:off x="683568" y="4065262"/>
            <a:ext cx="1841252" cy="369332"/>
          </a:xfrm>
          <a:prstGeom prst="rect">
            <a:avLst/>
          </a:prstGeom>
          <a:noFill/>
        </p:spPr>
        <p:txBody>
          <a:bodyPr wrap="square" rtlCol="0">
            <a:spAutoFit/>
          </a:bodyPr>
          <a:lstStyle/>
          <a:p>
            <a:r>
              <a:rPr kumimoji="1" lang="en-US" altLang="zh-CN" dirty="0" smtClean="0"/>
              <a:t>Data</a:t>
            </a:r>
            <a:r>
              <a:rPr kumimoji="1" lang="zh-CN" altLang="en-US" dirty="0" smtClean="0"/>
              <a:t> </a:t>
            </a:r>
            <a:r>
              <a:rPr kumimoji="1" lang="en-US" altLang="zh-CN" dirty="0" smtClean="0"/>
              <a:t>acquisition</a:t>
            </a:r>
            <a:endParaRPr kumimoji="1" lang="zh-CN" altLang="en-US" dirty="0"/>
          </a:p>
        </p:txBody>
      </p:sp>
      <p:sp>
        <p:nvSpPr>
          <p:cNvPr id="13" name="文本框 12"/>
          <p:cNvSpPr txBox="1"/>
          <p:nvPr/>
        </p:nvSpPr>
        <p:spPr>
          <a:xfrm>
            <a:off x="711796" y="3161943"/>
            <a:ext cx="1555948" cy="369332"/>
          </a:xfrm>
          <a:prstGeom prst="rect">
            <a:avLst/>
          </a:prstGeom>
          <a:noFill/>
        </p:spPr>
        <p:txBody>
          <a:bodyPr wrap="square" rtlCol="0">
            <a:spAutoFit/>
          </a:bodyPr>
          <a:lstStyle/>
          <a:p>
            <a:r>
              <a:rPr lang="en-US" altLang="zh-CN" dirty="0" smtClean="0"/>
              <a:t>Data</a:t>
            </a:r>
            <a:r>
              <a:rPr lang="zh-CN" altLang="en-US" dirty="0" smtClean="0"/>
              <a:t> </a:t>
            </a:r>
            <a:r>
              <a:rPr lang="en-US" altLang="zh-CN" dirty="0" smtClean="0"/>
              <a:t>parsing</a:t>
            </a:r>
            <a:endParaRPr lang="en-US" altLang="zh-CN" dirty="0"/>
          </a:p>
        </p:txBody>
      </p:sp>
      <p:sp>
        <p:nvSpPr>
          <p:cNvPr id="14" name="文本框 13"/>
          <p:cNvSpPr txBox="1"/>
          <p:nvPr/>
        </p:nvSpPr>
        <p:spPr>
          <a:xfrm>
            <a:off x="711796" y="2252400"/>
            <a:ext cx="1555948" cy="369332"/>
          </a:xfrm>
          <a:prstGeom prst="rect">
            <a:avLst/>
          </a:prstGeom>
          <a:noFill/>
        </p:spPr>
        <p:txBody>
          <a:bodyPr wrap="square" rtlCol="0">
            <a:spAutoFit/>
          </a:bodyPr>
          <a:lstStyle/>
          <a:p>
            <a:r>
              <a:rPr kumimoji="1" lang="en-US" altLang="zh-CN" dirty="0" smtClean="0"/>
              <a:t>Data</a:t>
            </a:r>
            <a:r>
              <a:rPr kumimoji="1" lang="zh-CN" altLang="en-US" dirty="0" smtClean="0"/>
              <a:t> </a:t>
            </a:r>
            <a:r>
              <a:rPr kumimoji="1" lang="en-US" altLang="zh-CN" dirty="0" smtClean="0"/>
              <a:t>storage</a:t>
            </a:r>
            <a:endParaRPr kumimoji="1" lang="zh-CN" altLang="en-US" dirty="0"/>
          </a:p>
        </p:txBody>
      </p:sp>
      <p:sp>
        <p:nvSpPr>
          <p:cNvPr id="15" name="文本框 14"/>
          <p:cNvSpPr txBox="1"/>
          <p:nvPr/>
        </p:nvSpPr>
        <p:spPr>
          <a:xfrm>
            <a:off x="711796" y="1345969"/>
            <a:ext cx="1440160" cy="369332"/>
          </a:xfrm>
          <a:prstGeom prst="rect">
            <a:avLst/>
          </a:prstGeom>
          <a:noFill/>
        </p:spPr>
        <p:txBody>
          <a:bodyPr wrap="square" rtlCol="0">
            <a:spAutoFit/>
          </a:bodyPr>
          <a:lstStyle/>
          <a:p>
            <a:r>
              <a:rPr kumimoji="1" lang="en-US" altLang="zh-CN" dirty="0" smtClean="0"/>
              <a:t>Application</a:t>
            </a:r>
            <a:endParaRPr kumimoji="1" lang="zh-CN" altLang="en-US" dirty="0"/>
          </a:p>
        </p:txBody>
      </p:sp>
      <p:sp>
        <p:nvSpPr>
          <p:cNvPr id="17" name="文本框 16"/>
          <p:cNvSpPr txBox="1"/>
          <p:nvPr/>
        </p:nvSpPr>
        <p:spPr>
          <a:xfrm>
            <a:off x="2842515" y="4114142"/>
            <a:ext cx="1185831" cy="276999"/>
          </a:xfrm>
          <a:prstGeom prst="rect">
            <a:avLst/>
          </a:prstGeom>
          <a:noFill/>
        </p:spPr>
        <p:txBody>
          <a:bodyPr wrap="square" rtlCol="0">
            <a:spAutoFit/>
          </a:bodyPr>
          <a:lstStyle/>
          <a:p>
            <a:pPr algn="ctr"/>
            <a:r>
              <a:rPr kumimoji="1" lang="en-US" altLang="zh-CN" sz="1200" dirty="0" smtClean="0"/>
              <a:t>E1</a:t>
            </a:r>
            <a:r>
              <a:rPr kumimoji="1" lang="zh-CN" altLang="en-US" sz="1200" dirty="0" smtClean="0"/>
              <a:t> </a:t>
            </a:r>
            <a:r>
              <a:rPr kumimoji="1" lang="en-US" altLang="zh-CN" sz="1200" dirty="0" smtClean="0"/>
              <a:t>Interface</a:t>
            </a:r>
            <a:endParaRPr kumimoji="1" lang="zh-CN" altLang="en-US" sz="1200" dirty="0"/>
          </a:p>
        </p:txBody>
      </p:sp>
      <p:sp>
        <p:nvSpPr>
          <p:cNvPr id="18" name="圆角矩形 17"/>
          <p:cNvSpPr/>
          <p:nvPr/>
        </p:nvSpPr>
        <p:spPr bwMode="auto">
          <a:xfrm>
            <a:off x="4547234" y="4077072"/>
            <a:ext cx="1608942" cy="369332"/>
          </a:xfrm>
          <a:prstGeom prst="roundRect">
            <a:avLst/>
          </a:prstGeom>
          <a:solidFill>
            <a:srgbClr val="C8DDD8"/>
          </a:solidFill>
          <a:ln w="9525" algn="ctr">
            <a:solidFill>
              <a:schemeClr val="bg1">
                <a:lumMod val="75000"/>
              </a:schemeClr>
            </a:solid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563877" y="3237365"/>
            <a:ext cx="1399161" cy="276999"/>
          </a:xfrm>
          <a:prstGeom prst="rect">
            <a:avLst/>
          </a:prstGeom>
          <a:noFill/>
        </p:spPr>
        <p:txBody>
          <a:bodyPr wrap="square" rtlCol="0">
            <a:spAutoFit/>
          </a:bodyPr>
          <a:lstStyle/>
          <a:p>
            <a:pPr algn="ctr"/>
            <a:r>
              <a:rPr kumimoji="1" lang="en-US" altLang="zh-CN" sz="1200" dirty="0" smtClean="0"/>
              <a:t>Signaling</a:t>
            </a:r>
            <a:r>
              <a:rPr kumimoji="1" lang="zh-CN" altLang="en-US" sz="1200" dirty="0" smtClean="0"/>
              <a:t> </a:t>
            </a:r>
            <a:r>
              <a:rPr kumimoji="1" lang="en-US" altLang="zh-CN" sz="1200" dirty="0" smtClean="0"/>
              <a:t>Parsing</a:t>
            </a:r>
            <a:endParaRPr kumimoji="1" lang="zh-CN" altLang="en-US" sz="1200" dirty="0"/>
          </a:p>
        </p:txBody>
      </p:sp>
      <p:sp>
        <p:nvSpPr>
          <p:cNvPr id="27" name="文本框 26"/>
          <p:cNvSpPr txBox="1"/>
          <p:nvPr/>
        </p:nvSpPr>
        <p:spPr>
          <a:xfrm>
            <a:off x="4028346" y="3246294"/>
            <a:ext cx="1263734" cy="276999"/>
          </a:xfrm>
          <a:prstGeom prst="rect">
            <a:avLst/>
          </a:prstGeom>
          <a:noFill/>
        </p:spPr>
        <p:txBody>
          <a:bodyPr wrap="square" rtlCol="0">
            <a:spAutoFit/>
          </a:bodyPr>
          <a:lstStyle/>
          <a:p>
            <a:pPr algn="ctr"/>
            <a:r>
              <a:rPr kumimoji="1" lang="en-US" altLang="zh-CN" sz="1200" dirty="0" smtClean="0"/>
              <a:t>DPI</a:t>
            </a:r>
            <a:r>
              <a:rPr kumimoji="1" lang="zh-CN" altLang="en-US" sz="1200" dirty="0" smtClean="0"/>
              <a:t> </a:t>
            </a:r>
            <a:r>
              <a:rPr kumimoji="1" lang="en-US" altLang="zh-CN" sz="1200" dirty="0" smtClean="0"/>
              <a:t>Processing</a:t>
            </a:r>
            <a:endParaRPr kumimoji="1" lang="zh-CN" altLang="en-US" sz="1200" dirty="0"/>
          </a:p>
        </p:txBody>
      </p:sp>
      <p:sp>
        <p:nvSpPr>
          <p:cNvPr id="29" name="文本框 28"/>
          <p:cNvSpPr txBox="1"/>
          <p:nvPr/>
        </p:nvSpPr>
        <p:spPr>
          <a:xfrm>
            <a:off x="5436096" y="3242392"/>
            <a:ext cx="1241881" cy="276999"/>
          </a:xfrm>
          <a:prstGeom prst="rect">
            <a:avLst/>
          </a:prstGeom>
          <a:noFill/>
        </p:spPr>
        <p:txBody>
          <a:bodyPr wrap="square" rtlCol="0">
            <a:spAutoFit/>
          </a:bodyPr>
          <a:lstStyle/>
          <a:p>
            <a:pPr algn="ctr"/>
            <a:r>
              <a:rPr kumimoji="1" lang="en-US" altLang="zh-CN" sz="1200" dirty="0" smtClean="0"/>
              <a:t>Traffic</a:t>
            </a:r>
            <a:r>
              <a:rPr kumimoji="1" lang="zh-CN" altLang="en-US" sz="1200" dirty="0" smtClean="0"/>
              <a:t> </a:t>
            </a:r>
            <a:r>
              <a:rPr kumimoji="1" lang="en-US" altLang="zh-CN" sz="1200" dirty="0" smtClean="0"/>
              <a:t>Identify</a:t>
            </a:r>
            <a:endParaRPr kumimoji="1" lang="zh-CN" altLang="en-US" sz="1200" dirty="0"/>
          </a:p>
        </p:txBody>
      </p:sp>
      <p:sp>
        <p:nvSpPr>
          <p:cNvPr id="30" name="圆角矩形 29"/>
          <p:cNvSpPr/>
          <p:nvPr/>
        </p:nvSpPr>
        <p:spPr bwMode="auto">
          <a:xfrm>
            <a:off x="6833149" y="3196226"/>
            <a:ext cx="1249664" cy="369332"/>
          </a:xfrm>
          <a:prstGeom prst="roundRect">
            <a:avLst/>
          </a:prstGeom>
          <a:solidFill>
            <a:srgbClr val="C8DDD8"/>
          </a:solidFill>
          <a:ln w="9525" algn="ctr">
            <a:solidFill>
              <a:schemeClr val="bg1">
                <a:lumMod val="75000"/>
              </a:schemeClr>
            </a:solid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6898257" y="3249851"/>
            <a:ext cx="1119448" cy="276999"/>
          </a:xfrm>
          <a:prstGeom prst="rect">
            <a:avLst/>
          </a:prstGeom>
          <a:noFill/>
        </p:spPr>
        <p:txBody>
          <a:bodyPr wrap="square" rtlCol="0">
            <a:spAutoFit/>
          </a:bodyPr>
          <a:lstStyle/>
          <a:p>
            <a:pPr algn="ctr"/>
            <a:r>
              <a:rPr kumimoji="1" lang="en-US" altLang="zh-CN" sz="1200" dirty="0" smtClean="0"/>
              <a:t>CDR</a:t>
            </a:r>
            <a:r>
              <a:rPr kumimoji="1" lang="zh-CN" altLang="en-US" sz="1200" dirty="0" smtClean="0"/>
              <a:t> </a:t>
            </a:r>
            <a:r>
              <a:rPr kumimoji="1" lang="en-US" altLang="zh-CN" sz="1200" dirty="0" smtClean="0"/>
              <a:t>Fusion</a:t>
            </a:r>
            <a:endParaRPr kumimoji="1" lang="zh-CN" altLang="en-US" sz="1200" dirty="0"/>
          </a:p>
        </p:txBody>
      </p:sp>
      <p:sp>
        <p:nvSpPr>
          <p:cNvPr id="32" name="罐形 31"/>
          <p:cNvSpPr/>
          <p:nvPr/>
        </p:nvSpPr>
        <p:spPr bwMode="auto">
          <a:xfrm>
            <a:off x="3558836" y="2169688"/>
            <a:ext cx="3486968" cy="586504"/>
          </a:xfrm>
          <a:prstGeom prst="can">
            <a:avLst/>
          </a:prstGeom>
          <a:solidFill>
            <a:srgbClr val="C8DDD8"/>
          </a:solidFill>
          <a:ln w="9525" algn="ctr">
            <a:solidFill>
              <a:schemeClr val="bg1">
                <a:lumMod val="75000"/>
              </a:schemeClr>
            </a:solid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4788148" y="4126240"/>
            <a:ext cx="1144091" cy="276999"/>
          </a:xfrm>
          <a:prstGeom prst="rect">
            <a:avLst/>
          </a:prstGeom>
          <a:noFill/>
        </p:spPr>
        <p:txBody>
          <a:bodyPr wrap="square" rtlCol="0">
            <a:spAutoFit/>
          </a:bodyPr>
          <a:lstStyle/>
          <a:p>
            <a:pPr algn="ctr"/>
            <a:r>
              <a:rPr kumimoji="1" lang="en-US" altLang="zh-CN" sz="1200" dirty="0" smtClean="0"/>
              <a:t>ATM</a:t>
            </a:r>
            <a:r>
              <a:rPr kumimoji="1" lang="zh-CN" altLang="en-US" sz="1200" dirty="0" smtClean="0"/>
              <a:t> </a:t>
            </a:r>
            <a:r>
              <a:rPr kumimoji="1" lang="en-US" altLang="zh-CN" sz="1200" dirty="0" smtClean="0"/>
              <a:t>Interface</a:t>
            </a:r>
            <a:endParaRPr kumimoji="1" lang="zh-CN" altLang="en-US" sz="1200" dirty="0"/>
          </a:p>
        </p:txBody>
      </p:sp>
      <p:sp>
        <p:nvSpPr>
          <p:cNvPr id="37" name="圆角矩形 36"/>
          <p:cNvSpPr/>
          <p:nvPr/>
        </p:nvSpPr>
        <p:spPr bwMode="auto">
          <a:xfrm>
            <a:off x="6473871" y="4067974"/>
            <a:ext cx="1608942" cy="369332"/>
          </a:xfrm>
          <a:prstGeom prst="roundRect">
            <a:avLst/>
          </a:prstGeom>
          <a:solidFill>
            <a:srgbClr val="C8DDD8"/>
          </a:solidFill>
          <a:ln w="9525" algn="ctr">
            <a:solidFill>
              <a:schemeClr val="bg1">
                <a:lumMod val="75000"/>
              </a:schemeClr>
            </a:solid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6542088" y="4114142"/>
            <a:ext cx="1457684" cy="276999"/>
          </a:xfrm>
          <a:prstGeom prst="rect">
            <a:avLst/>
          </a:prstGeom>
          <a:noFill/>
        </p:spPr>
        <p:txBody>
          <a:bodyPr wrap="square" rtlCol="0">
            <a:spAutoFit/>
          </a:bodyPr>
          <a:lstStyle/>
          <a:p>
            <a:pPr algn="ctr"/>
            <a:r>
              <a:rPr kumimoji="1" lang="en-US" altLang="zh-CN" sz="1200" dirty="0" smtClean="0"/>
              <a:t>FE/GE</a:t>
            </a:r>
            <a:r>
              <a:rPr kumimoji="1" lang="zh-CN" altLang="en-US" sz="1200" dirty="0" smtClean="0"/>
              <a:t> </a:t>
            </a:r>
            <a:r>
              <a:rPr kumimoji="1" lang="en-US" altLang="zh-CN" sz="1200" dirty="0" smtClean="0"/>
              <a:t>Interface</a:t>
            </a:r>
            <a:endParaRPr kumimoji="1" lang="zh-CN" altLang="en-US" sz="1200" dirty="0"/>
          </a:p>
        </p:txBody>
      </p:sp>
      <p:sp>
        <p:nvSpPr>
          <p:cNvPr id="42" name="文本框 41"/>
          <p:cNvSpPr txBox="1"/>
          <p:nvPr/>
        </p:nvSpPr>
        <p:spPr>
          <a:xfrm>
            <a:off x="3680541" y="2303818"/>
            <a:ext cx="3312368" cy="461665"/>
          </a:xfrm>
          <a:prstGeom prst="rect">
            <a:avLst/>
          </a:prstGeom>
          <a:noFill/>
        </p:spPr>
        <p:txBody>
          <a:bodyPr wrap="square" rtlCol="0">
            <a:spAutoFit/>
          </a:bodyPr>
          <a:lstStyle/>
          <a:p>
            <a:pPr algn="ctr"/>
            <a:r>
              <a:rPr kumimoji="1" lang="en-US" altLang="zh-CN" sz="1200"/>
              <a:t>Data storage and data service for each application system</a:t>
            </a:r>
            <a:endParaRPr kumimoji="1" lang="zh-CN" altLang="en-US" sz="1200" dirty="0"/>
          </a:p>
        </p:txBody>
      </p:sp>
      <p:sp>
        <p:nvSpPr>
          <p:cNvPr id="43" name="圆角矩形 42"/>
          <p:cNvSpPr/>
          <p:nvPr/>
        </p:nvSpPr>
        <p:spPr bwMode="auto">
          <a:xfrm>
            <a:off x="2620597" y="1345969"/>
            <a:ext cx="1249664" cy="369332"/>
          </a:xfrm>
          <a:prstGeom prst="roundRect">
            <a:avLst/>
          </a:prstGeom>
          <a:solidFill>
            <a:srgbClr val="C8DDD8"/>
          </a:solidFill>
          <a:ln w="9525" algn="ctr">
            <a:solidFill>
              <a:schemeClr val="bg1">
                <a:lumMod val="75000"/>
              </a:schemeClr>
            </a:solid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2566984" y="1307279"/>
            <a:ext cx="1399161" cy="461665"/>
          </a:xfrm>
          <a:prstGeom prst="rect">
            <a:avLst/>
          </a:prstGeom>
          <a:noFill/>
        </p:spPr>
        <p:txBody>
          <a:bodyPr wrap="square" rtlCol="0">
            <a:spAutoFit/>
          </a:bodyPr>
          <a:lstStyle/>
          <a:p>
            <a:pPr algn="ctr"/>
            <a:r>
              <a:rPr kumimoji="1" lang="en-US" altLang="zh-CN" sz="1200" dirty="0" smtClean="0"/>
              <a:t>Performance</a:t>
            </a:r>
            <a:r>
              <a:rPr kumimoji="1" lang="zh-CN" altLang="en-US" sz="1200" dirty="0" smtClean="0"/>
              <a:t> </a:t>
            </a:r>
            <a:r>
              <a:rPr kumimoji="1" lang="en-US" altLang="zh-CN" sz="1200" dirty="0" smtClean="0"/>
              <a:t>Analysis</a:t>
            </a:r>
            <a:endParaRPr kumimoji="1" lang="zh-CN" altLang="en-US" sz="1200" dirty="0"/>
          </a:p>
        </p:txBody>
      </p:sp>
      <p:sp>
        <p:nvSpPr>
          <p:cNvPr id="45" name="圆角矩形 44"/>
          <p:cNvSpPr/>
          <p:nvPr/>
        </p:nvSpPr>
        <p:spPr bwMode="auto">
          <a:xfrm>
            <a:off x="4016651" y="1346702"/>
            <a:ext cx="1249664" cy="369332"/>
          </a:xfrm>
          <a:prstGeom prst="roundRect">
            <a:avLst/>
          </a:prstGeom>
          <a:solidFill>
            <a:srgbClr val="C8DDD8"/>
          </a:solidFill>
          <a:ln w="9525" algn="ctr">
            <a:solidFill>
              <a:schemeClr val="bg1">
                <a:lumMod val="75000"/>
              </a:schemeClr>
            </a:solid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46" name="文本框 45"/>
          <p:cNvSpPr txBox="1"/>
          <p:nvPr/>
        </p:nvSpPr>
        <p:spPr>
          <a:xfrm>
            <a:off x="4211960" y="1307279"/>
            <a:ext cx="886638" cy="461665"/>
          </a:xfrm>
          <a:prstGeom prst="rect">
            <a:avLst/>
          </a:prstGeom>
          <a:noFill/>
        </p:spPr>
        <p:txBody>
          <a:bodyPr wrap="square" rtlCol="0">
            <a:spAutoFit/>
          </a:bodyPr>
          <a:lstStyle/>
          <a:p>
            <a:pPr algn="ctr"/>
            <a:r>
              <a:rPr kumimoji="1" lang="en-US" altLang="zh-CN" sz="1200" dirty="0" smtClean="0"/>
              <a:t>Behavior </a:t>
            </a:r>
            <a:endParaRPr kumimoji="1" lang="en-US" altLang="zh-CN" sz="1200" dirty="0" smtClean="0"/>
          </a:p>
          <a:p>
            <a:pPr algn="ctr"/>
            <a:r>
              <a:rPr kumimoji="1" lang="en-US" altLang="zh-CN" sz="1200" dirty="0" smtClean="0"/>
              <a:t>Analysis</a:t>
            </a:r>
            <a:endParaRPr kumimoji="1" lang="zh-CN" altLang="en-US" sz="1200" dirty="0"/>
          </a:p>
        </p:txBody>
      </p:sp>
      <p:cxnSp>
        <p:nvCxnSpPr>
          <p:cNvPr id="48" name="直线连接符 47"/>
          <p:cNvCxnSpPr/>
          <p:nvPr/>
        </p:nvCxnSpPr>
        <p:spPr>
          <a:xfrm>
            <a:off x="711796" y="4725144"/>
            <a:ext cx="7532612" cy="0"/>
          </a:xfrm>
          <a:prstGeom prst="line">
            <a:avLst/>
          </a:prstGeom>
          <a:ln w="19050">
            <a:solidFill>
              <a:srgbClr val="0C6AC0"/>
            </a:solidFill>
            <a:prstDash val="lgDash"/>
          </a:ln>
        </p:spPr>
        <p:style>
          <a:lnRef idx="1">
            <a:schemeClr val="accent1"/>
          </a:lnRef>
          <a:fillRef idx="0">
            <a:schemeClr val="accent1"/>
          </a:fillRef>
          <a:effectRef idx="0">
            <a:schemeClr val="accent1"/>
          </a:effectRef>
          <a:fontRef idx="minor">
            <a:schemeClr val="tx1"/>
          </a:fontRef>
        </p:style>
      </p:cxnSp>
      <p:cxnSp>
        <p:nvCxnSpPr>
          <p:cNvPr id="50" name="直线连接符 49"/>
          <p:cNvCxnSpPr/>
          <p:nvPr/>
        </p:nvCxnSpPr>
        <p:spPr>
          <a:xfrm>
            <a:off x="711796" y="3789040"/>
            <a:ext cx="7532612" cy="0"/>
          </a:xfrm>
          <a:prstGeom prst="line">
            <a:avLst/>
          </a:prstGeom>
          <a:ln w="19050">
            <a:solidFill>
              <a:srgbClr val="0C6AC0"/>
            </a:solidFill>
            <a:prstDash val="lgDash"/>
          </a:ln>
        </p:spPr>
        <p:style>
          <a:lnRef idx="1">
            <a:schemeClr val="accent1"/>
          </a:lnRef>
          <a:fillRef idx="0">
            <a:schemeClr val="accent1"/>
          </a:fillRef>
          <a:effectRef idx="0">
            <a:schemeClr val="accent1"/>
          </a:effectRef>
          <a:fontRef idx="minor">
            <a:schemeClr val="tx1"/>
          </a:fontRef>
        </p:style>
      </p:cxnSp>
      <p:cxnSp>
        <p:nvCxnSpPr>
          <p:cNvPr id="51" name="直线连接符 50"/>
          <p:cNvCxnSpPr/>
          <p:nvPr/>
        </p:nvCxnSpPr>
        <p:spPr>
          <a:xfrm>
            <a:off x="711796" y="2924944"/>
            <a:ext cx="7532612" cy="0"/>
          </a:xfrm>
          <a:prstGeom prst="line">
            <a:avLst/>
          </a:prstGeom>
          <a:ln w="19050">
            <a:solidFill>
              <a:srgbClr val="0C6AC0"/>
            </a:solidFill>
            <a:prstDash val="lgDash"/>
          </a:ln>
        </p:spPr>
        <p:style>
          <a:lnRef idx="1">
            <a:schemeClr val="accent1"/>
          </a:lnRef>
          <a:fillRef idx="0">
            <a:schemeClr val="accent1"/>
          </a:fillRef>
          <a:effectRef idx="0">
            <a:schemeClr val="accent1"/>
          </a:effectRef>
          <a:fontRef idx="minor">
            <a:schemeClr val="tx1"/>
          </a:fontRef>
        </p:style>
      </p:cxnSp>
      <p:sp>
        <p:nvSpPr>
          <p:cNvPr id="54" name="上箭头 53"/>
          <p:cNvSpPr/>
          <p:nvPr/>
        </p:nvSpPr>
        <p:spPr bwMode="auto">
          <a:xfrm>
            <a:off x="3246007" y="4602517"/>
            <a:ext cx="1034723" cy="227443"/>
          </a:xfrm>
          <a:prstGeom prst="upArrow">
            <a:avLst>
              <a:gd name="adj1" fmla="val 60945"/>
              <a:gd name="adj2" fmla="val 56936"/>
            </a:avLst>
          </a:prstGeom>
          <a:solidFill>
            <a:schemeClr val="bg1">
              <a:lumMod val="75000"/>
            </a:schemeClr>
          </a:solidFill>
          <a:ln w="9525" algn="ctr">
            <a:no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55" name="上箭头 54"/>
          <p:cNvSpPr/>
          <p:nvPr/>
        </p:nvSpPr>
        <p:spPr bwMode="auto">
          <a:xfrm>
            <a:off x="4849677" y="4594608"/>
            <a:ext cx="1034723" cy="227443"/>
          </a:xfrm>
          <a:prstGeom prst="upArrow">
            <a:avLst>
              <a:gd name="adj1" fmla="val 60945"/>
              <a:gd name="adj2" fmla="val 56936"/>
            </a:avLst>
          </a:prstGeom>
          <a:solidFill>
            <a:schemeClr val="bg1">
              <a:lumMod val="75000"/>
            </a:schemeClr>
          </a:solidFill>
          <a:ln w="9525" algn="ctr">
            <a:no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56" name="上箭头 55"/>
          <p:cNvSpPr/>
          <p:nvPr/>
        </p:nvSpPr>
        <p:spPr bwMode="auto">
          <a:xfrm>
            <a:off x="6364791" y="4611177"/>
            <a:ext cx="1034723" cy="227443"/>
          </a:xfrm>
          <a:prstGeom prst="upArrow">
            <a:avLst>
              <a:gd name="adj1" fmla="val 60945"/>
              <a:gd name="adj2" fmla="val 56936"/>
            </a:avLst>
          </a:prstGeom>
          <a:solidFill>
            <a:schemeClr val="bg1">
              <a:lumMod val="75000"/>
            </a:schemeClr>
          </a:solidFill>
          <a:ln w="9525" algn="ctr">
            <a:no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57" name="上箭头 56"/>
          <p:cNvSpPr/>
          <p:nvPr/>
        </p:nvSpPr>
        <p:spPr bwMode="auto">
          <a:xfrm>
            <a:off x="4849676" y="3705488"/>
            <a:ext cx="1034723" cy="227443"/>
          </a:xfrm>
          <a:prstGeom prst="upArrow">
            <a:avLst>
              <a:gd name="adj1" fmla="val 60945"/>
              <a:gd name="adj2" fmla="val 56936"/>
            </a:avLst>
          </a:prstGeom>
          <a:solidFill>
            <a:schemeClr val="bg1">
              <a:lumMod val="75000"/>
            </a:schemeClr>
          </a:solidFill>
          <a:ln w="9525" algn="ctr">
            <a:no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58" name="上箭头 57"/>
          <p:cNvSpPr/>
          <p:nvPr/>
        </p:nvSpPr>
        <p:spPr bwMode="auto">
          <a:xfrm>
            <a:off x="4834343" y="2852449"/>
            <a:ext cx="1034723" cy="227443"/>
          </a:xfrm>
          <a:prstGeom prst="upArrow">
            <a:avLst>
              <a:gd name="adj1" fmla="val 60945"/>
              <a:gd name="adj2" fmla="val 56936"/>
            </a:avLst>
          </a:prstGeom>
          <a:solidFill>
            <a:schemeClr val="bg1">
              <a:lumMod val="75000"/>
            </a:schemeClr>
          </a:solidFill>
          <a:ln w="9525" algn="ctr">
            <a:no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59" name="圆角矩形 58"/>
          <p:cNvSpPr/>
          <p:nvPr/>
        </p:nvSpPr>
        <p:spPr bwMode="auto">
          <a:xfrm>
            <a:off x="5440680" y="1350466"/>
            <a:ext cx="1249664" cy="369332"/>
          </a:xfrm>
          <a:prstGeom prst="roundRect">
            <a:avLst/>
          </a:prstGeom>
          <a:solidFill>
            <a:srgbClr val="C8DDD8"/>
          </a:solidFill>
          <a:ln w="9525" algn="ctr">
            <a:solidFill>
              <a:schemeClr val="bg1">
                <a:lumMod val="75000"/>
              </a:schemeClr>
            </a:solid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60" name="文本框 59"/>
          <p:cNvSpPr txBox="1"/>
          <p:nvPr/>
        </p:nvSpPr>
        <p:spPr>
          <a:xfrm>
            <a:off x="5622193" y="1288399"/>
            <a:ext cx="886638" cy="461665"/>
          </a:xfrm>
          <a:prstGeom prst="rect">
            <a:avLst/>
          </a:prstGeom>
          <a:noFill/>
        </p:spPr>
        <p:txBody>
          <a:bodyPr wrap="square" rtlCol="0">
            <a:spAutoFit/>
          </a:bodyPr>
          <a:lstStyle/>
          <a:p>
            <a:pPr algn="ctr"/>
            <a:r>
              <a:rPr kumimoji="1" lang="en-US" altLang="zh-CN" sz="1200" dirty="0"/>
              <a:t>Data </a:t>
            </a:r>
            <a:r>
              <a:rPr kumimoji="1" lang="en-US" altLang="zh-CN" sz="1200" dirty="0" smtClean="0"/>
              <a:t>Operation</a:t>
            </a:r>
            <a:endParaRPr kumimoji="1" lang="zh-CN" altLang="en-US" sz="1200" dirty="0"/>
          </a:p>
        </p:txBody>
      </p:sp>
      <p:sp>
        <p:nvSpPr>
          <p:cNvPr id="61" name="圆角矩形 60"/>
          <p:cNvSpPr/>
          <p:nvPr/>
        </p:nvSpPr>
        <p:spPr bwMode="auto">
          <a:xfrm>
            <a:off x="6843336" y="1345969"/>
            <a:ext cx="1249664" cy="369332"/>
          </a:xfrm>
          <a:prstGeom prst="roundRect">
            <a:avLst/>
          </a:prstGeom>
          <a:solidFill>
            <a:srgbClr val="C8DDD8"/>
          </a:solidFill>
          <a:ln w="9525" algn="ctr">
            <a:solidFill>
              <a:schemeClr val="bg1">
                <a:lumMod val="75000"/>
              </a:schemeClr>
            </a:solidFill>
            <a:miter lim="800000"/>
          </a:ln>
        </p:spPr>
        <p:txBody>
          <a:bodyPr rtlCol="0" anchor="ctr"/>
          <a:lstStyle/>
          <a:p>
            <a:pPr algn="ctr"/>
            <a:endParaRPr kumimoji="1" lang="zh-CN" altLang="en-US" sz="1200" b="1" dirty="0">
              <a:latin typeface="微软雅黑" panose="020B0503020204020204" pitchFamily="34" charset="-122"/>
              <a:ea typeface="微软雅黑" panose="020B0503020204020204" pitchFamily="34" charset="-122"/>
            </a:endParaRPr>
          </a:p>
        </p:txBody>
      </p:sp>
      <p:sp>
        <p:nvSpPr>
          <p:cNvPr id="62" name="文本框 61"/>
          <p:cNvSpPr txBox="1"/>
          <p:nvPr/>
        </p:nvSpPr>
        <p:spPr>
          <a:xfrm>
            <a:off x="6992909" y="1313662"/>
            <a:ext cx="962337" cy="461665"/>
          </a:xfrm>
          <a:prstGeom prst="rect">
            <a:avLst/>
          </a:prstGeom>
          <a:noFill/>
        </p:spPr>
        <p:txBody>
          <a:bodyPr wrap="square" rtlCol="0">
            <a:spAutoFit/>
          </a:bodyPr>
          <a:lstStyle/>
          <a:p>
            <a:pPr algn="ctr"/>
            <a:r>
              <a:rPr kumimoji="1" lang="en-US" altLang="zh-CN" sz="1200" dirty="0"/>
              <a:t>Industry </a:t>
            </a:r>
            <a:r>
              <a:rPr kumimoji="1" lang="en-US" altLang="zh-CN" sz="1200" dirty="0" smtClean="0"/>
              <a:t>Application</a:t>
            </a:r>
            <a:endParaRPr kumimoji="1" lang="zh-CN" altLang="en-US" sz="1200"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标题 1"/>
          <p:cNvSpPr txBox="1"/>
          <p:nvPr/>
        </p:nvSpPr>
        <p:spPr bwMode="auto">
          <a:xfrm>
            <a:off x="0" y="115888"/>
            <a:ext cx="8675688" cy="649287"/>
          </a:xfrm>
          <a:prstGeom prst="rect">
            <a:avLst/>
          </a:prstGeom>
          <a:noFill/>
          <a:ln w="9525">
            <a:noFill/>
            <a:miter lim="800000"/>
          </a:ln>
        </p:spPr>
        <p:txBody>
          <a:bodyPr/>
          <a:lstStyle/>
          <a:p>
            <a:r>
              <a:rPr lang="zh-CN" altLang="en-US" sz="2400" b="1" dirty="0" smtClean="0">
                <a:latin typeface="微软雅黑" panose="020B0503020204020204" pitchFamily="34" charset="-122"/>
                <a:ea typeface="微软雅黑" panose="020B0503020204020204" pitchFamily="34" charset="-122"/>
              </a:rPr>
              <a:t>建设重点</a:t>
            </a:r>
            <a:r>
              <a:rPr lang="en-US" altLang="zh-CN" sz="2400" b="1" dirty="0" smtClean="0">
                <a:latin typeface="微软雅黑" panose="020B0503020204020204" pitchFamily="34" charset="-122"/>
                <a:ea typeface="微软雅黑" panose="020B0503020204020204" pitchFamily="34" charset="-122"/>
              </a:rPr>
              <a:t>2——</a:t>
            </a:r>
            <a:r>
              <a:rPr lang="zh-CN" altLang="en-US" sz="2400" b="1" dirty="0" smtClean="0">
                <a:latin typeface="微软雅黑" panose="020B0503020204020204" pitchFamily="34" charset="-122"/>
                <a:ea typeface="微软雅黑" panose="020B0503020204020204" pitchFamily="34" charset="-122"/>
              </a:rPr>
              <a:t>制定数据治理规则</a:t>
            </a:r>
            <a:endParaRPr lang="zh-CN" altLang="en-US" sz="2400" b="1" dirty="0">
              <a:latin typeface="微软雅黑" panose="020B0503020204020204" pitchFamily="34" charset="-122"/>
              <a:ea typeface="微软雅黑" panose="020B0503020204020204" pitchFamily="34" charset="-122"/>
            </a:endParaRPr>
          </a:p>
        </p:txBody>
      </p:sp>
      <p:grpSp>
        <p:nvGrpSpPr>
          <p:cNvPr id="2" name="组合 69"/>
          <p:cNvGrpSpPr/>
          <p:nvPr/>
        </p:nvGrpSpPr>
        <p:grpSpPr bwMode="auto">
          <a:xfrm>
            <a:off x="3563888" y="4077072"/>
            <a:ext cx="5328592" cy="2664296"/>
            <a:chOff x="-283683" y="1348045"/>
            <a:chExt cx="9681703" cy="4496078"/>
          </a:xfrm>
        </p:grpSpPr>
        <p:grpSp>
          <p:nvGrpSpPr>
            <p:cNvPr id="3" name="Group 64"/>
            <p:cNvGrpSpPr/>
            <p:nvPr/>
          </p:nvGrpSpPr>
          <p:grpSpPr bwMode="auto">
            <a:xfrm>
              <a:off x="2743479" y="1948364"/>
              <a:ext cx="3356630" cy="3484392"/>
              <a:chOff x="2451116" y="2636840"/>
              <a:chExt cx="3525211" cy="3483692"/>
            </a:xfrm>
          </p:grpSpPr>
          <p:sp>
            <p:nvSpPr>
              <p:cNvPr id="126" name="Oval 4"/>
              <p:cNvSpPr>
                <a:spLocks noChangeAspect="1" noChangeArrowheads="1"/>
              </p:cNvSpPr>
              <p:nvPr/>
            </p:nvSpPr>
            <p:spPr bwMode="auto">
              <a:xfrm>
                <a:off x="2451116" y="2636840"/>
                <a:ext cx="3525211" cy="3377308"/>
              </a:xfrm>
              <a:prstGeom prst="ellipse">
                <a:avLst/>
              </a:prstGeom>
              <a:noFill/>
              <a:ln w="28575">
                <a:solidFill>
                  <a:srgbClr val="4F81BD"/>
                </a:solidFill>
                <a:round/>
              </a:ln>
            </p:spPr>
            <p:txBody>
              <a:bodyPr wrap="none" anchor="ctr"/>
              <a:lstStyle/>
              <a:p>
                <a:endParaRPr lang="zh-CN" altLang="en-US" sz="1100">
                  <a:solidFill>
                    <a:srgbClr val="000000"/>
                  </a:solidFill>
                  <a:latin typeface="微软雅黑" panose="020B0503020204020204" pitchFamily="34" charset="-122"/>
                  <a:ea typeface="微软雅黑" panose="020B0503020204020204" pitchFamily="34" charset="-122"/>
                </a:endParaRPr>
              </a:p>
            </p:txBody>
          </p:sp>
          <p:sp>
            <p:nvSpPr>
              <p:cNvPr id="127" name="AutoShape 5"/>
              <p:cNvSpPr>
                <a:spLocks noChangeAspect="1" noChangeArrowheads="1"/>
              </p:cNvSpPr>
              <p:nvPr/>
            </p:nvSpPr>
            <p:spPr bwMode="auto">
              <a:xfrm rot="5340000" flipH="1">
                <a:off x="3981945" y="5822887"/>
                <a:ext cx="220707" cy="374583"/>
              </a:xfrm>
              <a:prstGeom prst="triangle">
                <a:avLst>
                  <a:gd name="adj" fmla="val 50000"/>
                </a:avLst>
              </a:prstGeom>
              <a:solidFill>
                <a:srgbClr val="4F81BD"/>
              </a:solidFill>
              <a:ln w="22225">
                <a:solidFill>
                  <a:srgbClr val="4F81BD"/>
                </a:solidFill>
                <a:miter lim="800000"/>
              </a:ln>
            </p:spPr>
            <p:txBody>
              <a:bodyPr rot="10800000" vert="eaVert" wrap="none" anchor="ctr"/>
              <a:lstStyle/>
              <a:p>
                <a:endParaRPr lang="zh-CN" altLang="en-US" sz="1100">
                  <a:solidFill>
                    <a:srgbClr val="000000"/>
                  </a:solidFill>
                  <a:latin typeface="微软雅黑" panose="020B0503020204020204" pitchFamily="34" charset="-122"/>
                  <a:ea typeface="微软雅黑" panose="020B0503020204020204" pitchFamily="34" charset="-122"/>
                </a:endParaRPr>
              </a:p>
            </p:txBody>
          </p:sp>
          <p:sp>
            <p:nvSpPr>
              <p:cNvPr id="128" name="AutoShape 6"/>
              <p:cNvSpPr>
                <a:spLocks noChangeAspect="1" noChangeArrowheads="1"/>
              </p:cNvSpPr>
              <p:nvPr/>
            </p:nvSpPr>
            <p:spPr bwMode="auto">
              <a:xfrm rot="-1620000">
                <a:off x="5738244" y="3564131"/>
                <a:ext cx="219036" cy="338208"/>
              </a:xfrm>
              <a:prstGeom prst="triangle">
                <a:avLst>
                  <a:gd name="adj" fmla="val 50000"/>
                </a:avLst>
              </a:prstGeom>
              <a:solidFill>
                <a:srgbClr val="4F81BD"/>
              </a:solidFill>
              <a:ln w="22225">
                <a:solidFill>
                  <a:srgbClr val="4F81BD"/>
                </a:solidFill>
                <a:miter lim="800000"/>
              </a:ln>
            </p:spPr>
            <p:txBody>
              <a:bodyPr wrap="none" anchor="ctr"/>
              <a:lstStyle/>
              <a:p>
                <a:endParaRPr lang="zh-CN" altLang="en-US" sz="1100">
                  <a:solidFill>
                    <a:srgbClr val="000000"/>
                  </a:solidFill>
                  <a:latin typeface="微软雅黑" panose="020B0503020204020204" pitchFamily="34" charset="-122"/>
                  <a:ea typeface="微软雅黑" panose="020B0503020204020204" pitchFamily="34" charset="-122"/>
                </a:endParaRPr>
              </a:p>
            </p:txBody>
          </p:sp>
          <p:sp>
            <p:nvSpPr>
              <p:cNvPr id="129" name="AutoShape 7"/>
              <p:cNvSpPr>
                <a:spLocks noChangeAspect="1" noChangeArrowheads="1"/>
              </p:cNvSpPr>
              <p:nvPr/>
            </p:nvSpPr>
            <p:spPr bwMode="auto">
              <a:xfrm rot="1200000" flipV="1">
                <a:off x="2492384" y="3381531"/>
                <a:ext cx="238083" cy="371551"/>
              </a:xfrm>
              <a:prstGeom prst="triangle">
                <a:avLst>
                  <a:gd name="adj" fmla="val 50000"/>
                </a:avLst>
              </a:prstGeom>
              <a:solidFill>
                <a:srgbClr val="4F81BD"/>
              </a:solidFill>
              <a:ln w="22225">
                <a:solidFill>
                  <a:srgbClr val="4F81BD"/>
                </a:solidFill>
                <a:miter lim="800000"/>
              </a:ln>
            </p:spPr>
            <p:txBody>
              <a:bodyPr rot="10800000" wrap="none" anchor="ctr"/>
              <a:lstStyle/>
              <a:p>
                <a:endParaRPr lang="zh-CN" altLang="en-US" sz="1100">
                  <a:solidFill>
                    <a:srgbClr val="000000"/>
                  </a:solidFill>
                  <a:latin typeface="微软雅黑" panose="020B0503020204020204" pitchFamily="34" charset="-122"/>
                  <a:ea typeface="微软雅黑" panose="020B0503020204020204" pitchFamily="34" charset="-122"/>
                </a:endParaRPr>
              </a:p>
            </p:txBody>
          </p:sp>
        </p:grpSp>
        <p:sp>
          <p:nvSpPr>
            <p:cNvPr id="68" name="Text Box 8"/>
            <p:cNvSpPr txBox="1">
              <a:spLocks noChangeAspect="1" noChangeArrowheads="1"/>
            </p:cNvSpPr>
            <p:nvPr/>
          </p:nvSpPr>
          <p:spPr bwMode="auto">
            <a:xfrm>
              <a:off x="1374811" y="2433053"/>
              <a:ext cx="1755847" cy="408191"/>
            </a:xfrm>
            <a:prstGeom prst="rect">
              <a:avLst/>
            </a:prstGeom>
            <a:noFill/>
            <a:ln w="9525">
              <a:noFill/>
              <a:miter lim="800000"/>
            </a:ln>
          </p:spPr>
          <p:txBody>
            <a:bodyPr wrap="none">
              <a:spAutoFit/>
            </a:bodyPr>
            <a:lstStyle/>
            <a:p>
              <a:pPr algn="ctr" eaLnBrk="0" hangingPunct="0">
                <a:spcBef>
                  <a:spcPct val="50000"/>
                </a:spcBef>
              </a:pPr>
              <a:r>
                <a:rPr lang="zh-CN" altLang="en-US" sz="1100" b="1" dirty="0">
                  <a:solidFill>
                    <a:srgbClr val="1F497D"/>
                  </a:solidFill>
                  <a:latin typeface="微软雅黑" panose="020B0503020204020204" pitchFamily="34" charset="-122"/>
                  <a:ea typeface="微软雅黑" panose="020B0503020204020204" pitchFamily="34" charset="-122"/>
                </a:rPr>
                <a:t>规范约束</a:t>
              </a:r>
              <a:endParaRPr lang="zh-CN" altLang="en-US" sz="1100" b="1" dirty="0">
                <a:solidFill>
                  <a:srgbClr val="1F497D"/>
                </a:solidFill>
                <a:latin typeface="微软雅黑" panose="020B0503020204020204" pitchFamily="34" charset="-122"/>
                <a:ea typeface="微软雅黑" panose="020B0503020204020204" pitchFamily="34" charset="-122"/>
              </a:endParaRPr>
            </a:p>
          </p:txBody>
        </p:sp>
        <p:sp>
          <p:nvSpPr>
            <p:cNvPr id="69" name="Text Box 10"/>
            <p:cNvSpPr txBox="1">
              <a:spLocks noChangeAspect="1" noChangeArrowheads="1"/>
            </p:cNvSpPr>
            <p:nvPr/>
          </p:nvSpPr>
          <p:spPr bwMode="auto">
            <a:xfrm>
              <a:off x="3511719" y="5435932"/>
              <a:ext cx="1755847" cy="408191"/>
            </a:xfrm>
            <a:prstGeom prst="rect">
              <a:avLst/>
            </a:prstGeom>
            <a:noFill/>
            <a:ln w="9525">
              <a:noFill/>
              <a:miter lim="800000"/>
            </a:ln>
          </p:spPr>
          <p:txBody>
            <a:bodyPr wrap="none">
              <a:spAutoFit/>
            </a:bodyPr>
            <a:lstStyle/>
            <a:p>
              <a:pPr algn="ctr" eaLnBrk="0" hangingPunct="0">
                <a:spcBef>
                  <a:spcPct val="50000"/>
                </a:spcBef>
              </a:pPr>
              <a:r>
                <a:rPr lang="zh-CN" altLang="en-US" sz="1100" b="1">
                  <a:solidFill>
                    <a:srgbClr val="1F497D"/>
                  </a:solidFill>
                  <a:latin typeface="微软雅黑" panose="020B0503020204020204" pitchFamily="34" charset="-122"/>
                  <a:ea typeface="微软雅黑" panose="020B0503020204020204" pitchFamily="34" charset="-122"/>
                </a:rPr>
                <a:t>构建基础</a:t>
              </a:r>
              <a:endParaRPr lang="zh-CN" altLang="en-US" sz="1100" b="1">
                <a:solidFill>
                  <a:srgbClr val="1F497D"/>
                </a:solidFill>
                <a:latin typeface="微软雅黑" panose="020B0503020204020204" pitchFamily="34" charset="-122"/>
                <a:ea typeface="微软雅黑" panose="020B0503020204020204" pitchFamily="34" charset="-122"/>
              </a:endParaRPr>
            </a:p>
          </p:txBody>
        </p:sp>
        <p:sp>
          <p:nvSpPr>
            <p:cNvPr id="70" name="Text Box 9"/>
            <p:cNvSpPr txBox="1">
              <a:spLocks noChangeAspect="1" noChangeArrowheads="1"/>
            </p:cNvSpPr>
            <p:nvPr/>
          </p:nvSpPr>
          <p:spPr bwMode="auto">
            <a:xfrm>
              <a:off x="5808139" y="2933014"/>
              <a:ext cx="1755847" cy="408191"/>
            </a:xfrm>
            <a:prstGeom prst="rect">
              <a:avLst/>
            </a:prstGeom>
            <a:noFill/>
            <a:ln w="9525">
              <a:noFill/>
              <a:miter lim="800000"/>
            </a:ln>
          </p:spPr>
          <p:txBody>
            <a:bodyPr wrap="none">
              <a:spAutoFit/>
            </a:bodyPr>
            <a:lstStyle/>
            <a:p>
              <a:pPr algn="ctr" eaLnBrk="0" hangingPunct="0">
                <a:spcBef>
                  <a:spcPct val="50000"/>
                </a:spcBef>
              </a:pPr>
              <a:r>
                <a:rPr lang="zh-CN" altLang="en-US" sz="1100" b="1">
                  <a:solidFill>
                    <a:srgbClr val="1F497D"/>
                  </a:solidFill>
                  <a:latin typeface="微软雅黑" panose="020B0503020204020204" pitchFamily="34" charset="-122"/>
                  <a:ea typeface="微软雅黑" panose="020B0503020204020204" pitchFamily="34" charset="-122"/>
                </a:rPr>
                <a:t>提升改进</a:t>
              </a:r>
              <a:endParaRPr lang="zh-CN" altLang="en-US" sz="1100" b="1">
                <a:solidFill>
                  <a:srgbClr val="1F497D"/>
                </a:solidFill>
                <a:latin typeface="微软雅黑" panose="020B0503020204020204" pitchFamily="34" charset="-122"/>
                <a:ea typeface="微软雅黑" panose="020B0503020204020204" pitchFamily="34" charset="-122"/>
              </a:endParaRPr>
            </a:p>
          </p:txBody>
        </p:sp>
        <p:sp>
          <p:nvSpPr>
            <p:cNvPr id="71" name="Oval 10"/>
            <p:cNvSpPr>
              <a:spLocks noChangeAspect="1" noChangeArrowheads="1"/>
            </p:cNvSpPr>
            <p:nvPr/>
          </p:nvSpPr>
          <p:spPr bwMode="auto">
            <a:xfrm>
              <a:off x="5019670" y="3530477"/>
              <a:ext cx="1936342" cy="1925362"/>
            </a:xfrm>
            <a:prstGeom prst="ellipse">
              <a:avLst/>
            </a:prstGeom>
            <a:noFill/>
            <a:ln w="9525">
              <a:solidFill>
                <a:srgbClr val="186EDC"/>
              </a:solidFill>
              <a:round/>
            </a:ln>
            <a:effectLst/>
          </p:spPr>
          <p:txBody>
            <a:bodyPr wrap="none" anchor="ctr"/>
            <a:lstStyle/>
            <a:p>
              <a:pPr algn="ctr" fontAlgn="auto">
                <a:lnSpc>
                  <a:spcPct val="90000"/>
                </a:lnSpc>
                <a:spcBef>
                  <a:spcPts val="0"/>
                </a:spcBef>
                <a:spcAft>
                  <a:spcPts val="0"/>
                </a:spcAft>
                <a:defRPr/>
              </a:pPr>
              <a:endParaRPr lang="en-US" altLang="zh-CN" sz="20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2" name="Oval 11"/>
            <p:cNvSpPr>
              <a:spLocks noChangeAspect="1" noChangeArrowheads="1"/>
            </p:cNvSpPr>
            <p:nvPr/>
          </p:nvSpPr>
          <p:spPr bwMode="auto">
            <a:xfrm>
              <a:off x="5023782" y="3530477"/>
              <a:ext cx="1932229" cy="1925362"/>
            </a:xfrm>
            <a:prstGeom prst="ellipse">
              <a:avLst/>
            </a:prstGeom>
            <a:gradFill rotWithShape="1">
              <a:gsLst>
                <a:gs pos="0">
                  <a:srgbClr val="186EDC">
                    <a:gamma/>
                    <a:tint val="80000"/>
                    <a:invGamma/>
                    <a:alpha val="60001"/>
                  </a:srgbClr>
                </a:gs>
                <a:gs pos="100000">
                  <a:srgbClr val="186EDC">
                    <a:alpha val="50000"/>
                  </a:srgbClr>
                </a:gs>
              </a:gsLst>
              <a:path path="shape">
                <a:fillToRect l="50000" t="50000" r="50000" b="50000"/>
              </a:path>
            </a:gradFill>
            <a:ln w="9525">
              <a:noFill/>
              <a:round/>
            </a:ln>
            <a:effectLst/>
          </p:spPr>
          <p:txBody>
            <a:bodyPr wrap="none" anchor="ctr"/>
            <a:lstStyle/>
            <a:p>
              <a:pPr algn="r" fontAlgn="auto">
                <a:lnSpc>
                  <a:spcPct val="90000"/>
                </a:lnSpc>
                <a:spcBef>
                  <a:spcPts val="0"/>
                </a:spcBef>
                <a:spcAft>
                  <a:spcPts val="0"/>
                </a:spcAft>
                <a:defRPr/>
              </a:pPr>
              <a:r>
                <a:rPr lang="en-US" altLang="zh-CN" b="1">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endParaRPr lang="en-US" altLang="zh-CN" b="1">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73" name="Oval 13"/>
            <p:cNvSpPr>
              <a:spLocks noChangeAspect="1" noChangeArrowheads="1"/>
            </p:cNvSpPr>
            <p:nvPr/>
          </p:nvSpPr>
          <p:spPr bwMode="auto">
            <a:xfrm>
              <a:off x="5377339" y="3929474"/>
              <a:ext cx="1488228" cy="1478163"/>
            </a:xfrm>
            <a:prstGeom prst="ellipse">
              <a:avLst/>
            </a:prstGeom>
            <a:gradFill rotWithShape="1">
              <a:gsLst>
                <a:gs pos="0">
                  <a:srgbClr val="186EDC">
                    <a:gamma/>
                    <a:tint val="80000"/>
                    <a:invGamma/>
                    <a:alpha val="60001"/>
                  </a:srgbClr>
                </a:gs>
                <a:gs pos="100000">
                  <a:srgbClr val="186EDC">
                    <a:alpha val="50000"/>
                  </a:srgbClr>
                </a:gs>
              </a:gsLst>
              <a:path path="shape">
                <a:fillToRect l="50000" t="50000" r="50000" b="50000"/>
              </a:path>
            </a:gradFill>
            <a:ln w="9525">
              <a:noFill/>
              <a:round/>
            </a:ln>
            <a:effectLst/>
          </p:spPr>
          <p:txBody>
            <a:bodyPr wrap="none" anchor="ctr"/>
            <a:lstStyle/>
            <a:p>
              <a:pPr algn="ctr" fontAlgn="auto">
                <a:lnSpc>
                  <a:spcPct val="90000"/>
                </a:lnSpc>
                <a:spcBef>
                  <a:spcPts val="0"/>
                </a:spcBef>
                <a:spcAft>
                  <a:spcPts val="0"/>
                </a:spcAft>
                <a:defRPr/>
              </a:pPr>
              <a:r>
                <a:rPr lang="en-US" b="1">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endParaRPr lang="en-US" b="1">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74" name="Oval 14"/>
            <p:cNvSpPr>
              <a:spLocks noChangeAspect="1" noChangeArrowheads="1"/>
            </p:cNvSpPr>
            <p:nvPr/>
          </p:nvSpPr>
          <p:spPr bwMode="auto">
            <a:xfrm>
              <a:off x="5685672" y="4296336"/>
              <a:ext cx="1097672" cy="1089878"/>
            </a:xfrm>
            <a:prstGeom prst="ellipse">
              <a:avLst/>
            </a:prstGeom>
            <a:gradFill rotWithShape="1">
              <a:gsLst>
                <a:gs pos="0">
                  <a:srgbClr val="186EDC">
                    <a:gamma/>
                    <a:tint val="80000"/>
                    <a:invGamma/>
                    <a:alpha val="60001"/>
                  </a:srgbClr>
                </a:gs>
                <a:gs pos="100000">
                  <a:srgbClr val="186EDC">
                    <a:alpha val="50000"/>
                  </a:srgbClr>
                </a:gs>
              </a:gsLst>
              <a:path path="shape">
                <a:fillToRect l="50000" t="50000" r="50000" b="50000"/>
              </a:path>
            </a:gradFill>
            <a:ln w="9525">
              <a:noFill/>
              <a:round/>
            </a:ln>
            <a:effectLst/>
          </p:spPr>
          <p:txBody>
            <a:bodyPr wrap="none" anchor="ctr"/>
            <a:lstStyle/>
            <a:p>
              <a:pPr algn="ctr" fontAlgn="auto">
                <a:lnSpc>
                  <a:spcPct val="90000"/>
                </a:lnSpc>
                <a:spcBef>
                  <a:spcPts val="0"/>
                </a:spcBef>
                <a:spcAft>
                  <a:spcPts val="0"/>
                </a:spcAft>
                <a:defRPr/>
              </a:pPr>
              <a:r>
                <a:rPr lang="en-US" b="1">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endParaRPr lang="en-US" b="1">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75" name="Text Box 31"/>
            <p:cNvSpPr txBox="1">
              <a:spLocks noChangeArrowheads="1"/>
            </p:cNvSpPr>
            <p:nvPr/>
          </p:nvSpPr>
          <p:spPr bwMode="auto">
            <a:xfrm>
              <a:off x="5071156" y="4327385"/>
              <a:ext cx="1876110" cy="432202"/>
            </a:xfrm>
            <a:prstGeom prst="rect">
              <a:avLst/>
            </a:prstGeom>
            <a:noFill/>
            <a:ln w="9525">
              <a:noFill/>
              <a:miter lim="800000"/>
            </a:ln>
          </p:spPr>
          <p:txBody>
            <a:bodyPr wrap="none">
              <a:spAutoFit/>
            </a:bodyPr>
            <a:lstStyle/>
            <a:p>
              <a:pPr algn="ctr"/>
              <a:r>
                <a:rPr lang="zh-CN" altLang="en-US" sz="1200" b="1">
                  <a:solidFill>
                    <a:srgbClr val="FFFFFF"/>
                  </a:solidFill>
                  <a:latin typeface="微软雅黑" panose="020B0503020204020204" pitchFamily="34" charset="-122"/>
                  <a:ea typeface="微软雅黑" panose="020B0503020204020204" pitchFamily="34" charset="-122"/>
                </a:rPr>
                <a:t>数据评估</a:t>
              </a:r>
              <a:endParaRPr lang="zh-CN" altLang="en-US" sz="1200" b="1">
                <a:solidFill>
                  <a:srgbClr val="FFFFFF"/>
                </a:solidFill>
                <a:latin typeface="微软雅黑" panose="020B0503020204020204" pitchFamily="34" charset="-122"/>
                <a:ea typeface="微软雅黑" panose="020B0503020204020204" pitchFamily="34" charset="-122"/>
              </a:endParaRPr>
            </a:p>
          </p:txBody>
        </p:sp>
        <p:sp>
          <p:nvSpPr>
            <p:cNvPr id="76" name="Oval 2"/>
            <p:cNvSpPr>
              <a:spLocks noChangeAspect="1" noChangeArrowheads="1"/>
            </p:cNvSpPr>
            <p:nvPr/>
          </p:nvSpPr>
          <p:spPr bwMode="auto">
            <a:xfrm>
              <a:off x="2018548" y="3383197"/>
              <a:ext cx="1911675" cy="2021762"/>
            </a:xfrm>
            <a:prstGeom prst="ellipse">
              <a:avLst/>
            </a:prstGeom>
            <a:noFill/>
            <a:ln w="12700">
              <a:solidFill>
                <a:srgbClr val="F38413"/>
              </a:solidFill>
              <a:round/>
            </a:ln>
            <a:effectLst/>
          </p:spPr>
          <p:txBody>
            <a:bodyPr wrap="none" anchor="ctr"/>
            <a:lstStyle/>
            <a:p>
              <a:pPr algn="ctr" fontAlgn="auto">
                <a:lnSpc>
                  <a:spcPct val="90000"/>
                </a:lnSpc>
                <a:spcBef>
                  <a:spcPts val="0"/>
                </a:spcBef>
                <a:spcAft>
                  <a:spcPts val="0"/>
                </a:spcAft>
                <a:defRPr/>
              </a:pPr>
              <a:endParaRPr lang="en-US" altLang="zh-CN" sz="2000" b="1" kern="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7" name="Oval 3"/>
            <p:cNvSpPr>
              <a:spLocks noChangeAspect="1" noChangeArrowheads="1"/>
            </p:cNvSpPr>
            <p:nvPr/>
          </p:nvSpPr>
          <p:spPr bwMode="auto">
            <a:xfrm>
              <a:off x="2141881" y="4130311"/>
              <a:ext cx="1085337" cy="1146112"/>
            </a:xfrm>
            <a:prstGeom prst="ellipse">
              <a:avLst/>
            </a:prstGeom>
            <a:gradFill rotWithShape="1">
              <a:gsLst>
                <a:gs pos="0">
                  <a:srgbClr val="EF8A1E">
                    <a:gamma/>
                    <a:tint val="80000"/>
                    <a:invGamma/>
                    <a:alpha val="39999"/>
                  </a:srgbClr>
                </a:gs>
                <a:gs pos="100000">
                  <a:srgbClr val="EF8A1E">
                    <a:alpha val="50000"/>
                  </a:srgbClr>
                </a:gs>
              </a:gsLst>
              <a:path path="shape">
                <a:fillToRect l="50000" t="50000" r="50000" b="50000"/>
              </a:path>
            </a:gradFill>
            <a:ln w="12700">
              <a:noFill/>
              <a:round/>
            </a:ln>
            <a:effectLst/>
          </p:spPr>
          <p:txBody>
            <a:bodyPr wrap="none" anchor="ctr"/>
            <a:lstStyle/>
            <a:p>
              <a:pPr algn="ctr" fontAlgn="auto">
                <a:lnSpc>
                  <a:spcPct val="90000"/>
                </a:lnSpc>
                <a:spcBef>
                  <a:spcPts val="0"/>
                </a:spcBef>
                <a:spcAft>
                  <a:spcPts val="0"/>
                </a:spcAft>
                <a:defRPr/>
              </a:pPr>
              <a:endParaRPr lang="en-US" altLang="zh-CN" b="1" kern="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fontAlgn="auto">
                <a:lnSpc>
                  <a:spcPct val="90000"/>
                </a:lnSpc>
                <a:spcBef>
                  <a:spcPts val="0"/>
                </a:spcBef>
                <a:spcAft>
                  <a:spcPts val="0"/>
                </a:spcAft>
                <a:defRPr/>
              </a:pPr>
              <a:endParaRPr lang="en-US" altLang="zh-CN" b="1" kern="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78" name="Oval 4"/>
            <p:cNvSpPr>
              <a:spLocks noChangeAspect="1" noChangeArrowheads="1"/>
            </p:cNvSpPr>
            <p:nvPr/>
          </p:nvSpPr>
          <p:spPr bwMode="auto">
            <a:xfrm>
              <a:off x="2088438" y="3790227"/>
              <a:ext cx="1467671" cy="1558498"/>
            </a:xfrm>
            <a:prstGeom prst="ellipse">
              <a:avLst/>
            </a:prstGeom>
            <a:gradFill rotWithShape="1">
              <a:gsLst>
                <a:gs pos="0">
                  <a:srgbClr val="EF8A1E">
                    <a:gamma/>
                    <a:tint val="80000"/>
                    <a:invGamma/>
                    <a:alpha val="39999"/>
                  </a:srgbClr>
                </a:gs>
                <a:gs pos="100000">
                  <a:srgbClr val="EF8A1E">
                    <a:alpha val="50000"/>
                  </a:srgbClr>
                </a:gs>
              </a:gsLst>
              <a:path path="shape">
                <a:fillToRect l="50000" t="50000" r="50000" b="50000"/>
              </a:path>
            </a:gradFill>
            <a:ln w="12700">
              <a:noFill/>
              <a:round/>
            </a:ln>
            <a:effectLst/>
          </p:spPr>
          <p:txBody>
            <a:bodyPr wrap="none" anchor="ctr"/>
            <a:lstStyle/>
            <a:p>
              <a:pPr algn="ctr" fontAlgn="auto">
                <a:lnSpc>
                  <a:spcPct val="90000"/>
                </a:lnSpc>
                <a:spcBef>
                  <a:spcPts val="0"/>
                </a:spcBef>
                <a:spcAft>
                  <a:spcPts val="0"/>
                </a:spcAft>
                <a:defRPr/>
              </a:pPr>
              <a:endParaRPr lang="en-US" altLang="zh-CN" b="1" kern="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fontAlgn="auto">
                <a:lnSpc>
                  <a:spcPct val="90000"/>
                </a:lnSpc>
                <a:spcBef>
                  <a:spcPts val="0"/>
                </a:spcBef>
                <a:spcAft>
                  <a:spcPts val="0"/>
                </a:spcAft>
                <a:defRPr/>
              </a:pPr>
              <a:endParaRPr lang="en-US" altLang="zh-CN" b="1" kern="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79" name="Line 6"/>
            <p:cNvSpPr>
              <a:spLocks noChangeShapeType="1"/>
            </p:cNvSpPr>
            <p:nvPr/>
          </p:nvSpPr>
          <p:spPr bwMode="auto">
            <a:xfrm>
              <a:off x="1952770" y="4197258"/>
              <a:ext cx="1155228" cy="0"/>
            </a:xfrm>
            <a:prstGeom prst="line">
              <a:avLst/>
            </a:prstGeom>
            <a:noFill/>
            <a:ln>
              <a:noFill/>
            </a:ln>
          </p:spPr>
          <p:txBody>
            <a:bodyPr/>
            <a:lstStyle/>
            <a:p>
              <a:pPr fontAlgn="auto">
                <a:spcBef>
                  <a:spcPts val="0"/>
                </a:spcBef>
                <a:spcAft>
                  <a:spcPts val="0"/>
                </a:spcAft>
                <a:defRPr/>
              </a:pPr>
              <a:endParaRPr lang="en-GB" sz="1100" kern="0">
                <a:solidFill>
                  <a:sysClr val="windowText" lastClr="000000"/>
                </a:solidFill>
                <a:latin typeface="微软雅黑" panose="020B0503020204020204" pitchFamily="34" charset="-122"/>
                <a:ea typeface="微软雅黑" panose="020B0503020204020204" pitchFamily="34" charset="-122"/>
              </a:endParaRPr>
            </a:p>
          </p:txBody>
        </p:sp>
        <p:sp>
          <p:nvSpPr>
            <p:cNvPr id="80" name="Oval 5"/>
            <p:cNvSpPr>
              <a:spLocks noChangeAspect="1" noChangeArrowheads="1"/>
            </p:cNvSpPr>
            <p:nvPr/>
          </p:nvSpPr>
          <p:spPr bwMode="auto">
            <a:xfrm>
              <a:off x="2014438" y="3383197"/>
              <a:ext cx="1911672" cy="2021762"/>
            </a:xfrm>
            <a:prstGeom prst="ellipse">
              <a:avLst/>
            </a:prstGeom>
            <a:gradFill rotWithShape="1">
              <a:gsLst>
                <a:gs pos="0">
                  <a:srgbClr val="EF8A1E">
                    <a:gamma/>
                    <a:tint val="80000"/>
                    <a:invGamma/>
                    <a:alpha val="39999"/>
                  </a:srgbClr>
                </a:gs>
                <a:gs pos="100000">
                  <a:srgbClr val="EF8A1E">
                    <a:alpha val="50000"/>
                  </a:srgbClr>
                </a:gs>
              </a:gsLst>
              <a:path path="shape">
                <a:fillToRect l="50000" t="50000" r="50000" b="50000"/>
              </a:path>
            </a:gradFill>
            <a:ln w="12700">
              <a:noFill/>
              <a:round/>
            </a:ln>
            <a:effectLst/>
          </p:spPr>
          <p:txBody>
            <a:bodyPr wrap="none" anchor="ctr"/>
            <a:lstStyle/>
            <a:p>
              <a:pPr algn="ctr" fontAlgn="auto">
                <a:lnSpc>
                  <a:spcPct val="90000"/>
                </a:lnSpc>
                <a:spcBef>
                  <a:spcPts val="0"/>
                </a:spcBef>
                <a:spcAft>
                  <a:spcPts val="0"/>
                </a:spcAft>
                <a:defRPr/>
              </a:pPr>
              <a:endParaRPr lang="en-US" altLang="zh-CN" b="1" kern="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fontAlgn="auto">
                <a:lnSpc>
                  <a:spcPct val="90000"/>
                </a:lnSpc>
                <a:spcBef>
                  <a:spcPts val="0"/>
                </a:spcBef>
                <a:spcAft>
                  <a:spcPts val="0"/>
                </a:spcAft>
                <a:defRPr/>
              </a:pPr>
              <a:endParaRPr lang="en-US" altLang="zh-CN" b="1" kern="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81" name="Text Box 30"/>
            <p:cNvSpPr txBox="1">
              <a:spLocks noChangeArrowheads="1"/>
            </p:cNvSpPr>
            <p:nvPr/>
          </p:nvSpPr>
          <p:spPr bwMode="auto">
            <a:xfrm>
              <a:off x="1973326" y="4360604"/>
              <a:ext cx="1878783" cy="433809"/>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fontAlgn="auto" hangingPunct="1">
                <a:spcBef>
                  <a:spcPts val="0"/>
                </a:spcBef>
                <a:spcAft>
                  <a:spcPts val="0"/>
                </a:spcAft>
                <a:defRPr/>
              </a:pPr>
              <a:r>
                <a:rPr lang="zh-CN" altLang="en-US" sz="1200" b="1" kern="0" dirty="0" smtClean="0">
                  <a:solidFill>
                    <a:srgbClr val="FFFFFF"/>
                  </a:solidFill>
                  <a:latin typeface="微软雅黑" panose="020B0503020204020204" pitchFamily="34" charset="-122"/>
                  <a:ea typeface="微软雅黑" panose="020B0503020204020204" pitchFamily="34" charset="-122"/>
                </a:rPr>
                <a:t>数据盘点</a:t>
              </a:r>
              <a:endParaRPr lang="zh-CN" altLang="en-US" sz="1200" b="1" kern="0" dirty="0">
                <a:solidFill>
                  <a:srgbClr val="FFFFFF"/>
                </a:solidFill>
                <a:latin typeface="微软雅黑" panose="020B0503020204020204" pitchFamily="34" charset="-122"/>
                <a:ea typeface="微软雅黑" panose="020B0503020204020204" pitchFamily="34" charset="-122"/>
              </a:endParaRPr>
            </a:p>
          </p:txBody>
        </p:sp>
        <p:sp>
          <p:nvSpPr>
            <p:cNvPr id="82" name="Line 6"/>
            <p:cNvSpPr>
              <a:spLocks noChangeShapeType="1"/>
            </p:cNvSpPr>
            <p:nvPr/>
          </p:nvSpPr>
          <p:spPr bwMode="auto">
            <a:xfrm>
              <a:off x="2355660" y="3503698"/>
              <a:ext cx="1151115" cy="0"/>
            </a:xfrm>
            <a:prstGeom prst="line">
              <a:avLst/>
            </a:prstGeom>
            <a:noFill/>
            <a:ln>
              <a:noFill/>
            </a:ln>
          </p:spPr>
          <p:txBody>
            <a:bodyPr/>
            <a:lstStyle/>
            <a:p>
              <a:pPr fontAlgn="auto">
                <a:spcBef>
                  <a:spcPts val="0"/>
                </a:spcBef>
                <a:spcAft>
                  <a:spcPts val="0"/>
                </a:spcAft>
                <a:defRPr/>
              </a:pPr>
              <a:endParaRPr lang="en-GB" sz="1100" kern="0">
                <a:solidFill>
                  <a:sysClr val="windowText" lastClr="000000"/>
                </a:solidFill>
                <a:latin typeface="微软雅黑" panose="020B0503020204020204" pitchFamily="34" charset="-122"/>
                <a:ea typeface="微软雅黑" panose="020B0503020204020204" pitchFamily="34" charset="-122"/>
              </a:endParaRPr>
            </a:p>
          </p:txBody>
        </p:sp>
        <p:sp>
          <p:nvSpPr>
            <p:cNvPr id="83" name="Oval 18"/>
            <p:cNvSpPr>
              <a:spLocks noChangeAspect="1" noChangeArrowheads="1"/>
            </p:cNvSpPr>
            <p:nvPr/>
          </p:nvSpPr>
          <p:spPr bwMode="auto">
            <a:xfrm>
              <a:off x="3465664" y="1361433"/>
              <a:ext cx="1981563" cy="2027119"/>
            </a:xfrm>
            <a:prstGeom prst="ellipse">
              <a:avLst/>
            </a:prstGeom>
            <a:noFill/>
            <a:ln w="12700">
              <a:solidFill>
                <a:srgbClr val="E13A39"/>
              </a:solidFill>
              <a:round/>
            </a:ln>
            <a:effectLst/>
          </p:spPr>
          <p:txBody>
            <a:bodyPr wrap="none" anchor="ctr"/>
            <a:lstStyle/>
            <a:p>
              <a:pPr algn="ctr" fontAlgn="auto">
                <a:lnSpc>
                  <a:spcPct val="90000"/>
                </a:lnSpc>
                <a:spcBef>
                  <a:spcPts val="0"/>
                </a:spcBef>
                <a:spcAft>
                  <a:spcPts val="0"/>
                </a:spcAft>
                <a:defRPr/>
              </a:pPr>
              <a:endParaRPr lang="en-US" altLang="zh-CN" sz="2000" b="1">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4" name="Oval 19"/>
            <p:cNvSpPr>
              <a:spLocks noChangeAspect="1" noChangeArrowheads="1"/>
            </p:cNvSpPr>
            <p:nvPr/>
          </p:nvSpPr>
          <p:spPr bwMode="auto">
            <a:xfrm>
              <a:off x="3461554" y="1361433"/>
              <a:ext cx="1985673" cy="2027119"/>
            </a:xfrm>
            <a:prstGeom prst="ellipse">
              <a:avLst/>
            </a:prstGeom>
            <a:gradFill rotWithShape="1">
              <a:gsLst>
                <a:gs pos="0">
                  <a:srgbClr val="E13A39">
                    <a:gamma/>
                    <a:tint val="80000"/>
                    <a:invGamma/>
                    <a:alpha val="60001"/>
                  </a:srgbClr>
                </a:gs>
                <a:gs pos="100000">
                  <a:srgbClr val="E13A39">
                    <a:alpha val="50000"/>
                  </a:srgbClr>
                </a:gs>
              </a:gsLst>
              <a:path path="shape">
                <a:fillToRect l="50000" t="50000" r="50000" b="50000"/>
              </a:path>
            </a:gradFill>
            <a:ln w="12700">
              <a:noFill/>
              <a:round/>
            </a:ln>
            <a:effectLst/>
          </p:spPr>
          <p:txBody>
            <a:bodyPr wrap="none" anchor="ctr"/>
            <a:lstStyle/>
            <a:p>
              <a:pPr algn="ctr" fontAlgn="auto">
                <a:lnSpc>
                  <a:spcPct val="90000"/>
                </a:lnSpc>
                <a:spcBef>
                  <a:spcPts val="0"/>
                </a:spcBef>
                <a:spcAft>
                  <a:spcPts val="0"/>
                </a:spcAft>
                <a:defRPr/>
              </a:pPr>
              <a:endParaRPr lang="en-US" altLang="zh-CN" b="1">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85" name="Oval 20"/>
            <p:cNvSpPr>
              <a:spLocks noChangeAspect="1" noChangeArrowheads="1"/>
            </p:cNvSpPr>
            <p:nvPr/>
          </p:nvSpPr>
          <p:spPr bwMode="auto">
            <a:xfrm>
              <a:off x="3547886" y="1353401"/>
              <a:ext cx="1862341" cy="1762013"/>
            </a:xfrm>
            <a:prstGeom prst="ellipse">
              <a:avLst/>
            </a:prstGeom>
            <a:gradFill rotWithShape="1">
              <a:gsLst>
                <a:gs pos="0">
                  <a:srgbClr val="E76161">
                    <a:alpha val="39000"/>
                  </a:srgbClr>
                </a:gs>
                <a:gs pos="100000">
                  <a:srgbClr val="E13A39">
                    <a:alpha val="50000"/>
                  </a:srgbClr>
                </a:gs>
              </a:gsLst>
              <a:path path="shape">
                <a:fillToRect l="50000" t="50000" r="50000" b="50000"/>
              </a:path>
            </a:gradFill>
            <a:ln w="12700" algn="ctr">
              <a:noFill/>
              <a:round/>
            </a:ln>
            <a:effectLst/>
          </p:spPr>
          <p:txBody>
            <a:bodyPr wrap="none" anchor="ctr"/>
            <a:lstStyle/>
            <a:p>
              <a:pPr algn="ctr" fontAlgn="auto">
                <a:lnSpc>
                  <a:spcPct val="90000"/>
                </a:lnSpc>
                <a:spcBef>
                  <a:spcPts val="0"/>
                </a:spcBef>
                <a:spcAft>
                  <a:spcPts val="0"/>
                </a:spcAft>
                <a:defRPr/>
              </a:pPr>
              <a:endParaRPr lang="en-US" altLang="zh-CN" b="1">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fontAlgn="auto">
                <a:lnSpc>
                  <a:spcPct val="90000"/>
                </a:lnSpc>
                <a:spcBef>
                  <a:spcPts val="0"/>
                </a:spcBef>
                <a:spcAft>
                  <a:spcPts val="0"/>
                </a:spcAft>
                <a:defRPr/>
              </a:pPr>
              <a:r>
                <a:rPr lang="en-US" altLang="zh-CN" b="1">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endParaRPr lang="en-US" altLang="zh-CN" b="1">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86" name="Oval 21"/>
            <p:cNvSpPr>
              <a:spLocks noChangeAspect="1" noChangeArrowheads="1"/>
            </p:cNvSpPr>
            <p:nvPr/>
          </p:nvSpPr>
          <p:spPr bwMode="auto">
            <a:xfrm>
              <a:off x="3897333" y="1348045"/>
              <a:ext cx="1126449" cy="1087200"/>
            </a:xfrm>
            <a:prstGeom prst="ellipse">
              <a:avLst/>
            </a:prstGeom>
            <a:gradFill rotWithShape="1">
              <a:gsLst>
                <a:gs pos="0">
                  <a:srgbClr val="E13A39">
                    <a:gamma/>
                    <a:tint val="80000"/>
                    <a:invGamma/>
                    <a:alpha val="60001"/>
                  </a:srgbClr>
                </a:gs>
                <a:gs pos="100000">
                  <a:srgbClr val="E13A39">
                    <a:alpha val="50000"/>
                  </a:srgbClr>
                </a:gs>
              </a:gsLst>
              <a:path path="shape">
                <a:fillToRect l="50000" t="50000" r="50000" b="50000"/>
              </a:path>
            </a:gradFill>
            <a:ln w="12700">
              <a:noFill/>
              <a:round/>
            </a:ln>
            <a:effectLst/>
          </p:spPr>
          <p:txBody>
            <a:bodyPr wrap="none" anchor="ctr"/>
            <a:lstStyle/>
            <a:p>
              <a:pPr algn="ctr" fontAlgn="auto">
                <a:lnSpc>
                  <a:spcPct val="90000"/>
                </a:lnSpc>
                <a:spcBef>
                  <a:spcPts val="0"/>
                </a:spcBef>
                <a:spcAft>
                  <a:spcPts val="0"/>
                </a:spcAft>
                <a:defRPr/>
              </a:pPr>
              <a:endParaRPr lang="en-US" altLang="zh-CN" b="1">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fontAlgn="auto">
                <a:lnSpc>
                  <a:spcPct val="90000"/>
                </a:lnSpc>
                <a:spcBef>
                  <a:spcPts val="0"/>
                </a:spcBef>
                <a:spcAft>
                  <a:spcPts val="0"/>
                </a:spcAft>
                <a:defRPr/>
              </a:pPr>
              <a:r>
                <a:rPr lang="en-US" altLang="zh-CN" b="1">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endParaRPr lang="en-US" altLang="zh-CN" b="1">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87" name="Text Box 32"/>
            <p:cNvSpPr txBox="1">
              <a:spLocks noChangeArrowheads="1"/>
            </p:cNvSpPr>
            <p:nvPr/>
          </p:nvSpPr>
          <p:spPr bwMode="auto">
            <a:xfrm>
              <a:off x="3548272" y="1668013"/>
              <a:ext cx="1876110" cy="432202"/>
            </a:xfrm>
            <a:prstGeom prst="rect">
              <a:avLst/>
            </a:prstGeom>
            <a:noFill/>
            <a:ln w="9525">
              <a:noFill/>
              <a:miter lim="800000"/>
            </a:ln>
          </p:spPr>
          <p:txBody>
            <a:bodyPr wrap="none">
              <a:spAutoFit/>
            </a:bodyPr>
            <a:lstStyle/>
            <a:p>
              <a:pPr algn="ctr"/>
              <a:r>
                <a:rPr lang="zh-CN" altLang="en-US" sz="1200" b="1">
                  <a:solidFill>
                    <a:srgbClr val="FFFFFF"/>
                  </a:solidFill>
                  <a:latin typeface="微软雅黑" panose="020B0503020204020204" pitchFamily="34" charset="-122"/>
                  <a:ea typeface="微软雅黑" panose="020B0503020204020204" pitchFamily="34" charset="-122"/>
                </a:rPr>
                <a:t>数据治理</a:t>
              </a:r>
              <a:endParaRPr lang="zh-CN" altLang="en-US" sz="1200" b="1">
                <a:solidFill>
                  <a:srgbClr val="FFFFFF"/>
                </a:solidFill>
                <a:latin typeface="微软雅黑" panose="020B0503020204020204" pitchFamily="34" charset="-122"/>
                <a:ea typeface="微软雅黑" panose="020B0503020204020204" pitchFamily="34" charset="-122"/>
              </a:endParaRPr>
            </a:p>
          </p:txBody>
        </p:sp>
        <p:grpSp>
          <p:nvGrpSpPr>
            <p:cNvPr id="4" name="Group 63"/>
            <p:cNvGrpSpPr/>
            <p:nvPr/>
          </p:nvGrpSpPr>
          <p:grpSpPr bwMode="auto">
            <a:xfrm>
              <a:off x="5184245" y="2075422"/>
              <a:ext cx="2953444" cy="355746"/>
              <a:chOff x="3472" y="1329"/>
              <a:chExt cx="1953" cy="224"/>
            </a:xfrm>
          </p:grpSpPr>
          <p:sp>
            <p:nvSpPr>
              <p:cNvPr id="124" name="Rectangle 34"/>
              <p:cNvSpPr>
                <a:spLocks noChangeArrowheads="1"/>
              </p:cNvSpPr>
              <p:nvPr/>
            </p:nvSpPr>
            <p:spPr bwMode="auto">
              <a:xfrm>
                <a:off x="3828" y="1330"/>
                <a:ext cx="1596" cy="223"/>
              </a:xfrm>
              <a:prstGeom prst="rect">
                <a:avLst/>
              </a:prstGeom>
              <a:noFill/>
              <a:ln>
                <a:noFill/>
              </a:ln>
            </p:spPr>
            <p:txBody>
              <a:bodyPr wrap="none" anchor="ctr">
                <a:spAutoFit/>
              </a:bodyPr>
              <a:lstStyle/>
              <a:p>
                <a:pPr marL="231775" indent="-231775" algn="ctr" fontAlgn="auto">
                  <a:lnSpc>
                    <a:spcPct val="80000"/>
                  </a:lnSpc>
                  <a:spcBef>
                    <a:spcPct val="20000"/>
                  </a:spcBef>
                  <a:spcAft>
                    <a:spcPts val="0"/>
                  </a:spcAft>
                  <a:buClr>
                    <a:srgbClr val="777777"/>
                  </a:buClr>
                  <a:defRPr/>
                </a:pPr>
                <a:r>
                  <a:rPr lang="zh-CN" altLang="en-US" sz="1050" kern="0" dirty="0">
                    <a:solidFill>
                      <a:srgbClr val="1F497D"/>
                    </a:solidFill>
                    <a:latin typeface="微软雅黑" panose="020B0503020204020204" pitchFamily="34" charset="-122"/>
                    <a:ea typeface="微软雅黑" panose="020B0503020204020204" pitchFamily="34" charset="-122"/>
                    <a:cs typeface="华文细黑"/>
                  </a:rPr>
                  <a:t>制定安全流程</a:t>
                </a:r>
                <a:endParaRPr lang="zh-CN" altLang="en-US" sz="1050" kern="0" dirty="0">
                  <a:solidFill>
                    <a:srgbClr val="1F497D"/>
                  </a:solidFill>
                  <a:latin typeface="微软雅黑" panose="020B0503020204020204" pitchFamily="34" charset="-122"/>
                  <a:ea typeface="微软雅黑" panose="020B0503020204020204" pitchFamily="34" charset="-122"/>
                  <a:cs typeface="华文细黑"/>
                </a:endParaRPr>
              </a:p>
            </p:txBody>
          </p:sp>
          <p:sp>
            <p:nvSpPr>
              <p:cNvPr id="125" name="Line 35"/>
              <p:cNvSpPr>
                <a:spLocks noChangeShapeType="1"/>
              </p:cNvSpPr>
              <p:nvPr/>
            </p:nvSpPr>
            <p:spPr bwMode="auto">
              <a:xfrm>
                <a:off x="3472" y="1444"/>
                <a:ext cx="623" cy="0"/>
              </a:xfrm>
              <a:prstGeom prst="line">
                <a:avLst/>
              </a:prstGeom>
              <a:noFill/>
              <a:ln w="28575">
                <a:solidFill>
                  <a:srgbClr val="CC3300"/>
                </a:solidFill>
                <a:prstDash val="sysDot"/>
                <a:round/>
                <a:headEnd type="oval" w="med" len="med"/>
                <a:tailEnd type="diamond" w="med" len="med"/>
              </a:ln>
            </p:spPr>
            <p:txBody>
              <a:bodyPr/>
              <a:lstStyle/>
              <a:p>
                <a:pPr fontAlgn="auto">
                  <a:spcBef>
                    <a:spcPts val="0"/>
                  </a:spcBef>
                  <a:spcAft>
                    <a:spcPts val="0"/>
                  </a:spcAft>
                  <a:defRPr/>
                </a:pPr>
                <a:endParaRPr lang="en-US" sz="1100" kern="0">
                  <a:solidFill>
                    <a:prstClr val="black"/>
                  </a:solidFill>
                  <a:latin typeface="微软雅黑" panose="020B0503020204020204" pitchFamily="34" charset="-122"/>
                  <a:ea typeface="微软雅黑" panose="020B0503020204020204" pitchFamily="34" charset="-122"/>
                </a:endParaRPr>
              </a:p>
            </p:txBody>
          </p:sp>
        </p:grpSp>
        <p:grpSp>
          <p:nvGrpSpPr>
            <p:cNvPr id="5" name="Group 53"/>
            <p:cNvGrpSpPr/>
            <p:nvPr/>
          </p:nvGrpSpPr>
          <p:grpSpPr bwMode="auto">
            <a:xfrm>
              <a:off x="-248922" y="3714396"/>
              <a:ext cx="2672001" cy="355746"/>
              <a:chOff x="67" y="2359"/>
              <a:chExt cx="1768" cy="224"/>
            </a:xfrm>
          </p:grpSpPr>
          <p:sp>
            <p:nvSpPr>
              <p:cNvPr id="122" name="Line 9"/>
              <p:cNvSpPr>
                <a:spLocks noChangeShapeType="1"/>
              </p:cNvSpPr>
              <p:nvPr/>
            </p:nvSpPr>
            <p:spPr bwMode="auto">
              <a:xfrm rot="10800000" flipV="1">
                <a:off x="1293" y="2464"/>
                <a:ext cx="541" cy="0"/>
              </a:xfrm>
              <a:prstGeom prst="line">
                <a:avLst/>
              </a:prstGeom>
              <a:noFill/>
              <a:ln w="28575">
                <a:solidFill>
                  <a:srgbClr val="D56D23"/>
                </a:solidFill>
                <a:prstDash val="sysDot"/>
                <a:round/>
                <a:headEnd type="oval" w="med" len="med"/>
                <a:tailEnd type="diamond" w="med" len="med"/>
              </a:ln>
            </p:spPr>
            <p:txBody>
              <a:bodyPr/>
              <a:lstStyle/>
              <a:p>
                <a:pPr fontAlgn="auto">
                  <a:spcBef>
                    <a:spcPts val="0"/>
                  </a:spcBef>
                  <a:spcAft>
                    <a:spcPts val="0"/>
                  </a:spcAft>
                  <a:defRPr/>
                </a:pPr>
                <a:endParaRPr lang="en-US" sz="1100" kern="0">
                  <a:solidFill>
                    <a:prstClr val="black"/>
                  </a:solidFill>
                  <a:latin typeface="微软雅黑" panose="020B0503020204020204" pitchFamily="34" charset="-122"/>
                  <a:ea typeface="微软雅黑" panose="020B0503020204020204" pitchFamily="34" charset="-122"/>
                </a:endParaRPr>
              </a:p>
            </p:txBody>
          </p:sp>
          <p:sp>
            <p:nvSpPr>
              <p:cNvPr id="123" name="Rectangle 27"/>
              <p:cNvSpPr>
                <a:spLocks noChangeArrowheads="1"/>
              </p:cNvSpPr>
              <p:nvPr/>
            </p:nvSpPr>
            <p:spPr bwMode="auto">
              <a:xfrm>
                <a:off x="66" y="2360"/>
                <a:ext cx="1599" cy="224"/>
              </a:xfrm>
              <a:prstGeom prst="rect">
                <a:avLst/>
              </a:prstGeom>
              <a:noFill/>
              <a:ln>
                <a:noFill/>
              </a:ln>
            </p:spPr>
            <p:txBody>
              <a:bodyPr wrap="none" anchor="ctr">
                <a:spAutoFit/>
              </a:bodyPr>
              <a:lstStyle/>
              <a:p>
                <a:pPr marL="231775" indent="-231775" algn="ctr" fontAlgn="auto">
                  <a:lnSpc>
                    <a:spcPct val="80000"/>
                  </a:lnSpc>
                  <a:spcBef>
                    <a:spcPct val="20000"/>
                  </a:spcBef>
                  <a:spcAft>
                    <a:spcPts val="0"/>
                  </a:spcAft>
                  <a:buClr>
                    <a:srgbClr val="777777"/>
                  </a:buClr>
                  <a:defRPr/>
                </a:pPr>
                <a:r>
                  <a:rPr lang="zh-CN" altLang="en-US" sz="1050" kern="0" dirty="0">
                    <a:solidFill>
                      <a:srgbClr val="1F497D"/>
                    </a:solidFill>
                    <a:latin typeface="微软雅黑" panose="020B0503020204020204" pitchFamily="34" charset="-122"/>
                    <a:ea typeface="微软雅黑" panose="020B0503020204020204" pitchFamily="34" charset="-122"/>
                  </a:rPr>
                  <a:t>系统间数据流</a:t>
                </a:r>
                <a:endParaRPr lang="en-US" altLang="zh-CN" sz="1050" kern="0" dirty="0">
                  <a:solidFill>
                    <a:srgbClr val="1F497D"/>
                  </a:solidFill>
                  <a:latin typeface="微软雅黑" panose="020B0503020204020204" pitchFamily="34" charset="-122"/>
                  <a:ea typeface="微软雅黑" panose="020B0503020204020204" pitchFamily="34" charset="-122"/>
                </a:endParaRPr>
              </a:p>
            </p:txBody>
          </p:sp>
        </p:grpSp>
        <p:grpSp>
          <p:nvGrpSpPr>
            <p:cNvPr id="6" name="Group 54"/>
            <p:cNvGrpSpPr/>
            <p:nvPr/>
          </p:nvGrpSpPr>
          <p:grpSpPr bwMode="auto">
            <a:xfrm>
              <a:off x="-283683" y="3982786"/>
              <a:ext cx="2477048" cy="355746"/>
              <a:chOff x="-3" y="2545"/>
              <a:chExt cx="1639" cy="224"/>
            </a:xfrm>
          </p:grpSpPr>
          <p:sp>
            <p:nvSpPr>
              <p:cNvPr id="120" name="Line 8"/>
              <p:cNvSpPr>
                <a:spLocks noChangeShapeType="1"/>
              </p:cNvSpPr>
              <p:nvPr/>
            </p:nvSpPr>
            <p:spPr bwMode="auto">
              <a:xfrm rot="10800000">
                <a:off x="1248" y="2614"/>
                <a:ext cx="389" cy="0"/>
              </a:xfrm>
              <a:prstGeom prst="line">
                <a:avLst/>
              </a:prstGeom>
              <a:noFill/>
              <a:ln w="28575">
                <a:solidFill>
                  <a:srgbClr val="D56D23"/>
                </a:solidFill>
                <a:prstDash val="sysDot"/>
                <a:round/>
                <a:headEnd type="oval" w="med" len="med"/>
                <a:tailEnd type="diamond" w="med" len="med"/>
              </a:ln>
            </p:spPr>
            <p:txBody>
              <a:bodyPr/>
              <a:lstStyle/>
              <a:p>
                <a:pPr fontAlgn="auto">
                  <a:spcBef>
                    <a:spcPts val="0"/>
                  </a:spcBef>
                  <a:spcAft>
                    <a:spcPts val="0"/>
                  </a:spcAft>
                  <a:defRPr/>
                </a:pPr>
                <a:endParaRPr lang="en-US" sz="1100" kern="0">
                  <a:solidFill>
                    <a:prstClr val="black"/>
                  </a:solidFill>
                  <a:latin typeface="微软雅黑" panose="020B0503020204020204" pitchFamily="34" charset="-122"/>
                  <a:ea typeface="微软雅黑" panose="020B0503020204020204" pitchFamily="34" charset="-122"/>
                </a:endParaRPr>
              </a:p>
            </p:txBody>
          </p:sp>
          <p:sp>
            <p:nvSpPr>
              <p:cNvPr id="121" name="Rectangle 26"/>
              <p:cNvSpPr>
                <a:spLocks noChangeArrowheads="1"/>
              </p:cNvSpPr>
              <p:nvPr/>
            </p:nvSpPr>
            <p:spPr bwMode="auto">
              <a:xfrm>
                <a:off x="-3" y="2545"/>
                <a:ext cx="1599" cy="224"/>
              </a:xfrm>
              <a:prstGeom prst="rect">
                <a:avLst/>
              </a:prstGeom>
              <a:noFill/>
              <a:ln>
                <a:noFill/>
              </a:ln>
            </p:spPr>
            <p:txBody>
              <a:bodyPr wrap="none" anchor="ctr">
                <a:spAutoFit/>
              </a:bodyPr>
              <a:lstStyle/>
              <a:p>
                <a:pPr marL="231775" indent="-231775" algn="ctr" fontAlgn="auto">
                  <a:lnSpc>
                    <a:spcPct val="80000"/>
                  </a:lnSpc>
                  <a:spcBef>
                    <a:spcPct val="20000"/>
                  </a:spcBef>
                  <a:spcAft>
                    <a:spcPts val="0"/>
                  </a:spcAft>
                  <a:buClr>
                    <a:srgbClr val="777777"/>
                  </a:buClr>
                  <a:defRPr/>
                </a:pPr>
                <a:r>
                  <a:rPr lang="zh-CN" altLang="en-US" sz="1050" kern="0" dirty="0">
                    <a:solidFill>
                      <a:srgbClr val="1F497D"/>
                    </a:solidFill>
                    <a:latin typeface="微软雅黑" panose="020B0503020204020204" pitchFamily="34" charset="-122"/>
                    <a:ea typeface="微软雅黑" panose="020B0503020204020204" pitchFamily="34" charset="-122"/>
                  </a:rPr>
                  <a:t>数据统一视图</a:t>
                </a:r>
                <a:endParaRPr lang="en-US" altLang="zh-CN" sz="1050" kern="0" dirty="0">
                  <a:solidFill>
                    <a:srgbClr val="1F497D"/>
                  </a:solidFill>
                  <a:latin typeface="微软雅黑" panose="020B0503020204020204" pitchFamily="34" charset="-122"/>
                  <a:ea typeface="微软雅黑" panose="020B0503020204020204" pitchFamily="34" charset="-122"/>
                </a:endParaRPr>
              </a:p>
            </p:txBody>
          </p:sp>
        </p:grpSp>
        <p:grpSp>
          <p:nvGrpSpPr>
            <p:cNvPr id="7" name="Group 55"/>
            <p:cNvGrpSpPr/>
            <p:nvPr/>
          </p:nvGrpSpPr>
          <p:grpSpPr bwMode="auto">
            <a:xfrm>
              <a:off x="116813" y="4654582"/>
              <a:ext cx="2212564" cy="355746"/>
              <a:chOff x="-127" y="3428"/>
              <a:chExt cx="1464" cy="224"/>
            </a:xfrm>
          </p:grpSpPr>
          <p:sp>
            <p:nvSpPr>
              <p:cNvPr id="118" name="Line 7"/>
              <p:cNvSpPr>
                <a:spLocks noChangeShapeType="1"/>
              </p:cNvSpPr>
              <p:nvPr/>
            </p:nvSpPr>
            <p:spPr bwMode="auto">
              <a:xfrm rot="10800000">
                <a:off x="819" y="3524"/>
                <a:ext cx="520" cy="0"/>
              </a:xfrm>
              <a:prstGeom prst="line">
                <a:avLst/>
              </a:prstGeom>
              <a:noFill/>
              <a:ln w="28575">
                <a:solidFill>
                  <a:srgbClr val="D56D23"/>
                </a:solidFill>
                <a:prstDash val="sysDot"/>
                <a:round/>
                <a:headEnd type="oval" w="med" len="med"/>
                <a:tailEnd type="diamond" w="med" len="med"/>
              </a:ln>
            </p:spPr>
            <p:txBody>
              <a:bodyPr/>
              <a:lstStyle/>
              <a:p>
                <a:pPr fontAlgn="auto">
                  <a:spcBef>
                    <a:spcPts val="0"/>
                  </a:spcBef>
                  <a:spcAft>
                    <a:spcPts val="0"/>
                  </a:spcAft>
                  <a:defRPr/>
                </a:pPr>
                <a:endParaRPr lang="en-US" sz="1100" kern="0">
                  <a:solidFill>
                    <a:prstClr val="black"/>
                  </a:solidFill>
                  <a:latin typeface="微软雅黑" panose="020B0503020204020204" pitchFamily="34" charset="-122"/>
                  <a:ea typeface="微软雅黑" panose="020B0503020204020204" pitchFamily="34" charset="-122"/>
                </a:endParaRPr>
              </a:p>
            </p:txBody>
          </p:sp>
          <p:sp>
            <p:nvSpPr>
              <p:cNvPr id="119" name="Rectangle 28"/>
              <p:cNvSpPr>
                <a:spLocks noChangeArrowheads="1"/>
              </p:cNvSpPr>
              <p:nvPr/>
            </p:nvSpPr>
            <p:spPr bwMode="auto">
              <a:xfrm>
                <a:off x="-128" y="3428"/>
                <a:ext cx="1164" cy="224"/>
              </a:xfrm>
              <a:prstGeom prst="rect">
                <a:avLst/>
              </a:prstGeom>
              <a:noFill/>
              <a:ln>
                <a:noFill/>
              </a:ln>
            </p:spPr>
            <p:txBody>
              <a:bodyPr wrap="none" anchor="ctr">
                <a:spAutoFit/>
              </a:bodyPr>
              <a:lstStyle/>
              <a:p>
                <a:pPr marL="231775" indent="-231775" algn="ctr" fontAlgn="auto">
                  <a:lnSpc>
                    <a:spcPct val="80000"/>
                  </a:lnSpc>
                  <a:spcBef>
                    <a:spcPct val="20000"/>
                  </a:spcBef>
                  <a:spcAft>
                    <a:spcPts val="0"/>
                  </a:spcAft>
                  <a:buClr>
                    <a:srgbClr val="777777"/>
                  </a:buClr>
                  <a:defRPr/>
                </a:pPr>
                <a:r>
                  <a:rPr lang="zh-CN" altLang="en-US" sz="1050" kern="0" dirty="0">
                    <a:solidFill>
                      <a:srgbClr val="1F497D"/>
                    </a:solidFill>
                    <a:latin typeface="微软雅黑" panose="020B0503020204020204" pitchFamily="34" charset="-122"/>
                    <a:ea typeface="微软雅黑" panose="020B0503020204020204" pitchFamily="34" charset="-122"/>
                  </a:rPr>
                  <a:t>数据字典</a:t>
                </a:r>
                <a:endParaRPr lang="en-US" altLang="zh-CN" sz="1050" kern="0" dirty="0">
                  <a:solidFill>
                    <a:srgbClr val="1F497D"/>
                  </a:solidFill>
                  <a:latin typeface="微软雅黑" panose="020B0503020204020204" pitchFamily="34" charset="-122"/>
                  <a:ea typeface="微软雅黑" panose="020B0503020204020204" pitchFamily="34" charset="-122"/>
                </a:endParaRPr>
              </a:p>
            </p:txBody>
          </p:sp>
        </p:grpSp>
        <p:grpSp>
          <p:nvGrpSpPr>
            <p:cNvPr id="8" name="Group 59"/>
            <p:cNvGrpSpPr/>
            <p:nvPr/>
          </p:nvGrpSpPr>
          <p:grpSpPr bwMode="auto">
            <a:xfrm>
              <a:off x="6298097" y="3841447"/>
              <a:ext cx="2907772" cy="355746"/>
              <a:chOff x="3965" y="2528"/>
              <a:chExt cx="1924" cy="224"/>
            </a:xfrm>
          </p:grpSpPr>
          <p:sp>
            <p:nvSpPr>
              <p:cNvPr id="116" name="Rectangle 12"/>
              <p:cNvSpPr>
                <a:spLocks noChangeArrowheads="1"/>
              </p:cNvSpPr>
              <p:nvPr/>
            </p:nvSpPr>
            <p:spPr bwMode="auto">
              <a:xfrm>
                <a:off x="4289" y="2528"/>
                <a:ext cx="1599" cy="224"/>
              </a:xfrm>
              <a:prstGeom prst="rect">
                <a:avLst/>
              </a:prstGeom>
              <a:noFill/>
              <a:ln>
                <a:noFill/>
              </a:ln>
            </p:spPr>
            <p:txBody>
              <a:bodyPr wrap="none" anchor="ctr">
                <a:spAutoFit/>
              </a:bodyPr>
              <a:lstStyle/>
              <a:p>
                <a:pPr marL="231775" indent="-231775" algn="ctr" fontAlgn="auto">
                  <a:lnSpc>
                    <a:spcPct val="80000"/>
                  </a:lnSpc>
                  <a:spcBef>
                    <a:spcPct val="20000"/>
                  </a:spcBef>
                  <a:spcAft>
                    <a:spcPts val="0"/>
                  </a:spcAft>
                  <a:buClr>
                    <a:srgbClr val="777777"/>
                  </a:buClr>
                  <a:defRPr/>
                </a:pPr>
                <a:r>
                  <a:rPr lang="zh-CN" altLang="en-US" sz="1050" dirty="0">
                    <a:solidFill>
                      <a:srgbClr val="1F497D"/>
                    </a:solidFill>
                    <a:latin typeface="微软雅黑" panose="020B0503020204020204" pitchFamily="34" charset="-122"/>
                    <a:ea typeface="微软雅黑" panose="020B0503020204020204" pitchFamily="34" charset="-122"/>
                  </a:rPr>
                  <a:t>数据标准评估</a:t>
                </a:r>
                <a:endParaRPr lang="en-US" altLang="zh-CN" sz="1050" dirty="0">
                  <a:solidFill>
                    <a:srgbClr val="1F497D"/>
                  </a:solidFill>
                  <a:latin typeface="微软雅黑" panose="020B0503020204020204" pitchFamily="34" charset="-122"/>
                  <a:ea typeface="微软雅黑" panose="020B0503020204020204" pitchFamily="34" charset="-122"/>
                </a:endParaRPr>
              </a:p>
            </p:txBody>
          </p:sp>
          <p:sp>
            <p:nvSpPr>
              <p:cNvPr id="117" name="Line 15"/>
              <p:cNvSpPr>
                <a:spLocks noChangeShapeType="1"/>
              </p:cNvSpPr>
              <p:nvPr/>
            </p:nvSpPr>
            <p:spPr bwMode="auto">
              <a:xfrm>
                <a:off x="3965" y="2592"/>
                <a:ext cx="473" cy="0"/>
              </a:xfrm>
              <a:prstGeom prst="line">
                <a:avLst/>
              </a:prstGeom>
              <a:noFill/>
              <a:ln w="28575">
                <a:solidFill>
                  <a:srgbClr val="002060"/>
                </a:solidFill>
                <a:prstDash val="sysDot"/>
                <a:round/>
                <a:headEnd type="oval" w="med" len="med"/>
                <a:tailEnd type="diamond" w="med" len="med"/>
              </a:ln>
            </p:spPr>
            <p:txBody>
              <a:bodyPr/>
              <a:lstStyle/>
              <a:p>
                <a:pPr fontAlgn="auto">
                  <a:spcBef>
                    <a:spcPts val="0"/>
                  </a:spcBef>
                  <a:spcAft>
                    <a:spcPts val="0"/>
                  </a:spcAft>
                  <a:defRPr/>
                </a:pPr>
                <a:endParaRPr lang="en-US" sz="1100" kern="0">
                  <a:solidFill>
                    <a:prstClr val="black"/>
                  </a:solidFill>
                  <a:latin typeface="微软雅黑" panose="020B0503020204020204" pitchFamily="34" charset="-122"/>
                  <a:ea typeface="微软雅黑" panose="020B0503020204020204" pitchFamily="34" charset="-122"/>
                </a:endParaRPr>
              </a:p>
            </p:txBody>
          </p:sp>
        </p:grpSp>
        <p:grpSp>
          <p:nvGrpSpPr>
            <p:cNvPr id="9" name="Group 60"/>
            <p:cNvGrpSpPr/>
            <p:nvPr/>
          </p:nvGrpSpPr>
          <p:grpSpPr bwMode="auto">
            <a:xfrm>
              <a:off x="6588267" y="4344886"/>
              <a:ext cx="2564702" cy="355746"/>
              <a:chOff x="4343" y="2903"/>
              <a:chExt cx="1697" cy="224"/>
            </a:xfrm>
          </p:grpSpPr>
          <p:sp>
            <p:nvSpPr>
              <p:cNvPr id="114" name="Line 16"/>
              <p:cNvSpPr>
                <a:spLocks noChangeShapeType="1"/>
              </p:cNvSpPr>
              <p:nvPr/>
            </p:nvSpPr>
            <p:spPr bwMode="auto">
              <a:xfrm>
                <a:off x="4344" y="2975"/>
                <a:ext cx="443" cy="3"/>
              </a:xfrm>
              <a:prstGeom prst="line">
                <a:avLst/>
              </a:prstGeom>
              <a:noFill/>
              <a:ln w="28575">
                <a:solidFill>
                  <a:srgbClr val="002060"/>
                </a:solidFill>
                <a:prstDash val="sysDot"/>
                <a:round/>
                <a:headEnd type="oval" w="med" len="med"/>
                <a:tailEnd type="diamond" w="med" len="med"/>
              </a:ln>
            </p:spPr>
            <p:txBody>
              <a:bodyPr/>
              <a:lstStyle/>
              <a:p>
                <a:pPr fontAlgn="auto">
                  <a:spcBef>
                    <a:spcPts val="0"/>
                  </a:spcBef>
                  <a:spcAft>
                    <a:spcPts val="0"/>
                  </a:spcAft>
                  <a:defRPr/>
                </a:pPr>
                <a:endParaRPr lang="en-US" sz="1100" kern="0">
                  <a:solidFill>
                    <a:prstClr val="black"/>
                  </a:solidFill>
                  <a:latin typeface="微软雅黑" panose="020B0503020204020204" pitchFamily="34" charset="-122"/>
                  <a:ea typeface="微软雅黑" panose="020B0503020204020204" pitchFamily="34" charset="-122"/>
                </a:endParaRPr>
              </a:p>
            </p:txBody>
          </p:sp>
          <p:sp>
            <p:nvSpPr>
              <p:cNvPr id="115" name="Rectangle 24"/>
              <p:cNvSpPr>
                <a:spLocks noChangeArrowheads="1"/>
              </p:cNvSpPr>
              <p:nvPr/>
            </p:nvSpPr>
            <p:spPr bwMode="auto">
              <a:xfrm>
                <a:off x="4442" y="2903"/>
                <a:ext cx="1597" cy="224"/>
              </a:xfrm>
              <a:prstGeom prst="rect">
                <a:avLst/>
              </a:prstGeom>
              <a:noFill/>
              <a:ln>
                <a:noFill/>
              </a:ln>
            </p:spPr>
            <p:txBody>
              <a:bodyPr wrap="none" anchor="ctr">
                <a:spAutoFit/>
              </a:bodyPr>
              <a:lstStyle/>
              <a:p>
                <a:pPr marL="231775" indent="-231775" algn="ctr" fontAlgn="auto">
                  <a:lnSpc>
                    <a:spcPct val="80000"/>
                  </a:lnSpc>
                  <a:spcBef>
                    <a:spcPct val="20000"/>
                  </a:spcBef>
                  <a:spcAft>
                    <a:spcPts val="0"/>
                  </a:spcAft>
                  <a:buClr>
                    <a:srgbClr val="777777"/>
                  </a:buClr>
                  <a:defRPr/>
                </a:pPr>
                <a:r>
                  <a:rPr lang="zh-CN" altLang="en-US" sz="1050" kern="0" dirty="0">
                    <a:solidFill>
                      <a:srgbClr val="1F497D"/>
                    </a:solidFill>
                    <a:latin typeface="微软雅黑" panose="020B0503020204020204" pitchFamily="34" charset="-122"/>
                    <a:ea typeface="微软雅黑" panose="020B0503020204020204" pitchFamily="34" charset="-122"/>
                    <a:cs typeface="华文细黑"/>
                  </a:rPr>
                  <a:t>数据安全评估</a:t>
                </a:r>
                <a:endParaRPr lang="zh-CN" altLang="en-US" sz="1050" kern="0" dirty="0">
                  <a:solidFill>
                    <a:srgbClr val="1F497D"/>
                  </a:solidFill>
                  <a:latin typeface="微软雅黑" panose="020B0503020204020204" pitchFamily="34" charset="-122"/>
                  <a:ea typeface="微软雅黑" panose="020B0503020204020204" pitchFamily="34" charset="-122"/>
                  <a:cs typeface="华文细黑"/>
                </a:endParaRPr>
              </a:p>
            </p:txBody>
          </p:sp>
        </p:grpSp>
        <p:sp>
          <p:nvSpPr>
            <p:cNvPr id="94" name="Line 17"/>
            <p:cNvSpPr>
              <a:spLocks noChangeShapeType="1"/>
            </p:cNvSpPr>
            <p:nvPr/>
          </p:nvSpPr>
          <p:spPr bwMode="auto">
            <a:xfrm flipV="1">
              <a:off x="6462676" y="4939016"/>
              <a:ext cx="744113" cy="0"/>
            </a:xfrm>
            <a:prstGeom prst="line">
              <a:avLst/>
            </a:prstGeom>
            <a:noFill/>
            <a:ln w="28575">
              <a:solidFill>
                <a:srgbClr val="002060"/>
              </a:solidFill>
              <a:prstDash val="sysDot"/>
              <a:round/>
              <a:headEnd type="oval" w="med" len="med"/>
              <a:tailEnd type="diamond" w="med" len="med"/>
            </a:ln>
          </p:spPr>
          <p:txBody>
            <a:bodyPr/>
            <a:lstStyle/>
            <a:p>
              <a:pPr fontAlgn="auto">
                <a:spcBef>
                  <a:spcPts val="0"/>
                </a:spcBef>
                <a:spcAft>
                  <a:spcPts val="0"/>
                </a:spcAft>
                <a:defRPr/>
              </a:pPr>
              <a:endParaRPr lang="en-US" sz="1100" kern="0">
                <a:solidFill>
                  <a:prstClr val="black"/>
                </a:solidFill>
                <a:latin typeface="微软雅黑" panose="020B0503020204020204" pitchFamily="34" charset="-122"/>
                <a:ea typeface="微软雅黑" panose="020B0503020204020204" pitchFamily="34" charset="-122"/>
              </a:endParaRPr>
            </a:p>
          </p:txBody>
        </p:sp>
        <p:grpSp>
          <p:nvGrpSpPr>
            <p:cNvPr id="10" name="Group 64"/>
            <p:cNvGrpSpPr/>
            <p:nvPr/>
          </p:nvGrpSpPr>
          <p:grpSpPr bwMode="auto">
            <a:xfrm>
              <a:off x="4546481" y="1386167"/>
              <a:ext cx="2743038" cy="355746"/>
              <a:chOff x="3226" y="783"/>
              <a:chExt cx="1815" cy="224"/>
            </a:xfrm>
          </p:grpSpPr>
          <p:sp>
            <p:nvSpPr>
              <p:cNvPr id="112" name="Rectangle 22"/>
              <p:cNvSpPr>
                <a:spLocks noChangeArrowheads="1"/>
              </p:cNvSpPr>
              <p:nvPr/>
            </p:nvSpPr>
            <p:spPr bwMode="auto">
              <a:xfrm>
                <a:off x="3441" y="783"/>
                <a:ext cx="1599" cy="224"/>
              </a:xfrm>
              <a:prstGeom prst="rect">
                <a:avLst/>
              </a:prstGeom>
              <a:noFill/>
              <a:ln>
                <a:noFill/>
              </a:ln>
            </p:spPr>
            <p:txBody>
              <a:bodyPr wrap="none" anchor="ctr">
                <a:spAutoFit/>
              </a:bodyPr>
              <a:lstStyle/>
              <a:p>
                <a:pPr marL="231775" indent="-231775" algn="ctr" fontAlgn="auto">
                  <a:lnSpc>
                    <a:spcPct val="80000"/>
                  </a:lnSpc>
                  <a:spcBef>
                    <a:spcPct val="20000"/>
                  </a:spcBef>
                  <a:spcAft>
                    <a:spcPts val="0"/>
                  </a:spcAft>
                  <a:buClr>
                    <a:srgbClr val="777777"/>
                  </a:buClr>
                  <a:defRPr/>
                </a:pPr>
                <a:r>
                  <a:rPr lang="zh-CN" altLang="en-US" sz="1050" dirty="0">
                    <a:solidFill>
                      <a:srgbClr val="1F497D"/>
                    </a:solidFill>
                    <a:latin typeface="微软雅黑" panose="020B0503020204020204" pitchFamily="34" charset="-122"/>
                    <a:ea typeface="微软雅黑" panose="020B0503020204020204" pitchFamily="34" charset="-122"/>
                  </a:rPr>
                  <a:t>统一数据标准</a:t>
                </a:r>
                <a:endParaRPr lang="zh-CN" altLang="en-US" sz="1050" dirty="0">
                  <a:solidFill>
                    <a:srgbClr val="1F497D"/>
                  </a:solidFill>
                  <a:latin typeface="微软雅黑" panose="020B0503020204020204" pitchFamily="34" charset="-122"/>
                  <a:ea typeface="微软雅黑" panose="020B0503020204020204" pitchFamily="34" charset="-122"/>
                </a:endParaRPr>
              </a:p>
            </p:txBody>
          </p:sp>
          <p:sp>
            <p:nvSpPr>
              <p:cNvPr id="113" name="Line 29"/>
              <p:cNvSpPr>
                <a:spLocks noChangeShapeType="1"/>
              </p:cNvSpPr>
              <p:nvPr/>
            </p:nvSpPr>
            <p:spPr bwMode="auto">
              <a:xfrm>
                <a:off x="3226" y="858"/>
                <a:ext cx="549" cy="7"/>
              </a:xfrm>
              <a:prstGeom prst="line">
                <a:avLst/>
              </a:prstGeom>
              <a:noFill/>
              <a:ln w="28575">
                <a:solidFill>
                  <a:srgbClr val="CC3300"/>
                </a:solidFill>
                <a:prstDash val="sysDot"/>
                <a:round/>
                <a:headEnd type="oval" w="med" len="med"/>
                <a:tailEnd type="diamond" w="med" len="med"/>
              </a:ln>
            </p:spPr>
            <p:txBody>
              <a:bodyPr/>
              <a:lstStyle/>
              <a:p>
                <a:pPr fontAlgn="auto">
                  <a:spcBef>
                    <a:spcPts val="0"/>
                  </a:spcBef>
                  <a:spcAft>
                    <a:spcPts val="0"/>
                  </a:spcAft>
                  <a:defRPr/>
                </a:pPr>
                <a:endParaRPr lang="en-US" sz="1100" kern="0">
                  <a:solidFill>
                    <a:prstClr val="black"/>
                  </a:solidFill>
                  <a:latin typeface="微软雅黑" panose="020B0503020204020204" pitchFamily="34" charset="-122"/>
                  <a:ea typeface="微软雅黑" panose="020B0503020204020204" pitchFamily="34" charset="-122"/>
                </a:endParaRPr>
              </a:p>
            </p:txBody>
          </p:sp>
        </p:grpSp>
        <p:grpSp>
          <p:nvGrpSpPr>
            <p:cNvPr id="11" name="Group 14"/>
            <p:cNvGrpSpPr/>
            <p:nvPr/>
          </p:nvGrpSpPr>
          <p:grpSpPr bwMode="auto">
            <a:xfrm>
              <a:off x="2794864" y="2003950"/>
              <a:ext cx="3191896" cy="3215995"/>
              <a:chOff x="2433051" y="2636840"/>
              <a:chExt cx="3543276" cy="3483692"/>
            </a:xfrm>
          </p:grpSpPr>
          <p:sp>
            <p:nvSpPr>
              <p:cNvPr id="108" name="Oval 4"/>
              <p:cNvSpPr>
                <a:spLocks noChangeAspect="1" noChangeArrowheads="1"/>
              </p:cNvSpPr>
              <p:nvPr/>
            </p:nvSpPr>
            <p:spPr bwMode="auto">
              <a:xfrm>
                <a:off x="2451506" y="2636840"/>
                <a:ext cx="3524821" cy="3377031"/>
              </a:xfrm>
              <a:prstGeom prst="ellipse">
                <a:avLst/>
              </a:prstGeom>
              <a:noFill/>
              <a:ln w="9525">
                <a:noFill/>
                <a:round/>
              </a:ln>
            </p:spPr>
            <p:txBody>
              <a:bodyPr wrap="none" anchor="ctr"/>
              <a:lstStyle/>
              <a:p>
                <a:endParaRPr lang="zh-CN" altLang="en-US" sz="1100">
                  <a:solidFill>
                    <a:srgbClr val="000000"/>
                  </a:solidFill>
                  <a:latin typeface="微软雅黑" panose="020B0503020204020204" pitchFamily="34" charset="-122"/>
                  <a:ea typeface="微软雅黑" panose="020B0503020204020204" pitchFamily="34" charset="-122"/>
                </a:endParaRPr>
              </a:p>
            </p:txBody>
          </p:sp>
          <p:sp>
            <p:nvSpPr>
              <p:cNvPr id="109" name="AutoShape 5"/>
              <p:cNvSpPr>
                <a:spLocks noChangeAspect="1" noChangeArrowheads="1"/>
              </p:cNvSpPr>
              <p:nvPr/>
            </p:nvSpPr>
            <p:spPr bwMode="auto">
              <a:xfrm rot="5340000" flipH="1">
                <a:off x="3981343" y="5823368"/>
                <a:ext cx="220204" cy="374124"/>
              </a:xfrm>
              <a:prstGeom prst="triangle">
                <a:avLst>
                  <a:gd name="adj" fmla="val 50000"/>
                </a:avLst>
              </a:prstGeom>
              <a:noFill/>
              <a:ln w="9525">
                <a:noFill/>
                <a:miter lim="800000"/>
              </a:ln>
            </p:spPr>
            <p:txBody>
              <a:bodyPr rot="10800000" vert="eaVert" wrap="none" anchor="ctr"/>
              <a:lstStyle/>
              <a:p>
                <a:endParaRPr lang="zh-CN" altLang="en-US" sz="1100">
                  <a:solidFill>
                    <a:srgbClr val="000000"/>
                  </a:solidFill>
                  <a:latin typeface="微软雅黑" panose="020B0503020204020204" pitchFamily="34" charset="-122"/>
                  <a:ea typeface="微软雅黑" panose="020B0503020204020204" pitchFamily="34" charset="-122"/>
                </a:endParaRPr>
              </a:p>
            </p:txBody>
          </p:sp>
          <p:sp>
            <p:nvSpPr>
              <p:cNvPr id="110" name="AutoShape 6"/>
              <p:cNvSpPr>
                <a:spLocks noChangeAspect="1" noChangeArrowheads="1"/>
              </p:cNvSpPr>
              <p:nvPr/>
            </p:nvSpPr>
            <p:spPr bwMode="auto">
              <a:xfrm rot="-1620000">
                <a:off x="5739774" y="3564104"/>
                <a:ext cx="218099" cy="337187"/>
              </a:xfrm>
              <a:prstGeom prst="triangle">
                <a:avLst>
                  <a:gd name="adj" fmla="val 50000"/>
                </a:avLst>
              </a:prstGeom>
              <a:noFill/>
              <a:ln w="9525">
                <a:noFill/>
                <a:miter lim="800000"/>
              </a:ln>
            </p:spPr>
            <p:txBody>
              <a:bodyPr wrap="none" anchor="ctr"/>
              <a:lstStyle/>
              <a:p>
                <a:endParaRPr lang="zh-CN" altLang="en-US" sz="1100">
                  <a:solidFill>
                    <a:srgbClr val="000000"/>
                  </a:solidFill>
                  <a:latin typeface="微软雅黑" panose="020B0503020204020204" pitchFamily="34" charset="-122"/>
                  <a:ea typeface="微软雅黑" panose="020B0503020204020204" pitchFamily="34" charset="-122"/>
                </a:endParaRPr>
              </a:p>
            </p:txBody>
          </p:sp>
          <p:sp>
            <p:nvSpPr>
              <p:cNvPr id="111" name="AutoShape 7"/>
              <p:cNvSpPr>
                <a:spLocks noChangeAspect="1" noChangeArrowheads="1"/>
              </p:cNvSpPr>
              <p:nvPr/>
            </p:nvSpPr>
            <p:spPr bwMode="auto">
              <a:xfrm rot="1200000" flipV="1">
                <a:off x="2433051" y="3381748"/>
                <a:ext cx="236554" cy="371594"/>
              </a:xfrm>
              <a:prstGeom prst="triangle">
                <a:avLst>
                  <a:gd name="adj" fmla="val 50000"/>
                </a:avLst>
              </a:prstGeom>
              <a:solidFill>
                <a:srgbClr val="4F81BD"/>
              </a:solidFill>
              <a:ln w="22225">
                <a:solidFill>
                  <a:srgbClr val="4F81BD"/>
                </a:solidFill>
                <a:miter lim="800000"/>
              </a:ln>
            </p:spPr>
            <p:txBody>
              <a:bodyPr rot="10800000" wrap="none" anchor="ctr"/>
              <a:lstStyle/>
              <a:p>
                <a:endParaRPr lang="zh-CN" altLang="en-US" sz="1100">
                  <a:solidFill>
                    <a:srgbClr val="000000"/>
                  </a:solidFill>
                  <a:latin typeface="微软雅黑" panose="020B0503020204020204" pitchFamily="34" charset="-122"/>
                  <a:ea typeface="微软雅黑" panose="020B0503020204020204" pitchFamily="34" charset="-122"/>
                </a:endParaRPr>
              </a:p>
            </p:txBody>
          </p:sp>
        </p:grpSp>
        <p:sp>
          <p:nvSpPr>
            <p:cNvPr id="97" name="Line 8"/>
            <p:cNvSpPr>
              <a:spLocks noChangeShapeType="1"/>
            </p:cNvSpPr>
            <p:nvPr/>
          </p:nvSpPr>
          <p:spPr bwMode="auto">
            <a:xfrm rot="10800000" flipV="1">
              <a:off x="1821214" y="4398094"/>
              <a:ext cx="374114" cy="8034"/>
            </a:xfrm>
            <a:prstGeom prst="line">
              <a:avLst/>
            </a:prstGeom>
            <a:noFill/>
            <a:ln w="28575">
              <a:solidFill>
                <a:srgbClr val="D56D23"/>
              </a:solidFill>
              <a:prstDash val="sysDot"/>
              <a:round/>
              <a:headEnd type="oval" w="med" len="med"/>
              <a:tailEnd type="diamond" w="med" len="med"/>
            </a:ln>
          </p:spPr>
          <p:txBody>
            <a:bodyPr/>
            <a:lstStyle/>
            <a:p>
              <a:pPr fontAlgn="auto">
                <a:spcBef>
                  <a:spcPts val="0"/>
                </a:spcBef>
                <a:spcAft>
                  <a:spcPts val="0"/>
                </a:spcAft>
                <a:defRPr/>
              </a:pPr>
              <a:endParaRPr lang="en-US" sz="1100" kern="0">
                <a:solidFill>
                  <a:prstClr val="black"/>
                </a:solidFill>
                <a:latin typeface="微软雅黑" panose="020B0503020204020204" pitchFamily="34" charset="-122"/>
                <a:ea typeface="微软雅黑" panose="020B0503020204020204" pitchFamily="34" charset="-122"/>
              </a:endParaRPr>
            </a:p>
          </p:txBody>
        </p:sp>
        <p:sp>
          <p:nvSpPr>
            <p:cNvPr id="98" name="Rectangle 26"/>
            <p:cNvSpPr>
              <a:spLocks noChangeArrowheads="1"/>
            </p:cNvSpPr>
            <p:nvPr/>
          </p:nvSpPr>
          <p:spPr bwMode="auto">
            <a:xfrm>
              <a:off x="160319" y="4288304"/>
              <a:ext cx="1755452" cy="353474"/>
            </a:xfrm>
            <a:prstGeom prst="rect">
              <a:avLst/>
            </a:prstGeom>
            <a:noFill/>
            <a:ln>
              <a:noFill/>
            </a:ln>
          </p:spPr>
          <p:txBody>
            <a:bodyPr wrap="none" anchor="ctr">
              <a:spAutoFit/>
            </a:bodyPr>
            <a:lstStyle/>
            <a:p>
              <a:pPr marL="231775" indent="-231775" algn="ctr" fontAlgn="auto">
                <a:lnSpc>
                  <a:spcPct val="80000"/>
                </a:lnSpc>
                <a:spcBef>
                  <a:spcPct val="20000"/>
                </a:spcBef>
                <a:spcAft>
                  <a:spcPts val="0"/>
                </a:spcAft>
                <a:buClr>
                  <a:srgbClr val="777777"/>
                </a:buClr>
                <a:defRPr/>
              </a:pPr>
              <a:r>
                <a:rPr lang="zh-CN" altLang="en-US" sz="1050" kern="0" dirty="0">
                  <a:solidFill>
                    <a:srgbClr val="1F497D"/>
                  </a:solidFill>
                  <a:latin typeface="微软雅黑" panose="020B0503020204020204" pitchFamily="34" charset="-122"/>
                  <a:ea typeface="微软雅黑" panose="020B0503020204020204" pitchFamily="34" charset="-122"/>
                </a:rPr>
                <a:t>数据实体</a:t>
              </a:r>
              <a:endParaRPr lang="en-US" altLang="zh-CN" sz="1050" kern="0" dirty="0">
                <a:solidFill>
                  <a:srgbClr val="1F497D"/>
                </a:solidFill>
                <a:latin typeface="微软雅黑" panose="020B0503020204020204" pitchFamily="34" charset="-122"/>
                <a:ea typeface="微软雅黑" panose="020B0503020204020204" pitchFamily="34" charset="-122"/>
              </a:endParaRPr>
            </a:p>
          </p:txBody>
        </p:sp>
        <p:sp>
          <p:nvSpPr>
            <p:cNvPr id="99" name="Rectangle 25"/>
            <p:cNvSpPr>
              <a:spLocks noChangeArrowheads="1"/>
            </p:cNvSpPr>
            <p:nvPr/>
          </p:nvSpPr>
          <p:spPr bwMode="auto">
            <a:xfrm>
              <a:off x="6651788" y="4617676"/>
              <a:ext cx="2746232" cy="621257"/>
            </a:xfrm>
            <a:prstGeom prst="rect">
              <a:avLst/>
            </a:prstGeom>
            <a:noFill/>
            <a:ln>
              <a:noFill/>
            </a:ln>
          </p:spPr>
          <p:txBody>
            <a:bodyPr wrap="none" anchor="ctr">
              <a:spAutoFit/>
            </a:bodyPr>
            <a:lstStyle/>
            <a:p>
              <a:pPr marL="231775" indent="-231775" algn="ctr" fontAlgn="auto">
                <a:lnSpc>
                  <a:spcPct val="80000"/>
                </a:lnSpc>
                <a:spcBef>
                  <a:spcPct val="20000"/>
                </a:spcBef>
                <a:spcAft>
                  <a:spcPts val="0"/>
                </a:spcAft>
                <a:buClr>
                  <a:srgbClr val="777777"/>
                </a:buClr>
                <a:defRPr/>
              </a:pPr>
              <a:r>
                <a:rPr lang="zh-CN" altLang="en-US" sz="1050" dirty="0">
                  <a:solidFill>
                    <a:srgbClr val="1F497D"/>
                  </a:solidFill>
                  <a:latin typeface="微软雅黑" panose="020B0503020204020204" pitchFamily="34" charset="-122"/>
                  <a:ea typeface="微软雅黑" panose="020B0503020204020204" pitchFamily="34" charset="-122"/>
                </a:rPr>
                <a:t>典型问题分析与</a:t>
              </a:r>
              <a:endParaRPr lang="en-US" altLang="zh-CN" sz="1050" dirty="0">
                <a:solidFill>
                  <a:srgbClr val="1F497D"/>
                </a:solidFill>
                <a:latin typeface="微软雅黑" panose="020B0503020204020204" pitchFamily="34" charset="-122"/>
                <a:ea typeface="微软雅黑" panose="020B0503020204020204" pitchFamily="34" charset="-122"/>
              </a:endParaRPr>
            </a:p>
            <a:p>
              <a:pPr marL="231775" indent="-231775" algn="ctr" fontAlgn="auto">
                <a:lnSpc>
                  <a:spcPct val="80000"/>
                </a:lnSpc>
                <a:spcBef>
                  <a:spcPct val="20000"/>
                </a:spcBef>
                <a:spcAft>
                  <a:spcPts val="0"/>
                </a:spcAft>
                <a:buClr>
                  <a:srgbClr val="777777"/>
                </a:buClr>
                <a:defRPr/>
              </a:pPr>
              <a:r>
                <a:rPr lang="zh-CN" altLang="en-US" sz="1050" dirty="0">
                  <a:solidFill>
                    <a:srgbClr val="1F497D"/>
                  </a:solidFill>
                  <a:latin typeface="微软雅黑" panose="020B0503020204020204" pitchFamily="34" charset="-122"/>
                  <a:ea typeface="微软雅黑" panose="020B0503020204020204" pitchFamily="34" charset="-122"/>
                </a:rPr>
                <a:t>改进建议</a:t>
              </a:r>
              <a:endParaRPr lang="zh-CN" altLang="en-US" sz="1050" dirty="0">
                <a:solidFill>
                  <a:srgbClr val="1F497D"/>
                </a:solidFill>
                <a:latin typeface="微软雅黑" panose="020B0503020204020204" pitchFamily="34" charset="-122"/>
                <a:ea typeface="微软雅黑" panose="020B0503020204020204" pitchFamily="34" charset="-122"/>
              </a:endParaRPr>
            </a:p>
          </p:txBody>
        </p:sp>
        <p:grpSp>
          <p:nvGrpSpPr>
            <p:cNvPr id="12" name="Group 62"/>
            <p:cNvGrpSpPr/>
            <p:nvPr/>
          </p:nvGrpSpPr>
          <p:grpSpPr bwMode="auto">
            <a:xfrm>
              <a:off x="5303644" y="2468417"/>
              <a:ext cx="2900215" cy="355746"/>
              <a:chOff x="3528" y="1566"/>
              <a:chExt cx="1919" cy="224"/>
            </a:xfrm>
          </p:grpSpPr>
          <p:sp>
            <p:nvSpPr>
              <p:cNvPr id="106" name="Rectangle 23"/>
              <p:cNvSpPr>
                <a:spLocks noChangeArrowheads="1"/>
              </p:cNvSpPr>
              <p:nvPr/>
            </p:nvSpPr>
            <p:spPr bwMode="auto">
              <a:xfrm>
                <a:off x="3849" y="1565"/>
                <a:ext cx="1599" cy="224"/>
              </a:xfrm>
              <a:prstGeom prst="rect">
                <a:avLst/>
              </a:prstGeom>
              <a:noFill/>
              <a:ln>
                <a:noFill/>
              </a:ln>
            </p:spPr>
            <p:txBody>
              <a:bodyPr wrap="none" anchor="ctr">
                <a:spAutoFit/>
              </a:bodyPr>
              <a:lstStyle/>
              <a:p>
                <a:pPr marL="231775" indent="-231775" algn="ctr" fontAlgn="auto">
                  <a:lnSpc>
                    <a:spcPct val="80000"/>
                  </a:lnSpc>
                  <a:spcBef>
                    <a:spcPct val="20000"/>
                  </a:spcBef>
                  <a:spcAft>
                    <a:spcPts val="0"/>
                  </a:spcAft>
                  <a:buClr>
                    <a:srgbClr val="777777"/>
                  </a:buClr>
                  <a:defRPr/>
                </a:pPr>
                <a:r>
                  <a:rPr lang="zh-CN" altLang="en-US" sz="1050" kern="0" dirty="0">
                    <a:solidFill>
                      <a:srgbClr val="1F497D"/>
                    </a:solidFill>
                    <a:latin typeface="微软雅黑" panose="020B0503020204020204" pitchFamily="34" charset="-122"/>
                    <a:ea typeface="微软雅黑" panose="020B0503020204020204" pitchFamily="34" charset="-122"/>
                    <a:cs typeface="华文细黑"/>
                  </a:rPr>
                  <a:t>强化治理组织</a:t>
                </a:r>
                <a:endParaRPr lang="zh-CN" altLang="en-US" sz="1050" kern="0" dirty="0">
                  <a:solidFill>
                    <a:srgbClr val="1F497D"/>
                  </a:solidFill>
                  <a:latin typeface="微软雅黑" panose="020B0503020204020204" pitchFamily="34" charset="-122"/>
                  <a:ea typeface="微软雅黑" panose="020B0503020204020204" pitchFamily="34" charset="-122"/>
                  <a:cs typeface="华文细黑"/>
                </a:endParaRPr>
              </a:p>
            </p:txBody>
          </p:sp>
          <p:sp>
            <p:nvSpPr>
              <p:cNvPr id="107" name="Line 36"/>
              <p:cNvSpPr>
                <a:spLocks noChangeShapeType="1"/>
              </p:cNvSpPr>
              <p:nvPr/>
            </p:nvSpPr>
            <p:spPr bwMode="auto">
              <a:xfrm flipV="1">
                <a:off x="3528" y="1665"/>
                <a:ext cx="658" cy="10"/>
              </a:xfrm>
              <a:prstGeom prst="line">
                <a:avLst/>
              </a:prstGeom>
              <a:noFill/>
              <a:ln w="28575">
                <a:solidFill>
                  <a:srgbClr val="CC3300"/>
                </a:solidFill>
                <a:prstDash val="sysDot"/>
                <a:round/>
                <a:headEnd type="oval" w="med" len="med"/>
                <a:tailEnd type="diamond" w="med" len="med"/>
              </a:ln>
            </p:spPr>
            <p:txBody>
              <a:bodyPr/>
              <a:lstStyle/>
              <a:p>
                <a:pPr fontAlgn="auto">
                  <a:spcBef>
                    <a:spcPts val="0"/>
                  </a:spcBef>
                  <a:spcAft>
                    <a:spcPts val="0"/>
                  </a:spcAft>
                  <a:defRPr/>
                </a:pPr>
                <a:endParaRPr lang="en-US" sz="1100" kern="0">
                  <a:solidFill>
                    <a:prstClr val="black"/>
                  </a:solidFill>
                  <a:latin typeface="微软雅黑" panose="020B0503020204020204" pitchFamily="34" charset="-122"/>
                  <a:ea typeface="微软雅黑" panose="020B0503020204020204" pitchFamily="34" charset="-122"/>
                </a:endParaRPr>
              </a:p>
            </p:txBody>
          </p:sp>
        </p:grpSp>
        <p:grpSp>
          <p:nvGrpSpPr>
            <p:cNvPr id="13" name="Group 64"/>
            <p:cNvGrpSpPr/>
            <p:nvPr/>
          </p:nvGrpSpPr>
          <p:grpSpPr bwMode="auto">
            <a:xfrm>
              <a:off x="4839675" y="1746744"/>
              <a:ext cx="2862432" cy="355746"/>
              <a:chOff x="3226" y="783"/>
              <a:chExt cx="1894" cy="224"/>
            </a:xfrm>
          </p:grpSpPr>
          <p:sp>
            <p:nvSpPr>
              <p:cNvPr id="104" name="Rectangle 22"/>
              <p:cNvSpPr>
                <a:spLocks noChangeArrowheads="1"/>
              </p:cNvSpPr>
              <p:nvPr/>
            </p:nvSpPr>
            <p:spPr bwMode="auto">
              <a:xfrm>
                <a:off x="3519" y="783"/>
                <a:ext cx="1599" cy="224"/>
              </a:xfrm>
              <a:prstGeom prst="rect">
                <a:avLst/>
              </a:prstGeom>
              <a:noFill/>
              <a:ln>
                <a:noFill/>
              </a:ln>
            </p:spPr>
            <p:txBody>
              <a:bodyPr wrap="none" anchor="ctr">
                <a:spAutoFit/>
              </a:bodyPr>
              <a:lstStyle/>
              <a:p>
                <a:pPr marL="231775" indent="-231775" algn="ctr">
                  <a:lnSpc>
                    <a:spcPct val="80000"/>
                  </a:lnSpc>
                  <a:spcBef>
                    <a:spcPct val="20000"/>
                  </a:spcBef>
                  <a:buClr>
                    <a:srgbClr val="777777"/>
                  </a:buClr>
                  <a:defRPr/>
                </a:pPr>
                <a:r>
                  <a:rPr lang="zh-CN" altLang="en-US" sz="1050" dirty="0">
                    <a:solidFill>
                      <a:srgbClr val="1F497D"/>
                    </a:solidFill>
                    <a:latin typeface="微软雅黑" panose="020B0503020204020204" pitchFamily="34" charset="-122"/>
                    <a:ea typeface="微软雅黑" panose="020B0503020204020204" pitchFamily="34" charset="-122"/>
                  </a:rPr>
                  <a:t>完善数据质量</a:t>
                </a:r>
                <a:endParaRPr lang="zh-CN" altLang="en-US" sz="1050" dirty="0">
                  <a:solidFill>
                    <a:srgbClr val="1F497D"/>
                  </a:solidFill>
                  <a:latin typeface="微软雅黑" panose="020B0503020204020204" pitchFamily="34" charset="-122"/>
                  <a:ea typeface="微软雅黑" panose="020B0503020204020204" pitchFamily="34" charset="-122"/>
                </a:endParaRPr>
              </a:p>
            </p:txBody>
          </p:sp>
          <p:sp>
            <p:nvSpPr>
              <p:cNvPr id="105" name="Line 29"/>
              <p:cNvSpPr>
                <a:spLocks noChangeShapeType="1"/>
              </p:cNvSpPr>
              <p:nvPr/>
            </p:nvSpPr>
            <p:spPr bwMode="auto">
              <a:xfrm>
                <a:off x="3225" y="859"/>
                <a:ext cx="549" cy="7"/>
              </a:xfrm>
              <a:prstGeom prst="line">
                <a:avLst/>
              </a:prstGeom>
              <a:noFill/>
              <a:ln w="28575">
                <a:solidFill>
                  <a:srgbClr val="CC3300"/>
                </a:solidFill>
                <a:prstDash val="sysDot"/>
                <a:round/>
                <a:headEnd type="oval" w="med" len="med"/>
                <a:tailEnd type="diamond" w="med" len="med"/>
              </a:ln>
            </p:spPr>
            <p:txBody>
              <a:bodyPr/>
              <a:lstStyle/>
              <a:p>
                <a:pPr fontAlgn="auto">
                  <a:spcBef>
                    <a:spcPts val="0"/>
                  </a:spcBef>
                  <a:spcAft>
                    <a:spcPts val="0"/>
                  </a:spcAft>
                  <a:defRPr/>
                </a:pPr>
                <a:endParaRPr lang="en-US" sz="1100" kern="0">
                  <a:solidFill>
                    <a:prstClr val="black"/>
                  </a:solidFill>
                  <a:latin typeface="微软雅黑" panose="020B0503020204020204" pitchFamily="34" charset="-122"/>
                  <a:ea typeface="微软雅黑" panose="020B0503020204020204" pitchFamily="34" charset="-122"/>
                </a:endParaRPr>
              </a:p>
            </p:txBody>
          </p:sp>
        </p:grpSp>
        <p:sp>
          <p:nvSpPr>
            <p:cNvPr id="102" name="Rectangle 12"/>
            <p:cNvSpPr>
              <a:spLocks noChangeArrowheads="1"/>
            </p:cNvSpPr>
            <p:nvPr/>
          </p:nvSpPr>
          <p:spPr bwMode="auto">
            <a:xfrm>
              <a:off x="6779231" y="4058010"/>
              <a:ext cx="2417342" cy="356151"/>
            </a:xfrm>
            <a:prstGeom prst="rect">
              <a:avLst/>
            </a:prstGeom>
            <a:noFill/>
            <a:ln>
              <a:noFill/>
            </a:ln>
          </p:spPr>
          <p:txBody>
            <a:bodyPr wrap="none" anchor="ctr">
              <a:spAutoFit/>
            </a:bodyPr>
            <a:lstStyle/>
            <a:p>
              <a:pPr marL="231775" indent="-231775" algn="ctr" fontAlgn="auto">
                <a:lnSpc>
                  <a:spcPct val="80000"/>
                </a:lnSpc>
                <a:spcBef>
                  <a:spcPct val="20000"/>
                </a:spcBef>
                <a:spcAft>
                  <a:spcPts val="0"/>
                </a:spcAft>
                <a:buClr>
                  <a:srgbClr val="777777"/>
                </a:buClr>
                <a:defRPr/>
              </a:pPr>
              <a:r>
                <a:rPr lang="zh-CN" altLang="en-US" sz="1050" dirty="0">
                  <a:solidFill>
                    <a:srgbClr val="1F497D"/>
                  </a:solidFill>
                  <a:latin typeface="微软雅黑" panose="020B0503020204020204" pitchFamily="34" charset="-122"/>
                  <a:ea typeface="微软雅黑" panose="020B0503020204020204" pitchFamily="34" charset="-122"/>
                </a:rPr>
                <a:t>数据质量评估</a:t>
              </a:r>
              <a:endParaRPr lang="en-US" altLang="zh-CN" sz="1050" dirty="0">
                <a:solidFill>
                  <a:srgbClr val="1F497D"/>
                </a:solidFill>
                <a:latin typeface="微软雅黑" panose="020B0503020204020204" pitchFamily="34" charset="-122"/>
                <a:ea typeface="微软雅黑" panose="020B0503020204020204" pitchFamily="34" charset="-122"/>
              </a:endParaRPr>
            </a:p>
          </p:txBody>
        </p:sp>
        <p:sp>
          <p:nvSpPr>
            <p:cNvPr id="103" name="Line 15"/>
            <p:cNvSpPr>
              <a:spLocks noChangeShapeType="1"/>
            </p:cNvSpPr>
            <p:nvPr/>
          </p:nvSpPr>
          <p:spPr bwMode="auto">
            <a:xfrm>
              <a:off x="6380454" y="4229392"/>
              <a:ext cx="715336" cy="0"/>
            </a:xfrm>
            <a:prstGeom prst="line">
              <a:avLst/>
            </a:prstGeom>
            <a:noFill/>
            <a:ln w="28575">
              <a:solidFill>
                <a:srgbClr val="002060"/>
              </a:solidFill>
              <a:prstDash val="sysDot"/>
              <a:round/>
              <a:headEnd type="oval" w="med" len="med"/>
              <a:tailEnd type="diamond" w="med" len="med"/>
            </a:ln>
          </p:spPr>
          <p:txBody>
            <a:bodyPr/>
            <a:lstStyle/>
            <a:p>
              <a:pPr fontAlgn="auto">
                <a:spcBef>
                  <a:spcPts val="0"/>
                </a:spcBef>
                <a:spcAft>
                  <a:spcPts val="0"/>
                </a:spcAft>
                <a:defRPr/>
              </a:pPr>
              <a:endParaRPr lang="en-US" sz="1100" kern="0">
                <a:solidFill>
                  <a:prstClr val="black"/>
                </a:solidFill>
                <a:latin typeface="微软雅黑" panose="020B0503020204020204" pitchFamily="34" charset="-122"/>
                <a:ea typeface="微软雅黑" panose="020B0503020204020204" pitchFamily="34" charset="-122"/>
              </a:endParaRPr>
            </a:p>
          </p:txBody>
        </p:sp>
      </p:grpSp>
      <p:sp>
        <p:nvSpPr>
          <p:cNvPr id="130" name="TextBox 257"/>
          <p:cNvSpPr txBox="1">
            <a:spLocks noChangeArrowheads="1"/>
          </p:cNvSpPr>
          <p:nvPr/>
        </p:nvSpPr>
        <p:spPr bwMode="auto">
          <a:xfrm>
            <a:off x="3131840" y="4697561"/>
            <a:ext cx="576262" cy="1755775"/>
          </a:xfrm>
          <a:prstGeom prst="rect">
            <a:avLst/>
          </a:prstGeom>
          <a:noFill/>
          <a:ln w="9525">
            <a:noFill/>
            <a:miter lim="800000"/>
          </a:ln>
        </p:spPr>
        <p:txBody>
          <a:bodyPr>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数据治理方法</a:t>
            </a:r>
            <a:endParaRPr lang="zh-CN" altLang="en-US" b="1" dirty="0">
              <a:solidFill>
                <a:srgbClr val="FF0000"/>
              </a:solidFill>
              <a:latin typeface="微软雅黑" panose="020B0503020204020204" pitchFamily="34" charset="-122"/>
              <a:ea typeface="微软雅黑" panose="020B0503020204020204" pitchFamily="34" charset="-122"/>
            </a:endParaRPr>
          </a:p>
        </p:txBody>
      </p:sp>
      <p:graphicFrame>
        <p:nvGraphicFramePr>
          <p:cNvPr id="131" name="图示 130"/>
          <p:cNvGraphicFramePr/>
          <p:nvPr/>
        </p:nvGraphicFramePr>
        <p:xfrm>
          <a:off x="0" y="1052736"/>
          <a:ext cx="9144000" cy="31683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93" name="标题 1"/>
          <p:cNvSpPr>
            <a:spLocks noGrp="1"/>
          </p:cNvSpPr>
          <p:nvPr>
            <p:ph type="title"/>
          </p:nvPr>
        </p:nvSpPr>
        <p:spPr>
          <a:xfrm>
            <a:off x="0" y="44624"/>
            <a:ext cx="8675688" cy="649287"/>
          </a:xfrm>
        </p:spPr>
        <p:txBody>
          <a:bodyPr/>
          <a:lstStyle/>
          <a:p>
            <a:r>
              <a:rPr lang="zh-CN" altLang="en-US" sz="2400" dirty="0" smtClean="0">
                <a:latin typeface="微软雅黑" panose="020B0503020204020204" pitchFamily="34" charset="-122"/>
                <a:ea typeface="微软雅黑" panose="020B0503020204020204" pitchFamily="34" charset="-122"/>
              </a:rPr>
              <a:t>建设重点</a:t>
            </a:r>
            <a:r>
              <a:rPr lang="en-US" altLang="zh-CN" sz="2400" dirty="0" smtClean="0">
                <a:latin typeface="微软雅黑" panose="020B0503020204020204" pitchFamily="34" charset="-122"/>
                <a:ea typeface="微软雅黑" panose="020B0503020204020204" pitchFamily="34" charset="-122"/>
              </a:rPr>
              <a:t>3——HADOOP</a:t>
            </a:r>
            <a:r>
              <a:rPr lang="zh-CN" altLang="en-US" sz="2400" dirty="0" smtClean="0">
                <a:latin typeface="微软雅黑" panose="020B0503020204020204" pitchFamily="34" charset="-122"/>
                <a:ea typeface="微软雅黑" panose="020B0503020204020204" pitchFamily="34" charset="-122"/>
              </a:rPr>
              <a:t>服务器测算模型</a:t>
            </a:r>
            <a:endParaRPr lang="zh-CN" altLang="en-US" sz="2400" dirty="0" smtClean="0">
              <a:latin typeface="微软雅黑" panose="020B0503020204020204" pitchFamily="34" charset="-122"/>
              <a:ea typeface="微软雅黑" panose="020B0503020204020204" pitchFamily="34" charset="-122"/>
            </a:endParaRPr>
          </a:p>
        </p:txBody>
      </p:sp>
      <p:sp>
        <p:nvSpPr>
          <p:cNvPr id="58" name="矩形 57"/>
          <p:cNvSpPr/>
          <p:nvPr/>
        </p:nvSpPr>
        <p:spPr>
          <a:xfrm>
            <a:off x="251520" y="934269"/>
            <a:ext cx="8496944" cy="1846659"/>
          </a:xfrm>
          <a:prstGeom prst="rect">
            <a:avLst/>
          </a:prstGeom>
        </p:spPr>
        <p:txBody>
          <a:bodyPr wrap="square">
            <a:spAutoFit/>
          </a:bodyPr>
          <a:lstStyle/>
          <a:p>
            <a:r>
              <a:rPr lang="zh-CN" altLang="en-US" b="1" dirty="0" smtClean="0">
                <a:latin typeface="微软雅黑" panose="020B0503020204020204" pitchFamily="34" charset="-122"/>
                <a:ea typeface="微软雅黑" panose="020B0503020204020204" pitchFamily="34" charset="-122"/>
              </a:rPr>
              <a:t>模型搭建：根据</a:t>
            </a:r>
            <a:r>
              <a:rPr lang="en-US" altLang="zh-CN" b="1" dirty="0" smtClean="0">
                <a:latin typeface="微软雅黑" panose="020B0503020204020204" pitchFamily="34" charset="-122"/>
                <a:ea typeface="微软雅黑" panose="020B0503020204020204" pitchFamily="34" charset="-122"/>
              </a:rPr>
              <a:t>HDFS</a:t>
            </a:r>
            <a:r>
              <a:rPr lang="zh-CN" altLang="en-US" b="1" dirty="0" smtClean="0">
                <a:latin typeface="微软雅黑" panose="020B0503020204020204" pitchFamily="34" charset="-122"/>
                <a:ea typeface="微软雅黑" panose="020B0503020204020204" pitchFamily="34" charset="-122"/>
              </a:rPr>
              <a:t>存储容量能力计算，主要分为两个方面：</a:t>
            </a:r>
            <a:endParaRPr lang="zh-CN" altLang="en-US" b="1"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一是某一体量的数据在采用不同的数据处理技术时，它所需要的物理存储容量、即磁盘裸容量的理论计算；</a:t>
            </a:r>
            <a:endParaRPr lang="en-US" altLang="zh-CN" sz="16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二是针对配置一定情况下，</a:t>
            </a:r>
            <a:r>
              <a:rPr lang="en-US" altLang="zh-CN" sz="1600" dirty="0" smtClean="0">
                <a:latin typeface="微软雅黑" panose="020B0503020204020204" pitchFamily="34" charset="-122"/>
                <a:ea typeface="微软雅黑" panose="020B0503020204020204" pitchFamily="34" charset="-122"/>
              </a:rPr>
              <a:t>X86</a:t>
            </a:r>
            <a:r>
              <a:rPr lang="zh-CN" altLang="en-US" sz="1600" dirty="0" smtClean="0">
                <a:latin typeface="微软雅黑" panose="020B0503020204020204" pitchFamily="34" charset="-122"/>
                <a:ea typeface="微软雅黑" panose="020B0503020204020204" pitchFamily="34" charset="-122"/>
              </a:rPr>
              <a:t>服务器在承载不同的数据处理技术实体时，该</a:t>
            </a:r>
            <a:r>
              <a:rPr lang="en-US" altLang="zh-CN" sz="1600" dirty="0" smtClean="0">
                <a:latin typeface="微软雅黑" panose="020B0503020204020204" pitchFamily="34" charset="-122"/>
                <a:ea typeface="微软雅黑" panose="020B0503020204020204" pitchFamily="34" charset="-122"/>
              </a:rPr>
              <a:t>X86</a:t>
            </a:r>
            <a:r>
              <a:rPr lang="zh-CN" altLang="en-US" sz="1600" dirty="0" smtClean="0">
                <a:latin typeface="微软雅黑" panose="020B0503020204020204" pitchFamily="34" charset="-122"/>
                <a:ea typeface="微软雅黑" panose="020B0503020204020204" pitchFamily="34" charset="-122"/>
              </a:rPr>
              <a:t>服务器能够提供的有效存储容量。</a:t>
            </a:r>
            <a:endParaRPr lang="en-US" altLang="zh-CN" sz="16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最终得出某一体量的数据在采用不同的数据处理技术时所需要配置的</a:t>
            </a:r>
            <a:r>
              <a:rPr lang="en-US" altLang="zh-CN" sz="1600" dirty="0" smtClean="0">
                <a:latin typeface="微软雅黑" panose="020B0503020204020204" pitchFamily="34" charset="-122"/>
                <a:ea typeface="微软雅黑" panose="020B0503020204020204" pitchFamily="34" charset="-122"/>
              </a:rPr>
              <a:t>X86</a:t>
            </a:r>
            <a:r>
              <a:rPr lang="zh-CN" altLang="en-US" sz="1600" dirty="0" smtClean="0">
                <a:latin typeface="微软雅黑" panose="020B0503020204020204" pitchFamily="34" charset="-122"/>
                <a:ea typeface="微软雅黑" panose="020B0503020204020204" pitchFamily="34" charset="-122"/>
              </a:rPr>
              <a:t>服务器数量</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物理存储容量</a:t>
            </a:r>
            <a:r>
              <a:rPr lang="en-US" altLang="zh-CN" sz="1600" dirty="0" smtClean="0">
                <a:latin typeface="微软雅黑" panose="020B0503020204020204" pitchFamily="34" charset="-122"/>
                <a:ea typeface="微软雅黑" panose="020B0503020204020204" pitchFamily="34" charset="-122"/>
              </a:rPr>
              <a:t>÷X86</a:t>
            </a:r>
            <a:r>
              <a:rPr lang="zh-CN" altLang="en-US" sz="1600" dirty="0" smtClean="0">
                <a:latin typeface="微软雅黑" panose="020B0503020204020204" pitchFamily="34" charset="-122"/>
                <a:ea typeface="微软雅黑" panose="020B0503020204020204" pitchFamily="34" charset="-122"/>
              </a:rPr>
              <a:t>服务器能够提供的有效存储容量。</a:t>
            </a:r>
            <a:endParaRPr lang="zh-CN" altLang="en-US" sz="1600" dirty="0">
              <a:latin typeface="微软雅黑" panose="020B0503020204020204" pitchFamily="34" charset="-122"/>
              <a:ea typeface="微软雅黑" panose="020B0503020204020204" pitchFamily="34" charset="-122"/>
            </a:endParaRPr>
          </a:p>
        </p:txBody>
      </p:sp>
      <p:sp>
        <p:nvSpPr>
          <p:cNvPr id="59" name="TextBox 58"/>
          <p:cNvSpPr txBox="1"/>
          <p:nvPr/>
        </p:nvSpPr>
        <p:spPr>
          <a:xfrm>
            <a:off x="323528" y="2852936"/>
            <a:ext cx="3672408" cy="369332"/>
          </a:xfrm>
          <a:prstGeom prst="rect">
            <a:avLst/>
          </a:prstGeom>
          <a:noFill/>
        </p:spPr>
        <p:txBody>
          <a:bodyPr wrap="square" rtlCol="0">
            <a:spAutoFit/>
          </a:bodyPr>
          <a:lstStyle/>
          <a:p>
            <a:r>
              <a:rPr lang="en-US" altLang="zh-CN" b="1" dirty="0" smtClean="0">
                <a:solidFill>
                  <a:srgbClr val="FF0000"/>
                </a:solidFill>
                <a:latin typeface="微软雅黑" panose="020B0503020204020204" pitchFamily="34" charset="-122"/>
                <a:ea typeface="微软雅黑" panose="020B0503020204020204" pitchFamily="34" charset="-122"/>
              </a:rPr>
              <a:t>HDFS</a:t>
            </a:r>
            <a:r>
              <a:rPr lang="zh-CN" altLang="en-US" b="1" dirty="0" smtClean="0">
                <a:solidFill>
                  <a:srgbClr val="FF0000"/>
                </a:solidFill>
                <a:latin typeface="微软雅黑" panose="020B0503020204020204" pitchFamily="34" charset="-122"/>
                <a:ea typeface="微软雅黑" panose="020B0503020204020204" pitchFamily="34" charset="-122"/>
              </a:rPr>
              <a:t>存储能力需求计算模型</a:t>
            </a:r>
            <a:endParaRPr lang="zh-CN" altLang="en-US" b="1" dirty="0">
              <a:solidFill>
                <a:srgbClr val="FF0000"/>
              </a:solidFill>
              <a:latin typeface="微软雅黑" panose="020B0503020204020204" pitchFamily="34" charset="-122"/>
              <a:ea typeface="微软雅黑" panose="020B0503020204020204" pitchFamily="34" charset="-122"/>
            </a:endParaRPr>
          </a:p>
        </p:txBody>
      </p:sp>
      <p:graphicFrame>
        <p:nvGraphicFramePr>
          <p:cNvPr id="60" name="表格 59"/>
          <p:cNvGraphicFramePr>
            <a:graphicFrameLocks noGrp="1"/>
          </p:cNvGraphicFramePr>
          <p:nvPr/>
        </p:nvGraphicFramePr>
        <p:xfrm>
          <a:off x="107504" y="3356992"/>
          <a:ext cx="4320480" cy="2520280"/>
        </p:xfrm>
        <a:graphic>
          <a:graphicData uri="http://schemas.openxmlformats.org/drawingml/2006/table">
            <a:tbl>
              <a:tblPr firstRow="1" bandRow="1"/>
              <a:tblGrid>
                <a:gridCol w="598676"/>
                <a:gridCol w="1582652"/>
                <a:gridCol w="1112359"/>
                <a:gridCol w="1026793"/>
              </a:tblGrid>
              <a:tr h="520994">
                <a:tc>
                  <a:txBody>
                    <a:bodyPr/>
                    <a:lstStyle>
                      <a:defPPr>
                        <a:defRPr lang="zh-CN"/>
                      </a:defPPr>
                      <a:lvl1pPr marL="0" algn="l" defTabSz="914400" rtl="0" eaLnBrk="1" latinLnBrk="0" hangingPunct="1">
                        <a:defRPr sz="1800" b="1" kern="1200">
                          <a:solidFill>
                            <a:schemeClr val="lt1"/>
                          </a:solidFill>
                          <a:latin typeface="Calibri" panose="020F0502020204030204"/>
                          <a:ea typeface="华文细黑"/>
                        </a:defRPr>
                      </a:lvl1pPr>
                      <a:lvl2pPr marL="457200" algn="l" defTabSz="914400" rtl="0" eaLnBrk="1" latinLnBrk="0" hangingPunct="1">
                        <a:defRPr sz="1800" b="1" kern="1200">
                          <a:solidFill>
                            <a:schemeClr val="lt1"/>
                          </a:solidFill>
                          <a:latin typeface="Calibri" panose="020F0502020204030204"/>
                          <a:ea typeface="华文细黑"/>
                        </a:defRPr>
                      </a:lvl2pPr>
                      <a:lvl3pPr marL="914400" algn="l" defTabSz="914400" rtl="0" eaLnBrk="1" latinLnBrk="0" hangingPunct="1">
                        <a:defRPr sz="1800" b="1" kern="1200">
                          <a:solidFill>
                            <a:schemeClr val="lt1"/>
                          </a:solidFill>
                          <a:latin typeface="Calibri" panose="020F0502020204030204"/>
                          <a:ea typeface="华文细黑"/>
                        </a:defRPr>
                      </a:lvl3pPr>
                      <a:lvl4pPr marL="1371600" algn="l" defTabSz="914400" rtl="0" eaLnBrk="1" latinLnBrk="0" hangingPunct="1">
                        <a:defRPr sz="1800" b="1" kern="1200">
                          <a:solidFill>
                            <a:schemeClr val="lt1"/>
                          </a:solidFill>
                          <a:latin typeface="Calibri" panose="020F0502020204030204"/>
                          <a:ea typeface="华文细黑"/>
                        </a:defRPr>
                      </a:lvl4pPr>
                      <a:lvl5pPr marL="1828800" algn="l" defTabSz="914400" rtl="0" eaLnBrk="1" latinLnBrk="0" hangingPunct="1">
                        <a:defRPr sz="1800" b="1" kern="1200">
                          <a:solidFill>
                            <a:schemeClr val="lt1"/>
                          </a:solidFill>
                          <a:latin typeface="Calibri" panose="020F0502020204030204"/>
                          <a:ea typeface="华文细黑"/>
                        </a:defRPr>
                      </a:lvl5pPr>
                      <a:lvl6pPr marL="2286000" algn="l" defTabSz="914400" rtl="0" eaLnBrk="1" latinLnBrk="0" hangingPunct="1">
                        <a:defRPr sz="1800" b="1" kern="1200">
                          <a:solidFill>
                            <a:schemeClr val="lt1"/>
                          </a:solidFill>
                          <a:latin typeface="Calibri" panose="020F0502020204030204"/>
                          <a:ea typeface="华文细黑"/>
                        </a:defRPr>
                      </a:lvl6pPr>
                      <a:lvl7pPr marL="2743200" algn="l" defTabSz="914400" rtl="0" eaLnBrk="1" latinLnBrk="0" hangingPunct="1">
                        <a:defRPr sz="1800" b="1" kern="1200">
                          <a:solidFill>
                            <a:schemeClr val="lt1"/>
                          </a:solidFill>
                          <a:latin typeface="Calibri" panose="020F0502020204030204"/>
                          <a:ea typeface="华文细黑"/>
                        </a:defRPr>
                      </a:lvl7pPr>
                      <a:lvl8pPr marL="3200400" algn="l" defTabSz="914400" rtl="0" eaLnBrk="1" latinLnBrk="0" hangingPunct="1">
                        <a:defRPr sz="1800" b="1" kern="1200">
                          <a:solidFill>
                            <a:schemeClr val="lt1"/>
                          </a:solidFill>
                          <a:latin typeface="Calibri" panose="020F0502020204030204"/>
                          <a:ea typeface="华文细黑"/>
                        </a:defRPr>
                      </a:lvl8pPr>
                      <a:lvl9pPr marL="3657600" algn="l" defTabSz="914400" rtl="0" eaLnBrk="1" latinLnBrk="0" hangingPunct="1">
                        <a:defRPr sz="1800" b="1" kern="1200">
                          <a:solidFill>
                            <a:schemeClr val="lt1"/>
                          </a:solidFill>
                          <a:latin typeface="Calibri" panose="020F0502020204030204"/>
                          <a:ea typeface="华文细黑"/>
                        </a:defRPr>
                      </a:lvl9pPr>
                    </a:lstStyle>
                    <a:p>
                      <a:pPr algn="ctr"/>
                      <a:r>
                        <a:rPr lang="zh-CN" altLang="en-US" sz="1200" dirty="0" smtClean="0">
                          <a:latin typeface="微软雅黑" panose="020B0503020204020204" pitchFamily="34" charset="-122"/>
                          <a:ea typeface="微软雅黑" panose="020B0503020204020204" pitchFamily="34" charset="-122"/>
                        </a:rPr>
                        <a:t>序号</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zh-CN"/>
                      </a:defPPr>
                      <a:lvl1pPr marL="0" algn="l" defTabSz="914400" rtl="0" eaLnBrk="1" latinLnBrk="0" hangingPunct="1">
                        <a:defRPr sz="1800" b="1" kern="1200">
                          <a:solidFill>
                            <a:schemeClr val="lt1"/>
                          </a:solidFill>
                          <a:latin typeface="Calibri" panose="020F0502020204030204"/>
                          <a:ea typeface="华文细黑"/>
                        </a:defRPr>
                      </a:lvl1pPr>
                      <a:lvl2pPr marL="457200" algn="l" defTabSz="914400" rtl="0" eaLnBrk="1" latinLnBrk="0" hangingPunct="1">
                        <a:defRPr sz="1800" b="1" kern="1200">
                          <a:solidFill>
                            <a:schemeClr val="lt1"/>
                          </a:solidFill>
                          <a:latin typeface="Calibri" panose="020F0502020204030204"/>
                          <a:ea typeface="华文细黑"/>
                        </a:defRPr>
                      </a:lvl2pPr>
                      <a:lvl3pPr marL="914400" algn="l" defTabSz="914400" rtl="0" eaLnBrk="1" latinLnBrk="0" hangingPunct="1">
                        <a:defRPr sz="1800" b="1" kern="1200">
                          <a:solidFill>
                            <a:schemeClr val="lt1"/>
                          </a:solidFill>
                          <a:latin typeface="Calibri" panose="020F0502020204030204"/>
                          <a:ea typeface="华文细黑"/>
                        </a:defRPr>
                      </a:lvl3pPr>
                      <a:lvl4pPr marL="1371600" algn="l" defTabSz="914400" rtl="0" eaLnBrk="1" latinLnBrk="0" hangingPunct="1">
                        <a:defRPr sz="1800" b="1" kern="1200">
                          <a:solidFill>
                            <a:schemeClr val="lt1"/>
                          </a:solidFill>
                          <a:latin typeface="Calibri" panose="020F0502020204030204"/>
                          <a:ea typeface="华文细黑"/>
                        </a:defRPr>
                      </a:lvl4pPr>
                      <a:lvl5pPr marL="1828800" algn="l" defTabSz="914400" rtl="0" eaLnBrk="1" latinLnBrk="0" hangingPunct="1">
                        <a:defRPr sz="1800" b="1" kern="1200">
                          <a:solidFill>
                            <a:schemeClr val="lt1"/>
                          </a:solidFill>
                          <a:latin typeface="Calibri" panose="020F0502020204030204"/>
                          <a:ea typeface="华文细黑"/>
                        </a:defRPr>
                      </a:lvl5pPr>
                      <a:lvl6pPr marL="2286000" algn="l" defTabSz="914400" rtl="0" eaLnBrk="1" latinLnBrk="0" hangingPunct="1">
                        <a:defRPr sz="1800" b="1" kern="1200">
                          <a:solidFill>
                            <a:schemeClr val="lt1"/>
                          </a:solidFill>
                          <a:latin typeface="Calibri" panose="020F0502020204030204"/>
                          <a:ea typeface="华文细黑"/>
                        </a:defRPr>
                      </a:lvl6pPr>
                      <a:lvl7pPr marL="2743200" algn="l" defTabSz="914400" rtl="0" eaLnBrk="1" latinLnBrk="0" hangingPunct="1">
                        <a:defRPr sz="1800" b="1" kern="1200">
                          <a:solidFill>
                            <a:schemeClr val="lt1"/>
                          </a:solidFill>
                          <a:latin typeface="Calibri" panose="020F0502020204030204"/>
                          <a:ea typeface="华文细黑"/>
                        </a:defRPr>
                      </a:lvl7pPr>
                      <a:lvl8pPr marL="3200400" algn="l" defTabSz="914400" rtl="0" eaLnBrk="1" latinLnBrk="0" hangingPunct="1">
                        <a:defRPr sz="1800" b="1" kern="1200">
                          <a:solidFill>
                            <a:schemeClr val="lt1"/>
                          </a:solidFill>
                          <a:latin typeface="Calibri" panose="020F0502020204030204"/>
                          <a:ea typeface="华文细黑"/>
                        </a:defRPr>
                      </a:lvl8pPr>
                      <a:lvl9pPr marL="3657600" algn="l" defTabSz="914400" rtl="0" eaLnBrk="1" latinLnBrk="0" hangingPunct="1">
                        <a:defRPr sz="1800" b="1" kern="1200">
                          <a:solidFill>
                            <a:schemeClr val="lt1"/>
                          </a:solidFill>
                          <a:latin typeface="Calibri" panose="020F0502020204030204"/>
                          <a:ea typeface="华文细黑"/>
                        </a:defRPr>
                      </a:lvl9pPr>
                    </a:lstStyle>
                    <a:p>
                      <a:pPr algn="ctr"/>
                      <a:r>
                        <a:rPr lang="zh-CN" altLang="en-US" sz="1200" dirty="0" smtClean="0">
                          <a:latin typeface="微软雅黑" panose="020B0503020204020204" pitchFamily="34" charset="-122"/>
                          <a:ea typeface="微软雅黑" panose="020B0503020204020204" pitchFamily="34" charset="-122"/>
                        </a:rPr>
                        <a:t>参数名称</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zh-CN"/>
                      </a:defPPr>
                      <a:lvl1pPr marL="0" algn="l" defTabSz="914400" rtl="0" eaLnBrk="1" latinLnBrk="0" hangingPunct="1">
                        <a:defRPr sz="1800" b="1" kern="1200">
                          <a:solidFill>
                            <a:schemeClr val="lt1"/>
                          </a:solidFill>
                          <a:latin typeface="Calibri" panose="020F0502020204030204"/>
                          <a:ea typeface="华文细黑"/>
                        </a:defRPr>
                      </a:lvl1pPr>
                      <a:lvl2pPr marL="457200" algn="l" defTabSz="914400" rtl="0" eaLnBrk="1" latinLnBrk="0" hangingPunct="1">
                        <a:defRPr sz="1800" b="1" kern="1200">
                          <a:solidFill>
                            <a:schemeClr val="lt1"/>
                          </a:solidFill>
                          <a:latin typeface="Calibri" panose="020F0502020204030204"/>
                          <a:ea typeface="华文细黑"/>
                        </a:defRPr>
                      </a:lvl2pPr>
                      <a:lvl3pPr marL="914400" algn="l" defTabSz="914400" rtl="0" eaLnBrk="1" latinLnBrk="0" hangingPunct="1">
                        <a:defRPr sz="1800" b="1" kern="1200">
                          <a:solidFill>
                            <a:schemeClr val="lt1"/>
                          </a:solidFill>
                          <a:latin typeface="Calibri" panose="020F0502020204030204"/>
                          <a:ea typeface="华文细黑"/>
                        </a:defRPr>
                      </a:lvl3pPr>
                      <a:lvl4pPr marL="1371600" algn="l" defTabSz="914400" rtl="0" eaLnBrk="1" latinLnBrk="0" hangingPunct="1">
                        <a:defRPr sz="1800" b="1" kern="1200">
                          <a:solidFill>
                            <a:schemeClr val="lt1"/>
                          </a:solidFill>
                          <a:latin typeface="Calibri" panose="020F0502020204030204"/>
                          <a:ea typeface="华文细黑"/>
                        </a:defRPr>
                      </a:lvl4pPr>
                      <a:lvl5pPr marL="1828800" algn="l" defTabSz="914400" rtl="0" eaLnBrk="1" latinLnBrk="0" hangingPunct="1">
                        <a:defRPr sz="1800" b="1" kern="1200">
                          <a:solidFill>
                            <a:schemeClr val="lt1"/>
                          </a:solidFill>
                          <a:latin typeface="Calibri" panose="020F0502020204030204"/>
                          <a:ea typeface="华文细黑"/>
                        </a:defRPr>
                      </a:lvl5pPr>
                      <a:lvl6pPr marL="2286000" algn="l" defTabSz="914400" rtl="0" eaLnBrk="1" latinLnBrk="0" hangingPunct="1">
                        <a:defRPr sz="1800" b="1" kern="1200">
                          <a:solidFill>
                            <a:schemeClr val="lt1"/>
                          </a:solidFill>
                          <a:latin typeface="Calibri" panose="020F0502020204030204"/>
                          <a:ea typeface="华文细黑"/>
                        </a:defRPr>
                      </a:lvl6pPr>
                      <a:lvl7pPr marL="2743200" algn="l" defTabSz="914400" rtl="0" eaLnBrk="1" latinLnBrk="0" hangingPunct="1">
                        <a:defRPr sz="1800" b="1" kern="1200">
                          <a:solidFill>
                            <a:schemeClr val="lt1"/>
                          </a:solidFill>
                          <a:latin typeface="Calibri" panose="020F0502020204030204"/>
                          <a:ea typeface="华文细黑"/>
                        </a:defRPr>
                      </a:lvl7pPr>
                      <a:lvl8pPr marL="3200400" algn="l" defTabSz="914400" rtl="0" eaLnBrk="1" latinLnBrk="0" hangingPunct="1">
                        <a:defRPr sz="1800" b="1" kern="1200">
                          <a:solidFill>
                            <a:schemeClr val="lt1"/>
                          </a:solidFill>
                          <a:latin typeface="Calibri" panose="020F0502020204030204"/>
                          <a:ea typeface="华文细黑"/>
                        </a:defRPr>
                      </a:lvl8pPr>
                      <a:lvl9pPr marL="3657600" algn="l" defTabSz="914400" rtl="0" eaLnBrk="1" latinLnBrk="0" hangingPunct="1">
                        <a:defRPr sz="1800" b="1" kern="1200">
                          <a:solidFill>
                            <a:schemeClr val="lt1"/>
                          </a:solidFill>
                          <a:latin typeface="Calibri" panose="020F0502020204030204"/>
                          <a:ea typeface="华文细黑"/>
                        </a:defRPr>
                      </a:lvl9pPr>
                    </a:lstStyle>
                    <a:p>
                      <a:pPr algn="ctr"/>
                      <a:r>
                        <a:rPr lang="zh-CN" altLang="en-US" sz="1200" dirty="0" smtClean="0">
                          <a:latin typeface="微软雅黑" panose="020B0503020204020204" pitchFamily="34" charset="-122"/>
                          <a:ea typeface="微软雅黑" panose="020B0503020204020204" pitchFamily="34" charset="-122"/>
                        </a:rPr>
                        <a:t>取值范围</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defPPr>
                        <a:defRPr lang="zh-CN"/>
                      </a:defPPr>
                      <a:lvl1pPr marL="0" algn="l" defTabSz="914400" rtl="0" eaLnBrk="1" latinLnBrk="0" hangingPunct="1">
                        <a:defRPr sz="1800" b="1" kern="1200">
                          <a:solidFill>
                            <a:schemeClr val="lt1"/>
                          </a:solidFill>
                          <a:latin typeface="Calibri" panose="020F0502020204030204"/>
                          <a:ea typeface="华文细黑"/>
                        </a:defRPr>
                      </a:lvl1pPr>
                      <a:lvl2pPr marL="457200" algn="l" defTabSz="914400" rtl="0" eaLnBrk="1" latinLnBrk="0" hangingPunct="1">
                        <a:defRPr sz="1800" b="1" kern="1200">
                          <a:solidFill>
                            <a:schemeClr val="lt1"/>
                          </a:solidFill>
                          <a:latin typeface="Calibri" panose="020F0502020204030204"/>
                          <a:ea typeface="华文细黑"/>
                        </a:defRPr>
                      </a:lvl2pPr>
                      <a:lvl3pPr marL="914400" algn="l" defTabSz="914400" rtl="0" eaLnBrk="1" latinLnBrk="0" hangingPunct="1">
                        <a:defRPr sz="1800" b="1" kern="1200">
                          <a:solidFill>
                            <a:schemeClr val="lt1"/>
                          </a:solidFill>
                          <a:latin typeface="Calibri" panose="020F0502020204030204"/>
                          <a:ea typeface="华文细黑"/>
                        </a:defRPr>
                      </a:lvl3pPr>
                      <a:lvl4pPr marL="1371600" algn="l" defTabSz="914400" rtl="0" eaLnBrk="1" latinLnBrk="0" hangingPunct="1">
                        <a:defRPr sz="1800" b="1" kern="1200">
                          <a:solidFill>
                            <a:schemeClr val="lt1"/>
                          </a:solidFill>
                          <a:latin typeface="Calibri" panose="020F0502020204030204"/>
                          <a:ea typeface="华文细黑"/>
                        </a:defRPr>
                      </a:lvl4pPr>
                      <a:lvl5pPr marL="1828800" algn="l" defTabSz="914400" rtl="0" eaLnBrk="1" latinLnBrk="0" hangingPunct="1">
                        <a:defRPr sz="1800" b="1" kern="1200">
                          <a:solidFill>
                            <a:schemeClr val="lt1"/>
                          </a:solidFill>
                          <a:latin typeface="Calibri" panose="020F0502020204030204"/>
                          <a:ea typeface="华文细黑"/>
                        </a:defRPr>
                      </a:lvl5pPr>
                      <a:lvl6pPr marL="2286000" algn="l" defTabSz="914400" rtl="0" eaLnBrk="1" latinLnBrk="0" hangingPunct="1">
                        <a:defRPr sz="1800" b="1" kern="1200">
                          <a:solidFill>
                            <a:schemeClr val="lt1"/>
                          </a:solidFill>
                          <a:latin typeface="Calibri" panose="020F0502020204030204"/>
                          <a:ea typeface="华文细黑"/>
                        </a:defRPr>
                      </a:lvl6pPr>
                      <a:lvl7pPr marL="2743200" algn="l" defTabSz="914400" rtl="0" eaLnBrk="1" latinLnBrk="0" hangingPunct="1">
                        <a:defRPr sz="1800" b="1" kern="1200">
                          <a:solidFill>
                            <a:schemeClr val="lt1"/>
                          </a:solidFill>
                          <a:latin typeface="Calibri" panose="020F0502020204030204"/>
                          <a:ea typeface="华文细黑"/>
                        </a:defRPr>
                      </a:lvl7pPr>
                      <a:lvl8pPr marL="3200400" algn="l" defTabSz="914400" rtl="0" eaLnBrk="1" latinLnBrk="0" hangingPunct="1">
                        <a:defRPr sz="1800" b="1" kern="1200">
                          <a:solidFill>
                            <a:schemeClr val="lt1"/>
                          </a:solidFill>
                          <a:latin typeface="Calibri" panose="020F0502020204030204"/>
                          <a:ea typeface="华文细黑"/>
                        </a:defRPr>
                      </a:lvl8pPr>
                      <a:lvl9pPr marL="3657600" algn="l" defTabSz="914400" rtl="0" eaLnBrk="1" latinLnBrk="0" hangingPunct="1">
                        <a:defRPr sz="1800" b="1" kern="1200">
                          <a:solidFill>
                            <a:schemeClr val="lt1"/>
                          </a:solidFill>
                          <a:latin typeface="Calibri" panose="020F0502020204030204"/>
                          <a:ea typeface="华文细黑"/>
                        </a:defRPr>
                      </a:lvl9pPr>
                    </a:lstStyle>
                    <a:p>
                      <a:pPr algn="ctr"/>
                      <a:r>
                        <a:rPr lang="zh-CN" altLang="en-US" sz="1200" dirty="0" smtClean="0">
                          <a:latin typeface="微软雅黑" panose="020B0503020204020204" pitchFamily="34" charset="-122"/>
                          <a:ea typeface="微软雅黑" panose="020B0503020204020204" pitchFamily="34" charset="-122"/>
                        </a:rPr>
                        <a:t>取定值（</a:t>
                      </a:r>
                      <a:r>
                        <a:rPr lang="en-US" altLang="zh-CN" sz="1200" dirty="0" smtClean="0">
                          <a:latin typeface="微软雅黑" panose="020B0503020204020204" pitchFamily="34" charset="-122"/>
                          <a:ea typeface="微软雅黑" panose="020B0503020204020204" pitchFamily="34" charset="-122"/>
                        </a:rPr>
                        <a:t>TB</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312596">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1</a:t>
                      </a:r>
                      <a:endParaRPr lang="en-US" altLang="zh-CN" sz="1200" dirty="0" smtClean="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zh-CN" altLang="en-US" sz="1200" dirty="0" smtClean="0">
                          <a:latin typeface="微软雅黑" panose="020B0503020204020204" pitchFamily="34" charset="-122"/>
                          <a:ea typeface="微软雅黑" panose="020B0503020204020204" pitchFamily="34" charset="-122"/>
                        </a:rPr>
                        <a:t>原始存储数据量</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TB</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100</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16480">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2</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zh-CN" altLang="en-US" sz="1200" dirty="0" smtClean="0">
                          <a:latin typeface="微软雅黑" panose="020B0503020204020204" pitchFamily="34" charset="-122"/>
                          <a:ea typeface="微软雅黑" panose="020B0503020204020204" pitchFamily="34" charset="-122"/>
                        </a:rPr>
                        <a:t>副本数</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3</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3</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520994">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3</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zh-CN" altLang="en-US" sz="1200" dirty="0" smtClean="0">
                          <a:latin typeface="微软雅黑" panose="020B0503020204020204" pitchFamily="34" charset="-122"/>
                          <a:ea typeface="微软雅黑" panose="020B0503020204020204" pitchFamily="34" charset="-122"/>
                        </a:rPr>
                        <a:t>索引率</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20%</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30%</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30%</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28222">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4</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zh-CN" altLang="en-US" sz="1200" dirty="0" smtClean="0">
                          <a:latin typeface="微软雅黑" panose="020B0503020204020204" pitchFamily="34" charset="-122"/>
                          <a:ea typeface="微软雅黑" panose="020B0503020204020204" pitchFamily="34" charset="-122"/>
                        </a:rPr>
                        <a:t>数据压缩率</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1/2/3/4/5</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3</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520994">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zh-CN" altLang="en-US" sz="1200" dirty="0" smtClean="0">
                          <a:latin typeface="微软雅黑" panose="020B0503020204020204" pitchFamily="34" charset="-122"/>
                          <a:ea typeface="微软雅黑" panose="020B0503020204020204" pitchFamily="34" charset="-122"/>
                        </a:rPr>
                        <a:t>物理存储总容量</a:t>
                      </a:r>
                      <a:r>
                        <a:rPr lang="en-US" altLang="zh-CN" sz="1200" dirty="0" smtClean="0">
                          <a:latin typeface="微软雅黑" panose="020B0503020204020204" pitchFamily="34" charset="-122"/>
                          <a:ea typeface="微软雅黑" panose="020B0503020204020204" pitchFamily="34" charset="-122"/>
                        </a:rPr>
                        <a:t>=[1]*[2]*(1+[3])/[4]</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130</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graphicFrame>
        <p:nvGraphicFramePr>
          <p:cNvPr id="61" name="表格 60"/>
          <p:cNvGraphicFramePr>
            <a:graphicFrameLocks noGrp="1"/>
          </p:cNvGraphicFramePr>
          <p:nvPr/>
        </p:nvGraphicFramePr>
        <p:xfrm>
          <a:off x="4572001" y="3356991"/>
          <a:ext cx="4392487" cy="2520281"/>
        </p:xfrm>
        <a:graphic>
          <a:graphicData uri="http://schemas.openxmlformats.org/drawingml/2006/table">
            <a:tbl>
              <a:tblPr firstRow="1" bandRow="1"/>
              <a:tblGrid>
                <a:gridCol w="540025"/>
                <a:gridCol w="1776192"/>
                <a:gridCol w="1247467"/>
                <a:gridCol w="828803"/>
              </a:tblGrid>
              <a:tr h="484669">
                <a:tc>
                  <a:txBody>
                    <a:bodyPr/>
                    <a:lstStyle>
                      <a:defPPr>
                        <a:defRPr lang="zh-CN"/>
                      </a:defPPr>
                      <a:lvl1pPr marL="0" algn="l" defTabSz="914400" rtl="0" eaLnBrk="1" latinLnBrk="0" hangingPunct="1">
                        <a:defRPr sz="1800" b="1" kern="1200">
                          <a:solidFill>
                            <a:schemeClr val="lt1"/>
                          </a:solidFill>
                          <a:latin typeface="Calibri" panose="020F0502020204030204"/>
                          <a:ea typeface="华文细黑"/>
                        </a:defRPr>
                      </a:lvl1pPr>
                      <a:lvl2pPr marL="457200" algn="l" defTabSz="914400" rtl="0" eaLnBrk="1" latinLnBrk="0" hangingPunct="1">
                        <a:defRPr sz="1800" b="1" kern="1200">
                          <a:solidFill>
                            <a:schemeClr val="lt1"/>
                          </a:solidFill>
                          <a:latin typeface="Calibri" panose="020F0502020204030204"/>
                          <a:ea typeface="华文细黑"/>
                        </a:defRPr>
                      </a:lvl2pPr>
                      <a:lvl3pPr marL="914400" algn="l" defTabSz="914400" rtl="0" eaLnBrk="1" latinLnBrk="0" hangingPunct="1">
                        <a:defRPr sz="1800" b="1" kern="1200">
                          <a:solidFill>
                            <a:schemeClr val="lt1"/>
                          </a:solidFill>
                          <a:latin typeface="Calibri" panose="020F0502020204030204"/>
                          <a:ea typeface="华文细黑"/>
                        </a:defRPr>
                      </a:lvl3pPr>
                      <a:lvl4pPr marL="1371600" algn="l" defTabSz="914400" rtl="0" eaLnBrk="1" latinLnBrk="0" hangingPunct="1">
                        <a:defRPr sz="1800" b="1" kern="1200">
                          <a:solidFill>
                            <a:schemeClr val="lt1"/>
                          </a:solidFill>
                          <a:latin typeface="Calibri" panose="020F0502020204030204"/>
                          <a:ea typeface="华文细黑"/>
                        </a:defRPr>
                      </a:lvl4pPr>
                      <a:lvl5pPr marL="1828800" algn="l" defTabSz="914400" rtl="0" eaLnBrk="1" latinLnBrk="0" hangingPunct="1">
                        <a:defRPr sz="1800" b="1" kern="1200">
                          <a:solidFill>
                            <a:schemeClr val="lt1"/>
                          </a:solidFill>
                          <a:latin typeface="Calibri" panose="020F0502020204030204"/>
                          <a:ea typeface="华文细黑"/>
                        </a:defRPr>
                      </a:lvl5pPr>
                      <a:lvl6pPr marL="2286000" algn="l" defTabSz="914400" rtl="0" eaLnBrk="1" latinLnBrk="0" hangingPunct="1">
                        <a:defRPr sz="1800" b="1" kern="1200">
                          <a:solidFill>
                            <a:schemeClr val="lt1"/>
                          </a:solidFill>
                          <a:latin typeface="Calibri" panose="020F0502020204030204"/>
                          <a:ea typeface="华文细黑"/>
                        </a:defRPr>
                      </a:lvl6pPr>
                      <a:lvl7pPr marL="2743200" algn="l" defTabSz="914400" rtl="0" eaLnBrk="1" latinLnBrk="0" hangingPunct="1">
                        <a:defRPr sz="1800" b="1" kern="1200">
                          <a:solidFill>
                            <a:schemeClr val="lt1"/>
                          </a:solidFill>
                          <a:latin typeface="Calibri" panose="020F0502020204030204"/>
                          <a:ea typeface="华文细黑"/>
                        </a:defRPr>
                      </a:lvl7pPr>
                      <a:lvl8pPr marL="3200400" algn="l" defTabSz="914400" rtl="0" eaLnBrk="1" latinLnBrk="0" hangingPunct="1">
                        <a:defRPr sz="1800" b="1" kern="1200">
                          <a:solidFill>
                            <a:schemeClr val="lt1"/>
                          </a:solidFill>
                          <a:latin typeface="Calibri" panose="020F0502020204030204"/>
                          <a:ea typeface="华文细黑"/>
                        </a:defRPr>
                      </a:lvl8pPr>
                      <a:lvl9pPr marL="3657600" algn="l" defTabSz="914400" rtl="0" eaLnBrk="1" latinLnBrk="0" hangingPunct="1">
                        <a:defRPr sz="1800" b="1" kern="1200">
                          <a:solidFill>
                            <a:schemeClr val="lt1"/>
                          </a:solidFill>
                          <a:latin typeface="Calibri" panose="020F0502020204030204"/>
                          <a:ea typeface="华文细黑"/>
                        </a:defRPr>
                      </a:lvl9pPr>
                    </a:lstStyle>
                    <a:p>
                      <a:pPr algn="ctr"/>
                      <a:r>
                        <a:rPr lang="zh-CN" altLang="en-US" sz="1200" dirty="0" smtClean="0">
                          <a:latin typeface="微软雅黑" panose="020B0503020204020204" pitchFamily="34" charset="-122"/>
                          <a:ea typeface="微软雅黑" panose="020B0503020204020204" pitchFamily="34" charset="-122"/>
                        </a:rPr>
                        <a:t>序号</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BBB59"/>
                    </a:solidFill>
                  </a:tcPr>
                </a:tc>
                <a:tc>
                  <a:txBody>
                    <a:bodyPr/>
                    <a:lstStyle>
                      <a:defPPr>
                        <a:defRPr lang="zh-CN"/>
                      </a:defPPr>
                      <a:lvl1pPr marL="0" algn="l" defTabSz="914400" rtl="0" eaLnBrk="1" latinLnBrk="0" hangingPunct="1">
                        <a:defRPr sz="1800" b="1" kern="1200">
                          <a:solidFill>
                            <a:schemeClr val="lt1"/>
                          </a:solidFill>
                          <a:latin typeface="Calibri" panose="020F0502020204030204"/>
                          <a:ea typeface="华文细黑"/>
                        </a:defRPr>
                      </a:lvl1pPr>
                      <a:lvl2pPr marL="457200" algn="l" defTabSz="914400" rtl="0" eaLnBrk="1" latinLnBrk="0" hangingPunct="1">
                        <a:defRPr sz="1800" b="1" kern="1200">
                          <a:solidFill>
                            <a:schemeClr val="lt1"/>
                          </a:solidFill>
                          <a:latin typeface="Calibri" panose="020F0502020204030204"/>
                          <a:ea typeface="华文细黑"/>
                        </a:defRPr>
                      </a:lvl2pPr>
                      <a:lvl3pPr marL="914400" algn="l" defTabSz="914400" rtl="0" eaLnBrk="1" latinLnBrk="0" hangingPunct="1">
                        <a:defRPr sz="1800" b="1" kern="1200">
                          <a:solidFill>
                            <a:schemeClr val="lt1"/>
                          </a:solidFill>
                          <a:latin typeface="Calibri" panose="020F0502020204030204"/>
                          <a:ea typeface="华文细黑"/>
                        </a:defRPr>
                      </a:lvl3pPr>
                      <a:lvl4pPr marL="1371600" algn="l" defTabSz="914400" rtl="0" eaLnBrk="1" latinLnBrk="0" hangingPunct="1">
                        <a:defRPr sz="1800" b="1" kern="1200">
                          <a:solidFill>
                            <a:schemeClr val="lt1"/>
                          </a:solidFill>
                          <a:latin typeface="Calibri" panose="020F0502020204030204"/>
                          <a:ea typeface="华文细黑"/>
                        </a:defRPr>
                      </a:lvl4pPr>
                      <a:lvl5pPr marL="1828800" algn="l" defTabSz="914400" rtl="0" eaLnBrk="1" latinLnBrk="0" hangingPunct="1">
                        <a:defRPr sz="1800" b="1" kern="1200">
                          <a:solidFill>
                            <a:schemeClr val="lt1"/>
                          </a:solidFill>
                          <a:latin typeface="Calibri" panose="020F0502020204030204"/>
                          <a:ea typeface="华文细黑"/>
                        </a:defRPr>
                      </a:lvl5pPr>
                      <a:lvl6pPr marL="2286000" algn="l" defTabSz="914400" rtl="0" eaLnBrk="1" latinLnBrk="0" hangingPunct="1">
                        <a:defRPr sz="1800" b="1" kern="1200">
                          <a:solidFill>
                            <a:schemeClr val="lt1"/>
                          </a:solidFill>
                          <a:latin typeface="Calibri" panose="020F0502020204030204"/>
                          <a:ea typeface="华文细黑"/>
                        </a:defRPr>
                      </a:lvl6pPr>
                      <a:lvl7pPr marL="2743200" algn="l" defTabSz="914400" rtl="0" eaLnBrk="1" latinLnBrk="0" hangingPunct="1">
                        <a:defRPr sz="1800" b="1" kern="1200">
                          <a:solidFill>
                            <a:schemeClr val="lt1"/>
                          </a:solidFill>
                          <a:latin typeface="Calibri" panose="020F0502020204030204"/>
                          <a:ea typeface="华文细黑"/>
                        </a:defRPr>
                      </a:lvl7pPr>
                      <a:lvl8pPr marL="3200400" algn="l" defTabSz="914400" rtl="0" eaLnBrk="1" latinLnBrk="0" hangingPunct="1">
                        <a:defRPr sz="1800" b="1" kern="1200">
                          <a:solidFill>
                            <a:schemeClr val="lt1"/>
                          </a:solidFill>
                          <a:latin typeface="Calibri" panose="020F0502020204030204"/>
                          <a:ea typeface="华文细黑"/>
                        </a:defRPr>
                      </a:lvl8pPr>
                      <a:lvl9pPr marL="3657600" algn="l" defTabSz="914400" rtl="0" eaLnBrk="1" latinLnBrk="0" hangingPunct="1">
                        <a:defRPr sz="1800" b="1" kern="1200">
                          <a:solidFill>
                            <a:schemeClr val="lt1"/>
                          </a:solidFill>
                          <a:latin typeface="Calibri" panose="020F0502020204030204"/>
                          <a:ea typeface="华文细黑"/>
                        </a:defRPr>
                      </a:lvl9pPr>
                    </a:lstStyle>
                    <a:p>
                      <a:pPr algn="ctr"/>
                      <a:r>
                        <a:rPr lang="zh-CN" altLang="en-US" sz="1200" dirty="0" smtClean="0">
                          <a:latin typeface="微软雅黑" panose="020B0503020204020204" pitchFamily="34" charset="-122"/>
                          <a:ea typeface="微软雅黑" panose="020B0503020204020204" pitchFamily="34" charset="-122"/>
                        </a:rPr>
                        <a:t>参数名称</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BBB59"/>
                    </a:solidFill>
                  </a:tcPr>
                </a:tc>
                <a:tc>
                  <a:txBody>
                    <a:bodyPr/>
                    <a:lstStyle>
                      <a:defPPr>
                        <a:defRPr lang="zh-CN"/>
                      </a:defPPr>
                      <a:lvl1pPr marL="0" algn="l" defTabSz="914400" rtl="0" eaLnBrk="1" latinLnBrk="0" hangingPunct="1">
                        <a:defRPr sz="1800" b="1" kern="1200">
                          <a:solidFill>
                            <a:schemeClr val="lt1"/>
                          </a:solidFill>
                          <a:latin typeface="Calibri" panose="020F0502020204030204"/>
                          <a:ea typeface="华文细黑"/>
                        </a:defRPr>
                      </a:lvl1pPr>
                      <a:lvl2pPr marL="457200" algn="l" defTabSz="914400" rtl="0" eaLnBrk="1" latinLnBrk="0" hangingPunct="1">
                        <a:defRPr sz="1800" b="1" kern="1200">
                          <a:solidFill>
                            <a:schemeClr val="lt1"/>
                          </a:solidFill>
                          <a:latin typeface="Calibri" panose="020F0502020204030204"/>
                          <a:ea typeface="华文细黑"/>
                        </a:defRPr>
                      </a:lvl2pPr>
                      <a:lvl3pPr marL="914400" algn="l" defTabSz="914400" rtl="0" eaLnBrk="1" latinLnBrk="0" hangingPunct="1">
                        <a:defRPr sz="1800" b="1" kern="1200">
                          <a:solidFill>
                            <a:schemeClr val="lt1"/>
                          </a:solidFill>
                          <a:latin typeface="Calibri" panose="020F0502020204030204"/>
                          <a:ea typeface="华文细黑"/>
                        </a:defRPr>
                      </a:lvl3pPr>
                      <a:lvl4pPr marL="1371600" algn="l" defTabSz="914400" rtl="0" eaLnBrk="1" latinLnBrk="0" hangingPunct="1">
                        <a:defRPr sz="1800" b="1" kern="1200">
                          <a:solidFill>
                            <a:schemeClr val="lt1"/>
                          </a:solidFill>
                          <a:latin typeface="Calibri" panose="020F0502020204030204"/>
                          <a:ea typeface="华文细黑"/>
                        </a:defRPr>
                      </a:lvl4pPr>
                      <a:lvl5pPr marL="1828800" algn="l" defTabSz="914400" rtl="0" eaLnBrk="1" latinLnBrk="0" hangingPunct="1">
                        <a:defRPr sz="1800" b="1" kern="1200">
                          <a:solidFill>
                            <a:schemeClr val="lt1"/>
                          </a:solidFill>
                          <a:latin typeface="Calibri" panose="020F0502020204030204"/>
                          <a:ea typeface="华文细黑"/>
                        </a:defRPr>
                      </a:lvl5pPr>
                      <a:lvl6pPr marL="2286000" algn="l" defTabSz="914400" rtl="0" eaLnBrk="1" latinLnBrk="0" hangingPunct="1">
                        <a:defRPr sz="1800" b="1" kern="1200">
                          <a:solidFill>
                            <a:schemeClr val="lt1"/>
                          </a:solidFill>
                          <a:latin typeface="Calibri" panose="020F0502020204030204"/>
                          <a:ea typeface="华文细黑"/>
                        </a:defRPr>
                      </a:lvl6pPr>
                      <a:lvl7pPr marL="2743200" algn="l" defTabSz="914400" rtl="0" eaLnBrk="1" latinLnBrk="0" hangingPunct="1">
                        <a:defRPr sz="1800" b="1" kern="1200">
                          <a:solidFill>
                            <a:schemeClr val="lt1"/>
                          </a:solidFill>
                          <a:latin typeface="Calibri" panose="020F0502020204030204"/>
                          <a:ea typeface="华文细黑"/>
                        </a:defRPr>
                      </a:lvl7pPr>
                      <a:lvl8pPr marL="3200400" algn="l" defTabSz="914400" rtl="0" eaLnBrk="1" latinLnBrk="0" hangingPunct="1">
                        <a:defRPr sz="1800" b="1" kern="1200">
                          <a:solidFill>
                            <a:schemeClr val="lt1"/>
                          </a:solidFill>
                          <a:latin typeface="Calibri" panose="020F0502020204030204"/>
                          <a:ea typeface="华文细黑"/>
                        </a:defRPr>
                      </a:lvl8pPr>
                      <a:lvl9pPr marL="3657600" algn="l" defTabSz="914400" rtl="0" eaLnBrk="1" latinLnBrk="0" hangingPunct="1">
                        <a:defRPr sz="1800" b="1" kern="1200">
                          <a:solidFill>
                            <a:schemeClr val="lt1"/>
                          </a:solidFill>
                          <a:latin typeface="Calibri" panose="020F0502020204030204"/>
                          <a:ea typeface="华文细黑"/>
                        </a:defRPr>
                      </a:lvl9pPr>
                    </a:lstStyle>
                    <a:p>
                      <a:pPr algn="ctr"/>
                      <a:r>
                        <a:rPr lang="zh-CN" altLang="en-US" sz="1200" dirty="0" smtClean="0">
                          <a:latin typeface="微软雅黑" panose="020B0503020204020204" pitchFamily="34" charset="-122"/>
                          <a:ea typeface="微软雅黑" panose="020B0503020204020204" pitchFamily="34" charset="-122"/>
                        </a:rPr>
                        <a:t>取值范围</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BBB59"/>
                    </a:solidFill>
                  </a:tcPr>
                </a:tc>
                <a:tc>
                  <a:txBody>
                    <a:bodyPr/>
                    <a:lstStyle>
                      <a:defPPr>
                        <a:defRPr lang="zh-CN"/>
                      </a:defPPr>
                      <a:lvl1pPr marL="0" algn="l" defTabSz="914400" rtl="0" eaLnBrk="1" latinLnBrk="0" hangingPunct="1">
                        <a:defRPr sz="1800" b="1" kern="1200">
                          <a:solidFill>
                            <a:schemeClr val="lt1"/>
                          </a:solidFill>
                          <a:latin typeface="Calibri" panose="020F0502020204030204"/>
                          <a:ea typeface="华文细黑"/>
                        </a:defRPr>
                      </a:lvl1pPr>
                      <a:lvl2pPr marL="457200" algn="l" defTabSz="914400" rtl="0" eaLnBrk="1" latinLnBrk="0" hangingPunct="1">
                        <a:defRPr sz="1800" b="1" kern="1200">
                          <a:solidFill>
                            <a:schemeClr val="lt1"/>
                          </a:solidFill>
                          <a:latin typeface="Calibri" panose="020F0502020204030204"/>
                          <a:ea typeface="华文细黑"/>
                        </a:defRPr>
                      </a:lvl2pPr>
                      <a:lvl3pPr marL="914400" algn="l" defTabSz="914400" rtl="0" eaLnBrk="1" latinLnBrk="0" hangingPunct="1">
                        <a:defRPr sz="1800" b="1" kern="1200">
                          <a:solidFill>
                            <a:schemeClr val="lt1"/>
                          </a:solidFill>
                          <a:latin typeface="Calibri" panose="020F0502020204030204"/>
                          <a:ea typeface="华文细黑"/>
                        </a:defRPr>
                      </a:lvl3pPr>
                      <a:lvl4pPr marL="1371600" algn="l" defTabSz="914400" rtl="0" eaLnBrk="1" latinLnBrk="0" hangingPunct="1">
                        <a:defRPr sz="1800" b="1" kern="1200">
                          <a:solidFill>
                            <a:schemeClr val="lt1"/>
                          </a:solidFill>
                          <a:latin typeface="Calibri" panose="020F0502020204030204"/>
                          <a:ea typeface="华文细黑"/>
                        </a:defRPr>
                      </a:lvl4pPr>
                      <a:lvl5pPr marL="1828800" algn="l" defTabSz="914400" rtl="0" eaLnBrk="1" latinLnBrk="0" hangingPunct="1">
                        <a:defRPr sz="1800" b="1" kern="1200">
                          <a:solidFill>
                            <a:schemeClr val="lt1"/>
                          </a:solidFill>
                          <a:latin typeface="Calibri" panose="020F0502020204030204"/>
                          <a:ea typeface="华文细黑"/>
                        </a:defRPr>
                      </a:lvl5pPr>
                      <a:lvl6pPr marL="2286000" algn="l" defTabSz="914400" rtl="0" eaLnBrk="1" latinLnBrk="0" hangingPunct="1">
                        <a:defRPr sz="1800" b="1" kern="1200">
                          <a:solidFill>
                            <a:schemeClr val="lt1"/>
                          </a:solidFill>
                          <a:latin typeface="Calibri" panose="020F0502020204030204"/>
                          <a:ea typeface="华文细黑"/>
                        </a:defRPr>
                      </a:lvl6pPr>
                      <a:lvl7pPr marL="2743200" algn="l" defTabSz="914400" rtl="0" eaLnBrk="1" latinLnBrk="0" hangingPunct="1">
                        <a:defRPr sz="1800" b="1" kern="1200">
                          <a:solidFill>
                            <a:schemeClr val="lt1"/>
                          </a:solidFill>
                          <a:latin typeface="Calibri" panose="020F0502020204030204"/>
                          <a:ea typeface="华文细黑"/>
                        </a:defRPr>
                      </a:lvl7pPr>
                      <a:lvl8pPr marL="3200400" algn="l" defTabSz="914400" rtl="0" eaLnBrk="1" latinLnBrk="0" hangingPunct="1">
                        <a:defRPr sz="1800" b="1" kern="1200">
                          <a:solidFill>
                            <a:schemeClr val="lt1"/>
                          </a:solidFill>
                          <a:latin typeface="Calibri" panose="020F0502020204030204"/>
                          <a:ea typeface="华文细黑"/>
                        </a:defRPr>
                      </a:lvl8pPr>
                      <a:lvl9pPr marL="3657600" algn="l" defTabSz="914400" rtl="0" eaLnBrk="1" latinLnBrk="0" hangingPunct="1">
                        <a:defRPr sz="1800" b="1" kern="1200">
                          <a:solidFill>
                            <a:schemeClr val="lt1"/>
                          </a:solidFill>
                          <a:latin typeface="Calibri" panose="020F0502020204030204"/>
                          <a:ea typeface="华文细黑"/>
                        </a:defRPr>
                      </a:lvl9pPr>
                    </a:lstStyle>
                    <a:p>
                      <a:pPr algn="ctr"/>
                      <a:r>
                        <a:rPr lang="zh-CN" altLang="en-US" sz="1200" dirty="0" smtClean="0">
                          <a:latin typeface="微软雅黑" panose="020B0503020204020204" pitchFamily="34" charset="-122"/>
                          <a:ea typeface="微软雅黑" panose="020B0503020204020204" pitchFamily="34" charset="-122"/>
                        </a:rPr>
                        <a:t>取定值（</a:t>
                      </a:r>
                      <a:r>
                        <a:rPr lang="en-US" altLang="zh-CN" sz="1200" dirty="0" smtClean="0">
                          <a:latin typeface="微软雅黑" panose="020B0503020204020204" pitchFamily="34" charset="-122"/>
                          <a:ea typeface="微软雅黑" panose="020B0503020204020204" pitchFamily="34" charset="-122"/>
                        </a:rPr>
                        <a:t>TB</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BBB59"/>
                    </a:solidFill>
                  </a:tcPr>
                </a:tc>
              </a:tr>
              <a:tr h="290802">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1</a:t>
                      </a:r>
                      <a:endParaRPr lang="en-US" altLang="zh-CN" sz="1200" dirty="0" smtClean="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zh-CN" altLang="en-US" sz="1200" dirty="0" smtClean="0">
                          <a:latin typeface="微软雅黑" panose="020B0503020204020204" pitchFamily="34" charset="-122"/>
                          <a:ea typeface="微软雅黑" panose="020B0503020204020204" pitchFamily="34" charset="-122"/>
                        </a:rPr>
                        <a:t>单碟物理容量</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1TB~4TB</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4</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r>
              <a:tr h="290802">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2</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zh-CN" altLang="en-US" sz="1200" dirty="0" smtClean="0">
                          <a:latin typeface="微软雅黑" panose="020B0503020204020204" pitchFamily="34" charset="-122"/>
                          <a:ea typeface="微软雅黑" panose="020B0503020204020204" pitchFamily="34" charset="-122"/>
                        </a:rPr>
                        <a:t>有效存储碟数量</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12</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tr>
              <a:tr h="290802">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3</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zh-CN" altLang="en-US" sz="1200" dirty="0" smtClean="0">
                          <a:latin typeface="微软雅黑" panose="020B0503020204020204" pitchFamily="34" charset="-122"/>
                          <a:ea typeface="微软雅黑" panose="020B0503020204020204" pitchFamily="34" charset="-122"/>
                        </a:rPr>
                        <a:t>划盘损坏</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10%</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20%</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20%</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r>
              <a:tr h="678537">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4</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marL="0" algn="ctr" defTabSz="914400" rtl="0" eaLnBrk="1" latinLnBrk="0" hangingPunct="1"/>
                      <a:r>
                        <a:rPr lang="en-US" altLang="zh-CN" sz="1200" kern="1200" dirty="0" smtClean="0">
                          <a:latin typeface="微软雅黑" panose="020B0503020204020204" pitchFamily="34" charset="-122"/>
                          <a:ea typeface="微软雅黑" panose="020B0503020204020204" pitchFamily="34" charset="-122"/>
                        </a:rPr>
                        <a:t>HDFS</a:t>
                      </a:r>
                      <a:r>
                        <a:rPr lang="zh-CN" altLang="en-US" sz="1200" kern="1200" dirty="0" smtClean="0">
                          <a:latin typeface="微软雅黑" panose="020B0503020204020204" pitchFamily="34" charset="-122"/>
                          <a:ea typeface="微软雅黑" panose="020B0503020204020204" pitchFamily="34" charset="-122"/>
                        </a:rPr>
                        <a:t>生成日志所占空间</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8</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tr>
              <a:tr h="484669">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5</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zh-CN" altLang="en-US" sz="1200" dirty="0" smtClean="0">
                          <a:latin typeface="微软雅黑" panose="020B0503020204020204" pitchFamily="34" charset="-122"/>
                          <a:ea typeface="微软雅黑" panose="020B0503020204020204" pitchFamily="34" charset="-122"/>
                        </a:rPr>
                        <a:t>单台服务器有效存储总容量</a:t>
                      </a:r>
                      <a:r>
                        <a:rPr lang="en-US" altLang="zh-CN" sz="1200" dirty="0" smtClean="0">
                          <a:latin typeface="微软雅黑" panose="020B0503020204020204" pitchFamily="34" charset="-122"/>
                          <a:ea typeface="微软雅黑" panose="020B0503020204020204" pitchFamily="34" charset="-122"/>
                        </a:rPr>
                        <a:t>=[1]*[2]*[3]</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[4]</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defPPr>
                        <a:defRPr lang="zh-CN"/>
                      </a:defPPr>
                      <a:lvl1pPr marL="0" algn="l" defTabSz="914400" rtl="0" eaLnBrk="1" latinLnBrk="0" hangingPunct="1">
                        <a:defRPr sz="1800" kern="1200">
                          <a:solidFill>
                            <a:schemeClr val="dk1"/>
                          </a:solidFill>
                          <a:latin typeface="Calibri" panose="020F0502020204030204"/>
                          <a:ea typeface="华文细黑"/>
                        </a:defRPr>
                      </a:lvl1pPr>
                      <a:lvl2pPr marL="457200" algn="l" defTabSz="914400" rtl="0" eaLnBrk="1" latinLnBrk="0" hangingPunct="1">
                        <a:defRPr sz="1800" kern="1200">
                          <a:solidFill>
                            <a:schemeClr val="dk1"/>
                          </a:solidFill>
                          <a:latin typeface="Calibri" panose="020F0502020204030204"/>
                          <a:ea typeface="华文细黑"/>
                        </a:defRPr>
                      </a:lvl2pPr>
                      <a:lvl3pPr marL="914400" algn="l" defTabSz="914400" rtl="0" eaLnBrk="1" latinLnBrk="0" hangingPunct="1">
                        <a:defRPr sz="1800" kern="1200">
                          <a:solidFill>
                            <a:schemeClr val="dk1"/>
                          </a:solidFill>
                          <a:latin typeface="Calibri" panose="020F0502020204030204"/>
                          <a:ea typeface="华文细黑"/>
                        </a:defRPr>
                      </a:lvl3pPr>
                      <a:lvl4pPr marL="1371600" algn="l" defTabSz="914400" rtl="0" eaLnBrk="1" latinLnBrk="0" hangingPunct="1">
                        <a:defRPr sz="1800" kern="1200">
                          <a:solidFill>
                            <a:schemeClr val="dk1"/>
                          </a:solidFill>
                          <a:latin typeface="Calibri" panose="020F0502020204030204"/>
                          <a:ea typeface="华文细黑"/>
                        </a:defRPr>
                      </a:lvl4pPr>
                      <a:lvl5pPr marL="1828800" algn="l" defTabSz="914400" rtl="0" eaLnBrk="1" latinLnBrk="0" hangingPunct="1">
                        <a:defRPr sz="1800" kern="1200">
                          <a:solidFill>
                            <a:schemeClr val="dk1"/>
                          </a:solidFill>
                          <a:latin typeface="Calibri" panose="020F0502020204030204"/>
                          <a:ea typeface="华文细黑"/>
                        </a:defRPr>
                      </a:lvl5pPr>
                      <a:lvl6pPr marL="2286000" algn="l" defTabSz="914400" rtl="0" eaLnBrk="1" latinLnBrk="0" hangingPunct="1">
                        <a:defRPr sz="1800" kern="1200">
                          <a:solidFill>
                            <a:schemeClr val="dk1"/>
                          </a:solidFill>
                          <a:latin typeface="Calibri" panose="020F0502020204030204"/>
                          <a:ea typeface="华文细黑"/>
                        </a:defRPr>
                      </a:lvl6pPr>
                      <a:lvl7pPr marL="2743200" algn="l" defTabSz="914400" rtl="0" eaLnBrk="1" latinLnBrk="0" hangingPunct="1">
                        <a:defRPr sz="1800" kern="1200">
                          <a:solidFill>
                            <a:schemeClr val="dk1"/>
                          </a:solidFill>
                          <a:latin typeface="Calibri" panose="020F0502020204030204"/>
                          <a:ea typeface="华文细黑"/>
                        </a:defRPr>
                      </a:lvl7pPr>
                      <a:lvl8pPr marL="3200400" algn="l" defTabSz="914400" rtl="0" eaLnBrk="1" latinLnBrk="0" hangingPunct="1">
                        <a:defRPr sz="1800" kern="1200">
                          <a:solidFill>
                            <a:schemeClr val="dk1"/>
                          </a:solidFill>
                          <a:latin typeface="Calibri" panose="020F0502020204030204"/>
                          <a:ea typeface="华文细黑"/>
                        </a:defRPr>
                      </a:lvl8pPr>
                      <a:lvl9pPr marL="3657600" algn="l" defTabSz="914400" rtl="0" eaLnBrk="1" latinLnBrk="0" hangingPunct="1">
                        <a:defRPr sz="1800" kern="1200">
                          <a:solidFill>
                            <a:schemeClr val="dk1"/>
                          </a:solidFill>
                          <a:latin typeface="Calibri" panose="020F0502020204030204"/>
                          <a:ea typeface="华文细黑"/>
                        </a:defRPr>
                      </a:lvl9pPr>
                    </a:lstStyle>
                    <a:p>
                      <a:pPr algn="ctr"/>
                      <a:r>
                        <a:rPr lang="en-US" altLang="zh-CN" sz="1200" dirty="0" smtClean="0">
                          <a:latin typeface="微软雅黑" panose="020B0503020204020204" pitchFamily="34" charset="-122"/>
                          <a:ea typeface="微软雅黑" panose="020B0503020204020204" pitchFamily="34" charset="-122"/>
                        </a:rPr>
                        <a:t>30.4</a:t>
                      </a:r>
                      <a:endParaRPr lang="zh-CN" altLang="en-US" sz="1200" dirty="0">
                        <a:latin typeface="微软雅黑" panose="020B0503020204020204" pitchFamily="34" charset="-122"/>
                        <a:ea typeface="微软雅黑" panose="020B0503020204020204" pitchFamily="34"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r>
            </a:tbl>
          </a:graphicData>
        </a:graphic>
      </p:graphicFrame>
      <p:sp>
        <p:nvSpPr>
          <p:cNvPr id="62" name="矩形 61"/>
          <p:cNvSpPr/>
          <p:nvPr/>
        </p:nvSpPr>
        <p:spPr>
          <a:xfrm>
            <a:off x="395536" y="6021288"/>
            <a:ext cx="5472608" cy="369332"/>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按此模型共需要</a:t>
            </a:r>
            <a:r>
              <a:rPr lang="en-US" altLang="zh-CN" dirty="0" smtClean="0">
                <a:latin typeface="微软雅黑" panose="020B0503020204020204" pitchFamily="34" charset="-122"/>
                <a:ea typeface="微软雅黑" panose="020B0503020204020204" pitchFamily="34" charset="-122"/>
              </a:rPr>
              <a:t>130÷30.4=5</a:t>
            </a:r>
            <a:r>
              <a:rPr lang="zh-CN" altLang="en-US" dirty="0" smtClean="0">
                <a:latin typeface="微软雅黑" panose="020B0503020204020204" pitchFamily="34" charset="-122"/>
                <a:ea typeface="微软雅黑" panose="020B0503020204020204" pitchFamily="34" charset="-122"/>
              </a:rPr>
              <a:t>台</a:t>
            </a:r>
            <a:r>
              <a:rPr lang="en-US" altLang="zh-CN" dirty="0" smtClean="0">
                <a:latin typeface="微软雅黑" panose="020B0503020204020204" pitchFamily="34" charset="-122"/>
                <a:ea typeface="微软雅黑" panose="020B0503020204020204" pitchFamily="34" charset="-122"/>
              </a:rPr>
              <a:t>X86</a:t>
            </a:r>
            <a:r>
              <a:rPr lang="zh-CN" altLang="en-US" dirty="0" smtClean="0">
                <a:latin typeface="微软雅黑" panose="020B0503020204020204" pitchFamily="34" charset="-122"/>
                <a:ea typeface="微软雅黑" panose="020B0503020204020204" pitchFamily="34" charset="-122"/>
              </a:rPr>
              <a:t>服务器。</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a:xfrm>
            <a:off x="179388" y="908050"/>
            <a:ext cx="8785225" cy="2233613"/>
          </a:xfrm>
          <a:prstGeom prst="rect">
            <a:avLst/>
          </a:prstGeom>
          <a:ln>
            <a:noFill/>
          </a:ln>
        </p:spPr>
        <p:txBody>
          <a:bodyPr>
            <a:normAutofit/>
          </a:bodyPr>
          <a:lstStyle/>
          <a:p>
            <a:pPr marL="342900" lvl="2" indent="-342900" fontAlgn="auto">
              <a:lnSpc>
                <a:spcPct val="150000"/>
              </a:lnSpc>
              <a:buClr>
                <a:srgbClr val="FF0000"/>
              </a:buClr>
              <a:buFont typeface="Wingdings" panose="05000000000000000000" pitchFamily="2" charset="2"/>
              <a:buChar char="²"/>
              <a:defRPr/>
            </a:pP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HADOOP</a:t>
            </a:r>
            <a:r>
              <a:rPr lang="zh-CN" altLang="en-US" sz="1600" b="1" dirty="0">
                <a:latin typeface="微软雅黑" panose="020B0503020204020204" pitchFamily="34" charset="-122"/>
                <a:ea typeface="微软雅黑" panose="020B0503020204020204" pitchFamily="34" charset="-122"/>
              </a:rPr>
              <a:t>集群互联带宽需求：</a:t>
            </a:r>
            <a:endParaRPr lang="zh-CN" altLang="en-US" sz="1600" b="1" dirty="0">
              <a:latin typeface="微软雅黑" panose="020B0503020204020204" pitchFamily="34" charset="-122"/>
              <a:ea typeface="微软雅黑" panose="020B0503020204020204" pitchFamily="34" charset="-122"/>
            </a:endParaRPr>
          </a:p>
          <a:p>
            <a:pPr marL="1143000" lvl="2" fontAlgn="auto">
              <a:spcBef>
                <a:spcPts val="600"/>
              </a:spcBef>
              <a:buClr>
                <a:srgbClr val="FF0000"/>
              </a:buClr>
              <a:buFont typeface="Wingdings" panose="05000000000000000000" pitchFamily="2" charset="2"/>
              <a:buChar char="§"/>
              <a:defRPr/>
            </a:pPr>
            <a:r>
              <a:rPr kumimoji="1" lang="zh-CN" altLang="en-US" sz="1600" dirty="0">
                <a:latin typeface="微软雅黑" panose="020B0503020204020204" pitchFamily="34" charset="-122"/>
                <a:ea typeface="微软雅黑" panose="020B0503020204020204" pitchFamily="34" charset="-122"/>
              </a:rPr>
              <a:t>跨机房：点对点的带宽≈机房间互联带宽</a:t>
            </a:r>
            <a:r>
              <a:rPr kumimoji="1" lang="en-US" altLang="zh-CN" sz="1600" dirty="0">
                <a:latin typeface="微软雅黑" panose="020B0503020204020204" pitchFamily="34" charset="-122"/>
                <a:ea typeface="微软雅黑" panose="020B0503020204020204" pitchFamily="34" charset="-122"/>
              </a:rPr>
              <a:t>/</a:t>
            </a:r>
            <a:r>
              <a:rPr kumimoji="1" lang="zh-CN" altLang="en-US" sz="1600" dirty="0">
                <a:latin typeface="微软雅黑" panose="020B0503020204020204" pitchFamily="34" charset="-122"/>
                <a:ea typeface="微软雅黑" panose="020B0503020204020204" pitchFamily="34" charset="-122"/>
              </a:rPr>
              <a:t>节点数</a:t>
            </a:r>
            <a:endParaRPr kumimoji="1" lang="en-US" altLang="zh-CN" sz="1600" dirty="0">
              <a:latin typeface="微软雅黑" panose="020B0503020204020204" pitchFamily="34" charset="-122"/>
              <a:ea typeface="微软雅黑" panose="020B0503020204020204" pitchFamily="34" charset="-122"/>
            </a:endParaRPr>
          </a:p>
          <a:p>
            <a:pPr marL="1143000" lvl="2" fontAlgn="auto">
              <a:spcBef>
                <a:spcPts val="600"/>
              </a:spcBef>
              <a:buClr>
                <a:srgbClr val="FF0000"/>
              </a:buClr>
              <a:buFont typeface="Wingdings" panose="05000000000000000000" pitchFamily="2" charset="2"/>
              <a:buChar char="§"/>
              <a:defRPr/>
            </a:pPr>
            <a:r>
              <a:rPr kumimoji="1" lang="en-US" altLang="zh-CN" sz="1600" dirty="0" err="1">
                <a:latin typeface="微软雅黑" panose="020B0503020204020204" pitchFamily="34" charset="-122"/>
                <a:ea typeface="微软雅黑" panose="020B0503020204020204" pitchFamily="34" charset="-122"/>
              </a:rPr>
              <a:t>Hadoop</a:t>
            </a:r>
            <a:r>
              <a:rPr kumimoji="1" lang="zh-CN" altLang="en-US" sz="1600" dirty="0">
                <a:latin typeface="微软雅黑" panose="020B0503020204020204" pitchFamily="34" charset="-122"/>
                <a:ea typeface="微软雅黑" panose="020B0503020204020204" pitchFamily="34" charset="-122"/>
              </a:rPr>
              <a:t>集群的</a:t>
            </a:r>
            <a:r>
              <a:rPr kumimoji="1" lang="en-US" altLang="zh-CN" sz="1600" dirty="0" err="1">
                <a:latin typeface="微软雅黑" panose="020B0503020204020204" pitchFamily="34" charset="-122"/>
                <a:ea typeface="微软雅黑" panose="020B0503020204020204" pitchFamily="34" charset="-122"/>
              </a:rPr>
              <a:t>NameNode</a:t>
            </a:r>
            <a:r>
              <a:rPr kumimoji="1" lang="zh-CN" altLang="en-US" sz="1600" dirty="0">
                <a:latin typeface="微软雅黑" panose="020B0503020204020204" pitchFamily="34" charset="-122"/>
                <a:ea typeface="微软雅黑" panose="020B0503020204020204" pitchFamily="34" charset="-122"/>
              </a:rPr>
              <a:t>节点不支持跨机房部署，</a:t>
            </a:r>
            <a:r>
              <a:rPr kumimoji="1" lang="en-US" altLang="zh-CN" sz="1600" dirty="0" err="1">
                <a:latin typeface="微软雅黑" panose="020B0503020204020204" pitchFamily="34" charset="-122"/>
                <a:ea typeface="微软雅黑" panose="020B0503020204020204" pitchFamily="34" charset="-122"/>
              </a:rPr>
              <a:t>DataNode</a:t>
            </a:r>
            <a:r>
              <a:rPr kumimoji="1" lang="zh-CN" altLang="en-US" sz="1600" dirty="0">
                <a:latin typeface="微软雅黑" panose="020B0503020204020204" pitchFamily="34" charset="-122"/>
                <a:ea typeface="微软雅黑" panose="020B0503020204020204" pitchFamily="34" charset="-122"/>
              </a:rPr>
              <a:t>节点跨机房部署时，机房间的互联电路为关键电路，承载两机房间各数据节点间通信。若互联电路故障时，则会导致集群不可用。</a:t>
            </a:r>
            <a:endParaRPr kumimoji="1" lang="en-US" altLang="zh-CN" sz="1400" dirty="0">
              <a:latin typeface="微软雅黑" panose="020B0503020204020204" pitchFamily="34" charset="-122"/>
              <a:ea typeface="微软雅黑" panose="020B0503020204020204" pitchFamily="34" charset="-122"/>
            </a:endParaRPr>
          </a:p>
        </p:txBody>
      </p:sp>
      <p:grpSp>
        <p:nvGrpSpPr>
          <p:cNvPr id="25603" name="组合 3"/>
          <p:cNvGrpSpPr/>
          <p:nvPr/>
        </p:nvGrpSpPr>
        <p:grpSpPr bwMode="auto">
          <a:xfrm>
            <a:off x="323850" y="2852738"/>
            <a:ext cx="5472113" cy="3384550"/>
            <a:chOff x="270456" y="1484785"/>
            <a:chExt cx="8326944" cy="4785761"/>
          </a:xfrm>
        </p:grpSpPr>
        <p:sp>
          <p:nvSpPr>
            <p:cNvPr id="12" name="矩形 11"/>
            <p:cNvSpPr/>
            <p:nvPr/>
          </p:nvSpPr>
          <p:spPr>
            <a:xfrm>
              <a:off x="4756425" y="1484785"/>
              <a:ext cx="3840975" cy="2879986"/>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kumimoji="1" lang="zh-CN" altLang="en-US">
                <a:latin typeface="微软雅黑" panose="020B0503020204020204" pitchFamily="34" charset="-122"/>
                <a:ea typeface="微软雅黑" panose="020B0503020204020204" pitchFamily="34" charset="-122"/>
              </a:endParaRPr>
            </a:p>
          </p:txBody>
        </p:sp>
        <p:sp>
          <p:nvSpPr>
            <p:cNvPr id="13" name="矩形 12"/>
            <p:cNvSpPr/>
            <p:nvPr/>
          </p:nvSpPr>
          <p:spPr>
            <a:xfrm>
              <a:off x="270456" y="1484785"/>
              <a:ext cx="4039063" cy="2879986"/>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kumimoji="1"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1550781" y="2966306"/>
              <a:ext cx="596680" cy="556693"/>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kumimoji="1" lang="en-US" altLang="zh-CN" sz="1200" dirty="0">
                  <a:latin typeface="微软雅黑" panose="020B0503020204020204" pitchFamily="34" charset="-122"/>
                  <a:ea typeface="微软雅黑" panose="020B0503020204020204" pitchFamily="34" charset="-122"/>
                </a:rPr>
                <a:t>DN</a:t>
              </a:r>
              <a:endParaRPr kumimoji="1" lang="en-US" altLang="zh-CN" sz="12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533975" y="2966306"/>
              <a:ext cx="596679" cy="556693"/>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kumimoji="1" lang="en-US" altLang="zh-CN" sz="1200" dirty="0">
                  <a:latin typeface="微软雅黑" panose="020B0503020204020204" pitchFamily="34" charset="-122"/>
                  <a:ea typeface="微软雅黑" panose="020B0503020204020204" pitchFamily="34" charset="-122"/>
                </a:rPr>
                <a:t>DN</a:t>
              </a:r>
              <a:endParaRPr kumimoji="1" lang="en-US" altLang="zh-CN" sz="1200" dirty="0">
                <a:latin typeface="微软雅黑" panose="020B0503020204020204" pitchFamily="34" charset="-122"/>
                <a:ea typeface="微软雅黑" panose="020B0503020204020204" pitchFamily="34" charset="-122"/>
              </a:endParaRPr>
            </a:p>
          </p:txBody>
        </p:sp>
        <p:sp>
          <p:nvSpPr>
            <p:cNvPr id="16" name="圆角矩形 15"/>
            <p:cNvSpPr/>
            <p:nvPr/>
          </p:nvSpPr>
          <p:spPr>
            <a:xfrm>
              <a:off x="3563066" y="2966306"/>
              <a:ext cx="599095" cy="556693"/>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kumimoji="1" lang="en-US" altLang="zh-CN" sz="1200" dirty="0">
                  <a:latin typeface="微软雅黑" panose="020B0503020204020204" pitchFamily="34" charset="-122"/>
                  <a:ea typeface="微软雅黑" panose="020B0503020204020204" pitchFamily="34" charset="-122"/>
                </a:rPr>
                <a:t>DN</a:t>
              </a:r>
              <a:endParaRPr kumimoji="1" lang="en-US" altLang="zh-CN" sz="1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5292712" y="2966306"/>
              <a:ext cx="596679" cy="556693"/>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kumimoji="1" lang="en-US" altLang="zh-CN" sz="1200" dirty="0">
                  <a:latin typeface="微软雅黑" panose="020B0503020204020204" pitchFamily="34" charset="-122"/>
                  <a:ea typeface="微软雅黑" panose="020B0503020204020204" pitchFamily="34" charset="-122"/>
                </a:rPr>
                <a:t>DN</a:t>
              </a:r>
              <a:endParaRPr kumimoji="1" lang="en-US" altLang="zh-CN" sz="1200" dirty="0">
                <a:latin typeface="微软雅黑" panose="020B0503020204020204" pitchFamily="34" charset="-122"/>
                <a:ea typeface="微软雅黑" panose="020B0503020204020204" pitchFamily="34" charset="-122"/>
              </a:endParaRPr>
            </a:p>
          </p:txBody>
        </p:sp>
        <p:sp>
          <p:nvSpPr>
            <p:cNvPr id="18" name="圆角矩形 17"/>
            <p:cNvSpPr/>
            <p:nvPr/>
          </p:nvSpPr>
          <p:spPr>
            <a:xfrm>
              <a:off x="6300062" y="2966306"/>
              <a:ext cx="599095" cy="556693"/>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kumimoji="1" lang="en-US" altLang="zh-CN" sz="1200" dirty="0">
                  <a:latin typeface="微软雅黑" panose="020B0503020204020204" pitchFamily="34" charset="-122"/>
                  <a:ea typeface="微软雅黑" panose="020B0503020204020204" pitchFamily="34" charset="-122"/>
                </a:rPr>
                <a:t>DN</a:t>
              </a:r>
              <a:endParaRPr kumimoji="1" lang="en-US" altLang="zh-CN" sz="1200" dirty="0">
                <a:latin typeface="微软雅黑" panose="020B0503020204020204" pitchFamily="34" charset="-122"/>
                <a:ea typeface="微软雅黑" panose="020B0503020204020204" pitchFamily="34" charset="-122"/>
              </a:endParaRPr>
            </a:p>
          </p:txBody>
        </p:sp>
        <p:sp>
          <p:nvSpPr>
            <p:cNvPr id="19" name="圆角矩形 18"/>
            <p:cNvSpPr/>
            <p:nvPr/>
          </p:nvSpPr>
          <p:spPr>
            <a:xfrm>
              <a:off x="7307412" y="2966306"/>
              <a:ext cx="599095" cy="556693"/>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kumimoji="1" lang="en-US" altLang="zh-CN" sz="1200" dirty="0">
                  <a:latin typeface="微软雅黑" panose="020B0503020204020204" pitchFamily="34" charset="-122"/>
                  <a:ea typeface="微软雅黑" panose="020B0503020204020204" pitchFamily="34" charset="-122"/>
                </a:rPr>
                <a:t>DN</a:t>
              </a:r>
              <a:endParaRPr kumimoji="1" lang="en-US" altLang="zh-CN" sz="1200" dirty="0">
                <a:latin typeface="微软雅黑" panose="020B0503020204020204" pitchFamily="34" charset="-122"/>
                <a:ea typeface="微软雅黑" panose="020B0503020204020204" pitchFamily="34" charset="-122"/>
              </a:endParaRPr>
            </a:p>
          </p:txBody>
        </p:sp>
        <p:sp>
          <p:nvSpPr>
            <p:cNvPr id="20" name="圆角矩形 19"/>
            <p:cNvSpPr/>
            <p:nvPr/>
          </p:nvSpPr>
          <p:spPr>
            <a:xfrm>
              <a:off x="1913137" y="1635181"/>
              <a:ext cx="2282844" cy="563428"/>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kumimoji="1" lang="en-US" altLang="zh-CN" dirty="0" err="1">
                  <a:latin typeface="微软雅黑" panose="020B0503020204020204" pitchFamily="34" charset="-122"/>
                  <a:ea typeface="微软雅黑" panose="020B0503020204020204" pitchFamily="34" charset="-122"/>
                </a:rPr>
                <a:t>NameNode</a:t>
              </a:r>
              <a:endParaRPr kumimoji="1" lang="zh-CN" altLang="en-US" dirty="0">
                <a:latin typeface="微软雅黑" panose="020B0503020204020204" pitchFamily="34" charset="-122"/>
                <a:ea typeface="微软雅黑" panose="020B0503020204020204" pitchFamily="34" charset="-122"/>
              </a:endParaRPr>
            </a:p>
          </p:txBody>
        </p:sp>
        <p:cxnSp>
          <p:nvCxnSpPr>
            <p:cNvPr id="21" name="直线箭头连接符 74"/>
            <p:cNvCxnSpPr>
              <a:stCxn id="20" idx="2"/>
              <a:endCxn id="16" idx="0"/>
            </p:cNvCxnSpPr>
            <p:nvPr/>
          </p:nvCxnSpPr>
          <p:spPr>
            <a:xfrm>
              <a:off x="3055767" y="2198609"/>
              <a:ext cx="806846" cy="76769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74"/>
            <p:cNvCxnSpPr>
              <a:stCxn id="20" idx="2"/>
              <a:endCxn id="17" idx="0"/>
            </p:cNvCxnSpPr>
            <p:nvPr/>
          </p:nvCxnSpPr>
          <p:spPr>
            <a:xfrm>
              <a:off x="3055767" y="2198609"/>
              <a:ext cx="2536493" cy="76769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直线箭头连接符 74"/>
            <p:cNvCxnSpPr>
              <a:stCxn id="20" idx="2"/>
              <a:endCxn id="18" idx="0"/>
            </p:cNvCxnSpPr>
            <p:nvPr/>
          </p:nvCxnSpPr>
          <p:spPr>
            <a:xfrm>
              <a:off x="3055767" y="2198609"/>
              <a:ext cx="3543842" cy="76769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4" name="直线箭头连接符 74"/>
            <p:cNvCxnSpPr>
              <a:stCxn id="20" idx="2"/>
              <a:endCxn id="19" idx="0"/>
            </p:cNvCxnSpPr>
            <p:nvPr/>
          </p:nvCxnSpPr>
          <p:spPr>
            <a:xfrm>
              <a:off x="3055767" y="2198609"/>
              <a:ext cx="4551193" cy="76769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5619" name="TextBox 17"/>
            <p:cNvSpPr txBox="1">
              <a:spLocks noChangeArrowheads="1"/>
            </p:cNvSpPr>
            <p:nvPr/>
          </p:nvSpPr>
          <p:spPr bwMode="auto">
            <a:xfrm>
              <a:off x="467545" y="1628800"/>
              <a:ext cx="1728192" cy="663415"/>
            </a:xfrm>
            <a:prstGeom prst="rect">
              <a:avLst/>
            </a:prstGeom>
            <a:noFill/>
            <a:ln w="9525">
              <a:noFill/>
              <a:miter lim="800000"/>
            </a:ln>
          </p:spPr>
          <p:txBody>
            <a:bodyPr>
              <a:spAutoFit/>
            </a:bodyPr>
            <a:lstStyle/>
            <a:p>
              <a:r>
                <a:rPr lang="zh-CN" altLang="en-US" b="1">
                  <a:latin typeface="微软雅黑" panose="020B0503020204020204" pitchFamily="34" charset="-122"/>
                  <a:ea typeface="微软雅黑" panose="020B0503020204020204" pitchFamily="34" charset="-122"/>
                </a:rPr>
                <a:t>机房</a:t>
              </a:r>
              <a:r>
                <a:rPr lang="en-US" altLang="zh-CN" b="1">
                  <a:latin typeface="微软雅黑" panose="020B0503020204020204" pitchFamily="34" charset="-122"/>
                  <a:ea typeface="微软雅黑" panose="020B0503020204020204" pitchFamily="34" charset="-122"/>
                </a:rPr>
                <a:t>1</a:t>
              </a:r>
              <a:endParaRPr lang="zh-CN" altLang="en-US" b="1">
                <a:latin typeface="微软雅黑" panose="020B0503020204020204" pitchFamily="34" charset="-122"/>
                <a:ea typeface="微软雅黑" panose="020B0503020204020204" pitchFamily="34" charset="-122"/>
              </a:endParaRPr>
            </a:p>
          </p:txBody>
        </p:sp>
        <p:sp>
          <p:nvSpPr>
            <p:cNvPr id="25620" name="TextBox 18"/>
            <p:cNvSpPr txBox="1">
              <a:spLocks noChangeArrowheads="1"/>
            </p:cNvSpPr>
            <p:nvPr/>
          </p:nvSpPr>
          <p:spPr bwMode="auto">
            <a:xfrm>
              <a:off x="6300192" y="1556792"/>
              <a:ext cx="1728192" cy="663415"/>
            </a:xfrm>
            <a:prstGeom prst="rect">
              <a:avLst/>
            </a:prstGeom>
            <a:noFill/>
            <a:ln w="9525">
              <a:noFill/>
              <a:miter lim="800000"/>
            </a:ln>
          </p:spPr>
          <p:txBody>
            <a:bodyPr>
              <a:spAutoFit/>
            </a:bodyPr>
            <a:lstStyle/>
            <a:p>
              <a:r>
                <a:rPr lang="zh-CN" altLang="en-US" b="1">
                  <a:latin typeface="微软雅黑" panose="020B0503020204020204" pitchFamily="34" charset="-122"/>
                  <a:ea typeface="微软雅黑" panose="020B0503020204020204" pitchFamily="34" charset="-122"/>
                </a:rPr>
                <a:t>机房</a:t>
              </a:r>
              <a:r>
                <a:rPr lang="en-US" altLang="zh-CN" b="1">
                  <a:latin typeface="微软雅黑" panose="020B0503020204020204" pitchFamily="34" charset="-122"/>
                  <a:ea typeface="微软雅黑" panose="020B0503020204020204" pitchFamily="34" charset="-122"/>
                </a:rPr>
                <a:t>2</a:t>
              </a:r>
              <a:endParaRPr lang="zh-CN" altLang="en-US" b="1">
                <a:latin typeface="微软雅黑" panose="020B0503020204020204" pitchFamily="34" charset="-122"/>
                <a:ea typeface="微软雅黑" panose="020B0503020204020204" pitchFamily="34" charset="-122"/>
              </a:endParaRPr>
            </a:p>
          </p:txBody>
        </p:sp>
        <p:cxnSp>
          <p:nvCxnSpPr>
            <p:cNvPr id="27" name="直线箭头连接符 74"/>
            <p:cNvCxnSpPr>
              <a:stCxn id="20" idx="2"/>
              <a:endCxn id="15" idx="0"/>
            </p:cNvCxnSpPr>
            <p:nvPr/>
          </p:nvCxnSpPr>
          <p:spPr>
            <a:xfrm flipH="1">
              <a:off x="2833522" y="2198609"/>
              <a:ext cx="222245" cy="76769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直线箭头连接符 74"/>
            <p:cNvCxnSpPr>
              <a:stCxn id="20" idx="2"/>
              <a:endCxn id="14" idx="0"/>
            </p:cNvCxnSpPr>
            <p:nvPr/>
          </p:nvCxnSpPr>
          <p:spPr>
            <a:xfrm flipH="1">
              <a:off x="1850329" y="2198609"/>
              <a:ext cx="1205439" cy="76769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9" name="矩形 28"/>
            <p:cNvSpPr/>
            <p:nvPr/>
          </p:nvSpPr>
          <p:spPr>
            <a:xfrm>
              <a:off x="1188425" y="3933783"/>
              <a:ext cx="6766397" cy="103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30" name="上下箭头 29"/>
            <p:cNvSpPr/>
            <p:nvPr/>
          </p:nvSpPr>
          <p:spPr>
            <a:xfrm>
              <a:off x="1835834" y="3534221"/>
              <a:ext cx="45899" cy="35915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31" name="上下箭头 30"/>
            <p:cNvSpPr/>
            <p:nvPr/>
          </p:nvSpPr>
          <p:spPr>
            <a:xfrm>
              <a:off x="2843185" y="3534221"/>
              <a:ext cx="45898" cy="35915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32" name="上下箭头 31"/>
            <p:cNvSpPr/>
            <p:nvPr/>
          </p:nvSpPr>
          <p:spPr>
            <a:xfrm>
              <a:off x="3852951" y="3534221"/>
              <a:ext cx="45898" cy="35915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33" name="上下箭头 32"/>
            <p:cNvSpPr/>
            <p:nvPr/>
          </p:nvSpPr>
          <p:spPr>
            <a:xfrm>
              <a:off x="5580181" y="3534221"/>
              <a:ext cx="45899" cy="35915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34" name="上下箭头 33"/>
            <p:cNvSpPr/>
            <p:nvPr/>
          </p:nvSpPr>
          <p:spPr>
            <a:xfrm>
              <a:off x="6587531" y="3534221"/>
              <a:ext cx="45898" cy="35915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35" name="上下箭头 34"/>
            <p:cNvSpPr/>
            <p:nvPr/>
          </p:nvSpPr>
          <p:spPr>
            <a:xfrm>
              <a:off x="7669768" y="3534221"/>
              <a:ext cx="45898" cy="35915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36" name="圆角矩形 35"/>
            <p:cNvSpPr/>
            <p:nvPr/>
          </p:nvSpPr>
          <p:spPr>
            <a:xfrm>
              <a:off x="1350278" y="4580265"/>
              <a:ext cx="6481342" cy="1690281"/>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sz="1400" dirty="0">
                  <a:latin typeface="微软雅黑" panose="020B0503020204020204" pitchFamily="34" charset="-122"/>
                  <a:ea typeface="微软雅黑" panose="020B0503020204020204" pitchFamily="34" charset="-122"/>
                </a:rPr>
                <a:t>机房间的带宽量将限制多节点间的传输带宽，如以机房间电路</a:t>
              </a:r>
              <a:r>
                <a:rPr lang="en-US" altLang="zh-CN" sz="1400" dirty="0">
                  <a:latin typeface="微软雅黑" panose="020B0503020204020204" pitchFamily="34" charset="-122"/>
                  <a:ea typeface="微软雅黑" panose="020B0503020204020204" pitchFamily="34" charset="-122"/>
                </a:rPr>
                <a:t>10G</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300</a:t>
              </a:r>
              <a:r>
                <a:rPr lang="zh-CN" altLang="en-US" sz="1400" dirty="0">
                  <a:latin typeface="微软雅黑" panose="020B0503020204020204" pitchFamily="34" charset="-122"/>
                  <a:ea typeface="微软雅黑" panose="020B0503020204020204" pitchFamily="34" charset="-122"/>
                </a:rPr>
                <a:t>节点计算，节点间带宽为：</a:t>
              </a:r>
              <a:r>
                <a:rPr lang="en-US" altLang="zh-CN" sz="1400" dirty="0">
                  <a:latin typeface="微软雅黑" panose="020B0503020204020204" pitchFamily="34" charset="-122"/>
                  <a:ea typeface="微软雅黑" panose="020B0503020204020204" pitchFamily="34" charset="-122"/>
                </a:rPr>
                <a:t>10</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1024/300</a:t>
              </a:r>
              <a:r>
                <a:rPr kumimoji="1" lang="zh-CN" altLang="en-US" sz="1400" dirty="0">
                  <a:latin typeface="微软雅黑" panose="020B0503020204020204" pitchFamily="34" charset="-122"/>
                  <a:ea typeface="微软雅黑" panose="020B0503020204020204" pitchFamily="34" charset="-122"/>
                </a:rPr>
                <a:t> ≈</a:t>
              </a:r>
              <a:r>
                <a:rPr kumimoji="1" lang="en-US" altLang="zh-CN" sz="1400" dirty="0">
                  <a:latin typeface="微软雅黑" panose="020B0503020204020204" pitchFamily="34" charset="-122"/>
                  <a:ea typeface="微软雅黑" panose="020B0503020204020204" pitchFamily="34" charset="-122"/>
                </a:rPr>
                <a:t>34Mbps</a:t>
              </a:r>
              <a:endParaRPr lang="zh-CN" altLang="en-US" sz="1400" dirty="0">
                <a:latin typeface="微软雅黑" panose="020B0503020204020204" pitchFamily="34" charset="-122"/>
                <a:ea typeface="微软雅黑" panose="020B0503020204020204" pitchFamily="34" charset="-122"/>
              </a:endParaRPr>
            </a:p>
          </p:txBody>
        </p:sp>
        <p:cxnSp>
          <p:nvCxnSpPr>
            <p:cNvPr id="38" name="直接连接符 37"/>
            <p:cNvCxnSpPr>
              <a:stCxn id="29" idx="2"/>
              <a:endCxn id="36" idx="0"/>
            </p:cNvCxnSpPr>
            <p:nvPr/>
          </p:nvCxnSpPr>
          <p:spPr>
            <a:xfrm>
              <a:off x="4572832" y="4037041"/>
              <a:ext cx="16909" cy="543224"/>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25632" name="矩形 30"/>
            <p:cNvSpPr>
              <a:spLocks noChangeArrowheads="1"/>
            </p:cNvSpPr>
            <p:nvPr/>
          </p:nvSpPr>
          <p:spPr bwMode="auto">
            <a:xfrm>
              <a:off x="3131840" y="3068960"/>
              <a:ext cx="566355" cy="663415"/>
            </a:xfrm>
            <a:prstGeom prst="rect">
              <a:avLst/>
            </a:prstGeom>
            <a:noFill/>
            <a:ln w="9525">
              <a:noFill/>
              <a:miter lim="800000"/>
            </a:ln>
          </p:spPr>
          <p:txBody>
            <a:bodyPr wrap="none">
              <a:spAutoFit/>
            </a:bodyPr>
            <a:lstStyle/>
            <a:p>
              <a:r>
                <a:rPr lang="en-US" altLang="zh-CN">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5633" name="矩形 31"/>
            <p:cNvSpPr>
              <a:spLocks noChangeArrowheads="1"/>
            </p:cNvSpPr>
            <p:nvPr/>
          </p:nvSpPr>
          <p:spPr bwMode="auto">
            <a:xfrm>
              <a:off x="2123729" y="3059668"/>
              <a:ext cx="566355" cy="663415"/>
            </a:xfrm>
            <a:prstGeom prst="rect">
              <a:avLst/>
            </a:prstGeom>
            <a:noFill/>
            <a:ln w="9525">
              <a:noFill/>
              <a:miter lim="800000"/>
            </a:ln>
          </p:spPr>
          <p:txBody>
            <a:bodyPr wrap="none">
              <a:spAutoFit/>
            </a:bodyPr>
            <a:lstStyle/>
            <a:p>
              <a:r>
                <a:rPr lang="en-US" altLang="zh-CN">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5634" name="矩形 32"/>
            <p:cNvSpPr>
              <a:spLocks noChangeArrowheads="1"/>
            </p:cNvSpPr>
            <p:nvPr/>
          </p:nvSpPr>
          <p:spPr bwMode="auto">
            <a:xfrm>
              <a:off x="5868144" y="3068960"/>
              <a:ext cx="566355" cy="663415"/>
            </a:xfrm>
            <a:prstGeom prst="rect">
              <a:avLst/>
            </a:prstGeom>
            <a:noFill/>
            <a:ln w="9525">
              <a:noFill/>
              <a:miter lim="800000"/>
            </a:ln>
          </p:spPr>
          <p:txBody>
            <a:bodyPr wrap="none">
              <a:spAutoFit/>
            </a:bodyPr>
            <a:lstStyle/>
            <a:p>
              <a:r>
                <a:rPr lang="en-US" altLang="zh-CN">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5635" name="矩形 33"/>
            <p:cNvSpPr>
              <a:spLocks noChangeArrowheads="1"/>
            </p:cNvSpPr>
            <p:nvPr/>
          </p:nvSpPr>
          <p:spPr bwMode="auto">
            <a:xfrm>
              <a:off x="6876256" y="3068960"/>
              <a:ext cx="566355" cy="663415"/>
            </a:xfrm>
            <a:prstGeom prst="rect">
              <a:avLst/>
            </a:prstGeom>
            <a:noFill/>
            <a:ln w="9525">
              <a:noFill/>
              <a:miter lim="800000"/>
            </a:ln>
          </p:spPr>
          <p:txBody>
            <a:bodyPr wrap="none">
              <a:spAutoFit/>
            </a:bodyPr>
            <a:lstStyle/>
            <a:p>
              <a:r>
                <a:rPr lang="en-US" altLang="zh-CN">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grpSp>
      <p:sp>
        <p:nvSpPr>
          <p:cNvPr id="25604" name="TextBox 42"/>
          <p:cNvSpPr txBox="1">
            <a:spLocks noChangeArrowheads="1"/>
          </p:cNvSpPr>
          <p:nvPr/>
        </p:nvSpPr>
        <p:spPr bwMode="auto">
          <a:xfrm>
            <a:off x="5940425" y="2852738"/>
            <a:ext cx="2952750" cy="2924175"/>
          </a:xfrm>
          <a:prstGeom prst="rect">
            <a:avLst/>
          </a:prstGeom>
          <a:noFill/>
          <a:ln w="9525">
            <a:solidFill>
              <a:srgbClr val="2C5EAC"/>
            </a:solidFill>
            <a:miter lim="800000"/>
          </a:ln>
        </p:spPr>
        <p:txBody>
          <a:bodyPr>
            <a:spAutoFit/>
          </a:bodyPr>
          <a:lstStyle/>
          <a:p>
            <a:pPr>
              <a:spcBef>
                <a:spcPts val="600"/>
              </a:spcBef>
              <a:spcAft>
                <a:spcPts val="600"/>
              </a:spcAft>
            </a:pPr>
            <a:r>
              <a:rPr lang="zh-CN" altLang="en-US" sz="1400" b="1">
                <a:solidFill>
                  <a:srgbClr val="FF0000"/>
                </a:solidFill>
                <a:latin typeface="微软雅黑" panose="020B0503020204020204" pitchFamily="34" charset="-122"/>
                <a:ea typeface="微软雅黑" panose="020B0503020204020204" pitchFamily="34" charset="-122"/>
              </a:rPr>
              <a:t>结论：</a:t>
            </a:r>
            <a:endParaRPr lang="en-US" altLang="zh-CN" sz="1400" b="1">
              <a:solidFill>
                <a:srgbClr val="FF0000"/>
              </a:solidFill>
              <a:latin typeface="微软雅黑" panose="020B0503020204020204" pitchFamily="34" charset="-122"/>
              <a:ea typeface="微软雅黑" panose="020B0503020204020204" pitchFamily="34" charset="-122"/>
            </a:endParaRPr>
          </a:p>
          <a:p>
            <a:pPr>
              <a:spcBef>
                <a:spcPts val="600"/>
              </a:spcBef>
              <a:spcAft>
                <a:spcPts val="600"/>
              </a:spcAft>
            </a:pPr>
            <a:r>
              <a:rPr lang="en-US" altLang="zh-CN" sz="1400">
                <a:latin typeface="微软雅黑" panose="020B0503020204020204" pitchFamily="34" charset="-122"/>
                <a:ea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HADOOP</a:t>
            </a:r>
            <a:r>
              <a:rPr lang="zh-CN" altLang="en-US" sz="1400">
                <a:latin typeface="微软雅黑" panose="020B0503020204020204" pitchFamily="34" charset="-122"/>
                <a:ea typeface="微软雅黑" panose="020B0503020204020204" pitchFamily="34" charset="-122"/>
              </a:rPr>
              <a:t>集群采用单局点部署，可保证集群正常工作，通信效率高。</a:t>
            </a:r>
            <a:endParaRPr lang="en-US" altLang="zh-CN" sz="1400">
              <a:latin typeface="微软雅黑" panose="020B0503020204020204" pitchFamily="34" charset="-122"/>
              <a:ea typeface="微软雅黑" panose="020B0503020204020204" pitchFamily="34" charset="-122"/>
            </a:endParaRPr>
          </a:p>
          <a:p>
            <a:pPr>
              <a:spcBef>
                <a:spcPts val="600"/>
              </a:spcBef>
              <a:spcAft>
                <a:spcPts val="600"/>
              </a:spcAft>
            </a:pPr>
            <a:r>
              <a:rPr lang="en-US" altLang="zh-CN" sz="1400">
                <a:latin typeface="微软雅黑" panose="020B0503020204020204" pitchFamily="34" charset="-122"/>
                <a:ea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HADOOP</a:t>
            </a:r>
            <a:r>
              <a:rPr lang="zh-CN" altLang="en-US" sz="1400">
                <a:latin typeface="微软雅黑" panose="020B0503020204020204" pitchFamily="34" charset="-122"/>
                <a:ea typeface="微软雅黑" panose="020B0503020204020204" pitchFamily="34" charset="-122"/>
              </a:rPr>
              <a:t>集群采用多局点部署，为减少通信延迟，必须保证集群节点间传输带宽，按本期集群</a:t>
            </a:r>
            <a:r>
              <a:rPr lang="en-US" altLang="zh-CN" sz="1400">
                <a:latin typeface="微软雅黑" panose="020B0503020204020204" pitchFamily="34" charset="-122"/>
                <a:ea typeface="微软雅黑" panose="020B0503020204020204" pitchFamily="34" charset="-122"/>
              </a:rPr>
              <a:t>228</a:t>
            </a:r>
            <a:r>
              <a:rPr lang="zh-CN" altLang="en-US" sz="1400">
                <a:latin typeface="微软雅黑" panose="020B0503020204020204" pitchFamily="34" charset="-122"/>
                <a:ea typeface="微软雅黑" panose="020B0503020204020204" pitchFamily="34" charset="-122"/>
              </a:rPr>
              <a:t>个节点测算，需要互联链路</a:t>
            </a:r>
            <a:r>
              <a:rPr lang="en-US" altLang="zh-CN" sz="1400">
                <a:latin typeface="微软雅黑" panose="020B0503020204020204" pitchFamily="34" charset="-122"/>
                <a:ea typeface="微软雅黑" panose="020B0503020204020204" pitchFamily="34" charset="-122"/>
              </a:rPr>
              <a:t>300G</a:t>
            </a:r>
            <a:r>
              <a:rPr lang="zh-CN" altLang="en-US" sz="1400">
                <a:latin typeface="微软雅黑" panose="020B0503020204020204" pitchFamily="34" charset="-122"/>
                <a:ea typeface="微软雅黑" panose="020B0503020204020204" pitchFamily="34" charset="-122"/>
              </a:rPr>
              <a:t>（有保护链路），传输需要投资约</a:t>
            </a:r>
            <a:r>
              <a:rPr lang="en-US" altLang="zh-CN" sz="1400">
                <a:latin typeface="微软雅黑" panose="020B0503020204020204" pitchFamily="34" charset="-122"/>
                <a:ea typeface="微软雅黑" panose="020B0503020204020204" pitchFamily="34" charset="-122"/>
              </a:rPr>
              <a:t>1000</a:t>
            </a:r>
            <a:r>
              <a:rPr lang="zh-CN" altLang="en-US" sz="1400">
                <a:latin typeface="微软雅黑" panose="020B0503020204020204" pitchFamily="34" charset="-122"/>
                <a:ea typeface="微软雅黑" panose="020B0503020204020204" pitchFamily="34" charset="-122"/>
              </a:rPr>
              <a:t>万元。</a:t>
            </a:r>
            <a:endParaRPr lang="en-US" altLang="zh-CN" sz="1400">
              <a:latin typeface="微软雅黑" panose="020B0503020204020204" pitchFamily="34" charset="-122"/>
              <a:ea typeface="微软雅黑" panose="020B0503020204020204" pitchFamily="34" charset="-122"/>
            </a:endParaRPr>
          </a:p>
          <a:p>
            <a:pPr>
              <a:spcBef>
                <a:spcPts val="600"/>
              </a:spcBef>
              <a:spcAft>
                <a:spcPts val="600"/>
              </a:spcAft>
            </a:pPr>
            <a:r>
              <a:rPr lang="zh-CN" altLang="en-US" sz="1400">
                <a:latin typeface="微软雅黑" panose="020B0503020204020204" pitchFamily="34" charset="-122"/>
                <a:ea typeface="微软雅黑" panose="020B0503020204020204" pitchFamily="34" charset="-122"/>
              </a:rPr>
              <a:t>综合考虑，建议大数据平台采用</a:t>
            </a:r>
            <a:r>
              <a:rPr lang="zh-CN" altLang="en-US" sz="1400" b="1">
                <a:solidFill>
                  <a:srgbClr val="FF0000"/>
                </a:solidFill>
                <a:latin typeface="微软雅黑" panose="020B0503020204020204" pitchFamily="34" charset="-122"/>
                <a:ea typeface="微软雅黑" panose="020B0503020204020204" pitchFamily="34" charset="-122"/>
              </a:rPr>
              <a:t>单局点</a:t>
            </a:r>
            <a:r>
              <a:rPr lang="zh-CN" altLang="en-US" sz="1400">
                <a:latin typeface="微软雅黑" panose="020B0503020204020204" pitchFamily="34" charset="-122"/>
                <a:ea typeface="微软雅黑" panose="020B0503020204020204" pitchFamily="34" charset="-122"/>
              </a:rPr>
              <a:t>部署。</a:t>
            </a:r>
            <a:endParaRPr lang="zh-CN" altLang="en-US" sz="1400">
              <a:latin typeface="微软雅黑" panose="020B0503020204020204" pitchFamily="34" charset="-122"/>
              <a:ea typeface="微软雅黑" panose="020B0503020204020204" pitchFamily="34" charset="-122"/>
            </a:endParaRPr>
          </a:p>
        </p:txBody>
      </p:sp>
      <p:sp>
        <p:nvSpPr>
          <p:cNvPr id="25605" name="标题 1"/>
          <p:cNvSpPr>
            <a:spLocks noGrp="1"/>
          </p:cNvSpPr>
          <p:nvPr>
            <p:ph type="title"/>
          </p:nvPr>
        </p:nvSpPr>
        <p:spPr>
          <a:xfrm>
            <a:off x="0" y="44624"/>
            <a:ext cx="8675688" cy="649287"/>
          </a:xfrm>
        </p:spPr>
        <p:txBody>
          <a:bodyPr/>
          <a:lstStyle/>
          <a:p>
            <a:r>
              <a:rPr lang="zh-CN" altLang="en-US" sz="2400" dirty="0" smtClean="0">
                <a:latin typeface="微软雅黑" panose="020B0503020204020204" pitchFamily="34" charset="-122"/>
                <a:ea typeface="微软雅黑" panose="020B0503020204020204" pitchFamily="34" charset="-122"/>
              </a:rPr>
              <a:t>建设重点</a:t>
            </a:r>
            <a:r>
              <a:rPr lang="en-US" altLang="zh-CN" sz="2400" dirty="0" smtClean="0">
                <a:latin typeface="微软雅黑" panose="020B0503020204020204" pitchFamily="34" charset="-122"/>
                <a:ea typeface="微软雅黑" panose="020B0503020204020204" pitchFamily="34" charset="-122"/>
              </a:rPr>
              <a:t>4——HADOOP</a:t>
            </a:r>
            <a:r>
              <a:rPr lang="zh-CN" altLang="en-US" sz="2400" dirty="0" smtClean="0">
                <a:latin typeface="微软雅黑" panose="020B0503020204020204" pitchFamily="34" charset="-122"/>
                <a:ea typeface="微软雅黑" panose="020B0503020204020204" pitchFamily="34" charset="-122"/>
              </a:rPr>
              <a:t>集群对局址的选择</a:t>
            </a:r>
            <a:r>
              <a:rPr lang="en-US" altLang="zh-CN" sz="2400" dirty="0" smtClean="0">
                <a:latin typeface="微软雅黑" panose="020B0503020204020204" pitchFamily="34" charset="-122"/>
                <a:ea typeface="微软雅黑" panose="020B0503020204020204" pitchFamily="34" charset="-122"/>
              </a:rPr>
              <a:t>1/2</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a:xfrm>
            <a:off x="179388" y="765175"/>
            <a:ext cx="8785225" cy="1008063"/>
          </a:xfrm>
          <a:prstGeom prst="rect">
            <a:avLst/>
          </a:prstGeom>
          <a:ln>
            <a:noFill/>
          </a:ln>
        </p:spPr>
        <p:txBody>
          <a:bodyPr>
            <a:normAutofit lnSpcReduction="10000"/>
          </a:bodyPr>
          <a:lstStyle/>
          <a:p>
            <a:pPr marL="342900" lvl="2" indent="-342900" fontAlgn="auto">
              <a:lnSpc>
                <a:spcPct val="150000"/>
              </a:lnSpc>
              <a:buClr>
                <a:srgbClr val="FF0000"/>
              </a:buClr>
              <a:buFont typeface="Wingdings" panose="05000000000000000000" pitchFamily="2" charset="2"/>
              <a:buChar char="²"/>
              <a:defRPr/>
            </a:pP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HADOOP</a:t>
            </a:r>
            <a:r>
              <a:rPr lang="zh-CN" altLang="en-US" sz="1600" b="1" dirty="0">
                <a:latin typeface="微软雅黑" panose="020B0503020204020204" pitchFamily="34" charset="-122"/>
                <a:ea typeface="微软雅黑" panose="020B0503020204020204" pitchFamily="34" charset="-122"/>
              </a:rPr>
              <a:t>集群互联延迟需求：</a:t>
            </a:r>
            <a:endParaRPr lang="zh-CN" altLang="en-US" sz="1600" b="1" dirty="0">
              <a:latin typeface="微软雅黑" panose="020B0503020204020204" pitchFamily="34" charset="-122"/>
              <a:ea typeface="微软雅黑" panose="020B0503020204020204" pitchFamily="34" charset="-122"/>
            </a:endParaRPr>
          </a:p>
          <a:p>
            <a:pPr marL="1143000" lvl="2" fontAlgn="auto">
              <a:spcBef>
                <a:spcPts val="600"/>
              </a:spcBef>
              <a:buClr>
                <a:srgbClr val="FF0000"/>
              </a:buClr>
              <a:buFont typeface="Wingdings" panose="05000000000000000000" pitchFamily="2" charset="2"/>
              <a:buChar char="§"/>
              <a:defRPr/>
            </a:pPr>
            <a:r>
              <a:rPr kumimoji="1" lang="zh-CN" altLang="en-US" sz="1600" dirty="0">
                <a:latin typeface="微软雅黑" panose="020B0503020204020204" pitchFamily="34" charset="-122"/>
                <a:ea typeface="微软雅黑" panose="020B0503020204020204" pitchFamily="34" charset="-122"/>
              </a:rPr>
              <a:t>为保证数据节点间数据同步，</a:t>
            </a:r>
            <a:r>
              <a:rPr kumimoji="1" lang="en-US" altLang="zh-CN" sz="1600" dirty="0">
                <a:latin typeface="微软雅黑" panose="020B0503020204020204" pitchFamily="34" charset="-122"/>
                <a:ea typeface="微软雅黑" panose="020B0503020204020204" pitchFamily="34" charset="-122"/>
              </a:rPr>
              <a:t>HADOOP</a:t>
            </a:r>
            <a:r>
              <a:rPr kumimoji="1" lang="zh-CN" altLang="en-US" sz="1600" dirty="0">
                <a:latin typeface="微软雅黑" panose="020B0503020204020204" pitchFamily="34" charset="-122"/>
                <a:ea typeface="微软雅黑" panose="020B0503020204020204" pitchFamily="34" charset="-122"/>
              </a:rPr>
              <a:t>集群内节点间延迟要求小于</a:t>
            </a:r>
            <a:r>
              <a:rPr kumimoji="1" lang="en-US" altLang="zh-CN" sz="1600" dirty="0">
                <a:latin typeface="微软雅黑" panose="020B0503020204020204" pitchFamily="34" charset="-122"/>
                <a:ea typeface="微软雅黑" panose="020B0503020204020204" pitchFamily="34" charset="-122"/>
              </a:rPr>
              <a:t>1</a:t>
            </a:r>
            <a:r>
              <a:rPr kumimoji="1" lang="zh-CN" altLang="en-US" sz="1600" dirty="0">
                <a:latin typeface="微软雅黑" panose="020B0503020204020204" pitchFamily="34" charset="-122"/>
                <a:ea typeface="微软雅黑" panose="020B0503020204020204" pitchFamily="34" charset="-122"/>
              </a:rPr>
              <a:t>毫秒</a:t>
            </a:r>
            <a:r>
              <a:rPr kumimoji="1" lang="en-US" altLang="zh-CN" sz="1600" dirty="0">
                <a:latin typeface="微软雅黑" panose="020B0503020204020204" pitchFamily="34" charset="-122"/>
                <a:ea typeface="微软雅黑" panose="020B0503020204020204" pitchFamily="34" charset="-122"/>
              </a:rPr>
              <a:t>(</a:t>
            </a:r>
            <a:r>
              <a:rPr kumimoji="1" lang="zh-CN" altLang="en-US" sz="1600" dirty="0">
                <a:latin typeface="微软雅黑" panose="020B0503020204020204" pitchFamily="34" charset="-122"/>
                <a:ea typeface="微软雅黑" panose="020B0503020204020204" pitchFamily="34" charset="-122"/>
              </a:rPr>
              <a:t>业界公认指标</a:t>
            </a:r>
            <a:r>
              <a:rPr kumimoji="1" lang="en-US" altLang="zh-CN" sz="1600" dirty="0">
                <a:latin typeface="微软雅黑" panose="020B0503020204020204" pitchFamily="34" charset="-122"/>
                <a:ea typeface="微软雅黑" panose="020B0503020204020204" pitchFamily="34" charset="-122"/>
              </a:rPr>
              <a:t>)</a:t>
            </a:r>
            <a:r>
              <a:rPr kumimoji="1" lang="zh-CN" altLang="en-US" sz="1600" dirty="0">
                <a:latin typeface="微软雅黑" panose="020B0503020204020204" pitchFamily="34" charset="-122"/>
                <a:ea typeface="微软雅黑" panose="020B0503020204020204" pitchFamily="34" charset="-122"/>
              </a:rPr>
              <a:t>，若延迟大于</a:t>
            </a:r>
            <a:r>
              <a:rPr kumimoji="1" lang="en-US" altLang="zh-CN" sz="1600" dirty="0">
                <a:latin typeface="微软雅黑" panose="020B0503020204020204" pitchFamily="34" charset="-122"/>
                <a:ea typeface="微软雅黑" panose="020B0503020204020204" pitchFamily="34" charset="-122"/>
              </a:rPr>
              <a:t>1</a:t>
            </a:r>
            <a:r>
              <a:rPr kumimoji="1" lang="zh-CN" altLang="en-US" sz="1600" dirty="0">
                <a:latin typeface="微软雅黑" panose="020B0503020204020204" pitchFamily="34" charset="-122"/>
                <a:ea typeface="微软雅黑" panose="020B0503020204020204" pitchFamily="34" charset="-122"/>
              </a:rPr>
              <a:t>毫秒，会出现数据同步出错情形</a:t>
            </a:r>
            <a:r>
              <a:rPr kumimoji="1" lang="zh-CN" altLang="en-US" sz="1400" dirty="0">
                <a:latin typeface="微软雅黑" panose="020B0503020204020204" pitchFamily="34" charset="-122"/>
                <a:ea typeface="微软雅黑" panose="020B0503020204020204" pitchFamily="34" charset="-122"/>
              </a:rPr>
              <a:t>。</a:t>
            </a:r>
            <a:endParaRPr kumimoji="1" lang="en-US" altLang="zh-CN" sz="1400" dirty="0">
              <a:latin typeface="微软雅黑" panose="020B0503020204020204" pitchFamily="34" charset="-122"/>
              <a:ea typeface="微软雅黑" panose="020B0503020204020204" pitchFamily="34" charset="-122"/>
            </a:endParaRPr>
          </a:p>
        </p:txBody>
      </p:sp>
      <p:pic>
        <p:nvPicPr>
          <p:cNvPr id="26627" name="Picture 1"/>
          <p:cNvPicPr>
            <a:picLocks noChangeAspect="1" noChangeArrowheads="1"/>
          </p:cNvPicPr>
          <p:nvPr/>
        </p:nvPicPr>
        <p:blipFill>
          <a:blip r:embed="rId1" cstate="print"/>
          <a:srcRect/>
          <a:stretch>
            <a:fillRect/>
          </a:stretch>
        </p:blipFill>
        <p:spPr bwMode="auto">
          <a:xfrm>
            <a:off x="6156325" y="1700213"/>
            <a:ext cx="2795588" cy="1657350"/>
          </a:xfrm>
          <a:prstGeom prst="rect">
            <a:avLst/>
          </a:prstGeom>
          <a:noFill/>
          <a:ln w="9525">
            <a:noFill/>
            <a:miter lim="800000"/>
            <a:headEnd/>
            <a:tailEnd/>
          </a:ln>
        </p:spPr>
      </p:pic>
      <p:graphicFrame>
        <p:nvGraphicFramePr>
          <p:cNvPr id="8" name="表格 7"/>
          <p:cNvGraphicFramePr>
            <a:graphicFrameLocks noGrp="1"/>
          </p:cNvGraphicFramePr>
          <p:nvPr/>
        </p:nvGraphicFramePr>
        <p:xfrm>
          <a:off x="468313" y="1844675"/>
          <a:ext cx="5282324" cy="1653962"/>
        </p:xfrm>
        <a:graphic>
          <a:graphicData uri="http://schemas.openxmlformats.org/drawingml/2006/table">
            <a:tbl>
              <a:tblPr>
                <a:tableStyleId>{BDBED569-4797-4DF1-A0F4-6AAB3CD982D8}</a:tableStyleId>
              </a:tblPr>
              <a:tblGrid>
                <a:gridCol w="872986"/>
                <a:gridCol w="855206"/>
                <a:gridCol w="421032"/>
                <a:gridCol w="900852"/>
                <a:gridCol w="1224136"/>
                <a:gridCol w="1008112"/>
              </a:tblGrid>
              <a:tr h="432799">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400" u="none" strike="noStrike" cap="none" normalizeH="0" baseline="0" dirty="0" smtClean="0">
                          <a:ln>
                            <a:noFill/>
                          </a:ln>
                          <a:effectLst/>
                          <a:latin typeface="微软雅黑" panose="020B0503020204020204" pitchFamily="34" charset="-122"/>
                          <a:ea typeface="微软雅黑" panose="020B0503020204020204" pitchFamily="34" charset="-122"/>
                        </a:rPr>
                        <a:t>交互耗时分类</a:t>
                      </a:r>
                      <a:endPar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400" u="none" strike="noStrike" cap="none" normalizeH="0" baseline="0" dirty="0" smtClean="0">
                          <a:ln>
                            <a:noFill/>
                          </a:ln>
                          <a:effectLst/>
                          <a:latin typeface="微软雅黑" panose="020B0503020204020204" pitchFamily="34" charset="-122"/>
                          <a:ea typeface="微软雅黑" panose="020B0503020204020204" pitchFamily="34" charset="-122"/>
                        </a:rPr>
                        <a:t>单位耗时</a:t>
                      </a: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(us)</a:t>
                      </a:r>
                      <a:endPar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400" u="none" strike="noStrike" cap="none" normalizeH="0" baseline="0" smtClean="0">
                          <a:ln>
                            <a:noFill/>
                          </a:ln>
                          <a:effectLst/>
                          <a:latin typeface="微软雅黑" panose="020B0503020204020204" pitchFamily="34" charset="-122"/>
                          <a:ea typeface="微软雅黑" panose="020B0503020204020204" pitchFamily="34" charset="-122"/>
                        </a:rPr>
                        <a:t>数量</a:t>
                      </a:r>
                      <a:endParaRPr kumimoji="0" lang="zh-CN" altLang="en-US" sz="14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400" u="none" strike="noStrike" cap="none" normalizeH="0" baseline="0" dirty="0" smtClean="0">
                          <a:ln>
                            <a:noFill/>
                          </a:ln>
                          <a:effectLst/>
                          <a:latin typeface="微软雅黑" panose="020B0503020204020204" pitchFamily="34" charset="-122"/>
                          <a:ea typeface="微软雅黑" panose="020B0503020204020204" pitchFamily="34" charset="-122"/>
                        </a:rPr>
                        <a:t>耗时小计</a:t>
                      </a: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(us)</a:t>
                      </a:r>
                      <a:endPar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400" u="none" strike="noStrike" cap="none" normalizeH="0" baseline="0" dirty="0" smtClean="0">
                          <a:ln>
                            <a:noFill/>
                          </a:ln>
                          <a:effectLst/>
                          <a:latin typeface="微软雅黑" panose="020B0503020204020204" pitchFamily="34" charset="-122"/>
                          <a:ea typeface="微软雅黑" panose="020B0503020204020204" pitchFamily="34" charset="-122"/>
                        </a:rPr>
                        <a:t>跨纬五路</a:t>
                      </a: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a:t>
                      </a:r>
                      <a:r>
                        <a:rPr kumimoji="0" lang="zh-CN" altLang="en-US" sz="1400" u="none" strike="noStrike" cap="none" normalizeH="0" baseline="0" dirty="0" smtClean="0">
                          <a:ln>
                            <a:noFill/>
                          </a:ln>
                          <a:effectLst/>
                          <a:latin typeface="微软雅黑" panose="020B0503020204020204" pitchFamily="34" charset="-122"/>
                          <a:ea typeface="微软雅黑" panose="020B0503020204020204" pitchFamily="34" charset="-122"/>
                        </a:rPr>
                        <a:t>淮南</a:t>
                      </a: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IDC</a:t>
                      </a:r>
                      <a:r>
                        <a:rPr kumimoji="0" lang="zh-CN" altLang="en-US" sz="1400" u="none" strike="noStrike" cap="none" normalizeH="0" baseline="0" dirty="0" smtClean="0">
                          <a:ln>
                            <a:noFill/>
                          </a:ln>
                          <a:effectLst/>
                          <a:latin typeface="微软雅黑" panose="020B0503020204020204" pitchFamily="34" charset="-122"/>
                          <a:ea typeface="微软雅黑" panose="020B0503020204020204" pitchFamily="34" charset="-122"/>
                        </a:rPr>
                        <a:t>机房总耗时</a:t>
                      </a: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(us)</a:t>
                      </a:r>
                      <a:endPar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400" u="none" strike="noStrike" cap="none" normalizeH="0" baseline="0" dirty="0" smtClean="0">
                          <a:ln>
                            <a:noFill/>
                          </a:ln>
                          <a:effectLst/>
                          <a:latin typeface="微软雅黑" panose="020B0503020204020204" pitchFamily="34" charset="-122"/>
                          <a:ea typeface="微软雅黑" panose="020B0503020204020204" pitchFamily="34" charset="-122"/>
                        </a:rPr>
                        <a:t>单局点机房总耗时</a:t>
                      </a: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(us)</a:t>
                      </a:r>
                      <a:endPar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r>
              <a:tr h="251840">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400" u="none" strike="noStrike" cap="none" normalizeH="0" baseline="0" smtClean="0">
                          <a:ln>
                            <a:noFill/>
                          </a:ln>
                          <a:effectLst/>
                          <a:latin typeface="微软雅黑" panose="020B0503020204020204" pitchFamily="34" charset="-122"/>
                          <a:ea typeface="微软雅黑" panose="020B0503020204020204" pitchFamily="34" charset="-122"/>
                        </a:rPr>
                        <a:t>端口</a:t>
                      </a:r>
                      <a:endPar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12</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8</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96</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rowSpan="4">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1581</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rowSpan="4">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216</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r>
              <a:tr h="251840">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400" u="none" strike="noStrike" cap="none" normalizeH="0" baseline="0" smtClean="0">
                          <a:ln>
                            <a:noFill/>
                          </a:ln>
                          <a:effectLst/>
                          <a:latin typeface="微软雅黑" panose="020B0503020204020204" pitchFamily="34" charset="-122"/>
                          <a:ea typeface="微软雅黑" panose="020B0503020204020204" pitchFamily="34" charset="-122"/>
                        </a:rPr>
                        <a:t>寻址</a:t>
                      </a:r>
                      <a:endPar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30</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4</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400" u="none" strike="noStrike" cap="none" normalizeH="0" baseline="0" smtClean="0">
                          <a:ln>
                            <a:noFill/>
                          </a:ln>
                          <a:effectLst/>
                          <a:latin typeface="微软雅黑" panose="020B0503020204020204" pitchFamily="34" charset="-122"/>
                          <a:ea typeface="微软雅黑" panose="020B0503020204020204" pitchFamily="34" charset="-122"/>
                        </a:rPr>
                        <a:t>120</a:t>
                      </a:r>
                      <a:endPar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vMerge="1">
                  <a:tcPr/>
                </a:tc>
                <a:tc vMerge="1">
                  <a:tcPr/>
                </a:tc>
              </a:tr>
              <a:tr h="251840">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400" u="none" strike="noStrike" cap="none" normalizeH="0" baseline="0" smtClean="0">
                          <a:ln>
                            <a:noFill/>
                          </a:ln>
                          <a:effectLst/>
                          <a:latin typeface="微软雅黑" panose="020B0503020204020204" pitchFamily="34" charset="-122"/>
                          <a:ea typeface="微软雅黑" panose="020B0503020204020204" pitchFamily="34" charset="-122"/>
                        </a:rPr>
                        <a:t>波分转发</a:t>
                      </a:r>
                      <a:endPar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50</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3</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150</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vMerge="1">
                  <a:tcPr/>
                </a:tc>
                <a:tc vMerge="1">
                  <a:tcPr/>
                </a:tc>
              </a:tr>
              <a:tr h="251840">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400" u="none" strike="noStrike" cap="none" normalizeH="0" baseline="0" dirty="0" smtClean="0">
                          <a:ln>
                            <a:noFill/>
                          </a:ln>
                          <a:effectLst/>
                          <a:latin typeface="微软雅黑" panose="020B0503020204020204" pitchFamily="34" charset="-122"/>
                          <a:ea typeface="微软雅黑" panose="020B0503020204020204" pitchFamily="34" charset="-122"/>
                        </a:rPr>
                        <a:t>光纤传输</a:t>
                      </a:r>
                      <a:endPar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5</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243</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400" u="none" strike="noStrike" cap="none" normalizeH="0" baseline="0" dirty="0" smtClean="0">
                          <a:ln>
                            <a:noFill/>
                          </a:ln>
                          <a:effectLst/>
                          <a:latin typeface="微软雅黑" panose="020B0503020204020204" pitchFamily="34" charset="-122"/>
                          <a:ea typeface="微软雅黑" panose="020B0503020204020204" pitchFamily="34" charset="-122"/>
                        </a:rPr>
                        <a:t>1215</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6522" marR="6522" marT="6522" marB="0" anchor="ctr" horzOverflow="overflow"/>
                </a:tc>
                <a:tc vMerge="1">
                  <a:tcPr/>
                </a:tc>
                <a:tc vMerge="1">
                  <a:tcPr/>
                </a:tc>
              </a:tr>
            </a:tbl>
          </a:graphicData>
        </a:graphic>
      </p:graphicFrame>
      <p:sp>
        <p:nvSpPr>
          <p:cNvPr id="9" name="TextBox 8"/>
          <p:cNvSpPr txBox="1"/>
          <p:nvPr/>
        </p:nvSpPr>
        <p:spPr>
          <a:xfrm>
            <a:off x="468313" y="3689350"/>
            <a:ext cx="8280400" cy="89217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marL="0" lvl="2">
              <a:spcBef>
                <a:spcPts val="600"/>
              </a:spcBef>
              <a:spcAft>
                <a:spcPts val="600"/>
              </a:spcAft>
              <a:buFont typeface="Wingdings" panose="05000000000000000000" pitchFamily="2" charset="2"/>
              <a:buChar char="p"/>
              <a:defRPr/>
            </a:pPr>
            <a:r>
              <a:rPr kumimoji="1" lang="en-US" altLang="zh-CN" sz="1400" dirty="0">
                <a:latin typeface="微软雅黑" panose="020B0503020204020204" pitchFamily="34" charset="-122"/>
                <a:ea typeface="微软雅黑" panose="020B0503020204020204" pitchFamily="34" charset="-122"/>
              </a:rPr>
              <a:t>HADOOP</a:t>
            </a:r>
            <a:r>
              <a:rPr kumimoji="1" lang="zh-CN" altLang="en-US" sz="1400" dirty="0">
                <a:latin typeface="微软雅黑" panose="020B0503020204020204" pitchFamily="34" charset="-122"/>
                <a:ea typeface="微软雅黑" panose="020B0503020204020204" pitchFamily="34" charset="-122"/>
              </a:rPr>
              <a:t>集群单机房部署时节点间通信延迟约为</a:t>
            </a:r>
            <a:r>
              <a:rPr kumimoji="1" lang="en-US" altLang="zh-CN" sz="1400" dirty="0">
                <a:solidFill>
                  <a:srgbClr val="FF0000"/>
                </a:solidFill>
                <a:latin typeface="微软雅黑" panose="020B0503020204020204" pitchFamily="34" charset="-122"/>
                <a:ea typeface="微软雅黑" panose="020B0503020204020204" pitchFamily="34" charset="-122"/>
              </a:rPr>
              <a:t>216</a:t>
            </a:r>
            <a:r>
              <a:rPr kumimoji="1" lang="zh-CN" altLang="en-US" sz="1400" dirty="0">
                <a:latin typeface="微软雅黑" panose="020B0503020204020204" pitchFamily="34" charset="-122"/>
                <a:ea typeface="微软雅黑" panose="020B0503020204020204" pitchFamily="34" charset="-122"/>
              </a:rPr>
              <a:t>微秒。</a:t>
            </a:r>
            <a:endParaRPr lang="zh-CN" altLang="en-US" sz="1400" dirty="0">
              <a:latin typeface="微软雅黑" panose="020B0503020204020204" pitchFamily="34" charset="-122"/>
              <a:ea typeface="微软雅黑" panose="020B0503020204020204" pitchFamily="34" charset="-122"/>
            </a:endParaRPr>
          </a:p>
          <a:p>
            <a:pPr marL="0" lvl="2">
              <a:spcBef>
                <a:spcPts val="600"/>
              </a:spcBef>
              <a:spcAft>
                <a:spcPts val="600"/>
              </a:spcAft>
              <a:buFont typeface="Wingdings" panose="05000000000000000000" pitchFamily="2" charset="2"/>
              <a:buChar char="p"/>
              <a:defRPr/>
            </a:pPr>
            <a:r>
              <a:rPr kumimoji="1" lang="en-US" altLang="zh-CN" sz="1400" dirty="0">
                <a:latin typeface="微软雅黑" panose="020B0503020204020204" pitchFamily="34" charset="-122"/>
                <a:ea typeface="微软雅黑" panose="020B0503020204020204" pitchFamily="34" charset="-122"/>
              </a:rPr>
              <a:t>HADOOP</a:t>
            </a:r>
            <a:r>
              <a:rPr kumimoji="1" lang="zh-CN" altLang="en-US" sz="1400" dirty="0">
                <a:latin typeface="微软雅黑" panose="020B0503020204020204" pitchFamily="34" charset="-122"/>
                <a:ea typeface="微软雅黑" panose="020B0503020204020204" pitchFamily="34" charset="-122"/>
              </a:rPr>
              <a:t>集群跨机房部署时</a:t>
            </a:r>
            <a:r>
              <a:rPr kumimoji="1" lang="en-US" altLang="zh-CN" sz="1400" dirty="0">
                <a:latin typeface="微软雅黑" panose="020B0503020204020204" pitchFamily="34" charset="-122"/>
                <a:ea typeface="微软雅黑" panose="020B0503020204020204" pitchFamily="34" charset="-122"/>
              </a:rPr>
              <a:t>(</a:t>
            </a:r>
            <a:r>
              <a:rPr kumimoji="1" lang="zh-CN" altLang="en-US" sz="1400" dirty="0">
                <a:latin typeface="微软雅黑" panose="020B0503020204020204" pitchFamily="34" charset="-122"/>
                <a:ea typeface="微软雅黑" panose="020B0503020204020204" pitchFamily="34" charset="-122"/>
              </a:rPr>
              <a:t>以纬五路与淮南</a:t>
            </a:r>
            <a:r>
              <a:rPr kumimoji="1" lang="en-US" altLang="zh-CN" sz="1400" dirty="0">
                <a:latin typeface="微软雅黑" panose="020B0503020204020204" pitchFamily="34" charset="-122"/>
                <a:ea typeface="微软雅黑" panose="020B0503020204020204" pitchFamily="34" charset="-122"/>
              </a:rPr>
              <a:t>IDC</a:t>
            </a:r>
            <a:r>
              <a:rPr kumimoji="1" lang="zh-CN" altLang="en-US" sz="1400" dirty="0">
                <a:latin typeface="微软雅黑" panose="020B0503020204020204" pitchFamily="34" charset="-122"/>
                <a:ea typeface="微软雅黑" panose="020B0503020204020204" pitchFamily="34" charset="-122"/>
              </a:rPr>
              <a:t>机房为例</a:t>
            </a:r>
            <a:r>
              <a:rPr kumimoji="1" lang="en-US" altLang="zh-CN" sz="1400" dirty="0">
                <a:latin typeface="微软雅黑" panose="020B0503020204020204" pitchFamily="34" charset="-122"/>
                <a:ea typeface="微软雅黑" panose="020B0503020204020204" pitchFamily="34" charset="-122"/>
              </a:rPr>
              <a:t>)</a:t>
            </a:r>
            <a:r>
              <a:rPr kumimoji="1" lang="zh-CN" altLang="en-US" sz="1400" dirty="0">
                <a:latin typeface="微软雅黑" panose="020B0503020204020204" pitchFamily="34" charset="-122"/>
                <a:ea typeface="微软雅黑" panose="020B0503020204020204" pitchFamily="34" charset="-122"/>
              </a:rPr>
              <a:t>，节点间的通信延迟约为</a:t>
            </a:r>
            <a:r>
              <a:rPr kumimoji="1" lang="en-US" altLang="zh-CN" sz="1400" dirty="0">
                <a:solidFill>
                  <a:srgbClr val="FF0000"/>
                </a:solidFill>
                <a:latin typeface="微软雅黑" panose="020B0503020204020204" pitchFamily="34" charset="-122"/>
                <a:ea typeface="微软雅黑" panose="020B0503020204020204" pitchFamily="34" charset="-122"/>
              </a:rPr>
              <a:t>1581</a:t>
            </a:r>
            <a:r>
              <a:rPr kumimoji="1" lang="zh-CN" altLang="en-US" sz="1400" dirty="0">
                <a:latin typeface="微软雅黑" panose="020B0503020204020204" pitchFamily="34" charset="-122"/>
                <a:ea typeface="微软雅黑" panose="020B0503020204020204" pitchFamily="34" charset="-122"/>
              </a:rPr>
              <a:t>微秒，不能满足数据同步要求。</a:t>
            </a:r>
            <a:endParaRPr kumimoji="1" lang="en-US" altLang="zh-CN" sz="1400" dirty="0">
              <a:latin typeface="微软雅黑" panose="020B0503020204020204" pitchFamily="34" charset="-122"/>
              <a:ea typeface="微软雅黑" panose="020B0503020204020204" pitchFamily="34" charset="-122"/>
            </a:endParaRPr>
          </a:p>
        </p:txBody>
      </p:sp>
      <p:sp>
        <p:nvSpPr>
          <p:cNvPr id="26667" name="TextBox 9"/>
          <p:cNvSpPr txBox="1">
            <a:spLocks noChangeArrowheads="1"/>
          </p:cNvSpPr>
          <p:nvPr/>
        </p:nvSpPr>
        <p:spPr bwMode="auto">
          <a:xfrm>
            <a:off x="323850" y="4581525"/>
            <a:ext cx="8748713" cy="2276475"/>
          </a:xfrm>
          <a:prstGeom prst="rect">
            <a:avLst/>
          </a:prstGeom>
          <a:noFill/>
          <a:ln w="9525">
            <a:noFill/>
            <a:miter lim="800000"/>
          </a:ln>
        </p:spPr>
        <p:txBody>
          <a:bodyPr>
            <a:spAutoFit/>
          </a:bodyPr>
          <a:lstStyle/>
          <a:p>
            <a:pPr marL="0" lvl="2">
              <a:spcBef>
                <a:spcPts val="600"/>
              </a:spcBef>
              <a:spcAft>
                <a:spcPts val="600"/>
              </a:spcAft>
            </a:pPr>
            <a:r>
              <a:rPr lang="zh-CN" altLang="en-US" sz="1600" b="1">
                <a:solidFill>
                  <a:srgbClr val="FF0000"/>
                </a:solidFill>
                <a:latin typeface="微软雅黑" panose="020B0503020204020204" pitchFamily="34" charset="-122"/>
                <a:ea typeface="微软雅黑" panose="020B0503020204020204" pitchFamily="34" charset="-122"/>
              </a:rPr>
              <a:t>结论：</a:t>
            </a:r>
            <a:endParaRPr lang="en-US" altLang="zh-CN" sz="1600" b="1">
              <a:solidFill>
                <a:srgbClr val="FF0000"/>
              </a:solidFill>
              <a:latin typeface="微软雅黑" panose="020B0503020204020204" pitchFamily="34" charset="-122"/>
              <a:ea typeface="微软雅黑" panose="020B0503020204020204" pitchFamily="34" charset="-122"/>
            </a:endParaRPr>
          </a:p>
          <a:p>
            <a:pPr marL="0" lvl="2">
              <a:spcBef>
                <a:spcPts val="600"/>
              </a:spcBef>
              <a:spcAft>
                <a:spcPts val="600"/>
              </a:spcAft>
            </a:pPr>
            <a:r>
              <a:rPr kumimoji="1" lang="en-US" altLang="zh-CN" sz="1600">
                <a:latin typeface="微软雅黑" panose="020B0503020204020204" pitchFamily="34" charset="-122"/>
                <a:ea typeface="微软雅黑" panose="020B0503020204020204" pitchFamily="34" charset="-122"/>
              </a:rPr>
              <a:t>1</a:t>
            </a:r>
            <a:r>
              <a:rPr kumimoji="1" lang="zh-CN" altLang="en-US" sz="1600">
                <a:latin typeface="微软雅黑" panose="020B0503020204020204" pitchFamily="34" charset="-122"/>
                <a:ea typeface="微软雅黑" panose="020B0503020204020204" pitchFamily="34" charset="-122"/>
              </a:rPr>
              <a:t>、</a:t>
            </a:r>
            <a:r>
              <a:rPr kumimoji="1" lang="en-US" altLang="zh-CN" sz="1600">
                <a:latin typeface="微软雅黑" panose="020B0503020204020204" pitchFamily="34" charset="-122"/>
                <a:ea typeface="微软雅黑" panose="020B0503020204020204" pitchFamily="34" charset="-122"/>
              </a:rPr>
              <a:t>HADOOP</a:t>
            </a:r>
            <a:r>
              <a:rPr kumimoji="1" lang="zh-CN" altLang="en-US" sz="1600">
                <a:latin typeface="微软雅黑" panose="020B0503020204020204" pitchFamily="34" charset="-122"/>
                <a:ea typeface="微软雅黑" panose="020B0503020204020204" pitchFamily="34" charset="-122"/>
              </a:rPr>
              <a:t>集群节点跨局点部署</a:t>
            </a:r>
            <a:r>
              <a:rPr kumimoji="1" lang="en-US" altLang="zh-CN" sz="1600">
                <a:latin typeface="微软雅黑" panose="020B0503020204020204" pitchFamily="34" charset="-122"/>
                <a:ea typeface="微软雅黑" panose="020B0503020204020204" pitchFamily="34" charset="-122"/>
              </a:rPr>
              <a:t>(</a:t>
            </a:r>
            <a:r>
              <a:rPr kumimoji="1" lang="zh-CN" altLang="en-US" sz="1600">
                <a:latin typeface="微软雅黑" panose="020B0503020204020204" pitchFamily="34" charset="-122"/>
                <a:ea typeface="微软雅黑" panose="020B0503020204020204" pitchFamily="34" charset="-122"/>
              </a:rPr>
              <a:t>节点间距离不超过</a:t>
            </a:r>
            <a:r>
              <a:rPr kumimoji="1" lang="en-US" altLang="zh-CN" sz="1600">
                <a:latin typeface="微软雅黑" panose="020B0503020204020204" pitchFamily="34" charset="-122"/>
                <a:ea typeface="微软雅黑" panose="020B0503020204020204" pitchFamily="34" charset="-122"/>
              </a:rPr>
              <a:t>130</a:t>
            </a:r>
            <a:r>
              <a:rPr kumimoji="1" lang="zh-CN" altLang="en-US" sz="1600">
                <a:latin typeface="微软雅黑" panose="020B0503020204020204" pitchFamily="34" charset="-122"/>
                <a:ea typeface="微软雅黑" panose="020B0503020204020204" pitchFamily="34" charset="-122"/>
              </a:rPr>
              <a:t>公里</a:t>
            </a:r>
            <a:r>
              <a:rPr kumimoji="1" lang="en-US" altLang="zh-CN" sz="1600">
                <a:latin typeface="微软雅黑" panose="020B0503020204020204" pitchFamily="34" charset="-122"/>
                <a:ea typeface="微软雅黑" panose="020B0503020204020204" pitchFamily="34" charset="-122"/>
              </a:rPr>
              <a:t>)</a:t>
            </a:r>
            <a:r>
              <a:rPr kumimoji="1" lang="zh-CN" altLang="en-US" sz="1600">
                <a:latin typeface="微软雅黑" panose="020B0503020204020204" pitchFamily="34" charset="-122"/>
                <a:ea typeface="微软雅黑" panose="020B0503020204020204" pitchFamily="34" charset="-122"/>
              </a:rPr>
              <a:t>与单局点部署相比，</a:t>
            </a:r>
            <a:r>
              <a:rPr kumimoji="1" lang="en-US" altLang="zh-CN" sz="1600">
                <a:latin typeface="微软雅黑" panose="020B0503020204020204" pitchFamily="34" charset="-122"/>
                <a:ea typeface="微软雅黑" panose="020B0503020204020204" pitchFamily="34" charset="-122"/>
              </a:rPr>
              <a:t>HADOOP</a:t>
            </a:r>
            <a:r>
              <a:rPr kumimoji="1" lang="zh-CN" altLang="en-US" sz="1600">
                <a:latin typeface="微软雅黑" panose="020B0503020204020204" pitchFamily="34" charset="-122"/>
                <a:ea typeface="微软雅黑" panose="020B0503020204020204" pitchFamily="34" charset="-122"/>
              </a:rPr>
              <a:t>集群都能正常工作，但单机房部署时节点间通信效率高。</a:t>
            </a:r>
            <a:endParaRPr lang="zh-CN" altLang="en-US" sz="1600">
              <a:latin typeface="微软雅黑" panose="020B0503020204020204" pitchFamily="34" charset="-122"/>
              <a:ea typeface="微软雅黑" panose="020B0503020204020204" pitchFamily="34" charset="-122"/>
            </a:endParaRPr>
          </a:p>
          <a:p>
            <a:pPr marL="0" lvl="2">
              <a:spcBef>
                <a:spcPts val="600"/>
              </a:spcBef>
              <a:spcAft>
                <a:spcPts val="600"/>
              </a:spcAft>
            </a:pPr>
            <a:r>
              <a:rPr kumimoji="1" lang="en-US" altLang="zh-CN" sz="1600">
                <a:latin typeface="微软雅黑" panose="020B0503020204020204" pitchFamily="34" charset="-122"/>
                <a:ea typeface="微软雅黑" panose="020B0503020204020204" pitchFamily="34" charset="-122"/>
              </a:rPr>
              <a:t>2</a:t>
            </a:r>
            <a:r>
              <a:rPr kumimoji="1" lang="zh-CN" altLang="en-US" sz="1600">
                <a:latin typeface="微软雅黑" panose="020B0503020204020204" pitchFamily="34" charset="-122"/>
                <a:ea typeface="微软雅黑" panose="020B0503020204020204" pitchFamily="34" charset="-122"/>
              </a:rPr>
              <a:t>、跨局点部署</a:t>
            </a:r>
            <a:r>
              <a:rPr kumimoji="1" lang="en-US" altLang="zh-CN" sz="1600">
                <a:latin typeface="微软雅黑" panose="020B0503020204020204" pitchFamily="34" charset="-122"/>
                <a:ea typeface="微软雅黑" panose="020B0503020204020204" pitchFamily="34" charset="-122"/>
              </a:rPr>
              <a:t>(</a:t>
            </a:r>
            <a:r>
              <a:rPr kumimoji="1" lang="zh-CN" altLang="en-US" sz="1600">
                <a:latin typeface="微软雅黑" panose="020B0503020204020204" pitchFamily="34" charset="-122"/>
                <a:ea typeface="微软雅黑" panose="020B0503020204020204" pitchFamily="34" charset="-122"/>
              </a:rPr>
              <a:t>节点间距离超过</a:t>
            </a:r>
            <a:r>
              <a:rPr kumimoji="1" lang="en-US" altLang="zh-CN" sz="1600">
                <a:latin typeface="微软雅黑" panose="020B0503020204020204" pitchFamily="34" charset="-122"/>
                <a:ea typeface="微软雅黑" panose="020B0503020204020204" pitchFamily="34" charset="-122"/>
              </a:rPr>
              <a:t>130</a:t>
            </a:r>
            <a:r>
              <a:rPr kumimoji="1" lang="zh-CN" altLang="en-US" sz="1600">
                <a:latin typeface="微软雅黑" panose="020B0503020204020204" pitchFamily="34" charset="-122"/>
                <a:ea typeface="微软雅黑" panose="020B0503020204020204" pitchFamily="34" charset="-122"/>
              </a:rPr>
              <a:t>公里</a:t>
            </a:r>
            <a:r>
              <a:rPr kumimoji="1" lang="en-US" altLang="zh-CN" sz="1600">
                <a:latin typeface="微软雅黑" panose="020B0503020204020204" pitchFamily="34" charset="-122"/>
                <a:ea typeface="微软雅黑" panose="020B0503020204020204" pitchFamily="34" charset="-122"/>
              </a:rPr>
              <a:t>)</a:t>
            </a:r>
            <a:r>
              <a:rPr kumimoji="1" lang="zh-CN" altLang="en-US" sz="1600">
                <a:latin typeface="微软雅黑" panose="020B0503020204020204" pitchFamily="34" charset="-122"/>
                <a:ea typeface="微软雅黑" panose="020B0503020204020204" pitchFamily="34" charset="-122"/>
              </a:rPr>
              <a:t>时，节点间时延不能满足数据同步需求，</a:t>
            </a:r>
            <a:r>
              <a:rPr kumimoji="1" lang="en-US" altLang="zh-CN" sz="1600">
                <a:latin typeface="微软雅黑" panose="020B0503020204020204" pitchFamily="34" charset="-122"/>
                <a:ea typeface="微软雅黑" panose="020B0503020204020204" pitchFamily="34" charset="-122"/>
              </a:rPr>
              <a:t>HADOOP</a:t>
            </a:r>
            <a:r>
              <a:rPr kumimoji="1" lang="zh-CN" altLang="en-US" sz="1600">
                <a:latin typeface="微软雅黑" panose="020B0503020204020204" pitchFamily="34" charset="-122"/>
                <a:ea typeface="微软雅黑" panose="020B0503020204020204" pitchFamily="34" charset="-122"/>
              </a:rPr>
              <a:t>集群不能正常工作。</a:t>
            </a:r>
            <a:endParaRPr kumimoji="1" lang="en-US" altLang="zh-CN" sz="1600">
              <a:latin typeface="微软雅黑" panose="020B0503020204020204" pitchFamily="34" charset="-122"/>
              <a:ea typeface="微软雅黑" panose="020B0503020204020204" pitchFamily="34" charset="-122"/>
            </a:endParaRPr>
          </a:p>
          <a:p>
            <a:pPr marL="0" lvl="2">
              <a:spcBef>
                <a:spcPts val="600"/>
              </a:spcBef>
              <a:spcAft>
                <a:spcPts val="600"/>
              </a:spcAft>
            </a:pPr>
            <a:r>
              <a:rPr kumimoji="1" lang="en-US" altLang="zh-CN" sz="1600">
                <a:solidFill>
                  <a:srgbClr val="FF0000"/>
                </a:solidFill>
                <a:latin typeface="微软雅黑" panose="020B0503020204020204" pitchFamily="34" charset="-122"/>
                <a:ea typeface="微软雅黑" panose="020B0503020204020204" pitchFamily="34" charset="-122"/>
              </a:rPr>
              <a:t>3</a:t>
            </a:r>
            <a:r>
              <a:rPr kumimoji="1" lang="zh-CN" altLang="en-US" sz="1600">
                <a:solidFill>
                  <a:srgbClr val="FF0000"/>
                </a:solidFill>
                <a:latin typeface="微软雅黑" panose="020B0503020204020204" pitchFamily="34" charset="-122"/>
                <a:ea typeface="微软雅黑" panose="020B0503020204020204" pitchFamily="34" charset="-122"/>
              </a:rPr>
              <a:t>、综合以上分析，</a:t>
            </a:r>
            <a:r>
              <a:rPr kumimoji="1" lang="en-US" altLang="zh-CN" sz="1600">
                <a:solidFill>
                  <a:srgbClr val="FF0000"/>
                </a:solidFill>
                <a:latin typeface="微软雅黑" panose="020B0503020204020204" pitchFamily="34" charset="-122"/>
                <a:ea typeface="微软雅黑" panose="020B0503020204020204" pitchFamily="34" charset="-122"/>
              </a:rPr>
              <a:t>HADOOP</a:t>
            </a:r>
            <a:r>
              <a:rPr kumimoji="1" lang="zh-CN" altLang="en-US" sz="1600">
                <a:solidFill>
                  <a:srgbClr val="FF0000"/>
                </a:solidFill>
                <a:latin typeface="微软雅黑" panose="020B0503020204020204" pitchFamily="34" charset="-122"/>
                <a:ea typeface="微软雅黑" panose="020B0503020204020204" pitchFamily="34" charset="-122"/>
              </a:rPr>
              <a:t>集群单机房部署时，点对点间的通信通过本地交换机进行交互，带宽均可达到</a:t>
            </a:r>
            <a:r>
              <a:rPr kumimoji="1" lang="en-US" altLang="zh-CN" sz="1600">
                <a:solidFill>
                  <a:srgbClr val="FF0000"/>
                </a:solidFill>
                <a:latin typeface="微软雅黑" panose="020B0503020204020204" pitchFamily="34" charset="-122"/>
                <a:ea typeface="微软雅黑" panose="020B0503020204020204" pitchFamily="34" charset="-122"/>
              </a:rPr>
              <a:t>1Gbps</a:t>
            </a:r>
            <a:r>
              <a:rPr kumimoji="1" lang="zh-CN" altLang="en-US" sz="1600">
                <a:solidFill>
                  <a:srgbClr val="FF0000"/>
                </a:solidFill>
                <a:latin typeface="微软雅黑" panose="020B0503020204020204" pitchFamily="34" charset="-122"/>
                <a:ea typeface="微软雅黑" panose="020B0503020204020204" pitchFamily="34" charset="-122"/>
              </a:rPr>
              <a:t>，延迟不大于</a:t>
            </a:r>
            <a:r>
              <a:rPr kumimoji="1" lang="en-US" altLang="zh-CN" sz="1600">
                <a:solidFill>
                  <a:srgbClr val="FF0000"/>
                </a:solidFill>
                <a:latin typeface="微软雅黑" panose="020B0503020204020204" pitchFamily="34" charset="-122"/>
                <a:ea typeface="微软雅黑" panose="020B0503020204020204" pitchFamily="34" charset="-122"/>
              </a:rPr>
              <a:t>1</a:t>
            </a:r>
            <a:r>
              <a:rPr kumimoji="1" lang="zh-CN" altLang="en-US" sz="1600">
                <a:solidFill>
                  <a:srgbClr val="FF0000"/>
                </a:solidFill>
                <a:latin typeface="微软雅黑" panose="020B0503020204020204" pitchFamily="34" charset="-122"/>
                <a:ea typeface="微软雅黑" panose="020B0503020204020204" pitchFamily="34" charset="-122"/>
              </a:rPr>
              <a:t>毫秒。</a:t>
            </a:r>
            <a:endParaRPr kumimoji="1" lang="en-US" altLang="zh-CN" sz="1600">
              <a:solidFill>
                <a:srgbClr val="FF0000"/>
              </a:solidFill>
              <a:latin typeface="微软雅黑" panose="020B0503020204020204" pitchFamily="34" charset="-122"/>
              <a:ea typeface="微软雅黑" panose="020B0503020204020204" pitchFamily="34" charset="-122"/>
            </a:endParaRPr>
          </a:p>
        </p:txBody>
      </p:sp>
      <p:sp>
        <p:nvSpPr>
          <p:cNvPr id="26668" name="标题 1"/>
          <p:cNvSpPr>
            <a:spLocks noGrp="1"/>
          </p:cNvSpPr>
          <p:nvPr>
            <p:ph type="title"/>
          </p:nvPr>
        </p:nvSpPr>
        <p:spPr>
          <a:xfrm>
            <a:off x="0" y="44624"/>
            <a:ext cx="8675688" cy="649287"/>
          </a:xfrm>
        </p:spPr>
        <p:txBody>
          <a:bodyPr/>
          <a:lstStyle/>
          <a:p>
            <a:r>
              <a:rPr lang="zh-CN" altLang="en-US" sz="2400" dirty="0" smtClean="0">
                <a:latin typeface="微软雅黑" panose="020B0503020204020204" pitchFamily="34" charset="-122"/>
                <a:ea typeface="微软雅黑" panose="020B0503020204020204" pitchFamily="34" charset="-122"/>
              </a:rPr>
              <a:t>建设重点</a:t>
            </a:r>
            <a:r>
              <a:rPr lang="en-US" altLang="zh-CN" sz="2400" dirty="0" smtClean="0">
                <a:latin typeface="微软雅黑" panose="020B0503020204020204" pitchFamily="34" charset="-122"/>
                <a:ea typeface="微软雅黑" panose="020B0503020204020204" pitchFamily="34" charset="-122"/>
              </a:rPr>
              <a:t>4——HADOOP</a:t>
            </a:r>
            <a:r>
              <a:rPr lang="zh-CN" altLang="en-US" sz="2400" dirty="0" smtClean="0">
                <a:latin typeface="微软雅黑" panose="020B0503020204020204" pitchFamily="34" charset="-122"/>
                <a:ea typeface="微软雅黑" panose="020B0503020204020204" pitchFamily="34" charset="-122"/>
              </a:rPr>
              <a:t>集群对局址的选择</a:t>
            </a:r>
            <a:r>
              <a:rPr lang="en-US" altLang="zh-CN" sz="2400" dirty="0" smtClean="0">
                <a:latin typeface="微软雅黑" panose="020B0503020204020204" pitchFamily="34" charset="-122"/>
                <a:ea typeface="微软雅黑" panose="020B0503020204020204" pitchFamily="34" charset="-122"/>
              </a:rPr>
              <a:t>2/2</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92"/>
          <p:cNvGrpSpPr/>
          <p:nvPr/>
        </p:nvGrpSpPr>
        <p:grpSpPr bwMode="auto">
          <a:xfrm>
            <a:off x="-1895475" y="1341438"/>
            <a:ext cx="4306888" cy="4794250"/>
            <a:chOff x="4391248" y="2048134"/>
            <a:chExt cx="4159251" cy="4510087"/>
          </a:xfrm>
        </p:grpSpPr>
        <p:sp>
          <p:nvSpPr>
            <p:cNvPr id="19485" name="Freeform 2"/>
            <p:cNvSpPr/>
            <p:nvPr/>
          </p:nvSpPr>
          <p:spPr bwMode="auto">
            <a:xfrm>
              <a:off x="6297836" y="2048134"/>
              <a:ext cx="2252663" cy="4510087"/>
            </a:xfrm>
            <a:custGeom>
              <a:avLst/>
              <a:gdLst>
                <a:gd name="T0" fmla="*/ 2147483647 w 826"/>
                <a:gd name="T1" fmla="*/ 2147483647 h 1654"/>
                <a:gd name="T2" fmla="*/ 0 w 826"/>
                <a:gd name="T3" fmla="*/ 0 h 1654"/>
                <a:gd name="T4" fmla="*/ 0 w 826"/>
                <a:gd name="T5" fmla="*/ 171012457 h 1654"/>
                <a:gd name="T6" fmla="*/ 2147483647 w 826"/>
                <a:gd name="T7" fmla="*/ 2147483647 h 1654"/>
                <a:gd name="T8" fmla="*/ 0 w 826"/>
                <a:gd name="T9" fmla="*/ 2147483647 h 1654"/>
                <a:gd name="T10" fmla="*/ 0 w 826"/>
                <a:gd name="T11" fmla="*/ 2147483647 h 1654"/>
                <a:gd name="T12" fmla="*/ 2147483647 w 826"/>
                <a:gd name="T13" fmla="*/ 2147483647 h 1654"/>
                <a:gd name="T14" fmla="*/ 0 60000 65536"/>
                <a:gd name="T15" fmla="*/ 0 60000 65536"/>
                <a:gd name="T16" fmla="*/ 0 60000 65536"/>
                <a:gd name="T17" fmla="*/ 0 60000 65536"/>
                <a:gd name="T18" fmla="*/ 0 60000 65536"/>
                <a:gd name="T19" fmla="*/ 0 60000 65536"/>
                <a:gd name="T20" fmla="*/ 0 60000 65536"/>
                <a:gd name="T21" fmla="*/ 0 w 826"/>
                <a:gd name="T22" fmla="*/ 0 h 1654"/>
                <a:gd name="T23" fmla="*/ 826 w 826"/>
                <a:gd name="T24" fmla="*/ 1654 h 16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654">
                  <a:moveTo>
                    <a:pt x="826" y="827"/>
                  </a:moveTo>
                  <a:cubicBezTo>
                    <a:pt x="826" y="373"/>
                    <a:pt x="456" y="3"/>
                    <a:pt x="0" y="0"/>
                  </a:cubicBezTo>
                  <a:cubicBezTo>
                    <a:pt x="0" y="23"/>
                    <a:pt x="0" y="23"/>
                    <a:pt x="0" y="23"/>
                  </a:cubicBezTo>
                  <a:cubicBezTo>
                    <a:pt x="444" y="25"/>
                    <a:pt x="803" y="385"/>
                    <a:pt x="803" y="827"/>
                  </a:cubicBezTo>
                  <a:cubicBezTo>
                    <a:pt x="803" y="1270"/>
                    <a:pt x="444" y="1629"/>
                    <a:pt x="0" y="1631"/>
                  </a:cubicBezTo>
                  <a:cubicBezTo>
                    <a:pt x="0" y="1654"/>
                    <a:pt x="0" y="1654"/>
                    <a:pt x="0" y="1654"/>
                  </a:cubicBezTo>
                  <a:cubicBezTo>
                    <a:pt x="456" y="1652"/>
                    <a:pt x="826" y="1282"/>
                    <a:pt x="826" y="827"/>
                  </a:cubicBezTo>
                  <a:close/>
                </a:path>
              </a:pathLst>
            </a:custGeom>
            <a:gradFill rotWithShape="1">
              <a:gsLst>
                <a:gs pos="0">
                  <a:schemeClr val="accent1"/>
                </a:gs>
                <a:gs pos="100000">
                  <a:schemeClr val="accent2"/>
                </a:gs>
              </a:gsLst>
              <a:lin ang="2700000" scaled="1"/>
            </a:gradFill>
            <a:ln w="6350" cap="flat" cmpd="sng">
              <a:solidFill>
                <a:schemeClr val="accent1"/>
              </a:solidFill>
              <a:prstDash val="solid"/>
              <a:miter lim="800000"/>
              <a:headEnd type="none" w="med" len="med"/>
              <a:tailEnd type="none" w="med" len="med"/>
            </a:ln>
          </p:spPr>
          <p:txBody>
            <a:bodyPr wrap="none" anchor="ctr"/>
            <a:lstStyle/>
            <a:p>
              <a:endParaRPr lang="zh-CN" altLang="en-US"/>
            </a:p>
          </p:txBody>
        </p:sp>
        <p:sp>
          <p:nvSpPr>
            <p:cNvPr id="19486" name="AutoShape 4"/>
            <p:cNvSpPr/>
            <p:nvPr/>
          </p:nvSpPr>
          <p:spPr bwMode="auto">
            <a:xfrm rot="5400000">
              <a:off x="4389661" y="2431043"/>
              <a:ext cx="3768725" cy="376555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0 h 21600"/>
                <a:gd name="T16" fmla="*/ 0 w 21600"/>
                <a:gd name="T17" fmla="*/ 2147483647 h 21600"/>
                <a:gd name="T18" fmla="*/ 0 w 21600"/>
                <a:gd name="T19" fmla="*/ 2147483647 h 21600"/>
                <a:gd name="T20" fmla="*/ 2147483647 w 21600"/>
                <a:gd name="T21" fmla="*/ 2147483647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7835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0056" y="10807"/>
                  </a:moveTo>
                  <a:cubicBezTo>
                    <a:pt x="10056" y="10805"/>
                    <a:pt x="10056" y="10802"/>
                    <a:pt x="10056" y="10800"/>
                  </a:cubicBezTo>
                  <a:cubicBezTo>
                    <a:pt x="10056" y="10389"/>
                    <a:pt x="10389" y="10056"/>
                    <a:pt x="10800" y="10056"/>
                  </a:cubicBezTo>
                  <a:cubicBezTo>
                    <a:pt x="11210" y="10056"/>
                    <a:pt x="11544" y="10389"/>
                    <a:pt x="11544" y="10800"/>
                  </a:cubicBezTo>
                  <a:cubicBezTo>
                    <a:pt x="11544" y="10802"/>
                    <a:pt x="11543" y="10805"/>
                    <a:pt x="11543" y="10807"/>
                  </a:cubicBezTo>
                  <a:lnTo>
                    <a:pt x="21599" y="10916"/>
                  </a:lnTo>
                  <a:cubicBezTo>
                    <a:pt x="21599" y="10877"/>
                    <a:pt x="21600" y="10838"/>
                    <a:pt x="21600" y="10800"/>
                  </a:cubicBezTo>
                  <a:cubicBezTo>
                    <a:pt x="21600" y="4835"/>
                    <a:pt x="16764" y="0"/>
                    <a:pt x="10800" y="0"/>
                  </a:cubicBezTo>
                  <a:cubicBezTo>
                    <a:pt x="4835" y="0"/>
                    <a:pt x="0" y="4835"/>
                    <a:pt x="0" y="10800"/>
                  </a:cubicBezTo>
                  <a:cubicBezTo>
                    <a:pt x="-1" y="10838"/>
                    <a:pt x="0" y="10877"/>
                    <a:pt x="0" y="10916"/>
                  </a:cubicBezTo>
                  <a:lnTo>
                    <a:pt x="10056" y="10807"/>
                  </a:lnTo>
                  <a:close/>
                </a:path>
              </a:pathLst>
            </a:custGeom>
            <a:gradFill rotWithShape="1">
              <a:gsLst>
                <a:gs pos="0">
                  <a:srgbClr val="00B0F0"/>
                </a:gs>
                <a:gs pos="100000">
                  <a:srgbClr val="95B62C"/>
                </a:gs>
              </a:gsLst>
              <a:lin ang="2700000" scaled="1"/>
            </a:gradFill>
            <a:ln w="9525">
              <a:noFill/>
              <a:round/>
            </a:ln>
          </p:spPr>
          <p:txBody>
            <a:bodyPr wrap="none" anchor="ctr"/>
            <a:lstStyle/>
            <a:p>
              <a:endParaRPr lang="zh-CN" altLang="en-US"/>
            </a:p>
          </p:txBody>
        </p:sp>
        <p:pic>
          <p:nvPicPr>
            <p:cNvPr id="19487" name="Picture 64" descr="图片5"/>
            <p:cNvPicPr>
              <a:picLocks noChangeAspect="1" noChangeArrowheads="1"/>
            </p:cNvPicPr>
            <p:nvPr/>
          </p:nvPicPr>
          <p:blipFill>
            <a:blip r:embed="rId1" cstate="print"/>
            <a:srcRect l="49889"/>
            <a:stretch>
              <a:fillRect/>
            </a:stretch>
          </p:blipFill>
          <p:spPr bwMode="auto">
            <a:xfrm>
              <a:off x="6264499" y="2934033"/>
              <a:ext cx="1428750" cy="2832100"/>
            </a:xfrm>
            <a:prstGeom prst="rect">
              <a:avLst/>
            </a:prstGeom>
            <a:noFill/>
            <a:ln w="9525">
              <a:noFill/>
              <a:miter lim="800000"/>
              <a:headEnd/>
              <a:tailEnd/>
            </a:ln>
          </p:spPr>
        </p:pic>
      </p:grpSp>
      <p:sp>
        <p:nvSpPr>
          <p:cNvPr id="98" name="AutoShape 3"/>
          <p:cNvSpPr>
            <a:spLocks noChangeArrowheads="1"/>
          </p:cNvSpPr>
          <p:nvPr/>
        </p:nvSpPr>
        <p:spPr bwMode="ltGray">
          <a:xfrm rot="5400000">
            <a:off x="-2422525" y="1368425"/>
            <a:ext cx="4824412"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0">
            <a:gsLst>
              <a:gs pos="0">
                <a:srgbClr val="015465">
                  <a:gamma/>
                  <a:tint val="45490"/>
                  <a:invGamma/>
                  <a:alpha val="60001"/>
                </a:srgbClr>
              </a:gs>
              <a:gs pos="100000">
                <a:srgbClr val="015465">
                  <a:alpha val="60001"/>
                </a:srgbClr>
              </a:gs>
            </a:gsLst>
            <a:lin ang="0" scaled="1"/>
          </a:gradFill>
          <a:ln>
            <a:noFill/>
          </a:ln>
          <a:effectLst/>
        </p:spPr>
        <p:txBody>
          <a:bodyPr wrap="none" anchor="ctr"/>
          <a:lstStyle/>
          <a:p>
            <a:pPr fontAlgn="auto">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101" name="AutoShape 6"/>
          <p:cNvSpPr>
            <a:spLocks noChangeArrowheads="1"/>
          </p:cNvSpPr>
          <p:nvPr/>
        </p:nvSpPr>
        <p:spPr bwMode="gray">
          <a:xfrm>
            <a:off x="1962150" y="5008563"/>
            <a:ext cx="5058122" cy="508000"/>
          </a:xfrm>
          <a:prstGeom prst="roundRect">
            <a:avLst>
              <a:gd name="adj" fmla="val 50000"/>
            </a:avLst>
          </a:prstGeom>
          <a:noFill/>
          <a:ln w="28575" algn="ctr">
            <a:solidFill>
              <a:srgbClr val="91A7C1"/>
            </a:solidFill>
            <a:round/>
          </a:ln>
          <a:effectLst/>
        </p:spPr>
        <p:txBody>
          <a:bodyPr wrap="none" lIns="540000" anchor="ctr"/>
          <a:lstStyle/>
          <a:p>
            <a:pPr eaLnBrk="0" fontAlgn="auto" hangingPunct="0">
              <a:spcBef>
                <a:spcPts val="0"/>
              </a:spcBef>
              <a:spcAft>
                <a:spcPts val="0"/>
              </a:spcAft>
              <a:defRPr/>
            </a:pPr>
            <a:r>
              <a:rPr lang="zh-CN" altLang="en-US" sz="2400" b="1" kern="0" dirty="0">
                <a:solidFill>
                  <a:srgbClr val="0070C0"/>
                </a:solidFill>
                <a:latin typeface="微软雅黑" panose="020B0503020204020204" pitchFamily="34" charset="-122"/>
                <a:ea typeface="微软雅黑" panose="020B0503020204020204" pitchFamily="34" charset="-122"/>
              </a:rPr>
              <a:t>三</a:t>
            </a:r>
            <a:r>
              <a:rPr lang="zh-CN" altLang="en-US" sz="2400" b="1" kern="0" dirty="0" smtClean="0">
                <a:solidFill>
                  <a:srgbClr val="0070C0"/>
                </a:solidFill>
                <a:latin typeface="微软雅黑" panose="020B0503020204020204" pitchFamily="34" charset="-122"/>
                <a:ea typeface="微软雅黑" panose="020B0503020204020204" pitchFamily="34" charset="-122"/>
              </a:rPr>
              <a:t>、中国移动大数据平台建设思路</a:t>
            </a:r>
            <a:endParaRPr lang="en-US" altLang="zh-CN" sz="2400" b="1" kern="0" dirty="0">
              <a:solidFill>
                <a:srgbClr val="0070C0"/>
              </a:solidFill>
              <a:latin typeface="微软雅黑" panose="020B0503020204020204" pitchFamily="34" charset="-122"/>
              <a:ea typeface="微软雅黑" panose="020B0503020204020204" pitchFamily="34" charset="-122"/>
            </a:endParaRPr>
          </a:p>
        </p:txBody>
      </p:sp>
      <p:sp>
        <p:nvSpPr>
          <p:cNvPr id="102" name="AutoShape 7"/>
          <p:cNvSpPr>
            <a:spLocks noChangeArrowheads="1"/>
          </p:cNvSpPr>
          <p:nvPr/>
        </p:nvSpPr>
        <p:spPr bwMode="gray">
          <a:xfrm>
            <a:off x="2455863" y="3497263"/>
            <a:ext cx="4132262" cy="508000"/>
          </a:xfrm>
          <a:prstGeom prst="roundRect">
            <a:avLst>
              <a:gd name="adj" fmla="val 50000"/>
            </a:avLst>
          </a:prstGeom>
          <a:noFill/>
          <a:ln w="28575" algn="ctr">
            <a:solidFill>
              <a:srgbClr val="91A7C1"/>
            </a:solidFill>
            <a:round/>
          </a:ln>
          <a:effectLst/>
        </p:spPr>
        <p:txBody>
          <a:bodyPr wrap="none" lIns="540000" anchor="ctr"/>
          <a:lstStyle/>
          <a:p>
            <a:pPr eaLnBrk="0" hangingPunct="0">
              <a:defRPr/>
            </a:pPr>
            <a:r>
              <a:rPr lang="zh-CN" altLang="en-US" sz="2400" b="1" kern="0" dirty="0">
                <a:solidFill>
                  <a:srgbClr val="0070C0"/>
                </a:solidFill>
                <a:latin typeface="微软雅黑" panose="020B0503020204020204" pitchFamily="34" charset="-122"/>
                <a:ea typeface="微软雅黑" panose="020B0503020204020204" pitchFamily="34" charset="-122"/>
              </a:rPr>
              <a:t>二</a:t>
            </a:r>
            <a:r>
              <a:rPr lang="zh-CN" altLang="en-US" sz="2400" b="1" kern="0" dirty="0" smtClean="0">
                <a:solidFill>
                  <a:srgbClr val="0070C0"/>
                </a:solidFill>
                <a:latin typeface="微软雅黑" panose="020B0503020204020204" pitchFamily="34" charset="-122"/>
                <a:ea typeface="微软雅黑" panose="020B0503020204020204" pitchFamily="34" charset="-122"/>
              </a:rPr>
              <a:t>、主流技术比较</a:t>
            </a:r>
            <a:endParaRPr lang="en-US" altLang="zh-CN" sz="2400" b="1" kern="0" dirty="0">
              <a:solidFill>
                <a:srgbClr val="0070C0"/>
              </a:solidFill>
              <a:latin typeface="微软雅黑" panose="020B0503020204020204" pitchFamily="34" charset="-122"/>
              <a:ea typeface="微软雅黑" panose="020B0503020204020204" pitchFamily="34" charset="-122"/>
            </a:endParaRPr>
          </a:p>
        </p:txBody>
      </p:sp>
      <p:sp>
        <p:nvSpPr>
          <p:cNvPr id="103" name="AutoShape 8"/>
          <p:cNvSpPr>
            <a:spLocks noChangeArrowheads="1"/>
          </p:cNvSpPr>
          <p:nvPr/>
        </p:nvSpPr>
        <p:spPr bwMode="gray">
          <a:xfrm>
            <a:off x="2046288" y="2128838"/>
            <a:ext cx="4686300" cy="508000"/>
          </a:xfrm>
          <a:prstGeom prst="roundRect">
            <a:avLst>
              <a:gd name="adj" fmla="val 50000"/>
            </a:avLst>
          </a:prstGeom>
          <a:noFill/>
          <a:ln w="28575" algn="ctr">
            <a:solidFill>
              <a:srgbClr val="91A7C1"/>
            </a:solidFill>
            <a:round/>
          </a:ln>
          <a:effectLst/>
        </p:spPr>
        <p:txBody>
          <a:bodyPr wrap="none" lIns="540000" anchor="ctr"/>
          <a:lstStyle/>
          <a:p>
            <a:pPr eaLnBrk="0" hangingPunct="0">
              <a:defRPr/>
            </a:pPr>
            <a:r>
              <a:rPr lang="zh-CN" altLang="en-US" sz="2400" b="1" i="1" u="sng" kern="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a:t>
            </a:r>
            <a:r>
              <a:rPr lang="zh-CN" altLang="en-US" sz="2400" b="1" i="1" u="sng" kern="0"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、大数据介绍</a:t>
            </a:r>
            <a:endParaRPr lang="en-US" altLang="zh-CN" sz="2400" b="1" i="1" u="sng" kern="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9463" name="Group 9"/>
          <p:cNvGrpSpPr/>
          <p:nvPr/>
        </p:nvGrpSpPr>
        <p:grpSpPr bwMode="auto">
          <a:xfrm>
            <a:off x="1763713" y="2217738"/>
            <a:ext cx="381000" cy="381000"/>
            <a:chOff x="2078" y="1680"/>
            <a:chExt cx="1615" cy="1615"/>
          </a:xfrm>
        </p:grpSpPr>
        <p:sp>
          <p:nvSpPr>
            <p:cNvPr id="142" name="Oval 1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43" name="Oval 11"/>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44" name="Oval 12"/>
            <p:cNvSpPr>
              <a:spLocks noChangeArrowheads="1"/>
            </p:cNvSpPr>
            <p:nvPr/>
          </p:nvSpPr>
          <p:spPr bwMode="gray">
            <a:xfrm>
              <a:off x="2253" y="1855"/>
              <a:ext cx="1265" cy="1265"/>
            </a:xfrm>
            <a:prstGeom prst="ellipse">
              <a:avLst/>
            </a:prstGeom>
            <a:gradFill rotWithShape="1">
              <a:gsLst>
                <a:gs pos="0">
                  <a:srgbClr val="B88A68">
                    <a:gamma/>
                    <a:tint val="0"/>
                    <a:invGamma/>
                  </a:srgbClr>
                </a:gs>
                <a:gs pos="50000">
                  <a:srgbClr val="B88A68"/>
                </a:gs>
                <a:gs pos="100000">
                  <a:srgbClr val="B88A68">
                    <a:gamma/>
                    <a:tint val="0"/>
                    <a:invGamma/>
                  </a:srgbClr>
                </a:gs>
              </a:gsLst>
              <a:lin ang="27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45" name="Oval 13"/>
            <p:cNvSpPr>
              <a:spLocks noChangeArrowheads="1"/>
            </p:cNvSpPr>
            <p:nvPr/>
          </p:nvSpPr>
          <p:spPr bwMode="gray">
            <a:xfrm>
              <a:off x="2253" y="1855"/>
              <a:ext cx="1265" cy="1265"/>
            </a:xfrm>
            <a:prstGeom prst="ellipse">
              <a:avLst/>
            </a:prstGeom>
            <a:gradFill rotWithShape="1">
              <a:gsLst>
                <a:gs pos="0">
                  <a:srgbClr val="B88A68">
                    <a:gamma/>
                    <a:shade val="0"/>
                    <a:invGamma/>
                  </a:srgbClr>
                </a:gs>
                <a:gs pos="100000">
                  <a:srgbClr val="B88A68"/>
                </a:gs>
              </a:gsLst>
              <a:lin ang="27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46" name="Oval 14"/>
            <p:cNvSpPr>
              <a:spLocks noChangeArrowheads="1"/>
            </p:cNvSpPr>
            <p:nvPr/>
          </p:nvSpPr>
          <p:spPr bwMode="gray">
            <a:xfrm>
              <a:off x="2334" y="1936"/>
              <a:ext cx="1097" cy="1104"/>
            </a:xfrm>
            <a:prstGeom prst="ellipse">
              <a:avLst/>
            </a:prstGeom>
            <a:gradFill rotWithShape="1">
              <a:gsLst>
                <a:gs pos="0">
                  <a:srgbClr val="B88A68">
                    <a:gamma/>
                    <a:shade val="54118"/>
                    <a:invGamma/>
                  </a:srgbClr>
                </a:gs>
                <a:gs pos="50000">
                  <a:srgbClr val="B88A68"/>
                </a:gs>
                <a:gs pos="100000">
                  <a:srgbClr val="B88A68">
                    <a:gamma/>
                    <a:shade val="54118"/>
                    <a:invGamma/>
                  </a:srgbClr>
                </a:gs>
              </a:gsLst>
              <a:lin ang="18900000" scaled="1"/>
            </a:gradFill>
            <a:ln>
              <a:noFill/>
            </a:ln>
            <a:effectLst/>
          </p:spPr>
          <p:txBody>
            <a:bodyPr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47" name="Oval 15"/>
            <p:cNvSpPr>
              <a:spLocks noChangeArrowheads="1"/>
            </p:cNvSpPr>
            <p:nvPr/>
          </p:nvSpPr>
          <p:spPr bwMode="gray">
            <a:xfrm>
              <a:off x="2334" y="1936"/>
              <a:ext cx="1097" cy="1104"/>
            </a:xfrm>
            <a:prstGeom prst="ellipse">
              <a:avLst/>
            </a:prstGeom>
            <a:gradFill rotWithShape="1">
              <a:gsLst>
                <a:gs pos="0">
                  <a:srgbClr val="B88A68"/>
                </a:gs>
                <a:gs pos="100000">
                  <a:srgbClr val="B88A68">
                    <a:gamma/>
                    <a:shade val="48627"/>
                    <a:invGamma/>
                  </a:srgbClr>
                </a:gs>
              </a:gsLst>
              <a:lin ang="2700000" scaled="1"/>
            </a:gradFill>
            <a:ln>
              <a:noFill/>
            </a:ln>
            <a:effectLst/>
          </p:spPr>
          <p:txBody>
            <a:bodyPr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grpSp>
      <p:grpSp>
        <p:nvGrpSpPr>
          <p:cNvPr id="19464" name="Group 16"/>
          <p:cNvGrpSpPr/>
          <p:nvPr/>
        </p:nvGrpSpPr>
        <p:grpSpPr bwMode="auto">
          <a:xfrm>
            <a:off x="2185988" y="3603625"/>
            <a:ext cx="381000" cy="381000"/>
            <a:chOff x="2078" y="1680"/>
            <a:chExt cx="1615" cy="1615"/>
          </a:xfrm>
        </p:grpSpPr>
        <p:sp>
          <p:nvSpPr>
            <p:cNvPr id="136" name="Oval 1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7" name="Oval 18"/>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8" name="Oval 19"/>
            <p:cNvSpPr>
              <a:spLocks noChangeArrowheads="1"/>
            </p:cNvSpPr>
            <p:nvPr/>
          </p:nvSpPr>
          <p:spPr bwMode="gray">
            <a:xfrm>
              <a:off x="2253" y="1855"/>
              <a:ext cx="1265" cy="1265"/>
            </a:xfrm>
            <a:prstGeom prst="ellipse">
              <a:avLst/>
            </a:prstGeom>
            <a:gradFill rotWithShape="1">
              <a:gsLst>
                <a:gs pos="0">
                  <a:srgbClr val="B88A68">
                    <a:gamma/>
                    <a:tint val="0"/>
                    <a:invGamma/>
                  </a:srgbClr>
                </a:gs>
                <a:gs pos="50000">
                  <a:srgbClr val="B88A68"/>
                </a:gs>
                <a:gs pos="100000">
                  <a:srgbClr val="B88A68">
                    <a:gamma/>
                    <a:tint val="0"/>
                    <a:invGamma/>
                  </a:srgbClr>
                </a:gs>
              </a:gsLst>
              <a:lin ang="27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9" name="Oval 20"/>
            <p:cNvSpPr>
              <a:spLocks noChangeArrowheads="1"/>
            </p:cNvSpPr>
            <p:nvPr/>
          </p:nvSpPr>
          <p:spPr bwMode="gray">
            <a:xfrm>
              <a:off x="2253" y="1855"/>
              <a:ext cx="1265" cy="1265"/>
            </a:xfrm>
            <a:prstGeom prst="ellipse">
              <a:avLst/>
            </a:prstGeom>
            <a:gradFill rotWithShape="1">
              <a:gsLst>
                <a:gs pos="0">
                  <a:srgbClr val="84B75D">
                    <a:gamma/>
                    <a:shade val="0"/>
                    <a:invGamma/>
                  </a:srgbClr>
                </a:gs>
                <a:gs pos="100000">
                  <a:srgbClr val="84B75D"/>
                </a:gs>
              </a:gsLst>
              <a:lin ang="27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40" name="Oval 21"/>
            <p:cNvSpPr>
              <a:spLocks noChangeArrowheads="1"/>
            </p:cNvSpPr>
            <p:nvPr/>
          </p:nvSpPr>
          <p:spPr bwMode="gray">
            <a:xfrm>
              <a:off x="2334" y="1936"/>
              <a:ext cx="1097" cy="1104"/>
            </a:xfrm>
            <a:prstGeom prst="ellipse">
              <a:avLst/>
            </a:prstGeom>
            <a:gradFill rotWithShape="1">
              <a:gsLst>
                <a:gs pos="0">
                  <a:srgbClr val="B88A68">
                    <a:gamma/>
                    <a:shade val="54118"/>
                    <a:invGamma/>
                  </a:srgbClr>
                </a:gs>
                <a:gs pos="50000">
                  <a:srgbClr val="B88A68"/>
                </a:gs>
                <a:gs pos="100000">
                  <a:srgbClr val="B88A68">
                    <a:gamma/>
                    <a:shade val="54118"/>
                    <a:invGamma/>
                  </a:srgbClr>
                </a:gs>
              </a:gsLst>
              <a:lin ang="18900000" scaled="1"/>
            </a:gradFill>
            <a:ln>
              <a:noFill/>
            </a:ln>
            <a:effectLst/>
          </p:spPr>
          <p:txBody>
            <a:bodyPr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41" name="Oval 22"/>
            <p:cNvSpPr>
              <a:spLocks noChangeArrowheads="1"/>
            </p:cNvSpPr>
            <p:nvPr/>
          </p:nvSpPr>
          <p:spPr bwMode="gray">
            <a:xfrm>
              <a:off x="2334" y="1936"/>
              <a:ext cx="1097" cy="1104"/>
            </a:xfrm>
            <a:prstGeom prst="ellipse">
              <a:avLst/>
            </a:prstGeom>
            <a:gradFill rotWithShape="1">
              <a:gsLst>
                <a:gs pos="0">
                  <a:srgbClr val="84B75D"/>
                </a:gs>
                <a:gs pos="100000">
                  <a:srgbClr val="84B75D">
                    <a:gamma/>
                    <a:shade val="48627"/>
                    <a:invGamma/>
                  </a:srgbClr>
                </a:gs>
              </a:gsLst>
              <a:lin ang="2700000" scaled="1"/>
            </a:gradFill>
            <a:ln>
              <a:noFill/>
            </a:ln>
            <a:effectLst/>
          </p:spPr>
          <p:txBody>
            <a:bodyPr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grpSp>
      <p:grpSp>
        <p:nvGrpSpPr>
          <p:cNvPr id="19465" name="Group 23"/>
          <p:cNvGrpSpPr/>
          <p:nvPr/>
        </p:nvGrpSpPr>
        <p:grpSpPr bwMode="auto">
          <a:xfrm>
            <a:off x="1692275" y="5084763"/>
            <a:ext cx="381000" cy="381000"/>
            <a:chOff x="2078" y="1680"/>
            <a:chExt cx="1615" cy="1615"/>
          </a:xfrm>
        </p:grpSpPr>
        <p:sp>
          <p:nvSpPr>
            <p:cNvPr id="130" name="Oval 2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1" name="Oval 25"/>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2" name="Oval 26"/>
            <p:cNvSpPr>
              <a:spLocks noChangeArrowheads="1"/>
            </p:cNvSpPr>
            <p:nvPr/>
          </p:nvSpPr>
          <p:spPr bwMode="gray">
            <a:xfrm>
              <a:off x="2253" y="1855"/>
              <a:ext cx="1265" cy="1265"/>
            </a:xfrm>
            <a:prstGeom prst="ellipse">
              <a:avLst/>
            </a:prstGeom>
            <a:gradFill rotWithShape="1">
              <a:gsLst>
                <a:gs pos="0">
                  <a:srgbClr val="B88A68">
                    <a:gamma/>
                    <a:tint val="0"/>
                    <a:invGamma/>
                  </a:srgbClr>
                </a:gs>
                <a:gs pos="50000">
                  <a:srgbClr val="B88A68"/>
                </a:gs>
                <a:gs pos="100000">
                  <a:srgbClr val="B88A68">
                    <a:gamma/>
                    <a:tint val="0"/>
                    <a:invGamma/>
                  </a:srgbClr>
                </a:gs>
              </a:gsLst>
              <a:lin ang="27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3" name="Oval 27"/>
            <p:cNvSpPr>
              <a:spLocks noChangeArrowheads="1"/>
            </p:cNvSpPr>
            <p:nvPr/>
          </p:nvSpPr>
          <p:spPr bwMode="gray">
            <a:xfrm>
              <a:off x="2253" y="1855"/>
              <a:ext cx="1265" cy="1265"/>
            </a:xfrm>
            <a:prstGeom prst="ellipse">
              <a:avLst/>
            </a:prstGeom>
            <a:gradFill rotWithShape="1">
              <a:gsLst>
                <a:gs pos="0">
                  <a:srgbClr val="B96F81"/>
                </a:gs>
                <a:gs pos="100000">
                  <a:srgbClr val="B96F81">
                    <a:gamma/>
                    <a:shade val="46275"/>
                    <a:invGamma/>
                  </a:srgbClr>
                </a:gs>
              </a:gsLst>
              <a:lin ang="54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4" name="Oval 28"/>
            <p:cNvSpPr>
              <a:spLocks noChangeArrowheads="1"/>
            </p:cNvSpPr>
            <p:nvPr/>
          </p:nvSpPr>
          <p:spPr bwMode="gray">
            <a:xfrm>
              <a:off x="2334" y="1936"/>
              <a:ext cx="1097" cy="1104"/>
            </a:xfrm>
            <a:prstGeom prst="ellipse">
              <a:avLst/>
            </a:prstGeom>
            <a:gradFill rotWithShape="1">
              <a:gsLst>
                <a:gs pos="0">
                  <a:srgbClr val="B88A68">
                    <a:gamma/>
                    <a:shade val="54118"/>
                    <a:invGamma/>
                  </a:srgbClr>
                </a:gs>
                <a:gs pos="50000">
                  <a:srgbClr val="B88A68"/>
                </a:gs>
                <a:gs pos="100000">
                  <a:srgbClr val="B88A68">
                    <a:gamma/>
                    <a:shade val="54118"/>
                    <a:invGamma/>
                  </a:srgbClr>
                </a:gs>
              </a:gsLst>
              <a:lin ang="18900000" scaled="1"/>
            </a:gradFill>
            <a:ln>
              <a:noFill/>
            </a:ln>
            <a:effectLst/>
          </p:spPr>
          <p:txBody>
            <a:bodyPr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5" name="Oval 29"/>
            <p:cNvSpPr>
              <a:spLocks noChangeArrowheads="1"/>
            </p:cNvSpPr>
            <p:nvPr/>
          </p:nvSpPr>
          <p:spPr bwMode="gray">
            <a:xfrm>
              <a:off x="2334" y="1936"/>
              <a:ext cx="1097" cy="1104"/>
            </a:xfrm>
            <a:prstGeom prst="ellipse">
              <a:avLst/>
            </a:prstGeom>
            <a:gradFill rotWithShape="1">
              <a:gsLst>
                <a:gs pos="0">
                  <a:srgbClr val="B96F81"/>
                </a:gs>
                <a:gs pos="100000">
                  <a:srgbClr val="B96F81">
                    <a:gamma/>
                    <a:shade val="48627"/>
                    <a:invGamma/>
                  </a:srgbClr>
                </a:gs>
              </a:gsLst>
              <a:lin ang="2700000" scaled="1"/>
            </a:gradFill>
            <a:ln>
              <a:noFill/>
            </a:ln>
            <a:effectLst/>
          </p:spPr>
          <p:txBody>
            <a:bodyPr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grpSp>
      <p:sp>
        <p:nvSpPr>
          <p:cNvPr id="109" name="Text Box 44"/>
          <p:cNvSpPr txBox="1">
            <a:spLocks noChangeArrowheads="1"/>
          </p:cNvSpPr>
          <p:nvPr/>
        </p:nvSpPr>
        <p:spPr bwMode="black">
          <a:xfrm>
            <a:off x="654696" y="2555778"/>
            <a:ext cx="676944" cy="2385390"/>
          </a:xfrm>
          <a:prstGeom prst="rect">
            <a:avLst/>
          </a:prstGeom>
          <a:noFill/>
          <a:ln>
            <a:noFill/>
          </a:ln>
          <a:effectLst/>
        </p:spPr>
        <p:txBody>
          <a:bodyPr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eaLnBrk="1" hangingPunct="1">
              <a:defRPr sz="4000" b="1" cap="all">
                <a:ln w="0"/>
                <a:solidFill>
                  <a:srgbClr val="0070C0"/>
                </a:solidFill>
                <a:effectLst>
                  <a:reflection blurRad="12700" stA="50000" endPos="50000" dist="5000" dir="5400000" sy="-100000" rotWithShape="0"/>
                </a:effectLst>
                <a:latin typeface="微软雅黑" panose="020B0503020204020204" pitchFamily="34" charset="-122"/>
                <a:ea typeface="微软雅黑" panose="020B0503020204020204" pitchFamily="34" charset="-122"/>
                <a:cs typeface="+mj-cs"/>
              </a:defRPr>
            </a:lvl1pPr>
            <a:lvl2pPr algn="ctr" eaLnBrk="1" hangingPunct="1">
              <a:defRPr sz="3200" b="1">
                <a:solidFill>
                  <a:schemeClr val="bg1"/>
                </a:solidFill>
                <a:latin typeface="Verdana" panose="020B0604030504040204" pitchFamily="34" charset="0"/>
              </a:defRPr>
            </a:lvl2pPr>
            <a:lvl3pPr algn="ctr" eaLnBrk="1" hangingPunct="1">
              <a:defRPr sz="3200" b="1">
                <a:solidFill>
                  <a:schemeClr val="bg1"/>
                </a:solidFill>
                <a:latin typeface="Verdana" panose="020B0604030504040204" pitchFamily="34" charset="0"/>
              </a:defRPr>
            </a:lvl3pPr>
            <a:lvl4pPr algn="ctr" eaLnBrk="1" hangingPunct="1">
              <a:defRPr sz="3200" b="1">
                <a:solidFill>
                  <a:schemeClr val="bg1"/>
                </a:solidFill>
                <a:latin typeface="Verdana" panose="020B0604030504040204" pitchFamily="34" charset="0"/>
              </a:defRPr>
            </a:lvl4pPr>
            <a:lvl5pPr algn="ctr" eaLnBrk="1" hangingPunct="1">
              <a:defRPr sz="3200" b="1">
                <a:solidFill>
                  <a:schemeClr val="bg1"/>
                </a:solidFill>
                <a:latin typeface="Verdana" panose="020B0604030504040204" pitchFamily="34" charset="0"/>
              </a:defRPr>
            </a:lvl5pPr>
            <a:lvl6pPr marL="457200" algn="ctr" fontAlgn="base">
              <a:spcBef>
                <a:spcPct val="0"/>
              </a:spcBef>
              <a:spcAft>
                <a:spcPct val="0"/>
              </a:spcAft>
              <a:defRPr sz="3200" b="1">
                <a:solidFill>
                  <a:schemeClr val="bg1"/>
                </a:solidFill>
                <a:latin typeface="Verdana" panose="020B0604030504040204" pitchFamily="34" charset="0"/>
              </a:defRPr>
            </a:lvl6pPr>
            <a:lvl7pPr marL="914400" algn="ctr" fontAlgn="base">
              <a:spcBef>
                <a:spcPct val="0"/>
              </a:spcBef>
              <a:spcAft>
                <a:spcPct val="0"/>
              </a:spcAft>
              <a:defRPr sz="3200" b="1">
                <a:solidFill>
                  <a:schemeClr val="bg1"/>
                </a:solidFill>
                <a:latin typeface="Verdana" panose="020B0604030504040204" pitchFamily="34" charset="0"/>
              </a:defRPr>
            </a:lvl7pPr>
            <a:lvl8pPr marL="1371600" algn="ctr" fontAlgn="base">
              <a:spcBef>
                <a:spcPct val="0"/>
              </a:spcBef>
              <a:spcAft>
                <a:spcPct val="0"/>
              </a:spcAft>
              <a:defRPr sz="3200" b="1">
                <a:solidFill>
                  <a:schemeClr val="bg1"/>
                </a:solidFill>
                <a:latin typeface="Verdana" panose="020B0604030504040204" pitchFamily="34" charset="0"/>
              </a:defRPr>
            </a:lvl8pPr>
            <a:lvl9pPr marL="1828800" algn="ctr" fontAlgn="base">
              <a:spcBef>
                <a:spcPct val="0"/>
              </a:spcBef>
              <a:spcAft>
                <a:spcPct val="0"/>
              </a:spcAft>
              <a:defRPr sz="3200" b="1">
                <a:solidFill>
                  <a:schemeClr val="bg1"/>
                </a:solidFill>
                <a:latin typeface="Verdana" panose="020B0604030504040204" pitchFamily="34" charset="0"/>
              </a:defRPr>
            </a:lvl9pPr>
          </a:lstStyle>
          <a:p>
            <a:pPr>
              <a:defRPr/>
            </a:pPr>
            <a:r>
              <a:rPr lang="zh-CN" altLang="en-US" dirty="0" smtClean="0">
                <a:solidFill>
                  <a:schemeClr val="bg1"/>
                </a:solidFill>
                <a:effectLst>
                  <a:outerShdw blurRad="38100" dist="38100" dir="2700000" algn="tl">
                    <a:srgbClr val="000000">
                      <a:alpha val="43137"/>
                    </a:srgbClr>
                  </a:outerShdw>
                  <a:reflection blurRad="12700" stA="50000" endPos="50000" dist="5000" dir="5400000" sy="-100000" rotWithShape="0"/>
                </a:effectLst>
              </a:rPr>
              <a:t>目录</a:t>
            </a:r>
            <a:endParaRPr lang="en-US" altLang="zh-CN" dirty="0" smtClean="0">
              <a:solidFill>
                <a:schemeClr val="bg1"/>
              </a:solidFill>
              <a:effectLst>
                <a:outerShdw blurRad="38100" dist="38100" dir="2700000" algn="tl">
                  <a:srgbClr val="000000">
                    <a:alpha val="43137"/>
                  </a:srgbClr>
                </a:outerShdw>
                <a:reflection blurRad="12700" stA="50000" endPos="50000" dist="5000" dir="5400000" sy="-100000" rotWithShape="0"/>
              </a:effectLst>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2363788" y="2133600"/>
            <a:ext cx="1203325" cy="701675"/>
          </a:xfrm>
          <a:prstGeom prst="rect">
            <a:avLst/>
          </a:prstGeom>
          <a:noFill/>
          <a:ln w="9525">
            <a:noFill/>
            <a:miter lim="800000"/>
          </a:ln>
        </p:spPr>
        <p:txBody>
          <a:bodyPr wrap="none">
            <a:spAutoFit/>
          </a:bodyPr>
          <a:lstStyle/>
          <a:p>
            <a:pPr algn="ctr"/>
            <a:r>
              <a:rPr lang="zh-CN" altLang="en-US" sz="4000" b="1">
                <a:solidFill>
                  <a:srgbClr val="FFFFFF"/>
                </a:solidFill>
              </a:rPr>
              <a:t>谢谢</a:t>
            </a:r>
            <a:endParaRPr lang="zh-CN" altLang="en-US" sz="4000" b="1">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1000"/>
                                        <p:tgtEl>
                                          <p:spTgt spid="20484"/>
                                        </p:tgtEl>
                                      </p:cBhvr>
                                    </p:animEffect>
                                    <p:anim calcmode="lin" valueType="num">
                                      <p:cBhvr>
                                        <p:cTn id="8" dur="1000" fill="hold"/>
                                        <p:tgtEl>
                                          <p:spTgt spid="20484"/>
                                        </p:tgtEl>
                                        <p:attrNameLst>
                                          <p:attrName>ppt_x</p:attrName>
                                        </p:attrNameLst>
                                      </p:cBhvr>
                                      <p:tavLst>
                                        <p:tav tm="0">
                                          <p:val>
                                            <p:strVal val="#ppt_x"/>
                                          </p:val>
                                        </p:tav>
                                        <p:tav tm="100000">
                                          <p:val>
                                            <p:strVal val="#ppt_x"/>
                                          </p:val>
                                        </p:tav>
                                      </p:tavLst>
                                    </p:anim>
                                    <p:anim calcmode="lin" valueType="num">
                                      <p:cBhvr>
                                        <p:cTn id="9" dur="1000" fill="hold"/>
                                        <p:tgtEl>
                                          <p:spTgt spid="204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什么是大数据</a:t>
            </a:r>
            <a:endParaRPr lang="zh-CN" altLang="en-US" dirty="0" smtClean="0">
              <a:latin typeface="微软雅黑" panose="020B0503020204020204" pitchFamily="34" charset="-122"/>
              <a:ea typeface="微软雅黑" panose="020B0503020204020204" pitchFamily="34" charset="-122"/>
            </a:endParaRPr>
          </a:p>
        </p:txBody>
      </p:sp>
      <p:sp>
        <p:nvSpPr>
          <p:cNvPr id="12" name="矩形 11"/>
          <p:cNvSpPr/>
          <p:nvPr/>
        </p:nvSpPr>
        <p:spPr>
          <a:xfrm>
            <a:off x="323528" y="1279930"/>
            <a:ext cx="8496944" cy="5029390"/>
          </a:xfrm>
          <a:prstGeom prst="rect">
            <a:avLst/>
          </a:prstGeom>
        </p:spPr>
        <p:txBody>
          <a:bodyPr wrap="square">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“大数据”是指其大小超出了典型数据库软件的采集、存储、管理和分析等能力的数据集。目前，大数据的一般范围是从几个</a:t>
            </a:r>
            <a:r>
              <a:rPr lang="en-US" altLang="zh-CN" dirty="0" smtClean="0">
                <a:latin typeface="微软雅黑" panose="020B0503020204020204" pitchFamily="34" charset="-122"/>
                <a:ea typeface="微软雅黑" panose="020B0503020204020204" pitchFamily="34" charset="-122"/>
              </a:rPr>
              <a:t>TB</a:t>
            </a:r>
            <a:r>
              <a:rPr lang="zh-CN" altLang="en-US" dirty="0" smtClean="0">
                <a:latin typeface="微软雅黑" panose="020B0503020204020204" pitchFamily="34" charset="-122"/>
                <a:ea typeface="微软雅黑" panose="020B0503020204020204" pitchFamily="34" charset="-122"/>
              </a:rPr>
              <a:t>到数个</a:t>
            </a:r>
            <a:r>
              <a:rPr lang="en-US" altLang="zh-CN" dirty="0" smtClean="0">
                <a:latin typeface="微软雅黑" panose="020B0503020204020204" pitchFamily="34" charset="-122"/>
                <a:ea typeface="微软雅黑" panose="020B0503020204020204" pitchFamily="34" charset="-122"/>
              </a:rPr>
              <a:t>PB</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r">
              <a:lnSpc>
                <a:spcPct val="150000"/>
              </a:lnSpc>
            </a:pP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麦肯锡</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无法在一定时间内用常规软件工具对其内容进行抓取、管理和处理的大量而复杂的数据集合。</a:t>
            </a:r>
            <a:endParaRPr lang="en-US" altLang="zh-CN" dirty="0" smtClean="0">
              <a:latin typeface="微软雅黑" panose="020B0503020204020204" pitchFamily="34" charset="-122"/>
              <a:ea typeface="微软雅黑" panose="020B0503020204020204" pitchFamily="34" charset="-122"/>
            </a:endParaRPr>
          </a:p>
          <a:p>
            <a:pPr algn="r">
              <a:lnSpc>
                <a:spcPct val="150000"/>
              </a:lnSpc>
            </a:pP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维基百科</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数量大、获取速度快或形态多样的数据，难以用传统关系型数据分析方法进行有效分析，或者需要大规模的水平扩展才能高效处理。</a:t>
            </a:r>
            <a:endParaRPr lang="en-US" altLang="zh-CN" dirty="0" smtClean="0">
              <a:latin typeface="微软雅黑" panose="020B0503020204020204" pitchFamily="34" charset="-122"/>
              <a:ea typeface="微软雅黑" panose="020B0503020204020204" pitchFamily="34" charset="-122"/>
            </a:endParaRPr>
          </a:p>
          <a:p>
            <a:pPr algn="r">
              <a:lnSpc>
                <a:spcPct val="150000"/>
              </a:lnSpc>
            </a:pP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美国国家标准技术研究院（</a:t>
            </a:r>
            <a:r>
              <a:rPr lang="en-US" altLang="zh-CN" dirty="0" smtClean="0">
                <a:latin typeface="微软雅黑" panose="020B0503020204020204" pitchFamily="34" charset="-122"/>
                <a:ea typeface="微软雅黑" panose="020B0503020204020204" pitchFamily="34" charset="-122"/>
              </a:rPr>
              <a:t>NIST)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体量大、快速和多样化的信息资产，需用高效率和创新型的信息技术加以处理，以提高发现洞察、做出决策和优化流程的能力。</a:t>
            </a:r>
            <a:endParaRPr lang="en-US" altLang="zh-CN" dirty="0" smtClean="0">
              <a:latin typeface="微软雅黑" panose="020B0503020204020204" pitchFamily="34" charset="-122"/>
              <a:ea typeface="微软雅黑" panose="020B0503020204020204" pitchFamily="34" charset="-122"/>
            </a:endParaRPr>
          </a:p>
          <a:p>
            <a:pPr algn="r">
              <a:lnSpc>
                <a:spcPct val="150000"/>
              </a:lnSpc>
            </a:pPr>
            <a:r>
              <a:rPr lang="en-US" altLang="zh-CN" dirty="0" smtClean="0">
                <a:latin typeface="微软雅黑" panose="020B0503020204020204" pitchFamily="34" charset="-122"/>
                <a:ea typeface="微软雅黑" panose="020B0503020204020204" pitchFamily="34" charset="-122"/>
              </a:rPr>
              <a:t>——Gartner</a:t>
            </a:r>
            <a:r>
              <a:rPr lang="zh-CN" altLang="en-US" dirty="0" smtClean="0">
                <a:latin typeface="微软雅黑" panose="020B0503020204020204" pitchFamily="34" charset="-122"/>
                <a:ea typeface="微软雅黑" panose="020B0503020204020204" pitchFamily="34" charset="-122"/>
              </a:rPr>
              <a:t>公司</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61"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运营商对大数据的理解</a:t>
            </a:r>
            <a:endParaRPr lang="zh-CN" altLang="en-US" dirty="0" smtClean="0">
              <a:latin typeface="微软雅黑" panose="020B0503020204020204" pitchFamily="34" charset="-122"/>
              <a:ea typeface="微软雅黑" panose="020B0503020204020204" pitchFamily="34" charset="-122"/>
            </a:endParaRPr>
          </a:p>
        </p:txBody>
      </p:sp>
      <p:sp>
        <p:nvSpPr>
          <p:cNvPr id="47" name="矩形 46"/>
          <p:cNvSpPr/>
          <p:nvPr/>
        </p:nvSpPr>
        <p:spPr>
          <a:xfrm>
            <a:off x="142876" y="839034"/>
            <a:ext cx="8715404" cy="861774"/>
          </a:xfrm>
          <a:prstGeom prst="rect">
            <a:avLst/>
          </a:prstGeom>
        </p:spPr>
        <p:txBody>
          <a:bodyPr wrap="square">
            <a:spAutoFit/>
          </a:bodyPr>
          <a:lstStyle/>
          <a:p>
            <a:r>
              <a:rPr lang="zh-CN" altLang="en-US" b="1" dirty="0">
                <a:solidFill>
                  <a:prstClr val="black"/>
                </a:solidFill>
                <a:latin typeface="微软雅黑" panose="020B0503020204020204" pitchFamily="34" charset="-122"/>
                <a:ea typeface="微软雅黑" panose="020B0503020204020204" pitchFamily="34" charset="-122"/>
              </a:rPr>
              <a:t>      </a:t>
            </a:r>
            <a:r>
              <a:rPr lang="zh-CN" altLang="en-US" sz="1600" b="1" dirty="0">
                <a:solidFill>
                  <a:prstClr val="black"/>
                </a:solidFill>
                <a:latin typeface="微软雅黑" panose="020B0503020204020204" pitchFamily="34" charset="-122"/>
                <a:ea typeface="微软雅黑" panose="020B0503020204020204" pitchFamily="34" charset="-122"/>
              </a:rPr>
              <a:t>网络数据、用户数据、应用数据的汇聚构成了我们的“大数据”。这些结构化、非结构化的数据的处理和建模形成对用户、服务、资源、终端等对象的洞察。这些洞察与市场营销、网络运维等业务流程的衔接将会给公司带来新的价值。</a:t>
            </a:r>
            <a:endParaRPr lang="zh-CN" altLang="en-US" sz="1600" b="1" dirty="0">
              <a:solidFill>
                <a:prstClr val="black"/>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677110" y="6237312"/>
            <a:ext cx="8215370"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大数据具备</a:t>
            </a:r>
            <a:r>
              <a:rPr lang="en-US" altLang="zh-CN" sz="1400" dirty="0">
                <a:latin typeface="微软雅黑" panose="020B0503020204020204" pitchFamily="34" charset="-122"/>
                <a:ea typeface="微软雅黑" panose="020B0503020204020204" pitchFamily="34" charset="-122"/>
              </a:rPr>
              <a:t>Volume </a:t>
            </a:r>
            <a:r>
              <a:rPr lang="zh-CN" altLang="en-US" sz="1400" dirty="0">
                <a:latin typeface="微软雅黑" panose="020B0503020204020204" pitchFamily="34" charset="-122"/>
                <a:ea typeface="微软雅黑" panose="020B0503020204020204" pitchFamily="34" charset="-122"/>
              </a:rPr>
              <a:t>海量、</a:t>
            </a:r>
            <a:r>
              <a:rPr lang="en-US" altLang="zh-CN" sz="1400" dirty="0">
                <a:latin typeface="微软雅黑" panose="020B0503020204020204" pitchFamily="34" charset="-122"/>
                <a:ea typeface="微软雅黑" panose="020B0503020204020204" pitchFamily="34" charset="-122"/>
              </a:rPr>
              <a:t> Variety </a:t>
            </a:r>
            <a:r>
              <a:rPr lang="zh-CN" altLang="en-US" sz="1400" dirty="0">
                <a:latin typeface="微软雅黑" panose="020B0503020204020204" pitchFamily="34" charset="-122"/>
                <a:ea typeface="微软雅黑" panose="020B0503020204020204" pitchFamily="34" charset="-122"/>
              </a:rPr>
              <a:t>多样、</a:t>
            </a:r>
            <a:r>
              <a:rPr lang="en-US" altLang="zh-CN" sz="1400" dirty="0">
                <a:latin typeface="微软雅黑" panose="020B0503020204020204" pitchFamily="34" charset="-122"/>
                <a:ea typeface="微软雅黑" panose="020B0503020204020204" pitchFamily="34" charset="-122"/>
              </a:rPr>
              <a:t> Velocity </a:t>
            </a:r>
            <a:r>
              <a:rPr lang="zh-CN" altLang="en-US" sz="1400" dirty="0">
                <a:latin typeface="微软雅黑" panose="020B0503020204020204" pitchFamily="34" charset="-122"/>
                <a:ea typeface="微软雅黑" panose="020B0503020204020204" pitchFamily="34" charset="-122"/>
              </a:rPr>
              <a:t>快速、</a:t>
            </a:r>
            <a:r>
              <a:rPr lang="en-US" altLang="zh-CN" sz="1400" dirty="0">
                <a:latin typeface="微软雅黑" panose="020B0503020204020204" pitchFamily="34" charset="-122"/>
                <a:ea typeface="微软雅黑" panose="020B0503020204020204" pitchFamily="34" charset="-122"/>
              </a:rPr>
              <a:t>Value </a:t>
            </a:r>
            <a:r>
              <a:rPr lang="zh-CN" altLang="en-US" sz="1400" dirty="0">
                <a:latin typeface="微软雅黑" panose="020B0503020204020204" pitchFamily="34" charset="-122"/>
                <a:ea typeface="微软雅黑" panose="020B0503020204020204" pitchFamily="34" charset="-122"/>
              </a:rPr>
              <a:t>价值的特点。据</a:t>
            </a:r>
            <a:r>
              <a:rPr lang="en-US" altLang="zh-CN" sz="1400" dirty="0">
                <a:latin typeface="微软雅黑" panose="020B0503020204020204" pitchFamily="34" charset="-122"/>
                <a:ea typeface="微软雅黑" panose="020B0503020204020204" pitchFamily="34" charset="-122"/>
              </a:rPr>
              <a:t>Ericsson</a:t>
            </a:r>
            <a:r>
              <a:rPr lang="zh-CN" altLang="en-US" sz="1400" dirty="0">
                <a:latin typeface="微软雅黑" panose="020B0503020204020204" pitchFamily="34" charset="-122"/>
                <a:ea typeface="微软雅黑" panose="020B0503020204020204" pitchFamily="34" charset="-122"/>
              </a:rPr>
              <a:t>预测，到</a:t>
            </a:r>
            <a:r>
              <a:rPr lang="en-US" altLang="zh-CN" sz="1400" dirty="0">
                <a:latin typeface="微软雅黑" panose="020B0503020204020204" pitchFamily="34" charset="-122"/>
                <a:ea typeface="微软雅黑" panose="020B0503020204020204" pitchFamily="34" charset="-122"/>
              </a:rPr>
              <a:t>2018</a:t>
            </a:r>
            <a:r>
              <a:rPr lang="zh-CN" altLang="en-US" sz="1400" dirty="0">
                <a:latin typeface="微软雅黑" panose="020B0503020204020204" pitchFamily="34" charset="-122"/>
                <a:ea typeface="微软雅黑" panose="020B0503020204020204" pitchFamily="34" charset="-122"/>
              </a:rPr>
              <a:t>年，每个手机终端每个月将产生</a:t>
            </a:r>
            <a:r>
              <a:rPr lang="en-US" altLang="zh-CN" sz="1400" dirty="0">
                <a:latin typeface="微软雅黑" panose="020B0503020204020204" pitchFamily="34" charset="-122"/>
                <a:ea typeface="微软雅黑" panose="020B0503020204020204" pitchFamily="34" charset="-122"/>
              </a:rPr>
              <a:t>2G</a:t>
            </a:r>
            <a:r>
              <a:rPr lang="zh-CN" altLang="en-US" sz="1400" dirty="0">
                <a:latin typeface="微软雅黑" panose="020B0503020204020204" pitchFamily="34" charset="-122"/>
                <a:ea typeface="微软雅黑" panose="020B0503020204020204" pitchFamily="34" charset="-122"/>
              </a:rPr>
              <a:t>的数据。（</a:t>
            </a:r>
            <a:r>
              <a:rPr lang="en-US" altLang="zh-CN" sz="1400" dirty="0">
                <a:latin typeface="微软雅黑" panose="020B0503020204020204" pitchFamily="34" charset="-122"/>
                <a:ea typeface="微软雅黑" panose="020B0503020204020204" pitchFamily="34" charset="-122"/>
              </a:rPr>
              <a:t>Ericsson Mobility Report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2013</a:t>
            </a:r>
            <a:r>
              <a:rPr lang="zh-CN" altLang="en-US" sz="1400" dirty="0">
                <a:latin typeface="微软雅黑" panose="020B0503020204020204" pitchFamily="34" charset="-122"/>
                <a:ea typeface="微软雅黑" panose="020B0503020204020204" pitchFamily="34" charset="-122"/>
              </a:rPr>
              <a:t>年）</a:t>
            </a:r>
            <a:endParaRPr lang="en-US" altLang="zh-CN" sz="1400" dirty="0">
              <a:latin typeface="微软雅黑" panose="020B0503020204020204" pitchFamily="34" charset="-122"/>
              <a:ea typeface="微软雅黑" panose="020B0503020204020204" pitchFamily="34" charset="-122"/>
            </a:endParaRPr>
          </a:p>
        </p:txBody>
      </p:sp>
      <p:grpSp>
        <p:nvGrpSpPr>
          <p:cNvPr id="49" name="组合 36"/>
          <p:cNvGrpSpPr/>
          <p:nvPr/>
        </p:nvGrpSpPr>
        <p:grpSpPr>
          <a:xfrm>
            <a:off x="71406" y="2000240"/>
            <a:ext cx="5572164" cy="4246866"/>
            <a:chOff x="142844" y="2000240"/>
            <a:chExt cx="5786478" cy="4246866"/>
          </a:xfrm>
        </p:grpSpPr>
        <p:sp>
          <p:nvSpPr>
            <p:cNvPr id="50" name="圆角矩形 49"/>
            <p:cNvSpPr/>
            <p:nvPr/>
          </p:nvSpPr>
          <p:spPr>
            <a:xfrm>
              <a:off x="500034" y="2071678"/>
              <a:ext cx="1285884" cy="89667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改善市场运营效率</a:t>
              </a:r>
              <a:endParaRPr lang="en-US" altLang="zh-CN" sz="1600" b="1" dirty="0">
                <a:latin typeface="微软雅黑" panose="020B0503020204020204" pitchFamily="34" charset="-122"/>
                <a:ea typeface="微软雅黑" panose="020B0503020204020204" pitchFamily="34" charset="-122"/>
              </a:endParaRPr>
            </a:p>
          </p:txBody>
        </p:sp>
        <p:pic>
          <p:nvPicPr>
            <p:cNvPr id="51" name="Picture 2"/>
            <p:cNvPicPr>
              <a:picLocks noChangeAspect="1" noChangeArrowheads="1"/>
            </p:cNvPicPr>
            <p:nvPr/>
          </p:nvPicPr>
          <p:blipFill>
            <a:blip r:embed="rId1" cstate="print"/>
            <a:srcRect/>
            <a:stretch>
              <a:fillRect/>
            </a:stretch>
          </p:blipFill>
          <p:spPr bwMode="auto">
            <a:xfrm>
              <a:off x="571471" y="5715016"/>
              <a:ext cx="5143537" cy="532090"/>
            </a:xfrm>
            <a:prstGeom prst="rect">
              <a:avLst/>
            </a:prstGeom>
            <a:noFill/>
            <a:ln w="9525">
              <a:noFill/>
              <a:miter lim="800000"/>
              <a:headEnd/>
              <a:tailEnd/>
            </a:ln>
            <a:effectLst/>
          </p:spPr>
        </p:pic>
        <p:sp>
          <p:nvSpPr>
            <p:cNvPr id="53" name="矩形 52"/>
            <p:cNvSpPr/>
            <p:nvPr/>
          </p:nvSpPr>
          <p:spPr>
            <a:xfrm>
              <a:off x="500034" y="3611290"/>
              <a:ext cx="2516566"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结构化数据处理</a:t>
              </a:r>
              <a:endParaRPr lang="zh-CN" altLang="en-US" dirty="0">
                <a:latin typeface="微软雅黑" panose="020B0503020204020204" pitchFamily="34" charset="-122"/>
                <a:ea typeface="微软雅黑" panose="020B0503020204020204" pitchFamily="34" charset="-122"/>
              </a:endParaRPr>
            </a:p>
          </p:txBody>
        </p:sp>
        <p:sp>
          <p:nvSpPr>
            <p:cNvPr id="55" name="矩形 54"/>
            <p:cNvSpPr/>
            <p:nvPr/>
          </p:nvSpPr>
          <p:spPr>
            <a:xfrm>
              <a:off x="3286116" y="3611290"/>
              <a:ext cx="2516566"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非结构化数据处理</a:t>
              </a:r>
              <a:endParaRPr lang="zh-CN" altLang="en-US" dirty="0">
                <a:latin typeface="微软雅黑" panose="020B0503020204020204" pitchFamily="34" charset="-122"/>
                <a:ea typeface="微软雅黑" panose="020B0503020204020204" pitchFamily="34" charset="-122"/>
              </a:endParaRPr>
            </a:p>
          </p:txBody>
        </p:sp>
        <p:sp>
          <p:nvSpPr>
            <p:cNvPr id="56" name="剪去对角的矩形 55"/>
            <p:cNvSpPr/>
            <p:nvPr/>
          </p:nvSpPr>
          <p:spPr>
            <a:xfrm>
              <a:off x="500034" y="4111356"/>
              <a:ext cx="1704770" cy="1571636"/>
            </a:xfrm>
            <a:prstGeom prst="snip2Diag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网络数据</a:t>
              </a:r>
              <a:endParaRPr lang="zh-CN" altLang="en-US" sz="1600" b="1"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话单</a:t>
              </a:r>
              <a:r>
                <a:rPr lang="en-US" altLang="zh-CN" sz="1600" dirty="0">
                  <a:latin typeface="微软雅黑" panose="020B0503020204020204" pitchFamily="34" charset="-122"/>
                  <a:ea typeface="微软雅黑" panose="020B0503020204020204" pitchFamily="34" charset="-122"/>
                </a:rPr>
                <a:t>XDR</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性能监测</a:t>
              </a:r>
              <a:endParaRPr lang="zh-CN" altLang="en-US"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故障监测</a:t>
              </a:r>
              <a:endParaRPr lang="zh-CN" altLang="en-US"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网络资源</a:t>
              </a:r>
              <a:endParaRPr lang="zh-CN" altLang="en-US" sz="1600" dirty="0">
                <a:latin typeface="微软雅黑" panose="020B0503020204020204" pitchFamily="34" charset="-122"/>
                <a:ea typeface="微软雅黑" panose="020B0503020204020204" pitchFamily="34" charset="-122"/>
              </a:endParaRPr>
            </a:p>
          </p:txBody>
        </p:sp>
        <p:sp>
          <p:nvSpPr>
            <p:cNvPr id="57" name="剪去对角的矩形 56"/>
            <p:cNvSpPr/>
            <p:nvPr/>
          </p:nvSpPr>
          <p:spPr>
            <a:xfrm>
              <a:off x="2295726" y="4111356"/>
              <a:ext cx="1704770" cy="1571636"/>
            </a:xfrm>
            <a:prstGeom prst="snip2Diag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用户数据</a:t>
              </a:r>
              <a:endParaRPr lang="en-US" altLang="zh-CN" sz="1600" b="1"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•HSS</a:t>
              </a:r>
              <a:r>
                <a:rPr lang="zh-CN" altLang="en-US" sz="1600" dirty="0">
                  <a:latin typeface="微软雅黑" panose="020B0503020204020204" pitchFamily="34" charset="-122"/>
                  <a:ea typeface="微软雅黑" panose="020B0503020204020204" pitchFamily="34" charset="-122"/>
                </a:rPr>
                <a:t>信息</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•BSS</a:t>
              </a:r>
              <a:r>
                <a:rPr lang="zh-CN" altLang="en-US" sz="1600" dirty="0">
                  <a:latin typeface="微软雅黑" panose="020B0503020204020204" pitchFamily="34" charset="-122"/>
                  <a:ea typeface="微软雅黑" panose="020B0503020204020204" pitchFamily="34" charset="-122"/>
                </a:rPr>
                <a:t>数据</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•OSS</a:t>
              </a:r>
              <a:r>
                <a:rPr lang="zh-CN" altLang="en-US" sz="1600" dirty="0">
                  <a:latin typeface="微软雅黑" panose="020B0503020204020204" pitchFamily="34" charset="-122"/>
                  <a:ea typeface="微软雅黑" panose="020B0503020204020204" pitchFamily="34" charset="-122"/>
                </a:rPr>
                <a:t>数据</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终端</a:t>
              </a:r>
              <a:endParaRPr lang="zh-CN" altLang="en-US" sz="1600" dirty="0">
                <a:latin typeface="微软雅黑" panose="020B0503020204020204" pitchFamily="34" charset="-122"/>
                <a:ea typeface="微软雅黑" panose="020B0503020204020204" pitchFamily="34" charset="-122"/>
              </a:endParaRPr>
            </a:p>
          </p:txBody>
        </p:sp>
        <p:sp>
          <p:nvSpPr>
            <p:cNvPr id="58" name="剪去对角的矩形 57"/>
            <p:cNvSpPr/>
            <p:nvPr/>
          </p:nvSpPr>
          <p:spPr>
            <a:xfrm>
              <a:off x="4081676" y="4111356"/>
              <a:ext cx="1704770" cy="1571636"/>
            </a:xfrm>
            <a:prstGeom prst="snip2Diag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latin typeface="微软雅黑" panose="020B0503020204020204" pitchFamily="34" charset="-122"/>
                  <a:ea typeface="微软雅黑" panose="020B0503020204020204" pitchFamily="34" charset="-122"/>
                </a:rPr>
                <a:t>应用数据</a:t>
              </a:r>
              <a:endParaRPr lang="zh-CN" altLang="en-US" sz="1600" b="1"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内容</a:t>
              </a:r>
              <a:r>
                <a:rPr lang="en-US" altLang="zh-CN" sz="1600" dirty="0">
                  <a:latin typeface="微软雅黑" panose="020B0503020204020204" pitchFamily="34" charset="-122"/>
                  <a:ea typeface="微软雅黑" panose="020B0503020204020204" pitchFamily="34" charset="-122"/>
                </a:rPr>
                <a:t>DPI</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•Web</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Social  media</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•APPS</a:t>
              </a:r>
              <a:endParaRPr lang="en-US" altLang="zh-CN" sz="1600" dirty="0">
                <a:latin typeface="微软雅黑" panose="020B0503020204020204" pitchFamily="34" charset="-122"/>
                <a:ea typeface="微软雅黑" panose="020B0503020204020204" pitchFamily="34" charset="-122"/>
              </a:endParaRPr>
            </a:p>
          </p:txBody>
        </p:sp>
        <p:sp>
          <p:nvSpPr>
            <p:cNvPr id="59" name="椭圆 58"/>
            <p:cNvSpPr/>
            <p:nvPr/>
          </p:nvSpPr>
          <p:spPr>
            <a:xfrm>
              <a:off x="500034" y="3071810"/>
              <a:ext cx="5429288" cy="428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洞察：用户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服务</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资源</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终端</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60" name="圆角矩形 59"/>
            <p:cNvSpPr/>
            <p:nvPr/>
          </p:nvSpPr>
          <p:spPr>
            <a:xfrm>
              <a:off x="1857356" y="2071678"/>
              <a:ext cx="1285884" cy="89667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提升网络运维效率</a:t>
              </a:r>
              <a:endParaRPr lang="en-US" altLang="zh-CN" sz="1600" b="1" dirty="0">
                <a:latin typeface="微软雅黑" panose="020B0503020204020204" pitchFamily="34" charset="-122"/>
                <a:ea typeface="微软雅黑" panose="020B0503020204020204" pitchFamily="34" charset="-122"/>
              </a:endParaRPr>
            </a:p>
          </p:txBody>
        </p:sp>
        <p:sp>
          <p:nvSpPr>
            <p:cNvPr id="61" name="圆角矩形 60"/>
            <p:cNvSpPr/>
            <p:nvPr/>
          </p:nvSpPr>
          <p:spPr>
            <a:xfrm>
              <a:off x="3214678" y="2071678"/>
              <a:ext cx="1285884" cy="89667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改善客户满意度</a:t>
              </a:r>
              <a:endParaRPr lang="en-US" altLang="zh-CN" sz="1600" b="1" dirty="0">
                <a:latin typeface="微软雅黑" panose="020B0503020204020204" pitchFamily="34" charset="-122"/>
                <a:ea typeface="微软雅黑" panose="020B0503020204020204" pitchFamily="34" charset="-122"/>
              </a:endParaRPr>
            </a:p>
          </p:txBody>
        </p:sp>
        <p:sp>
          <p:nvSpPr>
            <p:cNvPr id="62" name="圆角矩形 61"/>
            <p:cNvSpPr/>
            <p:nvPr/>
          </p:nvSpPr>
          <p:spPr>
            <a:xfrm>
              <a:off x="4572000" y="2071678"/>
              <a:ext cx="1285884" cy="89667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创新商业模式</a:t>
              </a:r>
              <a:endParaRPr lang="en-US" altLang="zh-CN" sz="1600" b="1" dirty="0">
                <a:latin typeface="微软雅黑" panose="020B0503020204020204" pitchFamily="34" charset="-122"/>
                <a:ea typeface="微软雅黑" panose="020B0503020204020204" pitchFamily="34" charset="-122"/>
              </a:endParaRPr>
            </a:p>
          </p:txBody>
        </p:sp>
        <p:sp>
          <p:nvSpPr>
            <p:cNvPr id="63" name="TextBox 62"/>
            <p:cNvSpPr txBox="1"/>
            <p:nvPr/>
          </p:nvSpPr>
          <p:spPr>
            <a:xfrm>
              <a:off x="142844" y="4500570"/>
              <a:ext cx="500066"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数据采集</a:t>
              </a:r>
              <a:endParaRPr lang="en-US" altLang="zh-CN" sz="1400" dirty="0">
                <a:latin typeface="微软雅黑" panose="020B0503020204020204" pitchFamily="34" charset="-122"/>
                <a:ea typeface="微软雅黑" panose="020B0503020204020204" pitchFamily="34" charset="-122"/>
              </a:endParaRPr>
            </a:p>
          </p:txBody>
        </p:sp>
        <p:sp>
          <p:nvSpPr>
            <p:cNvPr id="64" name="TextBox 63"/>
            <p:cNvSpPr txBox="1"/>
            <p:nvPr/>
          </p:nvSpPr>
          <p:spPr>
            <a:xfrm>
              <a:off x="142844" y="3214686"/>
              <a:ext cx="500066"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建模分析</a:t>
              </a:r>
              <a:endParaRPr lang="en-US" altLang="zh-CN" sz="1400" dirty="0">
                <a:latin typeface="微软雅黑" panose="020B0503020204020204" pitchFamily="34" charset="-122"/>
                <a:ea typeface="微软雅黑" panose="020B0503020204020204" pitchFamily="34" charset="-122"/>
              </a:endParaRPr>
            </a:p>
          </p:txBody>
        </p:sp>
        <p:sp>
          <p:nvSpPr>
            <p:cNvPr id="65" name="TextBox 64"/>
            <p:cNvSpPr txBox="1"/>
            <p:nvPr/>
          </p:nvSpPr>
          <p:spPr>
            <a:xfrm>
              <a:off x="142844" y="2000240"/>
              <a:ext cx="500066"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运营改进</a:t>
              </a:r>
              <a:endParaRPr lang="en-US" altLang="zh-CN" sz="1400" dirty="0">
                <a:latin typeface="微软雅黑" panose="020B0503020204020204" pitchFamily="34" charset="-122"/>
                <a:ea typeface="微软雅黑" panose="020B0503020204020204" pitchFamily="34" charset="-122"/>
              </a:endParaRPr>
            </a:p>
          </p:txBody>
        </p:sp>
      </p:grpSp>
      <p:sp>
        <p:nvSpPr>
          <p:cNvPr id="66" name="矩形 65"/>
          <p:cNvSpPr/>
          <p:nvPr/>
        </p:nvSpPr>
        <p:spPr>
          <a:xfrm>
            <a:off x="6228184" y="5161182"/>
            <a:ext cx="2714644" cy="500066"/>
          </a:xfrm>
          <a:prstGeom prst="rect">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b="1" dirty="0">
                <a:latin typeface="微软雅黑" panose="020B0503020204020204" pitchFamily="34" charset="-122"/>
                <a:ea typeface="微软雅黑" panose="020B0503020204020204" pitchFamily="34" charset="-122"/>
              </a:rPr>
              <a:t>传统商业智能</a:t>
            </a:r>
            <a:endParaRPr lang="zh-CN" altLang="en-US" b="1" dirty="0">
              <a:latin typeface="微软雅黑" panose="020B0503020204020204" pitchFamily="34" charset="-122"/>
              <a:ea typeface="微软雅黑" panose="020B0503020204020204" pitchFamily="34" charset="-122"/>
            </a:endParaRPr>
          </a:p>
        </p:txBody>
      </p:sp>
      <p:sp>
        <p:nvSpPr>
          <p:cNvPr id="67" name="矩形 66"/>
          <p:cNvSpPr/>
          <p:nvPr/>
        </p:nvSpPr>
        <p:spPr>
          <a:xfrm>
            <a:off x="7715272" y="4000504"/>
            <a:ext cx="1285884" cy="500066"/>
          </a:xfrm>
          <a:prstGeom prst="rect">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b="1" dirty="0">
                <a:latin typeface="微软雅黑" panose="020B0503020204020204" pitchFamily="34" charset="-122"/>
                <a:ea typeface="微软雅黑" panose="020B0503020204020204" pitchFamily="34" charset="-122"/>
              </a:rPr>
              <a:t>大数据</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68" name="矩形 67"/>
          <p:cNvSpPr/>
          <p:nvPr/>
        </p:nvSpPr>
        <p:spPr>
          <a:xfrm>
            <a:off x="7858148" y="3143248"/>
            <a:ext cx="1143008" cy="500066"/>
          </a:xfrm>
          <a:prstGeom prst="rect">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b="1" dirty="0">
                <a:latin typeface="微软雅黑" panose="020B0503020204020204" pitchFamily="34" charset="-122"/>
                <a:ea typeface="微软雅黑" panose="020B0503020204020204" pitchFamily="34" charset="-122"/>
              </a:rPr>
              <a:t>大数据</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cxnSp>
        <p:nvCxnSpPr>
          <p:cNvPr id="69" name="曲线连接符 68"/>
          <p:cNvCxnSpPr/>
          <p:nvPr/>
        </p:nvCxnSpPr>
        <p:spPr>
          <a:xfrm rot="5400000" flipH="1" flipV="1">
            <a:off x="5750727" y="2821777"/>
            <a:ext cx="2786082" cy="1714512"/>
          </a:xfrm>
          <a:prstGeom prst="curvedConnector3">
            <a:avLst>
              <a:gd name="adj1" fmla="val 6787"/>
            </a:avLst>
          </a:prstGeom>
          <a:ln w="1905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7607166" y="4551511"/>
            <a:ext cx="1357322"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批处理，事先定义的查询和模型</a:t>
            </a:r>
            <a:endParaRPr lang="zh-CN" altLang="en-US" sz="1200" dirty="0">
              <a:latin typeface="微软雅黑" panose="020B0503020204020204" pitchFamily="34" charset="-122"/>
              <a:ea typeface="微软雅黑" panose="020B0503020204020204" pitchFamily="34" charset="-122"/>
            </a:endParaRPr>
          </a:p>
        </p:txBody>
      </p:sp>
      <p:sp>
        <p:nvSpPr>
          <p:cNvPr id="71" name="矩形 70"/>
          <p:cNvSpPr/>
          <p:nvPr/>
        </p:nvSpPr>
        <p:spPr>
          <a:xfrm>
            <a:off x="6286512" y="3643314"/>
            <a:ext cx="1357322" cy="830997"/>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非结构化的数据，</a:t>
            </a:r>
            <a:r>
              <a:rPr lang="zh-CN" altLang="en-US" sz="1200" dirty="0" smtClean="0">
                <a:latin typeface="微软雅黑" panose="020B0503020204020204" pitchFamily="34" charset="-122"/>
                <a:ea typeface="微软雅黑" panose="020B0503020204020204" pitchFamily="34" charset="-122"/>
              </a:rPr>
              <a:t>包括互联网日志、</a:t>
            </a:r>
            <a:r>
              <a:rPr lang="en-US" altLang="zh-CN" sz="1200" dirty="0" smtClean="0">
                <a:latin typeface="微软雅黑" panose="020B0503020204020204" pitchFamily="34" charset="-122"/>
                <a:ea typeface="微软雅黑" panose="020B0503020204020204" pitchFamily="34" charset="-122"/>
              </a:rPr>
              <a:t>web</a:t>
            </a:r>
            <a:r>
              <a:rPr lang="zh-CN" altLang="en-US" sz="1200" dirty="0">
                <a:latin typeface="微软雅黑" panose="020B0503020204020204" pitchFamily="34" charset="-122"/>
                <a:ea typeface="微软雅黑" panose="020B0503020204020204" pitchFamily="34" charset="-122"/>
              </a:rPr>
              <a:t>文本信息</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非实时或准实时</a:t>
            </a:r>
            <a:endParaRPr lang="zh-CN" altLang="en-US" sz="1200" dirty="0">
              <a:latin typeface="微软雅黑" panose="020B0503020204020204" pitchFamily="34" charset="-122"/>
              <a:ea typeface="微软雅黑" panose="020B0503020204020204" pitchFamily="34" charset="-122"/>
            </a:endParaRPr>
          </a:p>
        </p:txBody>
      </p:sp>
      <p:sp>
        <p:nvSpPr>
          <p:cNvPr id="72" name="矩形 71"/>
          <p:cNvSpPr/>
          <p:nvPr/>
        </p:nvSpPr>
        <p:spPr>
          <a:xfrm>
            <a:off x="6572264" y="2669441"/>
            <a:ext cx="1143008" cy="830997"/>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流处理，实时的内容智能感知，策略执行，连续更新</a:t>
            </a:r>
            <a:endParaRPr lang="zh-CN" altLang="en-US" sz="1200" dirty="0">
              <a:latin typeface="微软雅黑" panose="020B0503020204020204" pitchFamily="34" charset="-122"/>
              <a:ea typeface="微软雅黑" panose="020B0503020204020204" pitchFamily="34" charset="-122"/>
            </a:endParaRPr>
          </a:p>
        </p:txBody>
      </p:sp>
      <p:cxnSp>
        <p:nvCxnSpPr>
          <p:cNvPr id="73" name="直接箭头连接符 72"/>
          <p:cNvCxnSpPr/>
          <p:nvPr/>
        </p:nvCxnSpPr>
        <p:spPr>
          <a:xfrm>
            <a:off x="5929322" y="5715016"/>
            <a:ext cx="321467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rot="16200000" flipV="1">
            <a:off x="4312443" y="3964785"/>
            <a:ext cx="3795738" cy="9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6143636" y="2151869"/>
            <a:ext cx="500066" cy="276999"/>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价值</a:t>
            </a:r>
            <a:endParaRPr lang="zh-CN" altLang="en-US" sz="1200" dirty="0">
              <a:latin typeface="微软雅黑" panose="020B0503020204020204" pitchFamily="34" charset="-122"/>
              <a:ea typeface="微软雅黑" panose="020B0503020204020204" pitchFamily="34" charset="-122"/>
            </a:endParaRPr>
          </a:p>
        </p:txBody>
      </p:sp>
      <p:sp>
        <p:nvSpPr>
          <p:cNvPr id="76" name="矩形 75"/>
          <p:cNvSpPr/>
          <p:nvPr/>
        </p:nvSpPr>
        <p:spPr>
          <a:xfrm>
            <a:off x="8423764" y="5715016"/>
            <a:ext cx="972772" cy="276999"/>
          </a:xfrm>
          <a:prstGeom prst="rect">
            <a:avLst/>
          </a:prstGeom>
        </p:spPr>
        <p:txBody>
          <a:bodyPr wrap="square">
            <a:spAutoFit/>
          </a:bodyPr>
          <a:lstStyle/>
          <a:p>
            <a:r>
              <a:rPr lang="zh-CN" altLang="en-US" sz="1200" dirty="0" smtClean="0">
                <a:latin typeface="微软雅黑" panose="020B0503020204020204" pitchFamily="34" charset="-122"/>
                <a:ea typeface="微软雅黑" panose="020B0503020204020204" pitchFamily="34" charset="-122"/>
              </a:rPr>
              <a:t>实时性</a:t>
            </a:r>
            <a:endParaRPr lang="zh-CN" altLang="en-US" sz="1200" dirty="0">
              <a:latin typeface="微软雅黑" panose="020B0503020204020204" pitchFamily="34" charset="-122"/>
              <a:ea typeface="微软雅黑" panose="020B0503020204020204" pitchFamily="34" charset="-122"/>
            </a:endParaRPr>
          </a:p>
        </p:txBody>
      </p:sp>
      <p:sp>
        <p:nvSpPr>
          <p:cNvPr id="77" name="矩形 76"/>
          <p:cNvSpPr/>
          <p:nvPr/>
        </p:nvSpPr>
        <p:spPr>
          <a:xfrm>
            <a:off x="928662" y="1702346"/>
            <a:ext cx="3500462" cy="338554"/>
          </a:xfrm>
          <a:prstGeom prst="rect">
            <a:avLst/>
          </a:prstGeom>
        </p:spPr>
        <p:txBody>
          <a:bodyPr wrap="square">
            <a:spAutoFit/>
          </a:bodyPr>
          <a:lstStyle/>
          <a:p>
            <a:pPr algn="ctr"/>
            <a:r>
              <a:rPr lang="zh-CN" altLang="en-US" sz="1600" b="1" dirty="0">
                <a:solidFill>
                  <a:prstClr val="black"/>
                </a:solidFill>
                <a:latin typeface="微软雅黑" panose="020B0503020204020204" pitchFamily="34" charset="-122"/>
                <a:ea typeface="微软雅黑" panose="020B0503020204020204" pitchFamily="34" charset="-122"/>
              </a:rPr>
              <a:t>采集、建模和应用</a:t>
            </a:r>
            <a:endParaRPr lang="zh-CN" altLang="en-US" sz="1600" b="1" dirty="0">
              <a:solidFill>
                <a:prstClr val="black"/>
              </a:solidFill>
              <a:latin typeface="微软雅黑" panose="020B0503020204020204" pitchFamily="34" charset="-122"/>
              <a:ea typeface="微软雅黑" panose="020B0503020204020204" pitchFamily="34" charset="-122"/>
            </a:endParaRPr>
          </a:p>
        </p:txBody>
      </p:sp>
      <p:sp>
        <p:nvSpPr>
          <p:cNvPr id="78" name="矩形 77"/>
          <p:cNvSpPr/>
          <p:nvPr/>
        </p:nvSpPr>
        <p:spPr>
          <a:xfrm>
            <a:off x="6072166" y="1733124"/>
            <a:ext cx="3286180" cy="338554"/>
          </a:xfrm>
          <a:prstGeom prst="rect">
            <a:avLst/>
          </a:prstGeom>
        </p:spPr>
        <p:txBody>
          <a:bodyPr wrap="square">
            <a:spAutoFit/>
          </a:bodyPr>
          <a:lstStyle/>
          <a:p>
            <a:pPr algn="ctr"/>
            <a:r>
              <a:rPr lang="zh-CN" altLang="en-US" sz="1600" b="1" dirty="0">
                <a:solidFill>
                  <a:prstClr val="black"/>
                </a:solidFill>
                <a:latin typeface="微软雅黑" panose="020B0503020204020204" pitchFamily="34" charset="-122"/>
                <a:ea typeface="微软雅黑" panose="020B0503020204020204" pitchFamily="34" charset="-122"/>
              </a:rPr>
              <a:t>数据处理实时性与价值呈正比</a:t>
            </a:r>
            <a:endParaRPr lang="zh-CN" altLang="en-US" sz="1600" b="1"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中国移动数据分布</a:t>
            </a:r>
            <a:endParaRPr lang="zh-CN" altLang="en-US" dirty="0" smtClean="0">
              <a:latin typeface="微软雅黑" panose="020B0503020204020204" pitchFamily="34" charset="-122"/>
              <a:ea typeface="微软雅黑" panose="020B0503020204020204" pitchFamily="34" charset="-122"/>
            </a:endParaRPr>
          </a:p>
        </p:txBody>
      </p:sp>
      <p:sp>
        <p:nvSpPr>
          <p:cNvPr id="4" name="圆角矩形 3"/>
          <p:cNvSpPr/>
          <p:nvPr/>
        </p:nvSpPr>
        <p:spPr bwMode="auto">
          <a:xfrm>
            <a:off x="251520" y="1124744"/>
            <a:ext cx="1512168" cy="576064"/>
          </a:xfrm>
          <a:prstGeom prst="roundRect">
            <a:avLst/>
          </a:prstGeom>
          <a:solidFill>
            <a:schemeClr val="accent1">
              <a:lumMod val="40000"/>
              <a:lumOff val="60000"/>
            </a:schemeClr>
          </a:solidFill>
          <a:ln w="9525" algn="ctr">
            <a:noFill/>
            <a:miter lim="800000"/>
          </a:ln>
        </p:spPr>
        <p:txBody>
          <a:bodyPr rtlCol="0" anchor="ctr"/>
          <a:lstStyle/>
          <a:p>
            <a:pPr algn="ctr"/>
            <a:r>
              <a:rPr lang="en-US" altLang="zh-CN" b="1" dirty="0" smtClean="0">
                <a:latin typeface="微软雅黑" panose="020B0503020204020204" pitchFamily="34" charset="-122"/>
                <a:ea typeface="微软雅黑" panose="020B0503020204020204" pitchFamily="34" charset="-122"/>
              </a:rPr>
              <a:t>B</a:t>
            </a:r>
            <a:r>
              <a:rPr lang="zh-CN" altLang="en-US" b="1" dirty="0" smtClean="0">
                <a:latin typeface="微软雅黑" panose="020B0503020204020204" pitchFamily="34" charset="-122"/>
                <a:ea typeface="微软雅黑" panose="020B0503020204020204" pitchFamily="34" charset="-122"/>
              </a:rPr>
              <a:t>域</a:t>
            </a:r>
            <a:endParaRPr lang="zh-CN" altLang="en-US" b="1" dirty="0">
              <a:latin typeface="微软雅黑" panose="020B0503020204020204" pitchFamily="34" charset="-122"/>
              <a:ea typeface="微软雅黑" panose="020B0503020204020204" pitchFamily="34" charset="-122"/>
            </a:endParaRPr>
          </a:p>
        </p:txBody>
      </p:sp>
      <p:sp>
        <p:nvSpPr>
          <p:cNvPr id="5" name="矩形 4"/>
          <p:cNvSpPr/>
          <p:nvPr/>
        </p:nvSpPr>
        <p:spPr bwMode="auto">
          <a:xfrm>
            <a:off x="2051720" y="1124744"/>
            <a:ext cx="6192688" cy="576064"/>
          </a:xfrm>
          <a:prstGeom prst="rect">
            <a:avLst/>
          </a:prstGeom>
          <a:noFill/>
          <a:ln w="28575" algn="ctr">
            <a:solidFill>
              <a:schemeClr val="accent1">
                <a:lumMod val="40000"/>
                <a:lumOff val="60000"/>
              </a:schemeClr>
            </a:solidFill>
            <a:miter lim="800000"/>
          </a:ln>
        </p:spPr>
        <p:txBody>
          <a:bodyPr rtlCol="0" anchor="ctr"/>
          <a:lstStyle/>
          <a:p>
            <a:r>
              <a:rPr lang="en-US" altLang="zh-CN" sz="1400" dirty="0" smtClean="0">
                <a:latin typeface="微软雅黑" panose="020B0503020204020204" pitchFamily="34" charset="-122"/>
                <a:ea typeface="微软雅黑" panose="020B0503020204020204" pitchFamily="34" charset="-122"/>
              </a:rPr>
              <a:t>B</a:t>
            </a:r>
            <a:r>
              <a:rPr lang="zh-CN" altLang="en-US" sz="1400" dirty="0" smtClean="0">
                <a:latin typeface="微软雅黑" panose="020B0503020204020204" pitchFamily="34" charset="-122"/>
                <a:ea typeface="微软雅黑" panose="020B0503020204020204" pitchFamily="34" charset="-122"/>
              </a:rPr>
              <a:t>域数据以客户关系、用户行为、产品信息等为主，支撑客户经营和产品营销等</a:t>
            </a:r>
            <a:endParaRPr lang="zh-CN" altLang="en-US" sz="1400" b="1" dirty="0">
              <a:latin typeface="微软雅黑" panose="020B0503020204020204" pitchFamily="34" charset="-122"/>
              <a:ea typeface="微软雅黑" panose="020B0503020204020204" pitchFamily="34" charset="-122"/>
            </a:endParaRPr>
          </a:p>
        </p:txBody>
      </p:sp>
      <p:sp>
        <p:nvSpPr>
          <p:cNvPr id="6" name="圆角矩形 5"/>
          <p:cNvSpPr/>
          <p:nvPr/>
        </p:nvSpPr>
        <p:spPr bwMode="auto">
          <a:xfrm>
            <a:off x="251520" y="1844824"/>
            <a:ext cx="1512168" cy="576064"/>
          </a:xfrm>
          <a:prstGeom prst="roundRect">
            <a:avLst/>
          </a:prstGeom>
          <a:solidFill>
            <a:schemeClr val="accent1">
              <a:lumMod val="40000"/>
              <a:lumOff val="60000"/>
            </a:schemeClr>
          </a:solidFill>
          <a:ln w="9525" algn="ctr">
            <a:solidFill>
              <a:schemeClr val="accent1">
                <a:lumMod val="40000"/>
                <a:lumOff val="60000"/>
              </a:schemeClr>
            </a:solidFill>
            <a:miter lim="800000"/>
          </a:ln>
        </p:spPr>
        <p:txBody>
          <a:bodyPr rtlCol="0" anchor="ctr"/>
          <a:lstStyle/>
          <a:p>
            <a:pPr algn="ctr"/>
            <a:r>
              <a:rPr lang="en-US" altLang="zh-CN" b="1" dirty="0" smtClean="0">
                <a:latin typeface="微软雅黑" panose="020B0503020204020204" pitchFamily="34" charset="-122"/>
                <a:ea typeface="微软雅黑" panose="020B0503020204020204" pitchFamily="34" charset="-122"/>
              </a:rPr>
              <a:t>O</a:t>
            </a:r>
            <a:r>
              <a:rPr lang="zh-CN" altLang="en-US" b="1" dirty="0" smtClean="0">
                <a:latin typeface="微软雅黑" panose="020B0503020204020204" pitchFamily="34" charset="-122"/>
                <a:ea typeface="微软雅黑" panose="020B0503020204020204" pitchFamily="34" charset="-122"/>
              </a:rPr>
              <a:t>域</a:t>
            </a:r>
            <a:endParaRPr lang="zh-CN" altLang="en-US" b="1" dirty="0">
              <a:latin typeface="微软雅黑" panose="020B0503020204020204" pitchFamily="34" charset="-122"/>
              <a:ea typeface="微软雅黑" panose="020B0503020204020204" pitchFamily="34" charset="-122"/>
            </a:endParaRPr>
          </a:p>
        </p:txBody>
      </p:sp>
      <p:sp>
        <p:nvSpPr>
          <p:cNvPr id="7" name="矩形 6"/>
          <p:cNvSpPr/>
          <p:nvPr/>
        </p:nvSpPr>
        <p:spPr bwMode="auto">
          <a:xfrm>
            <a:off x="2051720" y="1844824"/>
            <a:ext cx="6192688" cy="576064"/>
          </a:xfrm>
          <a:prstGeom prst="rect">
            <a:avLst/>
          </a:prstGeom>
          <a:noFill/>
          <a:ln w="28575" algn="ctr">
            <a:solidFill>
              <a:schemeClr val="accent1">
                <a:lumMod val="40000"/>
                <a:lumOff val="60000"/>
              </a:schemeClr>
            </a:solidFill>
            <a:miter lim="800000"/>
          </a:ln>
        </p:spPr>
        <p:txBody>
          <a:bodyPr rtlCol="0" anchor="ctr"/>
          <a:lstStyle/>
          <a:p>
            <a:r>
              <a:rPr lang="en-US" altLang="zh-CN" sz="1400" dirty="0" smtClean="0">
                <a:latin typeface="微软雅黑" panose="020B0503020204020204" pitchFamily="34" charset="-122"/>
                <a:ea typeface="微软雅黑" panose="020B0503020204020204" pitchFamily="34" charset="-122"/>
              </a:rPr>
              <a:t>O</a:t>
            </a:r>
            <a:r>
              <a:rPr lang="zh-CN" altLang="en-US" sz="1400" dirty="0" smtClean="0">
                <a:latin typeface="微软雅黑" panose="020B0503020204020204" pitchFamily="34" charset="-122"/>
                <a:ea typeface="微软雅黑" panose="020B0503020204020204" pitchFamily="34" charset="-122"/>
              </a:rPr>
              <a:t>域数据以设备数据、告警信息和性能信息等为主，支撑网络监控、网络优化、用户投诉处理等</a:t>
            </a:r>
            <a:endParaRPr lang="zh-CN" altLang="en-US" sz="1400" b="1" dirty="0">
              <a:latin typeface="微软雅黑" panose="020B0503020204020204" pitchFamily="34" charset="-122"/>
              <a:ea typeface="微软雅黑" panose="020B0503020204020204" pitchFamily="34" charset="-122"/>
            </a:endParaRPr>
          </a:p>
        </p:txBody>
      </p:sp>
      <p:sp>
        <p:nvSpPr>
          <p:cNvPr id="8" name="圆角矩形 7"/>
          <p:cNvSpPr/>
          <p:nvPr/>
        </p:nvSpPr>
        <p:spPr bwMode="auto">
          <a:xfrm>
            <a:off x="251520" y="2564904"/>
            <a:ext cx="1512168" cy="576064"/>
          </a:xfrm>
          <a:prstGeom prst="roundRect">
            <a:avLst/>
          </a:prstGeom>
          <a:solidFill>
            <a:schemeClr val="accent1">
              <a:lumMod val="40000"/>
              <a:lumOff val="60000"/>
            </a:schemeClr>
          </a:solidFill>
          <a:ln w="9525" algn="ctr">
            <a:solidFill>
              <a:schemeClr val="accent1">
                <a:lumMod val="40000"/>
                <a:lumOff val="60000"/>
              </a:schemeClr>
            </a:solidFill>
            <a:miter lim="800000"/>
          </a:ln>
        </p:spPr>
        <p:txBody>
          <a:bodyPr rtlCol="0" anchor="ctr"/>
          <a:lstStyle/>
          <a:p>
            <a:pPr algn="ctr"/>
            <a:r>
              <a:rPr lang="en-US" altLang="zh-CN" b="1" dirty="0" smtClean="0">
                <a:latin typeface="微软雅黑" panose="020B0503020204020204" pitchFamily="34" charset="-122"/>
                <a:ea typeface="微软雅黑" panose="020B0503020204020204" pitchFamily="34" charset="-122"/>
              </a:rPr>
              <a:t>M</a:t>
            </a:r>
            <a:r>
              <a:rPr lang="zh-CN" altLang="en-US" b="1" dirty="0" smtClean="0">
                <a:latin typeface="微软雅黑" panose="020B0503020204020204" pitchFamily="34" charset="-122"/>
                <a:ea typeface="微软雅黑" panose="020B0503020204020204" pitchFamily="34" charset="-122"/>
              </a:rPr>
              <a:t>域</a:t>
            </a:r>
            <a:endParaRPr lang="zh-CN" altLang="en-US" b="1" dirty="0">
              <a:latin typeface="微软雅黑" panose="020B0503020204020204" pitchFamily="34" charset="-122"/>
              <a:ea typeface="微软雅黑" panose="020B0503020204020204" pitchFamily="34" charset="-122"/>
            </a:endParaRPr>
          </a:p>
        </p:txBody>
      </p:sp>
      <p:sp>
        <p:nvSpPr>
          <p:cNvPr id="9" name="矩形 8"/>
          <p:cNvSpPr/>
          <p:nvPr/>
        </p:nvSpPr>
        <p:spPr bwMode="auto">
          <a:xfrm>
            <a:off x="2051720" y="2564904"/>
            <a:ext cx="6192688" cy="576064"/>
          </a:xfrm>
          <a:prstGeom prst="rect">
            <a:avLst/>
          </a:prstGeom>
          <a:noFill/>
          <a:ln w="28575" algn="ctr">
            <a:solidFill>
              <a:schemeClr val="accent1">
                <a:lumMod val="40000"/>
                <a:lumOff val="60000"/>
              </a:schemeClr>
            </a:solidFill>
            <a:miter lim="800000"/>
          </a:ln>
        </p:spPr>
        <p:txBody>
          <a:bodyPr rtlCol="0" anchor="ctr"/>
          <a:lstStyle/>
          <a:p>
            <a:r>
              <a:rPr lang="en-US" altLang="zh-CN" sz="1400" dirty="0" smtClean="0">
                <a:latin typeface="微软雅黑" panose="020B0503020204020204" pitchFamily="34" charset="-122"/>
                <a:ea typeface="微软雅黑" panose="020B0503020204020204" pitchFamily="34" charset="-122"/>
              </a:rPr>
              <a:t>M</a:t>
            </a:r>
            <a:r>
              <a:rPr lang="zh-CN" altLang="en-US" sz="1400" dirty="0" smtClean="0">
                <a:latin typeface="微软雅黑" panose="020B0503020204020204" pitchFamily="34" charset="-122"/>
                <a:ea typeface="微软雅黑" panose="020B0503020204020204" pitchFamily="34" charset="-122"/>
              </a:rPr>
              <a:t>域数据以财务、人力资源、供应链和办公信息等为主，支撑企业管理、企业办公信息化等</a:t>
            </a:r>
            <a:endParaRPr lang="zh-CN" altLang="en-US" sz="1400" b="1" dirty="0">
              <a:latin typeface="微软雅黑" panose="020B0503020204020204" pitchFamily="34" charset="-122"/>
              <a:ea typeface="微软雅黑" panose="020B0503020204020204" pitchFamily="34" charset="-122"/>
            </a:endParaRPr>
          </a:p>
        </p:txBody>
      </p:sp>
      <p:sp>
        <p:nvSpPr>
          <p:cNvPr id="10" name="圆角矩形 9"/>
          <p:cNvSpPr/>
          <p:nvPr/>
        </p:nvSpPr>
        <p:spPr bwMode="auto">
          <a:xfrm>
            <a:off x="251520" y="3284984"/>
            <a:ext cx="1512168" cy="576064"/>
          </a:xfrm>
          <a:prstGeom prst="roundRect">
            <a:avLst/>
          </a:prstGeom>
          <a:solidFill>
            <a:schemeClr val="accent1">
              <a:lumMod val="40000"/>
              <a:lumOff val="60000"/>
            </a:schemeClr>
          </a:solidFill>
          <a:ln w="9525" algn="ctr">
            <a:solidFill>
              <a:schemeClr val="accent1">
                <a:lumMod val="40000"/>
                <a:lumOff val="60000"/>
              </a:schemeClr>
            </a:solidFill>
            <a:miter lim="800000"/>
          </a:ln>
        </p:spPr>
        <p:txBody>
          <a:bodyPr rtlCol="0" anchor="ctr"/>
          <a:lstStyle/>
          <a:p>
            <a:pPr algn="ctr"/>
            <a:r>
              <a:rPr lang="en-US" altLang="zh-CN" b="1" dirty="0" smtClean="0">
                <a:latin typeface="微软雅黑" panose="020B0503020204020204" pitchFamily="34" charset="-122"/>
                <a:ea typeface="微软雅黑" panose="020B0503020204020204" pitchFamily="34" charset="-122"/>
              </a:rPr>
              <a:t>DPI</a:t>
            </a:r>
            <a:r>
              <a:rPr lang="zh-CN" altLang="en-US" b="1" dirty="0" smtClean="0">
                <a:latin typeface="微软雅黑" panose="020B0503020204020204" pitchFamily="34" charset="-122"/>
                <a:ea typeface="微软雅黑" panose="020B0503020204020204" pitchFamily="34" charset="-122"/>
              </a:rPr>
              <a:t>数据域</a:t>
            </a:r>
            <a:endParaRPr lang="zh-CN" altLang="en-US" b="1" dirty="0">
              <a:latin typeface="微软雅黑" panose="020B0503020204020204" pitchFamily="34" charset="-122"/>
              <a:ea typeface="微软雅黑" panose="020B0503020204020204" pitchFamily="34" charset="-122"/>
            </a:endParaRPr>
          </a:p>
        </p:txBody>
      </p:sp>
      <p:sp>
        <p:nvSpPr>
          <p:cNvPr id="11" name="矩形 10"/>
          <p:cNvSpPr/>
          <p:nvPr/>
        </p:nvSpPr>
        <p:spPr bwMode="auto">
          <a:xfrm>
            <a:off x="2051720" y="3284984"/>
            <a:ext cx="6192688" cy="576064"/>
          </a:xfrm>
          <a:prstGeom prst="rect">
            <a:avLst/>
          </a:prstGeom>
          <a:noFill/>
          <a:ln w="28575" algn="ctr">
            <a:solidFill>
              <a:schemeClr val="accent1">
                <a:lumMod val="40000"/>
                <a:lumOff val="60000"/>
              </a:schemeClr>
            </a:solidFill>
            <a:miter lim="800000"/>
          </a:ln>
        </p:spPr>
        <p:txBody>
          <a:bodyPr rtlCol="0" anchor="ctr"/>
          <a:lstStyle/>
          <a:p>
            <a:r>
              <a:rPr lang="en-US" altLang="zh-CN" sz="1400" dirty="0" smtClean="0">
                <a:latin typeface="微软雅黑" panose="020B0503020204020204" pitchFamily="34" charset="-122"/>
                <a:ea typeface="微软雅黑" panose="020B0503020204020204" pitchFamily="34" charset="-122"/>
              </a:rPr>
              <a:t>DPI</a:t>
            </a:r>
            <a:r>
              <a:rPr lang="zh-CN" altLang="en-US" sz="1400" dirty="0" smtClean="0">
                <a:latin typeface="微软雅黑" panose="020B0503020204020204" pitchFamily="34" charset="-122"/>
                <a:ea typeface="微软雅黑" panose="020B0503020204020204" pitchFamily="34" charset="-122"/>
              </a:rPr>
              <a:t>数据域以上网日志、内容构成、用户轨迹、网络信令等为主，可支撑流量经营、网络运维和增值服务等</a:t>
            </a:r>
            <a:endParaRPr lang="zh-CN" altLang="en-US" sz="1400" b="1" dirty="0">
              <a:latin typeface="微软雅黑" panose="020B0503020204020204" pitchFamily="34" charset="-122"/>
              <a:ea typeface="微软雅黑" panose="020B0503020204020204" pitchFamily="34" charset="-122"/>
            </a:endParaRPr>
          </a:p>
        </p:txBody>
      </p:sp>
      <p:sp>
        <p:nvSpPr>
          <p:cNvPr id="13" name="圆角矩形 12"/>
          <p:cNvSpPr/>
          <p:nvPr/>
        </p:nvSpPr>
        <p:spPr bwMode="auto">
          <a:xfrm>
            <a:off x="251520" y="4005064"/>
            <a:ext cx="1512168" cy="576064"/>
          </a:xfrm>
          <a:prstGeom prst="roundRect">
            <a:avLst/>
          </a:prstGeom>
          <a:solidFill>
            <a:schemeClr val="accent1">
              <a:lumMod val="40000"/>
              <a:lumOff val="60000"/>
            </a:schemeClr>
          </a:solidFill>
          <a:ln w="9525" algn="ctr">
            <a:solidFill>
              <a:schemeClr val="accent1">
                <a:lumMod val="40000"/>
                <a:lumOff val="60000"/>
              </a:schemeClr>
            </a:solidFill>
            <a:miter lim="800000"/>
          </a:ln>
        </p:spPr>
        <p:txBody>
          <a:bodyPr rtlCol="0" anchor="ctr"/>
          <a:lstStyle/>
          <a:p>
            <a:pPr algn="ctr"/>
            <a:r>
              <a:rPr lang="zh-CN" altLang="en-US" b="1" dirty="0" smtClean="0">
                <a:latin typeface="微软雅黑" panose="020B0503020204020204" pitchFamily="34" charset="-122"/>
                <a:ea typeface="微软雅黑" panose="020B0503020204020204" pitchFamily="34" charset="-122"/>
              </a:rPr>
              <a:t>业务平台</a:t>
            </a:r>
            <a:endParaRPr lang="zh-CN" altLang="en-US" b="1" dirty="0">
              <a:latin typeface="微软雅黑" panose="020B0503020204020204" pitchFamily="34" charset="-122"/>
              <a:ea typeface="微软雅黑" panose="020B0503020204020204" pitchFamily="34" charset="-122"/>
            </a:endParaRPr>
          </a:p>
        </p:txBody>
      </p:sp>
      <p:sp>
        <p:nvSpPr>
          <p:cNvPr id="14" name="矩形 13"/>
          <p:cNvSpPr/>
          <p:nvPr/>
        </p:nvSpPr>
        <p:spPr bwMode="auto">
          <a:xfrm>
            <a:off x="2051720" y="4005064"/>
            <a:ext cx="6192688" cy="576064"/>
          </a:xfrm>
          <a:prstGeom prst="rect">
            <a:avLst/>
          </a:prstGeom>
          <a:noFill/>
          <a:ln w="28575" algn="ctr">
            <a:solidFill>
              <a:schemeClr val="accent1">
                <a:lumMod val="40000"/>
                <a:lumOff val="60000"/>
              </a:schemeClr>
            </a:solidFill>
            <a:miter lim="800000"/>
          </a:ln>
        </p:spPr>
        <p:txBody>
          <a:bodyPr rtlCol="0" anchor="ctr"/>
          <a:lstStyle/>
          <a:p>
            <a:r>
              <a:rPr lang="zh-CN" altLang="en-US" sz="1400" dirty="0" smtClean="0">
                <a:latin typeface="微软雅黑" panose="020B0503020204020204" pitchFamily="34" charset="-122"/>
                <a:ea typeface="微软雅黑" panose="020B0503020204020204" pitchFamily="34" charset="-122"/>
              </a:rPr>
              <a:t>九大业务基地：基地数据以用户信息、用户行为信息等为主，可支撑个性化推荐、优化产品和服务等。</a:t>
            </a:r>
            <a:r>
              <a:rPr lang="en-US" altLang="zh-CN" sz="1400" dirty="0" smtClean="0">
                <a:latin typeface="微软雅黑" panose="020B0503020204020204" pitchFamily="34" charset="-122"/>
                <a:ea typeface="微软雅黑" panose="020B0503020204020204" pitchFamily="34" charset="-122"/>
              </a:rPr>
              <a:t>WAP/</a:t>
            </a:r>
            <a:r>
              <a:rPr lang="zh-CN" altLang="en-US" sz="1400" dirty="0" smtClean="0">
                <a:latin typeface="微软雅黑" panose="020B0503020204020204" pitchFamily="34" charset="-122"/>
                <a:ea typeface="微软雅黑" panose="020B0503020204020204" pitchFamily="34" charset="-122"/>
              </a:rPr>
              <a:t>短彩信：存储网络日志，可支撑定位网络及终端问题。</a:t>
            </a:r>
            <a:endParaRPr lang="zh-CN" altLang="en-US" sz="1400" b="1" dirty="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cstate="print"/>
          <a:srcRect/>
          <a:stretch>
            <a:fillRect/>
          </a:stretch>
        </p:blipFill>
        <p:spPr bwMode="auto">
          <a:xfrm>
            <a:off x="-1" y="4653136"/>
            <a:ext cx="9061753" cy="213285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运营商大数据运用</a:t>
            </a:r>
            <a:endParaRPr lang="zh-CN" altLang="en-US" dirty="0" smtClean="0">
              <a:latin typeface="微软雅黑" panose="020B0503020204020204" pitchFamily="34" charset="-122"/>
              <a:ea typeface="微软雅黑" panose="020B0503020204020204" pitchFamily="34" charset="-122"/>
            </a:endParaRPr>
          </a:p>
        </p:txBody>
      </p:sp>
      <p:sp>
        <p:nvSpPr>
          <p:cNvPr id="23" name="矩形 22"/>
          <p:cNvSpPr/>
          <p:nvPr/>
        </p:nvSpPr>
        <p:spPr>
          <a:xfrm>
            <a:off x="216024" y="2422043"/>
            <a:ext cx="8676456" cy="3570208"/>
          </a:xfrm>
          <a:prstGeom prst="rect">
            <a:avLst/>
          </a:prstGeom>
        </p:spPr>
        <p:txBody>
          <a:bodyPr wrap="square">
            <a:spAutoFit/>
          </a:bodyPr>
          <a:lstStyle/>
          <a:p>
            <a:pPr>
              <a:buFont typeface="Wingdings" panose="05000000000000000000" pitchFamily="2" charset="2"/>
              <a:buChar char="p"/>
            </a:pPr>
            <a:r>
              <a:rPr lang="zh-CN" altLang="en-US" sz="1600" b="1" dirty="0" smtClean="0">
                <a:solidFill>
                  <a:srgbClr val="FF0000"/>
                </a:solidFill>
                <a:latin typeface="微软雅黑" panose="020B0503020204020204" pitchFamily="34" charset="-122"/>
                <a:ea typeface="微软雅黑" panose="020B0503020204020204" pitchFamily="34" charset="-122"/>
              </a:rPr>
              <a:t>对内：</a:t>
            </a:r>
            <a:endParaRPr lang="en-US" altLang="zh-CN" sz="1600" b="1" dirty="0" smtClean="0">
              <a:solidFill>
                <a:srgbClr val="FF0000"/>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客户上网数据处理、网页爬取和网页分类、分析挖掘客户上网行为</a:t>
            </a:r>
            <a:endParaRPr lang="en-US" altLang="zh-CN" sz="1600" dirty="0" smtClean="0">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详单查询、上网日志查询</a:t>
            </a:r>
            <a:endParaRPr lang="en-US" altLang="zh-CN" sz="1600" dirty="0" smtClean="0">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流量分析、客户视图、精准营销</a:t>
            </a:r>
            <a:endParaRPr lang="en-US" altLang="zh-CN" sz="1600" dirty="0" smtClean="0">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网络运维优化</a:t>
            </a:r>
            <a:endParaRPr lang="zh-CN" altLang="en-US" sz="16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1600" b="1" dirty="0" smtClean="0">
                <a:solidFill>
                  <a:srgbClr val="FF0000"/>
                </a:solidFill>
                <a:latin typeface="微软雅黑" panose="020B0503020204020204" pitchFamily="34" charset="-122"/>
                <a:ea typeface="微软雅黑" panose="020B0503020204020204" pitchFamily="34" charset="-122"/>
              </a:rPr>
              <a:t>对外：</a:t>
            </a:r>
            <a:endParaRPr lang="en-US" altLang="zh-CN" sz="1600" b="1" dirty="0" smtClean="0">
              <a:solidFill>
                <a:srgbClr val="FF0000"/>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与航空公司合作，建立乘机客户识别模型，提供大数据挖掘、客户发展全流程大数据信息服务，提供针对性的营销方案</a:t>
            </a:r>
            <a:endParaRPr lang="en-US" altLang="zh-CN" sz="1600" dirty="0" smtClean="0">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与交通运输部、省高速公路合作，开展“基于移动大数据分析在交通行业中的应用”研究项目</a:t>
            </a:r>
            <a:endParaRPr lang="en-US" altLang="zh-CN" sz="1600" dirty="0" smtClean="0">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利用通信信令实时分析景区人流量，结合游客的行为数据挖掘，为旅游管理部门、景区提供数据的决策参考</a:t>
            </a:r>
            <a:endParaRPr lang="en-US" altLang="zh-CN" sz="1600" dirty="0" smtClean="0">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以客户授权为依据，发挥移动客户实名数据优势，为互联网金融提供客户信息验真服务</a:t>
            </a:r>
            <a:endParaRPr lang="en-US" altLang="zh-CN" sz="1600" dirty="0" smtClean="0">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与外部客户合作在手机冲浪平台实施移动广告精准投放</a:t>
            </a:r>
            <a:endParaRPr lang="zh-CN" altLang="en-US" sz="1600" dirty="0" smtClean="0">
              <a:latin typeface="微软雅黑" panose="020B0503020204020204" pitchFamily="34" charset="-122"/>
              <a:ea typeface="微软雅黑" panose="020B0503020204020204" pitchFamily="34" charset="-122"/>
            </a:endParaRPr>
          </a:p>
        </p:txBody>
      </p:sp>
      <p:sp>
        <p:nvSpPr>
          <p:cNvPr id="24" name="TextBox 23"/>
          <p:cNvSpPr txBox="1"/>
          <p:nvPr/>
        </p:nvSpPr>
        <p:spPr>
          <a:xfrm>
            <a:off x="251520" y="1199654"/>
            <a:ext cx="8640960" cy="1077218"/>
          </a:xfrm>
          <a:prstGeom prst="rect">
            <a:avLst/>
          </a:prstGeom>
          <a:noFill/>
        </p:spPr>
        <p:txBody>
          <a:bodyPr wrap="square" rtlCol="0">
            <a:spAutoFit/>
          </a:bodyPr>
          <a:lstStyle/>
          <a:p>
            <a:pPr algn="just"/>
            <a:r>
              <a:rPr lang="zh-CN" altLang="en-US" sz="1600" b="1" dirty="0" smtClean="0">
                <a:latin typeface="微软雅黑" panose="020B0503020204020204" pitchFamily="34" charset="-122"/>
                <a:ea typeface="微软雅黑" panose="020B0503020204020204" pitchFamily="34" charset="-122"/>
              </a:rPr>
              <a:t>目前主要的电信运营商都已积极探索开发其内部大数据资源。但从目前的应用发展看，电信运营商的大数据仍主要用于内部服务的，如支持内部的客户流失分析、营销分析和网络优化分析等，对外的应用模式尚未成型，部分电信运营商开始尝试通过给第三方提供数据产品和服务，进行数据的增值。</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2"/>
          <p:cNvGrpSpPr/>
          <p:nvPr/>
        </p:nvGrpSpPr>
        <p:grpSpPr bwMode="auto">
          <a:xfrm>
            <a:off x="-1895475" y="1341438"/>
            <a:ext cx="4306888" cy="4794250"/>
            <a:chOff x="4391248" y="2048134"/>
            <a:chExt cx="4159251" cy="4510087"/>
          </a:xfrm>
        </p:grpSpPr>
        <p:sp>
          <p:nvSpPr>
            <p:cNvPr id="19485" name="Freeform 2"/>
            <p:cNvSpPr/>
            <p:nvPr/>
          </p:nvSpPr>
          <p:spPr bwMode="auto">
            <a:xfrm>
              <a:off x="6297836" y="2048134"/>
              <a:ext cx="2252663" cy="4510087"/>
            </a:xfrm>
            <a:custGeom>
              <a:avLst/>
              <a:gdLst>
                <a:gd name="T0" fmla="*/ 2147483647 w 826"/>
                <a:gd name="T1" fmla="*/ 2147483647 h 1654"/>
                <a:gd name="T2" fmla="*/ 0 w 826"/>
                <a:gd name="T3" fmla="*/ 0 h 1654"/>
                <a:gd name="T4" fmla="*/ 0 w 826"/>
                <a:gd name="T5" fmla="*/ 171012457 h 1654"/>
                <a:gd name="T6" fmla="*/ 2147483647 w 826"/>
                <a:gd name="T7" fmla="*/ 2147483647 h 1654"/>
                <a:gd name="T8" fmla="*/ 0 w 826"/>
                <a:gd name="T9" fmla="*/ 2147483647 h 1654"/>
                <a:gd name="T10" fmla="*/ 0 w 826"/>
                <a:gd name="T11" fmla="*/ 2147483647 h 1654"/>
                <a:gd name="T12" fmla="*/ 2147483647 w 826"/>
                <a:gd name="T13" fmla="*/ 2147483647 h 1654"/>
                <a:gd name="T14" fmla="*/ 0 60000 65536"/>
                <a:gd name="T15" fmla="*/ 0 60000 65536"/>
                <a:gd name="T16" fmla="*/ 0 60000 65536"/>
                <a:gd name="T17" fmla="*/ 0 60000 65536"/>
                <a:gd name="T18" fmla="*/ 0 60000 65536"/>
                <a:gd name="T19" fmla="*/ 0 60000 65536"/>
                <a:gd name="T20" fmla="*/ 0 60000 65536"/>
                <a:gd name="T21" fmla="*/ 0 w 826"/>
                <a:gd name="T22" fmla="*/ 0 h 1654"/>
                <a:gd name="T23" fmla="*/ 826 w 826"/>
                <a:gd name="T24" fmla="*/ 1654 h 16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654">
                  <a:moveTo>
                    <a:pt x="826" y="827"/>
                  </a:moveTo>
                  <a:cubicBezTo>
                    <a:pt x="826" y="373"/>
                    <a:pt x="456" y="3"/>
                    <a:pt x="0" y="0"/>
                  </a:cubicBezTo>
                  <a:cubicBezTo>
                    <a:pt x="0" y="23"/>
                    <a:pt x="0" y="23"/>
                    <a:pt x="0" y="23"/>
                  </a:cubicBezTo>
                  <a:cubicBezTo>
                    <a:pt x="444" y="25"/>
                    <a:pt x="803" y="385"/>
                    <a:pt x="803" y="827"/>
                  </a:cubicBezTo>
                  <a:cubicBezTo>
                    <a:pt x="803" y="1270"/>
                    <a:pt x="444" y="1629"/>
                    <a:pt x="0" y="1631"/>
                  </a:cubicBezTo>
                  <a:cubicBezTo>
                    <a:pt x="0" y="1654"/>
                    <a:pt x="0" y="1654"/>
                    <a:pt x="0" y="1654"/>
                  </a:cubicBezTo>
                  <a:cubicBezTo>
                    <a:pt x="456" y="1652"/>
                    <a:pt x="826" y="1282"/>
                    <a:pt x="826" y="827"/>
                  </a:cubicBezTo>
                  <a:close/>
                </a:path>
              </a:pathLst>
            </a:custGeom>
            <a:gradFill rotWithShape="1">
              <a:gsLst>
                <a:gs pos="0">
                  <a:schemeClr val="accent1"/>
                </a:gs>
                <a:gs pos="100000">
                  <a:schemeClr val="accent2"/>
                </a:gs>
              </a:gsLst>
              <a:lin ang="2700000" scaled="1"/>
            </a:gradFill>
            <a:ln w="6350" cap="flat" cmpd="sng">
              <a:solidFill>
                <a:schemeClr val="accent1"/>
              </a:solidFill>
              <a:prstDash val="solid"/>
              <a:miter lim="800000"/>
              <a:headEnd type="none" w="med" len="med"/>
              <a:tailEnd type="none" w="med" len="med"/>
            </a:ln>
          </p:spPr>
          <p:txBody>
            <a:bodyPr wrap="none" anchor="ctr"/>
            <a:lstStyle/>
            <a:p>
              <a:endParaRPr lang="zh-CN" altLang="en-US"/>
            </a:p>
          </p:txBody>
        </p:sp>
        <p:sp>
          <p:nvSpPr>
            <p:cNvPr id="19486" name="AutoShape 4"/>
            <p:cNvSpPr/>
            <p:nvPr/>
          </p:nvSpPr>
          <p:spPr bwMode="auto">
            <a:xfrm rot="5400000">
              <a:off x="4389661" y="2431043"/>
              <a:ext cx="3768725" cy="376555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0 h 21600"/>
                <a:gd name="T16" fmla="*/ 0 w 21600"/>
                <a:gd name="T17" fmla="*/ 2147483647 h 21600"/>
                <a:gd name="T18" fmla="*/ 0 w 21600"/>
                <a:gd name="T19" fmla="*/ 2147483647 h 21600"/>
                <a:gd name="T20" fmla="*/ 2147483647 w 21600"/>
                <a:gd name="T21" fmla="*/ 2147483647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7835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10056" y="10807"/>
                  </a:moveTo>
                  <a:cubicBezTo>
                    <a:pt x="10056" y="10805"/>
                    <a:pt x="10056" y="10802"/>
                    <a:pt x="10056" y="10800"/>
                  </a:cubicBezTo>
                  <a:cubicBezTo>
                    <a:pt x="10056" y="10389"/>
                    <a:pt x="10389" y="10056"/>
                    <a:pt x="10800" y="10056"/>
                  </a:cubicBezTo>
                  <a:cubicBezTo>
                    <a:pt x="11210" y="10056"/>
                    <a:pt x="11544" y="10389"/>
                    <a:pt x="11544" y="10800"/>
                  </a:cubicBezTo>
                  <a:cubicBezTo>
                    <a:pt x="11544" y="10802"/>
                    <a:pt x="11543" y="10805"/>
                    <a:pt x="11543" y="10807"/>
                  </a:cubicBezTo>
                  <a:lnTo>
                    <a:pt x="21599" y="10916"/>
                  </a:lnTo>
                  <a:cubicBezTo>
                    <a:pt x="21599" y="10877"/>
                    <a:pt x="21600" y="10838"/>
                    <a:pt x="21600" y="10800"/>
                  </a:cubicBezTo>
                  <a:cubicBezTo>
                    <a:pt x="21600" y="4835"/>
                    <a:pt x="16764" y="0"/>
                    <a:pt x="10800" y="0"/>
                  </a:cubicBezTo>
                  <a:cubicBezTo>
                    <a:pt x="4835" y="0"/>
                    <a:pt x="0" y="4835"/>
                    <a:pt x="0" y="10800"/>
                  </a:cubicBezTo>
                  <a:cubicBezTo>
                    <a:pt x="-1" y="10838"/>
                    <a:pt x="0" y="10877"/>
                    <a:pt x="0" y="10916"/>
                  </a:cubicBezTo>
                  <a:lnTo>
                    <a:pt x="10056" y="10807"/>
                  </a:lnTo>
                  <a:close/>
                </a:path>
              </a:pathLst>
            </a:custGeom>
            <a:gradFill rotWithShape="1">
              <a:gsLst>
                <a:gs pos="0">
                  <a:srgbClr val="00B0F0"/>
                </a:gs>
                <a:gs pos="100000">
                  <a:srgbClr val="95B62C"/>
                </a:gs>
              </a:gsLst>
              <a:lin ang="2700000" scaled="1"/>
            </a:gradFill>
            <a:ln w="9525">
              <a:noFill/>
              <a:round/>
            </a:ln>
          </p:spPr>
          <p:txBody>
            <a:bodyPr wrap="none" anchor="ctr"/>
            <a:lstStyle/>
            <a:p>
              <a:endParaRPr lang="zh-CN" altLang="en-US"/>
            </a:p>
          </p:txBody>
        </p:sp>
        <p:pic>
          <p:nvPicPr>
            <p:cNvPr id="19487" name="Picture 64" descr="图片5"/>
            <p:cNvPicPr>
              <a:picLocks noChangeAspect="1" noChangeArrowheads="1"/>
            </p:cNvPicPr>
            <p:nvPr/>
          </p:nvPicPr>
          <p:blipFill>
            <a:blip r:embed="rId1" cstate="print"/>
            <a:srcRect l="49889"/>
            <a:stretch>
              <a:fillRect/>
            </a:stretch>
          </p:blipFill>
          <p:spPr bwMode="auto">
            <a:xfrm>
              <a:off x="6264499" y="2934033"/>
              <a:ext cx="1428750" cy="2832100"/>
            </a:xfrm>
            <a:prstGeom prst="rect">
              <a:avLst/>
            </a:prstGeom>
            <a:noFill/>
            <a:ln w="9525">
              <a:noFill/>
              <a:miter lim="800000"/>
              <a:headEnd/>
              <a:tailEnd/>
            </a:ln>
          </p:spPr>
        </p:pic>
      </p:grpSp>
      <p:sp>
        <p:nvSpPr>
          <p:cNvPr id="98" name="AutoShape 3"/>
          <p:cNvSpPr>
            <a:spLocks noChangeArrowheads="1"/>
          </p:cNvSpPr>
          <p:nvPr/>
        </p:nvSpPr>
        <p:spPr bwMode="ltGray">
          <a:xfrm rot="5400000">
            <a:off x="-2422525" y="1368425"/>
            <a:ext cx="4824412"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0">
            <a:gsLst>
              <a:gs pos="0">
                <a:srgbClr val="015465">
                  <a:gamma/>
                  <a:tint val="45490"/>
                  <a:invGamma/>
                  <a:alpha val="60001"/>
                </a:srgbClr>
              </a:gs>
              <a:gs pos="100000">
                <a:srgbClr val="015465">
                  <a:alpha val="60001"/>
                </a:srgbClr>
              </a:gs>
            </a:gsLst>
            <a:lin ang="0" scaled="1"/>
          </a:gradFill>
          <a:ln>
            <a:noFill/>
          </a:ln>
          <a:effectLst/>
        </p:spPr>
        <p:txBody>
          <a:bodyPr wrap="none" anchor="ctr"/>
          <a:lstStyle/>
          <a:p>
            <a:pPr fontAlgn="auto">
              <a:spcBef>
                <a:spcPts val="0"/>
              </a:spcBef>
              <a:spcAft>
                <a:spcPts val="0"/>
              </a:spcAft>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101" name="AutoShape 6"/>
          <p:cNvSpPr>
            <a:spLocks noChangeArrowheads="1"/>
          </p:cNvSpPr>
          <p:nvPr/>
        </p:nvSpPr>
        <p:spPr bwMode="gray">
          <a:xfrm>
            <a:off x="1962150" y="5008563"/>
            <a:ext cx="5058122" cy="508000"/>
          </a:xfrm>
          <a:prstGeom prst="roundRect">
            <a:avLst>
              <a:gd name="adj" fmla="val 50000"/>
            </a:avLst>
          </a:prstGeom>
          <a:noFill/>
          <a:ln w="28575" algn="ctr">
            <a:solidFill>
              <a:srgbClr val="91A7C1"/>
            </a:solidFill>
            <a:round/>
          </a:ln>
          <a:effectLst/>
        </p:spPr>
        <p:txBody>
          <a:bodyPr wrap="none" lIns="540000" anchor="ctr"/>
          <a:lstStyle/>
          <a:p>
            <a:pPr eaLnBrk="0" fontAlgn="auto" hangingPunct="0">
              <a:spcBef>
                <a:spcPts val="0"/>
              </a:spcBef>
              <a:spcAft>
                <a:spcPts val="0"/>
              </a:spcAft>
              <a:defRPr/>
            </a:pPr>
            <a:r>
              <a:rPr lang="zh-CN" altLang="en-US" sz="2400" b="1" kern="0" dirty="0">
                <a:solidFill>
                  <a:srgbClr val="0070C0"/>
                </a:solidFill>
                <a:latin typeface="微软雅黑" panose="020B0503020204020204" pitchFamily="34" charset="-122"/>
                <a:ea typeface="微软雅黑" panose="020B0503020204020204" pitchFamily="34" charset="-122"/>
              </a:rPr>
              <a:t>三</a:t>
            </a:r>
            <a:r>
              <a:rPr lang="zh-CN" altLang="en-US" sz="2400" b="1" kern="0" dirty="0" smtClean="0">
                <a:solidFill>
                  <a:srgbClr val="0070C0"/>
                </a:solidFill>
                <a:latin typeface="微软雅黑" panose="020B0503020204020204" pitchFamily="34" charset="-122"/>
                <a:ea typeface="微软雅黑" panose="020B0503020204020204" pitchFamily="34" charset="-122"/>
              </a:rPr>
              <a:t>、中国移动大数据平台建设思路</a:t>
            </a:r>
            <a:endParaRPr lang="en-US" altLang="zh-CN" sz="2400" b="1" kern="0" dirty="0">
              <a:solidFill>
                <a:srgbClr val="0070C0"/>
              </a:solidFill>
              <a:latin typeface="微软雅黑" panose="020B0503020204020204" pitchFamily="34" charset="-122"/>
              <a:ea typeface="微软雅黑" panose="020B0503020204020204" pitchFamily="34" charset="-122"/>
            </a:endParaRPr>
          </a:p>
        </p:txBody>
      </p:sp>
      <p:sp>
        <p:nvSpPr>
          <p:cNvPr id="102" name="AutoShape 7"/>
          <p:cNvSpPr>
            <a:spLocks noChangeArrowheads="1"/>
          </p:cNvSpPr>
          <p:nvPr/>
        </p:nvSpPr>
        <p:spPr bwMode="gray">
          <a:xfrm>
            <a:off x="2455863" y="3497263"/>
            <a:ext cx="4132262" cy="508000"/>
          </a:xfrm>
          <a:prstGeom prst="roundRect">
            <a:avLst>
              <a:gd name="adj" fmla="val 50000"/>
            </a:avLst>
          </a:prstGeom>
          <a:noFill/>
          <a:ln w="28575" algn="ctr">
            <a:solidFill>
              <a:srgbClr val="91A7C1"/>
            </a:solidFill>
            <a:round/>
          </a:ln>
          <a:effectLst/>
        </p:spPr>
        <p:txBody>
          <a:bodyPr wrap="none" lIns="540000" anchor="ctr"/>
          <a:lstStyle/>
          <a:p>
            <a:pPr eaLnBrk="0" hangingPunct="0">
              <a:defRPr/>
            </a:pPr>
            <a:r>
              <a:rPr lang="zh-CN" altLang="en-US" sz="2400" b="1" i="1" u="sng" kern="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二</a:t>
            </a:r>
            <a:r>
              <a:rPr lang="zh-CN" altLang="en-US" sz="2400" b="1" i="1" u="sng" kern="0"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、主流技术比较</a:t>
            </a:r>
            <a:endParaRPr lang="en-US" altLang="zh-CN" sz="2400" b="1" i="1" u="sng" kern="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3" name="AutoShape 8"/>
          <p:cNvSpPr>
            <a:spLocks noChangeArrowheads="1"/>
          </p:cNvSpPr>
          <p:nvPr/>
        </p:nvSpPr>
        <p:spPr bwMode="gray">
          <a:xfrm>
            <a:off x="2046288" y="2128838"/>
            <a:ext cx="4686300" cy="508000"/>
          </a:xfrm>
          <a:prstGeom prst="roundRect">
            <a:avLst>
              <a:gd name="adj" fmla="val 50000"/>
            </a:avLst>
          </a:prstGeom>
          <a:noFill/>
          <a:ln w="28575" algn="ctr">
            <a:solidFill>
              <a:srgbClr val="91A7C1"/>
            </a:solidFill>
            <a:round/>
          </a:ln>
          <a:effectLst/>
        </p:spPr>
        <p:txBody>
          <a:bodyPr wrap="none" lIns="540000" anchor="ctr"/>
          <a:lstStyle/>
          <a:p>
            <a:pPr eaLnBrk="0" fontAlgn="auto" hangingPunct="0">
              <a:spcBef>
                <a:spcPts val="0"/>
              </a:spcBef>
              <a:spcAft>
                <a:spcPts val="0"/>
              </a:spcAft>
              <a:defRPr/>
            </a:pPr>
            <a:r>
              <a:rPr lang="zh-CN" altLang="en-US" sz="2400" b="1" kern="0" dirty="0">
                <a:solidFill>
                  <a:srgbClr val="0070C0"/>
                </a:solidFill>
                <a:latin typeface="微软雅黑" panose="020B0503020204020204" pitchFamily="34" charset="-122"/>
                <a:ea typeface="微软雅黑" panose="020B0503020204020204" pitchFamily="34" charset="-122"/>
              </a:rPr>
              <a:t>一</a:t>
            </a:r>
            <a:r>
              <a:rPr lang="zh-CN" altLang="en-US" sz="2400" b="1" kern="0" dirty="0" smtClean="0">
                <a:solidFill>
                  <a:srgbClr val="0070C0"/>
                </a:solidFill>
                <a:latin typeface="微软雅黑" panose="020B0503020204020204" pitchFamily="34" charset="-122"/>
                <a:ea typeface="微软雅黑" panose="020B0503020204020204" pitchFamily="34" charset="-122"/>
              </a:rPr>
              <a:t>、大数据介绍</a:t>
            </a:r>
            <a:endParaRPr lang="en-US" altLang="zh-CN" sz="2400" b="1" kern="0" dirty="0">
              <a:solidFill>
                <a:srgbClr val="0070C0"/>
              </a:solidFill>
              <a:latin typeface="微软雅黑" panose="020B0503020204020204" pitchFamily="34" charset="-122"/>
              <a:ea typeface="微软雅黑" panose="020B0503020204020204" pitchFamily="34" charset="-122"/>
            </a:endParaRPr>
          </a:p>
        </p:txBody>
      </p:sp>
      <p:grpSp>
        <p:nvGrpSpPr>
          <p:cNvPr id="3" name="Group 9"/>
          <p:cNvGrpSpPr/>
          <p:nvPr/>
        </p:nvGrpSpPr>
        <p:grpSpPr bwMode="auto">
          <a:xfrm>
            <a:off x="1763713" y="2217738"/>
            <a:ext cx="381000" cy="381000"/>
            <a:chOff x="2078" y="1680"/>
            <a:chExt cx="1615" cy="1615"/>
          </a:xfrm>
        </p:grpSpPr>
        <p:sp>
          <p:nvSpPr>
            <p:cNvPr id="142" name="Oval 1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43" name="Oval 11"/>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44" name="Oval 12"/>
            <p:cNvSpPr>
              <a:spLocks noChangeArrowheads="1"/>
            </p:cNvSpPr>
            <p:nvPr/>
          </p:nvSpPr>
          <p:spPr bwMode="gray">
            <a:xfrm>
              <a:off x="2253" y="1855"/>
              <a:ext cx="1265" cy="1265"/>
            </a:xfrm>
            <a:prstGeom prst="ellipse">
              <a:avLst/>
            </a:prstGeom>
            <a:gradFill rotWithShape="1">
              <a:gsLst>
                <a:gs pos="0">
                  <a:srgbClr val="B88A68">
                    <a:gamma/>
                    <a:tint val="0"/>
                    <a:invGamma/>
                  </a:srgbClr>
                </a:gs>
                <a:gs pos="50000">
                  <a:srgbClr val="B88A68"/>
                </a:gs>
                <a:gs pos="100000">
                  <a:srgbClr val="B88A68">
                    <a:gamma/>
                    <a:tint val="0"/>
                    <a:invGamma/>
                  </a:srgbClr>
                </a:gs>
              </a:gsLst>
              <a:lin ang="27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45" name="Oval 13"/>
            <p:cNvSpPr>
              <a:spLocks noChangeArrowheads="1"/>
            </p:cNvSpPr>
            <p:nvPr/>
          </p:nvSpPr>
          <p:spPr bwMode="gray">
            <a:xfrm>
              <a:off x="2253" y="1855"/>
              <a:ext cx="1265" cy="1265"/>
            </a:xfrm>
            <a:prstGeom prst="ellipse">
              <a:avLst/>
            </a:prstGeom>
            <a:gradFill rotWithShape="1">
              <a:gsLst>
                <a:gs pos="0">
                  <a:srgbClr val="B88A68">
                    <a:gamma/>
                    <a:shade val="0"/>
                    <a:invGamma/>
                  </a:srgbClr>
                </a:gs>
                <a:gs pos="100000">
                  <a:srgbClr val="B88A68"/>
                </a:gs>
              </a:gsLst>
              <a:lin ang="27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46" name="Oval 14"/>
            <p:cNvSpPr>
              <a:spLocks noChangeArrowheads="1"/>
            </p:cNvSpPr>
            <p:nvPr/>
          </p:nvSpPr>
          <p:spPr bwMode="gray">
            <a:xfrm>
              <a:off x="2334" y="1936"/>
              <a:ext cx="1097" cy="1104"/>
            </a:xfrm>
            <a:prstGeom prst="ellipse">
              <a:avLst/>
            </a:prstGeom>
            <a:gradFill rotWithShape="1">
              <a:gsLst>
                <a:gs pos="0">
                  <a:srgbClr val="B88A68">
                    <a:gamma/>
                    <a:shade val="54118"/>
                    <a:invGamma/>
                  </a:srgbClr>
                </a:gs>
                <a:gs pos="50000">
                  <a:srgbClr val="B88A68"/>
                </a:gs>
                <a:gs pos="100000">
                  <a:srgbClr val="B88A68">
                    <a:gamma/>
                    <a:shade val="54118"/>
                    <a:invGamma/>
                  </a:srgbClr>
                </a:gs>
              </a:gsLst>
              <a:lin ang="18900000" scaled="1"/>
            </a:gradFill>
            <a:ln>
              <a:noFill/>
            </a:ln>
            <a:effectLst/>
          </p:spPr>
          <p:txBody>
            <a:bodyPr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47" name="Oval 15"/>
            <p:cNvSpPr>
              <a:spLocks noChangeArrowheads="1"/>
            </p:cNvSpPr>
            <p:nvPr/>
          </p:nvSpPr>
          <p:spPr bwMode="gray">
            <a:xfrm>
              <a:off x="2334" y="1936"/>
              <a:ext cx="1097" cy="1104"/>
            </a:xfrm>
            <a:prstGeom prst="ellipse">
              <a:avLst/>
            </a:prstGeom>
            <a:gradFill rotWithShape="1">
              <a:gsLst>
                <a:gs pos="0">
                  <a:srgbClr val="B88A68"/>
                </a:gs>
                <a:gs pos="100000">
                  <a:srgbClr val="B88A68">
                    <a:gamma/>
                    <a:shade val="48627"/>
                    <a:invGamma/>
                  </a:srgbClr>
                </a:gs>
              </a:gsLst>
              <a:lin ang="2700000" scaled="1"/>
            </a:gradFill>
            <a:ln>
              <a:noFill/>
            </a:ln>
            <a:effectLst/>
          </p:spPr>
          <p:txBody>
            <a:bodyPr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grpSp>
      <p:grpSp>
        <p:nvGrpSpPr>
          <p:cNvPr id="4" name="Group 16"/>
          <p:cNvGrpSpPr/>
          <p:nvPr/>
        </p:nvGrpSpPr>
        <p:grpSpPr bwMode="auto">
          <a:xfrm>
            <a:off x="2185988" y="3603625"/>
            <a:ext cx="381000" cy="381000"/>
            <a:chOff x="2078" y="1680"/>
            <a:chExt cx="1615" cy="1615"/>
          </a:xfrm>
        </p:grpSpPr>
        <p:sp>
          <p:nvSpPr>
            <p:cNvPr id="136" name="Oval 1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7" name="Oval 18"/>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8" name="Oval 19"/>
            <p:cNvSpPr>
              <a:spLocks noChangeArrowheads="1"/>
            </p:cNvSpPr>
            <p:nvPr/>
          </p:nvSpPr>
          <p:spPr bwMode="gray">
            <a:xfrm>
              <a:off x="2253" y="1855"/>
              <a:ext cx="1265" cy="1265"/>
            </a:xfrm>
            <a:prstGeom prst="ellipse">
              <a:avLst/>
            </a:prstGeom>
            <a:gradFill rotWithShape="1">
              <a:gsLst>
                <a:gs pos="0">
                  <a:srgbClr val="B88A68">
                    <a:gamma/>
                    <a:tint val="0"/>
                    <a:invGamma/>
                  </a:srgbClr>
                </a:gs>
                <a:gs pos="50000">
                  <a:srgbClr val="B88A68"/>
                </a:gs>
                <a:gs pos="100000">
                  <a:srgbClr val="B88A68">
                    <a:gamma/>
                    <a:tint val="0"/>
                    <a:invGamma/>
                  </a:srgbClr>
                </a:gs>
              </a:gsLst>
              <a:lin ang="27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9" name="Oval 20"/>
            <p:cNvSpPr>
              <a:spLocks noChangeArrowheads="1"/>
            </p:cNvSpPr>
            <p:nvPr/>
          </p:nvSpPr>
          <p:spPr bwMode="gray">
            <a:xfrm>
              <a:off x="2253" y="1855"/>
              <a:ext cx="1265" cy="1265"/>
            </a:xfrm>
            <a:prstGeom prst="ellipse">
              <a:avLst/>
            </a:prstGeom>
            <a:gradFill rotWithShape="1">
              <a:gsLst>
                <a:gs pos="0">
                  <a:srgbClr val="84B75D">
                    <a:gamma/>
                    <a:shade val="0"/>
                    <a:invGamma/>
                  </a:srgbClr>
                </a:gs>
                <a:gs pos="100000">
                  <a:srgbClr val="84B75D"/>
                </a:gs>
              </a:gsLst>
              <a:lin ang="27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40" name="Oval 21"/>
            <p:cNvSpPr>
              <a:spLocks noChangeArrowheads="1"/>
            </p:cNvSpPr>
            <p:nvPr/>
          </p:nvSpPr>
          <p:spPr bwMode="gray">
            <a:xfrm>
              <a:off x="2334" y="1936"/>
              <a:ext cx="1097" cy="1104"/>
            </a:xfrm>
            <a:prstGeom prst="ellipse">
              <a:avLst/>
            </a:prstGeom>
            <a:gradFill rotWithShape="1">
              <a:gsLst>
                <a:gs pos="0">
                  <a:srgbClr val="B88A68">
                    <a:gamma/>
                    <a:shade val="54118"/>
                    <a:invGamma/>
                  </a:srgbClr>
                </a:gs>
                <a:gs pos="50000">
                  <a:srgbClr val="B88A68"/>
                </a:gs>
                <a:gs pos="100000">
                  <a:srgbClr val="B88A68">
                    <a:gamma/>
                    <a:shade val="54118"/>
                    <a:invGamma/>
                  </a:srgbClr>
                </a:gs>
              </a:gsLst>
              <a:lin ang="18900000" scaled="1"/>
            </a:gradFill>
            <a:ln>
              <a:noFill/>
            </a:ln>
            <a:effectLst/>
          </p:spPr>
          <p:txBody>
            <a:bodyPr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41" name="Oval 22"/>
            <p:cNvSpPr>
              <a:spLocks noChangeArrowheads="1"/>
            </p:cNvSpPr>
            <p:nvPr/>
          </p:nvSpPr>
          <p:spPr bwMode="gray">
            <a:xfrm>
              <a:off x="2334" y="1936"/>
              <a:ext cx="1097" cy="1104"/>
            </a:xfrm>
            <a:prstGeom prst="ellipse">
              <a:avLst/>
            </a:prstGeom>
            <a:gradFill rotWithShape="1">
              <a:gsLst>
                <a:gs pos="0">
                  <a:srgbClr val="84B75D"/>
                </a:gs>
                <a:gs pos="100000">
                  <a:srgbClr val="84B75D">
                    <a:gamma/>
                    <a:shade val="48627"/>
                    <a:invGamma/>
                  </a:srgbClr>
                </a:gs>
              </a:gsLst>
              <a:lin ang="2700000" scaled="1"/>
            </a:gradFill>
            <a:ln>
              <a:noFill/>
            </a:ln>
            <a:effectLst/>
          </p:spPr>
          <p:txBody>
            <a:bodyPr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grpSp>
      <p:grpSp>
        <p:nvGrpSpPr>
          <p:cNvPr id="5" name="Group 23"/>
          <p:cNvGrpSpPr/>
          <p:nvPr/>
        </p:nvGrpSpPr>
        <p:grpSpPr bwMode="auto">
          <a:xfrm>
            <a:off x="1692275" y="5084763"/>
            <a:ext cx="381000" cy="381000"/>
            <a:chOff x="2078" y="1680"/>
            <a:chExt cx="1615" cy="1615"/>
          </a:xfrm>
        </p:grpSpPr>
        <p:sp>
          <p:nvSpPr>
            <p:cNvPr id="130" name="Oval 2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1" name="Oval 25"/>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2" name="Oval 26"/>
            <p:cNvSpPr>
              <a:spLocks noChangeArrowheads="1"/>
            </p:cNvSpPr>
            <p:nvPr/>
          </p:nvSpPr>
          <p:spPr bwMode="gray">
            <a:xfrm>
              <a:off x="2253" y="1855"/>
              <a:ext cx="1265" cy="1265"/>
            </a:xfrm>
            <a:prstGeom prst="ellipse">
              <a:avLst/>
            </a:prstGeom>
            <a:gradFill rotWithShape="1">
              <a:gsLst>
                <a:gs pos="0">
                  <a:srgbClr val="B88A68">
                    <a:gamma/>
                    <a:tint val="0"/>
                    <a:invGamma/>
                  </a:srgbClr>
                </a:gs>
                <a:gs pos="50000">
                  <a:srgbClr val="B88A68"/>
                </a:gs>
                <a:gs pos="100000">
                  <a:srgbClr val="B88A68">
                    <a:gamma/>
                    <a:tint val="0"/>
                    <a:invGamma/>
                  </a:srgbClr>
                </a:gs>
              </a:gsLst>
              <a:lin ang="27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3" name="Oval 27"/>
            <p:cNvSpPr>
              <a:spLocks noChangeArrowheads="1"/>
            </p:cNvSpPr>
            <p:nvPr/>
          </p:nvSpPr>
          <p:spPr bwMode="gray">
            <a:xfrm>
              <a:off x="2253" y="1855"/>
              <a:ext cx="1265" cy="1265"/>
            </a:xfrm>
            <a:prstGeom prst="ellipse">
              <a:avLst/>
            </a:prstGeom>
            <a:gradFill rotWithShape="1">
              <a:gsLst>
                <a:gs pos="0">
                  <a:srgbClr val="B96F81"/>
                </a:gs>
                <a:gs pos="100000">
                  <a:srgbClr val="B96F81">
                    <a:gamma/>
                    <a:shade val="46275"/>
                    <a:invGamma/>
                  </a:srgbClr>
                </a:gs>
              </a:gsLst>
              <a:lin ang="5400000" scaled="1"/>
            </a:gradFill>
            <a:ln>
              <a:noFill/>
            </a:ln>
            <a:effectLst/>
          </p:spPr>
          <p:txBody>
            <a:bodyPr wrap="none"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4" name="Oval 28"/>
            <p:cNvSpPr>
              <a:spLocks noChangeArrowheads="1"/>
            </p:cNvSpPr>
            <p:nvPr/>
          </p:nvSpPr>
          <p:spPr bwMode="gray">
            <a:xfrm>
              <a:off x="2334" y="1936"/>
              <a:ext cx="1097" cy="1104"/>
            </a:xfrm>
            <a:prstGeom prst="ellipse">
              <a:avLst/>
            </a:prstGeom>
            <a:gradFill rotWithShape="1">
              <a:gsLst>
                <a:gs pos="0">
                  <a:srgbClr val="B88A68">
                    <a:gamma/>
                    <a:shade val="54118"/>
                    <a:invGamma/>
                  </a:srgbClr>
                </a:gs>
                <a:gs pos="50000">
                  <a:srgbClr val="B88A68"/>
                </a:gs>
                <a:gs pos="100000">
                  <a:srgbClr val="B88A68">
                    <a:gamma/>
                    <a:shade val="54118"/>
                    <a:invGamma/>
                  </a:srgbClr>
                </a:gs>
              </a:gsLst>
              <a:lin ang="18900000" scaled="1"/>
            </a:gradFill>
            <a:ln>
              <a:noFill/>
            </a:ln>
            <a:effectLst/>
          </p:spPr>
          <p:txBody>
            <a:bodyPr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sp>
          <p:nvSpPr>
            <p:cNvPr id="135" name="Oval 29"/>
            <p:cNvSpPr>
              <a:spLocks noChangeArrowheads="1"/>
            </p:cNvSpPr>
            <p:nvPr/>
          </p:nvSpPr>
          <p:spPr bwMode="gray">
            <a:xfrm>
              <a:off x="2334" y="1936"/>
              <a:ext cx="1097" cy="1104"/>
            </a:xfrm>
            <a:prstGeom prst="ellipse">
              <a:avLst/>
            </a:prstGeom>
            <a:gradFill rotWithShape="1">
              <a:gsLst>
                <a:gs pos="0">
                  <a:srgbClr val="B96F81"/>
                </a:gs>
                <a:gs pos="100000">
                  <a:srgbClr val="B96F81">
                    <a:gamma/>
                    <a:shade val="48627"/>
                    <a:invGamma/>
                  </a:srgbClr>
                </a:gs>
              </a:gsLst>
              <a:lin ang="2700000" scaled="1"/>
            </a:gradFill>
            <a:ln>
              <a:noFill/>
            </a:ln>
            <a:effectLst/>
          </p:spPr>
          <p:txBody>
            <a:bodyPr anchor="ctr"/>
            <a:lstStyle/>
            <a:p>
              <a:pPr fontAlgn="auto">
                <a:spcBef>
                  <a:spcPts val="0"/>
                </a:spcBef>
                <a:spcAft>
                  <a:spcPts val="0"/>
                </a:spcAft>
                <a:defRPr/>
              </a:pPr>
              <a:endParaRPr lang="zh-CN" altLang="en-US" sz="2000" kern="0">
                <a:solidFill>
                  <a:sysClr val="windowText" lastClr="000000"/>
                </a:solidFill>
                <a:latin typeface="微软雅黑" panose="020B0503020204020204" pitchFamily="34" charset="-122"/>
                <a:ea typeface="微软雅黑" panose="020B0503020204020204" pitchFamily="34" charset="-122"/>
              </a:endParaRPr>
            </a:p>
          </p:txBody>
        </p:sp>
      </p:grpSp>
      <p:sp>
        <p:nvSpPr>
          <p:cNvPr id="109" name="Text Box 44"/>
          <p:cNvSpPr txBox="1">
            <a:spLocks noChangeArrowheads="1"/>
          </p:cNvSpPr>
          <p:nvPr/>
        </p:nvSpPr>
        <p:spPr bwMode="black">
          <a:xfrm>
            <a:off x="654696" y="2555778"/>
            <a:ext cx="676944" cy="2385390"/>
          </a:xfrm>
          <a:prstGeom prst="rect">
            <a:avLst/>
          </a:prstGeom>
          <a:noFill/>
          <a:ln>
            <a:noFill/>
          </a:ln>
          <a:effectLst/>
        </p:spPr>
        <p:txBody>
          <a:bodyPr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eaLnBrk="1" hangingPunct="1">
              <a:defRPr sz="4000" b="1" cap="all">
                <a:ln w="0"/>
                <a:solidFill>
                  <a:srgbClr val="0070C0"/>
                </a:solidFill>
                <a:effectLst>
                  <a:reflection blurRad="12700" stA="50000" endPos="50000" dist="5000" dir="5400000" sy="-100000" rotWithShape="0"/>
                </a:effectLst>
                <a:latin typeface="微软雅黑" panose="020B0503020204020204" pitchFamily="34" charset="-122"/>
                <a:ea typeface="微软雅黑" panose="020B0503020204020204" pitchFamily="34" charset="-122"/>
                <a:cs typeface="+mj-cs"/>
              </a:defRPr>
            </a:lvl1pPr>
            <a:lvl2pPr algn="ctr" eaLnBrk="1" hangingPunct="1">
              <a:defRPr sz="3200" b="1">
                <a:solidFill>
                  <a:schemeClr val="bg1"/>
                </a:solidFill>
                <a:latin typeface="Verdana" panose="020B0604030504040204" pitchFamily="34" charset="0"/>
              </a:defRPr>
            </a:lvl2pPr>
            <a:lvl3pPr algn="ctr" eaLnBrk="1" hangingPunct="1">
              <a:defRPr sz="3200" b="1">
                <a:solidFill>
                  <a:schemeClr val="bg1"/>
                </a:solidFill>
                <a:latin typeface="Verdana" panose="020B0604030504040204" pitchFamily="34" charset="0"/>
              </a:defRPr>
            </a:lvl3pPr>
            <a:lvl4pPr algn="ctr" eaLnBrk="1" hangingPunct="1">
              <a:defRPr sz="3200" b="1">
                <a:solidFill>
                  <a:schemeClr val="bg1"/>
                </a:solidFill>
                <a:latin typeface="Verdana" panose="020B0604030504040204" pitchFamily="34" charset="0"/>
              </a:defRPr>
            </a:lvl4pPr>
            <a:lvl5pPr algn="ctr" eaLnBrk="1" hangingPunct="1">
              <a:defRPr sz="3200" b="1">
                <a:solidFill>
                  <a:schemeClr val="bg1"/>
                </a:solidFill>
                <a:latin typeface="Verdana" panose="020B0604030504040204" pitchFamily="34" charset="0"/>
              </a:defRPr>
            </a:lvl5pPr>
            <a:lvl6pPr marL="457200" algn="ctr" fontAlgn="base">
              <a:spcBef>
                <a:spcPct val="0"/>
              </a:spcBef>
              <a:spcAft>
                <a:spcPct val="0"/>
              </a:spcAft>
              <a:defRPr sz="3200" b="1">
                <a:solidFill>
                  <a:schemeClr val="bg1"/>
                </a:solidFill>
                <a:latin typeface="Verdana" panose="020B0604030504040204" pitchFamily="34" charset="0"/>
              </a:defRPr>
            </a:lvl6pPr>
            <a:lvl7pPr marL="914400" algn="ctr" fontAlgn="base">
              <a:spcBef>
                <a:spcPct val="0"/>
              </a:spcBef>
              <a:spcAft>
                <a:spcPct val="0"/>
              </a:spcAft>
              <a:defRPr sz="3200" b="1">
                <a:solidFill>
                  <a:schemeClr val="bg1"/>
                </a:solidFill>
                <a:latin typeface="Verdana" panose="020B0604030504040204" pitchFamily="34" charset="0"/>
              </a:defRPr>
            </a:lvl7pPr>
            <a:lvl8pPr marL="1371600" algn="ctr" fontAlgn="base">
              <a:spcBef>
                <a:spcPct val="0"/>
              </a:spcBef>
              <a:spcAft>
                <a:spcPct val="0"/>
              </a:spcAft>
              <a:defRPr sz="3200" b="1">
                <a:solidFill>
                  <a:schemeClr val="bg1"/>
                </a:solidFill>
                <a:latin typeface="Verdana" panose="020B0604030504040204" pitchFamily="34" charset="0"/>
              </a:defRPr>
            </a:lvl8pPr>
            <a:lvl9pPr marL="1828800" algn="ctr" fontAlgn="base">
              <a:spcBef>
                <a:spcPct val="0"/>
              </a:spcBef>
              <a:spcAft>
                <a:spcPct val="0"/>
              </a:spcAft>
              <a:defRPr sz="3200" b="1">
                <a:solidFill>
                  <a:schemeClr val="bg1"/>
                </a:solidFill>
                <a:latin typeface="Verdana" panose="020B0604030504040204" pitchFamily="34" charset="0"/>
              </a:defRPr>
            </a:lvl9pPr>
          </a:lstStyle>
          <a:p>
            <a:pPr>
              <a:defRPr/>
            </a:pPr>
            <a:r>
              <a:rPr lang="zh-CN" altLang="en-US" dirty="0" smtClean="0">
                <a:solidFill>
                  <a:schemeClr val="bg1"/>
                </a:solidFill>
                <a:effectLst>
                  <a:outerShdw blurRad="38100" dist="38100" dir="2700000" algn="tl">
                    <a:srgbClr val="000000">
                      <a:alpha val="43137"/>
                    </a:srgbClr>
                  </a:outerShdw>
                  <a:reflection blurRad="12700" stA="50000" endPos="50000" dist="5000" dir="5400000" sy="-100000" rotWithShape="0"/>
                </a:effectLst>
              </a:rPr>
              <a:t>目录</a:t>
            </a:r>
            <a:endParaRPr lang="en-US" altLang="zh-CN" dirty="0" smtClean="0">
              <a:solidFill>
                <a:schemeClr val="bg1"/>
              </a:solidFill>
              <a:effectLst>
                <a:outerShdw blurRad="38100" dist="38100" dir="2700000" algn="tl">
                  <a:srgbClr val="000000">
                    <a:alpha val="43137"/>
                  </a:srgbClr>
                </a:outerShdw>
                <a:reflection blurRad="12700" stA="50000" endPos="50000" dist="5000" dir="5400000" sy="-100000" rotWithShape="0"/>
              </a:effectLst>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251520" y="1412776"/>
            <a:ext cx="8424863" cy="720725"/>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anchor="ctr"/>
          <a:lstStyle/>
          <a:p>
            <a:pPr indent="720090" algn="just" eaLnBrk="0" fontAlgn="auto" hangingPunct="0">
              <a:lnSpc>
                <a:spcPct val="150000"/>
              </a:lnSpc>
              <a:spcBef>
                <a:spcPts val="600"/>
              </a:spcBef>
              <a:spcAft>
                <a:spcPts val="600"/>
              </a:spcAft>
              <a:defRPr/>
            </a:pPr>
            <a:r>
              <a:rPr lang="zh-CN" altLang="en-US" sz="1400" dirty="0" smtClean="0">
                <a:latin typeface="微软雅黑" panose="020B0503020204020204" pitchFamily="34" charset="-122"/>
                <a:ea typeface="微软雅黑" panose="020B0503020204020204" pitchFamily="34" charset="-122"/>
              </a:rPr>
              <a:t>大数据具备数据量大、数据类型多、数据处理速度要求高和价值密度低的特点，传统分析系统架构（</a:t>
            </a:r>
            <a:r>
              <a:rPr lang="en-US" altLang="zh-CN" sz="1400" dirty="0" smtClean="0">
                <a:latin typeface="微软雅黑" panose="020B0503020204020204" pitchFamily="34" charset="-122"/>
                <a:ea typeface="微软雅黑" panose="020B0503020204020204" pitchFamily="34" charset="-122"/>
              </a:rPr>
              <a:t>RDBMS +</a:t>
            </a:r>
            <a:r>
              <a:rPr lang="zh-CN" altLang="en-US" sz="1400" dirty="0" smtClean="0">
                <a:latin typeface="微软雅黑" panose="020B0503020204020204" pitchFamily="34" charset="-122"/>
                <a:ea typeface="微软雅黑" panose="020B0503020204020204" pitchFamily="34" charset="-122"/>
              </a:rPr>
              <a:t>小型机</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高端阵列模式）下，传统数据库无法支撑海量数据（如</a:t>
            </a:r>
            <a:r>
              <a:rPr lang="en-US" altLang="zh-CN" sz="1400" dirty="0" smtClean="0">
                <a:latin typeface="微软雅黑" panose="020B0503020204020204" pitchFamily="34" charset="-122"/>
                <a:ea typeface="微软雅黑" panose="020B0503020204020204" pitchFamily="34" charset="-122"/>
              </a:rPr>
              <a:t>100TB</a:t>
            </a:r>
            <a:r>
              <a:rPr lang="zh-CN" altLang="en-US" sz="1400" dirty="0" smtClean="0">
                <a:latin typeface="微软雅黑" panose="020B0503020204020204" pitchFamily="34" charset="-122"/>
                <a:ea typeface="微软雅黑" panose="020B0503020204020204" pitchFamily="34" charset="-122"/>
              </a:rPr>
              <a:t>以上，性能下降）、非结构化数据，现有</a:t>
            </a:r>
            <a:r>
              <a:rPr lang="en-US" altLang="zh-CN" sz="1400" dirty="0" smtClean="0">
                <a:latin typeface="微软雅黑" panose="020B0503020204020204" pitchFamily="34" charset="-122"/>
                <a:ea typeface="微软雅黑" panose="020B0503020204020204" pitchFamily="34" charset="-122"/>
              </a:rPr>
              <a:t>IOE</a:t>
            </a:r>
            <a:r>
              <a:rPr lang="zh-CN" altLang="en-US" sz="1400" dirty="0" smtClean="0">
                <a:latin typeface="微软雅黑" panose="020B0503020204020204" pitchFamily="34" charset="-122"/>
                <a:ea typeface="微软雅黑" panose="020B0503020204020204" pitchFamily="34" charset="-122"/>
              </a:rPr>
              <a:t>的架构无法线性扩展且成本高昂。</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24627"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大数据处理技术</a:t>
            </a:r>
            <a:endParaRPr lang="zh-CN" altLang="en-US" dirty="0" smtClean="0">
              <a:latin typeface="微软雅黑" panose="020B0503020204020204" pitchFamily="34" charset="-122"/>
              <a:ea typeface="微软雅黑" panose="020B0503020204020204" pitchFamily="34" charset="-122"/>
            </a:endParaRPr>
          </a:p>
        </p:txBody>
      </p:sp>
      <p:sp>
        <p:nvSpPr>
          <p:cNvPr id="6" name="TextBox 5"/>
          <p:cNvSpPr txBox="1"/>
          <p:nvPr/>
        </p:nvSpPr>
        <p:spPr>
          <a:xfrm>
            <a:off x="323528" y="908720"/>
            <a:ext cx="4680520" cy="369332"/>
          </a:xfrm>
          <a:prstGeom prst="rect">
            <a:avLst/>
          </a:prstGeom>
          <a:noFill/>
        </p:spPr>
        <p:txBody>
          <a:bodyPr wrap="square" rtlCol="0">
            <a:spAutoFit/>
          </a:bodyPr>
          <a:lstStyle/>
          <a:p>
            <a:r>
              <a:rPr lang="zh-CN" altLang="en-US" b="1" dirty="0" smtClean="0">
                <a:solidFill>
                  <a:srgbClr val="074277"/>
                </a:solidFill>
                <a:latin typeface="微软雅黑" panose="020B0503020204020204" pitchFamily="34" charset="-122"/>
                <a:ea typeface="微软雅黑" panose="020B0503020204020204" pitchFamily="34" charset="-122"/>
              </a:rPr>
              <a:t>大数据对传统数据处理技术体系提出挑战</a:t>
            </a:r>
            <a:endParaRPr lang="zh-CN" altLang="en-US" b="1" dirty="0">
              <a:solidFill>
                <a:srgbClr val="074277"/>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1" cstate="print"/>
          <a:srcRect/>
          <a:stretch>
            <a:fillRect/>
          </a:stretch>
        </p:blipFill>
        <p:spPr bwMode="auto">
          <a:xfrm>
            <a:off x="179512" y="2348880"/>
            <a:ext cx="8352928" cy="2243010"/>
          </a:xfrm>
          <a:prstGeom prst="rect">
            <a:avLst/>
          </a:prstGeom>
          <a:noFill/>
          <a:ln w="9525">
            <a:noFill/>
            <a:miter lim="800000"/>
            <a:headEnd/>
            <a:tailEnd/>
          </a:ln>
        </p:spPr>
      </p:pic>
      <p:sp>
        <p:nvSpPr>
          <p:cNvPr id="8" name="TextBox 7"/>
          <p:cNvSpPr txBox="1"/>
          <p:nvPr/>
        </p:nvSpPr>
        <p:spPr>
          <a:xfrm>
            <a:off x="539552" y="4653136"/>
            <a:ext cx="2016224" cy="369332"/>
          </a:xfrm>
          <a:prstGeom prst="rect">
            <a:avLst/>
          </a:prstGeom>
          <a:noFill/>
        </p:spPr>
        <p:txBody>
          <a:bodyPr wrap="square" rtlCol="0">
            <a:spAutoFit/>
          </a:bodyPr>
          <a:lstStyle/>
          <a:p>
            <a:r>
              <a:rPr lang="zh-CN" altLang="en-US" b="1" dirty="0" smtClean="0">
                <a:solidFill>
                  <a:srgbClr val="074277"/>
                </a:solidFill>
                <a:latin typeface="微软雅黑" panose="020B0503020204020204" pitchFamily="34" charset="-122"/>
                <a:ea typeface="微软雅黑" panose="020B0503020204020204" pitchFamily="34" charset="-122"/>
              </a:rPr>
              <a:t>大数据处理技术</a:t>
            </a:r>
            <a:endParaRPr lang="zh-CN" altLang="en-US" b="1" dirty="0" smtClean="0">
              <a:solidFill>
                <a:srgbClr val="074277"/>
              </a:solidFill>
              <a:latin typeface="微软雅黑" panose="020B0503020204020204" pitchFamily="34" charset="-122"/>
              <a:ea typeface="微软雅黑" panose="020B0503020204020204" pitchFamily="34" charset="-122"/>
            </a:endParaRPr>
          </a:p>
        </p:txBody>
      </p:sp>
      <p:pic>
        <p:nvPicPr>
          <p:cNvPr id="2051" name="Picture 3"/>
          <p:cNvPicPr>
            <a:picLocks noChangeAspect="1" noChangeArrowheads="1"/>
          </p:cNvPicPr>
          <p:nvPr/>
        </p:nvPicPr>
        <p:blipFill>
          <a:blip r:embed="rId2" cstate="print"/>
          <a:srcRect/>
          <a:stretch>
            <a:fillRect/>
          </a:stretch>
        </p:blipFill>
        <p:spPr bwMode="auto">
          <a:xfrm>
            <a:off x="251520" y="5013176"/>
            <a:ext cx="5048250" cy="1657350"/>
          </a:xfrm>
          <a:prstGeom prst="rect">
            <a:avLst/>
          </a:prstGeom>
          <a:noFill/>
          <a:ln w="9525">
            <a:noFill/>
            <a:miter lim="800000"/>
            <a:headEnd/>
            <a:tailEnd/>
          </a:ln>
        </p:spPr>
      </p:pic>
      <p:sp>
        <p:nvSpPr>
          <p:cNvPr id="10" name="矩形 9"/>
          <p:cNvSpPr/>
          <p:nvPr/>
        </p:nvSpPr>
        <p:spPr bwMode="auto">
          <a:xfrm>
            <a:off x="251520" y="6525344"/>
            <a:ext cx="1872208" cy="260648"/>
          </a:xfrm>
          <a:prstGeom prst="rect">
            <a:avLst/>
          </a:prstGeom>
          <a:solidFill>
            <a:schemeClr val="bg1"/>
          </a:solidFill>
          <a:ln w="9525" algn="ctr">
            <a:noFill/>
            <a:miter lim="800000"/>
          </a:ln>
        </p:spPr>
        <p:txBody>
          <a:bodyPr rtlCol="0" anchor="ctr"/>
          <a:lstStyle/>
          <a:p>
            <a:pPr algn="ctr"/>
            <a:endParaRPr lang="zh-CN" altLang="en-US" sz="1200" b="1" dirty="0">
              <a:latin typeface="微软雅黑" panose="020B0503020204020204" pitchFamily="34" charset="-122"/>
              <a:ea typeface="微软雅黑" panose="020B0503020204020204" pitchFamily="34" charset="-122"/>
            </a:endParaRPr>
          </a:p>
        </p:txBody>
      </p:sp>
      <p:sp>
        <p:nvSpPr>
          <p:cNvPr id="11" name="TextBox 10"/>
          <p:cNvSpPr txBox="1"/>
          <p:nvPr/>
        </p:nvSpPr>
        <p:spPr>
          <a:xfrm>
            <a:off x="5292080" y="5013176"/>
            <a:ext cx="3707904" cy="1631216"/>
          </a:xfrm>
          <a:prstGeom prst="rect">
            <a:avLst/>
          </a:prstGeom>
          <a:noFill/>
        </p:spPr>
        <p:txBody>
          <a:bodyPr wrap="square" rtlCol="0">
            <a:spAutoFit/>
          </a:bodyPr>
          <a:lstStyle/>
          <a:p>
            <a:r>
              <a:rPr lang="en-US" altLang="zh-CN" sz="1600" dirty="0" err="1" smtClean="0">
                <a:latin typeface="微软雅黑" panose="020B0503020204020204" pitchFamily="34" charset="-122"/>
                <a:ea typeface="微软雅黑" panose="020B0503020204020204" pitchFamily="34" charset="-122"/>
              </a:rPr>
              <a:t>OldSQL</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：传统关系型数据库</a:t>
            </a:r>
            <a:endParaRPr lang="zh-CN" altLang="en-US" sz="1600" dirty="0" smtClean="0">
              <a:latin typeface="微软雅黑" panose="020B0503020204020204" pitchFamily="34" charset="-122"/>
              <a:ea typeface="微软雅黑" panose="020B0503020204020204" pitchFamily="34" charset="-122"/>
            </a:endParaRPr>
          </a:p>
          <a:p>
            <a:r>
              <a:rPr lang="en-US" altLang="zh-CN" sz="1600" dirty="0" err="1" smtClean="0">
                <a:latin typeface="微软雅黑" panose="020B0503020204020204" pitchFamily="34" charset="-122"/>
                <a:ea typeface="微软雅黑" panose="020B0503020204020204" pitchFamily="34" charset="-122"/>
              </a:rPr>
              <a:t>NewSQL</a:t>
            </a:r>
            <a:r>
              <a:rPr lang="zh-CN" altLang="en-US" sz="1600" dirty="0" smtClean="0">
                <a:latin typeface="微软雅黑" panose="020B0503020204020204" pitchFamily="34" charset="-122"/>
                <a:ea typeface="微软雅黑" panose="020B0503020204020204" pitchFamily="34" charset="-122"/>
              </a:rPr>
              <a:t>：新型</a:t>
            </a:r>
            <a:r>
              <a:rPr lang="en-US" altLang="zh-CN" sz="1600" dirty="0" smtClean="0">
                <a:latin typeface="微软雅黑" panose="020B0503020204020204" pitchFamily="34" charset="-122"/>
                <a:ea typeface="微软雅黑" panose="020B0503020204020204" pitchFamily="34" charset="-122"/>
              </a:rPr>
              <a:t>MPP</a:t>
            </a:r>
            <a:r>
              <a:rPr lang="zh-CN" altLang="en-US" sz="1600" dirty="0" smtClean="0">
                <a:latin typeface="微软雅黑" panose="020B0503020204020204" pitchFamily="34" charset="-122"/>
                <a:ea typeface="微软雅黑" panose="020B0503020204020204" pitchFamily="34" charset="-122"/>
              </a:rPr>
              <a:t>数据库，关系型数据库</a:t>
            </a:r>
            <a:endParaRPr lang="zh-CN" altLang="en-US" sz="1600" dirty="0" smtClean="0">
              <a:latin typeface="微软雅黑" panose="020B0503020204020204" pitchFamily="34" charset="-122"/>
              <a:ea typeface="微软雅黑" panose="020B0503020204020204" pitchFamily="34" charset="-122"/>
            </a:endParaRPr>
          </a:p>
          <a:p>
            <a:r>
              <a:rPr lang="en-US" altLang="zh-CN" sz="1600" dirty="0" err="1" smtClean="0">
                <a:latin typeface="微软雅黑" panose="020B0503020204020204" pitchFamily="34" charset="-122"/>
                <a:ea typeface="微软雅黑" panose="020B0503020204020204" pitchFamily="34" charset="-122"/>
              </a:rPr>
              <a:t>NoSQL</a:t>
            </a:r>
            <a:r>
              <a:rPr lang="zh-CN" altLang="en-US" sz="1600" dirty="0" smtClean="0">
                <a:latin typeface="微软雅黑" panose="020B0503020204020204" pitchFamily="34" charset="-122"/>
                <a:ea typeface="微软雅黑" panose="020B0503020204020204" pitchFamily="34" charset="-122"/>
              </a:rPr>
              <a:t>：泛指非关系型的数据库</a:t>
            </a:r>
            <a:endParaRPr lang="zh-CN" altLang="en-US" sz="1600" dirty="0" smtClean="0">
              <a:latin typeface="微软雅黑" panose="020B0503020204020204" pitchFamily="34" charset="-122"/>
              <a:ea typeface="微软雅黑" panose="020B0503020204020204" pitchFamily="34" charset="-122"/>
            </a:endParaRPr>
          </a:p>
          <a:p>
            <a:r>
              <a:rPr lang="en-US" altLang="zh-CN" sz="1600" dirty="0" err="1" smtClean="0">
                <a:latin typeface="微软雅黑" panose="020B0503020204020204" pitchFamily="34" charset="-122"/>
                <a:ea typeface="微软雅黑" panose="020B0503020204020204" pitchFamily="34" charset="-122"/>
              </a:rPr>
              <a:t>Hadoop</a:t>
            </a:r>
            <a:r>
              <a:rPr lang="zh-CN" altLang="en-US" sz="1600" dirty="0" smtClean="0">
                <a:latin typeface="微软雅黑" panose="020B0503020204020204" pitchFamily="34" charset="-122"/>
                <a:ea typeface="微软雅黑" panose="020B0503020204020204" pitchFamily="34" charset="-122"/>
              </a:rPr>
              <a:t>：对大量数据进行分布式存储和处理的软件框架</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27"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大数据三大技术比较</a:t>
            </a:r>
            <a:endParaRPr lang="zh-CN" altLang="en-US" dirty="0" smtClean="0">
              <a:latin typeface="微软雅黑" panose="020B0503020204020204" pitchFamily="34" charset="-122"/>
              <a:ea typeface="微软雅黑" panose="020B0503020204020204" pitchFamily="34" charset="-122"/>
            </a:endParaRPr>
          </a:p>
        </p:txBody>
      </p:sp>
      <p:sp>
        <p:nvSpPr>
          <p:cNvPr id="12" name="圆角矩形 11"/>
          <p:cNvSpPr/>
          <p:nvPr/>
        </p:nvSpPr>
        <p:spPr>
          <a:xfrm>
            <a:off x="179512" y="1052091"/>
            <a:ext cx="8424863" cy="720725"/>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just" eaLnBrk="0" fontAlgn="auto" hangingPunct="0">
              <a:lnSpc>
                <a:spcPct val="150000"/>
              </a:lnSpc>
              <a:spcBef>
                <a:spcPts val="600"/>
              </a:spcBef>
              <a:spcAft>
                <a:spcPts val="600"/>
              </a:spcAft>
              <a:defRPr/>
            </a:pPr>
            <a:r>
              <a:rPr lang="zh-CN" altLang="en-US" sz="1600" kern="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面对海量种类繁多的数据进行实时数据分析和离线数据分析</a:t>
            </a:r>
            <a:r>
              <a:rPr lang="zh-CN" altLang="en-US" sz="1600" kern="0" dirty="0" smtClean="0">
                <a:solidFill>
                  <a:schemeClr val="tx1"/>
                </a:solidFill>
                <a:latin typeface="微软雅黑" panose="020B0503020204020204" pitchFamily="34" charset="-122"/>
                <a:ea typeface="微软雅黑" panose="020B0503020204020204" pitchFamily="34" charset="-122"/>
                <a:cs typeface="Arial" panose="020B0604020202020204" pitchFamily="34" charset="0"/>
              </a:rPr>
              <a:t>，仅有传统</a:t>
            </a:r>
            <a:r>
              <a:rPr lang="zh-CN" altLang="en-US" sz="1600" kern="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的数据库技术已不适用</a:t>
            </a:r>
            <a:r>
              <a:rPr lang="zh-CN" altLang="en-US" sz="1600" kern="0" dirty="0" smtClean="0">
                <a:solidFill>
                  <a:schemeClr val="tx1"/>
                </a:solidFill>
                <a:latin typeface="微软雅黑" panose="020B0503020204020204" pitchFamily="34" charset="-122"/>
                <a:ea typeface="微软雅黑" panose="020B0503020204020204" pitchFamily="34" charset="-122"/>
                <a:cs typeface="Arial" panose="020B0604020202020204" pitchFamily="34" charset="0"/>
              </a:rPr>
              <a:t>，需要针对不同数据场景选择不同技术手段。</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144016" y="5273913"/>
            <a:ext cx="8892480" cy="1323439"/>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MPP</a:t>
            </a:r>
            <a:r>
              <a:rPr lang="zh-CN" altLang="en-US" sz="1600" dirty="0" smtClean="0">
                <a:latin typeface="微软雅黑" panose="020B0503020204020204" pitchFamily="34" charset="-122"/>
                <a:ea typeface="微软雅黑" panose="020B0503020204020204" pitchFamily="34" charset="-122"/>
              </a:rPr>
              <a:t>数据库：适合结构化数据的深度分析、复杂查询以及多变的自助分析类应用、数据集市等。</a:t>
            </a:r>
            <a:endParaRPr lang="zh-CN" altLang="en-US" sz="1600" dirty="0" smtClean="0">
              <a:latin typeface="微软雅黑" panose="020B0503020204020204" pitchFamily="34" charset="-122"/>
              <a:ea typeface="微软雅黑" panose="020B0503020204020204" pitchFamily="34" charset="-122"/>
            </a:endParaRPr>
          </a:p>
          <a:p>
            <a:r>
              <a:rPr lang="en-US" altLang="zh-CN" sz="1600" dirty="0" err="1" smtClean="0">
                <a:latin typeface="微软雅黑" panose="020B0503020204020204" pitchFamily="34" charset="-122"/>
                <a:ea typeface="微软雅黑" panose="020B0503020204020204" pitchFamily="34" charset="-122"/>
              </a:rPr>
              <a:t>Hadoop</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：适合海量数据存储查询</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详单存储和查询</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、批量数据</a:t>
            </a:r>
            <a:r>
              <a:rPr lang="en-US" altLang="zh-CN" sz="1600" dirty="0" smtClean="0">
                <a:latin typeface="微软雅黑" panose="020B0503020204020204" pitchFamily="34" charset="-122"/>
                <a:ea typeface="微软雅黑" panose="020B0503020204020204" pitchFamily="34" charset="-122"/>
              </a:rPr>
              <a:t>ETL</a:t>
            </a:r>
            <a:r>
              <a:rPr lang="zh-CN" altLang="en-US" sz="1600" dirty="0" smtClean="0">
                <a:latin typeface="微软雅黑" panose="020B0503020204020204" pitchFamily="34" charset="-122"/>
                <a:ea typeface="微软雅黑" panose="020B0503020204020204" pitchFamily="34" charset="-122"/>
              </a:rPr>
              <a:t>、非结构化数据分析</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日志分析、文本分析</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等。</a:t>
            </a:r>
            <a:endParaRPr lang="zh-CN" altLang="en-US"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传统数据库：在复杂关联、汇总、事务处理方面能力强，适合数据量小、高可靠、数据价值密度高的应用。</a:t>
            </a:r>
            <a:endParaRPr lang="zh-CN" altLang="en-US" sz="1600" dirty="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1" cstate="print"/>
          <a:srcRect/>
          <a:stretch>
            <a:fillRect/>
          </a:stretch>
        </p:blipFill>
        <p:spPr bwMode="auto">
          <a:xfrm>
            <a:off x="72008" y="1844823"/>
            <a:ext cx="8964488" cy="3294179"/>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 CMDI.">
  <a:themeElements>
    <a:clrScheme name="(C) CMDI. 1">
      <a:dk1>
        <a:srgbClr val="000000"/>
      </a:dk1>
      <a:lt1>
        <a:srgbClr val="FFFFFF"/>
      </a:lt1>
      <a:dk2>
        <a:srgbClr val="FFFFFF"/>
      </a:dk2>
      <a:lt2>
        <a:srgbClr val="808080"/>
      </a:lt2>
      <a:accent1>
        <a:srgbClr val="0A579E"/>
      </a:accent1>
      <a:accent2>
        <a:srgbClr val="00A0E9"/>
      </a:accent2>
      <a:accent3>
        <a:srgbClr val="FFFFFF"/>
      </a:accent3>
      <a:accent4>
        <a:srgbClr val="000000"/>
      </a:accent4>
      <a:accent5>
        <a:srgbClr val="AAB4CC"/>
      </a:accent5>
      <a:accent6>
        <a:srgbClr val="0091D3"/>
      </a:accent6>
      <a:hlink>
        <a:srgbClr val="8EC43E"/>
      </a:hlink>
      <a:folHlink>
        <a:srgbClr val="FCC900"/>
      </a:folHlink>
    </a:clrScheme>
    <a:fontScheme name="(C) CMDI.">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99"/>
        </a:solidFill>
        <a:ln w="9525" algn="ctr">
          <a:noFill/>
          <a:miter lim="800000"/>
        </a:ln>
      </a:spPr>
      <a:bodyPr anchor="ctr"/>
      <a:lstStyle>
        <a:defPPr algn="ctr">
          <a:defRPr sz="1200" b="1" dirty="0">
            <a:latin typeface="微软雅黑" panose="020B0503020204020204" pitchFamily="34" charset="-122"/>
            <a:ea typeface="微软雅黑" panose="020B0503020204020204" pitchFamily="34" charset="-122"/>
          </a:defRPr>
        </a:defPPr>
      </a:lstStyle>
    </a:spDef>
  </a:objectDefaults>
  <a:extraClrSchemeLst>
    <a:extraClrScheme>
      <a:clrScheme name="(C) CMDI. 1">
        <a:dk1>
          <a:srgbClr val="000000"/>
        </a:dk1>
        <a:lt1>
          <a:srgbClr val="FFFFFF"/>
        </a:lt1>
        <a:dk2>
          <a:srgbClr val="FFFFFF"/>
        </a:dk2>
        <a:lt2>
          <a:srgbClr val="808080"/>
        </a:lt2>
        <a:accent1>
          <a:srgbClr val="0A579E"/>
        </a:accent1>
        <a:accent2>
          <a:srgbClr val="00A0E9"/>
        </a:accent2>
        <a:accent3>
          <a:srgbClr val="FFFFFF"/>
        </a:accent3>
        <a:accent4>
          <a:srgbClr val="000000"/>
        </a:accent4>
        <a:accent5>
          <a:srgbClr val="AAB4CC"/>
        </a:accent5>
        <a:accent6>
          <a:srgbClr val="0091D3"/>
        </a:accent6>
        <a:hlink>
          <a:srgbClr val="8EC43E"/>
        </a:hlink>
        <a:folHlink>
          <a:srgbClr val="FCC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 CMDI.  ">
  <a:themeElements>
    <a:clrScheme name="(C) CMDI.   1">
      <a:dk1>
        <a:srgbClr val="000000"/>
      </a:dk1>
      <a:lt1>
        <a:srgbClr val="FFFFFF"/>
      </a:lt1>
      <a:dk2>
        <a:srgbClr val="FFFFFF"/>
      </a:dk2>
      <a:lt2>
        <a:srgbClr val="808080"/>
      </a:lt2>
      <a:accent1>
        <a:srgbClr val="0A579E"/>
      </a:accent1>
      <a:accent2>
        <a:srgbClr val="00A0E9"/>
      </a:accent2>
      <a:accent3>
        <a:srgbClr val="FFFFFF"/>
      </a:accent3>
      <a:accent4>
        <a:srgbClr val="000000"/>
      </a:accent4>
      <a:accent5>
        <a:srgbClr val="AAB4CC"/>
      </a:accent5>
      <a:accent6>
        <a:srgbClr val="0091D3"/>
      </a:accent6>
      <a:hlink>
        <a:srgbClr val="8EC43E"/>
      </a:hlink>
      <a:folHlink>
        <a:srgbClr val="FCC900"/>
      </a:folHlink>
    </a:clrScheme>
    <a:fontScheme name="(C) CMDI.  ">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 CMDI.   1">
        <a:dk1>
          <a:srgbClr val="000000"/>
        </a:dk1>
        <a:lt1>
          <a:srgbClr val="FFFFFF"/>
        </a:lt1>
        <a:dk2>
          <a:srgbClr val="FFFFFF"/>
        </a:dk2>
        <a:lt2>
          <a:srgbClr val="808080"/>
        </a:lt2>
        <a:accent1>
          <a:srgbClr val="0A579E"/>
        </a:accent1>
        <a:accent2>
          <a:srgbClr val="00A0E9"/>
        </a:accent2>
        <a:accent3>
          <a:srgbClr val="FFFFFF"/>
        </a:accent3>
        <a:accent4>
          <a:srgbClr val="000000"/>
        </a:accent4>
        <a:accent5>
          <a:srgbClr val="AAB4CC"/>
        </a:accent5>
        <a:accent6>
          <a:srgbClr val="0091D3"/>
        </a:accent6>
        <a:hlink>
          <a:srgbClr val="8EC43E"/>
        </a:hlink>
        <a:folHlink>
          <a:srgbClr val="FCC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4762</Words>
  <Application>WPS 演示</Application>
  <PresentationFormat>全屏显示(4:3)</PresentationFormat>
  <Paragraphs>573</Paragraphs>
  <Slides>20</Slides>
  <Notes>19</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20</vt:i4>
      </vt:variant>
    </vt:vector>
  </HeadingPairs>
  <TitlesOfParts>
    <vt:vector size="35" baseType="lpstr">
      <vt:lpstr>Arial</vt:lpstr>
      <vt:lpstr>宋体</vt:lpstr>
      <vt:lpstr>Wingdings</vt:lpstr>
      <vt:lpstr>黑体</vt:lpstr>
      <vt:lpstr>微软雅黑</vt:lpstr>
      <vt:lpstr>华文楷体</vt:lpstr>
      <vt:lpstr>华文细黑</vt:lpstr>
      <vt:lpstr>Verdana</vt:lpstr>
      <vt:lpstr>Arial Unicode MS</vt:lpstr>
      <vt:lpstr>MS PGothic</vt:lpstr>
      <vt:lpstr>华文细黑</vt:lpstr>
      <vt:lpstr>Calibri</vt:lpstr>
      <vt:lpstr>(C) CMDI.</vt:lpstr>
      <vt:lpstr>(C) CMDI.  </vt:lpstr>
      <vt:lpstr>Visio.Drawing.11</vt:lpstr>
      <vt:lpstr>大数据平台架构及建设思路</vt:lpstr>
      <vt:lpstr>PowerPoint 演示文稿</vt:lpstr>
      <vt:lpstr>什么是大数据</vt:lpstr>
      <vt:lpstr>运营商对大数据的理解</vt:lpstr>
      <vt:lpstr>中国移动数据分布</vt:lpstr>
      <vt:lpstr>运营商大数据运用</vt:lpstr>
      <vt:lpstr>PowerPoint 演示文稿</vt:lpstr>
      <vt:lpstr>大数据处理技术</vt:lpstr>
      <vt:lpstr>大数据三大技术比较</vt:lpstr>
      <vt:lpstr>中国移动大数据目标架构</vt:lpstr>
      <vt:lpstr>PowerPoint 演示文稿</vt:lpstr>
      <vt:lpstr>PowerPoint 演示文稿</vt:lpstr>
      <vt:lpstr>PowerPoint 演示文稿</vt:lpstr>
      <vt:lpstr>PowerPoint 演示文稿</vt:lpstr>
      <vt:lpstr>PowerPoint 演示文稿</vt:lpstr>
      <vt:lpstr>PowerPoint 演示文稿</vt:lpstr>
      <vt:lpstr>建设重点3——HADOOP服务器测算模型</vt:lpstr>
      <vt:lpstr>建设重点4——HADOOP集群对局址的选择1/2</vt:lpstr>
      <vt:lpstr>建设重点4——HADOOP集群对局址的选择2/2</vt:lpstr>
      <vt:lpstr>PowerPoint 演示文稿</vt:lpstr>
    </vt:vector>
  </TitlesOfParts>
  <Company>上海诺睿网络信息科技有限公司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ERICLAU | NordriDesign™ Corporation.</dc:creator>
  <cp:lastModifiedBy>lxw911</cp:lastModifiedBy>
  <cp:revision>794</cp:revision>
  <dcterms:created xsi:type="dcterms:W3CDTF">2010-02-22T07:41:00Z</dcterms:created>
  <dcterms:modified xsi:type="dcterms:W3CDTF">2019-07-28T03:10:12Z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