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70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4" r:id="rId19"/>
    <p:sldId id="273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4" autoAdjust="0"/>
    <p:restoredTop sz="86519" autoAdjust="0"/>
  </p:normalViewPr>
  <p:slideViewPr>
    <p:cSldViewPr>
      <p:cViewPr>
        <p:scale>
          <a:sx n="100" d="100"/>
          <a:sy n="100" d="100"/>
        </p:scale>
        <p:origin x="-1002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792088"/>
          </a:xfrm>
        </p:spPr>
        <p:txBody>
          <a:bodyPr/>
          <a:lstStyle/>
          <a:p>
            <a:r>
              <a:rPr lang="zh-CN" altLang="en-US" dirty="0" smtClean="0"/>
              <a:t>实时查询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平台介绍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67544" y="1628800"/>
            <a:ext cx="8280920" cy="4968552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体系架构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功能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/>
              <a:t>d</a:t>
            </a:r>
            <a:r>
              <a:rPr lang="en-US" altLang="zh-CN" dirty="0" smtClean="0"/>
              <a:t>ruid</a:t>
            </a:r>
            <a:r>
              <a:rPr lang="zh-CN" altLang="en-US" dirty="0" smtClean="0"/>
              <a:t>分布式实时查询系统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altLang="zh-CN" dirty="0" smtClean="0"/>
              <a:t>druid</a:t>
            </a:r>
            <a:r>
              <a:rPr lang="zh-CN" altLang="en-US" dirty="0" smtClean="0"/>
              <a:t>特性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性能</a:t>
            </a:r>
            <a:endParaRPr lang="en-US" altLang="zh-CN" dirty="0" smtClean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zh-CN" altLang="en-US" dirty="0" smtClean="0"/>
              <a:t>未来发展及问题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670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明细类型查询要求</a:t>
            </a:r>
            <a:r>
              <a:rPr lang="en-US" altLang="zh-CN" dirty="0" smtClean="0"/>
              <a:t>(6)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对于统计类型的查询，从请求者角度去考虑：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、降低维度选择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、时间范围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、过滤条件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主要是从这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方面考虑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endParaRPr lang="en-US" altLang="zh-CN" dirty="0"/>
          </a:p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而对于平台本身，我们采用分表的思路，将使用频率较高的维度组合成一张小表。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2800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明细类型查询要求</a:t>
            </a:r>
            <a:r>
              <a:rPr lang="en-US" altLang="zh-CN" dirty="0" smtClean="0"/>
              <a:t>(7)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对于明细类型的查询，从请求者角度去考虑：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、降低维度选择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、时间范围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r>
              <a:rPr lang="en-US" altLang="zh-CN" dirty="0" smtClean="0"/>
              <a:t>3</a:t>
            </a:r>
            <a:r>
              <a:rPr lang="zh-CN" altLang="en-US" dirty="0" smtClean="0"/>
              <a:t>、过滤条件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主要是从这</a:t>
            </a:r>
            <a:r>
              <a:rPr lang="en-US" altLang="zh-CN" dirty="0" smtClean="0"/>
              <a:t>3</a:t>
            </a:r>
            <a:r>
              <a:rPr lang="zh-CN" altLang="en-US" dirty="0" smtClean="0"/>
              <a:t>方面考虑，这里有个问题明细数据查询总体量还是比较大，所以需要从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个方面结合起来一起考虑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endParaRPr lang="en-US" altLang="zh-CN" dirty="0"/>
          </a:p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而对于平台本身而言，明细数据查询量如果实在很大，只能借助离线平台进行查询了（这也是目前我们离线平台正在调研如何使用界面）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638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分页功能</a:t>
            </a:r>
            <a:r>
              <a:rPr lang="en-US" altLang="zh-CN" dirty="0" smtClean="0"/>
              <a:t>(8)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zh-CN" altLang="en-US" dirty="0"/>
              <a:t>分</a:t>
            </a:r>
            <a:r>
              <a:rPr lang="zh-CN" altLang="en-US" dirty="0" smtClean="0"/>
              <a:t>页功能很好理解，实现分页机制，主要是考虑到快速响应返回给前端展示（毕竟如果这个结果集是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条记录，前端全部接收完再展示，还是有所延迟的）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r>
              <a:rPr lang="zh-CN" altLang="en-US" dirty="0"/>
              <a:t>但</a:t>
            </a:r>
            <a:r>
              <a:rPr lang="zh-CN" altLang="en-US" dirty="0" smtClean="0"/>
              <a:t>目前我们实时查询平台的分页功能还有不完善的地方，因为不是数据库机制（</a:t>
            </a:r>
            <a:r>
              <a:rPr lang="en-US" altLang="zh-CN" dirty="0" err="1" smtClean="0"/>
              <a:t>noSQL</a:t>
            </a:r>
            <a:r>
              <a:rPr lang="zh-CN" altLang="en-US" dirty="0" smtClean="0"/>
              <a:t>机制），所以没有办法快速得到返回的记录总数（但如果查询下一页，如果有的话，还是能返回的）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8620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排序功能</a:t>
            </a:r>
            <a:r>
              <a:rPr lang="en-US" altLang="zh-CN" dirty="0" smtClean="0"/>
              <a:t>(9)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主要是针对前端发送的查询条件中包含的排序信息，进行排序处理。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45301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Filter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(10)</a:t>
            </a:r>
            <a:endParaRPr lang="en-US" altLang="zh-CN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主要是针对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条件和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条件中的过滤条件，使用起来方便缩小结果集。详细内容参考另一个</a:t>
            </a:r>
            <a:r>
              <a:rPr lang="en-US" altLang="zh-CN" dirty="0" err="1" smtClean="0"/>
              <a:t>ppt</a:t>
            </a:r>
            <a:r>
              <a:rPr lang="en-US" altLang="zh-CN" dirty="0" smtClean="0"/>
              <a:t>(</a:t>
            </a:r>
            <a:r>
              <a:rPr lang="zh-CN" altLang="en-US" dirty="0"/>
              <a:t>查询</a:t>
            </a:r>
            <a:r>
              <a:rPr lang="en-US" altLang="zh-CN" dirty="0"/>
              <a:t>API</a:t>
            </a:r>
            <a:r>
              <a:rPr lang="zh-CN" altLang="en-US" dirty="0"/>
              <a:t>介绍和查询</a:t>
            </a:r>
            <a:r>
              <a:rPr lang="en-US" altLang="zh-CN" dirty="0"/>
              <a:t>API</a:t>
            </a:r>
            <a:r>
              <a:rPr lang="zh-CN" altLang="en-US" dirty="0"/>
              <a:t>中的</a:t>
            </a:r>
            <a:r>
              <a:rPr lang="en-US" altLang="zh-CN" dirty="0"/>
              <a:t>JS</a:t>
            </a:r>
            <a:r>
              <a:rPr lang="zh-CN" altLang="en-US" dirty="0"/>
              <a:t>和</a:t>
            </a:r>
            <a:r>
              <a:rPr lang="en-US" altLang="zh-CN" dirty="0"/>
              <a:t>match</a:t>
            </a:r>
            <a:r>
              <a:rPr lang="zh-CN" altLang="en-US" dirty="0"/>
              <a:t>匹配讲解</a:t>
            </a:r>
            <a:r>
              <a:rPr lang="en-US" altLang="zh-CN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982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返回格式功能</a:t>
            </a:r>
            <a:r>
              <a:rPr lang="en-US" altLang="zh-CN" dirty="0" smtClean="0"/>
              <a:t>(11)</a:t>
            </a:r>
            <a:endParaRPr lang="en-US" altLang="zh-CN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是为了丰富返回结果的多元化，所以目前提供了返回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两种格式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其中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格式是对外提供下载的方式，供用户使用，目前</a:t>
            </a:r>
            <a:r>
              <a:rPr lang="en-US" altLang="zh-CN" dirty="0" smtClean="0"/>
              <a:t>file</a:t>
            </a:r>
            <a:r>
              <a:rPr lang="zh-CN" altLang="en-US" dirty="0" smtClean="0"/>
              <a:t>存储方式是</a:t>
            </a:r>
            <a:r>
              <a:rPr lang="en-US" altLang="zh-CN" dirty="0" smtClean="0"/>
              <a:t>csv</a:t>
            </a:r>
            <a:r>
              <a:rPr lang="zh-CN" altLang="en-US" dirty="0" smtClean="0"/>
              <a:t>，方便导入到</a:t>
            </a:r>
            <a:r>
              <a:rPr lang="en-US" altLang="zh-CN" dirty="0" smtClean="0"/>
              <a:t>excel</a:t>
            </a:r>
            <a:r>
              <a:rPr lang="zh-CN" altLang="en-US" dirty="0" smtClean="0"/>
              <a:t>里做其他的业务操作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92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druid</a:t>
            </a:r>
            <a:r>
              <a:rPr lang="zh-CN" altLang="en-US" dirty="0"/>
              <a:t>分布式实时</a:t>
            </a:r>
            <a:r>
              <a:rPr lang="zh-CN" altLang="en-US" dirty="0" smtClean="0"/>
              <a:t>查询</a:t>
            </a:r>
            <a:r>
              <a:rPr lang="zh-CN" altLang="en-US" dirty="0"/>
              <a:t>系统</a:t>
            </a:r>
            <a:r>
              <a:rPr lang="en-US" altLang="zh-CN" dirty="0" smtClean="0"/>
              <a:t>(12)</a:t>
            </a:r>
            <a:endParaRPr lang="en-US" altLang="zh-CN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84784"/>
            <a:ext cx="8712968" cy="518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21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Druid</a:t>
            </a:r>
            <a:r>
              <a:rPr lang="zh-CN" altLang="en-US" dirty="0" smtClean="0"/>
              <a:t>的特性</a:t>
            </a:r>
            <a:r>
              <a:rPr lang="en-US" altLang="zh-CN" dirty="0" smtClean="0"/>
              <a:t>(13)</a:t>
            </a:r>
            <a:endParaRPr lang="en-US" altLang="zh-CN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79512" y="1340768"/>
            <a:ext cx="8712968" cy="5400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Druid</a:t>
            </a:r>
            <a:r>
              <a:rPr lang="zh-CN" altLang="zh-CN" dirty="0"/>
              <a:t>是一个在大数据集上进行实时分析的开源基础工具，在导入数据、增加数据量和过滤数据时都能有提供非常快的速度。另外也指出任意维度的数据抽取，平均数据增长的分布，面对各种失败场景。</a:t>
            </a:r>
          </a:p>
          <a:p>
            <a:r>
              <a:rPr lang="en-US" altLang="zh-CN" dirty="0"/>
              <a:t>Druid</a:t>
            </a:r>
            <a:r>
              <a:rPr lang="zh-CN" altLang="zh-CN" dirty="0"/>
              <a:t>总体来说，有以下特点：</a:t>
            </a:r>
          </a:p>
          <a:p>
            <a:r>
              <a:rPr lang="zh-CN" altLang="zh-CN" dirty="0"/>
              <a:t>实时抽取（实时数据与历史数据都能及时展现在结果中）</a:t>
            </a:r>
          </a:p>
          <a:p>
            <a:r>
              <a:rPr lang="zh-CN" altLang="zh-CN" dirty="0"/>
              <a:t>可扩展性和</a:t>
            </a:r>
            <a:r>
              <a:rPr lang="zh-CN" altLang="zh-CN" dirty="0" smtClean="0"/>
              <a:t>可用性</a:t>
            </a:r>
            <a:endParaRPr lang="en-US" altLang="zh-CN" dirty="0" smtClean="0"/>
          </a:p>
          <a:p>
            <a:r>
              <a:rPr lang="zh-CN" altLang="zh-CN" dirty="0" smtClean="0"/>
              <a:t>实时</a:t>
            </a:r>
            <a:r>
              <a:rPr lang="zh-CN" altLang="zh-CN" dirty="0"/>
              <a:t>查询（支持多维度查询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r>
              <a:rPr lang="zh-CN" altLang="zh-CN" dirty="0"/>
              <a:t>使用的场景：</a:t>
            </a:r>
          </a:p>
          <a:p>
            <a:r>
              <a:rPr lang="zh-CN" altLang="zh-CN" dirty="0"/>
              <a:t>适合于快速交互，从大量的数据（每天从几百</a:t>
            </a:r>
            <a:r>
              <a:rPr lang="en-US" altLang="zh-CN" dirty="0"/>
              <a:t>GB</a:t>
            </a:r>
            <a:r>
              <a:rPr lang="zh-CN" altLang="zh-CN" dirty="0"/>
              <a:t>到</a:t>
            </a:r>
            <a:r>
              <a:rPr lang="en-US" altLang="zh-CN" dirty="0"/>
              <a:t>TB</a:t>
            </a:r>
            <a:r>
              <a:rPr lang="zh-CN" altLang="zh-CN" dirty="0"/>
              <a:t>不等）中进行抽取</a:t>
            </a:r>
          </a:p>
          <a:p>
            <a:r>
              <a:rPr lang="zh-CN" altLang="zh-CN" dirty="0"/>
              <a:t>进行实时的数据分析（多维度）</a:t>
            </a:r>
          </a:p>
          <a:p>
            <a:r>
              <a:rPr lang="zh-CN" altLang="zh-CN" dirty="0"/>
              <a:t>支持</a:t>
            </a:r>
            <a:r>
              <a:rPr lang="en-US" altLang="zh-CN" dirty="0"/>
              <a:t>24</a:t>
            </a:r>
            <a:r>
              <a:rPr lang="zh-CN" altLang="zh-CN" dirty="0"/>
              <a:t>×</a:t>
            </a:r>
            <a:r>
              <a:rPr lang="en-US" altLang="zh-CN" dirty="0"/>
              <a:t>7</a:t>
            </a:r>
            <a:r>
              <a:rPr lang="zh-CN" altLang="zh-CN" dirty="0"/>
              <a:t>×</a:t>
            </a:r>
            <a:r>
              <a:rPr lang="en-US" altLang="zh-CN" dirty="0"/>
              <a:t>265</a:t>
            </a:r>
            <a:r>
              <a:rPr lang="zh-CN" altLang="zh-CN" dirty="0"/>
              <a:t>的服务</a:t>
            </a:r>
          </a:p>
        </p:txBody>
      </p:sp>
    </p:spTree>
    <p:extLst>
      <p:ext uri="{BB962C8B-B14F-4D97-AF65-F5344CB8AC3E}">
        <p14:creationId xmlns:p14="http://schemas.microsoft.com/office/powerpoint/2010/main" val="239196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Druid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Query(14)</a:t>
            </a:r>
            <a:endParaRPr lang="en-US" altLang="zh-CN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79512" y="1340768"/>
            <a:ext cx="8712968" cy="5400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Druid</a:t>
            </a:r>
            <a:r>
              <a:rPr lang="zh-CN" altLang="en-US" dirty="0" smtClean="0"/>
              <a:t>提供了一些常用的查询功能</a:t>
            </a:r>
            <a:endParaRPr lang="en-US" altLang="zh-CN" dirty="0" smtClean="0"/>
          </a:p>
          <a:p>
            <a:r>
              <a:rPr lang="zh-CN" altLang="en-US" dirty="0" smtClean="0"/>
              <a:t>查询类型：</a:t>
            </a:r>
            <a:r>
              <a:rPr lang="en-US" altLang="zh-CN" dirty="0" err="1" smtClean="0">
                <a:solidFill>
                  <a:srgbClr val="FF0000"/>
                </a:solidFill>
              </a:rPr>
              <a:t>GroupBy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Search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SegmentMetadata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Time Boundary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Timeseries</a:t>
            </a:r>
            <a:r>
              <a:rPr lang="zh-CN" altLang="en-US" dirty="0" smtClean="0"/>
              <a:t>、</a:t>
            </a:r>
            <a:r>
              <a:rPr lang="en-US" altLang="zh-CN" dirty="0" err="1" smtClean="0">
                <a:solidFill>
                  <a:srgbClr val="FF0000"/>
                </a:solidFill>
              </a:rPr>
              <a:t>TopN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查询语句格式使用的通用的</a:t>
            </a:r>
            <a:r>
              <a:rPr lang="en-US" altLang="zh-CN" dirty="0" err="1" smtClean="0"/>
              <a:t>json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r>
              <a:rPr lang="zh-CN" altLang="en-US" dirty="0" smtClean="0"/>
              <a:t>查询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的映射关系 </a:t>
            </a:r>
            <a:endParaRPr lang="en-US" altLang="zh-CN" dirty="0" smtClean="0"/>
          </a:p>
          <a:p>
            <a:r>
              <a:rPr lang="en-US" altLang="zh-CN" dirty="0" smtClean="0"/>
              <a:t>group</a:t>
            </a:r>
            <a:r>
              <a:rPr lang="zh-CN" altLang="en-US" dirty="0" smtClean="0"/>
              <a:t>元素加</a:t>
            </a:r>
            <a:r>
              <a:rPr lang="en-US" altLang="zh-CN" dirty="0" smtClean="0"/>
              <a:t>data</a:t>
            </a:r>
            <a:r>
              <a:rPr lang="zh-CN" altLang="en-US" dirty="0"/>
              <a:t>元素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GroupBy</a:t>
            </a:r>
            <a:endParaRPr lang="en-US" altLang="zh-CN" dirty="0" smtClean="0"/>
          </a:p>
          <a:p>
            <a:r>
              <a:rPr lang="en-US" altLang="zh-CN" dirty="0" smtClean="0"/>
              <a:t>data</a:t>
            </a:r>
            <a:r>
              <a:rPr lang="zh-CN" altLang="en-US" dirty="0"/>
              <a:t>元素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Timeseries</a:t>
            </a:r>
            <a:endParaRPr lang="en-US" altLang="zh-CN" dirty="0" smtClean="0"/>
          </a:p>
          <a:p>
            <a:r>
              <a:rPr lang="en-US" altLang="zh-CN" dirty="0" err="1" smtClean="0"/>
              <a:t>Topn</a:t>
            </a:r>
            <a:r>
              <a:rPr lang="zh-CN" altLang="en-US" dirty="0" smtClean="0"/>
              <a:t>属性</a:t>
            </a:r>
            <a:r>
              <a:rPr lang="en-US" altLang="zh-CN" dirty="0" smtClean="0"/>
              <a:t>-&gt;</a:t>
            </a:r>
            <a:r>
              <a:rPr lang="en-US" altLang="zh-CN" dirty="0" err="1" smtClean="0"/>
              <a:t>topN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62022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Druid</a:t>
            </a:r>
            <a:r>
              <a:rPr lang="zh-CN" altLang="en-US" dirty="0" smtClean="0"/>
              <a:t>的</a:t>
            </a:r>
            <a:r>
              <a:rPr lang="zh-CN" altLang="en-US" dirty="0"/>
              <a:t>性能</a:t>
            </a:r>
            <a:r>
              <a:rPr lang="en-US" altLang="zh-CN" dirty="0" smtClean="0"/>
              <a:t>(15)</a:t>
            </a:r>
            <a:endParaRPr lang="en-US" altLang="zh-CN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79512" y="1340768"/>
            <a:ext cx="8712968" cy="5400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使用多数分布式系统的设计思路，分块加分区的模式</a:t>
            </a:r>
            <a:endParaRPr lang="en-US" altLang="zh-CN" dirty="0" smtClean="0"/>
          </a:p>
          <a:p>
            <a:r>
              <a:rPr lang="zh-CN" altLang="en-US" dirty="0" smtClean="0"/>
              <a:t>空间换时间模式</a:t>
            </a:r>
            <a:endParaRPr lang="en-US" altLang="zh-CN" dirty="0" smtClean="0"/>
          </a:p>
          <a:p>
            <a:r>
              <a:rPr lang="zh-CN" altLang="en-US" dirty="0" smtClean="0"/>
              <a:t>官方介绍是响应是毫秒级，这个在后面的实践中，还是需要参考实际的使用场景，根据作者的介绍他们使用频繁的查询是</a:t>
            </a:r>
            <a:r>
              <a:rPr lang="en-US" altLang="zh-CN" dirty="0" err="1" smtClean="0"/>
              <a:t>timeSeries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topN</a:t>
            </a:r>
            <a:endParaRPr lang="en-US" altLang="zh-CN" dirty="0"/>
          </a:p>
          <a:p>
            <a:r>
              <a:rPr lang="zh-CN" altLang="en-US" dirty="0" smtClean="0"/>
              <a:t>像我们的业务场景</a:t>
            </a:r>
            <a:r>
              <a:rPr lang="en-US" altLang="zh-CN" dirty="0" err="1" smtClean="0"/>
              <a:t>groupby</a:t>
            </a:r>
            <a:r>
              <a:rPr lang="zh-CN" altLang="en-US" dirty="0" smtClean="0"/>
              <a:t>的查询较多，所以当维度的选择越多的时候，也会出现有些查询响应在几秒钟</a:t>
            </a:r>
            <a:endParaRPr lang="en-US" altLang="zh-CN" dirty="0" smtClean="0"/>
          </a:p>
          <a:p>
            <a:r>
              <a:rPr lang="zh-CN" altLang="en-US" dirty="0" smtClean="0"/>
              <a:t>整体来讲，实体机性能优于云主机，资源需求量大，主要体现在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memory</a:t>
            </a:r>
            <a:r>
              <a:rPr lang="zh-CN" altLang="en-US" dirty="0" smtClean="0"/>
              <a:t>（因为涉及到计算，尽量使用内存进行计算，如果资源可以，可考虑专业的计算</a:t>
            </a:r>
            <a:r>
              <a:rPr lang="en-US" altLang="zh-CN" dirty="0" smtClean="0"/>
              <a:t>CPU</a:t>
            </a:r>
            <a:r>
              <a:rPr lang="zh-CN" altLang="en-US" dirty="0" smtClean="0"/>
              <a:t>），反而对硬盘的要求相对来说，没有那么严格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4853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844824"/>
            <a:ext cx="8496944" cy="475252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从内部来看，高</a:t>
            </a:r>
            <a:r>
              <a:rPr lang="zh-CN" altLang="en-US" sz="3600" dirty="0"/>
              <a:t>可靠性、高稳定性、高</a:t>
            </a:r>
            <a:r>
              <a:rPr lang="zh-CN" altLang="en-US" sz="3600" dirty="0" smtClean="0"/>
              <a:t>可用性</a:t>
            </a:r>
            <a:r>
              <a:rPr lang="zh-CN" altLang="en-US" sz="3600" dirty="0"/>
              <a:t>，</a:t>
            </a:r>
            <a:r>
              <a:rPr lang="zh-CN" altLang="en-US" sz="3600" dirty="0" smtClean="0"/>
              <a:t>高效的运营机制</a:t>
            </a:r>
            <a:endParaRPr lang="en-US" altLang="zh-CN" sz="3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3600" dirty="0" smtClean="0"/>
              <a:t>从外部来看，高效的数据查询响应，</a:t>
            </a:r>
            <a:r>
              <a:rPr lang="zh-CN" altLang="en-US" sz="3600" dirty="0"/>
              <a:t>绝大多数时间响应时间不能你超过</a:t>
            </a:r>
            <a:r>
              <a:rPr lang="en-US" altLang="zh-CN" sz="3600" dirty="0"/>
              <a:t>10s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59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Druid</a:t>
            </a:r>
            <a:r>
              <a:rPr lang="zh-CN" altLang="en-US" dirty="0" smtClean="0"/>
              <a:t>的</a:t>
            </a:r>
            <a:r>
              <a:rPr lang="zh-CN" altLang="en-US" dirty="0"/>
              <a:t>不足</a:t>
            </a:r>
            <a:r>
              <a:rPr lang="en-US" altLang="zh-CN" dirty="0" smtClean="0"/>
              <a:t>(16)</a:t>
            </a:r>
            <a:endParaRPr lang="en-US" altLang="zh-CN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179512" y="1340768"/>
            <a:ext cx="8712968" cy="5400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无法直接返回结果集总数</a:t>
            </a:r>
            <a:endParaRPr lang="en-US" altLang="zh-CN" dirty="0" smtClean="0"/>
          </a:p>
          <a:p>
            <a:r>
              <a:rPr lang="en-US" altLang="zh-CN" dirty="0" smtClean="0"/>
              <a:t>broker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realtime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historical</a:t>
            </a:r>
            <a:r>
              <a:rPr lang="zh-CN" altLang="en-US" dirty="0" smtClean="0"/>
              <a:t>都可以直接对外发送查询请求</a:t>
            </a:r>
            <a:endParaRPr lang="en-US" altLang="zh-CN" dirty="0" smtClean="0"/>
          </a:p>
          <a:p>
            <a:r>
              <a:rPr lang="zh-CN" altLang="en-US" dirty="0" smtClean="0"/>
              <a:t>非功能需求满足最基本的，但是过载保护等其他隐性需求没有实现</a:t>
            </a:r>
            <a:endParaRPr lang="en-US" altLang="zh-CN" dirty="0" smtClean="0"/>
          </a:p>
          <a:p>
            <a:r>
              <a:rPr lang="zh-CN" altLang="en-US" dirty="0" smtClean="0"/>
              <a:t>以上这些都需要外围系统进行开发和配置部署中</a:t>
            </a:r>
            <a:endParaRPr lang="en-US" altLang="zh-CN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04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未来发展及问题</a:t>
            </a:r>
            <a:r>
              <a:rPr lang="en-US" altLang="zh-CN" dirty="0" smtClean="0"/>
              <a:t>(17)</a:t>
            </a:r>
            <a:endParaRPr lang="en-US" altLang="zh-CN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556792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 smtClean="0"/>
          </a:p>
        </p:txBody>
      </p:sp>
      <p:sp>
        <p:nvSpPr>
          <p:cNvPr id="5" name="内容占位符 1"/>
          <p:cNvSpPr txBox="1">
            <a:spLocks/>
          </p:cNvSpPr>
          <p:nvPr/>
        </p:nvSpPr>
        <p:spPr>
          <a:xfrm>
            <a:off x="251520" y="1772816"/>
            <a:ext cx="8712968" cy="5400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/>
              <a:t>未来工作任务在需求和隐性需求两个方面进行</a:t>
            </a:r>
            <a:endParaRPr lang="en-US" altLang="zh-CN" dirty="0" smtClean="0"/>
          </a:p>
          <a:p>
            <a:r>
              <a:rPr lang="zh-CN" altLang="en-US" dirty="0" smtClean="0"/>
              <a:t>如何提高查询稳定性</a:t>
            </a:r>
            <a:endParaRPr lang="en-US" altLang="zh-CN" dirty="0" smtClean="0"/>
          </a:p>
          <a:p>
            <a:r>
              <a:rPr lang="zh-CN" altLang="en-US" dirty="0" smtClean="0"/>
              <a:t>稳定提高查询并发数量</a:t>
            </a:r>
            <a:endParaRPr lang="en-US" altLang="zh-CN" dirty="0" smtClean="0"/>
          </a:p>
          <a:p>
            <a:r>
              <a:rPr lang="zh-CN" altLang="en-US" dirty="0" smtClean="0"/>
              <a:t>自动化部署（实时查询跟应用相关，需要高效的自动化部署）</a:t>
            </a:r>
            <a:endParaRPr lang="en-US" altLang="zh-CN" dirty="0" smtClean="0"/>
          </a:p>
          <a:p>
            <a:r>
              <a:rPr lang="zh-CN" altLang="en-US" dirty="0" smtClean="0"/>
              <a:t>成为工具的主人（要去了解存储结构、索引结构等）</a:t>
            </a:r>
            <a:endParaRPr lang="en-US" altLang="zh-CN" dirty="0" smtClean="0"/>
          </a:p>
          <a:p>
            <a:r>
              <a:rPr lang="zh-CN" altLang="en-US" dirty="0" smtClean="0"/>
              <a:t>批量导入数据自动化</a:t>
            </a:r>
            <a:endParaRPr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ruid</a:t>
            </a:r>
            <a:r>
              <a:rPr lang="zh-CN" altLang="en-US" dirty="0" smtClean="0"/>
              <a:t>管理界面使用</a:t>
            </a:r>
            <a:endParaRPr lang="en-US" altLang="zh-CN" dirty="0" smtClean="0"/>
          </a:p>
          <a:p>
            <a:r>
              <a:rPr lang="en-US" altLang="zh-CN" dirty="0" smtClean="0"/>
              <a:t>Historical</a:t>
            </a:r>
            <a:r>
              <a:rPr lang="zh-CN" altLang="en-US" dirty="0" smtClean="0"/>
              <a:t>分层机制</a:t>
            </a:r>
          </a:p>
        </p:txBody>
      </p:sp>
    </p:spTree>
    <p:extLst>
      <p:ext uri="{BB962C8B-B14F-4D97-AF65-F5344CB8AC3E}">
        <p14:creationId xmlns:p14="http://schemas.microsoft.com/office/powerpoint/2010/main" val="3765527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未来发展及问题</a:t>
            </a:r>
            <a:r>
              <a:rPr lang="en-US" altLang="zh-CN" dirty="0"/>
              <a:t>(</a:t>
            </a:r>
            <a:r>
              <a:rPr lang="en-US" altLang="zh-CN" dirty="0" smtClean="0"/>
              <a:t>18)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251520" y="1556792"/>
            <a:ext cx="8712968" cy="5400600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实时查询平台当成一把万能钥匙</a:t>
            </a:r>
            <a:endParaRPr lang="en-US" altLang="zh-CN" dirty="0" smtClean="0"/>
          </a:p>
          <a:p>
            <a:r>
              <a:rPr lang="zh-CN" altLang="en-US" dirty="0" smtClean="0"/>
              <a:t>就我们目前而言，数据资源比较单一（目前只有日志数据）</a:t>
            </a:r>
            <a:endParaRPr lang="en-US" altLang="zh-CN" dirty="0" smtClean="0"/>
          </a:p>
          <a:p>
            <a:r>
              <a:rPr lang="zh-CN" altLang="en-US" dirty="0" smtClean="0"/>
              <a:t>目前对这个平台了解较少，需要进行相关的普及（加大测试组与运维组的参与度）</a:t>
            </a:r>
            <a:endParaRPr lang="en-US" altLang="zh-CN" dirty="0" smtClean="0"/>
          </a:p>
          <a:p>
            <a:r>
              <a:rPr lang="zh-CN" altLang="en-US" dirty="0" smtClean="0"/>
              <a:t>资源选择（云主机还是实体机，总体来说实体机更高效）</a:t>
            </a:r>
            <a:endParaRPr lang="en-US" altLang="zh-CN" dirty="0" smtClean="0"/>
          </a:p>
          <a:p>
            <a:r>
              <a:rPr lang="zh-CN" altLang="en-US" dirty="0" smtClean="0"/>
              <a:t>使用者也需要进行技术使用的沉淀，毕竟所谓平台其实是资源共享的，所以在使用的过程尽量做到最优化查询，</a:t>
            </a:r>
            <a:r>
              <a:rPr lang="zh-CN" altLang="en-US" smtClean="0"/>
              <a:t>减少资源</a:t>
            </a:r>
            <a:r>
              <a:rPr lang="zh-CN" altLang="en-US"/>
              <a:t>浪费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048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026013" y="3212976"/>
            <a:ext cx="25470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查询</a:t>
            </a:r>
            <a:r>
              <a:rPr lang="en-US" altLang="zh-CN" dirty="0" smtClean="0"/>
              <a:t>API</a:t>
            </a:r>
            <a:r>
              <a:rPr lang="zh-CN" altLang="en-US" dirty="0" smtClean="0"/>
              <a:t>集群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1061202" y="2086956"/>
            <a:ext cx="2511898" cy="5760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外部应用系统</a:t>
            </a:r>
            <a:endParaRPr lang="zh-CN" alt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61953" y="5376534"/>
            <a:ext cx="590465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d</a:t>
            </a:r>
            <a:r>
              <a:rPr lang="en-US" altLang="zh-CN" dirty="0" smtClean="0">
                <a:solidFill>
                  <a:srgbClr val="C00000"/>
                </a:solidFill>
              </a:rPr>
              <a:t>ruid</a:t>
            </a:r>
            <a:r>
              <a:rPr lang="zh-CN" altLang="en-US" dirty="0" smtClean="0">
                <a:solidFill>
                  <a:srgbClr val="C00000"/>
                </a:solidFill>
              </a:rPr>
              <a:t>实时查询集群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500676" y="4293096"/>
            <a:ext cx="25470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C00000"/>
                </a:solidFill>
              </a:rPr>
              <a:t>Kafka</a:t>
            </a:r>
            <a:r>
              <a:rPr lang="zh-CN" altLang="en-US" dirty="0" smtClean="0">
                <a:solidFill>
                  <a:srgbClr val="C00000"/>
                </a:solidFill>
              </a:rPr>
              <a:t>集群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522592" y="3212976"/>
            <a:ext cx="2547087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数据采集集群</a:t>
            </a:r>
            <a:endParaRPr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5620450" y="3789040"/>
            <a:ext cx="432048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5620449" y="4872478"/>
            <a:ext cx="312217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2" name="上箭头 11"/>
          <p:cNvSpPr/>
          <p:nvPr/>
        </p:nvSpPr>
        <p:spPr>
          <a:xfrm>
            <a:off x="2125830" y="3789040"/>
            <a:ext cx="501954" cy="158749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3" name="上箭头 12"/>
          <p:cNvSpPr/>
          <p:nvPr/>
        </p:nvSpPr>
        <p:spPr>
          <a:xfrm>
            <a:off x="2052771" y="2663020"/>
            <a:ext cx="648072" cy="504056"/>
          </a:xfrm>
          <a:prstGeom prst="up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00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48965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数据不会丢失（只要数据写入到</a:t>
            </a:r>
            <a:r>
              <a:rPr lang="en-US" altLang="zh-CN" dirty="0" err="1" smtClean="0"/>
              <a:t>kafka</a:t>
            </a:r>
            <a:r>
              <a:rPr lang="zh-CN" altLang="en-US" dirty="0" smtClean="0"/>
              <a:t>中，数据就不会丢失）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分工明确（查询、采集、存储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计算都是分布在不同节点上面）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提供准实时的查询结果集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体系结构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370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23528" y="1772816"/>
            <a:ext cx="8568952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查询类型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统计类型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明细类型查询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子功能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/>
              <a:t>分</a:t>
            </a:r>
            <a:r>
              <a:rPr lang="zh-CN" altLang="en-US" dirty="0" smtClean="0"/>
              <a:t>页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排序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Filter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 smtClean="0"/>
              <a:t>返回格式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</a:t>
            </a:r>
            <a:r>
              <a:rPr lang="en-US" altLang="zh-CN" dirty="0" smtClean="0"/>
              <a:t>(1)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29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统计类型查询</a:t>
            </a:r>
            <a:r>
              <a:rPr lang="zh-CN" altLang="en-US" dirty="0"/>
              <a:t>功能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的语法格式，主要是有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和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属性，或者只有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属性的查询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，我们通常叫统计类型查询。如下示例：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endParaRPr lang="en-US" altLang="zh-C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5" y="3058250"/>
            <a:ext cx="8728345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63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统计类型查询功能</a:t>
            </a:r>
            <a:r>
              <a:rPr lang="en-US" altLang="zh-CN" dirty="0" smtClean="0"/>
              <a:t>(</a:t>
            </a:r>
            <a:r>
              <a:rPr lang="en-US" altLang="zh-CN" dirty="0"/>
              <a:t>3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endParaRPr lang="en-US" altLang="zh-CN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6" y="2276872"/>
            <a:ext cx="8499305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96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明细</a:t>
            </a:r>
            <a:r>
              <a:rPr lang="zh-CN" altLang="en-US" dirty="0" smtClean="0"/>
              <a:t>类型查询功能</a:t>
            </a:r>
            <a:r>
              <a:rPr lang="en-US" altLang="zh-CN" dirty="0" smtClean="0"/>
              <a:t>(4)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通过</a:t>
            </a:r>
            <a:r>
              <a:rPr lang="en-US" altLang="zh-CN" dirty="0" smtClean="0"/>
              <a:t>API</a:t>
            </a:r>
            <a:r>
              <a:rPr lang="zh-CN" altLang="en-US" dirty="0" smtClean="0"/>
              <a:t>的语法格式，主要是有</a:t>
            </a:r>
            <a:r>
              <a:rPr lang="en-US" altLang="zh-CN" dirty="0" smtClean="0"/>
              <a:t>group</a:t>
            </a:r>
            <a:r>
              <a:rPr lang="zh-CN" altLang="en-US" dirty="0" smtClean="0"/>
              <a:t>属性的查询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，我们通常叫明细类型查询。如下示例：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endParaRPr lang="en-US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3068960"/>
            <a:ext cx="878814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80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统计</a:t>
            </a:r>
            <a:r>
              <a:rPr lang="en-US" altLang="zh-CN" dirty="0" smtClean="0"/>
              <a:t>/</a:t>
            </a:r>
            <a:r>
              <a:rPr lang="zh-CN" altLang="en-US" dirty="0" smtClean="0"/>
              <a:t>明细类型查询要求</a:t>
            </a:r>
            <a:r>
              <a:rPr lang="en-US" altLang="zh-CN" dirty="0" smtClean="0"/>
              <a:t>(5)</a:t>
            </a:r>
            <a:endParaRPr lang="zh-CN" altLang="en-US" dirty="0"/>
          </a:p>
        </p:txBody>
      </p:sp>
      <p:sp>
        <p:nvSpPr>
          <p:cNvPr id="3" name="内容占位符 1"/>
          <p:cNvSpPr txBox="1">
            <a:spLocks/>
          </p:cNvSpPr>
          <p:nvPr/>
        </p:nvSpPr>
        <p:spPr>
          <a:xfrm>
            <a:off x="323528" y="1772816"/>
            <a:ext cx="8568952" cy="4896544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zh-CN" altLang="en-US" dirty="0" smtClean="0"/>
              <a:t>一般海量实时查询系统返回数据时，有一个特点是返回有效数据（在海量的数据中找到用户需要的</a:t>
            </a:r>
            <a:r>
              <a:rPr lang="zh-CN" altLang="en-US" b="1" dirty="0">
                <a:solidFill>
                  <a:srgbClr val="FF0000"/>
                </a:solidFill>
              </a:rPr>
              <a:t>有效</a:t>
            </a:r>
            <a:r>
              <a:rPr lang="zh-CN" altLang="en-US" dirty="0" smtClean="0"/>
              <a:t>数据），所以返回结果集很大的时候，意义并不是很大（例如返回</a:t>
            </a:r>
            <a:r>
              <a:rPr lang="en-US" altLang="zh-CN" dirty="0" smtClean="0"/>
              <a:t>10w</a:t>
            </a:r>
            <a:r>
              <a:rPr lang="zh-CN" altLang="en-US" dirty="0" smtClean="0"/>
              <a:t>数据，其实用户也不会每条去看，如果真有这样的需求，那么不属于实时查询平台的范畴）</a:t>
            </a: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endParaRPr lang="en-US" altLang="zh-CN" dirty="0" smtClean="0"/>
          </a:p>
          <a:p>
            <a:pPr marL="0" indent="0">
              <a:buFont typeface="Symbol" pitchFamily="18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57549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C7EDCC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1424</TotalTime>
  <Words>1267</Words>
  <Application>Microsoft Office PowerPoint</Application>
  <PresentationFormat>全屏显示(4:3)</PresentationFormat>
  <Paragraphs>112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波形</vt:lpstr>
      <vt:lpstr>实时查询OLAP平台介绍</vt:lpstr>
      <vt:lpstr>目标</vt:lpstr>
      <vt:lpstr>体系结构(1)</vt:lpstr>
      <vt:lpstr>体系结构(2)</vt:lpstr>
      <vt:lpstr>功能(1)</vt:lpstr>
      <vt:lpstr>统计类型查询功能(2)</vt:lpstr>
      <vt:lpstr>统计类型查询功能(3)</vt:lpstr>
      <vt:lpstr>明细类型查询功能(4)</vt:lpstr>
      <vt:lpstr>统计/明细类型查询要求(5)</vt:lpstr>
      <vt:lpstr>统计/明细类型查询要求(6)</vt:lpstr>
      <vt:lpstr>统计/明细类型查询要求(7)</vt:lpstr>
      <vt:lpstr>分页功能(8)</vt:lpstr>
      <vt:lpstr>排序功能(9)</vt:lpstr>
      <vt:lpstr>Filter功能(10)</vt:lpstr>
      <vt:lpstr>返回格式功能(11)</vt:lpstr>
      <vt:lpstr>druid分布式实时查询系统(12)</vt:lpstr>
      <vt:lpstr>Druid的特性(13)</vt:lpstr>
      <vt:lpstr>Druid的Query(14)</vt:lpstr>
      <vt:lpstr>Druid的性能(15)</vt:lpstr>
      <vt:lpstr>Druid的不足(16)</vt:lpstr>
      <vt:lpstr>未来发展及问题(17)</vt:lpstr>
      <vt:lpstr>未来发展及问题(18)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tclsevers</cp:lastModifiedBy>
  <cp:revision>160</cp:revision>
  <dcterms:created xsi:type="dcterms:W3CDTF">2014-06-11T02:48:46Z</dcterms:created>
  <dcterms:modified xsi:type="dcterms:W3CDTF">2014-06-20T10:53:12Z</dcterms:modified>
</cp:coreProperties>
</file>