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94660"/>
  </p:normalViewPr>
  <p:slideViewPr>
    <p:cSldViewPr>
      <p:cViewPr varScale="1">
        <p:scale>
          <a:sx n="84" d="100"/>
          <a:sy n="84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数据采集平台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67544" y="1628800"/>
            <a:ext cx="828092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600" dirty="0" smtClean="0"/>
              <a:t>目标</a:t>
            </a:r>
            <a:endParaRPr lang="en-US" altLang="zh-CN" sz="3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600" dirty="0" smtClean="0"/>
              <a:t>体系</a:t>
            </a:r>
            <a:r>
              <a:rPr lang="zh-CN" altLang="en-US" sz="3600" dirty="0"/>
              <a:t>结构</a:t>
            </a:r>
            <a:endParaRPr lang="en-US" altLang="zh-CN" sz="3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rgbClr val="002060"/>
                </a:solidFill>
              </a:rPr>
              <a:t>功能</a:t>
            </a:r>
            <a:endParaRPr lang="en-US" altLang="zh-CN" sz="36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rgbClr val="002060"/>
                </a:solidFill>
              </a:rPr>
              <a:t>注意事项</a:t>
            </a:r>
            <a:endParaRPr lang="en-US" altLang="zh-CN" sz="36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3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40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67544" y="1628800"/>
            <a:ext cx="828092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2060"/>
                </a:solidFill>
              </a:rPr>
              <a:t>支持多元数据流入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2060"/>
                </a:solidFill>
              </a:rPr>
              <a:t>数据元配置化及元数据管理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2060"/>
                </a:solidFill>
              </a:rPr>
              <a:t>高效处理</a:t>
            </a:r>
            <a:endParaRPr lang="en-US" altLang="zh-CN" sz="32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71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体系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67544" y="1628800"/>
            <a:ext cx="828092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 smtClean="0">
              <a:solidFill>
                <a:srgbClr val="00206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07703" y="1990836"/>
            <a:ext cx="254708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数据采集接口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10500" y="2243514"/>
            <a:ext cx="254708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元数据管理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4120" y="5473022"/>
            <a:ext cx="254708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离线平台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91880" y="5473022"/>
            <a:ext cx="254708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实时平台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907704" y="3539315"/>
            <a:ext cx="254708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数据流转处理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3662703" y="4115378"/>
            <a:ext cx="432048" cy="1357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195736" y="4115379"/>
            <a:ext cx="432048" cy="1357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965223" y="2564904"/>
            <a:ext cx="432048" cy="929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4454790" y="3603136"/>
            <a:ext cx="837289" cy="4484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337281" y="3573016"/>
            <a:ext cx="254708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数据流转定义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6349598" y="2819578"/>
            <a:ext cx="432048" cy="676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7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67544" y="1628800"/>
            <a:ext cx="828092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2060"/>
                </a:solidFill>
              </a:rPr>
              <a:t>元数据管理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2060"/>
                </a:solidFill>
              </a:rPr>
              <a:t>流转管理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2060"/>
                </a:solidFill>
              </a:rPr>
              <a:t>支持多台部署</a:t>
            </a:r>
            <a:endParaRPr lang="en-US" altLang="zh-CN" sz="32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1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67544" y="1628800"/>
            <a:ext cx="828092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2060"/>
                </a:solidFill>
              </a:rPr>
              <a:t>元数据管理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002060"/>
                </a:solidFill>
              </a:rPr>
              <a:t>主要是对字段的增</a:t>
            </a:r>
            <a:r>
              <a:rPr lang="en-US" altLang="zh-CN" sz="2800" dirty="0" smtClean="0">
                <a:solidFill>
                  <a:srgbClr val="002060"/>
                </a:solidFill>
              </a:rPr>
              <a:t>/</a:t>
            </a:r>
            <a:r>
              <a:rPr lang="zh-CN" altLang="en-US" sz="2800" dirty="0" smtClean="0">
                <a:solidFill>
                  <a:srgbClr val="002060"/>
                </a:solidFill>
              </a:rPr>
              <a:t>删</a:t>
            </a:r>
            <a:r>
              <a:rPr lang="en-US" altLang="zh-CN" sz="2800" dirty="0" smtClean="0">
                <a:solidFill>
                  <a:srgbClr val="002060"/>
                </a:solidFill>
              </a:rPr>
              <a:t>/</a:t>
            </a:r>
            <a:r>
              <a:rPr lang="zh-CN" altLang="en-US" sz="2800" dirty="0" smtClean="0">
                <a:solidFill>
                  <a:srgbClr val="002060"/>
                </a:solidFill>
              </a:rPr>
              <a:t>改</a:t>
            </a:r>
            <a:r>
              <a:rPr lang="en-US" altLang="zh-CN" sz="2800" dirty="0" smtClean="0">
                <a:solidFill>
                  <a:srgbClr val="002060"/>
                </a:solidFill>
              </a:rPr>
              <a:t>/</a:t>
            </a:r>
            <a:r>
              <a:rPr lang="zh-CN" altLang="en-US" sz="2800" dirty="0" smtClean="0">
                <a:solidFill>
                  <a:srgbClr val="002060"/>
                </a:solidFill>
              </a:rPr>
              <a:t>查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002060"/>
                </a:solidFill>
              </a:rPr>
              <a:t>支持的基本数据类型：</a:t>
            </a:r>
            <a:r>
              <a:rPr lang="en-US" altLang="zh-CN" sz="2800" dirty="0" smtClean="0">
                <a:solidFill>
                  <a:srgbClr val="002060"/>
                </a:solidFill>
              </a:rPr>
              <a:t>STRING</a:t>
            </a:r>
            <a:r>
              <a:rPr lang="zh-CN" altLang="en-US" sz="2800" dirty="0" smtClean="0">
                <a:solidFill>
                  <a:srgbClr val="002060"/>
                </a:solidFill>
              </a:rPr>
              <a:t>、</a:t>
            </a:r>
            <a:r>
              <a:rPr lang="en-US" altLang="zh-CN" sz="2800" dirty="0" smtClean="0">
                <a:solidFill>
                  <a:srgbClr val="002060"/>
                </a:solidFill>
              </a:rPr>
              <a:t>INT</a:t>
            </a:r>
            <a:r>
              <a:rPr lang="zh-CN" altLang="en-US" sz="2800" dirty="0" smtClean="0">
                <a:solidFill>
                  <a:srgbClr val="002060"/>
                </a:solidFill>
              </a:rPr>
              <a:t>、</a:t>
            </a:r>
            <a:r>
              <a:rPr lang="en-US" altLang="zh-CN" sz="2800" dirty="0" smtClean="0">
                <a:solidFill>
                  <a:srgbClr val="002060"/>
                </a:solidFill>
              </a:rPr>
              <a:t>DOUBLE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002060"/>
                </a:solidFill>
              </a:rPr>
              <a:t>支持高级类型：</a:t>
            </a:r>
            <a:r>
              <a:rPr lang="en-US" altLang="zh-CN" sz="2800" dirty="0" smtClean="0">
                <a:solidFill>
                  <a:srgbClr val="C00000"/>
                </a:solidFill>
              </a:rPr>
              <a:t>Function</a:t>
            </a:r>
            <a:r>
              <a:rPr lang="zh-CN" altLang="en-US" sz="2800" dirty="0" smtClean="0">
                <a:solidFill>
                  <a:srgbClr val="002060"/>
                </a:solidFill>
              </a:rPr>
              <a:t>类型</a:t>
            </a:r>
            <a:endParaRPr lang="en-US" altLang="zh-CN" sz="2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9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67544" y="1628800"/>
            <a:ext cx="828092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2060"/>
                </a:solidFill>
              </a:rPr>
              <a:t>关于</a:t>
            </a:r>
            <a:r>
              <a:rPr lang="en-US" altLang="zh-CN" sz="2800" dirty="0" smtClean="0">
                <a:solidFill>
                  <a:srgbClr val="002060"/>
                </a:solidFill>
              </a:rPr>
              <a:t>Function</a:t>
            </a:r>
            <a:r>
              <a:rPr lang="zh-CN" altLang="en-US" sz="2800" dirty="0" smtClean="0">
                <a:solidFill>
                  <a:srgbClr val="002060"/>
                </a:solidFill>
              </a:rPr>
              <a:t>类型</a:t>
            </a:r>
            <a:r>
              <a:rPr lang="zh-CN" altLang="en-US" sz="2800" dirty="0" smtClean="0">
                <a:solidFill>
                  <a:srgbClr val="002060"/>
                </a:solidFill>
              </a:rPr>
              <a:t>是处理以下几种场景：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r>
              <a:rPr lang="en-US" altLang="zh-CN" sz="2800" dirty="0"/>
              <a:t>1.1 </a:t>
            </a:r>
            <a:r>
              <a:rPr lang="zh-CN" altLang="en-US" sz="2800" dirty="0"/>
              <a:t>字段</a:t>
            </a:r>
            <a:r>
              <a:rPr lang="zh-CN" altLang="en-US" sz="2800" dirty="0" smtClean="0"/>
              <a:t>是否切割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通过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协议切出</a:t>
            </a:r>
            <a:r>
              <a:rPr lang="en-US" altLang="zh-CN" sz="2800" dirty="0" smtClean="0"/>
              <a:t>site</a:t>
            </a:r>
            <a:r>
              <a:rPr lang="zh-CN" altLang="en-US" sz="2800" dirty="0" smtClean="0"/>
              <a:t>信息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en-US" altLang="zh-CN" sz="2800" dirty="0" smtClean="0"/>
              <a:t>1.2 </a:t>
            </a:r>
            <a:r>
              <a:rPr lang="zh-CN" altLang="en-US" sz="2800" dirty="0"/>
              <a:t>字段</a:t>
            </a:r>
            <a:r>
              <a:rPr lang="zh-CN" altLang="en-US" sz="2800" dirty="0" smtClean="0"/>
              <a:t>是否合并（</a:t>
            </a:r>
            <a:r>
              <a:rPr lang="zh-CN" altLang="en-US" sz="2800" dirty="0"/>
              <a:t>聚合条件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en-US" altLang="zh-CN" sz="2800" dirty="0" smtClean="0"/>
              <a:t>1.3 </a:t>
            </a:r>
            <a:r>
              <a:rPr lang="zh-CN" altLang="en-US" sz="2800" dirty="0" smtClean="0"/>
              <a:t>字段是否通过计算获取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例如：</a:t>
            </a:r>
            <a:r>
              <a:rPr lang="en-US" altLang="zh-CN" sz="2800" dirty="0" smtClean="0"/>
              <a:t>conversion*</a:t>
            </a:r>
            <a:r>
              <a:rPr lang="en-US" altLang="zh-CN" sz="2800" dirty="0" err="1"/>
              <a:t>cpa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1.4</a:t>
            </a:r>
            <a:r>
              <a:rPr lang="zh-CN" altLang="en-US" sz="2800" dirty="0" smtClean="0"/>
              <a:t>字段是否通过判断获取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例如：</a:t>
            </a:r>
            <a:r>
              <a:rPr lang="en-US" altLang="zh-CN" sz="2800" dirty="0" err="1" smtClean="0"/>
              <a:t>log_type</a:t>
            </a:r>
            <a:r>
              <a:rPr lang="en-US" altLang="zh-CN" sz="2800" dirty="0" smtClean="0"/>
              <a:t>=1</a:t>
            </a:r>
            <a:r>
              <a:rPr lang="zh-CN" altLang="en-US" sz="2800" dirty="0" smtClean="0"/>
              <a:t>时</a:t>
            </a:r>
            <a:r>
              <a:rPr lang="en-US" altLang="zh-CN" sz="2800" dirty="0" smtClean="0"/>
              <a:t>conversion=1)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Function</a:t>
            </a:r>
            <a:r>
              <a:rPr lang="zh-CN" altLang="en-US" sz="2800" dirty="0" smtClean="0"/>
              <a:t>类型内部其实是一个</a:t>
            </a:r>
            <a:r>
              <a:rPr lang="en-US" altLang="zh-CN" sz="2800" dirty="0" err="1" smtClean="0"/>
              <a:t>js</a:t>
            </a:r>
            <a:r>
              <a:rPr lang="zh-CN" altLang="en-US" sz="2800" dirty="0" smtClean="0"/>
              <a:t>的函数，可以非常灵活处理各种场景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注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Function</a:t>
            </a:r>
            <a:r>
              <a:rPr lang="zh-CN" altLang="en-US" sz="2800" dirty="0" smtClean="0"/>
              <a:t>只针对当前记录进行</a:t>
            </a:r>
            <a:endParaRPr lang="zh-CN" altLang="en-US" sz="2800" dirty="0"/>
          </a:p>
          <a:p>
            <a:pPr marL="0" indent="0">
              <a:buNone/>
            </a:pPr>
            <a:endParaRPr lang="en-US" altLang="zh-CN" sz="2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1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67544" y="1628800"/>
            <a:ext cx="828092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2060"/>
                </a:solidFill>
              </a:rPr>
              <a:t>流转管理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2060"/>
                </a:solidFill>
              </a:rPr>
              <a:t>目前支持流转到</a:t>
            </a:r>
            <a:r>
              <a:rPr lang="en-US" altLang="zh-CN" sz="2800" dirty="0" smtClean="0">
                <a:solidFill>
                  <a:srgbClr val="002060"/>
                </a:solidFill>
              </a:rPr>
              <a:t>druid</a:t>
            </a:r>
            <a:r>
              <a:rPr lang="zh-CN" altLang="en-US" sz="2800" dirty="0" smtClean="0">
                <a:solidFill>
                  <a:srgbClr val="002060"/>
                </a:solidFill>
              </a:rPr>
              <a:t>实时查询平台，流转到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hadoop</a:t>
            </a:r>
            <a:r>
              <a:rPr lang="zh-CN" altLang="en-US" sz="2800" dirty="0" smtClean="0">
                <a:solidFill>
                  <a:srgbClr val="002060"/>
                </a:solidFill>
              </a:rPr>
              <a:t>平台两种（后续根据实际情况再进行扩展）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2060"/>
                </a:solidFill>
              </a:rPr>
              <a:t>关于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hadoop</a:t>
            </a:r>
            <a:r>
              <a:rPr lang="zh-CN" altLang="en-US" sz="2800" dirty="0" smtClean="0">
                <a:solidFill>
                  <a:srgbClr val="002060"/>
                </a:solidFill>
              </a:rPr>
              <a:t>导入支持频度功能（目前最小粒度是</a:t>
            </a:r>
            <a:r>
              <a:rPr lang="en-US" altLang="zh-CN" sz="2800" dirty="0" smtClean="0">
                <a:solidFill>
                  <a:srgbClr val="002060"/>
                </a:solidFill>
              </a:rPr>
              <a:t>1</a:t>
            </a:r>
            <a:r>
              <a:rPr lang="zh-CN" altLang="en-US" sz="2800" dirty="0" smtClean="0">
                <a:solidFill>
                  <a:srgbClr val="002060"/>
                </a:solidFill>
              </a:rPr>
              <a:t>天一导）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0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67544" y="1628800"/>
            <a:ext cx="828092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2060"/>
                </a:solidFill>
              </a:rPr>
              <a:t>多台机器部署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2060"/>
                </a:solidFill>
              </a:rPr>
              <a:t>是为了达到水平扩展功能，灵活进行扩容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7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67544" y="1628800"/>
            <a:ext cx="828092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2060"/>
                </a:solidFill>
              </a:rPr>
              <a:t>每张表</a:t>
            </a:r>
            <a:r>
              <a:rPr lang="zh-CN" altLang="en-US" sz="2800" dirty="0" smtClean="0">
                <a:solidFill>
                  <a:srgbClr val="C00000"/>
                </a:solidFill>
              </a:rPr>
              <a:t>固定</a:t>
            </a:r>
            <a:r>
              <a:rPr lang="zh-CN" altLang="en-US" sz="2800" dirty="0" smtClean="0">
                <a:solidFill>
                  <a:srgbClr val="C00000"/>
                </a:solidFill>
              </a:rPr>
              <a:t>必</a:t>
            </a:r>
            <a:r>
              <a:rPr lang="zh-CN" altLang="en-US" sz="2800" dirty="0" smtClean="0">
                <a:solidFill>
                  <a:srgbClr val="C00000"/>
                </a:solidFill>
              </a:rPr>
              <a:t>有</a:t>
            </a:r>
            <a:r>
              <a:rPr lang="zh-CN" altLang="en-US" sz="2800" dirty="0" smtClean="0">
                <a:solidFill>
                  <a:srgbClr val="002060"/>
                </a:solidFill>
              </a:rPr>
              <a:t>一个字段：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time_stamp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75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C7EDCC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65</TotalTime>
  <Words>241</Words>
  <Application>Microsoft Office PowerPoint</Application>
  <PresentationFormat>全屏显示(4:3)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波形</vt:lpstr>
      <vt:lpstr>数据采集平台</vt:lpstr>
      <vt:lpstr>目标</vt:lpstr>
      <vt:lpstr>体系结构</vt:lpstr>
      <vt:lpstr>功能(1)</vt:lpstr>
      <vt:lpstr>功能(2)</vt:lpstr>
      <vt:lpstr>功能(3)</vt:lpstr>
      <vt:lpstr>功能(4)</vt:lpstr>
      <vt:lpstr>功能(5)</vt:lpstr>
      <vt:lpstr>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tclsevers</cp:lastModifiedBy>
  <cp:revision>62</cp:revision>
  <dcterms:created xsi:type="dcterms:W3CDTF">2014-06-17T10:23:39Z</dcterms:created>
  <dcterms:modified xsi:type="dcterms:W3CDTF">2014-06-20T10:48:43Z</dcterms:modified>
</cp:coreProperties>
</file>