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60" r:id="rId3"/>
    <p:sldId id="425" r:id="rId5"/>
    <p:sldId id="424" r:id="rId6"/>
    <p:sldId id="427" r:id="rId7"/>
    <p:sldId id="428" r:id="rId8"/>
    <p:sldId id="431" r:id="rId9"/>
    <p:sldId id="430" r:id="rId10"/>
    <p:sldId id="435" r:id="rId11"/>
    <p:sldId id="30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ta" initials="" lastIdx="1" clrIdx="0"/>
  <p:cmAuthor id="2" name="杨 龙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DA9"/>
    <a:srgbClr val="F6F6F6"/>
    <a:srgbClr val="7FB02B"/>
    <a:srgbClr val="FFFFFF"/>
    <a:srgbClr val="666666"/>
    <a:srgbClr val="FFCE97"/>
    <a:srgbClr val="7FB4E6"/>
    <a:srgbClr val="333333"/>
    <a:srgbClr val="F3F5F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3" autoAdjust="0"/>
    <p:restoredTop sz="94660"/>
  </p:normalViewPr>
  <p:slideViewPr>
    <p:cSldViewPr snapToGrid="0">
      <p:cViewPr varScale="1">
        <p:scale>
          <a:sx n="93" d="100"/>
          <a:sy n="93" d="100"/>
        </p:scale>
        <p:origin x="224" y="864"/>
      </p:cViewPr>
      <p:guideLst>
        <p:guide orient="horz" pos="2126"/>
        <p:guide pos="379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像"/>
          <p:cNvSpPr>
            <a:spLocks noGrp="1"/>
          </p:cNvSpPr>
          <p:nvPr>
            <p:ph type="pic" idx="13"/>
          </p:nvPr>
        </p:nvSpPr>
        <p:spPr>
          <a:xfrm>
            <a:off x="-1" y="0"/>
            <a:ext cx="12192001" cy="6858001"/>
          </a:xfrm>
          <a:prstGeom prst="rect">
            <a:avLst/>
          </a:prstGeom>
          <a:ln w="12700"/>
        </p:spPr>
        <p:txBody>
          <a:bodyPr lIns="91439" tIns="45719" rIns="91439" bIns="45719" rtlCol="0">
            <a:noAutofit/>
          </a:bodyPr>
          <a:lstStyle/>
          <a:p>
            <a:pPr lvl="0"/>
            <a:endParaRPr noProof="0"/>
          </a:p>
        </p:txBody>
      </p:sp>
      <p:sp>
        <p:nvSpPr>
          <p:cNvPr id="19" name="Untitled-1.jpg"/>
          <p:cNvSpPr>
            <a:spLocks noGrp="1"/>
          </p:cNvSpPr>
          <p:nvPr>
            <p:ph type="pic" idx="14"/>
          </p:nvPr>
        </p:nvSpPr>
        <p:spPr>
          <a:xfrm>
            <a:off x="-1" y="0"/>
            <a:ext cx="12192001" cy="6858000"/>
          </a:xfrm>
          <a:prstGeom prst="rect">
            <a:avLst/>
          </a:prstGeom>
          <a:ln w="12700"/>
        </p:spPr>
        <p:txBody>
          <a:bodyPr lIns="91439" tIns="45719" rIns="91439" bIns="45719" rtlCol="0">
            <a:noAutofit/>
          </a:bodyPr>
          <a:lstStyle/>
          <a:p>
            <a:pPr lvl="0"/>
            <a:endParaRPr noProof="0"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44EBD-2B74-4834-9368-9EF2BBB331F8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/>
          <p:nvPr userDrawn="1"/>
        </p:nvSpPr>
        <p:spPr>
          <a:xfrm>
            <a:off x="510173" y="4221424"/>
            <a:ext cx="2607101" cy="1364728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3800" b="0" i="0" smtClean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</a:fld>
            <a:endParaRPr lang="en-US" sz="13800" b="0" i="0" dirty="0">
              <a:solidFill>
                <a:schemeClr val="bg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61947" y="4791307"/>
            <a:ext cx="3287752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387685" y="1366411"/>
            <a:ext cx="2589153" cy="2348970"/>
          </a:xfrm>
          <a:prstGeom prst="round2SameRect">
            <a:avLst>
              <a:gd name="adj1" fmla="val 1159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pitchFamily="34" charset="0"/>
                <a:ea typeface="Source sans pro" pitchFamily="34" charset="0"/>
                <a:cs typeface="Source sans pro" pitchFamily="34" charset="0"/>
              </a:defRPr>
            </a:lvl1pPr>
          </a:lstStyle>
          <a:p>
            <a:r>
              <a:rPr lang="en-US"/>
              <a:t>Drag &amp; Drop Image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8331608" y="1366411"/>
            <a:ext cx="2589153" cy="2348970"/>
          </a:xfrm>
          <a:prstGeom prst="round2SameRect">
            <a:avLst>
              <a:gd name="adj1" fmla="val 1159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pitchFamily="34" charset="0"/>
                <a:ea typeface="Source sans pro" pitchFamily="34" charset="0"/>
                <a:cs typeface="Source sans pro" pitchFamily="34" charset="0"/>
              </a:defRPr>
            </a:lvl1pPr>
          </a:lstStyle>
          <a:p>
            <a:r>
              <a:rPr lang="en-US"/>
              <a:t>Drag &amp; Drop Image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 bldLvl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/>
          <p:nvPr userDrawn="1"/>
        </p:nvSpPr>
        <p:spPr>
          <a:xfrm>
            <a:off x="4343563" y="356006"/>
            <a:ext cx="3504874" cy="1364728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3800" b="0" i="0" smtClean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</a:fld>
            <a:endParaRPr lang="en-US" sz="13800" b="0" i="0" dirty="0">
              <a:solidFill>
                <a:schemeClr val="bg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49" y="815516"/>
            <a:ext cx="9699902" cy="528838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49" y="1277850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7494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pitchFamily="34" charset="0"/>
                <a:ea typeface="Source sans pro" pitchFamily="34" charset="0"/>
                <a:cs typeface="Source sans pro" pitchFamily="34" charset="0"/>
              </a:defRPr>
            </a:lvl1pPr>
          </a:lstStyle>
          <a:p>
            <a:r>
              <a:rPr lang="en-US"/>
              <a:t>Drag &amp; Drop Image</a:t>
            </a:r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09176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pitchFamily="34" charset="0"/>
                <a:ea typeface="Source sans pro" pitchFamily="34" charset="0"/>
                <a:cs typeface="Source sans pro" pitchFamily="34" charset="0"/>
              </a:defRPr>
            </a:lvl1pPr>
          </a:lstStyle>
          <a:p>
            <a:r>
              <a:rPr lang="en-US"/>
              <a:t>Drag &amp; Drop Image</a:t>
            </a:r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70858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pitchFamily="34" charset="0"/>
                <a:ea typeface="Source sans pro" pitchFamily="34" charset="0"/>
                <a:cs typeface="Source sans pro" pitchFamily="34" charset="0"/>
              </a:defRPr>
            </a:lvl1pPr>
          </a:lstStyle>
          <a:p>
            <a:r>
              <a:rPr lang="en-US"/>
              <a:t>Drag &amp; Drop Image</a:t>
            </a:r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25403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pitchFamily="34" charset="0"/>
                <a:ea typeface="Source sans pro" pitchFamily="34" charset="0"/>
                <a:cs typeface="Source sans pro" pitchFamily="34" charset="0"/>
              </a:defRPr>
            </a:lvl1pPr>
          </a:lstStyle>
          <a:p>
            <a:r>
              <a:rPr lang="en-US"/>
              <a:t>Drag &amp; Drop Image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16" grpId="0" bldLvl="0" animBg="1"/>
      <p:bldP spid="17" grpId="0" bldLvl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/>
          <p:nvPr userDrawn="1"/>
        </p:nvSpPr>
        <p:spPr>
          <a:xfrm>
            <a:off x="510173" y="4221424"/>
            <a:ext cx="2607101" cy="1364728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3800" b="0" i="0" smtClean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</a:fld>
            <a:endParaRPr lang="en-US" sz="13800" b="0" i="0" dirty="0">
              <a:solidFill>
                <a:schemeClr val="bg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61947" y="4791307"/>
            <a:ext cx="3287752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123308" y="1349450"/>
            <a:ext cx="4339048" cy="4339048"/>
          </a:xfrm>
          <a:custGeom>
            <a:avLst/>
            <a:gdLst>
              <a:gd name="connsiteX0" fmla="*/ 897241 w 4999205"/>
              <a:gd name="connsiteY0" fmla="*/ 349012 h 2498048"/>
              <a:gd name="connsiteX1" fmla="*/ 1794482 w 4999205"/>
              <a:gd name="connsiteY1" fmla="*/ 1246253 h 2498048"/>
              <a:gd name="connsiteX2" fmla="*/ 897241 w 4999205"/>
              <a:gd name="connsiteY2" fmla="*/ 2143494 h 2498048"/>
              <a:gd name="connsiteX3" fmla="*/ 0 w 4999205"/>
              <a:gd name="connsiteY3" fmla="*/ 1246253 h 2498048"/>
              <a:gd name="connsiteX4" fmla="*/ 897241 w 4999205"/>
              <a:gd name="connsiteY4" fmla="*/ 349012 h 2498048"/>
              <a:gd name="connsiteX5" fmla="*/ 3750181 w 4999205"/>
              <a:gd name="connsiteY5" fmla="*/ 0 h 2498048"/>
              <a:gd name="connsiteX6" fmla="*/ 4277993 w 4999205"/>
              <a:gd name="connsiteY6" fmla="*/ 218627 h 2498048"/>
              <a:gd name="connsiteX7" fmla="*/ 4780578 w 4999205"/>
              <a:gd name="connsiteY7" fmla="*/ 721212 h 2498048"/>
              <a:gd name="connsiteX8" fmla="*/ 4780578 w 4999205"/>
              <a:gd name="connsiteY8" fmla="*/ 1776836 h 2498048"/>
              <a:gd name="connsiteX9" fmla="*/ 4277993 w 4999205"/>
              <a:gd name="connsiteY9" fmla="*/ 2279421 h 2498048"/>
              <a:gd name="connsiteX10" fmla="*/ 3222369 w 4999205"/>
              <a:gd name="connsiteY10" fmla="*/ 2279421 h 2498048"/>
              <a:gd name="connsiteX11" fmla="*/ 2719785 w 4999205"/>
              <a:gd name="connsiteY11" fmla="*/ 1776836 h 2498048"/>
              <a:gd name="connsiteX12" fmla="*/ 2719785 w 4999205"/>
              <a:gd name="connsiteY12" fmla="*/ 721212 h 2498048"/>
              <a:gd name="connsiteX13" fmla="*/ 3222369 w 4999205"/>
              <a:gd name="connsiteY13" fmla="*/ 218627 h 2498048"/>
              <a:gd name="connsiteX14" fmla="*/ 3750181 w 4999205"/>
              <a:gd name="connsiteY14" fmla="*/ 0 h 2498048"/>
              <a:gd name="connsiteX0-1" fmla="*/ 24941 w 5024146"/>
              <a:gd name="connsiteY0-2" fmla="*/ 1246253 h 2498048"/>
              <a:gd name="connsiteX1-3" fmla="*/ 1819423 w 5024146"/>
              <a:gd name="connsiteY1-4" fmla="*/ 1246253 h 2498048"/>
              <a:gd name="connsiteX2-5" fmla="*/ 922182 w 5024146"/>
              <a:gd name="connsiteY2-6" fmla="*/ 2143494 h 2498048"/>
              <a:gd name="connsiteX3-7" fmla="*/ 24941 w 5024146"/>
              <a:gd name="connsiteY3-8" fmla="*/ 1246253 h 2498048"/>
              <a:gd name="connsiteX4-9" fmla="*/ 3775122 w 5024146"/>
              <a:gd name="connsiteY4-10" fmla="*/ 0 h 2498048"/>
              <a:gd name="connsiteX5-11" fmla="*/ 4302934 w 5024146"/>
              <a:gd name="connsiteY5-12" fmla="*/ 218627 h 2498048"/>
              <a:gd name="connsiteX6-13" fmla="*/ 4805519 w 5024146"/>
              <a:gd name="connsiteY6-14" fmla="*/ 721212 h 2498048"/>
              <a:gd name="connsiteX7-15" fmla="*/ 4805519 w 5024146"/>
              <a:gd name="connsiteY7-16" fmla="*/ 1776836 h 2498048"/>
              <a:gd name="connsiteX8-17" fmla="*/ 4302934 w 5024146"/>
              <a:gd name="connsiteY8-18" fmla="*/ 2279421 h 2498048"/>
              <a:gd name="connsiteX9-19" fmla="*/ 3247310 w 5024146"/>
              <a:gd name="connsiteY9-20" fmla="*/ 2279421 h 2498048"/>
              <a:gd name="connsiteX10-21" fmla="*/ 2744726 w 5024146"/>
              <a:gd name="connsiteY10-22" fmla="*/ 1776836 h 2498048"/>
              <a:gd name="connsiteX11-23" fmla="*/ 2744726 w 5024146"/>
              <a:gd name="connsiteY11-24" fmla="*/ 721212 h 2498048"/>
              <a:gd name="connsiteX12-25" fmla="*/ 3247310 w 5024146"/>
              <a:gd name="connsiteY12-26" fmla="*/ 218627 h 2498048"/>
              <a:gd name="connsiteX13-27" fmla="*/ 3775122 w 5024146"/>
              <a:gd name="connsiteY13-28" fmla="*/ 0 h 2498048"/>
              <a:gd name="connsiteX0-29" fmla="*/ 24941 w 5024146"/>
              <a:gd name="connsiteY0-30" fmla="*/ 1246253 h 2498048"/>
              <a:gd name="connsiteX1-31" fmla="*/ 922182 w 5024146"/>
              <a:gd name="connsiteY1-32" fmla="*/ 2143494 h 2498048"/>
              <a:gd name="connsiteX2-33" fmla="*/ 24941 w 5024146"/>
              <a:gd name="connsiteY2-34" fmla="*/ 1246253 h 2498048"/>
              <a:gd name="connsiteX3-35" fmla="*/ 3775122 w 5024146"/>
              <a:gd name="connsiteY3-36" fmla="*/ 0 h 2498048"/>
              <a:gd name="connsiteX4-37" fmla="*/ 4302934 w 5024146"/>
              <a:gd name="connsiteY4-38" fmla="*/ 218627 h 2498048"/>
              <a:gd name="connsiteX5-39" fmla="*/ 4805519 w 5024146"/>
              <a:gd name="connsiteY5-40" fmla="*/ 721212 h 2498048"/>
              <a:gd name="connsiteX6-41" fmla="*/ 4805519 w 5024146"/>
              <a:gd name="connsiteY6-42" fmla="*/ 1776836 h 2498048"/>
              <a:gd name="connsiteX7-43" fmla="*/ 4302934 w 5024146"/>
              <a:gd name="connsiteY7-44" fmla="*/ 2279421 h 2498048"/>
              <a:gd name="connsiteX8-45" fmla="*/ 3247310 w 5024146"/>
              <a:gd name="connsiteY8-46" fmla="*/ 2279421 h 2498048"/>
              <a:gd name="connsiteX9-47" fmla="*/ 2744726 w 5024146"/>
              <a:gd name="connsiteY9-48" fmla="*/ 1776836 h 2498048"/>
              <a:gd name="connsiteX10-49" fmla="*/ 2744726 w 5024146"/>
              <a:gd name="connsiteY10-50" fmla="*/ 721212 h 2498048"/>
              <a:gd name="connsiteX11-51" fmla="*/ 3247310 w 5024146"/>
              <a:gd name="connsiteY11-52" fmla="*/ 218627 h 2498048"/>
              <a:gd name="connsiteX12-53" fmla="*/ 3775122 w 5024146"/>
              <a:gd name="connsiteY12-54" fmla="*/ 0 h 2498048"/>
              <a:gd name="connsiteX0-55" fmla="*/ 1249024 w 2498048"/>
              <a:gd name="connsiteY0-56" fmla="*/ 0 h 2498048"/>
              <a:gd name="connsiteX1-57" fmla="*/ 1776836 w 2498048"/>
              <a:gd name="connsiteY1-58" fmla="*/ 218627 h 2498048"/>
              <a:gd name="connsiteX2-59" fmla="*/ 2279421 w 2498048"/>
              <a:gd name="connsiteY2-60" fmla="*/ 721212 h 2498048"/>
              <a:gd name="connsiteX3-61" fmla="*/ 2279421 w 2498048"/>
              <a:gd name="connsiteY3-62" fmla="*/ 1776836 h 2498048"/>
              <a:gd name="connsiteX4-63" fmla="*/ 1776836 w 2498048"/>
              <a:gd name="connsiteY4-64" fmla="*/ 2279421 h 2498048"/>
              <a:gd name="connsiteX5-65" fmla="*/ 721212 w 2498048"/>
              <a:gd name="connsiteY5-66" fmla="*/ 2279421 h 2498048"/>
              <a:gd name="connsiteX6-67" fmla="*/ 218628 w 2498048"/>
              <a:gd name="connsiteY6-68" fmla="*/ 1776836 h 2498048"/>
              <a:gd name="connsiteX7-69" fmla="*/ 218628 w 2498048"/>
              <a:gd name="connsiteY7-70" fmla="*/ 721212 h 2498048"/>
              <a:gd name="connsiteX8-71" fmla="*/ 721212 w 2498048"/>
              <a:gd name="connsiteY8-72" fmla="*/ 218627 h 2498048"/>
              <a:gd name="connsiteX9-73" fmla="*/ 1249024 w 2498048"/>
              <a:gd name="connsiteY9-74" fmla="*/ 0 h 2498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498048" h="2498048">
                <a:moveTo>
                  <a:pt x="1249024" y="0"/>
                </a:moveTo>
                <a:cubicBezTo>
                  <a:pt x="1440055" y="0"/>
                  <a:pt x="1631085" y="72876"/>
                  <a:pt x="1776836" y="218627"/>
                </a:cubicBezTo>
                <a:lnTo>
                  <a:pt x="2279421" y="721212"/>
                </a:lnTo>
                <a:cubicBezTo>
                  <a:pt x="2570924" y="1012715"/>
                  <a:pt x="2570924" y="1485334"/>
                  <a:pt x="2279421" y="1776836"/>
                </a:cubicBezTo>
                <a:lnTo>
                  <a:pt x="1776836" y="2279421"/>
                </a:lnTo>
                <a:cubicBezTo>
                  <a:pt x="1485334" y="2570924"/>
                  <a:pt x="1012715" y="2570924"/>
                  <a:pt x="721212" y="2279421"/>
                </a:cubicBezTo>
                <a:lnTo>
                  <a:pt x="218628" y="1776836"/>
                </a:lnTo>
                <a:cubicBezTo>
                  <a:pt x="-72875" y="1485334"/>
                  <a:pt x="-72875" y="1012715"/>
                  <a:pt x="218628" y="721212"/>
                </a:cubicBezTo>
                <a:lnTo>
                  <a:pt x="721212" y="218627"/>
                </a:lnTo>
                <a:cubicBezTo>
                  <a:pt x="866963" y="72876"/>
                  <a:pt x="1057994" y="0"/>
                  <a:pt x="124902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pitchFamily="34" charset="0"/>
                <a:ea typeface="Source sans pro" pitchFamily="34" charset="0"/>
                <a:cs typeface="Source sans pro" pitchFamily="34" charset="0"/>
              </a:defRPr>
            </a:lvl1pPr>
          </a:lstStyle>
          <a:p>
            <a:r>
              <a:rPr lang="en-US"/>
              <a:t>Drag &amp; Drop Image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/>
          <p:nvPr userDrawn="1"/>
        </p:nvSpPr>
        <p:spPr>
          <a:xfrm>
            <a:off x="4343563" y="356006"/>
            <a:ext cx="3504874" cy="1364728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3800" b="0" i="0" smtClean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</a:fld>
            <a:endParaRPr lang="en-US" sz="13800" b="0" i="0" dirty="0">
              <a:solidFill>
                <a:schemeClr val="bg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49" y="815516"/>
            <a:ext cx="9699902" cy="528838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49" y="1277850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846975" y="2180244"/>
            <a:ext cx="2498048" cy="2498048"/>
          </a:xfrm>
          <a:custGeom>
            <a:avLst/>
            <a:gdLst>
              <a:gd name="connsiteX0" fmla="*/ 897241 w 4999205"/>
              <a:gd name="connsiteY0" fmla="*/ 349012 h 2498048"/>
              <a:gd name="connsiteX1" fmla="*/ 1794482 w 4999205"/>
              <a:gd name="connsiteY1" fmla="*/ 1246253 h 2498048"/>
              <a:gd name="connsiteX2" fmla="*/ 897241 w 4999205"/>
              <a:gd name="connsiteY2" fmla="*/ 2143494 h 2498048"/>
              <a:gd name="connsiteX3" fmla="*/ 0 w 4999205"/>
              <a:gd name="connsiteY3" fmla="*/ 1246253 h 2498048"/>
              <a:gd name="connsiteX4" fmla="*/ 897241 w 4999205"/>
              <a:gd name="connsiteY4" fmla="*/ 349012 h 2498048"/>
              <a:gd name="connsiteX5" fmla="*/ 3750181 w 4999205"/>
              <a:gd name="connsiteY5" fmla="*/ 0 h 2498048"/>
              <a:gd name="connsiteX6" fmla="*/ 4277993 w 4999205"/>
              <a:gd name="connsiteY6" fmla="*/ 218627 h 2498048"/>
              <a:gd name="connsiteX7" fmla="*/ 4780578 w 4999205"/>
              <a:gd name="connsiteY7" fmla="*/ 721212 h 2498048"/>
              <a:gd name="connsiteX8" fmla="*/ 4780578 w 4999205"/>
              <a:gd name="connsiteY8" fmla="*/ 1776836 h 2498048"/>
              <a:gd name="connsiteX9" fmla="*/ 4277993 w 4999205"/>
              <a:gd name="connsiteY9" fmla="*/ 2279421 h 2498048"/>
              <a:gd name="connsiteX10" fmla="*/ 3222369 w 4999205"/>
              <a:gd name="connsiteY10" fmla="*/ 2279421 h 2498048"/>
              <a:gd name="connsiteX11" fmla="*/ 2719785 w 4999205"/>
              <a:gd name="connsiteY11" fmla="*/ 1776836 h 2498048"/>
              <a:gd name="connsiteX12" fmla="*/ 2719785 w 4999205"/>
              <a:gd name="connsiteY12" fmla="*/ 721212 h 2498048"/>
              <a:gd name="connsiteX13" fmla="*/ 3222369 w 4999205"/>
              <a:gd name="connsiteY13" fmla="*/ 218627 h 2498048"/>
              <a:gd name="connsiteX14" fmla="*/ 3750181 w 4999205"/>
              <a:gd name="connsiteY14" fmla="*/ 0 h 2498048"/>
              <a:gd name="connsiteX0-1" fmla="*/ 24941 w 5024146"/>
              <a:gd name="connsiteY0-2" fmla="*/ 1246253 h 2498048"/>
              <a:gd name="connsiteX1-3" fmla="*/ 1819423 w 5024146"/>
              <a:gd name="connsiteY1-4" fmla="*/ 1246253 h 2498048"/>
              <a:gd name="connsiteX2-5" fmla="*/ 922182 w 5024146"/>
              <a:gd name="connsiteY2-6" fmla="*/ 2143494 h 2498048"/>
              <a:gd name="connsiteX3-7" fmla="*/ 24941 w 5024146"/>
              <a:gd name="connsiteY3-8" fmla="*/ 1246253 h 2498048"/>
              <a:gd name="connsiteX4-9" fmla="*/ 3775122 w 5024146"/>
              <a:gd name="connsiteY4-10" fmla="*/ 0 h 2498048"/>
              <a:gd name="connsiteX5-11" fmla="*/ 4302934 w 5024146"/>
              <a:gd name="connsiteY5-12" fmla="*/ 218627 h 2498048"/>
              <a:gd name="connsiteX6-13" fmla="*/ 4805519 w 5024146"/>
              <a:gd name="connsiteY6-14" fmla="*/ 721212 h 2498048"/>
              <a:gd name="connsiteX7-15" fmla="*/ 4805519 w 5024146"/>
              <a:gd name="connsiteY7-16" fmla="*/ 1776836 h 2498048"/>
              <a:gd name="connsiteX8-17" fmla="*/ 4302934 w 5024146"/>
              <a:gd name="connsiteY8-18" fmla="*/ 2279421 h 2498048"/>
              <a:gd name="connsiteX9-19" fmla="*/ 3247310 w 5024146"/>
              <a:gd name="connsiteY9-20" fmla="*/ 2279421 h 2498048"/>
              <a:gd name="connsiteX10-21" fmla="*/ 2744726 w 5024146"/>
              <a:gd name="connsiteY10-22" fmla="*/ 1776836 h 2498048"/>
              <a:gd name="connsiteX11-23" fmla="*/ 2744726 w 5024146"/>
              <a:gd name="connsiteY11-24" fmla="*/ 721212 h 2498048"/>
              <a:gd name="connsiteX12-25" fmla="*/ 3247310 w 5024146"/>
              <a:gd name="connsiteY12-26" fmla="*/ 218627 h 2498048"/>
              <a:gd name="connsiteX13-27" fmla="*/ 3775122 w 5024146"/>
              <a:gd name="connsiteY13-28" fmla="*/ 0 h 2498048"/>
              <a:gd name="connsiteX0-29" fmla="*/ 24941 w 5024146"/>
              <a:gd name="connsiteY0-30" fmla="*/ 1246253 h 2498048"/>
              <a:gd name="connsiteX1-31" fmla="*/ 922182 w 5024146"/>
              <a:gd name="connsiteY1-32" fmla="*/ 2143494 h 2498048"/>
              <a:gd name="connsiteX2-33" fmla="*/ 24941 w 5024146"/>
              <a:gd name="connsiteY2-34" fmla="*/ 1246253 h 2498048"/>
              <a:gd name="connsiteX3-35" fmla="*/ 3775122 w 5024146"/>
              <a:gd name="connsiteY3-36" fmla="*/ 0 h 2498048"/>
              <a:gd name="connsiteX4-37" fmla="*/ 4302934 w 5024146"/>
              <a:gd name="connsiteY4-38" fmla="*/ 218627 h 2498048"/>
              <a:gd name="connsiteX5-39" fmla="*/ 4805519 w 5024146"/>
              <a:gd name="connsiteY5-40" fmla="*/ 721212 h 2498048"/>
              <a:gd name="connsiteX6-41" fmla="*/ 4805519 w 5024146"/>
              <a:gd name="connsiteY6-42" fmla="*/ 1776836 h 2498048"/>
              <a:gd name="connsiteX7-43" fmla="*/ 4302934 w 5024146"/>
              <a:gd name="connsiteY7-44" fmla="*/ 2279421 h 2498048"/>
              <a:gd name="connsiteX8-45" fmla="*/ 3247310 w 5024146"/>
              <a:gd name="connsiteY8-46" fmla="*/ 2279421 h 2498048"/>
              <a:gd name="connsiteX9-47" fmla="*/ 2744726 w 5024146"/>
              <a:gd name="connsiteY9-48" fmla="*/ 1776836 h 2498048"/>
              <a:gd name="connsiteX10-49" fmla="*/ 2744726 w 5024146"/>
              <a:gd name="connsiteY10-50" fmla="*/ 721212 h 2498048"/>
              <a:gd name="connsiteX11-51" fmla="*/ 3247310 w 5024146"/>
              <a:gd name="connsiteY11-52" fmla="*/ 218627 h 2498048"/>
              <a:gd name="connsiteX12-53" fmla="*/ 3775122 w 5024146"/>
              <a:gd name="connsiteY12-54" fmla="*/ 0 h 2498048"/>
              <a:gd name="connsiteX0-55" fmla="*/ 1249024 w 2498048"/>
              <a:gd name="connsiteY0-56" fmla="*/ 0 h 2498048"/>
              <a:gd name="connsiteX1-57" fmla="*/ 1776836 w 2498048"/>
              <a:gd name="connsiteY1-58" fmla="*/ 218627 h 2498048"/>
              <a:gd name="connsiteX2-59" fmla="*/ 2279421 w 2498048"/>
              <a:gd name="connsiteY2-60" fmla="*/ 721212 h 2498048"/>
              <a:gd name="connsiteX3-61" fmla="*/ 2279421 w 2498048"/>
              <a:gd name="connsiteY3-62" fmla="*/ 1776836 h 2498048"/>
              <a:gd name="connsiteX4-63" fmla="*/ 1776836 w 2498048"/>
              <a:gd name="connsiteY4-64" fmla="*/ 2279421 h 2498048"/>
              <a:gd name="connsiteX5-65" fmla="*/ 721212 w 2498048"/>
              <a:gd name="connsiteY5-66" fmla="*/ 2279421 h 2498048"/>
              <a:gd name="connsiteX6-67" fmla="*/ 218628 w 2498048"/>
              <a:gd name="connsiteY6-68" fmla="*/ 1776836 h 2498048"/>
              <a:gd name="connsiteX7-69" fmla="*/ 218628 w 2498048"/>
              <a:gd name="connsiteY7-70" fmla="*/ 721212 h 2498048"/>
              <a:gd name="connsiteX8-71" fmla="*/ 721212 w 2498048"/>
              <a:gd name="connsiteY8-72" fmla="*/ 218627 h 2498048"/>
              <a:gd name="connsiteX9-73" fmla="*/ 1249024 w 2498048"/>
              <a:gd name="connsiteY9-74" fmla="*/ 0 h 2498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498048" h="2498048">
                <a:moveTo>
                  <a:pt x="1249024" y="0"/>
                </a:moveTo>
                <a:cubicBezTo>
                  <a:pt x="1440055" y="0"/>
                  <a:pt x="1631085" y="72876"/>
                  <a:pt x="1776836" y="218627"/>
                </a:cubicBezTo>
                <a:lnTo>
                  <a:pt x="2279421" y="721212"/>
                </a:lnTo>
                <a:cubicBezTo>
                  <a:pt x="2570924" y="1012715"/>
                  <a:pt x="2570924" y="1485334"/>
                  <a:pt x="2279421" y="1776836"/>
                </a:cubicBezTo>
                <a:lnTo>
                  <a:pt x="1776836" y="2279421"/>
                </a:lnTo>
                <a:cubicBezTo>
                  <a:pt x="1485334" y="2570924"/>
                  <a:pt x="1012715" y="2570924"/>
                  <a:pt x="721212" y="2279421"/>
                </a:cubicBezTo>
                <a:lnTo>
                  <a:pt x="218628" y="1776836"/>
                </a:lnTo>
                <a:cubicBezTo>
                  <a:pt x="-72875" y="1485334"/>
                  <a:pt x="-72875" y="1012715"/>
                  <a:pt x="218628" y="721212"/>
                </a:cubicBezTo>
                <a:lnTo>
                  <a:pt x="721212" y="218627"/>
                </a:lnTo>
                <a:cubicBezTo>
                  <a:pt x="866963" y="72876"/>
                  <a:pt x="1057994" y="0"/>
                  <a:pt x="124902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pitchFamily="34" charset="0"/>
                <a:ea typeface="Source sans pro" pitchFamily="34" charset="0"/>
                <a:cs typeface="Source sans pro" pitchFamily="34" charset="0"/>
              </a:defRPr>
            </a:lvl1pPr>
          </a:lstStyle>
          <a:p>
            <a:r>
              <a:rPr lang="en-US"/>
              <a:t>Drag &amp; Drop Image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249490" y="726698"/>
            <a:ext cx="4271367" cy="5566172"/>
          </a:xfrm>
          <a:custGeom>
            <a:avLst/>
            <a:gdLst/>
            <a:ahLst/>
            <a:cxnLst/>
            <a:rect l="l" t="t" r="r" b="b"/>
            <a:pathLst>
              <a:path w="4271367" h="5566172">
                <a:moveTo>
                  <a:pt x="2247305" y="0"/>
                </a:moveTo>
                <a:cubicBezTo>
                  <a:pt x="2542480" y="0"/>
                  <a:pt x="2814092" y="39688"/>
                  <a:pt x="3062139" y="119063"/>
                </a:cubicBezTo>
                <a:cubicBezTo>
                  <a:pt x="3310186" y="198438"/>
                  <a:pt x="3523506" y="311299"/>
                  <a:pt x="3702100" y="457647"/>
                </a:cubicBezTo>
                <a:cubicBezTo>
                  <a:pt x="3880694" y="603995"/>
                  <a:pt x="4020220" y="780728"/>
                  <a:pt x="4120679" y="987847"/>
                </a:cubicBezTo>
                <a:cubicBezTo>
                  <a:pt x="4221138" y="1194966"/>
                  <a:pt x="4271367" y="1426270"/>
                  <a:pt x="4271367" y="1681758"/>
                </a:cubicBezTo>
                <a:lnTo>
                  <a:pt x="2969121" y="1681758"/>
                </a:lnTo>
                <a:cubicBezTo>
                  <a:pt x="2969121" y="1580059"/>
                  <a:pt x="2953618" y="1486421"/>
                  <a:pt x="2922612" y="1400845"/>
                </a:cubicBezTo>
                <a:cubicBezTo>
                  <a:pt x="2891607" y="1315269"/>
                  <a:pt x="2844478" y="1242095"/>
                  <a:pt x="2781226" y="1181323"/>
                </a:cubicBezTo>
                <a:cubicBezTo>
                  <a:pt x="2717974" y="1120552"/>
                  <a:pt x="2639839" y="1072803"/>
                  <a:pt x="2546821" y="1038076"/>
                </a:cubicBezTo>
                <a:cubicBezTo>
                  <a:pt x="2453804" y="1003350"/>
                  <a:pt x="2344043" y="985987"/>
                  <a:pt x="2217539" y="985987"/>
                </a:cubicBezTo>
                <a:cubicBezTo>
                  <a:pt x="2093516" y="985987"/>
                  <a:pt x="1984375" y="1000249"/>
                  <a:pt x="1890118" y="1028775"/>
                </a:cubicBezTo>
                <a:cubicBezTo>
                  <a:pt x="1795860" y="1057300"/>
                  <a:pt x="1717105" y="1096988"/>
                  <a:pt x="1653853" y="1147837"/>
                </a:cubicBezTo>
                <a:cubicBezTo>
                  <a:pt x="1590601" y="1198687"/>
                  <a:pt x="1542852" y="1256978"/>
                  <a:pt x="1510606" y="1322710"/>
                </a:cubicBezTo>
                <a:cubicBezTo>
                  <a:pt x="1478360" y="1388442"/>
                  <a:pt x="1462237" y="1458516"/>
                  <a:pt x="1462237" y="1532930"/>
                </a:cubicBezTo>
                <a:cubicBezTo>
                  <a:pt x="1462237" y="1614785"/>
                  <a:pt x="1485181" y="1688579"/>
                  <a:pt x="1531070" y="1754312"/>
                </a:cubicBezTo>
                <a:cubicBezTo>
                  <a:pt x="1576958" y="1820044"/>
                  <a:pt x="1642691" y="1882056"/>
                  <a:pt x="1728267" y="1940347"/>
                </a:cubicBezTo>
                <a:cubicBezTo>
                  <a:pt x="1813843" y="1998638"/>
                  <a:pt x="1918023" y="2053208"/>
                  <a:pt x="2040806" y="2104058"/>
                </a:cubicBezTo>
                <a:cubicBezTo>
                  <a:pt x="2163589" y="2154908"/>
                  <a:pt x="2301875" y="2205137"/>
                  <a:pt x="2455664" y="2254746"/>
                </a:cubicBezTo>
                <a:cubicBezTo>
                  <a:pt x="2743398" y="2346524"/>
                  <a:pt x="3000127" y="2448223"/>
                  <a:pt x="3225850" y="2559844"/>
                </a:cubicBezTo>
                <a:cubicBezTo>
                  <a:pt x="3451573" y="2671465"/>
                  <a:pt x="3641948" y="2799209"/>
                  <a:pt x="3796978" y="2943076"/>
                </a:cubicBezTo>
                <a:cubicBezTo>
                  <a:pt x="3952007" y="3086944"/>
                  <a:pt x="4069830" y="3249414"/>
                  <a:pt x="4150445" y="3430489"/>
                </a:cubicBezTo>
                <a:cubicBezTo>
                  <a:pt x="4231060" y="3611563"/>
                  <a:pt x="4271367" y="3816202"/>
                  <a:pt x="4271367" y="4044405"/>
                </a:cubicBezTo>
                <a:cubicBezTo>
                  <a:pt x="4271367" y="4287491"/>
                  <a:pt x="4223618" y="4503911"/>
                  <a:pt x="4128120" y="4693667"/>
                </a:cubicBezTo>
                <a:cubicBezTo>
                  <a:pt x="4032622" y="4883423"/>
                  <a:pt x="3897437" y="5042794"/>
                  <a:pt x="3722564" y="5171778"/>
                </a:cubicBezTo>
                <a:cubicBezTo>
                  <a:pt x="3547691" y="5300762"/>
                  <a:pt x="3336851" y="5398741"/>
                  <a:pt x="3090044" y="5465713"/>
                </a:cubicBezTo>
                <a:cubicBezTo>
                  <a:pt x="2843238" y="5532686"/>
                  <a:pt x="2568525" y="5566172"/>
                  <a:pt x="2265908" y="5566172"/>
                </a:cubicBezTo>
                <a:cubicBezTo>
                  <a:pt x="2079873" y="5566172"/>
                  <a:pt x="1895078" y="5550669"/>
                  <a:pt x="1711524" y="5519663"/>
                </a:cubicBezTo>
                <a:cubicBezTo>
                  <a:pt x="1527969" y="5488658"/>
                  <a:pt x="1352476" y="5440909"/>
                  <a:pt x="1185044" y="5376416"/>
                </a:cubicBezTo>
                <a:cubicBezTo>
                  <a:pt x="1017613" y="5311924"/>
                  <a:pt x="861343" y="5230689"/>
                  <a:pt x="716235" y="5132710"/>
                </a:cubicBezTo>
                <a:cubicBezTo>
                  <a:pt x="571128" y="5034732"/>
                  <a:pt x="445864" y="4917530"/>
                  <a:pt x="340444" y="4781104"/>
                </a:cubicBezTo>
                <a:cubicBezTo>
                  <a:pt x="235025" y="4644678"/>
                  <a:pt x="151929" y="4489649"/>
                  <a:pt x="91157" y="4316016"/>
                </a:cubicBezTo>
                <a:cubicBezTo>
                  <a:pt x="30386" y="4142384"/>
                  <a:pt x="0" y="3948907"/>
                  <a:pt x="0" y="3735586"/>
                </a:cubicBezTo>
                <a:lnTo>
                  <a:pt x="1309688" y="3735586"/>
                </a:lnTo>
                <a:cubicBezTo>
                  <a:pt x="1309688" y="3894336"/>
                  <a:pt x="1330772" y="4027661"/>
                  <a:pt x="1372940" y="4135562"/>
                </a:cubicBezTo>
                <a:cubicBezTo>
                  <a:pt x="1415108" y="4243462"/>
                  <a:pt x="1477120" y="4330899"/>
                  <a:pt x="1558975" y="4397871"/>
                </a:cubicBezTo>
                <a:cubicBezTo>
                  <a:pt x="1640830" y="4464844"/>
                  <a:pt x="1740669" y="4512593"/>
                  <a:pt x="1858491" y="4541118"/>
                </a:cubicBezTo>
                <a:cubicBezTo>
                  <a:pt x="1976314" y="4569644"/>
                  <a:pt x="2112120" y="4583907"/>
                  <a:pt x="2265908" y="4583907"/>
                </a:cubicBezTo>
                <a:cubicBezTo>
                  <a:pt x="2389932" y="4583907"/>
                  <a:pt x="2495972" y="4569644"/>
                  <a:pt x="2584029" y="4541118"/>
                </a:cubicBezTo>
                <a:cubicBezTo>
                  <a:pt x="2672085" y="4512593"/>
                  <a:pt x="2744639" y="4474146"/>
                  <a:pt x="2801690" y="4425777"/>
                </a:cubicBezTo>
                <a:cubicBezTo>
                  <a:pt x="2858740" y="4377408"/>
                  <a:pt x="2900288" y="4320977"/>
                  <a:pt x="2926333" y="4256485"/>
                </a:cubicBezTo>
                <a:cubicBezTo>
                  <a:pt x="2952378" y="4191993"/>
                  <a:pt x="2965401" y="4123780"/>
                  <a:pt x="2965401" y="4051846"/>
                </a:cubicBezTo>
                <a:cubicBezTo>
                  <a:pt x="2965401" y="3967510"/>
                  <a:pt x="2953618" y="3891236"/>
                  <a:pt x="2930054" y="3823023"/>
                </a:cubicBezTo>
                <a:cubicBezTo>
                  <a:pt x="2906490" y="3754810"/>
                  <a:pt x="2859981" y="3690318"/>
                  <a:pt x="2790528" y="3629546"/>
                </a:cubicBezTo>
                <a:cubicBezTo>
                  <a:pt x="2721074" y="3568775"/>
                  <a:pt x="2623716" y="3508623"/>
                  <a:pt x="2498452" y="3449092"/>
                </a:cubicBezTo>
                <a:cubicBezTo>
                  <a:pt x="2373188" y="3389561"/>
                  <a:pt x="2208858" y="3326309"/>
                  <a:pt x="2005459" y="3259336"/>
                </a:cubicBezTo>
                <a:cubicBezTo>
                  <a:pt x="1767334" y="3179961"/>
                  <a:pt x="1537891" y="3090665"/>
                  <a:pt x="1317129" y="2991446"/>
                </a:cubicBezTo>
                <a:cubicBezTo>
                  <a:pt x="1096367" y="2892227"/>
                  <a:pt x="900410" y="2774405"/>
                  <a:pt x="729258" y="2637979"/>
                </a:cubicBezTo>
                <a:cubicBezTo>
                  <a:pt x="558106" y="2501553"/>
                  <a:pt x="421060" y="2342183"/>
                  <a:pt x="318120" y="2159868"/>
                </a:cubicBezTo>
                <a:cubicBezTo>
                  <a:pt x="215181" y="1977554"/>
                  <a:pt x="163711" y="1764854"/>
                  <a:pt x="163711" y="1521768"/>
                </a:cubicBezTo>
                <a:cubicBezTo>
                  <a:pt x="163711" y="1288604"/>
                  <a:pt x="215801" y="1078384"/>
                  <a:pt x="319981" y="891109"/>
                </a:cubicBezTo>
                <a:cubicBezTo>
                  <a:pt x="424160" y="703833"/>
                  <a:pt x="569268" y="544464"/>
                  <a:pt x="755303" y="412998"/>
                </a:cubicBezTo>
                <a:cubicBezTo>
                  <a:pt x="941338" y="281533"/>
                  <a:pt x="1161480" y="179835"/>
                  <a:pt x="1415728" y="107901"/>
                </a:cubicBezTo>
                <a:cubicBezTo>
                  <a:pt x="1669976" y="35967"/>
                  <a:pt x="1947168" y="0"/>
                  <a:pt x="2247305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pitchFamily="34" charset="0"/>
                <a:ea typeface="Source sans pro" pitchFamily="34" charset="0"/>
                <a:cs typeface="Source sans pro" pitchFamily="34" charset="0"/>
              </a:defRPr>
            </a:lvl1pPr>
          </a:lstStyle>
          <a:p>
            <a:r>
              <a:rPr lang="en-US" dirty="0"/>
              <a:t>Drag &amp; Drop Image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84204" y="801112"/>
            <a:ext cx="6444258" cy="5417344"/>
          </a:xfrm>
          <a:custGeom>
            <a:avLst/>
            <a:gdLst/>
            <a:ahLst/>
            <a:cxnLst/>
            <a:rect l="l" t="t" r="r" b="b"/>
            <a:pathLst>
              <a:path w="6444258" h="5417344">
                <a:moveTo>
                  <a:pt x="0" y="0"/>
                </a:moveTo>
                <a:lnTo>
                  <a:pt x="1298526" y="0"/>
                </a:lnTo>
                <a:lnTo>
                  <a:pt x="1919883" y="3397002"/>
                </a:lnTo>
                <a:lnTo>
                  <a:pt x="2664024" y="0"/>
                </a:lnTo>
                <a:lnTo>
                  <a:pt x="3772793" y="0"/>
                </a:lnTo>
                <a:lnTo>
                  <a:pt x="4528096" y="3397002"/>
                </a:lnTo>
                <a:lnTo>
                  <a:pt x="5149453" y="0"/>
                </a:lnTo>
                <a:lnTo>
                  <a:pt x="6444258" y="0"/>
                </a:lnTo>
                <a:lnTo>
                  <a:pt x="5294560" y="5417344"/>
                </a:lnTo>
                <a:lnTo>
                  <a:pt x="3940225" y="5417344"/>
                </a:lnTo>
                <a:lnTo>
                  <a:pt x="3214688" y="2329161"/>
                </a:lnTo>
                <a:lnTo>
                  <a:pt x="2504033" y="5417344"/>
                </a:lnTo>
                <a:lnTo>
                  <a:pt x="1153418" y="5417344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pitchFamily="34" charset="0"/>
                <a:ea typeface="Source sans pro" pitchFamily="34" charset="0"/>
                <a:cs typeface="Source sans pro" pitchFamily="34" charset="0"/>
              </a:defRPr>
            </a:lvl1pPr>
          </a:lstStyle>
          <a:p>
            <a:r>
              <a:rPr lang="en-US"/>
              <a:t>Drag &amp; Drop Image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268094" y="726698"/>
            <a:ext cx="4740175" cy="5566172"/>
          </a:xfrm>
          <a:custGeom>
            <a:avLst/>
            <a:gdLst/>
            <a:ahLst/>
            <a:cxnLst/>
            <a:rect l="l" t="t" r="r" b="b"/>
            <a:pathLst>
              <a:path w="4740175" h="5566172">
                <a:moveTo>
                  <a:pt x="2370088" y="1023194"/>
                </a:moveTo>
                <a:cubicBezTo>
                  <a:pt x="2020341" y="1023194"/>
                  <a:pt x="1759272" y="1162720"/>
                  <a:pt x="1586880" y="1441773"/>
                </a:cubicBezTo>
                <a:cubicBezTo>
                  <a:pt x="1414487" y="1720825"/>
                  <a:pt x="1328291" y="2129482"/>
                  <a:pt x="1328291" y="2667744"/>
                </a:cubicBezTo>
                <a:lnTo>
                  <a:pt x="1328291" y="2894707"/>
                </a:lnTo>
                <a:cubicBezTo>
                  <a:pt x="1328291" y="3425528"/>
                  <a:pt x="1416347" y="3833565"/>
                  <a:pt x="1592461" y="4118819"/>
                </a:cubicBezTo>
                <a:cubicBezTo>
                  <a:pt x="1768574" y="4404073"/>
                  <a:pt x="2030263" y="4546700"/>
                  <a:pt x="2377529" y="4546700"/>
                </a:cubicBezTo>
                <a:cubicBezTo>
                  <a:pt x="2709912" y="4546700"/>
                  <a:pt x="2965400" y="4404693"/>
                  <a:pt x="3143994" y="4120679"/>
                </a:cubicBezTo>
                <a:cubicBezTo>
                  <a:pt x="3322588" y="3836666"/>
                  <a:pt x="3411884" y="3428008"/>
                  <a:pt x="3411884" y="2894707"/>
                </a:cubicBezTo>
                <a:lnTo>
                  <a:pt x="3411884" y="2667744"/>
                </a:lnTo>
                <a:cubicBezTo>
                  <a:pt x="3411884" y="2129482"/>
                  <a:pt x="3321967" y="1720825"/>
                  <a:pt x="3142133" y="1441773"/>
                </a:cubicBezTo>
                <a:cubicBezTo>
                  <a:pt x="2962300" y="1162720"/>
                  <a:pt x="2704951" y="1023194"/>
                  <a:pt x="2370088" y="1023194"/>
                </a:cubicBezTo>
                <a:close/>
                <a:moveTo>
                  <a:pt x="2370088" y="0"/>
                </a:moveTo>
                <a:cubicBezTo>
                  <a:pt x="2714873" y="0"/>
                  <a:pt x="3032373" y="62012"/>
                  <a:pt x="3322588" y="186035"/>
                </a:cubicBezTo>
                <a:cubicBezTo>
                  <a:pt x="3612802" y="310059"/>
                  <a:pt x="3862710" y="487412"/>
                  <a:pt x="4072309" y="718096"/>
                </a:cubicBezTo>
                <a:cubicBezTo>
                  <a:pt x="4281909" y="948779"/>
                  <a:pt x="4445620" y="1229073"/>
                  <a:pt x="4563442" y="1558975"/>
                </a:cubicBezTo>
                <a:cubicBezTo>
                  <a:pt x="4681264" y="1888877"/>
                  <a:pt x="4740175" y="2260948"/>
                  <a:pt x="4740175" y="2675186"/>
                </a:cubicBezTo>
                <a:lnTo>
                  <a:pt x="4740175" y="2894707"/>
                </a:lnTo>
                <a:cubicBezTo>
                  <a:pt x="4740175" y="3308945"/>
                  <a:pt x="4681885" y="3681016"/>
                  <a:pt x="4565302" y="4010918"/>
                </a:cubicBezTo>
                <a:cubicBezTo>
                  <a:pt x="4448720" y="4340821"/>
                  <a:pt x="4285630" y="4621114"/>
                  <a:pt x="4076030" y="4851797"/>
                </a:cubicBezTo>
                <a:cubicBezTo>
                  <a:pt x="3866430" y="5082481"/>
                  <a:pt x="3617143" y="5259214"/>
                  <a:pt x="3328169" y="5381997"/>
                </a:cubicBezTo>
                <a:cubicBezTo>
                  <a:pt x="3039194" y="5504781"/>
                  <a:pt x="2722314" y="5566172"/>
                  <a:pt x="2377529" y="5566172"/>
                </a:cubicBezTo>
                <a:cubicBezTo>
                  <a:pt x="2027783" y="5566172"/>
                  <a:pt x="1707182" y="5504781"/>
                  <a:pt x="1415727" y="5381997"/>
                </a:cubicBezTo>
                <a:cubicBezTo>
                  <a:pt x="1124272" y="5259214"/>
                  <a:pt x="873745" y="5082481"/>
                  <a:pt x="664145" y="4851797"/>
                </a:cubicBezTo>
                <a:cubicBezTo>
                  <a:pt x="454546" y="4621114"/>
                  <a:pt x="291455" y="4340821"/>
                  <a:pt x="174873" y="4010918"/>
                </a:cubicBezTo>
                <a:cubicBezTo>
                  <a:pt x="58291" y="3681016"/>
                  <a:pt x="0" y="3308945"/>
                  <a:pt x="0" y="2894707"/>
                </a:cubicBezTo>
                <a:lnTo>
                  <a:pt x="0" y="2675186"/>
                </a:lnTo>
                <a:cubicBezTo>
                  <a:pt x="0" y="2260948"/>
                  <a:pt x="57671" y="1888877"/>
                  <a:pt x="173012" y="1558975"/>
                </a:cubicBezTo>
                <a:cubicBezTo>
                  <a:pt x="288354" y="1229073"/>
                  <a:pt x="450825" y="948779"/>
                  <a:pt x="660425" y="718096"/>
                </a:cubicBezTo>
                <a:cubicBezTo>
                  <a:pt x="870024" y="487412"/>
                  <a:pt x="1119931" y="310059"/>
                  <a:pt x="1410146" y="186035"/>
                </a:cubicBezTo>
                <a:cubicBezTo>
                  <a:pt x="1700361" y="62012"/>
                  <a:pt x="2020341" y="0"/>
                  <a:pt x="237008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pitchFamily="34" charset="0"/>
                <a:ea typeface="Source sans pro" pitchFamily="34" charset="0"/>
                <a:cs typeface="Source sans pro" pitchFamily="34" charset="0"/>
              </a:defRPr>
            </a:lvl1pPr>
          </a:lstStyle>
          <a:p>
            <a:r>
              <a:rPr lang="en-US" dirty="0"/>
              <a:t>Drag &amp; Drop Image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145311" y="801112"/>
            <a:ext cx="4528095" cy="5417344"/>
          </a:xfrm>
          <a:custGeom>
            <a:avLst/>
            <a:gdLst/>
            <a:ahLst/>
            <a:cxnLst/>
            <a:rect l="l" t="t" r="r" b="b"/>
            <a:pathLst>
              <a:path w="4528095" h="5417344">
                <a:moveTo>
                  <a:pt x="0" y="0"/>
                </a:moveTo>
                <a:lnTo>
                  <a:pt x="4528095" y="0"/>
                </a:lnTo>
                <a:lnTo>
                  <a:pt x="4528095" y="1008311"/>
                </a:lnTo>
                <a:lnTo>
                  <a:pt x="2902148" y="1008311"/>
                </a:lnTo>
                <a:lnTo>
                  <a:pt x="2902148" y="5417344"/>
                </a:lnTo>
                <a:lnTo>
                  <a:pt x="1596181" y="5417344"/>
                </a:lnTo>
                <a:lnTo>
                  <a:pt x="1596181" y="1008311"/>
                </a:lnTo>
                <a:lnTo>
                  <a:pt x="0" y="1008311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pitchFamily="34" charset="0"/>
                <a:ea typeface="Source sans pro" pitchFamily="34" charset="0"/>
                <a:cs typeface="Source sans pro" pitchFamily="34" charset="0"/>
              </a:defRPr>
            </a:lvl1pPr>
          </a:lstStyle>
          <a:p>
            <a:r>
              <a:rPr lang="en-US"/>
              <a:t>Drag &amp; Drop Image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设计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r.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Landscap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tags" Target="../tags/tag62.xml"/><Relationship Id="rId31" Type="http://schemas.openxmlformats.org/officeDocument/2006/relationships/tags" Target="../tags/tag61.xml"/><Relationship Id="rId30" Type="http://schemas.openxmlformats.org/officeDocument/2006/relationships/tags" Target="../tags/tag60.xml"/><Relationship Id="rId3" Type="http://schemas.openxmlformats.org/officeDocument/2006/relationships/slideLayout" Target="../slideLayouts/slideLayout3.xml"/><Relationship Id="rId29" Type="http://schemas.openxmlformats.org/officeDocument/2006/relationships/tags" Target="../tags/tag59.xml"/><Relationship Id="rId28" Type="http://schemas.openxmlformats.org/officeDocument/2006/relationships/tags" Target="../tags/tag58.xml"/><Relationship Id="rId27" Type="http://schemas.openxmlformats.org/officeDocument/2006/relationships/tags" Target="../tags/tag5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7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8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9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30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31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3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80308"/>
            <a:ext cx="12192000" cy="3882453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effectLst>
                <a:outerShdw blurRad="254000" dist="63500" dir="2700000" algn="tl" rotWithShape="0">
                  <a:prstClr val="black">
                    <a:alpha val="20000"/>
                  </a:prst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40622" y="3445857"/>
            <a:ext cx="872599" cy="736400"/>
          </a:xfrm>
          <a:prstGeom prst="rect">
            <a:avLst/>
          </a:prstGeom>
          <a:noFill/>
          <a:ln w="28575">
            <a:solidFill>
              <a:srgbClr val="7FAAE2"/>
            </a:solidFill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87592" y="5009801"/>
            <a:ext cx="2839239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4F4D5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2022/04/28</a:t>
            </a:r>
            <a:endParaRPr lang="en-US" altLang="zh-CN" sz="1400" dirty="0">
              <a:solidFill>
                <a:srgbClr val="4F4D5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05262" y="4395625"/>
            <a:ext cx="251889" cy="251889"/>
          </a:xfrm>
          <a:prstGeom prst="rect">
            <a:avLst/>
          </a:prstGeom>
          <a:solidFill>
            <a:srgbClr val="7FAAE2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718068" y="4883255"/>
            <a:ext cx="125945" cy="125945"/>
          </a:xfrm>
          <a:prstGeom prst="rect">
            <a:avLst/>
          </a:prstGeom>
          <a:solidFill>
            <a:srgbClr val="7FAAE2">
              <a:alpha val="50000"/>
            </a:srgbClr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73" name="图片 1" descr="微信头像400-透明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10988675" y="-317"/>
            <a:ext cx="1203325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210310" y="1443355"/>
            <a:ext cx="9785985" cy="737235"/>
          </a:xfrm>
          <a:prstGeom prst="rect">
            <a:avLst/>
          </a:prstGeom>
          <a:noFill/>
          <a:ln w="254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 lIns="60960" tIns="60960" rIns="60960" bIns="60960" spcCol="38100">
            <a:spAutoFit/>
          </a:bodyPr>
          <a:lstStyle/>
          <a:p>
            <a:pPr defTabSz="342900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流量隔离</a:t>
            </a:r>
            <a:r>
              <a:rPr lang="en-US" altLang="zh-CN" sz="4000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&amp;</a:t>
            </a:r>
            <a:r>
              <a:rPr lang="zh-CN" altLang="en-US" sz="4000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灰度方案和进展</a:t>
            </a:r>
            <a:endParaRPr lang="zh-CN" altLang="en-US" sz="4000" b="1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87592" y="4404011"/>
            <a:ext cx="2839239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sz="1400" dirty="0">
                <a:solidFill>
                  <a:srgbClr val="4F4D5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汇报人：平台架构</a:t>
            </a:r>
            <a:endParaRPr lang="zh-CN" sz="1400" dirty="0">
              <a:solidFill>
                <a:srgbClr val="4F4D5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4" grpId="0" bldLvl="0" animBg="1"/>
      <p:bldP spid="11" grpId="0"/>
      <p:bldP spid="21" grpId="0" bldLvl="0" animBg="1"/>
      <p:bldP spid="22" grpId="0" bldLvl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459740" y="1729740"/>
            <a:ext cx="1120838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 algn="l">
              <a:buFont typeface="Arial" panose="020B0604020202090204" pitchFamily="34" charset="0"/>
              <a:buChar char="•"/>
            </a:pPr>
            <a:r>
              <a:rPr lang="en-US" altLang="zh-CN" sz="3600" b="1">
                <a:solidFill>
                  <a:schemeClr val="tx1"/>
                </a:solidFill>
                <a:latin typeface="PingFang SC Semibold" panose="020B0400000000000000" charset="-122"/>
                <a:ea typeface="PingFang SC Semibold" panose="020B0400000000000000" charset="-122"/>
                <a:cs typeface="站酷小薇LOGO体" panose="02010600010101010101" charset="-122"/>
              </a:rPr>
              <a:t>Traefik</a:t>
            </a:r>
            <a:r>
              <a:rPr lang="zh-CN" altLang="en-US" sz="3600" b="1">
                <a:solidFill>
                  <a:schemeClr val="tx1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作为网关</a:t>
            </a:r>
            <a:r>
              <a:rPr lang="en-US" altLang="zh-CN" sz="3600" b="1">
                <a:solidFill>
                  <a:schemeClr val="tx1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,</a:t>
            </a:r>
            <a:r>
              <a:rPr lang="zh-CN" altLang="en-US" sz="3600" b="1">
                <a:solidFill>
                  <a:schemeClr val="tx1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负责南北</a:t>
            </a:r>
            <a:r>
              <a:rPr lang="en-US" altLang="zh-CN" sz="3600" b="1">
                <a:solidFill>
                  <a:schemeClr val="tx1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/http(s)</a:t>
            </a:r>
            <a:r>
              <a:rPr lang="zh-CN" altLang="en-US" sz="3600" b="1">
                <a:solidFill>
                  <a:schemeClr val="tx1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入口流量调度</a:t>
            </a:r>
            <a:endParaRPr lang="zh-CN" altLang="en-US" sz="3600">
              <a:solidFill>
                <a:schemeClr val="tx1"/>
              </a:solidFill>
              <a:latin typeface="PingFang SC Thin" panose="020B0400000000000000" charset="-122"/>
              <a:ea typeface="PingFang SC Thin" panose="020B0400000000000000" charset="-122"/>
              <a:cs typeface="站酷小薇LOGO体" panose="02010600010101010101" charset="-122"/>
            </a:endParaRPr>
          </a:p>
          <a:p>
            <a:pPr marL="1028700" lvl="1" indent="-571500" algn="l">
              <a:buFont typeface="Arial" panose="020B0604020202090204" pitchFamily="34" charset="0"/>
              <a:buChar char="•"/>
            </a:pPr>
            <a:r>
              <a:rPr lang="zh-CN" altLang="en-US" sz="2800">
                <a:solidFill>
                  <a:schemeClr val="tx1"/>
                </a:solidFill>
                <a:latin typeface="PingFang SC Thin" panose="020B0400000000000000" charset="-122"/>
                <a:ea typeface="PingFang SC Thin" panose="020B0400000000000000" charset="-122"/>
                <a:cs typeface="站酷小薇LOGO体" panose="02010600010101010101" charset="-122"/>
              </a:rPr>
              <a:t>请求参数解析</a:t>
            </a:r>
            <a:r>
              <a:rPr lang="en-US" altLang="zh-CN" sz="2800">
                <a:solidFill>
                  <a:schemeClr val="tx1"/>
                </a:solidFill>
                <a:latin typeface="PingFang SC Thin" panose="020B0400000000000000" charset="-122"/>
                <a:ea typeface="PingFang SC Thin" panose="020B0400000000000000" charset="-122"/>
                <a:cs typeface="站酷小薇LOGO体" panose="02010600010101010101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PingFang SC Thin" panose="020B0400000000000000" charset="-122"/>
                <a:ea typeface="PingFang SC Thin" panose="020B0400000000000000" charset="-122"/>
                <a:cs typeface="站酷小薇LOGO体" panose="02010600010101010101" charset="-122"/>
              </a:rPr>
              <a:t>按照规则路由到不同的服务</a:t>
            </a:r>
            <a:r>
              <a:rPr lang="en-US" altLang="zh-CN" sz="2800">
                <a:solidFill>
                  <a:schemeClr val="tx1"/>
                </a:solidFill>
                <a:latin typeface="PingFang SC Thin" panose="020B0400000000000000" charset="-122"/>
                <a:ea typeface="PingFang SC Thin" panose="020B0400000000000000" charset="-122"/>
                <a:cs typeface="站酷小薇LOGO体" panose="02010600010101010101" charset="-122"/>
              </a:rPr>
              <a:t>/</a:t>
            </a:r>
            <a:r>
              <a:rPr lang="zh-CN" altLang="en-US" sz="2800">
                <a:solidFill>
                  <a:schemeClr val="tx1"/>
                </a:solidFill>
                <a:latin typeface="PingFang SC Thin" panose="020B0400000000000000" charset="-122"/>
                <a:ea typeface="PingFang SC Thin" panose="020B0400000000000000" charset="-122"/>
                <a:cs typeface="站酷小薇LOGO体" panose="02010600010101010101" charset="-122"/>
              </a:rPr>
              <a:t>集群</a:t>
            </a:r>
            <a:r>
              <a:rPr lang="en-US" altLang="zh-CN" sz="2800">
                <a:solidFill>
                  <a:schemeClr val="tx1"/>
                </a:solidFill>
                <a:latin typeface="PingFang SC Thin" panose="020B0400000000000000" charset="-122"/>
                <a:ea typeface="PingFang SC Thin" panose="020B0400000000000000" charset="-122"/>
                <a:cs typeface="站酷小薇LOGO体" panose="02010600010101010101" charset="-122"/>
              </a:rPr>
              <a:t>;</a:t>
            </a:r>
            <a:endParaRPr lang="zh-CN" altLang="en-US" sz="2800">
              <a:solidFill>
                <a:schemeClr val="tx1"/>
              </a:solidFill>
              <a:latin typeface="PingFang SC Thin" panose="020B0400000000000000" charset="-122"/>
              <a:ea typeface="PingFang SC Thin" panose="020B0400000000000000" charset="-122"/>
              <a:cs typeface="站酷小薇LOGO体" panose="02010600010101010101" charset="-122"/>
            </a:endParaRPr>
          </a:p>
          <a:p>
            <a:pPr marL="571500" indent="-5715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600" b="1">
                <a:solidFill>
                  <a:schemeClr val="tx1"/>
                </a:solidFill>
                <a:latin typeface="PingFang SC Semibold" panose="020B0400000000000000" charset="-122"/>
                <a:ea typeface="PingFang SC Semibold" panose="020B0400000000000000" charset="-122"/>
                <a:cs typeface="站酷小薇LOGO体" panose="02010600010101010101" charset="-122"/>
              </a:rPr>
              <a:t>借助</a:t>
            </a:r>
            <a:r>
              <a:rPr lang="en-US" altLang="zh-CN" sz="3600" b="1">
                <a:solidFill>
                  <a:schemeClr val="tx1"/>
                </a:solidFill>
                <a:latin typeface="PingFang SC Semibold" panose="020B0400000000000000" charset="-122"/>
                <a:ea typeface="PingFang SC Semibold" panose="020B0400000000000000" charset="-122"/>
                <a:cs typeface="站酷小薇LOGO体" panose="02010600010101010101" charset="-122"/>
              </a:rPr>
              <a:t>K8S</a:t>
            </a:r>
            <a:r>
              <a:rPr lang="zh-CN" altLang="en-US" sz="3600" b="1">
                <a:solidFill>
                  <a:schemeClr val="tx1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能力协调东西流量</a:t>
            </a:r>
            <a:r>
              <a:rPr lang="en-US" altLang="zh-CN" sz="3600" b="1">
                <a:solidFill>
                  <a:schemeClr val="tx1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.</a:t>
            </a:r>
            <a:endParaRPr lang="zh-CN" altLang="en-US" sz="3600" b="1">
              <a:solidFill>
                <a:schemeClr val="accent5"/>
              </a:solidFill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marL="914400" lvl="1" indent="-457200" algn="l">
              <a:buFont typeface="Arial" panose="020B0604020202090204" pitchFamily="34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PingFang SC Thin" panose="020B0400000000000000" charset="-122"/>
                <a:ea typeface="PingFang SC Thin" panose="020B0400000000000000" charset="-122"/>
                <a:cs typeface="站酷小薇LOGO体" panose="02010600010101010101" charset="-122"/>
              </a:rPr>
              <a:t>每个独立业务服务提供一个前置虚拟服务</a:t>
            </a:r>
            <a:endParaRPr lang="en-US" altLang="zh-CN" sz="3200">
              <a:solidFill>
                <a:schemeClr val="tx1"/>
              </a:solidFill>
              <a:latin typeface="PingFang SC Thin" panose="020B0400000000000000" charset="-122"/>
              <a:ea typeface="PingFang SC Thin" panose="020B0400000000000000" charset="-122"/>
              <a:cs typeface="站酷小薇LOGO体" panose="02010600010101010101" charset="-122"/>
            </a:endParaRPr>
          </a:p>
          <a:p>
            <a:pPr marL="914400" lvl="1" indent="-457200" algn="l">
              <a:buFont typeface="Arial" panose="020B0604020202090204" pitchFamily="34" charset="0"/>
              <a:buChar char="•"/>
            </a:pPr>
            <a:r>
              <a:rPr lang="zh-CN" altLang="en-US" sz="3200">
                <a:solidFill>
                  <a:schemeClr val="tx1"/>
                </a:solidFill>
                <a:latin typeface="PingFang SC Thin" panose="020B0400000000000000" charset="-122"/>
                <a:ea typeface="PingFang SC Thin" panose="020B0400000000000000" charset="-122"/>
                <a:cs typeface="站酷小薇LOGO体" panose="02010600010101010101" charset="-122"/>
              </a:rPr>
              <a:t>虚拟服务根据路由规则，将流量路由至对应的</a:t>
            </a:r>
            <a:r>
              <a:rPr lang="en-US" altLang="zh-CN" sz="3200">
                <a:solidFill>
                  <a:schemeClr val="tx1"/>
                </a:solidFill>
                <a:latin typeface="PingFang SC Thin" panose="020B0400000000000000" charset="-122"/>
                <a:ea typeface="PingFang SC Thin" panose="020B0400000000000000" charset="-122"/>
                <a:cs typeface="站酷小薇LOGO体" panose="02010600010101010101" charset="-122"/>
              </a:rPr>
              <a:t>pod(s)</a:t>
            </a:r>
            <a:endParaRPr lang="zh-CN" altLang="en-US" sz="3200">
              <a:solidFill>
                <a:schemeClr val="tx1"/>
              </a:solidFill>
              <a:latin typeface="PingFang SC Thin" panose="020B0400000000000000" charset="-122"/>
              <a:ea typeface="PingFang SC Thin" panose="020B0400000000000000" charset="-122"/>
              <a:cs typeface="站酷小薇LOGO体" panose="0201060001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4790" y="201295"/>
            <a:ext cx="11595100" cy="742315"/>
          </a:xfr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txBody>
          <a:bodyPr>
            <a:normAutofit/>
          </a:bodyPr>
          <a:p>
            <a:pPr algn="l"/>
            <a:r>
              <a:rPr lang="zh-CN" altLang="en-US"/>
              <a:t>租户隔离方案之核心方向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1326515" y="1276985"/>
            <a:ext cx="8065135" cy="5620385"/>
          </a:xfrm>
          <a:prstGeom prst="roundRect">
            <a:avLst>
              <a:gd name="adj" fmla="val 2734"/>
            </a:avLst>
          </a:prstGeom>
          <a:solidFill>
            <a:schemeClr val="accent1">
              <a:lumMod val="20000"/>
              <a:lumOff val="8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剪去单角的矩形 160"/>
          <p:cNvSpPr/>
          <p:nvPr/>
        </p:nvSpPr>
        <p:spPr>
          <a:xfrm>
            <a:off x="1495425" y="3574415"/>
            <a:ext cx="794385" cy="791845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bg1"/>
                </a:solidFill>
                <a:latin typeface="PingFang SC Semibold" panose="020B0400000000000000" charset="-122"/>
                <a:ea typeface="PingFang SC Semibold" panose="020B0400000000000000" charset="-122"/>
              </a:rPr>
              <a:t>Any</a:t>
            </a:r>
            <a:endParaRPr lang="en-US" altLang="zh-CN" sz="1200" b="1">
              <a:solidFill>
                <a:schemeClr val="bg1"/>
              </a:solidFill>
              <a:latin typeface="PingFang SC Semibold" panose="020B0400000000000000" charset="-122"/>
              <a:ea typeface="PingFang SC Semibold" panose="020B0400000000000000" charset="-122"/>
            </a:endParaRPr>
          </a:p>
          <a:p>
            <a:pPr algn="ctr"/>
            <a:r>
              <a:rPr lang="en-US" altLang="zh-CN" sz="1200" b="1">
                <a:solidFill>
                  <a:schemeClr val="bg1"/>
                </a:solidFill>
                <a:latin typeface="PingFang SC Semibold" panose="020B0400000000000000" charset="-122"/>
                <a:ea typeface="PingFang SC Semibold" panose="020B0400000000000000" charset="-122"/>
              </a:rPr>
              <a:t>Ingress</a:t>
            </a:r>
            <a:endParaRPr lang="en-US" altLang="zh-CN" sz="1200" b="1">
              <a:solidFill>
                <a:schemeClr val="bg1"/>
              </a:solidFill>
              <a:latin typeface="PingFang SC Semibold" panose="020B0400000000000000" charset="-122"/>
              <a:ea typeface="PingFang SC Semibold" panose="020B0400000000000000" charset="-122"/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9999980" y="1237615"/>
            <a:ext cx="1913255" cy="5619750"/>
          </a:xfrm>
          <a:prstGeom prst="roundRect">
            <a:avLst>
              <a:gd name="adj" fmla="val 6040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剪去单角的矩形 127"/>
          <p:cNvSpPr/>
          <p:nvPr/>
        </p:nvSpPr>
        <p:spPr>
          <a:xfrm>
            <a:off x="4878070" y="1722755"/>
            <a:ext cx="4570730" cy="2805430"/>
          </a:xfrm>
          <a:prstGeom prst="snip1Rect">
            <a:avLst>
              <a:gd name="adj" fmla="val 966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6238240" y="1919605"/>
            <a:ext cx="2610485" cy="701040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3740150"/>
            <a:ext cx="8210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PingFang SC Medium" panose="020B0400000000000000" charset="-122"/>
                <a:ea typeface="PingFang SC Medium" panose="020B0400000000000000" charset="-122"/>
              </a:rPr>
              <a:t>Incoming</a:t>
            </a:r>
            <a:endParaRPr lang="en-US" altLang="zh-CN" sz="1200">
              <a:latin typeface="PingFang SC Medium" panose="020B0400000000000000" charset="-122"/>
              <a:ea typeface="PingFang SC Medium" panose="020B0400000000000000" charset="-122"/>
            </a:endParaRPr>
          </a:p>
          <a:p>
            <a:r>
              <a:rPr lang="en-US" altLang="zh-CN" sz="1200">
                <a:latin typeface="PingFang SC Medium" panose="020B0400000000000000" charset="-122"/>
                <a:ea typeface="PingFang SC Medium" panose="020B0400000000000000" charset="-122"/>
              </a:rPr>
              <a:t>Traffic</a:t>
            </a:r>
            <a:endParaRPr lang="en-US" altLang="zh-CN" sz="1200">
              <a:latin typeface="PingFang SC Medium" panose="020B0400000000000000" charset="-122"/>
              <a:ea typeface="PingFang SC Medium" panose="020B0400000000000000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963930" y="3918585"/>
            <a:ext cx="228600" cy="14795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306427" y="1991810"/>
            <a:ext cx="743016" cy="529589"/>
            <a:chOff x="9407" y="4958"/>
            <a:chExt cx="1096" cy="813"/>
          </a:xfrm>
        </p:grpSpPr>
        <p:sp>
          <p:nvSpPr>
            <p:cNvPr id="13" name="圆角矩形 12"/>
            <p:cNvSpPr/>
            <p:nvPr/>
          </p:nvSpPr>
          <p:spPr>
            <a:xfrm>
              <a:off x="9407" y="4958"/>
              <a:ext cx="1096" cy="813"/>
            </a:xfrm>
            <a:prstGeom prst="roundRect">
              <a:avLst>
                <a:gd name="adj" fmla="val 62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9456" y="5050"/>
              <a:ext cx="988" cy="412"/>
              <a:chOff x="9436" y="3924"/>
              <a:chExt cx="988" cy="412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9436" y="3924"/>
                <a:ext cx="971" cy="412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15" name="图片 14" descr="3504983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9514" y="3973"/>
                <a:ext cx="300" cy="301"/>
              </a:xfrm>
              <a:prstGeom prst="rect">
                <a:avLst/>
              </a:prstGeom>
            </p:spPr>
          </p:pic>
          <p:sp>
            <p:nvSpPr>
              <p:cNvPr id="16" name="文本框 15"/>
              <p:cNvSpPr txBox="1"/>
              <p:nvPr/>
            </p:nvSpPr>
            <p:spPr>
              <a:xfrm>
                <a:off x="9700" y="3973"/>
                <a:ext cx="724" cy="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00">
                    <a:solidFill>
                      <a:schemeClr val="bg1"/>
                    </a:solidFill>
                    <a:latin typeface="PingFang SC Ultralight" panose="020B0400000000000000" charset="-122"/>
                    <a:ea typeface="PingFang SC Ultralight" panose="020B0400000000000000" charset="-122"/>
                  </a:rPr>
                  <a:t>Pod</a:t>
                </a:r>
                <a:endParaRPr lang="en-US" altLang="zh-CN" sz="800">
                  <a:solidFill>
                    <a:schemeClr val="bg1"/>
                  </a:solidFill>
                  <a:latin typeface="PingFang SC Ultralight" panose="020B0400000000000000" charset="-122"/>
                  <a:ea typeface="PingFang SC Ultralight" panose="020B0400000000000000" charset="-122"/>
                </a:endParaRPr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>
              <a:off x="9457" y="5502"/>
              <a:ext cx="972" cy="187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latin typeface="PingFang SC Semibold" panose="020B0400000000000000" charset="-122"/>
                  <a:ea typeface="PingFang SC Semibold" panose="020B0400000000000000" charset="-122"/>
                </a:rPr>
                <a:t>Sidecar</a:t>
              </a:r>
              <a:endParaRPr lang="en-US" altLang="zh-CN" sz="600" b="1">
                <a:latin typeface="PingFang SC Semibold" panose="020B0400000000000000" charset="-122"/>
                <a:ea typeface="PingFang SC Semibold" panose="020B0400000000000000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153517" y="1991810"/>
            <a:ext cx="743016" cy="529589"/>
            <a:chOff x="9407" y="4958"/>
            <a:chExt cx="1096" cy="813"/>
          </a:xfrm>
        </p:grpSpPr>
        <p:sp>
          <p:nvSpPr>
            <p:cNvPr id="35" name="圆角矩形 34"/>
            <p:cNvSpPr/>
            <p:nvPr/>
          </p:nvSpPr>
          <p:spPr>
            <a:xfrm>
              <a:off x="9407" y="4958"/>
              <a:ext cx="1096" cy="813"/>
            </a:xfrm>
            <a:prstGeom prst="roundRect">
              <a:avLst>
                <a:gd name="adj" fmla="val 62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9456" y="5050"/>
              <a:ext cx="988" cy="412"/>
              <a:chOff x="9436" y="3924"/>
              <a:chExt cx="988" cy="412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9436" y="3924"/>
                <a:ext cx="971" cy="412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38" name="图片 37" descr="3504983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9514" y="3973"/>
                <a:ext cx="300" cy="301"/>
              </a:xfrm>
              <a:prstGeom prst="rect">
                <a:avLst/>
              </a:prstGeom>
            </p:spPr>
          </p:pic>
          <p:sp>
            <p:nvSpPr>
              <p:cNvPr id="39" name="文本框 38"/>
              <p:cNvSpPr txBox="1"/>
              <p:nvPr/>
            </p:nvSpPr>
            <p:spPr>
              <a:xfrm>
                <a:off x="9700" y="3973"/>
                <a:ext cx="724" cy="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00">
                    <a:solidFill>
                      <a:schemeClr val="bg1"/>
                    </a:solidFill>
                    <a:latin typeface="PingFang SC Ultralight" panose="020B0400000000000000" charset="-122"/>
                    <a:ea typeface="PingFang SC Ultralight" panose="020B0400000000000000" charset="-122"/>
                  </a:rPr>
                  <a:t>Pod</a:t>
                </a:r>
                <a:endParaRPr lang="en-US" altLang="zh-CN" sz="800">
                  <a:solidFill>
                    <a:schemeClr val="bg1"/>
                  </a:solidFill>
                  <a:latin typeface="PingFang SC Ultralight" panose="020B0400000000000000" charset="-122"/>
                  <a:ea typeface="PingFang SC Ultralight" panose="020B0400000000000000" charset="-122"/>
                </a:endParaRPr>
              </a:p>
            </p:txBody>
          </p:sp>
        </p:grpSp>
        <p:sp>
          <p:nvSpPr>
            <p:cNvPr id="40" name="圆角矩形 39"/>
            <p:cNvSpPr/>
            <p:nvPr/>
          </p:nvSpPr>
          <p:spPr>
            <a:xfrm>
              <a:off x="9457" y="5502"/>
              <a:ext cx="972" cy="187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latin typeface="PingFang SC Semibold" panose="020B0400000000000000" charset="-122"/>
                  <a:ea typeface="PingFang SC Semibold" panose="020B0400000000000000" charset="-122"/>
                </a:rPr>
                <a:t>Sidecar</a:t>
              </a:r>
              <a:endParaRPr lang="en-US" altLang="zh-CN" sz="600" b="1">
                <a:latin typeface="PingFang SC Semibold" panose="020B0400000000000000" charset="-122"/>
                <a:ea typeface="PingFang SC Semibold" panose="020B0400000000000000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977112" y="1991175"/>
            <a:ext cx="743016" cy="529589"/>
            <a:chOff x="9407" y="4958"/>
            <a:chExt cx="1096" cy="813"/>
          </a:xfrm>
        </p:grpSpPr>
        <p:sp>
          <p:nvSpPr>
            <p:cNvPr id="42" name="圆角矩形 41"/>
            <p:cNvSpPr/>
            <p:nvPr/>
          </p:nvSpPr>
          <p:spPr>
            <a:xfrm>
              <a:off x="9407" y="4958"/>
              <a:ext cx="1096" cy="813"/>
            </a:xfrm>
            <a:prstGeom prst="roundRect">
              <a:avLst>
                <a:gd name="adj" fmla="val 62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9456" y="5050"/>
              <a:ext cx="988" cy="412"/>
              <a:chOff x="9436" y="3924"/>
              <a:chExt cx="988" cy="412"/>
            </a:xfrm>
          </p:grpSpPr>
          <p:sp>
            <p:nvSpPr>
              <p:cNvPr id="44" name="圆角矩形 43"/>
              <p:cNvSpPr/>
              <p:nvPr/>
            </p:nvSpPr>
            <p:spPr>
              <a:xfrm>
                <a:off x="9436" y="3924"/>
                <a:ext cx="971" cy="412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45" name="图片 44" descr="3504983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9514" y="3973"/>
                <a:ext cx="300" cy="301"/>
              </a:xfrm>
              <a:prstGeom prst="rect">
                <a:avLst/>
              </a:prstGeom>
            </p:spPr>
          </p:pic>
          <p:sp>
            <p:nvSpPr>
              <p:cNvPr id="46" name="文本框 45"/>
              <p:cNvSpPr txBox="1"/>
              <p:nvPr/>
            </p:nvSpPr>
            <p:spPr>
              <a:xfrm>
                <a:off x="9700" y="3973"/>
                <a:ext cx="724" cy="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00">
                    <a:solidFill>
                      <a:schemeClr val="bg1"/>
                    </a:solidFill>
                    <a:latin typeface="PingFang SC Ultralight" panose="020B0400000000000000" charset="-122"/>
                    <a:ea typeface="PingFang SC Ultralight" panose="020B0400000000000000" charset="-122"/>
                  </a:rPr>
                  <a:t>Pod</a:t>
                </a:r>
                <a:endParaRPr lang="en-US" altLang="zh-CN" sz="800">
                  <a:solidFill>
                    <a:schemeClr val="bg1"/>
                  </a:solidFill>
                  <a:latin typeface="PingFang SC Ultralight" panose="020B0400000000000000" charset="-122"/>
                  <a:ea typeface="PingFang SC Ultralight" panose="020B0400000000000000" charset="-122"/>
                </a:endParaRPr>
              </a:p>
            </p:txBody>
          </p:sp>
        </p:grpSp>
        <p:sp>
          <p:nvSpPr>
            <p:cNvPr id="47" name="圆角矩形 46"/>
            <p:cNvSpPr/>
            <p:nvPr/>
          </p:nvSpPr>
          <p:spPr>
            <a:xfrm>
              <a:off x="9457" y="5502"/>
              <a:ext cx="972" cy="187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latin typeface="PingFang SC Semibold" panose="020B0400000000000000" charset="-122"/>
                  <a:ea typeface="PingFang SC Semibold" panose="020B0400000000000000" charset="-122"/>
                </a:rPr>
                <a:t>Sidecar</a:t>
              </a:r>
              <a:endParaRPr lang="en-US" altLang="zh-CN" sz="600" b="1">
                <a:latin typeface="PingFang SC Semibold" panose="020B0400000000000000" charset="-122"/>
                <a:ea typeface="PingFang SC Semibold" panose="020B0400000000000000" charset="-122"/>
              </a:endParaRPr>
            </a:p>
          </p:txBody>
        </p:sp>
      </p:grpSp>
      <p:sp>
        <p:nvSpPr>
          <p:cNvPr id="49" name="圆角矩形 48"/>
          <p:cNvSpPr/>
          <p:nvPr/>
        </p:nvSpPr>
        <p:spPr>
          <a:xfrm>
            <a:off x="5124450" y="1908175"/>
            <a:ext cx="876935" cy="2440940"/>
          </a:xfrm>
          <a:prstGeom prst="roundRect">
            <a:avLst/>
          </a:prstGeom>
          <a:noFill/>
          <a:ln w="3175">
            <a:solidFill>
              <a:schemeClr val="accent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6321667" y="2909385"/>
            <a:ext cx="743016" cy="529589"/>
            <a:chOff x="9407" y="4958"/>
            <a:chExt cx="1096" cy="813"/>
          </a:xfrm>
        </p:grpSpPr>
        <p:sp>
          <p:nvSpPr>
            <p:cNvPr id="51" name="圆角矩形 50"/>
            <p:cNvSpPr/>
            <p:nvPr/>
          </p:nvSpPr>
          <p:spPr>
            <a:xfrm>
              <a:off x="9407" y="4958"/>
              <a:ext cx="1096" cy="813"/>
            </a:xfrm>
            <a:prstGeom prst="roundRect">
              <a:avLst>
                <a:gd name="adj" fmla="val 62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9456" y="5050"/>
              <a:ext cx="988" cy="412"/>
              <a:chOff x="9436" y="3924"/>
              <a:chExt cx="988" cy="412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9436" y="3924"/>
                <a:ext cx="971" cy="412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54" name="图片 53" descr="3504983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9514" y="3973"/>
                <a:ext cx="300" cy="301"/>
              </a:xfrm>
              <a:prstGeom prst="rect">
                <a:avLst/>
              </a:prstGeom>
            </p:spPr>
          </p:pic>
          <p:sp>
            <p:nvSpPr>
              <p:cNvPr id="55" name="文本框 54"/>
              <p:cNvSpPr txBox="1"/>
              <p:nvPr/>
            </p:nvSpPr>
            <p:spPr>
              <a:xfrm>
                <a:off x="9700" y="3973"/>
                <a:ext cx="724" cy="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00">
                    <a:solidFill>
                      <a:schemeClr val="bg1"/>
                    </a:solidFill>
                    <a:latin typeface="PingFang SC Ultralight" panose="020B0400000000000000" charset="-122"/>
                    <a:ea typeface="PingFang SC Ultralight" panose="020B0400000000000000" charset="-122"/>
                  </a:rPr>
                  <a:t>Pod</a:t>
                </a:r>
                <a:endParaRPr lang="en-US" altLang="zh-CN" sz="800">
                  <a:solidFill>
                    <a:schemeClr val="bg1"/>
                  </a:solidFill>
                  <a:latin typeface="PingFang SC Ultralight" panose="020B0400000000000000" charset="-122"/>
                  <a:ea typeface="PingFang SC Ultralight" panose="020B0400000000000000" charset="-122"/>
                </a:endParaRPr>
              </a:p>
            </p:txBody>
          </p:sp>
        </p:grpSp>
        <p:sp>
          <p:nvSpPr>
            <p:cNvPr id="56" name="圆角矩形 55"/>
            <p:cNvSpPr/>
            <p:nvPr/>
          </p:nvSpPr>
          <p:spPr>
            <a:xfrm>
              <a:off x="9457" y="5502"/>
              <a:ext cx="972" cy="187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latin typeface="PingFang SC Semibold" panose="020B0400000000000000" charset="-122"/>
                  <a:ea typeface="PingFang SC Semibold" panose="020B0400000000000000" charset="-122"/>
                </a:rPr>
                <a:t>Sidecar</a:t>
              </a:r>
              <a:endParaRPr lang="en-US" altLang="zh-CN" sz="600" b="1">
                <a:latin typeface="PingFang SC Semibold" panose="020B0400000000000000" charset="-122"/>
                <a:ea typeface="PingFang SC Semibold" panose="020B0400000000000000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171932" y="2909385"/>
            <a:ext cx="743016" cy="529589"/>
            <a:chOff x="9407" y="4958"/>
            <a:chExt cx="1096" cy="813"/>
          </a:xfrm>
        </p:grpSpPr>
        <p:sp>
          <p:nvSpPr>
            <p:cNvPr id="58" name="圆角矩形 57"/>
            <p:cNvSpPr/>
            <p:nvPr/>
          </p:nvSpPr>
          <p:spPr>
            <a:xfrm>
              <a:off x="9407" y="4958"/>
              <a:ext cx="1096" cy="813"/>
            </a:xfrm>
            <a:prstGeom prst="roundRect">
              <a:avLst>
                <a:gd name="adj" fmla="val 62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9456" y="5050"/>
              <a:ext cx="988" cy="412"/>
              <a:chOff x="9436" y="3924"/>
              <a:chExt cx="988" cy="412"/>
            </a:xfrm>
          </p:grpSpPr>
          <p:sp>
            <p:nvSpPr>
              <p:cNvPr id="60" name="圆角矩形 59"/>
              <p:cNvSpPr/>
              <p:nvPr/>
            </p:nvSpPr>
            <p:spPr>
              <a:xfrm>
                <a:off x="9436" y="3924"/>
                <a:ext cx="971" cy="412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61" name="图片 60" descr="3504983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9514" y="3973"/>
                <a:ext cx="300" cy="301"/>
              </a:xfrm>
              <a:prstGeom prst="rect">
                <a:avLst/>
              </a:prstGeom>
            </p:spPr>
          </p:pic>
          <p:sp>
            <p:nvSpPr>
              <p:cNvPr id="62" name="文本框 61"/>
              <p:cNvSpPr txBox="1"/>
              <p:nvPr/>
            </p:nvSpPr>
            <p:spPr>
              <a:xfrm>
                <a:off x="9700" y="3973"/>
                <a:ext cx="724" cy="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00">
                    <a:solidFill>
                      <a:schemeClr val="bg1"/>
                    </a:solidFill>
                    <a:latin typeface="PingFang SC Ultralight" panose="020B0400000000000000" charset="-122"/>
                    <a:ea typeface="PingFang SC Ultralight" panose="020B0400000000000000" charset="-122"/>
                  </a:rPr>
                  <a:t>Pod</a:t>
                </a:r>
                <a:endParaRPr lang="en-US" altLang="zh-CN" sz="800">
                  <a:solidFill>
                    <a:schemeClr val="bg1"/>
                  </a:solidFill>
                  <a:latin typeface="PingFang SC Ultralight" panose="020B0400000000000000" charset="-122"/>
                  <a:ea typeface="PingFang SC Ultralight" panose="020B0400000000000000" charset="-122"/>
                </a:endParaRPr>
              </a:p>
            </p:txBody>
          </p:sp>
        </p:grpSp>
        <p:sp>
          <p:nvSpPr>
            <p:cNvPr id="63" name="圆角矩形 62"/>
            <p:cNvSpPr/>
            <p:nvPr/>
          </p:nvSpPr>
          <p:spPr>
            <a:xfrm>
              <a:off x="9457" y="5502"/>
              <a:ext cx="972" cy="187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latin typeface="PingFang SC Semibold" panose="020B0400000000000000" charset="-122"/>
                  <a:ea typeface="PingFang SC Semibold" panose="020B0400000000000000" charset="-122"/>
                </a:rPr>
                <a:t>Sidecar</a:t>
              </a:r>
              <a:endParaRPr lang="en-US" altLang="zh-CN" sz="600" b="1">
                <a:latin typeface="PingFang SC Semibold" panose="020B0400000000000000" charset="-122"/>
                <a:ea typeface="PingFang SC Semibold" panose="020B0400000000000000" charset="-122"/>
              </a:endParaRPr>
            </a:p>
          </p:txBody>
        </p:sp>
      </p:grpSp>
      <p:sp>
        <p:nvSpPr>
          <p:cNvPr id="71" name="圆角矩形 70"/>
          <p:cNvSpPr/>
          <p:nvPr/>
        </p:nvSpPr>
        <p:spPr>
          <a:xfrm>
            <a:off x="6238240" y="3725545"/>
            <a:ext cx="2610485" cy="701040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/>
        </p:nvGrpSpPr>
        <p:grpSpPr>
          <a:xfrm>
            <a:off x="6306427" y="3819340"/>
            <a:ext cx="743016" cy="529589"/>
            <a:chOff x="9407" y="4958"/>
            <a:chExt cx="1096" cy="813"/>
          </a:xfrm>
        </p:grpSpPr>
        <p:sp>
          <p:nvSpPr>
            <p:cNvPr id="73" name="圆角矩形 72"/>
            <p:cNvSpPr/>
            <p:nvPr/>
          </p:nvSpPr>
          <p:spPr>
            <a:xfrm>
              <a:off x="9407" y="4958"/>
              <a:ext cx="1096" cy="813"/>
            </a:xfrm>
            <a:prstGeom prst="roundRect">
              <a:avLst>
                <a:gd name="adj" fmla="val 62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9456" y="5050"/>
              <a:ext cx="988" cy="412"/>
              <a:chOff x="9436" y="3924"/>
              <a:chExt cx="988" cy="412"/>
            </a:xfrm>
          </p:grpSpPr>
          <p:sp>
            <p:nvSpPr>
              <p:cNvPr id="75" name="圆角矩形 74"/>
              <p:cNvSpPr/>
              <p:nvPr/>
            </p:nvSpPr>
            <p:spPr>
              <a:xfrm>
                <a:off x="9436" y="3924"/>
                <a:ext cx="971" cy="412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76" name="图片 75" descr="3504983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9514" y="3973"/>
                <a:ext cx="300" cy="301"/>
              </a:xfrm>
              <a:prstGeom prst="rect">
                <a:avLst/>
              </a:prstGeom>
            </p:spPr>
          </p:pic>
          <p:sp>
            <p:nvSpPr>
              <p:cNvPr id="77" name="文本框 76"/>
              <p:cNvSpPr txBox="1"/>
              <p:nvPr/>
            </p:nvSpPr>
            <p:spPr>
              <a:xfrm>
                <a:off x="9700" y="3973"/>
                <a:ext cx="724" cy="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00">
                    <a:solidFill>
                      <a:schemeClr val="bg1"/>
                    </a:solidFill>
                    <a:latin typeface="PingFang SC Ultralight" panose="020B0400000000000000" charset="-122"/>
                    <a:ea typeface="PingFang SC Ultralight" panose="020B0400000000000000" charset="-122"/>
                  </a:rPr>
                  <a:t>Pod</a:t>
                </a:r>
                <a:endParaRPr lang="en-US" altLang="zh-CN" sz="800">
                  <a:solidFill>
                    <a:schemeClr val="bg1"/>
                  </a:solidFill>
                  <a:latin typeface="PingFang SC Ultralight" panose="020B0400000000000000" charset="-122"/>
                  <a:ea typeface="PingFang SC Ultralight" panose="020B0400000000000000" charset="-122"/>
                </a:endParaRPr>
              </a:p>
            </p:txBody>
          </p:sp>
        </p:grpSp>
        <p:sp>
          <p:nvSpPr>
            <p:cNvPr id="78" name="圆角矩形 77"/>
            <p:cNvSpPr/>
            <p:nvPr/>
          </p:nvSpPr>
          <p:spPr>
            <a:xfrm>
              <a:off x="9457" y="5502"/>
              <a:ext cx="972" cy="187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latin typeface="PingFang SC Semibold" panose="020B0400000000000000" charset="-122"/>
                  <a:ea typeface="PingFang SC Semibold" panose="020B0400000000000000" charset="-122"/>
                </a:rPr>
                <a:t>Sidecar</a:t>
              </a:r>
              <a:endParaRPr lang="en-US" altLang="zh-CN" sz="600" b="1">
                <a:latin typeface="PingFang SC Semibold" panose="020B0400000000000000" charset="-122"/>
                <a:ea typeface="PingFang SC Semibold" panose="020B0400000000000000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153517" y="3819340"/>
            <a:ext cx="743016" cy="529589"/>
            <a:chOff x="9407" y="4958"/>
            <a:chExt cx="1096" cy="813"/>
          </a:xfrm>
        </p:grpSpPr>
        <p:sp>
          <p:nvSpPr>
            <p:cNvPr id="80" name="圆角矩形 79"/>
            <p:cNvSpPr/>
            <p:nvPr/>
          </p:nvSpPr>
          <p:spPr>
            <a:xfrm>
              <a:off x="9407" y="4958"/>
              <a:ext cx="1096" cy="813"/>
            </a:xfrm>
            <a:prstGeom prst="roundRect">
              <a:avLst>
                <a:gd name="adj" fmla="val 62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9456" y="5050"/>
              <a:ext cx="988" cy="412"/>
              <a:chOff x="9436" y="3924"/>
              <a:chExt cx="988" cy="412"/>
            </a:xfrm>
          </p:grpSpPr>
          <p:sp>
            <p:nvSpPr>
              <p:cNvPr id="82" name="圆角矩形 81"/>
              <p:cNvSpPr/>
              <p:nvPr/>
            </p:nvSpPr>
            <p:spPr>
              <a:xfrm>
                <a:off x="9436" y="3924"/>
                <a:ext cx="971" cy="412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83" name="图片 82" descr="3504983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9514" y="3973"/>
                <a:ext cx="300" cy="301"/>
              </a:xfrm>
              <a:prstGeom prst="rect">
                <a:avLst/>
              </a:prstGeom>
            </p:spPr>
          </p:pic>
          <p:sp>
            <p:nvSpPr>
              <p:cNvPr id="84" name="文本框 83"/>
              <p:cNvSpPr txBox="1"/>
              <p:nvPr/>
            </p:nvSpPr>
            <p:spPr>
              <a:xfrm>
                <a:off x="9700" y="3973"/>
                <a:ext cx="724" cy="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00">
                    <a:solidFill>
                      <a:schemeClr val="bg1"/>
                    </a:solidFill>
                    <a:latin typeface="PingFang SC Ultralight" panose="020B0400000000000000" charset="-122"/>
                    <a:ea typeface="PingFang SC Ultralight" panose="020B0400000000000000" charset="-122"/>
                  </a:rPr>
                  <a:t>Pod</a:t>
                </a:r>
                <a:endParaRPr lang="en-US" altLang="zh-CN" sz="800">
                  <a:solidFill>
                    <a:schemeClr val="bg1"/>
                  </a:solidFill>
                  <a:latin typeface="PingFang SC Ultralight" panose="020B0400000000000000" charset="-122"/>
                  <a:ea typeface="PingFang SC Ultralight" panose="020B0400000000000000" charset="-122"/>
                </a:endParaRPr>
              </a:p>
            </p:txBody>
          </p:sp>
        </p:grpSp>
        <p:sp>
          <p:nvSpPr>
            <p:cNvPr id="85" name="圆角矩形 84"/>
            <p:cNvSpPr/>
            <p:nvPr/>
          </p:nvSpPr>
          <p:spPr>
            <a:xfrm>
              <a:off x="9457" y="5502"/>
              <a:ext cx="972" cy="187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latin typeface="PingFang SC Semibold" panose="020B0400000000000000" charset="-122"/>
                  <a:ea typeface="PingFang SC Semibold" panose="020B0400000000000000" charset="-122"/>
                </a:rPr>
                <a:t>Sidecar</a:t>
              </a:r>
              <a:endParaRPr lang="en-US" altLang="zh-CN" sz="600" b="1">
                <a:latin typeface="PingFang SC Semibold" panose="020B0400000000000000" charset="-122"/>
                <a:ea typeface="PingFang SC Semibold" panose="020B0400000000000000" charset="-122"/>
              </a:endParaRPr>
            </a:p>
          </p:txBody>
        </p:sp>
      </p:grpSp>
      <p:sp>
        <p:nvSpPr>
          <p:cNvPr id="86" name="圆角矩形 85"/>
          <p:cNvSpPr/>
          <p:nvPr/>
        </p:nvSpPr>
        <p:spPr>
          <a:xfrm>
            <a:off x="6238240" y="2840355"/>
            <a:ext cx="2610485" cy="701040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6306185" y="1738630"/>
            <a:ext cx="81661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latin typeface="PingFang SC Ultralight" panose="020B0400000000000000" charset="-122"/>
                <a:ea typeface="PingFang SC Ultralight" panose="020B0400000000000000" charset="-122"/>
              </a:rPr>
              <a:t>OMS-Default</a:t>
            </a:r>
            <a:endParaRPr lang="en-US" altLang="zh-CN" sz="800">
              <a:latin typeface="PingFang SC Ultralight" panose="020B0400000000000000" charset="-122"/>
              <a:ea typeface="PingFang SC Ultralight" panose="020B0400000000000000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306185" y="2621280"/>
            <a:ext cx="8051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latin typeface="PingFang SC Ultralight" panose="020B0400000000000000" charset="-122"/>
                <a:ea typeface="PingFang SC Ultralight" panose="020B0400000000000000" charset="-122"/>
              </a:rPr>
              <a:t>OMS-Heytea</a:t>
            </a:r>
            <a:endParaRPr lang="en-US" altLang="zh-CN" sz="800">
              <a:latin typeface="PingFang SC Ultralight" panose="020B0400000000000000" charset="-122"/>
              <a:ea typeface="PingFang SC Ultralight" panose="020B0400000000000000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306185" y="3547110"/>
            <a:ext cx="6851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latin typeface="PingFang SC Ultralight" panose="020B0400000000000000" charset="-122"/>
                <a:ea typeface="PingFang SC Ultralight" panose="020B0400000000000000" charset="-122"/>
              </a:rPr>
              <a:t>OMS-GYP</a:t>
            </a:r>
            <a:endParaRPr lang="en-US" altLang="zh-CN" sz="800">
              <a:latin typeface="PingFang SC Ultralight" panose="020B0400000000000000" charset="-122"/>
              <a:ea typeface="PingFang SC Ultralight" panose="020B0400000000000000" charset="-122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5202555" y="2004060"/>
            <a:ext cx="798195" cy="381000"/>
            <a:chOff x="11025" y="4224"/>
            <a:chExt cx="1257" cy="600"/>
          </a:xfrm>
        </p:grpSpPr>
        <p:sp>
          <p:nvSpPr>
            <p:cNvPr id="91" name="圆角矩形 90"/>
            <p:cNvSpPr/>
            <p:nvPr/>
          </p:nvSpPr>
          <p:spPr>
            <a:xfrm>
              <a:off x="11025" y="4224"/>
              <a:ext cx="1159" cy="601"/>
            </a:xfrm>
            <a:prstGeom prst="roundRect">
              <a:avLst>
                <a:gd name="adj" fmla="val 62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11074" y="4331"/>
              <a:ext cx="1209" cy="423"/>
              <a:chOff x="11449" y="5428"/>
              <a:chExt cx="1209" cy="423"/>
            </a:xfrm>
          </p:grpSpPr>
          <p:sp>
            <p:nvSpPr>
              <p:cNvPr id="93" name="圆角矩形 92"/>
              <p:cNvSpPr/>
              <p:nvPr/>
            </p:nvSpPr>
            <p:spPr>
              <a:xfrm>
                <a:off x="11449" y="5428"/>
                <a:ext cx="1037" cy="423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94" name="图片 93" descr="3504983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11478" y="5483"/>
                <a:ext cx="320" cy="309"/>
              </a:xfrm>
              <a:prstGeom prst="rect">
                <a:avLst/>
              </a:prstGeom>
            </p:spPr>
          </p:pic>
          <p:sp>
            <p:nvSpPr>
              <p:cNvPr id="95" name="文本框 94"/>
              <p:cNvSpPr txBox="1"/>
              <p:nvPr/>
            </p:nvSpPr>
            <p:spPr>
              <a:xfrm>
                <a:off x="11659" y="5469"/>
                <a:ext cx="999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00">
                    <a:solidFill>
                      <a:schemeClr val="bg1"/>
                    </a:solidFill>
                    <a:latin typeface="PingFang SC Ultralight" panose="020B0400000000000000" charset="-122"/>
                    <a:ea typeface="PingFang SC Ultralight" panose="020B0400000000000000" charset="-122"/>
                  </a:rPr>
                  <a:t>Gateway</a:t>
                </a:r>
                <a:endParaRPr lang="en-US" altLang="zh-CN" sz="800">
                  <a:solidFill>
                    <a:schemeClr val="bg1"/>
                  </a:solidFill>
                  <a:latin typeface="PingFang SC Ultralight" panose="020B0400000000000000" charset="-122"/>
                  <a:ea typeface="PingFang SC Ultralight" panose="020B0400000000000000" charset="-122"/>
                </a:endParaRPr>
              </a:p>
            </p:txBody>
          </p:sp>
        </p:grpSp>
      </p:grpSp>
      <p:grpSp>
        <p:nvGrpSpPr>
          <p:cNvPr id="98" name="组合 97"/>
          <p:cNvGrpSpPr/>
          <p:nvPr/>
        </p:nvGrpSpPr>
        <p:grpSpPr>
          <a:xfrm>
            <a:off x="5189855" y="2468245"/>
            <a:ext cx="798195" cy="381000"/>
            <a:chOff x="11025" y="4224"/>
            <a:chExt cx="1257" cy="600"/>
          </a:xfrm>
        </p:grpSpPr>
        <p:sp>
          <p:nvSpPr>
            <p:cNvPr id="99" name="圆角矩形 98"/>
            <p:cNvSpPr/>
            <p:nvPr/>
          </p:nvSpPr>
          <p:spPr>
            <a:xfrm>
              <a:off x="11025" y="4224"/>
              <a:ext cx="1159" cy="601"/>
            </a:xfrm>
            <a:prstGeom prst="roundRect">
              <a:avLst>
                <a:gd name="adj" fmla="val 62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11074" y="4331"/>
              <a:ext cx="1209" cy="423"/>
              <a:chOff x="11449" y="5428"/>
              <a:chExt cx="1209" cy="423"/>
            </a:xfrm>
          </p:grpSpPr>
          <p:sp>
            <p:nvSpPr>
              <p:cNvPr id="101" name="圆角矩形 100"/>
              <p:cNvSpPr/>
              <p:nvPr/>
            </p:nvSpPr>
            <p:spPr>
              <a:xfrm>
                <a:off x="11449" y="5428"/>
                <a:ext cx="1037" cy="423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102" name="图片 101" descr="3504983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11478" y="5483"/>
                <a:ext cx="320" cy="309"/>
              </a:xfrm>
              <a:prstGeom prst="rect">
                <a:avLst/>
              </a:prstGeom>
            </p:spPr>
          </p:pic>
          <p:sp>
            <p:nvSpPr>
              <p:cNvPr id="103" name="文本框 102"/>
              <p:cNvSpPr txBox="1"/>
              <p:nvPr/>
            </p:nvSpPr>
            <p:spPr>
              <a:xfrm>
                <a:off x="11659" y="5469"/>
                <a:ext cx="999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00">
                    <a:solidFill>
                      <a:schemeClr val="bg1"/>
                    </a:solidFill>
                    <a:latin typeface="PingFang SC Ultralight" panose="020B0400000000000000" charset="-122"/>
                    <a:ea typeface="PingFang SC Ultralight" panose="020B0400000000000000" charset="-122"/>
                  </a:rPr>
                  <a:t>Gateway</a:t>
                </a:r>
                <a:endParaRPr lang="en-US" altLang="zh-CN" sz="800">
                  <a:solidFill>
                    <a:schemeClr val="bg1"/>
                  </a:solidFill>
                  <a:latin typeface="PingFang SC Ultralight" panose="020B0400000000000000" charset="-122"/>
                  <a:ea typeface="PingFang SC Ultralight" panose="020B0400000000000000" charset="-122"/>
                </a:endParaRPr>
              </a:p>
            </p:txBody>
          </p:sp>
        </p:grpSp>
      </p:grpSp>
      <p:grpSp>
        <p:nvGrpSpPr>
          <p:cNvPr id="104" name="组合 103"/>
          <p:cNvGrpSpPr/>
          <p:nvPr/>
        </p:nvGrpSpPr>
        <p:grpSpPr>
          <a:xfrm>
            <a:off x="5188585" y="2930525"/>
            <a:ext cx="798195" cy="381000"/>
            <a:chOff x="11025" y="4224"/>
            <a:chExt cx="1257" cy="600"/>
          </a:xfrm>
        </p:grpSpPr>
        <p:sp>
          <p:nvSpPr>
            <p:cNvPr id="105" name="圆角矩形 104"/>
            <p:cNvSpPr/>
            <p:nvPr/>
          </p:nvSpPr>
          <p:spPr>
            <a:xfrm>
              <a:off x="11025" y="4224"/>
              <a:ext cx="1159" cy="601"/>
            </a:xfrm>
            <a:prstGeom prst="roundRect">
              <a:avLst>
                <a:gd name="adj" fmla="val 62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11074" y="4331"/>
              <a:ext cx="1209" cy="423"/>
              <a:chOff x="11449" y="5428"/>
              <a:chExt cx="1209" cy="423"/>
            </a:xfrm>
          </p:grpSpPr>
          <p:sp>
            <p:nvSpPr>
              <p:cNvPr id="107" name="圆角矩形 106"/>
              <p:cNvSpPr/>
              <p:nvPr/>
            </p:nvSpPr>
            <p:spPr>
              <a:xfrm>
                <a:off x="11449" y="5428"/>
                <a:ext cx="1037" cy="423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108" name="图片 107" descr="3504983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11478" y="5483"/>
                <a:ext cx="320" cy="309"/>
              </a:xfrm>
              <a:prstGeom prst="rect">
                <a:avLst/>
              </a:prstGeom>
            </p:spPr>
          </p:pic>
          <p:sp>
            <p:nvSpPr>
              <p:cNvPr id="109" name="文本框 108"/>
              <p:cNvSpPr txBox="1"/>
              <p:nvPr/>
            </p:nvSpPr>
            <p:spPr>
              <a:xfrm>
                <a:off x="11659" y="5469"/>
                <a:ext cx="999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00">
                    <a:solidFill>
                      <a:schemeClr val="bg1"/>
                    </a:solidFill>
                    <a:latin typeface="PingFang SC Ultralight" panose="020B0400000000000000" charset="-122"/>
                    <a:ea typeface="PingFang SC Ultralight" panose="020B0400000000000000" charset="-122"/>
                  </a:rPr>
                  <a:t>Gateway</a:t>
                </a:r>
                <a:endParaRPr lang="en-US" altLang="zh-CN" sz="800">
                  <a:solidFill>
                    <a:schemeClr val="bg1"/>
                  </a:solidFill>
                  <a:latin typeface="PingFang SC Ultralight" panose="020B0400000000000000" charset="-122"/>
                  <a:ea typeface="PingFang SC Ultralight" panose="020B0400000000000000" charset="-122"/>
                </a:endParaRPr>
              </a:p>
            </p:txBody>
          </p:sp>
        </p:grpSp>
      </p:grpSp>
      <p:grpSp>
        <p:nvGrpSpPr>
          <p:cNvPr id="110" name="组合 109"/>
          <p:cNvGrpSpPr/>
          <p:nvPr/>
        </p:nvGrpSpPr>
        <p:grpSpPr>
          <a:xfrm>
            <a:off x="5182235" y="3401060"/>
            <a:ext cx="798195" cy="381000"/>
            <a:chOff x="11025" y="4224"/>
            <a:chExt cx="1257" cy="600"/>
          </a:xfrm>
        </p:grpSpPr>
        <p:sp>
          <p:nvSpPr>
            <p:cNvPr id="111" name="圆角矩形 110"/>
            <p:cNvSpPr/>
            <p:nvPr/>
          </p:nvSpPr>
          <p:spPr>
            <a:xfrm>
              <a:off x="11025" y="4224"/>
              <a:ext cx="1159" cy="601"/>
            </a:xfrm>
            <a:prstGeom prst="roundRect">
              <a:avLst>
                <a:gd name="adj" fmla="val 62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11074" y="4331"/>
              <a:ext cx="1209" cy="423"/>
              <a:chOff x="11449" y="5428"/>
              <a:chExt cx="1209" cy="423"/>
            </a:xfrm>
          </p:grpSpPr>
          <p:sp>
            <p:nvSpPr>
              <p:cNvPr id="113" name="圆角矩形 112"/>
              <p:cNvSpPr/>
              <p:nvPr/>
            </p:nvSpPr>
            <p:spPr>
              <a:xfrm>
                <a:off x="11449" y="5428"/>
                <a:ext cx="1037" cy="423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114" name="图片 113" descr="3504983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11478" y="5483"/>
                <a:ext cx="320" cy="309"/>
              </a:xfrm>
              <a:prstGeom prst="rect">
                <a:avLst/>
              </a:prstGeom>
            </p:spPr>
          </p:pic>
          <p:sp>
            <p:nvSpPr>
              <p:cNvPr id="115" name="文本框 114"/>
              <p:cNvSpPr txBox="1"/>
              <p:nvPr/>
            </p:nvSpPr>
            <p:spPr>
              <a:xfrm>
                <a:off x="11659" y="5469"/>
                <a:ext cx="999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00">
                    <a:solidFill>
                      <a:schemeClr val="bg1"/>
                    </a:solidFill>
                    <a:latin typeface="PingFang SC Ultralight" panose="020B0400000000000000" charset="-122"/>
                    <a:ea typeface="PingFang SC Ultralight" panose="020B0400000000000000" charset="-122"/>
                  </a:rPr>
                  <a:t>Gateway</a:t>
                </a:r>
                <a:endParaRPr lang="en-US" altLang="zh-CN" sz="800">
                  <a:solidFill>
                    <a:schemeClr val="bg1"/>
                  </a:solidFill>
                  <a:latin typeface="PingFang SC Ultralight" panose="020B0400000000000000" charset="-122"/>
                  <a:ea typeface="PingFang SC Ultralight" panose="020B0400000000000000" charset="-122"/>
                </a:endParaRPr>
              </a:p>
            </p:txBody>
          </p:sp>
        </p:grpSp>
      </p:grpSp>
      <p:grpSp>
        <p:nvGrpSpPr>
          <p:cNvPr id="116" name="组合 115"/>
          <p:cNvGrpSpPr/>
          <p:nvPr/>
        </p:nvGrpSpPr>
        <p:grpSpPr>
          <a:xfrm>
            <a:off x="5189855" y="3883660"/>
            <a:ext cx="798195" cy="381000"/>
            <a:chOff x="11025" y="4224"/>
            <a:chExt cx="1257" cy="600"/>
          </a:xfrm>
        </p:grpSpPr>
        <p:sp>
          <p:nvSpPr>
            <p:cNvPr id="117" name="圆角矩形 116"/>
            <p:cNvSpPr/>
            <p:nvPr/>
          </p:nvSpPr>
          <p:spPr>
            <a:xfrm>
              <a:off x="11025" y="4224"/>
              <a:ext cx="1159" cy="601"/>
            </a:xfrm>
            <a:prstGeom prst="roundRect">
              <a:avLst>
                <a:gd name="adj" fmla="val 62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8" name="组合 117"/>
            <p:cNvGrpSpPr/>
            <p:nvPr/>
          </p:nvGrpSpPr>
          <p:grpSpPr>
            <a:xfrm>
              <a:off x="11074" y="4331"/>
              <a:ext cx="1209" cy="423"/>
              <a:chOff x="11449" y="5428"/>
              <a:chExt cx="1209" cy="423"/>
            </a:xfrm>
          </p:grpSpPr>
          <p:sp>
            <p:nvSpPr>
              <p:cNvPr id="119" name="圆角矩形 118"/>
              <p:cNvSpPr/>
              <p:nvPr/>
            </p:nvSpPr>
            <p:spPr>
              <a:xfrm>
                <a:off x="11449" y="5428"/>
                <a:ext cx="1037" cy="423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120" name="图片 119" descr="3504983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11478" y="5483"/>
                <a:ext cx="320" cy="309"/>
              </a:xfrm>
              <a:prstGeom prst="rect">
                <a:avLst/>
              </a:prstGeom>
            </p:spPr>
          </p:pic>
          <p:sp>
            <p:nvSpPr>
              <p:cNvPr id="121" name="文本框 120"/>
              <p:cNvSpPr txBox="1"/>
              <p:nvPr/>
            </p:nvSpPr>
            <p:spPr>
              <a:xfrm>
                <a:off x="11659" y="5469"/>
                <a:ext cx="999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00">
                    <a:solidFill>
                      <a:schemeClr val="bg1"/>
                    </a:solidFill>
                    <a:latin typeface="PingFang SC Ultralight" panose="020B0400000000000000" charset="-122"/>
                    <a:ea typeface="PingFang SC Ultralight" panose="020B0400000000000000" charset="-122"/>
                  </a:rPr>
                  <a:t>Gateway</a:t>
                </a:r>
                <a:endParaRPr lang="en-US" altLang="zh-CN" sz="800">
                  <a:solidFill>
                    <a:schemeClr val="bg1"/>
                  </a:solidFill>
                  <a:latin typeface="PingFang SC Ultralight" panose="020B0400000000000000" charset="-122"/>
                  <a:ea typeface="PingFang SC Ultralight" panose="020B0400000000000000" charset="-122"/>
                </a:endParaRPr>
              </a:p>
            </p:txBody>
          </p:sp>
        </p:grpSp>
      </p:grpSp>
      <p:pic>
        <p:nvPicPr>
          <p:cNvPr id="90" name="图片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115" y="1979295"/>
            <a:ext cx="450850" cy="323850"/>
          </a:xfrm>
          <a:prstGeom prst="rect">
            <a:avLst/>
          </a:prstGeom>
        </p:spPr>
      </p:pic>
      <p:sp>
        <p:nvSpPr>
          <p:cNvPr id="129" name="文本框 128"/>
          <p:cNvSpPr txBox="1"/>
          <p:nvPr/>
        </p:nvSpPr>
        <p:spPr>
          <a:xfrm>
            <a:off x="6757035" y="1276985"/>
            <a:ext cx="704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OMS</a:t>
            </a:r>
            <a:endParaRPr lang="en-US" altLang="zh-CN"/>
          </a:p>
        </p:txBody>
      </p:sp>
      <p:sp>
        <p:nvSpPr>
          <p:cNvPr id="130" name="剪去单角的矩形 129"/>
          <p:cNvSpPr/>
          <p:nvPr/>
        </p:nvSpPr>
        <p:spPr>
          <a:xfrm>
            <a:off x="4868545" y="1414145"/>
            <a:ext cx="1263015" cy="30543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PingFang SC Thin" panose="020B0400000000000000" charset="-122"/>
                <a:ea typeface="PingFang SC Thin" panose="020B0400000000000000" charset="-122"/>
              </a:rPr>
              <a:t>VirtualService</a:t>
            </a:r>
            <a:endParaRPr lang="en-US" altLang="zh-CN" sz="1200">
              <a:latin typeface="PingFang SC Thin" panose="020B0400000000000000" charset="-122"/>
              <a:ea typeface="PingFang SC Thin" panose="020B0400000000000000" charset="-122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4868545" y="4605655"/>
            <a:ext cx="2129155" cy="998855"/>
            <a:chOff x="10442" y="6600"/>
            <a:chExt cx="3353" cy="1573"/>
          </a:xfrm>
        </p:grpSpPr>
        <p:sp>
          <p:nvSpPr>
            <p:cNvPr id="131" name="剪去单角的矩形 130"/>
            <p:cNvSpPr/>
            <p:nvPr/>
          </p:nvSpPr>
          <p:spPr>
            <a:xfrm>
              <a:off x="10457" y="6600"/>
              <a:ext cx="1989" cy="481"/>
            </a:xfrm>
            <a:prstGeom prst="snip1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PingFang SC Thin" panose="020B0400000000000000" charset="-122"/>
                  <a:ea typeface="PingFang SC Thin" panose="020B0400000000000000" charset="-122"/>
                </a:rPr>
                <a:t>VirtualService</a:t>
              </a:r>
              <a:endParaRPr lang="en-US" altLang="zh-CN" sz="1200">
                <a:latin typeface="PingFang SC Thin" panose="020B0400000000000000" charset="-122"/>
                <a:ea typeface="PingFang SC Thin" panose="020B0400000000000000" charset="-122"/>
              </a:endParaRPr>
            </a:p>
          </p:txBody>
        </p:sp>
        <p:sp>
          <p:nvSpPr>
            <p:cNvPr id="132" name="剪去单角的矩形 131"/>
            <p:cNvSpPr/>
            <p:nvPr/>
          </p:nvSpPr>
          <p:spPr>
            <a:xfrm>
              <a:off x="10442" y="7081"/>
              <a:ext cx="3353" cy="1092"/>
            </a:xfrm>
            <a:prstGeom prst="snip1Rect">
              <a:avLst>
                <a:gd name="adj" fmla="val 966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PingFang SC Semibold" panose="020B0400000000000000" charset="-122"/>
                  <a:ea typeface="PingFang SC Semibold" panose="020B0400000000000000" charset="-122"/>
                </a:rPr>
                <a:t>Payflow</a:t>
              </a:r>
              <a:endParaRPr lang="en-US" altLang="zh-CN" sz="2400" b="1">
                <a:solidFill>
                  <a:schemeClr val="tx1"/>
                </a:solidFill>
                <a:latin typeface="PingFang SC Semibold" panose="020B0400000000000000" charset="-122"/>
                <a:ea typeface="PingFang SC Semibold" panose="020B0400000000000000" charset="-122"/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7174865" y="4594860"/>
            <a:ext cx="2216785" cy="1020445"/>
            <a:chOff x="10442" y="6600"/>
            <a:chExt cx="3491" cy="1607"/>
          </a:xfrm>
        </p:grpSpPr>
        <p:sp>
          <p:nvSpPr>
            <p:cNvPr id="135" name="剪去单角的矩形 134"/>
            <p:cNvSpPr/>
            <p:nvPr/>
          </p:nvSpPr>
          <p:spPr>
            <a:xfrm>
              <a:off x="10457" y="6600"/>
              <a:ext cx="1989" cy="481"/>
            </a:xfrm>
            <a:prstGeom prst="snip1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PingFang SC Thin" panose="020B0400000000000000" charset="-122"/>
                  <a:ea typeface="PingFang SC Thin" panose="020B0400000000000000" charset="-122"/>
                </a:rPr>
                <a:t>VirtualService</a:t>
              </a:r>
              <a:endParaRPr lang="en-US" altLang="zh-CN" sz="1200">
                <a:latin typeface="PingFang SC Thin" panose="020B0400000000000000" charset="-122"/>
                <a:ea typeface="PingFang SC Thin" panose="020B0400000000000000" charset="-122"/>
              </a:endParaRPr>
            </a:p>
          </p:txBody>
        </p:sp>
        <p:sp>
          <p:nvSpPr>
            <p:cNvPr id="136" name="剪去单角的矩形 135"/>
            <p:cNvSpPr/>
            <p:nvPr/>
          </p:nvSpPr>
          <p:spPr>
            <a:xfrm>
              <a:off x="10442" y="7081"/>
              <a:ext cx="3491" cy="1126"/>
            </a:xfrm>
            <a:prstGeom prst="snip1Rect">
              <a:avLst>
                <a:gd name="adj" fmla="val 966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PingFang SC Semibold" panose="020B0400000000000000" charset="-122"/>
                  <a:ea typeface="PingFang SC Semibold" panose="020B0400000000000000" charset="-122"/>
                </a:rPr>
                <a:t>Metadata</a:t>
              </a:r>
              <a:endParaRPr lang="en-US" altLang="zh-CN" sz="2400" b="1">
                <a:solidFill>
                  <a:schemeClr val="tx1"/>
                </a:solidFill>
                <a:latin typeface="PingFang SC Semibold" panose="020B0400000000000000" charset="-122"/>
                <a:ea typeface="PingFang SC Semibold" panose="020B0400000000000000" charset="-122"/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4883785" y="5717540"/>
            <a:ext cx="2115185" cy="967740"/>
            <a:chOff x="10442" y="6600"/>
            <a:chExt cx="3331" cy="1524"/>
          </a:xfrm>
        </p:grpSpPr>
        <p:sp>
          <p:nvSpPr>
            <p:cNvPr id="138" name="剪去单角的矩形 137"/>
            <p:cNvSpPr/>
            <p:nvPr/>
          </p:nvSpPr>
          <p:spPr>
            <a:xfrm>
              <a:off x="10457" y="6600"/>
              <a:ext cx="1989" cy="481"/>
            </a:xfrm>
            <a:prstGeom prst="snip1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PingFang SC Thin" panose="020B0400000000000000" charset="-122"/>
                  <a:ea typeface="PingFang SC Thin" panose="020B0400000000000000" charset="-122"/>
                </a:rPr>
                <a:t>VirtualService</a:t>
              </a:r>
              <a:endParaRPr lang="en-US" altLang="zh-CN" sz="1200">
                <a:latin typeface="PingFang SC Thin" panose="020B0400000000000000" charset="-122"/>
                <a:ea typeface="PingFang SC Thin" panose="020B0400000000000000" charset="-122"/>
              </a:endParaRPr>
            </a:p>
          </p:txBody>
        </p:sp>
        <p:sp>
          <p:nvSpPr>
            <p:cNvPr id="139" name="剪去单角的矩形 138"/>
            <p:cNvSpPr/>
            <p:nvPr/>
          </p:nvSpPr>
          <p:spPr>
            <a:xfrm>
              <a:off x="10442" y="7081"/>
              <a:ext cx="3331" cy="1043"/>
            </a:xfrm>
            <a:prstGeom prst="snip1Rect">
              <a:avLst>
                <a:gd name="adj" fmla="val 966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PingFang SC Semibold" panose="020B0400000000000000" charset="-122"/>
                  <a:ea typeface="PingFang SC Semibold" panose="020B0400000000000000" charset="-122"/>
                </a:rPr>
                <a:t>......</a:t>
              </a:r>
              <a:endParaRPr lang="en-US" altLang="zh-CN" sz="2400" b="1">
                <a:solidFill>
                  <a:schemeClr val="tx1"/>
                </a:solidFill>
                <a:latin typeface="PingFang SC Semibold" panose="020B0400000000000000" charset="-122"/>
                <a:ea typeface="PingFang SC Semibold" panose="020B0400000000000000" charset="-122"/>
              </a:endParaRPr>
            </a:p>
          </p:txBody>
        </p:sp>
      </p:grpSp>
      <p:sp>
        <p:nvSpPr>
          <p:cNvPr id="140" name="流程图: 磁盘 139"/>
          <p:cNvSpPr/>
          <p:nvPr/>
        </p:nvSpPr>
        <p:spPr>
          <a:xfrm>
            <a:off x="10289540" y="1838325"/>
            <a:ext cx="417830" cy="593725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流程图: 磁盘 140"/>
          <p:cNvSpPr/>
          <p:nvPr/>
        </p:nvSpPr>
        <p:spPr>
          <a:xfrm>
            <a:off x="10289540" y="2728595"/>
            <a:ext cx="417830" cy="593725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流程图: 磁盘 141"/>
          <p:cNvSpPr/>
          <p:nvPr/>
        </p:nvSpPr>
        <p:spPr>
          <a:xfrm>
            <a:off x="10289540" y="3667760"/>
            <a:ext cx="417830" cy="593725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4" name="直接箭头连接符 143"/>
          <p:cNvCxnSpPr/>
          <p:nvPr/>
        </p:nvCxnSpPr>
        <p:spPr>
          <a:xfrm>
            <a:off x="8833485" y="2283460"/>
            <a:ext cx="143129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endCxn id="141" idx="2"/>
          </p:cNvCxnSpPr>
          <p:nvPr/>
        </p:nvCxnSpPr>
        <p:spPr>
          <a:xfrm flipV="1">
            <a:off x="8855710" y="3025775"/>
            <a:ext cx="1433830" cy="27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71" idx="3"/>
            <a:endCxn id="142" idx="2"/>
          </p:cNvCxnSpPr>
          <p:nvPr/>
        </p:nvCxnSpPr>
        <p:spPr>
          <a:xfrm flipV="1">
            <a:off x="8848725" y="3964940"/>
            <a:ext cx="1440815" cy="111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/>
          <p:cNvSpPr txBox="1"/>
          <p:nvPr/>
        </p:nvSpPr>
        <p:spPr>
          <a:xfrm>
            <a:off x="10193020" y="2453640"/>
            <a:ext cx="105727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>
                <a:latin typeface="PingFang SC Medium" panose="020B0400000000000000" charset="-122"/>
                <a:ea typeface="PingFang SC Medium" panose="020B0400000000000000" charset="-122"/>
              </a:rPr>
              <a:t>DB-OMS-default</a:t>
            </a:r>
            <a:endParaRPr lang="en-US" altLang="zh-CN" sz="600">
              <a:latin typeface="PingFang SC Medium" panose="020B0400000000000000" charset="-122"/>
              <a:ea typeface="PingFang SC Medium" panose="020B0400000000000000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0193020" y="3357880"/>
            <a:ext cx="105727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>
                <a:latin typeface="PingFang SC Medium" panose="020B0400000000000000" charset="-122"/>
                <a:ea typeface="PingFang SC Medium" panose="020B0400000000000000" charset="-122"/>
              </a:rPr>
              <a:t>OMS-heytea</a:t>
            </a:r>
            <a:endParaRPr lang="en-US" altLang="zh-CN" sz="600">
              <a:latin typeface="PingFang SC Medium" panose="020B0400000000000000" charset="-122"/>
              <a:ea typeface="PingFang SC Medium" panose="020B0400000000000000" charset="-122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10193020" y="4265295"/>
            <a:ext cx="105727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>
                <a:latin typeface="PingFang SC Medium" panose="020B0400000000000000" charset="-122"/>
                <a:ea typeface="PingFang SC Medium" panose="020B0400000000000000" charset="-122"/>
              </a:rPr>
              <a:t>OMS-jjy</a:t>
            </a:r>
            <a:endParaRPr lang="en-US" altLang="zh-CN" sz="600">
              <a:latin typeface="PingFang SC Medium" panose="020B0400000000000000" charset="-122"/>
              <a:ea typeface="PingFang SC Medium" panose="020B0400000000000000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10060940" y="703580"/>
            <a:ext cx="1676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Storage  Layer</a:t>
            </a:r>
            <a:endParaRPr lang="en-US" altLang="zh-CN"/>
          </a:p>
        </p:txBody>
      </p:sp>
      <p:grpSp>
        <p:nvGrpSpPr>
          <p:cNvPr id="154" name="组合 153"/>
          <p:cNvGrpSpPr/>
          <p:nvPr/>
        </p:nvGrpSpPr>
        <p:grpSpPr>
          <a:xfrm>
            <a:off x="11048365" y="1852930"/>
            <a:ext cx="1056640" cy="778510"/>
            <a:chOff x="17411" y="2195"/>
            <a:chExt cx="1664" cy="1226"/>
          </a:xfrm>
        </p:grpSpPr>
        <p:sp>
          <p:nvSpPr>
            <p:cNvPr id="152" name="流程图: 直接访问存储器 151"/>
            <p:cNvSpPr/>
            <p:nvPr/>
          </p:nvSpPr>
          <p:spPr>
            <a:xfrm>
              <a:off x="17411" y="2195"/>
              <a:ext cx="1085" cy="740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17411" y="3133"/>
              <a:ext cx="1665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00">
                  <a:latin typeface="PingFang SC Medium" panose="020B0400000000000000" charset="-122"/>
                  <a:ea typeface="PingFang SC Medium" panose="020B0400000000000000" charset="-122"/>
                </a:rPr>
                <a:t>MQ-OMS-default</a:t>
              </a:r>
              <a:endParaRPr lang="en-US" altLang="zh-CN" sz="600">
                <a:latin typeface="PingFang SC Medium" panose="020B0400000000000000" charset="-122"/>
                <a:ea typeface="PingFang SC Medium" panose="020B0400000000000000" charset="-122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11048365" y="2735580"/>
            <a:ext cx="1057275" cy="686435"/>
            <a:chOff x="17411" y="2195"/>
            <a:chExt cx="1665" cy="1081"/>
          </a:xfrm>
        </p:grpSpPr>
        <p:sp>
          <p:nvSpPr>
            <p:cNvPr id="156" name="流程图: 直接访问存储器 155"/>
            <p:cNvSpPr/>
            <p:nvPr/>
          </p:nvSpPr>
          <p:spPr>
            <a:xfrm>
              <a:off x="17411" y="2195"/>
              <a:ext cx="1085" cy="740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17411" y="2987"/>
              <a:ext cx="1665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00">
                  <a:latin typeface="PingFang SC Medium" panose="020B0400000000000000" charset="-122"/>
                  <a:ea typeface="PingFang SC Medium" panose="020B0400000000000000" charset="-122"/>
                </a:rPr>
                <a:t>MQ-OMS-heytea</a:t>
              </a:r>
              <a:endParaRPr lang="en-US" altLang="zh-CN" sz="600">
                <a:latin typeface="PingFang SC Medium" panose="020B0400000000000000" charset="-122"/>
                <a:ea typeface="PingFang SC Medium" panose="020B0400000000000000" charset="-122"/>
              </a:endParaRP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11048365" y="3659505"/>
            <a:ext cx="1057275" cy="779145"/>
            <a:chOff x="17411" y="2195"/>
            <a:chExt cx="1665" cy="1227"/>
          </a:xfrm>
        </p:grpSpPr>
        <p:sp>
          <p:nvSpPr>
            <p:cNvPr id="159" name="流程图: 直接访问存储器 158"/>
            <p:cNvSpPr/>
            <p:nvPr/>
          </p:nvSpPr>
          <p:spPr>
            <a:xfrm>
              <a:off x="17411" y="2195"/>
              <a:ext cx="1085" cy="740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7411" y="3133"/>
              <a:ext cx="1665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00">
                  <a:latin typeface="PingFang SC Medium" panose="020B0400000000000000" charset="-122"/>
                  <a:ea typeface="PingFang SC Medium" panose="020B0400000000000000" charset="-122"/>
                </a:rPr>
                <a:t>MQ-OMS-jjy</a:t>
              </a:r>
              <a:endParaRPr lang="en-US" altLang="zh-CN" sz="600">
                <a:latin typeface="PingFang SC Medium" panose="020B0400000000000000" charset="-122"/>
                <a:ea typeface="PingFang SC Medium" panose="020B0400000000000000" charset="-122"/>
              </a:endParaRPr>
            </a:p>
          </p:txBody>
        </p:sp>
      </p:grpSp>
      <p:sp>
        <p:nvSpPr>
          <p:cNvPr id="163" name="文本框 162"/>
          <p:cNvSpPr txBox="1"/>
          <p:nvPr/>
        </p:nvSpPr>
        <p:spPr>
          <a:xfrm>
            <a:off x="4536440" y="703580"/>
            <a:ext cx="2074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Cloud K8S Cluster</a:t>
            </a:r>
            <a:endParaRPr lang="en-US" altLang="zh-CN"/>
          </a:p>
        </p:txBody>
      </p:sp>
      <p:sp>
        <p:nvSpPr>
          <p:cNvPr id="164" name="圆角矩形 163"/>
          <p:cNvSpPr/>
          <p:nvPr/>
        </p:nvSpPr>
        <p:spPr>
          <a:xfrm>
            <a:off x="2853055" y="1762760"/>
            <a:ext cx="1440815" cy="23037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Gateway</a:t>
            </a:r>
            <a:endParaRPr lang="en-US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(traefik)</a:t>
            </a:r>
            <a:endParaRPr lang="en-US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2766695" y="4426893"/>
            <a:ext cx="543560" cy="441285"/>
            <a:chOff x="690" y="6293"/>
            <a:chExt cx="856" cy="727"/>
          </a:xfrm>
        </p:grpSpPr>
        <p:sp>
          <p:nvSpPr>
            <p:cNvPr id="180" name="圆角矩形 179"/>
            <p:cNvSpPr/>
            <p:nvPr/>
          </p:nvSpPr>
          <p:spPr>
            <a:xfrm>
              <a:off x="690" y="6304"/>
              <a:ext cx="824" cy="71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826" y="6664"/>
              <a:ext cx="536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826" y="6811"/>
              <a:ext cx="536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5" name="文本框 184"/>
            <p:cNvSpPr txBox="1"/>
            <p:nvPr/>
          </p:nvSpPr>
          <p:spPr>
            <a:xfrm>
              <a:off x="706" y="6293"/>
              <a:ext cx="840" cy="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">
                  <a:solidFill>
                    <a:schemeClr val="bg1"/>
                  </a:solidFill>
                </a:rPr>
                <a:t>Domain</a:t>
              </a:r>
              <a:endParaRPr lang="en-US" altLang="zh-CN" sz="800">
                <a:solidFill>
                  <a:schemeClr val="bg1"/>
                </a:solidFill>
              </a:endParaRPr>
            </a:p>
          </p:txBody>
        </p:sp>
      </p:grpSp>
      <p:grpSp>
        <p:nvGrpSpPr>
          <p:cNvPr id="187" name="组合 186"/>
          <p:cNvGrpSpPr/>
          <p:nvPr/>
        </p:nvGrpSpPr>
        <p:grpSpPr>
          <a:xfrm>
            <a:off x="2766695" y="5037763"/>
            <a:ext cx="543560" cy="441285"/>
            <a:chOff x="690" y="6293"/>
            <a:chExt cx="856" cy="727"/>
          </a:xfrm>
        </p:grpSpPr>
        <p:sp>
          <p:nvSpPr>
            <p:cNvPr id="188" name="圆角矩形 187"/>
            <p:cNvSpPr/>
            <p:nvPr/>
          </p:nvSpPr>
          <p:spPr>
            <a:xfrm>
              <a:off x="690" y="6304"/>
              <a:ext cx="824" cy="71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826" y="6664"/>
              <a:ext cx="536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826" y="6811"/>
              <a:ext cx="536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706" y="6293"/>
              <a:ext cx="840" cy="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">
                  <a:solidFill>
                    <a:schemeClr val="bg1"/>
                  </a:solidFill>
                </a:rPr>
                <a:t>Domain</a:t>
              </a:r>
              <a:endParaRPr lang="en-US" altLang="zh-CN" sz="800">
                <a:solidFill>
                  <a:schemeClr val="bg1"/>
                </a:solidFill>
              </a:endParaRPr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2766695" y="5649903"/>
            <a:ext cx="543560" cy="441285"/>
            <a:chOff x="690" y="6293"/>
            <a:chExt cx="856" cy="727"/>
          </a:xfrm>
        </p:grpSpPr>
        <p:sp>
          <p:nvSpPr>
            <p:cNvPr id="193" name="圆角矩形 192"/>
            <p:cNvSpPr/>
            <p:nvPr/>
          </p:nvSpPr>
          <p:spPr>
            <a:xfrm>
              <a:off x="690" y="6304"/>
              <a:ext cx="824" cy="71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826" y="6664"/>
              <a:ext cx="536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826" y="6811"/>
              <a:ext cx="536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706" y="6293"/>
              <a:ext cx="840" cy="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">
                  <a:solidFill>
                    <a:schemeClr val="bg1"/>
                  </a:solidFill>
                </a:rPr>
                <a:t>Domain</a:t>
              </a:r>
              <a:endParaRPr lang="en-US" altLang="zh-CN" sz="800">
                <a:solidFill>
                  <a:schemeClr val="bg1"/>
                </a:solidFill>
              </a:endParaRPr>
            </a:p>
          </p:txBody>
        </p:sp>
      </p:grpSp>
      <p:cxnSp>
        <p:nvCxnSpPr>
          <p:cNvPr id="197" name="肘形连接符 196"/>
          <p:cNvCxnSpPr/>
          <p:nvPr/>
        </p:nvCxnSpPr>
        <p:spPr>
          <a:xfrm flipV="1">
            <a:off x="3909695" y="1979295"/>
            <a:ext cx="1074420" cy="114300"/>
          </a:xfrm>
          <a:prstGeom prst="bentConnector3">
            <a:avLst>
              <a:gd name="adj1" fmla="val 50059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/>
          <p:nvPr/>
        </p:nvCxnSpPr>
        <p:spPr>
          <a:xfrm flipV="1">
            <a:off x="2289810" y="2909570"/>
            <a:ext cx="563245" cy="105600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61" idx="1"/>
            <a:endCxn id="180" idx="1"/>
          </p:cNvCxnSpPr>
          <p:nvPr/>
        </p:nvCxnSpPr>
        <p:spPr>
          <a:xfrm rot="5400000" flipV="1">
            <a:off x="2187575" y="4071620"/>
            <a:ext cx="284480" cy="8737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61" idx="1"/>
            <a:endCxn id="188" idx="1"/>
          </p:cNvCxnSpPr>
          <p:nvPr/>
        </p:nvCxnSpPr>
        <p:spPr>
          <a:xfrm rot="5400000" flipV="1">
            <a:off x="1882140" y="4377055"/>
            <a:ext cx="895350" cy="8737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连接符 201"/>
          <p:cNvCxnSpPr>
            <a:stCxn id="161" idx="1"/>
            <a:endCxn id="193" idx="1"/>
          </p:cNvCxnSpPr>
          <p:nvPr/>
        </p:nvCxnSpPr>
        <p:spPr>
          <a:xfrm rot="5400000" flipV="1">
            <a:off x="1576070" y="4683125"/>
            <a:ext cx="1507490" cy="8737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本框 204"/>
          <p:cNvSpPr txBox="1"/>
          <p:nvPr/>
        </p:nvSpPr>
        <p:spPr>
          <a:xfrm>
            <a:off x="821055" y="3689985"/>
            <a:ext cx="6115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solidFill>
                  <a:srgbClr val="0070C0"/>
                </a:solidFill>
              </a:rPr>
              <a:t>http/ws</a:t>
            </a:r>
            <a:endParaRPr lang="en-US" altLang="zh-CN" sz="1000">
              <a:solidFill>
                <a:srgbClr val="0070C0"/>
              </a:solidFill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2195195" y="3673475"/>
            <a:ext cx="6115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solidFill>
                  <a:srgbClr val="0070C0"/>
                </a:solidFill>
              </a:rPr>
              <a:t>http/ws</a:t>
            </a:r>
            <a:endParaRPr lang="en-US" altLang="zh-CN" sz="1000">
              <a:solidFill>
                <a:srgbClr val="0070C0"/>
              </a:solidFill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4188460" y="1852930"/>
            <a:ext cx="516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solidFill>
                  <a:srgbClr val="0070C0"/>
                </a:solidFill>
              </a:rPr>
              <a:t>gRPC</a:t>
            </a:r>
            <a:endParaRPr lang="en-US" altLang="zh-CN" sz="1000">
              <a:solidFill>
                <a:srgbClr val="0070C0"/>
              </a:solidFill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5255895" y="1722755"/>
            <a:ext cx="41656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0070C0"/>
                </a:solidFill>
                <a:latin typeface="PingFang SC Semibold" panose="020B0400000000000000" charset="-122"/>
                <a:ea typeface="PingFang SC Semibold" panose="020B0400000000000000" charset="-122"/>
              </a:rPr>
              <a:t>OMS</a:t>
            </a:r>
            <a:endParaRPr lang="en-US" altLang="zh-CN" sz="800" b="1">
              <a:solidFill>
                <a:srgbClr val="0070C0"/>
              </a:solidFill>
              <a:latin typeface="PingFang SC Semibold" panose="020B0400000000000000" charset="-122"/>
              <a:ea typeface="PingFang SC Semibold" panose="020B0400000000000000" charset="-122"/>
            </a:endParaRPr>
          </a:p>
        </p:txBody>
      </p:sp>
      <p:sp>
        <p:nvSpPr>
          <p:cNvPr id="209" name="圆角矩形 208"/>
          <p:cNvSpPr/>
          <p:nvPr/>
        </p:nvSpPr>
        <p:spPr>
          <a:xfrm>
            <a:off x="6104255" y="1722755"/>
            <a:ext cx="5808980" cy="100647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圆角矩形 209"/>
          <p:cNvSpPr/>
          <p:nvPr/>
        </p:nvSpPr>
        <p:spPr>
          <a:xfrm>
            <a:off x="6156325" y="3514725"/>
            <a:ext cx="5731510" cy="1006475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4790" y="233680"/>
            <a:ext cx="11663045" cy="469900"/>
          </a:xfr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txBody>
          <a:bodyPr>
            <a:normAutofit fontScale="90000"/>
          </a:bodyPr>
          <a:p>
            <a:pPr algn="l"/>
            <a:r>
              <a:rPr lang="zh-CN" altLang="en-US"/>
              <a:t>方案概述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4810760" y="2340610"/>
            <a:ext cx="857250" cy="379349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http-proxy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6202045" y="1782445"/>
            <a:ext cx="4526280" cy="136017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			</a:t>
            </a:r>
            <a:r>
              <a:rPr lang="en-US" altLang="zh-CN">
                <a:ln>
                  <a:noFill/>
                </a:ln>
                <a:solidFill>
                  <a:schemeClr val="tx1"/>
                </a:solidFill>
              </a:rPr>
              <a:t>366</a:t>
            </a:r>
            <a:r>
              <a:rPr lang="zh-CN" altLang="en-US">
                <a:ln>
                  <a:noFill/>
                </a:ln>
                <a:solidFill>
                  <a:schemeClr val="tx1"/>
                </a:solidFill>
              </a:rPr>
              <a:t>集群</a:t>
            </a:r>
            <a:endParaRPr lang="zh-CN" alt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0510" y="1031240"/>
            <a:ext cx="8218805" cy="5835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3200">
                <a:sym typeface="+mn-ea"/>
              </a:rPr>
              <a:t>大掌柜</a:t>
            </a:r>
            <a:r>
              <a:rPr lang="en-US" altLang="zh-CN" sz="3200">
                <a:sym typeface="+mn-ea"/>
              </a:rPr>
              <a:t>-</a:t>
            </a:r>
            <a:r>
              <a:rPr lang="zh-CN" altLang="en-US" sz="3200">
                <a:sym typeface="+mn-ea"/>
              </a:rPr>
              <a:t>同时支持专有部署和</a:t>
            </a:r>
            <a:r>
              <a:rPr lang="en-US" altLang="zh-CN" sz="3200">
                <a:sym typeface="+mn-ea"/>
              </a:rPr>
              <a:t>SAAS</a:t>
            </a:r>
            <a:r>
              <a:rPr lang="zh-CN" altLang="en-US" sz="3200">
                <a:sym typeface="+mn-ea"/>
              </a:rPr>
              <a:t>环境部署</a:t>
            </a:r>
            <a:endParaRPr lang="zh-CN" altLang="en-US" sz="32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4790" y="201295"/>
            <a:ext cx="11595100" cy="742315"/>
          </a:xfr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txBody>
          <a:bodyPr>
            <a:normAutofit/>
          </a:bodyPr>
          <a:p>
            <a:pPr algn="l"/>
            <a:r>
              <a:rPr lang="zh-CN" altLang="en-US"/>
              <a:t>案例一、</a:t>
            </a:r>
            <a:r>
              <a:rPr lang="zh-CN" altLang="en-US">
                <a:solidFill>
                  <a:schemeClr val="tx1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基于</a:t>
            </a:r>
            <a:r>
              <a:rPr lang="en-US" altLang="zh-CN">
                <a:solidFill>
                  <a:schemeClr val="tx1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token+pid</a:t>
            </a:r>
            <a:r>
              <a:rPr lang="zh-CN" altLang="en-US">
                <a:solidFill>
                  <a:schemeClr val="tx1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的</a:t>
            </a:r>
            <a:r>
              <a:rPr lang="en-US" altLang="zh-CN">
                <a:solidFill>
                  <a:schemeClr val="tx1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http</a:t>
            </a:r>
            <a:r>
              <a:rPr lang="zh-CN" altLang="en-US">
                <a:solidFill>
                  <a:schemeClr val="tx1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动态路由</a:t>
            </a:r>
            <a:endParaRPr lang="en-US" altLang="zh-CN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33170" y="2021205"/>
            <a:ext cx="857885" cy="4280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大</a:t>
            </a:r>
            <a:endParaRPr lang="zh-CN" altLang="en-US"/>
          </a:p>
          <a:p>
            <a:pPr algn="ctr"/>
            <a:r>
              <a:rPr lang="zh-CN" altLang="en-US"/>
              <a:t>掌</a:t>
            </a:r>
            <a:endParaRPr lang="zh-CN" altLang="en-US"/>
          </a:p>
          <a:p>
            <a:pPr algn="ctr"/>
            <a:r>
              <a:rPr lang="zh-CN" altLang="en-US"/>
              <a:t>柜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70510" y="2728595"/>
            <a:ext cx="953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279400" y="5032375"/>
            <a:ext cx="953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322955" y="2021205"/>
            <a:ext cx="953770" cy="4279900"/>
          </a:xfrm>
          <a:prstGeom prst="roundRect">
            <a:avLst/>
          </a:prstGeom>
          <a:gradFill>
            <a:gsLst>
              <a:gs pos="50000">
                <a:srgbClr val="CCE8EA"/>
              </a:gs>
              <a:gs pos="0">
                <a:srgbClr val="DDF0F1"/>
              </a:gs>
              <a:gs pos="100000">
                <a:srgbClr val="BAE0E2"/>
              </a:gs>
            </a:gsLst>
            <a:lin scaled="1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traefik</a:t>
            </a:r>
            <a:endParaRPr lang="en-US" altLang="zh-CN"/>
          </a:p>
          <a:p>
            <a:pPr algn="ctr"/>
            <a:r>
              <a:rPr lang="en-US" altLang="zh-CN"/>
              <a:t>(</a:t>
            </a:r>
            <a:r>
              <a:rPr lang="zh-CN" altLang="en-US"/>
              <a:t>流量解析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6366510" y="1816735"/>
            <a:ext cx="2329180" cy="52387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sales-report1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6366510" y="2484755"/>
            <a:ext cx="2329180" cy="52387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sales-report2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189345" y="3310890"/>
            <a:ext cx="4526280" cy="1457325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			</a:t>
            </a:r>
            <a:r>
              <a:rPr lang="en-US" altLang="zh-CN">
                <a:ln>
                  <a:noFill/>
                </a:ln>
                <a:solidFill>
                  <a:schemeClr val="tx1"/>
                </a:solidFill>
              </a:rPr>
              <a:t>441</a:t>
            </a:r>
            <a:r>
              <a:rPr lang="zh-CN" altLang="en-US">
                <a:ln>
                  <a:noFill/>
                </a:ln>
                <a:solidFill>
                  <a:schemeClr val="tx1"/>
                </a:solidFill>
              </a:rPr>
              <a:t>集群</a:t>
            </a:r>
            <a:endParaRPr lang="zh-CN" alt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444615" y="3479800"/>
            <a:ext cx="2329180" cy="5238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sales-report1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6431915" y="4147820"/>
            <a:ext cx="2329180" cy="5238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sales-report2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333490" y="4986655"/>
            <a:ext cx="4526280" cy="136017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			</a:t>
            </a:r>
            <a:r>
              <a:rPr lang="en-US" altLang="zh-CN">
                <a:ln>
                  <a:noFill/>
                </a:ln>
                <a:solidFill>
                  <a:schemeClr val="tx1"/>
                </a:solidFill>
              </a:rPr>
              <a:t>SAAS</a:t>
            </a:r>
            <a:r>
              <a:rPr lang="zh-CN" altLang="en-US">
                <a:ln>
                  <a:noFill/>
                </a:ln>
                <a:solidFill>
                  <a:schemeClr val="tx1"/>
                </a:solidFill>
              </a:rPr>
              <a:t>集群</a:t>
            </a:r>
            <a:endParaRPr lang="zh-CN" alt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576060" y="5142865"/>
            <a:ext cx="2329180" cy="52387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sales-report1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6576060" y="5727065"/>
            <a:ext cx="2329180" cy="52387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sales-report2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891665" y="2728595"/>
            <a:ext cx="1431290" cy="1432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757045" y="4097655"/>
            <a:ext cx="15316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8" idx="1"/>
          </p:cNvCxnSpPr>
          <p:nvPr/>
        </p:nvCxnSpPr>
        <p:spPr>
          <a:xfrm flipV="1">
            <a:off x="2099945" y="4161155"/>
            <a:ext cx="1223010" cy="907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5" idx="1"/>
          </p:cNvCxnSpPr>
          <p:nvPr/>
        </p:nvCxnSpPr>
        <p:spPr>
          <a:xfrm flipV="1">
            <a:off x="4274185" y="2462530"/>
            <a:ext cx="1927860" cy="1419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235450" y="3989070"/>
            <a:ext cx="1953895" cy="176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0" idx="1"/>
          </p:cNvCxnSpPr>
          <p:nvPr/>
        </p:nvCxnSpPr>
        <p:spPr>
          <a:xfrm>
            <a:off x="4289425" y="4223385"/>
            <a:ext cx="2044065" cy="1443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89455" y="3366770"/>
            <a:ext cx="1431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ocr.hexcloud.cn</a:t>
            </a:r>
            <a:endParaRPr lang="en-US" altLang="zh-CN" sz="1400"/>
          </a:p>
        </p:txBody>
      </p:sp>
      <p:sp>
        <p:nvSpPr>
          <p:cNvPr id="13" name="文本框 12"/>
          <p:cNvSpPr txBox="1"/>
          <p:nvPr/>
        </p:nvSpPr>
        <p:spPr>
          <a:xfrm>
            <a:off x="4596130" y="2904490"/>
            <a:ext cx="1477645" cy="3067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1400"/>
              <a:t>ocr.htjzdbh.com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4558030" y="3860165"/>
            <a:ext cx="1431290" cy="306705"/>
          </a:xfrm>
          <a:prstGeom prst="rect">
            <a:avLst/>
          </a:prstGeom>
          <a:noFill/>
          <a:ln>
            <a:solidFill>
              <a:srgbClr val="7FB4E6"/>
            </a:solidFill>
          </a:ln>
        </p:spPr>
        <p:txBody>
          <a:bodyPr wrap="square" rtlCol="0">
            <a:spAutoFit/>
          </a:bodyPr>
          <a:p>
            <a:r>
              <a:rPr lang="en-US" altLang="zh-CN" sz="1400"/>
              <a:t>ocr.51991.com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4558030" y="4836160"/>
            <a:ext cx="1605280" cy="30670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zh-CN" sz="1400"/>
              <a:t>ocr.hexcloud.com</a:t>
            </a:r>
            <a:endParaRPr lang="en-US" altLang="zh-CN" sz="1400"/>
          </a:p>
        </p:txBody>
      </p:sp>
      <p:sp>
        <p:nvSpPr>
          <p:cNvPr id="24" name="文本框 23"/>
          <p:cNvSpPr txBox="1"/>
          <p:nvPr/>
        </p:nvSpPr>
        <p:spPr>
          <a:xfrm>
            <a:off x="2091055" y="4679950"/>
            <a:ext cx="1431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ocr.hexcloud.cn</a:t>
            </a:r>
            <a:endParaRPr lang="en-US" altLang="zh-CN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4790" y="201295"/>
            <a:ext cx="11595100" cy="742315"/>
          </a:xfr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txBody>
          <a:bodyPr>
            <a:normAutofit fontScale="90000"/>
          </a:bodyPr>
          <a:p>
            <a:pPr algn="l"/>
            <a:r>
              <a:rPr lang="zh-CN" altLang="en-US"/>
              <a:t>案例二、</a:t>
            </a:r>
            <a:r>
              <a:rPr lang="zh-CN" altLang="en-US">
                <a:solidFill>
                  <a:schemeClr val="tx1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基于</a:t>
            </a:r>
            <a:r>
              <a:rPr lang="en-US" altLang="zh-CN">
                <a:solidFill>
                  <a:schemeClr val="tx1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grpc token+pid</a:t>
            </a:r>
            <a:r>
              <a:rPr lang="zh-CN" altLang="en-US">
                <a:solidFill>
                  <a:schemeClr val="tx1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的服务</a:t>
            </a:r>
            <a:r>
              <a:rPr lang="en-US" altLang="zh-CN">
                <a:solidFill>
                  <a:schemeClr val="tx1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(pod)</a:t>
            </a:r>
            <a:r>
              <a:rPr lang="zh-CN" altLang="en-US">
                <a:solidFill>
                  <a:schemeClr val="tx1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动态路由</a:t>
            </a:r>
            <a:endParaRPr lang="en-US" altLang="zh-CN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475" y="1743710"/>
            <a:ext cx="7377430" cy="21520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" y="4025265"/>
            <a:ext cx="9576435" cy="2349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69875" y="1030605"/>
            <a:ext cx="8218805" cy="5835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indent="0" algn="l">
              <a:buFont typeface="Arial" panose="020B0604020202090204" pitchFamily="34" charset="0"/>
              <a:buNone/>
            </a:pPr>
            <a:r>
              <a:rPr lang="zh-CN" altLang="en-US" sz="3200">
                <a:sym typeface="+mn-ea"/>
              </a:rPr>
              <a:t>主档自动化测试租户隔离</a:t>
            </a:r>
            <a:endParaRPr lang="zh-CN" altLang="en-US" sz="3200">
              <a:solidFill>
                <a:schemeClr val="tx1"/>
              </a:solidFill>
              <a:latin typeface="PingFang SC Thin" panose="020B0400000000000000" charset="-122"/>
              <a:ea typeface="PingFang SC Thin" panose="020B0400000000000000" charset="-122"/>
              <a:cs typeface="站酷小薇LOGO体" panose="0201060001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4790" y="201295"/>
            <a:ext cx="11595100" cy="742315"/>
          </a:xfr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txBody>
          <a:bodyPr>
            <a:normAutofit/>
          </a:bodyPr>
          <a:p>
            <a:pPr algn="l"/>
            <a:r>
              <a:rPr lang="zh-CN" altLang="en-US"/>
              <a:t>流量隔离核心业务落地进展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24790" y="1047115"/>
          <a:ext cx="11409680" cy="5627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360"/>
                <a:gridCol w="4177030"/>
                <a:gridCol w="4606290"/>
              </a:tblGrid>
              <a:tr h="4521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业务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进展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后续</a:t>
                      </a:r>
                      <a:endParaRPr lang="zh-CN" altLang="en-US" sz="2000"/>
                    </a:p>
                  </a:txBody>
                  <a:tcPr/>
                </a:tc>
              </a:tr>
              <a:tr h="451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/>
                        <a:t>traefik</a:t>
                      </a:r>
                      <a:r>
                        <a:rPr lang="zh-CN" altLang="en-US" sz="2000" b="1"/>
                        <a:t>网关</a:t>
                      </a:r>
                      <a:endParaRPr lang="zh-CN" altLang="en-US" sz="2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zh-CN" altLang="en-US" sz="2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月份已经上线</a:t>
                      </a:r>
                      <a:endParaRPr lang="zh-CN" altLang="en-US" sz="20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/>
                        <a:t>-</a:t>
                      </a:r>
                      <a:endParaRPr lang="en-US" altLang="zh-CN" sz="2000"/>
                    </a:p>
                  </a:txBody>
                  <a:tcPr/>
                </a:tc>
              </a:tr>
              <a:tr h="4686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/>
                        <a:t>infra</a:t>
                      </a:r>
                      <a:endParaRPr lang="en-US" altLang="zh-CN" sz="2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metadata/irons</a:t>
                      </a:r>
                      <a:r>
                        <a:rPr lang="zh-CN" altLang="en-US" sz="2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等服务已经上线</a:t>
                      </a:r>
                      <a:endParaRPr lang="zh-CN" altLang="en-US" sz="20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/>
                        <a:t>-</a:t>
                      </a:r>
                      <a:endParaRPr lang="en-US" altLang="zh-CN" sz="2000"/>
                    </a:p>
                  </a:txBody>
                  <a:tcPr/>
                </a:tc>
              </a:tr>
              <a:tr h="4521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/>
                        <a:t>大掌柜等</a:t>
                      </a:r>
                      <a:endParaRPr lang="zh-CN" altLang="en-US" sz="2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支持</a:t>
                      </a:r>
                      <a:r>
                        <a:rPr lang="en-US" altLang="zh-CN" sz="2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SAAS</a:t>
                      </a:r>
                      <a:r>
                        <a:rPr lang="zh-CN" altLang="en-US" sz="20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和专有环境租户流量切换</a:t>
                      </a:r>
                      <a:endParaRPr lang="zh-CN" altLang="en-US" sz="20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/>
                        <a:t>-</a:t>
                      </a:r>
                      <a:endParaRPr lang="en-US" altLang="zh-CN" sz="2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/>
                        <a:t>oms</a:t>
                      </a:r>
                      <a:r>
                        <a:rPr lang="zh-CN" altLang="en-US" sz="2000" b="1"/>
                        <a:t>系列</a:t>
                      </a:r>
                      <a:endParaRPr lang="zh-CN" altLang="en-US" sz="2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QA</a:t>
                      </a:r>
                      <a:r>
                        <a:rPr lang="zh-CN" altLang="en-US" sz="20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环境</a:t>
                      </a:r>
                      <a:r>
                        <a:rPr lang="en-US" altLang="zh-CN" sz="20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zh-CN" altLang="en-US" sz="20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月</a:t>
                      </a:r>
                      <a:r>
                        <a:rPr lang="en-US" altLang="zh-CN" sz="20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29</a:t>
                      </a:r>
                      <a:r>
                        <a:rPr lang="zh-CN" altLang="en-US" sz="20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部署完成</a:t>
                      </a:r>
                      <a:endParaRPr lang="zh-CN" alt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平稳运行一个月</a:t>
                      </a:r>
                      <a:r>
                        <a:rPr lang="en-US" altLang="zh-CN" sz="2000">
                          <a:sym typeface="+mn-ea"/>
                        </a:rPr>
                        <a:t>; 5</a:t>
                      </a:r>
                      <a:r>
                        <a:rPr lang="zh-CN" altLang="en-US" sz="2000">
                          <a:sym typeface="+mn-ea"/>
                        </a:rPr>
                        <a:t>月中上线</a:t>
                      </a:r>
                      <a:endParaRPr lang="zh-CN" altLang="en-US" sz="2000">
                        <a:sym typeface="+mn-ea"/>
                      </a:endParaRPr>
                    </a:p>
                  </a:txBody>
                  <a:tcPr/>
                </a:tc>
              </a:tr>
              <a:tr h="459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/>
                        <a:t>IDS</a:t>
                      </a:r>
                      <a:endParaRPr lang="en-US" altLang="zh-CN" sz="2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Lego QA</a:t>
                      </a:r>
                      <a:r>
                        <a:rPr lang="zh-CN" altLang="en-US" sz="20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环境</a:t>
                      </a:r>
                      <a:r>
                        <a:rPr lang="en-US" altLang="zh-CN" sz="20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zh-CN" altLang="en-US" sz="20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月上旬部署完成</a:t>
                      </a:r>
                      <a:endParaRPr lang="zh-CN" alt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确认其他模块的部署和上线时间</a:t>
                      </a:r>
                      <a:endParaRPr lang="zh-CN" altLang="en-US" sz="2000"/>
                    </a:p>
                  </a:txBody>
                  <a:tcPr/>
                </a:tc>
              </a:tr>
              <a:tr h="701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/>
                        <a:t>eticket</a:t>
                      </a:r>
                      <a:r>
                        <a:rPr lang="zh-CN" altLang="en-US" sz="2000" b="1"/>
                        <a:t>等</a:t>
                      </a:r>
                      <a:endParaRPr lang="zh-CN" altLang="en-US" sz="2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dev</a:t>
                      </a:r>
                      <a:r>
                        <a:rPr lang="zh-CN" altLang="en-US" sz="20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环境</a:t>
                      </a:r>
                      <a:r>
                        <a:rPr lang="en-US" altLang="zh-CN" sz="20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zh-CN" altLang="en-US" sz="20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月初完成部署</a:t>
                      </a:r>
                      <a:r>
                        <a:rPr lang="en-US" altLang="zh-CN" sz="20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;</a:t>
                      </a:r>
                      <a:endParaRPr lang="en-US" altLang="zh-CN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QA</a:t>
                      </a:r>
                      <a:r>
                        <a:rPr lang="zh-CN" altLang="en-US" sz="20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环境月底部署完成</a:t>
                      </a:r>
                      <a:endParaRPr lang="zh-CN" alt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5</a:t>
                      </a:r>
                      <a:r>
                        <a:rPr lang="zh-CN" altLang="en-US" sz="2000"/>
                        <a:t>月中发布</a:t>
                      </a:r>
                      <a:endParaRPr lang="zh-CN" altLang="en-US" sz="2000"/>
                    </a:p>
                  </a:txBody>
                  <a:tcPr/>
                </a:tc>
              </a:tr>
              <a:tr h="4921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/>
                        <a:t>pos</a:t>
                      </a:r>
                      <a:endParaRPr lang="zh-CN" altLang="en-US" sz="2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业务授权配置2.0 QA</a:t>
                      </a:r>
                      <a:r>
                        <a:rPr lang="zh-CN" altLang="en-US" sz="20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环境验证中</a:t>
                      </a:r>
                      <a:endParaRPr lang="en-US" altLang="zh-CN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4/28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发布</a:t>
                      </a:r>
                      <a:endParaRPr lang="en-US" altLang="zh-CN" sz="2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701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/>
                        <a:t>pbis/tbis</a:t>
                      </a:r>
                      <a:r>
                        <a:rPr lang="zh-CN" altLang="en-US" sz="2000" b="1"/>
                        <a:t>等</a:t>
                      </a:r>
                      <a:endParaRPr lang="zh-CN" altLang="en-US" sz="2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http</a:t>
                      </a:r>
                      <a:r>
                        <a:rPr lang="zh-CN" altLang="en-US" sz="2000"/>
                        <a:t>灰度方案测试中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5/12</a:t>
                      </a:r>
                      <a:r>
                        <a:rPr lang="zh-CN" altLang="en-US" sz="2000">
                          <a:sym typeface="+mn-ea"/>
                        </a:rPr>
                        <a:t>发布灰度</a:t>
                      </a:r>
                      <a:r>
                        <a:rPr lang="en-US" altLang="zh-CN" sz="2000">
                          <a:sym typeface="+mn-ea"/>
                        </a:rPr>
                        <a:t>;</a:t>
                      </a:r>
                      <a:endParaRPr lang="en-US" altLang="zh-CN" sz="2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流量隔离方案和部署时间待确认</a:t>
                      </a:r>
                      <a:endParaRPr lang="zh-CN" altLang="en-US" sz="2000"/>
                    </a:p>
                  </a:txBody>
                  <a:tcPr/>
                </a:tc>
              </a:tr>
              <a:tr h="429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/>
                        <a:t>BOH</a:t>
                      </a:r>
                      <a:r>
                        <a:rPr lang="zh-CN" altLang="en-US" sz="2000" b="1"/>
                        <a:t>虎头局门店灰度</a:t>
                      </a:r>
                      <a:endParaRPr lang="zh-CN" altLang="en-US" sz="2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0"/>
                        <a:t>待确认方案</a:t>
                      </a:r>
                      <a:endParaRPr lang="zh-CN" altLang="en-US" sz="20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0"/>
                        <a:t>-</a:t>
                      </a:r>
                      <a:endParaRPr lang="en-US" altLang="zh-CN" sz="2000" b="0"/>
                    </a:p>
                  </a:txBody>
                  <a:tcPr/>
                </a:tc>
              </a:tr>
              <a:tr h="6229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/>
                        <a:t>全链路灰度</a:t>
                      </a:r>
                      <a:endParaRPr lang="zh-CN" altLang="en-US" sz="2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/>
                        <a:t>链路模块逐一落地</a:t>
                      </a:r>
                      <a:endParaRPr lang="zh-CN" altLang="en-US" sz="2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4790" y="201295"/>
            <a:ext cx="11595100" cy="742315"/>
          </a:xfr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txBody>
          <a:bodyPr>
            <a:normAutofit/>
          </a:bodyPr>
          <a:p>
            <a:pPr algn="l"/>
            <a:r>
              <a:rPr lang="zh-CN" altLang="en-US"/>
              <a:t>近期规划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8930" y="1347470"/>
            <a:ext cx="65151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altLang="zh-CN" sz="2400" b="1"/>
              <a:t>SME</a:t>
            </a:r>
            <a:r>
              <a:rPr lang="zh-CN" altLang="en-US" sz="2400" b="1"/>
              <a:t>交易全链路灰度</a:t>
            </a:r>
            <a:r>
              <a:rPr lang="en-US" altLang="zh-CN" sz="2400" b="1"/>
              <a:t>(5/30)</a:t>
            </a:r>
            <a:endParaRPr lang="zh-CN" altLang="en-US" sz="2400" b="1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altLang="zh-CN" sz="2400"/>
              <a:t>4/30: </a:t>
            </a:r>
            <a:r>
              <a:rPr lang="zh-CN" altLang="en-US" sz="2400"/>
              <a:t>核心链路</a:t>
            </a:r>
            <a:r>
              <a:rPr lang="en-US" altLang="zh-CN" sz="2400"/>
              <a:t>qa</a:t>
            </a:r>
            <a:r>
              <a:rPr lang="zh-CN" altLang="en-US" sz="2400"/>
              <a:t>部署</a:t>
            </a:r>
            <a:endParaRPr lang="zh-CN" altLang="en-US" sz="240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altLang="zh-CN" sz="2400"/>
              <a:t>5/12: pbis/tbis</a:t>
            </a:r>
            <a:r>
              <a:rPr lang="zh-CN" altLang="en-US" sz="2400"/>
              <a:t>等</a:t>
            </a:r>
            <a:r>
              <a:rPr lang="en-US" altLang="zh-CN" sz="2400"/>
              <a:t>http</a:t>
            </a:r>
            <a:r>
              <a:rPr lang="zh-CN" altLang="en-US" sz="2400"/>
              <a:t>灰度上线</a:t>
            </a:r>
            <a:endParaRPr lang="zh-CN" altLang="en-US" sz="240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altLang="zh-CN" sz="2400"/>
              <a:t>5/20: oms/eticket</a:t>
            </a:r>
            <a:r>
              <a:rPr lang="zh-CN" altLang="en-US" sz="2400"/>
              <a:t>等核心业务上线</a:t>
            </a:r>
            <a:endParaRPr lang="zh-CN" altLang="en-US" sz="2400" b="1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altLang="zh-CN" sz="2400"/>
              <a:t>5/30:</a:t>
            </a:r>
            <a:r>
              <a:rPr lang="en-US" altLang="zh-CN" sz="2400" b="1"/>
              <a:t> </a:t>
            </a:r>
            <a:r>
              <a:rPr lang="en-US" altLang="zh-CN" sz="2400"/>
              <a:t>IDS/pbis/tbis</a:t>
            </a:r>
            <a:r>
              <a:rPr lang="zh-CN" altLang="en-US" sz="2400"/>
              <a:t>等上线</a:t>
            </a:r>
            <a:endParaRPr lang="zh-CN" altLang="en-US" sz="240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altLang="zh-CN" sz="2400"/>
              <a:t>6/30: </a:t>
            </a:r>
            <a:r>
              <a:rPr lang="zh-CN" altLang="en-US" sz="2400"/>
              <a:t>灰度管理系统</a:t>
            </a:r>
            <a:endParaRPr lang="zh-CN" altLang="en-US" sz="2400" b="1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400" b="1"/>
              <a:t>基于</a:t>
            </a:r>
            <a:r>
              <a:rPr lang="en-US" altLang="zh-CN" sz="2400" b="1"/>
              <a:t>Helm</a:t>
            </a:r>
            <a:r>
              <a:rPr lang="zh-CN" altLang="en-US" sz="2400" b="1"/>
              <a:t>自动发布工具</a:t>
            </a:r>
            <a:r>
              <a:rPr lang="en-US" altLang="zh-CN" sz="2400" b="1"/>
              <a:t>(5/30)</a:t>
            </a:r>
            <a:endParaRPr lang="zh-CN" altLang="en-US" sz="2400" b="1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altLang="zh-CN" sz="2400"/>
              <a:t>3/30: Infra</a:t>
            </a:r>
            <a:r>
              <a:rPr lang="zh-CN" altLang="en-US" sz="2400"/>
              <a:t>发布落地</a:t>
            </a:r>
            <a:endParaRPr lang="en-US" altLang="zh-CN" sz="240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altLang="zh-CN" sz="2400"/>
              <a:t>4/30: </a:t>
            </a:r>
            <a:r>
              <a:rPr lang="zh-CN" altLang="en-US" sz="2400"/>
              <a:t>业务系统</a:t>
            </a:r>
            <a:r>
              <a:rPr lang="en-US" altLang="zh-CN" sz="2400"/>
              <a:t>qa</a:t>
            </a:r>
            <a:r>
              <a:rPr lang="zh-CN" altLang="en-US" sz="2400"/>
              <a:t>发布</a:t>
            </a:r>
            <a:endParaRPr lang="en-US" altLang="zh-CN" sz="240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altLang="zh-CN" sz="2400"/>
              <a:t>5/30: </a:t>
            </a:r>
            <a:r>
              <a:rPr lang="zh-CN" altLang="en-US" sz="2400"/>
              <a:t>业务系统发布使用</a:t>
            </a:r>
            <a:endParaRPr lang="zh-CN" altLang="en-US" sz="240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altLang="zh-CN" sz="2400"/>
              <a:t>6/30: </a:t>
            </a:r>
            <a:r>
              <a:rPr lang="zh-CN" altLang="en-US" sz="2400"/>
              <a:t>管理工具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2235" y="1205865"/>
            <a:ext cx="39624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4790" y="201295"/>
            <a:ext cx="11595100" cy="742315"/>
          </a:xfr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txBody>
          <a:bodyPr>
            <a:normAutofit/>
          </a:bodyPr>
          <a:p>
            <a:pPr algn="l"/>
            <a:r>
              <a:rPr lang="zh-CN" altLang="en-US"/>
              <a:t>所需支持</a:t>
            </a:r>
            <a:r>
              <a:rPr lang="en-US" altLang="zh-CN"/>
              <a:t>/</a:t>
            </a:r>
            <a:r>
              <a:rPr lang="zh-CN" altLang="en-US"/>
              <a:t>配合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4790" y="943610"/>
            <a:ext cx="1045464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 sz="3200" b="1"/>
              <a:t>方案确认</a:t>
            </a:r>
            <a:endParaRPr lang="zh-CN" altLang="en-US" sz="3200" b="1"/>
          </a:p>
          <a:p>
            <a:pPr marL="914400" lvl="1" indent="-457200">
              <a:buFont typeface="Arial" panose="020B0604020202090204" pitchFamily="34" charset="0"/>
              <a:buChar char="•"/>
            </a:pPr>
            <a:r>
              <a:rPr lang="zh-CN" altLang="en-US" sz="3200">
                <a:sym typeface="+mn-ea"/>
              </a:rPr>
              <a:t>网关走</a:t>
            </a:r>
            <a:r>
              <a:rPr lang="en-US" altLang="zh-CN" sz="3200">
                <a:sym typeface="+mn-ea"/>
              </a:rPr>
              <a:t>traefik, </a:t>
            </a:r>
            <a:r>
              <a:rPr lang="zh-CN" altLang="en-US" sz="3200">
                <a:sym typeface="+mn-ea"/>
              </a:rPr>
              <a:t>服务间默认通过</a:t>
            </a:r>
            <a:r>
              <a:rPr lang="en-US" altLang="zh-CN" sz="3200">
                <a:sym typeface="+mn-ea"/>
              </a:rPr>
              <a:t>CRD</a:t>
            </a:r>
            <a:endParaRPr lang="en-US" altLang="zh-CN" sz="3200"/>
          </a:p>
          <a:p>
            <a:pPr marL="914400" lvl="1" indent="-457200">
              <a:buFont typeface="Arial" panose="020B0604020202090204" pitchFamily="34" charset="0"/>
              <a:buChar char="•"/>
            </a:pPr>
            <a:r>
              <a:rPr lang="zh-CN" altLang="en-US" sz="3200">
                <a:solidFill>
                  <a:srgbClr val="FF0000"/>
                </a:solidFill>
                <a:sym typeface="+mn-ea"/>
              </a:rPr>
              <a:t>是否有特殊需求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;</a:t>
            </a:r>
            <a:endParaRPr lang="zh-CN" altLang="en-US" sz="3200" b="1" i="1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3200" b="1">
                <a:sym typeface="+mn-ea"/>
              </a:rPr>
              <a:t>排期</a:t>
            </a:r>
            <a:endParaRPr lang="en-US" altLang="zh-CN" sz="3200" b="1"/>
          </a:p>
          <a:p>
            <a:pPr lvl="2" indent="-457200">
              <a:buFont typeface="Arial" panose="020B0604020202090204" pitchFamily="34" charset="0"/>
              <a:buChar char="•"/>
            </a:pPr>
            <a:r>
              <a:rPr lang="zh-CN" altLang="en-US" sz="3200"/>
              <a:t>不需要业务系统开发</a:t>
            </a:r>
            <a:endParaRPr lang="zh-CN" altLang="en-US" sz="320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b="1"/>
              <a:t>部署</a:t>
            </a:r>
            <a:r>
              <a:rPr lang="en-US" altLang="zh-CN" sz="3200" b="1"/>
              <a:t>/</a:t>
            </a:r>
            <a:r>
              <a:rPr lang="zh-CN" altLang="en-US" sz="3200" b="1"/>
              <a:t>测试过程</a:t>
            </a:r>
            <a:r>
              <a:rPr lang="en-US" altLang="zh-CN" sz="3200" b="1"/>
              <a:t>: </a:t>
            </a:r>
            <a:endParaRPr lang="en-US" altLang="zh-CN" sz="3200" b="1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zh-CN" altLang="en-US" sz="3200">
                <a:sym typeface="+mn-ea"/>
              </a:rPr>
              <a:t>占用</a:t>
            </a:r>
            <a:r>
              <a:rPr lang="en-US" altLang="zh-CN" sz="3200">
                <a:sym typeface="+mn-ea"/>
              </a:rPr>
              <a:t>dev/qa</a:t>
            </a:r>
            <a:r>
              <a:rPr lang="zh-CN" altLang="en-US" sz="3200">
                <a:sym typeface="+mn-ea"/>
              </a:rPr>
              <a:t>环境资源</a:t>
            </a:r>
            <a:endParaRPr lang="zh-CN" altLang="en-US" sz="3200">
              <a:sym typeface="+mn-ea"/>
            </a:endParaRPr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zh-CN" altLang="en-US" sz="3200"/>
              <a:t>懂业务的</a:t>
            </a:r>
            <a:r>
              <a:rPr lang="en-US" altLang="zh-CN" sz="3200"/>
              <a:t>qa</a:t>
            </a:r>
            <a:r>
              <a:rPr lang="zh-CN" altLang="en-US" sz="3200"/>
              <a:t>同学协助测试</a:t>
            </a:r>
            <a:r>
              <a:rPr lang="en-US" altLang="zh-CN" sz="3200"/>
              <a:t>,</a:t>
            </a:r>
            <a:r>
              <a:rPr lang="zh-CN" altLang="en-US" sz="3200"/>
              <a:t>避免遗漏</a:t>
            </a:r>
            <a:endParaRPr lang="zh-CN" altLang="en-US" sz="32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3200" b="1"/>
              <a:t>特殊需求的梳理</a:t>
            </a:r>
            <a:r>
              <a:rPr lang="en-US" altLang="zh-CN" sz="3200" b="1"/>
              <a:t>:</a:t>
            </a:r>
            <a:endParaRPr lang="en-US" altLang="zh-CN" sz="3200" b="1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zh-CN" altLang="en-US" sz="3200"/>
              <a:t>目前基于</a:t>
            </a:r>
            <a:r>
              <a:rPr lang="en-US" altLang="zh-CN" sz="3200"/>
              <a:t>token/request body</a:t>
            </a:r>
            <a:r>
              <a:rPr lang="zh-CN" altLang="en-US" sz="3200"/>
              <a:t>等</a:t>
            </a:r>
            <a:endParaRPr lang="zh-CN" altLang="en-US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79038"/>
            <a:ext cx="12192000" cy="3882453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effectLst>
                <a:outerShdw blurRad="254000" dist="63500" dir="2700000" algn="tl" rotWithShape="0">
                  <a:prstClr val="black">
                    <a:alpha val="20000"/>
                  </a:prst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42890" y="3397885"/>
            <a:ext cx="3145155" cy="1091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5000" dirty="0">
                <a:solidFill>
                  <a:srgbClr val="010101"/>
                </a:solidFill>
                <a:effectLst>
                  <a:outerShdw blurRad="254000" dist="63500" dir="2700000" algn="tl" rotWithShape="0">
                    <a:prstClr val="black">
                      <a:alpha val="20000"/>
                    </a:prst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Thanks</a:t>
            </a:r>
            <a:endParaRPr lang="en-US" altLang="zh-CN" sz="5000" dirty="0">
              <a:solidFill>
                <a:srgbClr val="010101"/>
              </a:solidFill>
              <a:effectLst>
                <a:outerShdw blurRad="254000" dist="63500" dir="2700000" algn="tl" rotWithShape="0">
                  <a:prstClr val="black">
                    <a:alpha val="20000"/>
                  </a:prst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40622" y="3445857"/>
            <a:ext cx="872599" cy="736400"/>
          </a:xfrm>
          <a:prstGeom prst="rect">
            <a:avLst/>
          </a:prstGeom>
          <a:noFill/>
          <a:ln w="28575">
            <a:solidFill>
              <a:srgbClr val="7FAAE2"/>
            </a:solidFill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00961" y="1"/>
            <a:ext cx="2484678" cy="3821438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 l="-2747" r="-2747"/>
            </a:stretch>
          </a:blip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05262" y="4395625"/>
            <a:ext cx="251889" cy="251889"/>
          </a:xfrm>
          <a:prstGeom prst="rect">
            <a:avLst/>
          </a:prstGeom>
          <a:solidFill>
            <a:srgbClr val="7FAAE2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718068" y="4883255"/>
            <a:ext cx="125945" cy="125945"/>
          </a:xfrm>
          <a:prstGeom prst="rect">
            <a:avLst/>
          </a:prstGeom>
          <a:solidFill>
            <a:srgbClr val="7FAAE2">
              <a:alpha val="50000"/>
            </a:srgbClr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73" name="图片 1" descr="微信头像400-透明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995660" y="-317"/>
            <a:ext cx="1203325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5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1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 tmFilter="0,0; .5, 1; 1, 1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8" grpId="0"/>
          <p:bldP spid="4" grpId="0" bldLvl="0" animBg="1"/>
          <p:bldP spid="6" grpId="0" bldLvl="0" animBg="1"/>
          <p:bldP spid="2" grpId="0" bldLvl="0" animBg="1"/>
          <p:bldP spid="12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5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1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 tmFilter="0,0; .5, 1; 1, 1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8" grpId="0"/>
          <p:bldP spid="4" grpId="0" bldLvl="0" animBg="1"/>
          <p:bldP spid="6" grpId="0" bldLvl="0" animBg="1"/>
          <p:bldP spid="2" grpId="0" bldLvl="0" animBg="1"/>
          <p:bldP spid="12" grpId="0" bldLvl="0" animBg="1"/>
        </p:bldLst>
      </p:timing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fa372845-d6e2-48b1-a999-3fc8cb3561e0}"/>
  <p:tag name="TABLE_ENDDRAG_ORIGIN_RECT" val="899*448"/>
  <p:tag name="TABLE_ENDDRAG_RECT" val="17*82*899*457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1437</Words>
  <Application>WPS 演示</Application>
  <PresentationFormat>Widescreen</PresentationFormat>
  <Paragraphs>257</Paragraphs>
  <Slides>9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4" baseType="lpstr">
      <vt:lpstr>Arial</vt:lpstr>
      <vt:lpstr>方正书宋_GBK</vt:lpstr>
      <vt:lpstr>Wingdings</vt:lpstr>
      <vt:lpstr>Wingdings</vt:lpstr>
      <vt:lpstr>Roboto Medium</vt:lpstr>
      <vt:lpstr>Roboto Thin</vt:lpstr>
      <vt:lpstr>苹方-简</vt:lpstr>
      <vt:lpstr>Source sans pro</vt:lpstr>
      <vt:lpstr>方正黑体简体</vt:lpstr>
      <vt:lpstr>微软雅黑</vt:lpstr>
      <vt:lpstr>汉仪旗黑</vt:lpstr>
      <vt:lpstr>微软雅黑 Light</vt:lpstr>
      <vt:lpstr>华文宋体</vt:lpstr>
      <vt:lpstr>PingFang SC Semibold</vt:lpstr>
      <vt:lpstr>站酷小薇LOGO体</vt:lpstr>
      <vt:lpstr>PingFang SC Thin</vt:lpstr>
      <vt:lpstr>PingFang SC Medium</vt:lpstr>
      <vt:lpstr>PingFang SC Ultralight</vt:lpstr>
      <vt:lpstr>宋体</vt:lpstr>
      <vt:lpstr>Arial Unicode MS</vt:lpstr>
      <vt:lpstr>Calibri</vt:lpstr>
      <vt:lpstr>Helvetica Neue</vt:lpstr>
      <vt:lpstr>汉仪书宋二KW</vt:lpstr>
      <vt:lpstr>微软雅黑</vt:lpstr>
      <vt:lpstr>Office 主题​​</vt:lpstr>
      <vt:lpstr>PowerPoint 演示文稿</vt:lpstr>
      <vt:lpstr>租户隔离方案之核心方向</vt:lpstr>
      <vt:lpstr>方案概述</vt:lpstr>
      <vt:lpstr>案例一、基于token+pid的http动态路由</vt:lpstr>
      <vt:lpstr>案例二、基于grpc token+pid的服务(pod)动态路由</vt:lpstr>
      <vt:lpstr>流量隔离核心业务落地进展</vt:lpstr>
      <vt:lpstr>近期规划</vt:lpstr>
      <vt:lpstr>所需支持/配合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wanghaiyan</cp:lastModifiedBy>
  <cp:revision>732</cp:revision>
  <dcterms:created xsi:type="dcterms:W3CDTF">2022-04-28T06:56:44Z</dcterms:created>
  <dcterms:modified xsi:type="dcterms:W3CDTF">2022-04-28T06:56:44Z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  <property fmtid="{D5CDD505-2E9C-101B-9397-08002B2CF9AE}" pid="3" name="ICV">
    <vt:lpwstr>5B74FABB055A466684D32B5493C7CA2D</vt:lpwstr>
  </property>
</Properties>
</file>