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3" autoAdjust="0"/>
    <p:restoredTop sz="94660"/>
  </p:normalViewPr>
  <p:slideViewPr>
    <p:cSldViewPr>
      <p:cViewPr varScale="1">
        <p:scale>
          <a:sx n="84" d="100"/>
          <a:sy n="84" d="100"/>
        </p:scale>
        <p:origin x="-150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2014/6/18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2014/6/18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2014/6/18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2014/6/18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2014/6/18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2014/6/18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2014/6/18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2014/6/18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2014/6/18</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emo.gethu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772816"/>
            <a:ext cx="8712968" cy="4896544"/>
          </a:xfrm>
        </p:spPr>
        <p:txBody>
          <a:bodyPr/>
          <a:lstStyle/>
          <a:p>
            <a:r>
              <a:rPr lang="zh-CN" altLang="en-US" dirty="0" smtClean="0"/>
              <a:t>目标</a:t>
            </a:r>
            <a:endParaRPr lang="en-US" altLang="zh-CN" dirty="0" smtClean="0"/>
          </a:p>
          <a:p>
            <a:r>
              <a:rPr lang="zh-CN" altLang="en-US" dirty="0" smtClean="0"/>
              <a:t>体系结构</a:t>
            </a:r>
            <a:endParaRPr lang="en-US" altLang="zh-CN" dirty="0" smtClean="0"/>
          </a:p>
          <a:p>
            <a:r>
              <a:rPr lang="zh-CN" altLang="en-US" dirty="0" smtClean="0"/>
              <a:t>功能</a:t>
            </a:r>
            <a:endParaRPr lang="en-US" altLang="zh-CN" dirty="0" smtClean="0"/>
          </a:p>
          <a:p>
            <a:r>
              <a:rPr lang="zh-CN" altLang="en-US" dirty="0" smtClean="0"/>
              <a:t>性能</a:t>
            </a:r>
            <a:endParaRPr lang="en-US" altLang="zh-CN" dirty="0" smtClean="0"/>
          </a:p>
          <a:p>
            <a:r>
              <a:rPr lang="zh-CN" altLang="en-US" dirty="0"/>
              <a:t>未来发展及问题</a:t>
            </a:r>
            <a:endParaRPr lang="en-US" altLang="zh-CN" dirty="0"/>
          </a:p>
          <a:p>
            <a:endParaRPr lang="zh-CN" altLang="en-US" dirty="0"/>
          </a:p>
        </p:txBody>
      </p:sp>
      <p:sp>
        <p:nvSpPr>
          <p:cNvPr id="2" name="标题 1"/>
          <p:cNvSpPr>
            <a:spLocks noGrp="1"/>
          </p:cNvSpPr>
          <p:nvPr>
            <p:ph type="title"/>
          </p:nvPr>
        </p:nvSpPr>
        <p:spPr>
          <a:xfrm>
            <a:off x="467544" y="404664"/>
            <a:ext cx="8229600" cy="898360"/>
          </a:xfrm>
        </p:spPr>
        <p:txBody>
          <a:bodyPr/>
          <a:lstStyle/>
          <a:p>
            <a:r>
              <a:rPr lang="zh-CN" altLang="en-US" dirty="0" smtClean="0"/>
              <a:t>离线计算平台</a:t>
            </a:r>
            <a:endParaRPr lang="zh-CN" altLang="en-US" dirty="0"/>
          </a:p>
        </p:txBody>
      </p:sp>
    </p:spTree>
    <p:extLst>
      <p:ext uri="{BB962C8B-B14F-4D97-AF65-F5344CB8AC3E}">
        <p14:creationId xmlns:p14="http://schemas.microsoft.com/office/powerpoint/2010/main" val="178916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7628" y="1268760"/>
            <a:ext cx="8712968" cy="4896544"/>
          </a:xfrm>
        </p:spPr>
        <p:txBody>
          <a:bodyPr/>
          <a:lstStyle/>
          <a:p>
            <a:pPr>
              <a:buFont typeface="Wingdings" panose="05000000000000000000" pitchFamily="2" charset="2"/>
              <a:buChar char="Ø"/>
            </a:pPr>
            <a:r>
              <a:rPr lang="zh-CN" altLang="en-US" dirty="0" smtClean="0">
                <a:solidFill>
                  <a:srgbClr val="FF0000"/>
                </a:solidFill>
              </a:rPr>
              <a:t>速度不能太慢</a:t>
            </a:r>
            <a:r>
              <a:rPr lang="zh-CN" altLang="en-US" dirty="0" smtClean="0"/>
              <a:t>，因为是离线计算，所以对实时性就没那么高，但这也是相对的，举例说明，如果一般而言，从凌晨开始到早上</a:t>
            </a:r>
            <a:r>
              <a:rPr lang="en-US" altLang="zh-CN" dirty="0" smtClean="0"/>
              <a:t>9</a:t>
            </a:r>
            <a:r>
              <a:rPr lang="zh-CN" altLang="en-US" dirty="0" smtClean="0"/>
              <a:t>点前（对中国地区），是需要计算完成全部的统计脚本的，如果超过这个时间段的话，那么需要了解是什么情况导致运算速度变慢</a:t>
            </a:r>
            <a:endParaRPr lang="en-US" altLang="zh-CN" dirty="0" smtClean="0"/>
          </a:p>
          <a:p>
            <a:pPr>
              <a:buFont typeface="Wingdings" panose="05000000000000000000" pitchFamily="2" charset="2"/>
              <a:buChar char="Ø"/>
            </a:pPr>
            <a:r>
              <a:rPr lang="zh-CN" altLang="en-US" dirty="0" smtClean="0">
                <a:solidFill>
                  <a:srgbClr val="FF0000"/>
                </a:solidFill>
              </a:rPr>
              <a:t>稳定性</a:t>
            </a:r>
            <a:r>
              <a:rPr lang="zh-CN" altLang="en-US" dirty="0" smtClean="0"/>
              <a:t>，也许一两次的脚本运行可以成功很容易，但如何保证半年、一年甚至三年时间内你的脚本执行还能成功的话不是一件容易的事情</a:t>
            </a:r>
            <a:endParaRPr lang="en-US" altLang="zh-CN" dirty="0" smtClean="0"/>
          </a:p>
          <a:p>
            <a:pPr marL="0" indent="0">
              <a:buNone/>
            </a:pPr>
            <a:endParaRPr lang="en-US" altLang="zh-CN" dirty="0" smtClean="0"/>
          </a:p>
        </p:txBody>
      </p:sp>
      <p:sp>
        <p:nvSpPr>
          <p:cNvPr id="2" name="标题 1"/>
          <p:cNvSpPr>
            <a:spLocks noGrp="1"/>
          </p:cNvSpPr>
          <p:nvPr>
            <p:ph type="title"/>
          </p:nvPr>
        </p:nvSpPr>
        <p:spPr>
          <a:xfrm>
            <a:off x="467544" y="404664"/>
            <a:ext cx="8229600" cy="898360"/>
          </a:xfrm>
        </p:spPr>
        <p:txBody>
          <a:bodyPr/>
          <a:lstStyle/>
          <a:p>
            <a:r>
              <a:rPr lang="zh-CN" altLang="en-US" dirty="0" smtClean="0"/>
              <a:t>性能</a:t>
            </a:r>
            <a:endParaRPr lang="zh-CN" altLang="en-US" dirty="0"/>
          </a:p>
        </p:txBody>
      </p:sp>
    </p:spTree>
    <p:extLst>
      <p:ext uri="{BB962C8B-B14F-4D97-AF65-F5344CB8AC3E}">
        <p14:creationId xmlns:p14="http://schemas.microsoft.com/office/powerpoint/2010/main" val="84635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268760"/>
            <a:ext cx="8729076" cy="4968552"/>
          </a:xfrm>
        </p:spPr>
        <p:txBody>
          <a:bodyPr/>
          <a:lstStyle/>
          <a:p>
            <a:pPr marL="0" indent="0">
              <a:buNone/>
            </a:pPr>
            <a:r>
              <a:rPr lang="zh-CN" altLang="en-US" dirty="0" smtClean="0"/>
              <a:t>目前离线计算平台还在完善搭建与选型中，未来任务如下：</a:t>
            </a:r>
            <a:endParaRPr lang="en-US" altLang="zh-CN" dirty="0" smtClean="0"/>
          </a:p>
          <a:p>
            <a:pPr>
              <a:buFont typeface="Wingdings" panose="05000000000000000000" pitchFamily="2" charset="2"/>
              <a:buChar char="Ø"/>
            </a:pPr>
            <a:r>
              <a:rPr lang="zh-CN" altLang="en-US" dirty="0" smtClean="0"/>
              <a:t>研究与调研</a:t>
            </a:r>
            <a:r>
              <a:rPr lang="en-US" altLang="zh-CN" dirty="0" err="1" smtClean="0"/>
              <a:t>cloudera</a:t>
            </a:r>
            <a:r>
              <a:rPr lang="zh-CN" altLang="en-US" dirty="0" smtClean="0"/>
              <a:t>的</a:t>
            </a:r>
            <a:r>
              <a:rPr lang="en-US" altLang="zh-CN" dirty="0" err="1" smtClean="0"/>
              <a:t>hadoop</a:t>
            </a:r>
            <a:r>
              <a:rPr lang="zh-CN" altLang="en-US" dirty="0" smtClean="0"/>
              <a:t>（</a:t>
            </a:r>
            <a:r>
              <a:rPr lang="en-US" altLang="zh-CN" dirty="0" smtClean="0"/>
              <a:t>apache</a:t>
            </a:r>
            <a:r>
              <a:rPr lang="zh-CN" altLang="en-US" dirty="0" smtClean="0"/>
              <a:t>的</a:t>
            </a:r>
            <a:r>
              <a:rPr lang="en-US" altLang="zh-CN" dirty="0" err="1" smtClean="0"/>
              <a:t>hadoop</a:t>
            </a:r>
            <a:r>
              <a:rPr lang="zh-CN" altLang="en-US" dirty="0" smtClean="0"/>
              <a:t>第三方支持力度不够给力）</a:t>
            </a:r>
            <a:endParaRPr lang="en-US" altLang="zh-CN" dirty="0" smtClean="0"/>
          </a:p>
          <a:p>
            <a:pPr>
              <a:buFont typeface="Wingdings" panose="05000000000000000000" pitchFamily="2" charset="2"/>
              <a:buChar char="Ø"/>
            </a:pPr>
            <a:r>
              <a:rPr lang="zh-CN" altLang="en-US" dirty="0" smtClean="0"/>
              <a:t>安全认证及权限管理</a:t>
            </a:r>
            <a:endParaRPr lang="en-US" altLang="zh-CN" dirty="0" smtClean="0"/>
          </a:p>
          <a:p>
            <a:pPr>
              <a:buFont typeface="Wingdings" panose="05000000000000000000" pitchFamily="2" charset="2"/>
              <a:buChar char="Ø"/>
            </a:pPr>
            <a:r>
              <a:rPr lang="en-US" altLang="zh-CN" dirty="0" smtClean="0"/>
              <a:t>API</a:t>
            </a:r>
            <a:r>
              <a:rPr lang="zh-CN" altLang="en-US" dirty="0" smtClean="0"/>
              <a:t>实现</a:t>
            </a:r>
          </a:p>
        </p:txBody>
      </p:sp>
      <p:sp>
        <p:nvSpPr>
          <p:cNvPr id="2" name="标题 1"/>
          <p:cNvSpPr>
            <a:spLocks noGrp="1"/>
          </p:cNvSpPr>
          <p:nvPr>
            <p:ph type="title"/>
          </p:nvPr>
        </p:nvSpPr>
        <p:spPr>
          <a:xfrm>
            <a:off x="467544" y="404664"/>
            <a:ext cx="8229600" cy="898360"/>
          </a:xfrm>
        </p:spPr>
        <p:txBody>
          <a:bodyPr/>
          <a:lstStyle/>
          <a:p>
            <a:r>
              <a:rPr lang="zh-CN" altLang="en-US" dirty="0"/>
              <a:t>未来发展及</a:t>
            </a:r>
            <a:r>
              <a:rPr lang="zh-CN" altLang="en-US" dirty="0" smtClean="0"/>
              <a:t>问题</a:t>
            </a:r>
            <a:r>
              <a:rPr lang="en-US" altLang="zh-CN" dirty="0" smtClean="0"/>
              <a:t>(1)</a:t>
            </a:r>
            <a:endParaRPr lang="en-US" altLang="zh-CN" dirty="0"/>
          </a:p>
        </p:txBody>
      </p:sp>
    </p:spTree>
    <p:extLst>
      <p:ext uri="{BB962C8B-B14F-4D97-AF65-F5344CB8AC3E}">
        <p14:creationId xmlns:p14="http://schemas.microsoft.com/office/powerpoint/2010/main" val="111670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412776"/>
            <a:ext cx="8729076" cy="4968552"/>
          </a:xfrm>
        </p:spPr>
        <p:txBody>
          <a:bodyPr/>
          <a:lstStyle/>
          <a:p>
            <a:pPr marL="0" indent="0">
              <a:buNone/>
            </a:pPr>
            <a:r>
              <a:rPr lang="zh-CN" altLang="en-US" dirty="0" smtClean="0"/>
              <a:t>问题如下：</a:t>
            </a:r>
            <a:endParaRPr lang="en-US" altLang="zh-CN" dirty="0" smtClean="0"/>
          </a:p>
          <a:p>
            <a:pPr>
              <a:buFont typeface="Wingdings" panose="05000000000000000000" pitchFamily="2" charset="2"/>
              <a:buChar char="Ø"/>
            </a:pPr>
            <a:r>
              <a:rPr lang="zh-CN" altLang="en-US" dirty="0" smtClean="0"/>
              <a:t>数据源单一，需要更多丰富的数据源，才能进行更好的分析与挖掘</a:t>
            </a:r>
            <a:endParaRPr lang="en-US" altLang="zh-CN" dirty="0" smtClean="0"/>
          </a:p>
          <a:p>
            <a:pPr>
              <a:buFont typeface="Wingdings" panose="05000000000000000000" pitchFamily="2" charset="2"/>
              <a:buChar char="Ø"/>
            </a:pPr>
            <a:r>
              <a:rPr lang="zh-CN" altLang="en-US" dirty="0" smtClean="0"/>
              <a:t>离线计算平台定位目标</a:t>
            </a:r>
            <a:endParaRPr lang="en-US" altLang="zh-CN" dirty="0" smtClean="0"/>
          </a:p>
        </p:txBody>
      </p:sp>
      <p:sp>
        <p:nvSpPr>
          <p:cNvPr id="2" name="标题 1"/>
          <p:cNvSpPr>
            <a:spLocks noGrp="1"/>
          </p:cNvSpPr>
          <p:nvPr>
            <p:ph type="title"/>
          </p:nvPr>
        </p:nvSpPr>
        <p:spPr>
          <a:xfrm>
            <a:off x="467544" y="404664"/>
            <a:ext cx="8229600" cy="898360"/>
          </a:xfrm>
        </p:spPr>
        <p:txBody>
          <a:bodyPr/>
          <a:lstStyle/>
          <a:p>
            <a:r>
              <a:rPr lang="zh-CN" altLang="en-US" dirty="0"/>
              <a:t>未来发展及</a:t>
            </a:r>
            <a:r>
              <a:rPr lang="zh-CN" altLang="en-US" dirty="0" smtClean="0"/>
              <a:t>问题</a:t>
            </a:r>
            <a:r>
              <a:rPr lang="en-US" altLang="zh-CN" dirty="0" smtClean="0"/>
              <a:t>(2)</a:t>
            </a:r>
            <a:endParaRPr lang="en-US" altLang="zh-CN" dirty="0"/>
          </a:p>
        </p:txBody>
      </p:sp>
    </p:spTree>
    <p:extLst>
      <p:ext uri="{BB962C8B-B14F-4D97-AF65-F5344CB8AC3E}">
        <p14:creationId xmlns:p14="http://schemas.microsoft.com/office/powerpoint/2010/main" val="3552865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772816"/>
            <a:ext cx="8712968" cy="4896544"/>
          </a:xfrm>
        </p:spPr>
        <p:txBody>
          <a:bodyPr/>
          <a:lstStyle/>
          <a:p>
            <a:r>
              <a:rPr lang="zh-CN" altLang="en-US" sz="3600" dirty="0" smtClean="0"/>
              <a:t>目标</a:t>
            </a:r>
            <a:endParaRPr lang="en-US" altLang="zh-CN" sz="3600" dirty="0" smtClean="0"/>
          </a:p>
          <a:p>
            <a:pPr marL="0" indent="0">
              <a:buNone/>
            </a:pPr>
            <a:r>
              <a:rPr lang="zh-CN" altLang="en-US" sz="3600" dirty="0" smtClean="0"/>
              <a:t>从外部来看，提供丰富的数据服务（报表类、分析类、推荐类等）</a:t>
            </a:r>
            <a:endParaRPr lang="en-US" altLang="zh-CN" sz="3600" dirty="0" smtClean="0"/>
          </a:p>
          <a:p>
            <a:pPr marL="0" indent="0">
              <a:buNone/>
            </a:pPr>
            <a:r>
              <a:rPr lang="zh-CN" altLang="en-US" sz="3600" dirty="0" smtClean="0"/>
              <a:t>从内部来看，稳定性</a:t>
            </a:r>
            <a:r>
              <a:rPr lang="zh-CN" altLang="en-US" sz="3600" dirty="0" smtClean="0"/>
              <a:t>、可用性、数据流转可</a:t>
            </a:r>
            <a:r>
              <a:rPr lang="zh-CN" altLang="en-US" sz="3600" dirty="0" smtClean="0"/>
              <a:t>跟踪</a:t>
            </a:r>
            <a:r>
              <a:rPr lang="zh-CN" altLang="en-US" sz="3600" dirty="0"/>
              <a:t>及</a:t>
            </a:r>
            <a:r>
              <a:rPr lang="zh-CN" altLang="en-US" sz="3600" dirty="0" smtClean="0"/>
              <a:t>高效</a:t>
            </a:r>
            <a:r>
              <a:rPr lang="zh-CN" altLang="en-US" sz="3600" dirty="0" smtClean="0"/>
              <a:t>的</a:t>
            </a:r>
            <a:r>
              <a:rPr lang="zh-CN" altLang="en-US" sz="3600" dirty="0" smtClean="0"/>
              <a:t>运营</a:t>
            </a:r>
            <a:r>
              <a:rPr lang="zh-CN" altLang="en-US" sz="3600" dirty="0"/>
              <a:t>管理</a:t>
            </a:r>
            <a:endParaRPr lang="en-US" altLang="zh-CN" sz="3600" dirty="0" smtClean="0"/>
          </a:p>
          <a:p>
            <a:pPr marL="0" indent="0">
              <a:buNone/>
            </a:pPr>
            <a:endParaRPr lang="en-US" altLang="zh-CN" dirty="0" smtClean="0"/>
          </a:p>
        </p:txBody>
      </p:sp>
      <p:sp>
        <p:nvSpPr>
          <p:cNvPr id="2" name="标题 1"/>
          <p:cNvSpPr>
            <a:spLocks noGrp="1"/>
          </p:cNvSpPr>
          <p:nvPr>
            <p:ph type="title"/>
          </p:nvPr>
        </p:nvSpPr>
        <p:spPr>
          <a:xfrm>
            <a:off x="467544" y="404664"/>
            <a:ext cx="8229600" cy="898360"/>
          </a:xfrm>
        </p:spPr>
        <p:txBody>
          <a:bodyPr/>
          <a:lstStyle/>
          <a:p>
            <a:r>
              <a:rPr lang="zh-CN" altLang="en-US" dirty="0"/>
              <a:t>目标</a:t>
            </a:r>
          </a:p>
        </p:txBody>
      </p:sp>
    </p:spTree>
    <p:extLst>
      <p:ext uri="{BB962C8B-B14F-4D97-AF65-F5344CB8AC3E}">
        <p14:creationId xmlns:p14="http://schemas.microsoft.com/office/powerpoint/2010/main" val="404271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898360"/>
          </a:xfrm>
        </p:spPr>
        <p:txBody>
          <a:bodyPr/>
          <a:lstStyle/>
          <a:p>
            <a:r>
              <a:rPr lang="zh-CN" altLang="en-US" dirty="0" smtClean="0"/>
              <a:t>体系结构</a:t>
            </a:r>
            <a:r>
              <a:rPr lang="en-US" altLang="zh-CN" dirty="0" smtClean="0"/>
              <a:t>(1)</a:t>
            </a:r>
            <a:endParaRPr lang="zh-CN" altLang="en-US" dirty="0"/>
          </a:p>
        </p:txBody>
      </p:sp>
      <p:sp>
        <p:nvSpPr>
          <p:cNvPr id="4" name="圆角矩形 3"/>
          <p:cNvSpPr/>
          <p:nvPr/>
        </p:nvSpPr>
        <p:spPr>
          <a:xfrm>
            <a:off x="876255" y="2636911"/>
            <a:ext cx="152452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Hue</a:t>
            </a:r>
            <a:r>
              <a:rPr lang="zh-CN" altLang="en-US" dirty="0" smtClean="0"/>
              <a:t>界面</a:t>
            </a:r>
            <a:endParaRPr lang="zh-CN" altLang="en-US" dirty="0"/>
          </a:p>
        </p:txBody>
      </p:sp>
      <p:sp>
        <p:nvSpPr>
          <p:cNvPr id="5" name="圆角矩形 4"/>
          <p:cNvSpPr/>
          <p:nvPr/>
        </p:nvSpPr>
        <p:spPr>
          <a:xfrm>
            <a:off x="1161953" y="5376534"/>
            <a:ext cx="590465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Hadoop</a:t>
            </a:r>
            <a:r>
              <a:rPr lang="zh-CN" altLang="en-US" dirty="0" smtClean="0">
                <a:solidFill>
                  <a:srgbClr val="C00000"/>
                </a:solidFill>
              </a:rPr>
              <a:t>集群</a:t>
            </a:r>
            <a:endParaRPr lang="zh-CN" altLang="en-US" dirty="0">
              <a:solidFill>
                <a:srgbClr val="C00000"/>
              </a:solidFill>
            </a:endParaRPr>
          </a:p>
        </p:txBody>
      </p:sp>
      <p:sp>
        <p:nvSpPr>
          <p:cNvPr id="7" name="圆角矩形 6"/>
          <p:cNvSpPr/>
          <p:nvPr/>
        </p:nvSpPr>
        <p:spPr>
          <a:xfrm>
            <a:off x="4859831" y="3827429"/>
            <a:ext cx="1953285"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数据采集集群</a:t>
            </a:r>
            <a:endParaRPr lang="zh-CN" altLang="en-US" dirty="0"/>
          </a:p>
        </p:txBody>
      </p:sp>
      <p:sp>
        <p:nvSpPr>
          <p:cNvPr id="8" name="下箭头 7"/>
          <p:cNvSpPr/>
          <p:nvPr/>
        </p:nvSpPr>
        <p:spPr>
          <a:xfrm>
            <a:off x="5677012" y="4437112"/>
            <a:ext cx="432048" cy="939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rgbClr val="FF0000"/>
              </a:solidFill>
            </a:endParaRPr>
          </a:p>
        </p:txBody>
      </p:sp>
      <p:sp>
        <p:nvSpPr>
          <p:cNvPr id="10" name="上箭头 9"/>
          <p:cNvSpPr/>
          <p:nvPr/>
        </p:nvSpPr>
        <p:spPr>
          <a:xfrm>
            <a:off x="2197838" y="4582786"/>
            <a:ext cx="501954" cy="7937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rgbClr val="FF0000"/>
              </a:solidFill>
            </a:endParaRPr>
          </a:p>
        </p:txBody>
      </p:sp>
      <p:sp>
        <p:nvSpPr>
          <p:cNvPr id="11" name="圆角矩形 10"/>
          <p:cNvSpPr/>
          <p:nvPr/>
        </p:nvSpPr>
        <p:spPr>
          <a:xfrm>
            <a:off x="1161953" y="4006722"/>
            <a:ext cx="2833983"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Hive</a:t>
            </a:r>
            <a:r>
              <a:rPr lang="zh-CN" altLang="en-US" dirty="0" smtClean="0"/>
              <a:t>服务器</a:t>
            </a:r>
            <a:endParaRPr lang="zh-CN" altLang="en-US" dirty="0"/>
          </a:p>
        </p:txBody>
      </p:sp>
      <p:sp>
        <p:nvSpPr>
          <p:cNvPr id="12" name="上箭头 11"/>
          <p:cNvSpPr/>
          <p:nvPr/>
        </p:nvSpPr>
        <p:spPr>
          <a:xfrm>
            <a:off x="1474994" y="3212974"/>
            <a:ext cx="501954" cy="7937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rgbClr val="FF0000"/>
              </a:solidFill>
            </a:endParaRPr>
          </a:p>
        </p:txBody>
      </p:sp>
      <p:sp>
        <p:nvSpPr>
          <p:cNvPr id="13" name="圆角矩形 12"/>
          <p:cNvSpPr/>
          <p:nvPr/>
        </p:nvSpPr>
        <p:spPr>
          <a:xfrm>
            <a:off x="2699792" y="2636911"/>
            <a:ext cx="152452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API</a:t>
            </a:r>
            <a:r>
              <a:rPr lang="zh-CN" altLang="en-US" dirty="0"/>
              <a:t>调用</a:t>
            </a:r>
          </a:p>
        </p:txBody>
      </p:sp>
      <p:sp>
        <p:nvSpPr>
          <p:cNvPr id="14" name="上箭头 13"/>
          <p:cNvSpPr/>
          <p:nvPr/>
        </p:nvSpPr>
        <p:spPr>
          <a:xfrm>
            <a:off x="2987092" y="3212973"/>
            <a:ext cx="501954" cy="7937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rgbClr val="FF0000"/>
              </a:solidFill>
            </a:endParaRPr>
          </a:p>
        </p:txBody>
      </p:sp>
    </p:spTree>
    <p:extLst>
      <p:ext uri="{BB962C8B-B14F-4D97-AF65-F5344CB8AC3E}">
        <p14:creationId xmlns:p14="http://schemas.microsoft.com/office/powerpoint/2010/main" val="414409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8229600" cy="898360"/>
          </a:xfrm>
        </p:spPr>
        <p:txBody>
          <a:bodyPr/>
          <a:lstStyle/>
          <a:p>
            <a:r>
              <a:rPr lang="zh-CN" altLang="en-US" dirty="0" smtClean="0"/>
              <a:t>体系结构</a:t>
            </a:r>
            <a:r>
              <a:rPr lang="en-US" altLang="zh-CN" dirty="0" smtClean="0"/>
              <a:t>(2)</a:t>
            </a:r>
            <a:endParaRPr lang="zh-CN" altLang="en-US" dirty="0"/>
          </a:p>
        </p:txBody>
      </p:sp>
      <p:sp>
        <p:nvSpPr>
          <p:cNvPr id="5" name="圆角矩形 4"/>
          <p:cNvSpPr/>
          <p:nvPr/>
        </p:nvSpPr>
        <p:spPr>
          <a:xfrm>
            <a:off x="1161953" y="5376534"/>
            <a:ext cx="4202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Hadoop</a:t>
            </a:r>
            <a:r>
              <a:rPr lang="zh-CN" altLang="en-US" dirty="0" smtClean="0">
                <a:solidFill>
                  <a:srgbClr val="C00000"/>
                </a:solidFill>
              </a:rPr>
              <a:t>集群</a:t>
            </a:r>
            <a:endParaRPr lang="zh-CN" altLang="en-US" dirty="0">
              <a:solidFill>
                <a:srgbClr val="C00000"/>
              </a:solidFill>
            </a:endParaRPr>
          </a:p>
        </p:txBody>
      </p:sp>
      <p:sp>
        <p:nvSpPr>
          <p:cNvPr id="7" name="圆角矩形 6"/>
          <p:cNvSpPr/>
          <p:nvPr/>
        </p:nvSpPr>
        <p:spPr>
          <a:xfrm>
            <a:off x="4689282" y="3859257"/>
            <a:ext cx="1953285"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数据采集集群</a:t>
            </a:r>
            <a:endParaRPr lang="zh-CN" altLang="en-US" dirty="0"/>
          </a:p>
        </p:txBody>
      </p:sp>
      <p:sp>
        <p:nvSpPr>
          <p:cNvPr id="8" name="下箭头 7"/>
          <p:cNvSpPr/>
          <p:nvPr/>
        </p:nvSpPr>
        <p:spPr>
          <a:xfrm>
            <a:off x="4716016" y="4475458"/>
            <a:ext cx="432048" cy="866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rgbClr val="FF0000"/>
              </a:solidFill>
            </a:endParaRPr>
          </a:p>
        </p:txBody>
      </p:sp>
      <p:sp>
        <p:nvSpPr>
          <p:cNvPr id="10" name="上箭头 9"/>
          <p:cNvSpPr/>
          <p:nvPr/>
        </p:nvSpPr>
        <p:spPr>
          <a:xfrm>
            <a:off x="2125830" y="4582786"/>
            <a:ext cx="501954" cy="7937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rgbClr val="FF0000"/>
              </a:solidFill>
            </a:endParaRPr>
          </a:p>
        </p:txBody>
      </p:sp>
      <p:sp>
        <p:nvSpPr>
          <p:cNvPr id="11" name="圆角矩形 10"/>
          <p:cNvSpPr/>
          <p:nvPr/>
        </p:nvSpPr>
        <p:spPr>
          <a:xfrm>
            <a:off x="876255" y="4005064"/>
            <a:ext cx="3348059"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Hive</a:t>
            </a:r>
            <a:r>
              <a:rPr lang="zh-CN" altLang="en-US" dirty="0" smtClean="0"/>
              <a:t>统计脚本（后台）服务器</a:t>
            </a:r>
            <a:endParaRPr lang="zh-CN" altLang="en-US" dirty="0"/>
          </a:p>
        </p:txBody>
      </p:sp>
      <p:sp>
        <p:nvSpPr>
          <p:cNvPr id="12" name="上箭头 11"/>
          <p:cNvSpPr/>
          <p:nvPr/>
        </p:nvSpPr>
        <p:spPr>
          <a:xfrm>
            <a:off x="1474994" y="3212974"/>
            <a:ext cx="501954" cy="7937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rgbClr val="FF0000"/>
              </a:solidFill>
            </a:endParaRPr>
          </a:p>
        </p:txBody>
      </p:sp>
      <p:sp>
        <p:nvSpPr>
          <p:cNvPr id="14" name="上箭头 13"/>
          <p:cNvSpPr/>
          <p:nvPr/>
        </p:nvSpPr>
        <p:spPr>
          <a:xfrm>
            <a:off x="2987092" y="3212973"/>
            <a:ext cx="501954" cy="7937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rgbClr val="FF0000"/>
              </a:solidFill>
            </a:endParaRPr>
          </a:p>
        </p:txBody>
      </p:sp>
      <p:sp>
        <p:nvSpPr>
          <p:cNvPr id="15" name="圆角矩形 14"/>
          <p:cNvSpPr/>
          <p:nvPr/>
        </p:nvSpPr>
        <p:spPr>
          <a:xfrm>
            <a:off x="876255" y="2636911"/>
            <a:ext cx="152452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a:t>
            </a:r>
            <a:r>
              <a:rPr lang="en-US" altLang="zh-CN" dirty="0" err="1" smtClean="0"/>
              <a:t>ysql</a:t>
            </a:r>
            <a:r>
              <a:rPr lang="zh-CN" altLang="en-US" dirty="0" smtClean="0"/>
              <a:t>集群</a:t>
            </a:r>
            <a:endParaRPr lang="zh-CN" altLang="en-US" dirty="0"/>
          </a:p>
        </p:txBody>
      </p:sp>
      <p:sp>
        <p:nvSpPr>
          <p:cNvPr id="16" name="圆角矩形 15"/>
          <p:cNvSpPr/>
          <p:nvPr/>
        </p:nvSpPr>
        <p:spPr>
          <a:xfrm>
            <a:off x="2699792" y="2636911"/>
            <a:ext cx="152452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Druid</a:t>
            </a:r>
            <a:r>
              <a:rPr lang="zh-CN" altLang="en-US" dirty="0" smtClean="0"/>
              <a:t>集群</a:t>
            </a:r>
            <a:endParaRPr lang="zh-CN" altLang="en-US" dirty="0"/>
          </a:p>
        </p:txBody>
      </p:sp>
      <p:sp>
        <p:nvSpPr>
          <p:cNvPr id="17" name="圆角矩形 16"/>
          <p:cNvSpPr/>
          <p:nvPr/>
        </p:nvSpPr>
        <p:spPr>
          <a:xfrm>
            <a:off x="1294335" y="1340768"/>
            <a:ext cx="2511898" cy="576064"/>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20000"/>
                    <a:lumOff val="80000"/>
                  </a:schemeClr>
                </a:solidFill>
              </a:rPr>
              <a:t>外部应用系统</a:t>
            </a:r>
            <a:endParaRPr lang="zh-CN" altLang="en-US" dirty="0">
              <a:solidFill>
                <a:schemeClr val="accent1">
                  <a:lumMod val="20000"/>
                  <a:lumOff val="80000"/>
                </a:schemeClr>
              </a:solidFill>
            </a:endParaRPr>
          </a:p>
        </p:txBody>
      </p:sp>
      <p:sp>
        <p:nvSpPr>
          <p:cNvPr id="18" name="上箭头 17"/>
          <p:cNvSpPr/>
          <p:nvPr/>
        </p:nvSpPr>
        <p:spPr>
          <a:xfrm>
            <a:off x="1509090" y="1952137"/>
            <a:ext cx="433761" cy="648072"/>
          </a:xfrm>
          <a:prstGeom prst="up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rgbClr val="FF0000"/>
              </a:solidFill>
            </a:endParaRPr>
          </a:p>
        </p:txBody>
      </p:sp>
      <p:sp>
        <p:nvSpPr>
          <p:cNvPr id="19" name="上箭头 18"/>
          <p:cNvSpPr/>
          <p:nvPr/>
        </p:nvSpPr>
        <p:spPr>
          <a:xfrm>
            <a:off x="3055285" y="1952137"/>
            <a:ext cx="433761" cy="648072"/>
          </a:xfrm>
          <a:prstGeom prst="up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rgbClr val="FF0000"/>
              </a:solidFill>
            </a:endParaRPr>
          </a:p>
        </p:txBody>
      </p:sp>
      <p:sp>
        <p:nvSpPr>
          <p:cNvPr id="20" name="下箭头 19"/>
          <p:cNvSpPr/>
          <p:nvPr/>
        </p:nvSpPr>
        <p:spPr>
          <a:xfrm>
            <a:off x="6084168" y="4479811"/>
            <a:ext cx="432048" cy="866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rgbClr val="FF0000"/>
              </a:solidFill>
            </a:endParaRPr>
          </a:p>
        </p:txBody>
      </p:sp>
      <p:sp>
        <p:nvSpPr>
          <p:cNvPr id="21" name="圆角矩形 20"/>
          <p:cNvSpPr/>
          <p:nvPr/>
        </p:nvSpPr>
        <p:spPr>
          <a:xfrm>
            <a:off x="5724129" y="5373216"/>
            <a:ext cx="201622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C00000"/>
                </a:solidFill>
              </a:rPr>
              <a:t>Hbase</a:t>
            </a:r>
            <a:r>
              <a:rPr lang="zh-CN" altLang="en-US" dirty="0" smtClean="0">
                <a:solidFill>
                  <a:srgbClr val="C00000"/>
                </a:solidFill>
              </a:rPr>
              <a:t>集群</a:t>
            </a:r>
            <a:endParaRPr lang="zh-CN" altLang="en-US" dirty="0">
              <a:solidFill>
                <a:srgbClr val="C00000"/>
              </a:solidFill>
            </a:endParaRPr>
          </a:p>
        </p:txBody>
      </p:sp>
    </p:spTree>
    <p:extLst>
      <p:ext uri="{BB962C8B-B14F-4D97-AF65-F5344CB8AC3E}">
        <p14:creationId xmlns:p14="http://schemas.microsoft.com/office/powerpoint/2010/main" val="305788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772816"/>
            <a:ext cx="8712968" cy="4896544"/>
          </a:xfrm>
        </p:spPr>
        <p:txBody>
          <a:bodyPr/>
          <a:lstStyle/>
          <a:p>
            <a:r>
              <a:rPr lang="zh-CN" altLang="en-US" dirty="0" smtClean="0"/>
              <a:t>提供</a:t>
            </a:r>
            <a:r>
              <a:rPr lang="zh-CN" altLang="en-US" dirty="0" smtClean="0">
                <a:solidFill>
                  <a:srgbClr val="FF0000"/>
                </a:solidFill>
              </a:rPr>
              <a:t>离线计算</a:t>
            </a:r>
            <a:r>
              <a:rPr lang="zh-CN" altLang="en-US" dirty="0" smtClean="0"/>
              <a:t>和</a:t>
            </a:r>
            <a:r>
              <a:rPr lang="zh-CN" altLang="en-US" dirty="0" smtClean="0">
                <a:solidFill>
                  <a:srgbClr val="FF0000"/>
                </a:solidFill>
              </a:rPr>
              <a:t>提交计算</a:t>
            </a:r>
            <a:r>
              <a:rPr lang="zh-CN" altLang="en-US" dirty="0" smtClean="0"/>
              <a:t>两种方式</a:t>
            </a:r>
            <a:endParaRPr lang="en-US" altLang="zh-CN" dirty="0" smtClean="0"/>
          </a:p>
          <a:p>
            <a:r>
              <a:rPr lang="zh-CN" altLang="en-US" dirty="0" smtClean="0"/>
              <a:t>离线计算方式是数据挖掘工程师提前编写好统计脚本，然后后台服务器</a:t>
            </a:r>
            <a:r>
              <a:rPr lang="zh-CN" altLang="en-US" dirty="0" smtClean="0">
                <a:solidFill>
                  <a:srgbClr val="FF0000"/>
                </a:solidFill>
              </a:rPr>
              <a:t>定时执行</a:t>
            </a:r>
            <a:r>
              <a:rPr lang="zh-CN" altLang="en-US" dirty="0" smtClean="0"/>
              <a:t>，执行完成后的结果，根据业务场景不同导入到不同结果数据源中（导入</a:t>
            </a:r>
            <a:r>
              <a:rPr lang="en-US" altLang="zh-CN" dirty="0" err="1" smtClean="0"/>
              <a:t>mysql</a:t>
            </a:r>
            <a:r>
              <a:rPr lang="zh-CN" altLang="en-US" dirty="0" smtClean="0"/>
              <a:t>、导入到</a:t>
            </a:r>
            <a:r>
              <a:rPr lang="en-US" altLang="zh-CN" dirty="0" smtClean="0"/>
              <a:t>druid</a:t>
            </a:r>
            <a:r>
              <a:rPr lang="zh-CN" altLang="en-US" dirty="0" smtClean="0"/>
              <a:t>、导入到</a:t>
            </a:r>
            <a:r>
              <a:rPr lang="en-US" altLang="zh-CN" dirty="0" err="1" smtClean="0"/>
              <a:t>hbase</a:t>
            </a:r>
            <a:r>
              <a:rPr lang="zh-CN" altLang="en-US" dirty="0" smtClean="0"/>
              <a:t>等）方便</a:t>
            </a:r>
            <a:r>
              <a:rPr lang="en-US" altLang="zh-CN" dirty="0" smtClean="0"/>
              <a:t>web</a:t>
            </a:r>
            <a:r>
              <a:rPr lang="zh-CN" altLang="en-US" dirty="0" smtClean="0"/>
              <a:t>端进行展示</a:t>
            </a:r>
            <a:endParaRPr lang="en-US" altLang="zh-CN" dirty="0" smtClean="0"/>
          </a:p>
          <a:p>
            <a:r>
              <a:rPr lang="zh-CN" altLang="en-US" dirty="0" smtClean="0"/>
              <a:t>提交计算是为了应对某种业务场景，由业务人员、数据分析人员直接编写统计脚本，进行提交然后返回结果（此种方式对使用者有较高的技术要求，需要对</a:t>
            </a:r>
            <a:r>
              <a:rPr lang="en-US" altLang="zh-CN" dirty="0" smtClean="0"/>
              <a:t>SQL</a:t>
            </a:r>
            <a:r>
              <a:rPr lang="zh-CN" altLang="en-US" dirty="0" smtClean="0"/>
              <a:t>比较熟悉） 提交方式的实现有两种：一种直接提供界面，一种是提供</a:t>
            </a:r>
            <a:r>
              <a:rPr lang="en-US" altLang="zh-CN" dirty="0" smtClean="0"/>
              <a:t>API</a:t>
            </a:r>
            <a:r>
              <a:rPr lang="zh-CN" altLang="en-US" dirty="0"/>
              <a:t>。</a:t>
            </a:r>
            <a:endParaRPr lang="en-US" altLang="zh-CN" dirty="0" smtClean="0"/>
          </a:p>
          <a:p>
            <a:endParaRPr lang="zh-CN" altLang="en-US" dirty="0"/>
          </a:p>
        </p:txBody>
      </p:sp>
      <p:sp>
        <p:nvSpPr>
          <p:cNvPr id="2" name="标题 1"/>
          <p:cNvSpPr>
            <a:spLocks noGrp="1"/>
          </p:cNvSpPr>
          <p:nvPr>
            <p:ph type="title"/>
          </p:nvPr>
        </p:nvSpPr>
        <p:spPr>
          <a:xfrm>
            <a:off x="467544" y="404664"/>
            <a:ext cx="8229600" cy="898360"/>
          </a:xfrm>
        </p:spPr>
        <p:txBody>
          <a:bodyPr/>
          <a:lstStyle/>
          <a:p>
            <a:r>
              <a:rPr lang="zh-CN" altLang="en-US" dirty="0" smtClean="0"/>
              <a:t>体系特点</a:t>
            </a:r>
            <a:r>
              <a:rPr lang="en-US" altLang="zh-CN" dirty="0" smtClean="0"/>
              <a:t>(3)</a:t>
            </a:r>
            <a:endParaRPr lang="zh-CN" altLang="en-US" dirty="0"/>
          </a:p>
        </p:txBody>
      </p:sp>
    </p:spTree>
    <p:extLst>
      <p:ext uri="{BB962C8B-B14F-4D97-AF65-F5344CB8AC3E}">
        <p14:creationId xmlns:p14="http://schemas.microsoft.com/office/powerpoint/2010/main" val="375951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7628" y="1268760"/>
            <a:ext cx="8712968" cy="4896544"/>
          </a:xfrm>
        </p:spPr>
        <p:txBody>
          <a:bodyPr/>
          <a:lstStyle/>
          <a:p>
            <a:pPr marL="0" indent="0">
              <a:buNone/>
            </a:pPr>
            <a:r>
              <a:rPr lang="zh-CN" altLang="en-US" dirty="0" smtClean="0"/>
              <a:t>界面方式如下：</a:t>
            </a:r>
            <a:endParaRPr lang="en-US" altLang="zh-CN" dirty="0" smtClean="0"/>
          </a:p>
          <a:p>
            <a:pPr marL="0" indent="0">
              <a:buNone/>
            </a:pPr>
            <a:r>
              <a:rPr lang="zh-CN" altLang="en-US" dirty="0" smtClean="0"/>
              <a:t>参考</a:t>
            </a:r>
            <a:r>
              <a:rPr lang="en-US" altLang="zh-CN" dirty="0">
                <a:hlinkClick r:id="rId2"/>
              </a:rPr>
              <a:t>http://demo.gethue.com</a:t>
            </a:r>
            <a:r>
              <a:rPr lang="en-US" altLang="zh-CN" dirty="0" smtClean="0">
                <a:hlinkClick r:id="rId2"/>
              </a:rPr>
              <a:t>/</a:t>
            </a:r>
            <a:endParaRPr lang="en-US" altLang="zh-CN" dirty="0" smtClean="0"/>
          </a:p>
          <a:p>
            <a:pPr marL="0" indent="0">
              <a:buNone/>
            </a:pPr>
            <a:endParaRPr lang="en-US" altLang="zh-CN" dirty="0" smtClean="0"/>
          </a:p>
        </p:txBody>
      </p:sp>
      <p:sp>
        <p:nvSpPr>
          <p:cNvPr id="2" name="标题 1"/>
          <p:cNvSpPr>
            <a:spLocks noGrp="1"/>
          </p:cNvSpPr>
          <p:nvPr>
            <p:ph type="title"/>
          </p:nvPr>
        </p:nvSpPr>
        <p:spPr>
          <a:xfrm>
            <a:off x="467544" y="404664"/>
            <a:ext cx="8229600" cy="898360"/>
          </a:xfrm>
        </p:spPr>
        <p:txBody>
          <a:bodyPr/>
          <a:lstStyle/>
          <a:p>
            <a:r>
              <a:rPr lang="zh-CN" altLang="en-US" dirty="0" smtClean="0"/>
              <a:t>体系特点</a:t>
            </a:r>
            <a:r>
              <a:rPr lang="en-US" altLang="zh-CN" dirty="0" smtClean="0"/>
              <a:t>(4)</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10" y="2132856"/>
            <a:ext cx="8696860" cy="472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568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7628" y="1268760"/>
            <a:ext cx="8712968" cy="4896544"/>
          </a:xfrm>
        </p:spPr>
        <p:txBody>
          <a:bodyPr/>
          <a:lstStyle/>
          <a:p>
            <a:pPr marL="0" indent="0">
              <a:buNone/>
            </a:pPr>
            <a:r>
              <a:rPr lang="en-US" altLang="zh-CN" dirty="0" smtClean="0"/>
              <a:t>API</a:t>
            </a:r>
            <a:r>
              <a:rPr lang="zh-CN" altLang="en-US" dirty="0" smtClean="0"/>
              <a:t>方式如下：</a:t>
            </a:r>
            <a:endParaRPr lang="en-US" altLang="zh-CN" dirty="0"/>
          </a:p>
          <a:p>
            <a:pPr marL="0" indent="0">
              <a:buNone/>
            </a:pPr>
            <a:endParaRPr lang="en-US" altLang="zh-CN" dirty="0" smtClean="0"/>
          </a:p>
        </p:txBody>
      </p:sp>
      <p:sp>
        <p:nvSpPr>
          <p:cNvPr id="2" name="标题 1"/>
          <p:cNvSpPr>
            <a:spLocks noGrp="1"/>
          </p:cNvSpPr>
          <p:nvPr>
            <p:ph type="title"/>
          </p:nvPr>
        </p:nvSpPr>
        <p:spPr>
          <a:xfrm>
            <a:off x="467544" y="404664"/>
            <a:ext cx="8229600" cy="898360"/>
          </a:xfrm>
        </p:spPr>
        <p:txBody>
          <a:bodyPr/>
          <a:lstStyle/>
          <a:p>
            <a:r>
              <a:rPr lang="zh-CN" altLang="en-US" dirty="0" smtClean="0"/>
              <a:t>体系特点</a:t>
            </a:r>
            <a:r>
              <a:rPr lang="en-US" altLang="zh-CN" dirty="0" smtClean="0"/>
              <a:t>(5)</a:t>
            </a:r>
            <a:endParaRPr lang="zh-CN" altLang="en-US" dirty="0"/>
          </a:p>
        </p:txBody>
      </p:sp>
      <p:pic>
        <p:nvPicPr>
          <p:cNvPr id="5" name="图片 4"/>
          <p:cNvPicPr/>
          <p:nvPr/>
        </p:nvPicPr>
        <p:blipFill>
          <a:blip r:embed="rId2"/>
          <a:stretch>
            <a:fillRect/>
          </a:stretch>
        </p:blipFill>
        <p:spPr>
          <a:xfrm>
            <a:off x="395536" y="1700808"/>
            <a:ext cx="8424936" cy="4608512"/>
          </a:xfrm>
          <a:prstGeom prst="rect">
            <a:avLst/>
          </a:prstGeom>
        </p:spPr>
      </p:pic>
    </p:spTree>
    <p:extLst>
      <p:ext uri="{BB962C8B-B14F-4D97-AF65-F5344CB8AC3E}">
        <p14:creationId xmlns:p14="http://schemas.microsoft.com/office/powerpoint/2010/main" val="13604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7628" y="1268760"/>
            <a:ext cx="8712968" cy="4896544"/>
          </a:xfrm>
        </p:spPr>
        <p:txBody>
          <a:bodyPr/>
          <a:lstStyle/>
          <a:p>
            <a:pPr marL="0" indent="0">
              <a:buNone/>
            </a:pPr>
            <a:r>
              <a:rPr lang="en-US" altLang="zh-CN" dirty="0" smtClean="0"/>
              <a:t>API</a:t>
            </a:r>
            <a:r>
              <a:rPr lang="zh-CN" altLang="en-US" dirty="0" smtClean="0"/>
              <a:t>方式如下：</a:t>
            </a:r>
            <a:endParaRPr lang="en-US" altLang="zh-CN" dirty="0"/>
          </a:p>
          <a:p>
            <a:pPr marL="0" indent="0">
              <a:buNone/>
            </a:pPr>
            <a:endParaRPr lang="en-US" altLang="zh-CN" dirty="0" smtClean="0"/>
          </a:p>
        </p:txBody>
      </p:sp>
      <p:sp>
        <p:nvSpPr>
          <p:cNvPr id="2" name="标题 1"/>
          <p:cNvSpPr>
            <a:spLocks noGrp="1"/>
          </p:cNvSpPr>
          <p:nvPr>
            <p:ph type="title"/>
          </p:nvPr>
        </p:nvSpPr>
        <p:spPr>
          <a:xfrm>
            <a:off x="467544" y="404664"/>
            <a:ext cx="8229600" cy="898360"/>
          </a:xfrm>
        </p:spPr>
        <p:txBody>
          <a:bodyPr/>
          <a:lstStyle/>
          <a:p>
            <a:r>
              <a:rPr lang="zh-CN" altLang="en-US" dirty="0" smtClean="0"/>
              <a:t>体系特点</a:t>
            </a:r>
            <a:r>
              <a:rPr lang="en-US" altLang="zh-CN" dirty="0" smtClean="0"/>
              <a:t>(6)</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8712968"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6702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7628" y="1268760"/>
            <a:ext cx="8712968" cy="4896544"/>
          </a:xfrm>
        </p:spPr>
        <p:txBody>
          <a:bodyPr/>
          <a:lstStyle/>
          <a:p>
            <a:pPr>
              <a:buFont typeface="Wingdings" panose="05000000000000000000" pitchFamily="2" charset="2"/>
              <a:buChar char="Ø"/>
            </a:pPr>
            <a:r>
              <a:rPr lang="zh-CN" altLang="en-US" dirty="0" smtClean="0"/>
              <a:t>两种服务：</a:t>
            </a:r>
            <a:endParaRPr lang="en-US" altLang="zh-CN" dirty="0" smtClean="0"/>
          </a:p>
          <a:p>
            <a:pPr>
              <a:buFont typeface="Wingdings" panose="05000000000000000000" pitchFamily="2" charset="2"/>
              <a:buChar char="Ø"/>
            </a:pPr>
            <a:r>
              <a:rPr lang="zh-CN" altLang="en-US" dirty="0" smtClean="0"/>
              <a:t>界面化服务</a:t>
            </a:r>
            <a:endParaRPr lang="en-US" altLang="zh-CN" dirty="0" smtClean="0"/>
          </a:p>
          <a:p>
            <a:pPr>
              <a:buFont typeface="Wingdings" panose="05000000000000000000" pitchFamily="2" charset="2"/>
              <a:buChar char="Ø"/>
            </a:pPr>
            <a:r>
              <a:rPr lang="en-US" altLang="zh-CN" dirty="0" smtClean="0"/>
              <a:t>API</a:t>
            </a:r>
            <a:r>
              <a:rPr lang="zh-CN" altLang="en-US" dirty="0" smtClean="0"/>
              <a:t>化服务</a:t>
            </a:r>
            <a:endParaRPr lang="en-US" altLang="zh-CN" dirty="0" smtClean="0"/>
          </a:p>
          <a:p>
            <a:pPr marL="0" indent="0">
              <a:buNone/>
            </a:pPr>
            <a:endParaRPr lang="en-US" altLang="zh-CN" dirty="0" smtClean="0"/>
          </a:p>
          <a:p>
            <a:pPr marL="0" indent="0">
              <a:buNone/>
            </a:pPr>
            <a:r>
              <a:rPr lang="zh-CN" altLang="en-US" dirty="0" smtClean="0"/>
              <a:t>严格来说，离线计算平台没有严格的功能说明，主要是提供两种服务方式，流转的核心就是</a:t>
            </a:r>
            <a:r>
              <a:rPr lang="zh-CN" altLang="en-US" dirty="0" smtClean="0">
                <a:solidFill>
                  <a:srgbClr val="FF0000"/>
                </a:solidFill>
              </a:rPr>
              <a:t>数据</a:t>
            </a:r>
            <a:r>
              <a:rPr lang="zh-CN" altLang="en-US" dirty="0" smtClean="0"/>
              <a:t>，偏重于</a:t>
            </a:r>
            <a:r>
              <a:rPr lang="zh-CN" altLang="en-US" dirty="0" smtClean="0">
                <a:solidFill>
                  <a:srgbClr val="FF0000"/>
                </a:solidFill>
              </a:rPr>
              <a:t>算法</a:t>
            </a:r>
            <a:r>
              <a:rPr lang="zh-CN" altLang="en-US" dirty="0" smtClean="0"/>
              <a:t>实现。</a:t>
            </a:r>
            <a:endParaRPr lang="en-US" altLang="zh-CN" dirty="0"/>
          </a:p>
          <a:p>
            <a:pPr marL="0" indent="0">
              <a:buNone/>
            </a:pPr>
            <a:endParaRPr lang="en-US" altLang="zh-CN" dirty="0" smtClean="0"/>
          </a:p>
        </p:txBody>
      </p:sp>
      <p:sp>
        <p:nvSpPr>
          <p:cNvPr id="2" name="标题 1"/>
          <p:cNvSpPr>
            <a:spLocks noGrp="1"/>
          </p:cNvSpPr>
          <p:nvPr>
            <p:ph type="title"/>
          </p:nvPr>
        </p:nvSpPr>
        <p:spPr>
          <a:xfrm>
            <a:off x="467544" y="404664"/>
            <a:ext cx="8229600" cy="898360"/>
          </a:xfrm>
        </p:spPr>
        <p:txBody>
          <a:bodyPr/>
          <a:lstStyle/>
          <a:p>
            <a:r>
              <a:rPr lang="zh-CN" altLang="en-US" dirty="0" smtClean="0"/>
              <a:t>功能</a:t>
            </a:r>
            <a:endParaRPr lang="zh-CN" altLang="en-US" dirty="0"/>
          </a:p>
        </p:txBody>
      </p:sp>
    </p:spTree>
    <p:extLst>
      <p:ext uri="{BB962C8B-B14F-4D97-AF65-F5344CB8AC3E}">
        <p14:creationId xmlns:p14="http://schemas.microsoft.com/office/powerpoint/2010/main" val="1223373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C7EDCC"/>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134</TotalTime>
  <Words>483</Words>
  <Application>Microsoft Office PowerPoint</Application>
  <PresentationFormat>全屏显示(4:3)</PresentationFormat>
  <Paragraphs>53</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波形</vt:lpstr>
      <vt:lpstr>离线计算平台</vt:lpstr>
      <vt:lpstr>目标</vt:lpstr>
      <vt:lpstr>体系结构(1)</vt:lpstr>
      <vt:lpstr>体系结构(2)</vt:lpstr>
      <vt:lpstr>体系特点(3)</vt:lpstr>
      <vt:lpstr>体系特点(4)</vt:lpstr>
      <vt:lpstr>体系特点(5)</vt:lpstr>
      <vt:lpstr>体系特点(6)</vt:lpstr>
      <vt:lpstr>功能</vt:lpstr>
      <vt:lpstr>性能</vt:lpstr>
      <vt:lpstr>未来发展及问题(1)</vt:lpstr>
      <vt:lpstr>未来发展及问题(2)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离线计算平台</dc:title>
  <dc:creator>Administrator</dc:creator>
  <cp:lastModifiedBy>tclsevers</cp:lastModifiedBy>
  <cp:revision>98</cp:revision>
  <dcterms:created xsi:type="dcterms:W3CDTF">2014-06-17T07:47:33Z</dcterms:created>
  <dcterms:modified xsi:type="dcterms:W3CDTF">2014-06-18T05:53:26Z</dcterms:modified>
</cp:coreProperties>
</file>