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x="13039344" cy="9799320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LinkId0" Type="http://schemas.openxmlformats.org/officeDocument/2006/relationships/hyperlink" Target="mailto:xieyuchen@meituan.com" TargetMode="External"/></Relationships>
</file>

<file path=ppt/slides/_rels/slide1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9.jpeg"/><Relationship Id="rPictId1" Type="http://schemas.openxmlformats.org/officeDocument/2006/relationships/image" Target="../media/image20.jpeg"/><Relationship Id="rPictId2" Type="http://schemas.openxmlformats.org/officeDocument/2006/relationships/image" Target="../media/image21.jpeg"/><Relationship Id="rPictId3" Type="http://schemas.openxmlformats.org/officeDocument/2006/relationships/image" Target="../media/image22.jpeg"/><Relationship Id="rPictId4" Type="http://schemas.openxmlformats.org/officeDocument/2006/relationships/image" Target="../media/image23.jpeg"/><Relationship Id="rPictId5" Type="http://schemas.openxmlformats.org/officeDocument/2006/relationships/image" Target="../media/image24.jpeg"/><Relationship Id="rId1" Type="http://schemas.openxmlformats.org/officeDocument/2006/relationships/slideLayout" Target="../slideLayouts/slideLayout.xml"/></Relationships>
</file>

<file path=ppt/slides/_rels/slide12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1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5.jpeg"/><Relationship Id="rPictId1" Type="http://schemas.openxmlformats.org/officeDocument/2006/relationships/image" Target="../media/image26.jpeg"/><Relationship Id="rId1" Type="http://schemas.openxmlformats.org/officeDocument/2006/relationships/slideLayout" Target="../slideLayouts/slideLayout.xml"/></Relationships>
</file>

<file path=ppt/slides/_rels/slide1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7.jpeg"/><Relationship Id="rPictId1" Type="http://schemas.openxmlformats.org/officeDocument/2006/relationships/image" Target="../media/image28.jpeg"/><Relationship Id="rPictId2" Type="http://schemas.openxmlformats.org/officeDocument/2006/relationships/image" Target="../media/image29.jpeg"/><Relationship Id="rId1" Type="http://schemas.openxmlformats.org/officeDocument/2006/relationships/slideLayout" Target="../slideLayouts/slideLayout.xml"/></Relationships>
</file>

<file path=ppt/slides/_rels/slide1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0.jpeg"/><Relationship Id="rId1" Type="http://schemas.openxmlformats.org/officeDocument/2006/relationships/slideLayout" Target="../slideLayouts/slideLayout.xml"/></Relationships>
</file>

<file path=ppt/slides/_rels/slide1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1.jpeg"/><Relationship Id="rId1" Type="http://schemas.openxmlformats.org/officeDocument/2006/relationships/slideLayout" Target="../slideLayouts/slideLayout.xml"/></Relationships>
</file>

<file path=ppt/slides/_rels/slide1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2.jpeg"/><Relationship Id="rPictId1" Type="http://schemas.openxmlformats.org/officeDocument/2006/relationships/image" Target="../media/image33.jpeg"/><Relationship Id="rId1" Type="http://schemas.openxmlformats.org/officeDocument/2006/relationships/slideLayout" Target="../slideLayouts/slideLayout.xml"/></Relationships>
</file>

<file path=ppt/slides/_rels/slide1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4.jpeg"/><Relationship Id="rId1" Type="http://schemas.openxmlformats.org/officeDocument/2006/relationships/slideLayout" Target="../slideLayouts/slideLayout.xml"/></Relationships>
</file>

<file path=ppt/slides/_rels/slide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Id1" Type="http://schemas.openxmlformats.org/officeDocument/2006/relationships/slideLayout" Target="../slideLayouts/slideLayout.xml"/></Relationships>
</file>

<file path=ppt/slides/_rels/slide20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5.jpeg"/><Relationship Id="rId1" Type="http://schemas.openxmlformats.org/officeDocument/2006/relationships/slideLayout" Target="../slideLayouts/slideLayout.xml"/></Relationships>
</file>

<file path=ppt/slides/_rels/slide2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6.jpeg"/><Relationship Id="rPictId1" Type="http://schemas.openxmlformats.org/officeDocument/2006/relationships/image" Target="../media/image37.jpeg"/><Relationship Id="rPictId2" Type="http://schemas.openxmlformats.org/officeDocument/2006/relationships/image" Target="../media/image38.jpeg"/><Relationship Id="rPictId3" Type="http://schemas.openxmlformats.org/officeDocument/2006/relationships/image" Target="../media/image39.jpeg"/><Relationship Id="rId1" Type="http://schemas.openxmlformats.org/officeDocument/2006/relationships/slideLayout" Target="../slideLayouts/slideLayout.xml"/></Relationships>
</file>

<file path=ppt/slides/_rels/slide2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0.jpeg"/><Relationship Id="rPictId1" Type="http://schemas.openxmlformats.org/officeDocument/2006/relationships/image" Target="../media/image41.jpeg"/><Relationship Id="rPictId2" Type="http://schemas.openxmlformats.org/officeDocument/2006/relationships/image" Target="../media/image42.jpeg"/><Relationship Id="rPictId3" Type="http://schemas.openxmlformats.org/officeDocument/2006/relationships/image" Target="../media/image43.jpeg"/><Relationship Id="rId1" Type="http://schemas.openxmlformats.org/officeDocument/2006/relationships/slideLayout" Target="../slideLayouts/slideLayout.xml"/></Relationships>
</file>

<file path=ppt/slides/_rels/slide2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4.jpeg"/><Relationship Id="rPictId1" Type="http://schemas.openxmlformats.org/officeDocument/2006/relationships/image" Target="../media/image45.jpeg"/><Relationship Id="rPictId2" Type="http://schemas.openxmlformats.org/officeDocument/2006/relationships/image" Target="../media/image46.jpeg"/><Relationship Id="rPictId3" Type="http://schemas.openxmlformats.org/officeDocument/2006/relationships/image" Target="../media/image47.jpeg"/><Relationship Id="rPictId4" Type="http://schemas.openxmlformats.org/officeDocument/2006/relationships/image" Target="../media/image48.jpeg"/><Relationship Id="rPictId5" Type="http://schemas.openxmlformats.org/officeDocument/2006/relationships/image" Target="../media/image49.jpeg"/><Relationship Id="rPictId6" Type="http://schemas.openxmlformats.org/officeDocument/2006/relationships/image" Target="../media/image50.jpeg"/><Relationship Id="rPictId7" Type="http://schemas.openxmlformats.org/officeDocument/2006/relationships/image" Target="../media/image51.jpeg"/><Relationship Id="rPictId8" Type="http://schemas.openxmlformats.org/officeDocument/2006/relationships/image" Target="../media/image52.jpeg"/><Relationship Id="rPictId9" Type="http://schemas.openxmlformats.org/officeDocument/2006/relationships/image" Target="../media/image53.jpeg"/><Relationship Id="rId1" Type="http://schemas.openxmlformats.org/officeDocument/2006/relationships/slideLayout" Target="../slideLayouts/slideLayout.xml"/></Relationships>
</file>

<file path=ppt/slides/_rels/slide2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4.jpeg"/><Relationship Id="rPictId1" Type="http://schemas.openxmlformats.org/officeDocument/2006/relationships/image" Target="../media/image55.jpeg"/><Relationship Id="rId1" Type="http://schemas.openxmlformats.org/officeDocument/2006/relationships/slideLayout" Target="../slideLayouts/slideLayout.xml"/></Relationships>
</file>

<file path=ppt/slides/_rels/slide2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6.jpeg"/><Relationship Id="rPictId1" Type="http://schemas.openxmlformats.org/officeDocument/2006/relationships/image" Target="../media/image57.jpeg"/><Relationship Id="rId1" Type="http://schemas.openxmlformats.org/officeDocument/2006/relationships/slideLayout" Target="../slideLayouts/slideLayout.xml"/></Relationships>
</file>

<file path=ppt/slides/_rels/slide2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58.jpeg"/><Relationship Id="rPictId1" Type="http://schemas.openxmlformats.org/officeDocument/2006/relationships/image" Target="../media/image59.jpeg"/><Relationship Id="rId1" Type="http://schemas.openxmlformats.org/officeDocument/2006/relationships/slideLayout" Target="../slideLayouts/slideLayout.xml"/></Relationships>
</file>

<file path=ppt/slides/_rels/slide2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0.jpeg"/><Relationship Id="rPictId1" Type="http://schemas.openxmlformats.org/officeDocument/2006/relationships/image" Target="../media/image61.jpeg"/><Relationship Id="rId1" Type="http://schemas.openxmlformats.org/officeDocument/2006/relationships/slideLayout" Target="../slideLayouts/slideLayout.xml"/></Relationships>
</file>

<file path=ppt/slides/_rels/slide2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2.jpeg"/><Relationship Id="rPictId1" Type="http://schemas.openxmlformats.org/officeDocument/2006/relationships/image" Target="../media/image63.jpeg"/><Relationship Id="rId1" Type="http://schemas.openxmlformats.org/officeDocument/2006/relationships/slideLayout" Target="../slideLayouts/slideLayout.xml"/></Relationships>
</file>

<file path=ppt/slides/_rels/slide2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4.jpeg"/><Relationship Id="rId1" Type="http://schemas.openxmlformats.org/officeDocument/2006/relationships/slideLayout" Target="../slideLayouts/slideLayout.xml"/></Relationships>
</file>

<file path=ppt/slides/_rels/slide3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5.jpeg"/><Relationship Id="rId1" Type="http://schemas.openxmlformats.org/officeDocument/2006/relationships/slideLayout" Target="../slideLayouts/slideLayout.xml"/></Relationships>
</file>

<file path=ppt/slides/_rels/slide3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6.jpeg"/><Relationship Id="rId1" Type="http://schemas.openxmlformats.org/officeDocument/2006/relationships/slideLayout" Target="../slideLayouts/slideLayout.xml"/></Relationships>
</file>

<file path=ppt/slides/_rels/slide3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7.jpeg"/><Relationship Id="rId1" Type="http://schemas.openxmlformats.org/officeDocument/2006/relationships/slideLayout" Target="../slideLayouts/slideLayout.xml"/></Relationships>
</file>

<file path=ppt/slides/_rels/slide3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8.jpeg"/><Relationship Id="rId1" Type="http://schemas.openxmlformats.org/officeDocument/2006/relationships/slideLayout" Target="../slideLayouts/slideLayout.xml"/></Relationships>
</file>

<file path=ppt/slides/_rels/slide35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69.jpeg"/><Relationship Id="rId1" Type="http://schemas.openxmlformats.org/officeDocument/2006/relationships/slideLayout" Target="../slideLayouts/slideLayout.xml"/></Relationships>
</file>

<file path=ppt/slides/_rels/slide37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38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0.jpeg"/><Relationship Id="rPictId1" Type="http://schemas.openxmlformats.org/officeDocument/2006/relationships/image" Target="../media/image71.jpeg"/><Relationship Id="rPictId2" Type="http://schemas.openxmlformats.org/officeDocument/2006/relationships/image" Target="../media/image72.jpeg"/><Relationship Id="rId1" Type="http://schemas.openxmlformats.org/officeDocument/2006/relationships/slideLayout" Target="../slideLayouts/slideLayout.xml"/></Relationships>
</file>

<file path=ppt/slides/_rels/slide3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3.jpeg"/><Relationship Id="rId1" Type="http://schemas.openxmlformats.org/officeDocument/2006/relationships/slideLayout" Target="../slideLayouts/slideLayout.xml"/></Relationships>
</file>

<file path=ppt/slides/_rels/slide4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_rels/slide40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1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2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4.jpeg"/><Relationship Id="rId1" Type="http://schemas.openxmlformats.org/officeDocument/2006/relationships/slideLayout" Target="../slideLayouts/slideLayout.xml"/></Relationships>
</file>

<file path=ppt/slides/_rels/slide43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5.jpeg"/><Relationship Id="rPictId1" Type="http://schemas.openxmlformats.org/officeDocument/2006/relationships/image" Target="../media/image76.jpeg"/><Relationship Id="rPictId2" Type="http://schemas.openxmlformats.org/officeDocument/2006/relationships/image" Target="../media/image77.jpeg"/><Relationship Id="rId1" Type="http://schemas.openxmlformats.org/officeDocument/2006/relationships/slideLayout" Target="../slideLayouts/slideLayout.xml"/></Relationships>
</file>

<file path=ppt/slides/_rels/slide44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8.jpeg"/><Relationship Id="rId1" Type="http://schemas.openxmlformats.org/officeDocument/2006/relationships/slideLayout" Target="../slideLayouts/slideLayout.xml"/></Relationships>
</file>

<file path=ppt/slides/_rels/slide4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79.jpeg"/><Relationship Id="rId1" Type="http://schemas.openxmlformats.org/officeDocument/2006/relationships/slideLayout" Target="../slideLayouts/slideLayout.xml"/></Relationships>
</file>

<file path=ppt/slides/_rels/slide4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80.jpeg"/><Relationship Id="rId1" Type="http://schemas.openxmlformats.org/officeDocument/2006/relationships/slideLayout" Target="../slideLayouts/slideLayout.xml"/></Relationships>
</file>

<file path=ppt/slides/_rels/slide4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49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81.jpeg"/><Relationship Id="rPictId1" Type="http://schemas.openxmlformats.org/officeDocument/2006/relationships/image" Target="../media/image82.jpeg"/><Relationship Id="rPictId2" Type="http://schemas.openxmlformats.org/officeDocument/2006/relationships/image" Target="../media/image83.jpeg"/><Relationship Id="rPictId3" Type="http://schemas.openxmlformats.org/officeDocument/2006/relationships/image" Target="../media/image84.jpeg"/><Relationship Id="rId1" Type="http://schemas.openxmlformats.org/officeDocument/2006/relationships/slideLayout" Target="../slideLayouts/slideLayout.xml"/></Relationships>
</file>

<file path=ppt/slides/_rels/slide5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3.jpeg"/><Relationship Id="rId1" Type="http://schemas.openxmlformats.org/officeDocument/2006/relationships/slideLayout" Target="../slideLayouts/slideLayout.xml"/></Relationships>
</file>

<file path=ppt/slides/_rels/slide6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4.jpeg"/><Relationship Id="rPictId1" Type="http://schemas.openxmlformats.org/officeDocument/2006/relationships/image" Target="../media/image5.jpeg"/><Relationship Id="rPictId2" Type="http://schemas.openxmlformats.org/officeDocument/2006/relationships/image" Target="../media/image6.jpeg"/><Relationship Id="rPictId3" Type="http://schemas.openxmlformats.org/officeDocument/2006/relationships/image" Target="../media/image7.jpeg"/><Relationship Id="rPictId4" Type="http://schemas.openxmlformats.org/officeDocument/2006/relationships/image" Target="../media/image8.jpeg"/><Relationship Id="rPictId5" Type="http://schemas.openxmlformats.org/officeDocument/2006/relationships/image" Target="../media/image9.jpeg"/><Relationship Id="rPictId6" Type="http://schemas.openxmlformats.org/officeDocument/2006/relationships/image" Target="../media/image10.jpeg"/><Relationship Id="rPictId7" Type="http://schemas.openxmlformats.org/officeDocument/2006/relationships/image" Target="../media/image11.jpeg"/><Relationship Id="rPictId8" Type="http://schemas.openxmlformats.org/officeDocument/2006/relationships/image" Target="../media/image12.jpeg"/><Relationship Id="rPictId9" Type="http://schemas.openxmlformats.org/officeDocument/2006/relationships/image" Target="../media/image13.jpeg"/><Relationship Id="rId1" Type="http://schemas.openxmlformats.org/officeDocument/2006/relationships/slideLayout" Target="../slideLayouts/slideLayout.xml"/></Relationships>
</file>

<file path=ppt/slides/_rels/slide7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4.jpeg"/><Relationship Id="rPictId1" Type="http://schemas.openxmlformats.org/officeDocument/2006/relationships/image" Target="../media/image15.jpeg"/><Relationship Id="rPictId2" Type="http://schemas.openxmlformats.org/officeDocument/2006/relationships/image" Target="../media/image16.jpeg"/><Relationship Id="rPictId3" Type="http://schemas.openxmlformats.org/officeDocument/2006/relationships/image" Target="../media/image17.jpeg"/><Relationship Id="rPictId4" Type="http://schemas.openxmlformats.org/officeDocument/2006/relationships/image" Target="../media/image18.jpeg"/><Relationship Id="rId1" Type="http://schemas.openxmlformats.org/officeDocument/2006/relationships/slideLayout" Target="../slideLayouts/slideLayout.xml"/></Relationships>
</file>

<file path=ppt/slides/_rels/slide8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_rels/slide9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10323576" y="704088"/>
            <a:ext cx="2267712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3" name=""/>
          <p:cNvSpPr/>
          <p:nvPr/>
        </p:nvSpPr>
        <p:spPr>
          <a:xfrm>
            <a:off x="1944624" y="4538472"/>
            <a:ext cx="9079992" cy="17708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Bef>
                <a:spcPts val="16520"/>
              </a:spcBef>
              <a:spcAft>
                <a:spcPts val="1330"/>
              </a:spcAft>
            </a:pPr>
            <a:r>
              <a:rPr lang="zh-TW" sz="7900">
                <a:solidFill>
                  <a:srgbClr val="606060"/>
                </a:solidFill>
                <a:latin typeface="MingLiU"/>
                <a:ea typeface="MingLiU"/>
              </a:rPr>
              <a:t>美团大数据平台架构</a:t>
            </a:r>
          </a:p>
          <a:p>
            <a:pPr marL="2675196" indent="0"/>
            <a:r>
              <a:rPr lang="zh-TW" sz="2800">
                <a:solidFill>
                  <a:srgbClr val="606060"/>
                </a:solidFill>
                <a:latin typeface="MingLiU"/>
                <a:ea typeface="MingLiU"/>
              </a:rPr>
              <a:t>演进过程与最新进展</a:t>
            </a:r>
          </a:p>
        </p:txBody>
      </p:sp>
      <p:sp>
        <p:nvSpPr>
          <p:cNvPr id="4" name=""/>
          <p:cNvSpPr/>
          <p:nvPr/>
        </p:nvSpPr>
        <p:spPr>
          <a:xfrm>
            <a:off x="7488936" y="9043416"/>
            <a:ext cx="5096256" cy="4663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500">
                <a:solidFill>
                  <a:srgbClr val="606060"/>
                </a:solidFill>
                <a:latin typeface="Arial"/>
                <a:hlinkClick r:id="rLinkId0"/>
              </a:rPr>
              <a:t>xieyuchen@meituan.com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10768" y="765048"/>
            <a:ext cx="4675632" cy="768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流式计算平台</a:t>
            </a:r>
          </a:p>
        </p:txBody>
      </p:sp>
      <p:sp>
        <p:nvSpPr>
          <p:cNvPr id="3" name=""/>
          <p:cNvSpPr/>
          <p:nvPr/>
        </p:nvSpPr>
        <p:spPr>
          <a:xfrm>
            <a:off x="2807208" y="2889504"/>
            <a:ext cx="2273808" cy="390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作业基本配置</a:t>
            </a:r>
          </a:p>
        </p:txBody>
      </p:sp>
      <p:sp>
        <p:nvSpPr>
          <p:cNvPr id="4" name=""/>
          <p:cNvSpPr/>
          <p:nvPr/>
        </p:nvSpPr>
        <p:spPr>
          <a:xfrm>
            <a:off x="4913376" y="3636264"/>
            <a:ext cx="731520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1000">
                <a:solidFill>
                  <a:srgbClr val="606060"/>
                </a:solidFill>
                <a:latin typeface="MingLiU"/>
                <a:ea typeface="MingLiU"/>
              </a:rPr>
              <a:t>。娥本</a:t>
            </a:r>
            <a:r>
              <a:rPr lang="zh-TW" sz="1000">
                <a:solidFill>
                  <a:srgbClr val="74869D"/>
                </a:solidFill>
                <a:latin typeface="MingLiU"/>
                <a:ea typeface="MingLiU"/>
              </a:rPr>
              <a:t>配置</a:t>
            </a:r>
          </a:p>
        </p:txBody>
      </p:sp>
      <p:sp>
        <p:nvSpPr>
          <p:cNvPr id="5" name=""/>
          <p:cNvSpPr/>
          <p:nvPr/>
        </p:nvSpPr>
        <p:spPr>
          <a:xfrm>
            <a:off x="7812024" y="3636264"/>
            <a:ext cx="768096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000">
                <a:solidFill>
                  <a:srgbClr val="606060"/>
                </a:solidFill>
                <a:latin typeface="MingLiU"/>
                <a:ea typeface="MingLiU"/>
              </a:rPr>
              <a:t>•线</a:t>
            </a:r>
            <a:r>
              <a:rPr lang="zh-TW" sz="1000">
                <a:solidFill>
                  <a:srgbClr val="A9A9A9"/>
                </a:solidFill>
                <a:latin typeface="MingLiU"/>
                <a:ea typeface="MingLiU"/>
              </a:rPr>
              <a:t>上版本</a:t>
            </a:r>
          </a:p>
        </p:txBody>
      </p:sp>
      <p:sp>
        <p:nvSpPr>
          <p:cNvPr id="6" name=""/>
          <p:cNvSpPr/>
          <p:nvPr/>
        </p:nvSpPr>
        <p:spPr>
          <a:xfrm>
            <a:off x="8851392" y="3639312"/>
            <a:ext cx="707136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u="sng" sz="1000">
                <a:solidFill>
                  <a:srgbClr val="606060"/>
                </a:solidFill>
                <a:latin typeface="Arial"/>
              </a:rPr>
              <a:t>I"</a:t>
            </a:r>
            <a:r>
              <a:rPr lang="en-US" sz="1000">
                <a:solidFill>
                  <a:srgbClr val="606060"/>
                </a:solidFill>
                <a:latin typeface="Arial"/>
              </a:rPr>
              <a:t> </a:t>
            </a:r>
            <a:r>
              <a:rPr lang="en-US" sz="1000">
                <a:solidFill>
                  <a:srgbClr val="74869D"/>
                </a:solidFill>
                <a:latin typeface="Arial"/>
              </a:rPr>
              <a:t>Metrics</a:t>
            </a:r>
          </a:p>
        </p:txBody>
      </p:sp>
      <p:sp>
        <p:nvSpPr>
          <p:cNvPr id="7" name=""/>
          <p:cNvSpPr/>
          <p:nvPr/>
        </p:nvSpPr>
        <p:spPr>
          <a:xfrm>
            <a:off x="11832336" y="3639312"/>
            <a:ext cx="457200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00">
                <a:solidFill>
                  <a:srgbClr val="74869D"/>
                </a:solidFill>
                <a:latin typeface="MingLiU"/>
                <a:ea typeface="MingLiU"/>
              </a:rPr>
              <a:t>。延迟</a:t>
            </a:r>
          </a:p>
        </p:txBody>
      </p:sp>
      <p:sp>
        <p:nvSpPr>
          <p:cNvPr id="8" name=""/>
          <p:cNvSpPr/>
          <p:nvPr/>
        </p:nvSpPr>
        <p:spPr>
          <a:xfrm>
            <a:off x="3861816" y="4303776"/>
            <a:ext cx="405384" cy="1463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74869D"/>
                </a:solidFill>
                <a:latin typeface="Arial"/>
              </a:rPr>
              <a:t>Storm</a:t>
            </a:r>
          </a:p>
        </p:txBody>
      </p:sp>
      <p:sp>
        <p:nvSpPr>
          <p:cNvPr id="9" name=""/>
          <p:cNvSpPr/>
          <p:nvPr/>
        </p:nvSpPr>
        <p:spPr>
          <a:xfrm>
            <a:off x="7650480" y="4315968"/>
            <a:ext cx="298704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000">
                <a:solidFill>
                  <a:srgbClr val="74869D"/>
                </a:solidFill>
                <a:latin typeface="MingLiU"/>
                <a:ea typeface="MingLiU"/>
              </a:rPr>
              <a:t>名称</a:t>
            </a:r>
          </a:p>
        </p:txBody>
      </p:sp>
      <p:sp>
        <p:nvSpPr>
          <p:cNvPr id="10" name=""/>
          <p:cNvSpPr/>
          <p:nvPr/>
        </p:nvSpPr>
        <p:spPr>
          <a:xfrm>
            <a:off x="8342376" y="4315968"/>
            <a:ext cx="737616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74869D"/>
                </a:solidFill>
                <a:latin typeface="Arial"/>
              </a:rPr>
              <a:t>test_tp_cyz</a:t>
            </a:r>
          </a:p>
        </p:txBody>
      </p:sp>
      <p:sp>
        <p:nvSpPr>
          <p:cNvPr id="11" name=""/>
          <p:cNvSpPr/>
          <p:nvPr/>
        </p:nvSpPr>
        <p:spPr>
          <a:xfrm>
            <a:off x="7644384" y="4718304"/>
            <a:ext cx="1831848" cy="1767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000">
                <a:solidFill>
                  <a:srgbClr val="74869D"/>
                </a:solidFill>
                <a:latin typeface="MingLiU"/>
                <a:ea typeface="MingLiU"/>
              </a:rPr>
              <a:t>相对目录 </a:t>
            </a:r>
            <a:r>
              <a:rPr lang="en-US" sz="1000">
                <a:solidFill>
                  <a:srgbClr val="74869D"/>
                </a:solidFill>
                <a:latin typeface="Arial"/>
              </a:rPr>
              <a:t>/TopologyMaxMln</a:t>
            </a:r>
          </a:p>
        </p:txBody>
      </p:sp>
      <p:sp>
        <p:nvSpPr>
          <p:cNvPr id="12" name=""/>
          <p:cNvSpPr/>
          <p:nvPr/>
        </p:nvSpPr>
        <p:spPr>
          <a:xfrm>
            <a:off x="3840480" y="4721352"/>
            <a:ext cx="2767584" cy="1737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74869D"/>
                </a:solidFill>
                <a:latin typeface="Arial"/>
              </a:rPr>
              <a:t>sst</a:t>
            </a:r>
            <a:r>
              <a:rPr lang="en-US" sz="1200">
                <a:solidFill>
                  <a:srgbClr val="74869D"/>
                </a:solidFill>
                <a:latin typeface="SimSun"/>
              </a:rPr>
              <a:t>)</a:t>
            </a:r>
            <a:r>
              <a:rPr lang="en-US" sz="1000">
                <a:solidFill>
                  <a:srgbClr val="74869D"/>
                </a:solidFill>
                <a:latin typeface="Arial"/>
              </a:rPr>
              <a:t>://gitQglt.sankuai.com/data/st</a:t>
            </a:r>
            <a:r>
              <a:rPr lang="en-US" sz="1200">
                <a:solidFill>
                  <a:srgbClr val="74869D"/>
                </a:solidFill>
                <a:latin typeface="SimSun"/>
              </a:rPr>
              <a:t>(</a:t>
            </a:r>
            <a:r>
              <a:rPr lang="en-US" sz="1000">
                <a:solidFill>
                  <a:srgbClr val="74869D"/>
                </a:solidFill>
                <a:latin typeface="Arial"/>
              </a:rPr>
              <a:t>xmapp.git</a:t>
            </a:r>
          </a:p>
        </p:txBody>
      </p:sp>
      <p:sp>
        <p:nvSpPr>
          <p:cNvPr id="13" name=""/>
          <p:cNvSpPr/>
          <p:nvPr/>
        </p:nvSpPr>
        <p:spPr>
          <a:xfrm>
            <a:off x="3852672" y="5123688"/>
            <a:ext cx="4392168" cy="1676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000">
                <a:solidFill>
                  <a:srgbClr val="74869D"/>
                </a:solidFill>
                <a:latin typeface="MingLiU"/>
                <a:ea typeface="MingLiU"/>
              </a:rPr>
              <a:t>美团/集团俄术工程及基础數据平台/北京技术工程部/数据组/敷据平台组</a:t>
            </a:r>
          </a:p>
        </p:txBody>
      </p:sp>
      <p:sp>
        <p:nvSpPr>
          <p:cNvPr id="14" name=""/>
          <p:cNvSpPr/>
          <p:nvPr/>
        </p:nvSpPr>
        <p:spPr>
          <a:xfrm>
            <a:off x="3840480" y="5553456"/>
            <a:ext cx="304800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74869D"/>
                </a:solidFill>
                <a:latin typeface="Arial"/>
              </a:rPr>
              <a:t>data</a:t>
            </a:r>
          </a:p>
        </p:txBody>
      </p:sp>
      <p:sp>
        <p:nvSpPr>
          <p:cNvPr id="15" name=""/>
          <p:cNvSpPr/>
          <p:nvPr/>
        </p:nvSpPr>
        <p:spPr>
          <a:xfrm>
            <a:off x="11795760" y="5583936"/>
            <a:ext cx="152400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000">
                <a:solidFill>
                  <a:srgbClr val="30302F"/>
                </a:solidFill>
                <a:latin typeface="Arial"/>
              </a:rPr>
              <a:t>O</a:t>
            </a:r>
          </a:p>
        </p:txBody>
      </p:sp>
      <p:sp>
        <p:nvSpPr>
          <p:cNvPr id="16" name=""/>
          <p:cNvSpPr/>
          <p:nvPr/>
        </p:nvSpPr>
        <p:spPr>
          <a:xfrm>
            <a:off x="3840480" y="5964936"/>
            <a:ext cx="1688592" cy="1737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74869D"/>
                </a:solidFill>
                <a:latin typeface="Arial"/>
              </a:rPr>
              <a:t>chenyuzhaoOmeituan.com</a:t>
            </a:r>
          </a:p>
        </p:txBody>
      </p:sp>
      <p:sp>
        <p:nvSpPr>
          <p:cNvPr id="17" name=""/>
          <p:cNvSpPr/>
          <p:nvPr/>
        </p:nvSpPr>
        <p:spPr>
          <a:xfrm>
            <a:off x="3867912" y="6565392"/>
            <a:ext cx="286512" cy="1676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000">
                <a:solidFill>
                  <a:srgbClr val="A9A9A9"/>
                </a:solidFill>
                <a:latin typeface="MingLiU"/>
                <a:ea typeface="MingLiU"/>
              </a:rPr>
              <a:t>启用</a:t>
            </a:r>
          </a:p>
        </p:txBody>
      </p:sp>
      <p:sp>
        <p:nvSpPr>
          <p:cNvPr id="18" name=""/>
          <p:cNvSpPr/>
          <p:nvPr/>
        </p:nvSpPr>
        <p:spPr>
          <a:xfrm>
            <a:off x="7187184" y="7235952"/>
            <a:ext cx="847344" cy="167640"/>
          </a:xfrm>
          <a:prstGeom prst="rect">
            <a:avLst/>
          </a:prstGeom>
          <a:solidFill>
            <a:srgbClr val="0573CD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000">
                <a:solidFill>
                  <a:srgbClr val="B7D0EC"/>
                </a:solidFill>
                <a:latin typeface="MingLiU"/>
                <a:ea typeface="MingLiU"/>
              </a:rPr>
              <a:t>修改基本配置</a:t>
            </a:r>
          </a:p>
        </p:txBody>
      </p:sp>
      <p:sp>
        <p:nvSpPr>
          <p:cNvPr id="19" name=""/>
          <p:cNvSpPr/>
          <p:nvPr/>
        </p:nvSpPr>
        <p:spPr>
          <a:xfrm>
            <a:off x="10323576" y="716280"/>
            <a:ext cx="2267712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20" name=""/>
          <p:cNvSpPr/>
          <p:nvPr/>
        </p:nvSpPr>
        <p:spPr>
          <a:xfrm>
            <a:off x="5867400" y="3633216"/>
            <a:ext cx="1725168" cy="1706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606060"/>
                </a:solidFill>
                <a:latin typeface="Arial"/>
              </a:rPr>
              <a:t>a</a:t>
            </a:r>
            <a:r>
              <a:rPr lang="zh-TW" sz="1000">
                <a:solidFill>
                  <a:srgbClr val="A9A9A9"/>
                </a:solidFill>
                <a:latin typeface="MingLiU"/>
                <a:ea typeface="MingLiU"/>
              </a:rPr>
              <a:t>线上配置 </a:t>
            </a:r>
            <a:r>
              <a:rPr lang="zh-TW" sz="1000">
                <a:solidFill>
                  <a:srgbClr val="606060"/>
                </a:solidFill>
                <a:latin typeface="MingLiU"/>
                <a:ea typeface="MingLiU"/>
              </a:rPr>
              <a:t>丿</a:t>
            </a:r>
            <a:r>
              <a:rPr lang="zh-TW" sz="1000">
                <a:solidFill>
                  <a:srgbClr val="A9A9A9"/>
                </a:solidFill>
                <a:latin typeface="MingLiU"/>
                <a:ea typeface="MingLiU"/>
              </a:rPr>
              <a:t>■测试配置</a:t>
            </a:r>
          </a:p>
        </p:txBody>
      </p:sp>
      <p:sp>
        <p:nvSpPr>
          <p:cNvPr id="21" name=""/>
          <p:cNvSpPr/>
          <p:nvPr/>
        </p:nvSpPr>
        <p:spPr>
          <a:xfrm>
            <a:off x="9787128" y="3630168"/>
            <a:ext cx="1825752" cy="1737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606060"/>
                </a:solidFill>
                <a:latin typeface="Arial"/>
              </a:rPr>
              <a:t>Ik</a:t>
            </a:r>
            <a:r>
              <a:rPr lang="zh-TW" sz="1000">
                <a:solidFill>
                  <a:srgbClr val="A9A9A9"/>
                </a:solidFill>
                <a:latin typeface="MingLiU"/>
                <a:ea typeface="MingLiU"/>
              </a:rPr>
              <a:t>日志 </a:t>
            </a:r>
            <a:r>
              <a:rPr lang="zh-TW" sz="1000">
                <a:solidFill>
                  <a:srgbClr val="606060"/>
                </a:solidFill>
                <a:latin typeface="MingLiU"/>
                <a:ea typeface="MingLiU"/>
              </a:rPr>
              <a:t>自历史 </a:t>
            </a:r>
            <a:r>
              <a:rPr lang="zh-TW" sz="1000">
                <a:solidFill>
                  <a:srgbClr val="74869D"/>
                </a:solidFill>
                <a:latin typeface="MingLiU"/>
                <a:ea typeface="MingLiU"/>
              </a:rPr>
              <a:t>①依赧</a:t>
            </a:r>
          </a:p>
        </p:txBody>
      </p:sp>
      <p:sp>
        <p:nvSpPr>
          <p:cNvPr id="22" name=""/>
          <p:cNvSpPr/>
          <p:nvPr/>
        </p:nvSpPr>
        <p:spPr>
          <a:xfrm>
            <a:off x="3800856" y="6952488"/>
            <a:ext cx="1219200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1000">
                <a:solidFill>
                  <a:srgbClr val="A9A9A9"/>
                </a:solidFill>
                <a:latin typeface="MingLiU"/>
                <a:ea typeface="MingLiU"/>
              </a:rPr>
              <a:t>/大象 </a:t>
            </a:r>
            <a:r>
              <a:rPr lang="zh-TW" sz="1000">
                <a:solidFill>
                  <a:srgbClr val="A9A9A9"/>
                </a:solidFill>
                <a:latin typeface="MingLiU"/>
                <a:ea typeface="MingLiU"/>
              </a:rPr>
              <a:t>/邮件</a:t>
            </a:r>
            <a:r>
              <a:rPr lang="en-US" sz="1000">
                <a:solidFill>
                  <a:srgbClr val="30302F"/>
                </a:solidFill>
                <a:latin typeface="Arial"/>
              </a:rPr>
              <a:t>O</a:t>
            </a:r>
          </a:p>
        </p:txBody>
      </p:sp>
      <p:sp>
        <p:nvSpPr>
          <p:cNvPr id="23" name=""/>
          <p:cNvSpPr/>
          <p:nvPr/>
        </p:nvSpPr>
        <p:spPr>
          <a:xfrm>
            <a:off x="2493264" y="2383536"/>
            <a:ext cx="9454896" cy="225552"/>
          </a:xfrm>
          <a:prstGeom prst="rect">
            <a:avLst/>
          </a:prstGeom>
          <a:solidFill>
            <a:srgbClr val="191919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280"/>
              </a:spcBef>
            </a:pPr>
            <a:r>
              <a:rPr lang="en-US" sz="1600">
                <a:solidFill>
                  <a:srgbClr val="606060"/>
                </a:solidFill>
                <a:latin typeface="Arial"/>
              </a:rPr>
              <a:t>DataOpenPlatform   </a:t>
            </a:r>
            <a:r>
              <a:rPr lang="en-US" sz="1000">
                <a:solidFill>
                  <a:srgbClr val="606060"/>
                </a:solidFill>
                <a:latin typeface="Arial"/>
              </a:rPr>
              <a:t>ETL^ Hadoop^ Querier^   Scheduler»   </a:t>
            </a:r>
            <a:r>
              <a:rPr lang="zh-TW" sz="1000">
                <a:solidFill>
                  <a:srgbClr val="606060"/>
                </a:solidFill>
                <a:latin typeface="MingLiU"/>
                <a:ea typeface="MingLiU"/>
              </a:rPr>
              <a:t>敏据接入〜 </a:t>
            </a:r>
            <a:r>
              <a:rPr lang="en-US" sz="1000">
                <a:solidFill>
                  <a:srgbClr val="606060"/>
                </a:solidFill>
                <a:latin typeface="Arial"/>
              </a:rPr>
              <a:t>Storm▼ HBase* DLM^ </a:t>
            </a:r>
            <a:r>
              <a:rPr lang="zh-TW" sz="1000">
                <a:solidFill>
                  <a:srgbClr val="606060"/>
                </a:solidFill>
                <a:latin typeface="MingLiU"/>
                <a:ea typeface="MingLiU"/>
              </a:rPr>
              <a:t>谢语宸［退出］</a:t>
            </a: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868680" y="3328416"/>
          <a:ext cx="2892552" cy="4276344"/>
        </p:xfrm>
        <a:graphic>
          <a:graphicData uri="http://schemas.openxmlformats.org/drawingml/2006/table">
            <a:tbl>
              <a:tblPr/>
              <a:tblGrid>
                <a:gridCol w="1627632"/>
                <a:gridCol w="1264920"/>
              </a:tblGrid>
              <a:tr h="283464">
                <a:tc gridSpan="2"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A9A9A9"/>
                          </a:solidFill>
                          <a:latin typeface="MingLiU"/>
                          <a:ea typeface="MingLiU"/>
                        </a:rPr>
                        <a:t>拓扑管理</a:t>
                      </a:r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400"/>
                    </a:p>
                  </a:txBody>
                  <a:tcPr marL="0" marR="0" marT="0" marB="0"/>
                </a:tc>
              </a:tr>
              <a:tr h="271272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作业状态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/>
                </a:tc>
              </a:tr>
              <a:tr h="262128">
                <a:tc>
                  <a:txBody>
                    <a:bodyPr lIns="0" tIns="0" rIns="0" bIns="0">
                      <a:noAutofit/>
                    </a:bodyPr>
                    <a:p>
                      <a:pPr indent="139700">
                        <a:spcBef>
                          <a:spcPts val="280"/>
                        </a:spcBef>
                      </a:pPr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注册作业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/>
                </a:tc>
              </a:tr>
              <a:tr h="259080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sz="1000">
                          <a:solidFill>
                            <a:srgbClr val="53ABDB"/>
                          </a:solidFill>
                          <a:latin typeface="Arial"/>
                        </a:rPr>
                        <a:t>Kafka Topics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/>
                      <a:r>
                        <a:rPr lang="en-US" sz="1000">
                          <a:solidFill>
                            <a:srgbClr val="74869D"/>
                          </a:solidFill>
                          <a:latin typeface="Arial"/>
                        </a:rPr>
                        <a:t>MS</a:t>
                      </a:r>
                    </a:p>
                  </a:txBody>
                  <a:tcPr marL="0" marR="0" marT="0" marB="0" anchor="b"/>
                </a:tc>
              </a:tr>
              <a:tr h="259080">
                <a:tc>
                  <a:txBody>
                    <a:bodyPr lIns="0" tIns="0" rIns="0" bIns="0">
                      <a:noAutofit/>
                    </a:bodyPr>
                    <a:p>
                      <a:pPr indent="139700">
                        <a:spcBef>
                          <a:spcPts val="280"/>
                        </a:spcBef>
                      </a:pPr>
                      <a:r>
                        <a:rPr lang="en-US" sz="1000">
                          <a:solidFill>
                            <a:srgbClr val="53ABDB"/>
                          </a:solidFill>
                          <a:latin typeface="Arial"/>
                        </a:rPr>
                        <a:t>Storm Wlkl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/>
                </a:tc>
              </a:tr>
              <a:tr h="313944">
                <a:tc>
                  <a:txBody>
                    <a:bodyPr lIns="0" tIns="0" rIns="0" bIns="0">
                      <a:noAutofit/>
                    </a:bodyPr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/>
                      <a:r>
                        <a:rPr lang="en-US" sz="1000">
                          <a:solidFill>
                            <a:srgbClr val="74869D"/>
                          </a:solidFill>
                          <a:latin typeface="Arial"/>
                        </a:rPr>
                        <a:t>Git</a:t>
                      </a:r>
                      <a:r>
                        <a:rPr lang="zh-TW" sz="10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仓库</a:t>
                      </a:r>
                    </a:p>
                  </a:txBody>
                  <a:tcPr marL="0" marR="0" marT="0" marB="0" anchor="ctr"/>
                </a:tc>
              </a:tr>
              <a:tr h="36880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A9A9A9"/>
                          </a:solidFill>
                          <a:latin typeface="MingLiU"/>
                          <a:ea typeface="MingLiU"/>
                        </a:rPr>
                        <a:t>管理员菜单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/>
                      <a:r>
                        <a:rPr lang="zh-TW" sz="10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组统架构</a:t>
                      </a:r>
                    </a:p>
                  </a:txBody>
                  <a:tcPr marL="0" marR="0" marT="0" marB="0" anchor="b"/>
                </a:tc>
              </a:tr>
              <a:tr h="216408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篥群管理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机器管理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/>
                      <a:r>
                        <a:rPr lang="zh-TW" sz="10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用户组</a:t>
                      </a:r>
                    </a:p>
                  </a:txBody>
                  <a:tcPr marL="0" marR="0" marT="0" marB="0"/>
                </a:tc>
              </a:tr>
              <a:tr h="213360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sz="1000">
                          <a:solidFill>
                            <a:srgbClr val="53ABDB"/>
                          </a:solidFill>
                          <a:latin typeface="Arial"/>
                        </a:rPr>
                        <a:t>LogParser# </a:t>
                      </a:r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理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</a:tr>
              <a:tr h="298704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sz="1000">
                          <a:solidFill>
                            <a:srgbClr val="53ABDB"/>
                          </a:solidFill>
                          <a:latin typeface="Arial"/>
                        </a:rPr>
                        <a:t>Kafka2E S </a:t>
                      </a:r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管理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/>
                      <a:r>
                        <a:rPr lang="zh-TW" sz="10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负责人邮箱</a:t>
                      </a:r>
                    </a:p>
                  </a:txBody>
                  <a:tcPr marL="0" marR="0" marT="0" marB="0"/>
                </a:tc>
              </a:tr>
              <a:tr h="204216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我的</a:t>
                      </a:r>
                      <a:r>
                        <a:rPr lang="en-US" sz="1000">
                          <a:solidFill>
                            <a:srgbClr val="53ABDB"/>
                          </a:solidFill>
                          <a:latin typeface="Arial"/>
                        </a:rPr>
                        <a:t>Review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</a:tr>
              <a:tr h="304800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配置管理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/>
                      <a:r>
                        <a:rPr lang="zh-TW" sz="10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调度状态</a:t>
                      </a:r>
                    </a:p>
                  </a:txBody>
                  <a:tcPr marL="0" marR="0" marT="0" marB="0"/>
                </a:tc>
              </a:tr>
              <a:tr h="256032">
                <a:tc>
                  <a:txBody>
                    <a:bodyPr lIns="0" tIns="0" rIns="0" bIns="0">
                      <a:noAutofit/>
                    </a:bodyPr>
                    <a:p>
                      <a:pPr indent="139700">
                        <a:spcBef>
                          <a:spcPts val="350"/>
                        </a:spcBef>
                      </a:pPr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集群维护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58800">
                        <a:spcBef>
                          <a:spcPts val="280"/>
                        </a:spcBef>
                      </a:pPr>
                      <a:r>
                        <a:rPr lang="zh-TW" sz="10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报警方式</a:t>
                      </a:r>
                    </a:p>
                  </a:txBody>
                  <a:tcPr marL="0" marR="0" marT="0" marB="0"/>
                </a:tc>
              </a:tr>
              <a:tr h="265176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sz="1000">
                          <a:solidFill>
                            <a:srgbClr val="53ABDB"/>
                          </a:solidFill>
                          <a:latin typeface="Arial"/>
                        </a:rPr>
                        <a:t>Topic</a:t>
                      </a:r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依赖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/>
                </a:tc>
              </a:tr>
              <a:tr h="192024"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zh-TW" sz="1000">
                          <a:solidFill>
                            <a:srgbClr val="53ABDB"/>
                          </a:solidFill>
                          <a:latin typeface="MingLiU"/>
                          <a:ea typeface="MingLiU"/>
                        </a:rPr>
                        <a:t>指标管理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00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3919728" y="5431536"/>
            <a:ext cx="4230624" cy="191109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8887968" y="3182112"/>
            <a:ext cx="1911096" cy="77724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9924288" y="7239000"/>
            <a:ext cx="2127504" cy="135026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0415016" y="6059424"/>
            <a:ext cx="2008632" cy="115214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8513064" y="4370832"/>
            <a:ext cx="1551432" cy="1688592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350520" y="3176016"/>
            <a:ext cx="8519160" cy="2002536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822960" y="768096"/>
            <a:ext cx="3087624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离线计算</a:t>
            </a:r>
          </a:p>
        </p:txBody>
      </p:sp>
      <p:sp>
        <p:nvSpPr>
          <p:cNvPr id="9" name=""/>
          <p:cNvSpPr/>
          <p:nvPr/>
        </p:nvSpPr>
        <p:spPr>
          <a:xfrm>
            <a:off x="10847832" y="3166872"/>
            <a:ext cx="1557528" cy="4114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u="sng" sz="2400">
                <a:latin typeface="Arial"/>
              </a:rPr>
              <a:t>RSQL</a:t>
            </a:r>
            <a:r>
              <a:rPr lang="zh-TW" u="sng" sz="2500">
                <a:solidFill>
                  <a:srgbClr val="30302F"/>
                </a:solidFill>
                <a:latin typeface="MingLiU"/>
                <a:ea typeface="MingLiU"/>
              </a:rPr>
              <a:t>解析丫</a:t>
            </a:r>
          </a:p>
        </p:txBody>
      </p:sp>
      <p:sp>
        <p:nvSpPr>
          <p:cNvPr id="10" name=""/>
          <p:cNvSpPr/>
          <p:nvPr/>
        </p:nvSpPr>
        <p:spPr>
          <a:xfrm>
            <a:off x="11271504" y="3621024"/>
            <a:ext cx="1118616" cy="4389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u="sng" sz="2500">
                <a:solidFill>
                  <a:srgbClr val="30302F"/>
                </a:solidFill>
                <a:latin typeface="MingLiU"/>
                <a:ea typeface="MingLiU"/>
              </a:rPr>
              <a:t>鉴权</a:t>
            </a:r>
            <a:r>
              <a:rPr lang="en-US" u="sng" sz="2500">
                <a:solidFill>
                  <a:srgbClr val="30302F"/>
                </a:solidFill>
                <a:latin typeface="MingLiU"/>
              </a:rPr>
              <a:t>］</a:t>
            </a:r>
          </a:p>
        </p:txBody>
      </p:sp>
      <p:sp>
        <p:nvSpPr>
          <p:cNvPr id="11" name=""/>
          <p:cNvSpPr/>
          <p:nvPr/>
        </p:nvSpPr>
        <p:spPr>
          <a:xfrm>
            <a:off x="2103120" y="4343400"/>
            <a:ext cx="731520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latin typeface="Arial"/>
              </a:rPr>
              <a:t>ODS</a:t>
            </a:r>
          </a:p>
        </p:txBody>
      </p:sp>
      <p:sp>
        <p:nvSpPr>
          <p:cNvPr id="12" name=""/>
          <p:cNvSpPr/>
          <p:nvPr/>
        </p:nvSpPr>
        <p:spPr>
          <a:xfrm>
            <a:off x="8692896" y="4562856"/>
            <a:ext cx="502920" cy="2834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2400">
                <a:latin typeface="Arial"/>
              </a:rPr>
              <a:t>DM</a:t>
            </a:r>
          </a:p>
        </p:txBody>
      </p:sp>
      <p:sp>
        <p:nvSpPr>
          <p:cNvPr id="13" name=""/>
          <p:cNvSpPr/>
          <p:nvPr/>
        </p:nvSpPr>
        <p:spPr>
          <a:xfrm>
            <a:off x="3840480" y="4706112"/>
            <a:ext cx="563880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latin typeface="Arial"/>
              </a:rPr>
              <a:t>DW</a:t>
            </a:r>
          </a:p>
        </p:txBody>
      </p:sp>
      <p:sp>
        <p:nvSpPr>
          <p:cNvPr id="14" name=""/>
          <p:cNvSpPr/>
          <p:nvPr/>
        </p:nvSpPr>
        <p:spPr>
          <a:xfrm>
            <a:off x="8720328" y="4971288"/>
            <a:ext cx="1042416" cy="2377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30302F"/>
                </a:solidFill>
                <a:latin typeface="Arial"/>
              </a:rPr>
              <a:t>mart xx</a:t>
            </a:r>
          </a:p>
        </p:txBody>
      </p:sp>
      <p:sp>
        <p:nvSpPr>
          <p:cNvPr id="15" name=""/>
          <p:cNvSpPr/>
          <p:nvPr/>
        </p:nvSpPr>
        <p:spPr>
          <a:xfrm>
            <a:off x="5297424" y="4989576"/>
            <a:ext cx="1490472" cy="304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500">
                <a:solidFill>
                  <a:srgbClr val="30302F"/>
                </a:solidFill>
                <a:latin typeface="MingLiU"/>
                <a:ea typeface="MingLiU"/>
              </a:rPr>
              <a:t>维度表</a:t>
            </a:r>
            <a:r>
              <a:rPr lang="en-US" sz="2400">
                <a:solidFill>
                  <a:srgbClr val="30302F"/>
                </a:solidFill>
                <a:latin typeface="Arial"/>
              </a:rPr>
              <a:t>dim</a:t>
            </a:r>
          </a:p>
        </p:txBody>
      </p:sp>
      <p:sp>
        <p:nvSpPr>
          <p:cNvPr id="16" name=""/>
          <p:cNvSpPr/>
          <p:nvPr/>
        </p:nvSpPr>
        <p:spPr>
          <a:xfrm>
            <a:off x="11305032" y="5053584"/>
            <a:ext cx="664464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latin typeface="Arial"/>
              </a:rPr>
              <a:t>Hive</a:t>
            </a:r>
          </a:p>
        </p:txBody>
      </p:sp>
      <p:sp>
        <p:nvSpPr>
          <p:cNvPr id="17" name=""/>
          <p:cNvSpPr/>
          <p:nvPr/>
        </p:nvSpPr>
        <p:spPr>
          <a:xfrm>
            <a:off x="2133600" y="5114544"/>
            <a:ext cx="853440" cy="3718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u="sng" sz="2400">
                <a:solidFill>
                  <a:srgbClr val="30302F"/>
                </a:solidFill>
                <a:latin typeface="Arial"/>
              </a:rPr>
              <a:t>"g</a:t>
            </a:r>
          </a:p>
        </p:txBody>
      </p:sp>
      <p:sp>
        <p:nvSpPr>
          <p:cNvPr id="18" name=""/>
          <p:cNvSpPr/>
          <p:nvPr/>
        </p:nvSpPr>
        <p:spPr>
          <a:xfrm>
            <a:off x="8772144" y="5465064"/>
            <a:ext cx="935736" cy="2529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30302F"/>
                </a:solidFill>
                <a:latin typeface="Arial"/>
              </a:rPr>
              <a:t>ba xxx</a:t>
            </a:r>
          </a:p>
        </p:txBody>
      </p:sp>
      <p:sp>
        <p:nvSpPr>
          <p:cNvPr id="19" name=""/>
          <p:cNvSpPr/>
          <p:nvPr/>
        </p:nvSpPr>
        <p:spPr>
          <a:xfrm>
            <a:off x="11170920" y="5489448"/>
            <a:ext cx="926592" cy="3718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30302F"/>
                </a:solidFill>
                <a:latin typeface="Arial"/>
              </a:rPr>
              <a:t>Mysql</a:t>
            </a:r>
          </a:p>
        </p:txBody>
      </p:sp>
      <p:sp>
        <p:nvSpPr>
          <p:cNvPr id="20" name=""/>
          <p:cNvSpPr/>
          <p:nvPr/>
        </p:nvSpPr>
        <p:spPr>
          <a:xfrm>
            <a:off x="3971544" y="5577840"/>
            <a:ext cx="1002792" cy="3413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500">
                <a:latin typeface="MingLiU"/>
                <a:ea typeface="MingLiU"/>
              </a:rPr>
              <a:t>基础层</a:t>
            </a:r>
          </a:p>
        </p:txBody>
      </p:sp>
      <p:sp>
        <p:nvSpPr>
          <p:cNvPr id="21" name=""/>
          <p:cNvSpPr/>
          <p:nvPr/>
        </p:nvSpPr>
        <p:spPr>
          <a:xfrm>
            <a:off x="2093976" y="5763768"/>
            <a:ext cx="1298448" cy="3474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2500">
                <a:solidFill>
                  <a:srgbClr val="30302F"/>
                </a:solidFill>
                <a:latin typeface="MingLiU"/>
                <a:ea typeface="MingLiU"/>
              </a:rPr>
              <a:t>日志解析</a:t>
            </a:r>
          </a:p>
        </p:txBody>
      </p:sp>
      <p:sp>
        <p:nvSpPr>
          <p:cNvPr id="22" name=""/>
          <p:cNvSpPr/>
          <p:nvPr/>
        </p:nvSpPr>
        <p:spPr>
          <a:xfrm>
            <a:off x="11161776" y="5955792"/>
            <a:ext cx="957072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latin typeface="Arial"/>
              </a:rPr>
              <a:t>Presto</a:t>
            </a:r>
          </a:p>
        </p:txBody>
      </p:sp>
      <p:sp>
        <p:nvSpPr>
          <p:cNvPr id="23" name=""/>
          <p:cNvSpPr/>
          <p:nvPr/>
        </p:nvSpPr>
        <p:spPr>
          <a:xfrm>
            <a:off x="11262360" y="6403848"/>
            <a:ext cx="707136" cy="3688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30302F"/>
                </a:solidFill>
                <a:latin typeface="Arial"/>
              </a:rPr>
              <a:t>Kylin</a:t>
            </a:r>
          </a:p>
        </p:txBody>
      </p:sp>
      <p:sp>
        <p:nvSpPr>
          <p:cNvPr id="24" name=""/>
          <p:cNvSpPr/>
          <p:nvPr/>
        </p:nvSpPr>
        <p:spPr>
          <a:xfrm>
            <a:off x="8875776" y="6827520"/>
            <a:ext cx="682752" cy="2834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2400">
                <a:latin typeface="Arial"/>
              </a:rPr>
              <a:t>APP</a:t>
            </a:r>
          </a:p>
        </p:txBody>
      </p:sp>
      <p:sp>
        <p:nvSpPr>
          <p:cNvPr id="25" name=""/>
          <p:cNvSpPr/>
          <p:nvPr/>
        </p:nvSpPr>
        <p:spPr>
          <a:xfrm>
            <a:off x="2161032" y="6928104"/>
            <a:ext cx="1158240" cy="2590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u="sng" sz="2000">
                <a:solidFill>
                  <a:srgbClr val="30302F"/>
                </a:solidFill>
                <a:latin typeface="Arial"/>
              </a:rPr>
              <a:t>original_db</a:t>
            </a:r>
          </a:p>
        </p:txBody>
      </p:sp>
      <p:sp>
        <p:nvSpPr>
          <p:cNvPr id="26" name=""/>
          <p:cNvSpPr/>
          <p:nvPr/>
        </p:nvSpPr>
        <p:spPr>
          <a:xfrm>
            <a:off x="2161032" y="7461504"/>
            <a:ext cx="1130808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u="sng" sz="2000">
                <a:solidFill>
                  <a:srgbClr val="30302F"/>
                </a:solidFill>
                <a:latin typeface="Arial"/>
              </a:rPr>
              <a:t>original_xx</a:t>
            </a:r>
          </a:p>
        </p:txBody>
      </p:sp>
      <p:sp>
        <p:nvSpPr>
          <p:cNvPr id="27" name=""/>
          <p:cNvSpPr/>
          <p:nvPr/>
        </p:nvSpPr>
        <p:spPr>
          <a:xfrm>
            <a:off x="3395472" y="7912608"/>
            <a:ext cx="85344" cy="853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200">
                <a:latin typeface="MingLiU"/>
              </a:rPr>
              <a:t>✓</a:t>
            </a:r>
          </a:p>
        </p:txBody>
      </p:sp>
      <p:sp>
        <p:nvSpPr>
          <p:cNvPr id="28" name=""/>
          <p:cNvSpPr/>
          <p:nvPr/>
        </p:nvSpPr>
        <p:spPr>
          <a:xfrm>
            <a:off x="350520" y="8302752"/>
            <a:ext cx="188976" cy="231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1600">
                <a:solidFill>
                  <a:srgbClr val="30302F"/>
                </a:solidFill>
                <a:latin typeface="MingLiU"/>
                <a:ea typeface="MingLiU"/>
              </a:rPr>
              <a:t>丁</a:t>
            </a:r>
          </a:p>
        </p:txBody>
      </p:sp>
      <p:sp>
        <p:nvSpPr>
          <p:cNvPr id="29" name=""/>
          <p:cNvSpPr/>
          <p:nvPr/>
        </p:nvSpPr>
        <p:spPr>
          <a:xfrm>
            <a:off x="3060192" y="8348472"/>
            <a:ext cx="79248" cy="2560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2200">
                <a:solidFill>
                  <a:srgbClr val="606060"/>
                </a:solidFill>
                <a:latin typeface="Arial"/>
              </a:rPr>
              <a:t>1</a:t>
            </a:r>
          </a:p>
        </p:txBody>
      </p:sp>
      <p:sp>
        <p:nvSpPr>
          <p:cNvPr id="30" name=""/>
          <p:cNvSpPr/>
          <p:nvPr/>
        </p:nvSpPr>
        <p:spPr>
          <a:xfrm>
            <a:off x="10323576" y="716280"/>
            <a:ext cx="2267712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32" name=""/>
          <p:cNvSpPr/>
          <p:nvPr/>
        </p:nvSpPr>
        <p:spPr>
          <a:xfrm>
            <a:off x="350520" y="4968240"/>
            <a:ext cx="1146048" cy="2255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30302F"/>
                </a:solidFill>
                <a:latin typeface="Arial"/>
              </a:rPr>
              <a:t>Camus</a:t>
            </a:r>
          </a:p>
        </p:txBody>
      </p:sp>
      <p:sp>
        <p:nvSpPr>
          <p:cNvPr id="33" name=""/>
          <p:cNvSpPr/>
          <p:nvPr/>
        </p:nvSpPr>
        <p:spPr>
          <a:xfrm>
            <a:off x="350520" y="5318760"/>
            <a:ext cx="1295400" cy="30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2500">
                <a:solidFill>
                  <a:srgbClr val="30302F"/>
                </a:solidFill>
                <a:latin typeface="MingLiU"/>
                <a:ea typeface="MingLiU"/>
              </a:rPr>
              <a:t>数据拉取</a:t>
            </a:r>
          </a:p>
        </p:txBody>
      </p:sp>
      <p:sp>
        <p:nvSpPr>
          <p:cNvPr id="34" name=""/>
          <p:cNvSpPr/>
          <p:nvPr/>
        </p:nvSpPr>
        <p:spPr>
          <a:xfrm>
            <a:off x="6736080" y="7729728"/>
            <a:ext cx="3361944" cy="4693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u="sng" sz="3500">
                <a:latin typeface="Arial"/>
              </a:rPr>
              <a:t>Hive on HAdoop )</a:t>
            </a:r>
          </a:p>
        </p:txBody>
      </p:sp>
      <p:sp>
        <p:nvSpPr>
          <p:cNvPr id="35" name=""/>
          <p:cNvSpPr/>
          <p:nvPr/>
        </p:nvSpPr>
        <p:spPr>
          <a:xfrm>
            <a:off x="2118360" y="6230112"/>
            <a:ext cx="1219200" cy="4602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u="sng" sz="2000">
                <a:solidFill>
                  <a:srgbClr val="30302F"/>
                </a:solidFill>
                <a:latin typeface="Arial"/>
              </a:rPr>
              <a:t>originaUo,</a:t>
            </a:r>
          </a:p>
        </p:txBody>
      </p:sp>
      <p:sp>
        <p:nvSpPr>
          <p:cNvPr id="36" name=""/>
          <p:cNvSpPr/>
          <p:nvPr/>
        </p:nvSpPr>
        <p:spPr>
          <a:xfrm>
            <a:off x="4224528" y="6193536"/>
            <a:ext cx="292608" cy="30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100">
                <a:latin typeface="MingLiU"/>
                <a:ea typeface="MingLiU"/>
              </a:rPr>
              <a:t>事</a:t>
            </a:r>
          </a:p>
        </p:txBody>
      </p:sp>
      <p:sp>
        <p:nvSpPr>
          <p:cNvPr id="37" name=""/>
          <p:cNvSpPr/>
          <p:nvPr/>
        </p:nvSpPr>
        <p:spPr>
          <a:xfrm>
            <a:off x="4227576" y="6541008"/>
            <a:ext cx="283464" cy="30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实</a:t>
            </a:r>
          </a:p>
        </p:txBody>
      </p:sp>
      <p:sp>
        <p:nvSpPr>
          <p:cNvPr id="38" name=""/>
          <p:cNvSpPr/>
          <p:nvPr/>
        </p:nvSpPr>
        <p:spPr>
          <a:xfrm>
            <a:off x="4953000" y="6199632"/>
            <a:ext cx="307848" cy="2987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300">
                <a:solidFill>
                  <a:srgbClr val="30302F"/>
                </a:solidFill>
                <a:latin typeface="Arial"/>
              </a:rPr>
              <a:t>4/f</a:t>
            </a:r>
          </a:p>
        </p:txBody>
      </p:sp>
      <p:sp>
        <p:nvSpPr>
          <p:cNvPr id="39" name=""/>
          <p:cNvSpPr/>
          <p:nvPr/>
        </p:nvSpPr>
        <p:spPr>
          <a:xfrm>
            <a:off x="4962144" y="6544056"/>
            <a:ext cx="292608" cy="2926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200">
                <a:solidFill>
                  <a:srgbClr val="30302F"/>
                </a:solidFill>
                <a:latin typeface="MingLiU"/>
                <a:ea typeface="MingLiU"/>
              </a:rPr>
              <a:t>上</a:t>
            </a:r>
          </a:p>
        </p:txBody>
      </p:sp>
      <p:sp>
        <p:nvSpPr>
          <p:cNvPr id="40" name=""/>
          <p:cNvSpPr/>
          <p:nvPr/>
        </p:nvSpPr>
        <p:spPr>
          <a:xfrm>
            <a:off x="6836664" y="6211824"/>
            <a:ext cx="283464" cy="2834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100">
                <a:latin typeface="MingLiU"/>
                <a:ea typeface="MingLiU"/>
              </a:rPr>
              <a:t>聚</a:t>
            </a:r>
          </a:p>
        </p:txBody>
      </p:sp>
      <p:sp>
        <p:nvSpPr>
          <p:cNvPr id="41" name=""/>
          <p:cNvSpPr/>
          <p:nvPr/>
        </p:nvSpPr>
        <p:spPr>
          <a:xfrm>
            <a:off x="6830568" y="6541008"/>
            <a:ext cx="298704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i="1" sz="1000">
                <a:solidFill>
                  <a:srgbClr val="30302F"/>
                </a:solidFill>
                <a:latin typeface="Arial"/>
              </a:rPr>
              <a:t>4</a:t>
            </a:r>
          </a:p>
        </p:txBody>
      </p:sp>
      <p:sp>
        <p:nvSpPr>
          <p:cNvPr id="42" name=""/>
          <p:cNvSpPr/>
          <p:nvPr/>
        </p:nvSpPr>
        <p:spPr>
          <a:xfrm>
            <a:off x="7616952" y="6202680"/>
            <a:ext cx="228600" cy="2834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匚</a:t>
            </a:r>
          </a:p>
        </p:txBody>
      </p:sp>
      <p:sp>
        <p:nvSpPr>
          <p:cNvPr id="43" name=""/>
          <p:cNvSpPr/>
          <p:nvPr/>
        </p:nvSpPr>
        <p:spPr>
          <a:xfrm>
            <a:off x="7559040" y="6544056"/>
            <a:ext cx="292608" cy="2926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总</a:t>
            </a:r>
          </a:p>
        </p:txBody>
      </p:sp>
      <p:sp>
        <p:nvSpPr>
          <p:cNvPr id="44" name=""/>
          <p:cNvSpPr/>
          <p:nvPr/>
        </p:nvSpPr>
        <p:spPr>
          <a:xfrm>
            <a:off x="8967216" y="3444240"/>
            <a:ext cx="1069848" cy="2834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2400">
                <a:latin typeface="Arial"/>
              </a:rPr>
              <a:t>DM DB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2612136" y="768096"/>
            <a:ext cx="4428744" cy="771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-184150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离线计算部署架构</a:t>
            </a:r>
          </a:p>
        </p:txBody>
      </p:sp>
      <p:sp>
        <p:nvSpPr>
          <p:cNvPr id="3" name=""/>
          <p:cNvSpPr/>
          <p:nvPr/>
        </p:nvSpPr>
        <p:spPr>
          <a:xfrm>
            <a:off x="515112" y="4191000"/>
            <a:ext cx="2066544" cy="4175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平台应用层</a:t>
            </a:r>
          </a:p>
        </p:txBody>
      </p:sp>
      <p:sp>
        <p:nvSpPr>
          <p:cNvPr id="4" name=""/>
          <p:cNvSpPr/>
          <p:nvPr/>
        </p:nvSpPr>
        <p:spPr>
          <a:xfrm>
            <a:off x="9037320" y="6013704"/>
            <a:ext cx="1091184" cy="4297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3500">
                <a:latin typeface="Arial"/>
              </a:rPr>
              <a:t>Spark</a:t>
            </a:r>
          </a:p>
        </p:txBody>
      </p:sp>
      <p:sp>
        <p:nvSpPr>
          <p:cNvPr id="5" name=""/>
          <p:cNvSpPr/>
          <p:nvPr/>
        </p:nvSpPr>
        <p:spPr>
          <a:xfrm>
            <a:off x="10981944" y="6019800"/>
            <a:ext cx="1179576" cy="3413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3500">
                <a:latin typeface="Arial"/>
              </a:rPr>
              <a:t>Presto</a:t>
            </a:r>
          </a:p>
        </p:txBody>
      </p:sp>
      <p:sp>
        <p:nvSpPr>
          <p:cNvPr id="6" name=""/>
          <p:cNvSpPr/>
          <p:nvPr/>
        </p:nvSpPr>
        <p:spPr>
          <a:xfrm>
            <a:off x="515112" y="6181344"/>
            <a:ext cx="2063496" cy="4145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计算引擎层</a:t>
            </a:r>
          </a:p>
        </p:txBody>
      </p:sp>
      <p:sp>
        <p:nvSpPr>
          <p:cNvPr id="7" name=""/>
          <p:cNvSpPr/>
          <p:nvPr/>
        </p:nvSpPr>
        <p:spPr>
          <a:xfrm>
            <a:off x="3691128" y="7769352"/>
            <a:ext cx="1112520" cy="3535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500">
                <a:latin typeface="Arial"/>
              </a:rPr>
              <a:t>HDFS</a:t>
            </a:r>
          </a:p>
        </p:txBody>
      </p:sp>
      <p:sp>
        <p:nvSpPr>
          <p:cNvPr id="8" name=""/>
          <p:cNvSpPr/>
          <p:nvPr/>
        </p:nvSpPr>
        <p:spPr>
          <a:xfrm>
            <a:off x="7117080" y="7778496"/>
            <a:ext cx="1106424" cy="3352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3500">
                <a:latin typeface="Arial"/>
              </a:rPr>
              <a:t>YARN</a:t>
            </a:r>
          </a:p>
        </p:txBody>
      </p:sp>
      <p:sp>
        <p:nvSpPr>
          <p:cNvPr id="9" name=""/>
          <p:cNvSpPr/>
          <p:nvPr/>
        </p:nvSpPr>
        <p:spPr>
          <a:xfrm>
            <a:off x="10204704" y="7778496"/>
            <a:ext cx="1853184" cy="3413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3500">
                <a:latin typeface="Arial"/>
              </a:rPr>
              <a:t>Hive Meta</a:t>
            </a:r>
          </a:p>
        </p:txBody>
      </p:sp>
      <p:sp>
        <p:nvSpPr>
          <p:cNvPr id="10" name=""/>
          <p:cNvSpPr/>
          <p:nvPr/>
        </p:nvSpPr>
        <p:spPr>
          <a:xfrm>
            <a:off x="515112" y="7781544"/>
            <a:ext cx="2066544" cy="4206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基础服务层</a:t>
            </a:r>
          </a:p>
        </p:txBody>
      </p:sp>
      <p:sp>
        <p:nvSpPr>
          <p:cNvPr id="12" name=""/>
          <p:cNvSpPr/>
          <p:nvPr/>
        </p:nvSpPr>
        <p:spPr>
          <a:xfrm>
            <a:off x="2828544" y="3840480"/>
            <a:ext cx="9701784" cy="530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:在线::</a:t>
            </a:r>
            <a:r>
              <a:rPr lang="en-US" sz="3500">
                <a:solidFill>
                  <a:srgbClr val="30302F"/>
                </a:solidFill>
                <a:latin typeface="Arial"/>
              </a:rPr>
              <a:t>OLAP </a:t>
            </a:r>
            <a:r>
              <a:rPr lang="zh-CN" sz="2800">
                <a:solidFill>
                  <a:srgbClr val="30302F"/>
                </a:solidFill>
                <a:latin typeface="MingLiU"/>
                <a:ea typeface="MingLiU"/>
              </a:rPr>
              <a:t>”数</a:t>
            </a:r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据仓库数据挖掘"</a:t>
            </a:r>
            <a:r>
              <a:rPr lang="en-US" sz="3500">
                <a:solidFill>
                  <a:srgbClr val="30302F"/>
                </a:solidFill>
                <a:latin typeface="Arial"/>
              </a:rPr>
              <a:t>Adhoc </a:t>
            </a:r>
            <a:r>
              <a:rPr lang="zh-TW" sz="3500">
                <a:solidFill>
                  <a:srgbClr val="30302F"/>
                </a:solidFill>
                <a:latin typeface="Arial"/>
                <a:ea typeface="Arial"/>
              </a:rPr>
              <a:t>:</a:t>
            </a:r>
          </a:p>
        </p:txBody>
      </p:sp>
      <p:sp>
        <p:nvSpPr>
          <p:cNvPr id="13" name=""/>
          <p:cNvSpPr/>
          <p:nvPr/>
        </p:nvSpPr>
        <p:spPr>
          <a:xfrm>
            <a:off x="2828544" y="4370832"/>
            <a:ext cx="5151120" cy="4175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:业务</a:t>
            </a:r>
            <a:r>
              <a:rPr lang="zh-CN" sz="2800">
                <a:solidFill>
                  <a:srgbClr val="30302F"/>
                </a:solidFill>
                <a:latin typeface="MingLiU"/>
                <a:ea typeface="MingLiU"/>
              </a:rPr>
              <a:t>•:</a:t>
            </a:r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分析构建</a:t>
            </a:r>
          </a:p>
        </p:txBody>
      </p:sp>
      <p:sp>
        <p:nvSpPr>
          <p:cNvPr id="14" name=""/>
          <p:cNvSpPr/>
          <p:nvPr/>
        </p:nvSpPr>
        <p:spPr>
          <a:xfrm>
            <a:off x="8436864" y="4376928"/>
            <a:ext cx="4093464" cy="509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貝机器学习貝查询:</a:t>
            </a:r>
          </a:p>
        </p:txBody>
      </p:sp>
      <p:sp>
        <p:nvSpPr>
          <p:cNvPr id="15" name=""/>
          <p:cNvSpPr/>
          <p:nvPr/>
        </p:nvSpPr>
        <p:spPr>
          <a:xfrm>
            <a:off x="10323576" y="716280"/>
            <a:ext cx="2267712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2834640" y="5175504"/>
          <a:ext cx="5864352" cy="2045208"/>
        </p:xfrm>
        <a:graphic>
          <a:graphicData uri="http://schemas.openxmlformats.org/drawingml/2006/table">
            <a:tbl>
              <a:tblPr/>
              <a:tblGrid>
                <a:gridCol w="1798320"/>
                <a:gridCol w="1045464"/>
                <a:gridCol w="932688"/>
                <a:gridCol w="2087880"/>
              </a:tblGrid>
              <a:tr h="1033272"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ct val="96000"/>
                        </a:lnSpc>
                      </a:pPr>
                      <a:r>
                        <a:rPr lang="en-US" sz="3500">
                          <a:latin typeface="Arial"/>
                        </a:rPr>
                        <a:t>Cloud Table</a:t>
                      </a:r>
                    </a:p>
                  </a:txBody>
                  <a:tcPr marL="0" marR="0" marT="0" marB="0">
                    <a:solidFill>
                      <a:srgbClr val="FEEAAC"/>
                    </a:solidFill>
                  </a:tcPr>
                </a:tc>
                <a:tc gridSpan="2"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3500">
                          <a:latin typeface="Arial"/>
                        </a:rPr>
                        <a:t>Kylin</a:t>
                      </a:r>
                    </a:p>
                  </a:txBody>
                  <a:tcPr marL="0" marR="0" marT="0" marB="0" anchor="ctr">
                    <a:solidFill>
                      <a:srgbClr val="FEEAAC"/>
                    </a:solidFill>
                  </a:tcPr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49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3500">
                          <a:latin typeface="Arial"/>
                        </a:rPr>
                        <a:t>Hive</a:t>
                      </a:r>
                    </a:p>
                  </a:txBody>
                  <a:tcPr marL="0" marR="0" marT="0" marB="0" anchor="ctr">
                    <a:solidFill>
                      <a:srgbClr val="FEEAAC"/>
                    </a:solidFill>
                  </a:tcPr>
                </a:tc>
              </a:tr>
              <a:tr h="1011936">
                <a:tc gridSpan="2"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3500">
                          <a:latin typeface="Arial"/>
                        </a:rPr>
                        <a:t>HBase</a:t>
                      </a:r>
                    </a:p>
                  </a:txBody>
                  <a:tcPr marL="0" marR="0" marT="0" marB="0" anchor="ctr">
                    <a:solidFill>
                      <a:srgbClr val="FEEAAC"/>
                    </a:solidFill>
                  </a:tcPr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4800"/>
                    </a:p>
                  </a:txBody>
                  <a:tcPr marL="0" marR="0" marT="0" marB="0"/>
                </a:tc>
                <a:tc gridSpan="2"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3500">
                          <a:latin typeface="Arial"/>
                        </a:rPr>
                        <a:t>Mapred</a:t>
                      </a:r>
                    </a:p>
                  </a:txBody>
                  <a:tcPr marL="0" marR="0" marT="0" marB="0" anchor="ctr">
                    <a:solidFill>
                      <a:srgbClr val="FEEAAC"/>
                    </a:solidFill>
                  </a:tcPr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480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53440" y="774192"/>
            <a:ext cx="7726680" cy="8193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680"/>
              </a:spcAft>
            </a:pP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离线计算平台特性</a:t>
            </a:r>
          </a:p>
          <a:p>
            <a:pPr marL="750384" indent="0">
              <a:spcAft>
                <a:spcPts val="70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高可用，高可扩展</a:t>
            </a:r>
          </a:p>
          <a:p>
            <a:pPr marL="750384" indent="0">
              <a:spcAft>
                <a:spcPts val="70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多计算框架支持</a:t>
            </a:r>
          </a:p>
          <a:p>
            <a:pPr marL="750384" indent="0">
              <a:spcAft>
                <a:spcPts val="518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数据仓库开发模板</a:t>
            </a:r>
          </a:p>
          <a:p>
            <a:pPr marL="750384" indent="0">
              <a:spcAft>
                <a:spcPts val="910"/>
              </a:spcAft>
            </a:pPr>
            <a:r>
              <a:rPr lang="en-US" sz="4100">
                <a:latin typeface="MingLiU"/>
              </a:rPr>
              <a:t>• </a:t>
            </a:r>
            <a:r>
              <a:rPr lang="en-US" sz="3200">
                <a:latin typeface="Arial"/>
              </a:rPr>
              <a:t>42P+</a:t>
            </a:r>
            <a:r>
              <a:rPr lang="zh-TW" sz="4100">
                <a:latin typeface="MingLiU"/>
                <a:ea typeface="MingLiU"/>
              </a:rPr>
              <a:t>总存储量</a:t>
            </a:r>
          </a:p>
          <a:p>
            <a:pPr marL="750384" indent="0">
              <a:spcAft>
                <a:spcPts val="1470"/>
              </a:spcAft>
            </a:pPr>
            <a:r>
              <a:rPr lang="en-US" sz="4100">
                <a:latin typeface="MingLiU"/>
              </a:rPr>
              <a:t>• </a:t>
            </a:r>
            <a:r>
              <a:rPr lang="en-US" sz="3200">
                <a:latin typeface="Arial"/>
              </a:rPr>
              <a:t>I50K </a:t>
            </a:r>
            <a:r>
              <a:rPr lang="zh-TW" sz="4100">
                <a:latin typeface="MingLiU"/>
                <a:ea typeface="MingLiU"/>
              </a:rPr>
              <a:t>/天任务数</a:t>
            </a:r>
          </a:p>
          <a:p>
            <a:pPr marL="750384" indent="0">
              <a:spcAft>
                <a:spcPts val="910"/>
              </a:spcAft>
            </a:pPr>
            <a:r>
              <a:rPr lang="en-US" sz="4100">
                <a:latin typeface="MingLiU"/>
              </a:rPr>
              <a:t>• </a:t>
            </a:r>
            <a:r>
              <a:rPr lang="zh-TW" sz="3200">
                <a:latin typeface="Arial"/>
                <a:ea typeface="Arial"/>
              </a:rPr>
              <a:t>2500+</a:t>
            </a:r>
            <a:r>
              <a:rPr lang="zh-TW" sz="4100">
                <a:latin typeface="MingLiU"/>
                <a:ea typeface="MingLiU"/>
              </a:rPr>
              <a:t>节点</a:t>
            </a:r>
            <a:r>
              <a:rPr lang="zh-TW" sz="3200">
                <a:latin typeface="Arial"/>
                <a:ea typeface="Arial"/>
              </a:rPr>
              <a:t>,3</a:t>
            </a:r>
            <a:r>
              <a:rPr lang="zh-TW" sz="4100">
                <a:latin typeface="MingLiU"/>
                <a:ea typeface="MingLiU"/>
              </a:rPr>
              <a:t>机房统一名字空间</a:t>
            </a:r>
          </a:p>
          <a:p>
            <a:pPr marL="750384" indent="0"/>
            <a:r>
              <a:rPr lang="en-US" sz="4100">
                <a:latin typeface="MingLiU"/>
              </a:rPr>
              <a:t>• </a:t>
            </a:r>
            <a:r>
              <a:rPr lang="en-US" sz="3200">
                <a:latin typeface="Arial"/>
              </a:rPr>
              <a:t>I6K</a:t>
            </a:r>
            <a:r>
              <a:rPr lang="zh-TW" sz="4100">
                <a:latin typeface="MingLiU"/>
                <a:ea typeface="MingLiU"/>
              </a:rPr>
              <a:t>数据仓库数据表数</a:t>
            </a:r>
          </a:p>
        </p:txBody>
      </p:sp>
      <p:sp>
        <p:nvSpPr>
          <p:cNvPr id="3" name=""/>
          <p:cNvSpPr/>
          <p:nvPr/>
        </p:nvSpPr>
        <p:spPr>
          <a:xfrm>
            <a:off x="10354056" y="755904"/>
            <a:ext cx="2267712" cy="716280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6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2270760" y="4328160"/>
            <a:ext cx="131064" cy="49682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270760" y="3922776"/>
            <a:ext cx="131064" cy="22555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2267712" y="8918448"/>
            <a:ext cx="134112" cy="6644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/>
            <a:r>
              <a:rPr lang="zh-CN" sz="950">
                <a:solidFill>
                  <a:srgbClr val="A9A9A9"/>
                </a:solidFill>
                <a:latin typeface="Times New Roman"/>
                <a:ea typeface="Times New Roman"/>
              </a:rPr>
              <a:t>44</a:t>
            </a:r>
          </a:p>
          <a:p>
            <a:pPr algn="just" indent="0">
              <a:lnSpc>
                <a:spcPct val="96000"/>
              </a:lnSpc>
            </a:pPr>
            <a:r>
              <a:rPr lang="zh-CN" sz="950">
                <a:solidFill>
                  <a:srgbClr val="A9A9A9"/>
                </a:solidFill>
                <a:latin typeface="Times New Roman"/>
                <a:ea typeface="Times New Roman"/>
              </a:rPr>
              <a:t>45</a:t>
            </a:r>
          </a:p>
          <a:p>
            <a:pPr algn="just" indent="0"/>
            <a:r>
              <a:rPr lang="zh-CN" sz="950">
                <a:solidFill>
                  <a:srgbClr val="A9A9A9"/>
                </a:solidFill>
                <a:latin typeface="Times New Roman"/>
                <a:ea typeface="Times New Roman"/>
              </a:rPr>
              <a:t>46</a:t>
            </a:r>
          </a:p>
          <a:p>
            <a:pPr algn="just" indent="0">
              <a:lnSpc>
                <a:spcPct val="96000"/>
              </a:lnSpc>
            </a:pPr>
            <a:r>
              <a:rPr lang="zh-CN" sz="950">
                <a:solidFill>
                  <a:srgbClr val="A9A9A9"/>
                </a:solidFill>
                <a:latin typeface="Times New Roman"/>
                <a:ea typeface="Times New Roman"/>
              </a:rPr>
              <a:t>47</a:t>
            </a:r>
          </a:p>
          <a:p>
            <a:pPr indent="0">
              <a:lnSpc>
                <a:spcPct val="94000"/>
              </a:lnSpc>
            </a:pPr>
            <a:r>
              <a:rPr lang="zh-CN" sz="950">
                <a:solidFill>
                  <a:srgbClr val="A9A9A9"/>
                </a:solidFill>
                <a:latin typeface="Times New Roman"/>
                <a:ea typeface="Times New Roman"/>
              </a:rPr>
              <a:t>48</a:t>
            </a:r>
          </a:p>
        </p:txBody>
      </p:sp>
      <p:sp>
        <p:nvSpPr>
          <p:cNvPr id="5" name=""/>
          <p:cNvSpPr/>
          <p:nvPr/>
        </p:nvSpPr>
        <p:spPr>
          <a:xfrm>
            <a:off x="2499360" y="3084576"/>
            <a:ext cx="8336280" cy="23195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332808" indent="-381000">
              <a:lnSpc>
                <a:spcPts val="1104"/>
              </a:lnSpc>
              <a:spcAft>
                <a:spcPts val="630"/>
              </a:spcAft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"Description" 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美而影交易基础信息表(团购和选座)</a:t>
            </a:r>
          </a:p>
          <a:p>
            <a:pPr indent="0">
              <a:lnSpc>
                <a:spcPct val="86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##TaskInfo##</a:t>
            </a:r>
          </a:p>
          <a:p>
            <a:pPr algn="just" indent="0">
              <a:lnSpc>
                <a:spcPct val="86000"/>
              </a:lnSpc>
              <a:spcAft>
                <a:spcPts val="630"/>
              </a:spcAft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creator </a:t>
            </a:r>
            <a:r>
              <a:rPr lang="en-US" b="1" sz="1100">
                <a:solidFill>
                  <a:srgbClr val="74869D"/>
                </a:solidFill>
                <a:latin typeface="Times New Roman"/>
              </a:rPr>
              <a:t>■ </a:t>
            </a:r>
            <a:r>
              <a:rPr lang="en-US" b="1" sz="1100">
                <a:solidFill>
                  <a:srgbClr val="CF8987"/>
                </a:solidFill>
                <a:latin typeface="Times New Roman"/>
              </a:rPr>
              <a:t>*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lipenglOttneltuan.coim</a:t>
            </a:r>
            <a:r>
              <a:rPr lang="en-US" b="1" baseline="30000" sz="1100">
                <a:solidFill>
                  <a:srgbClr val="C06161"/>
                </a:solidFill>
                <a:latin typeface="Times New Roman"/>
              </a:rPr>
              <a:t>,</a:t>
            </a:r>
          </a:p>
          <a:p>
            <a:pPr algn="just" indent="0">
              <a:lnSpc>
                <a:spcPct val="86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source </a:t>
            </a:r>
            <a:r>
              <a:rPr lang="en-US" b="1" sz="1100">
                <a:solidFill>
                  <a:srgbClr val="74869D"/>
                </a:solidFill>
                <a:latin typeface="Times New Roman"/>
              </a:rPr>
              <a:t>■ (</a:t>
            </a:r>
          </a:p>
          <a:p>
            <a:pPr algn="just" indent="393700">
              <a:lnSpc>
                <a:spcPts val="1080"/>
              </a:lnSpc>
            </a:pPr>
            <a:r>
              <a:rPr lang="en-US" b="1" i="1" sz="1100">
                <a:solidFill>
                  <a:srgbClr val="C06161"/>
                </a:solidFill>
                <a:latin typeface="Times New Roman"/>
              </a:rPr>
              <a:t>db't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 METAChorigin-nobile-],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##—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这里的单引号内填写在■个數据拒链接执行</a:t>
            </a:r>
            <a:r>
              <a:rPr lang="en-US" b="1" sz="1100">
                <a:solidFill>
                  <a:srgbClr val="C38D5A"/>
                </a:solidFill>
                <a:latin typeface="Times New Roman"/>
              </a:rPr>
              <a:t>Extract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阶段，具体有哪些链接谓点击•査看 </a:t>
            </a:r>
            <a:r>
              <a:rPr lang="en-US" b="1" sz="1100">
                <a:solidFill>
                  <a:srgbClr val="C38D5A"/>
                </a:solidFill>
                <a:latin typeface="Times New Roman"/>
              </a:rPr>
              <a:t>META"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按紺查</a:t>
            </a:r>
            <a:r>
              <a:rPr lang="en-US" sz="1000">
                <a:solidFill>
                  <a:srgbClr val="C38D5A"/>
                </a:solidFill>
                <a:latin typeface="MingLiU"/>
              </a:rPr>
              <a:t>■</a:t>
            </a:r>
          </a:p>
          <a:p>
            <a:pPr indent="0">
              <a:lnSpc>
                <a:spcPts val="1080"/>
              </a:lnSpc>
              <a:spcAft>
                <a:spcPts val="630"/>
              </a:spcAft>
            </a:pPr>
            <a:r>
              <a:rPr lang="zh-TW" sz="1000">
                <a:solidFill>
                  <a:srgbClr val="74869D"/>
                </a:solidFill>
                <a:latin typeface="MingLiU"/>
                <a:ea typeface="MingLiU"/>
              </a:rPr>
              <a:t>&gt;</a:t>
            </a:r>
          </a:p>
          <a:p>
            <a:pPr algn="just" indent="0">
              <a:lnSpc>
                <a:spcPct val="86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stream </a:t>
            </a:r>
            <a:r>
              <a:rPr lang="en-US" b="1" sz="1100">
                <a:solidFill>
                  <a:srgbClr val="74869D"/>
                </a:solidFill>
                <a:latin typeface="Times New Roman"/>
              </a:rPr>
              <a:t>■ (</a:t>
            </a:r>
          </a:p>
          <a:p>
            <a:pPr indent="330200">
              <a:lnSpc>
                <a:spcPct val="86000"/>
              </a:lnSpc>
            </a:pPr>
            <a:r>
              <a:rPr lang="en-US" b="1" sz="1100">
                <a:solidFill>
                  <a:srgbClr val="CF8987"/>
                </a:solidFill>
                <a:latin typeface="Times New Roman"/>
              </a:rPr>
              <a:t>, 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format </a:t>
            </a:r>
            <a:r>
              <a:rPr lang="en-US" b="1" sz="1100">
                <a:solidFill>
                  <a:srgbClr val="CF8987"/>
                </a:solidFill>
                <a:latin typeface="Times New Roman"/>
              </a:rPr>
              <a:t>*</a:t>
            </a:r>
            <a:r>
              <a:rPr lang="zh-TW" b="1" sz="1100">
                <a:solidFill>
                  <a:srgbClr val="685DB5"/>
                </a:solidFill>
                <a:latin typeface="Times New Roman"/>
                <a:ea typeface="Times New Roman"/>
              </a:rPr>
              <a:t>:</a:t>
            </a:r>
          </a:p>
          <a:p>
            <a:pPr indent="0">
              <a:lnSpc>
                <a:spcPct val="86000"/>
              </a:lnSpc>
            </a:pPr>
            <a:r>
              <a:rPr lang="en-US" b="1" sz="1100">
                <a:solidFill>
                  <a:srgbClr val="CF8987"/>
                </a:solidFill>
                <a:latin typeface="Times New Roman"/>
              </a:rPr>
              <a:t>*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dt</a:t>
            </a:r>
            <a:r>
              <a:rPr lang="zh-TW" b="1" sz="1100">
                <a:solidFill>
                  <a:srgbClr val="C06161"/>
                </a:solidFill>
                <a:latin typeface="Times New Roman"/>
                <a:ea typeface="Times New Roman"/>
              </a:rPr>
              <a:t>,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order id.deal_id</a:t>
            </a:r>
            <a:r>
              <a:rPr lang="en-US" b="1" baseline="-25000" sz="1100">
                <a:solidFill>
                  <a:srgbClr val="C06161"/>
                </a:solidFill>
                <a:latin typeface="Times New Roman"/>
              </a:rPr>
              <a:t>t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deal time,use_time.cone,market city</a:t>
            </a:r>
            <a:r>
              <a:rPr lang="en-US" b="1" baseline="-25000" sz="1100">
                <a:solidFill>
                  <a:srgbClr val="C06161"/>
                </a:solidFill>
                <a:latin typeface="Times New Roman"/>
              </a:rPr>
              <a:t>t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business_id.business^name,main_poiid.main_poinam e</a:t>
            </a:r>
            <a:r>
              <a:rPr lang="en-US" b="1" baseline="-25000" sz="1100">
                <a:solidFill>
                  <a:srgbClr val="C06161"/>
                </a:solidFill>
                <a:latin typeface="Times New Roman"/>
              </a:rPr>
              <a:t>r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cinema id,cinema name,cinema city</a:t>
            </a:r>
            <a:r>
              <a:rPr lang="en-US" b="1" baseline="-25000" sz="1100">
                <a:solidFill>
                  <a:srgbClr val="C06161"/>
                </a:solidFill>
                <a:latin typeface="Times New Roman"/>
              </a:rPr>
              <a:t>f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bd name</a:t>
            </a:r>
            <a:r>
              <a:rPr lang="en-US" b="1" baseline="-25000" sz="1100">
                <a:solidFill>
                  <a:srgbClr val="C06161"/>
                </a:solidFill>
                <a:latin typeface="Times New Roman"/>
              </a:rPr>
              <a:t>r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deal_price</a:t>
            </a:r>
            <a:r>
              <a:rPr lang="en-US" b="1" baseline="-25000" sz="1100">
                <a:solidFill>
                  <a:srgbClr val="C06161"/>
                </a:solidFill>
                <a:latin typeface="Times New Roman"/>
              </a:rPr>
              <a:t>r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closing price</a:t>
            </a:r>
            <a:r>
              <a:rPr lang="en-US" b="1" baseline="-25000" sz="1100">
                <a:solidFill>
                  <a:srgbClr val="C06161"/>
                </a:solidFill>
                <a:latin typeface="Times New Roman"/>
              </a:rPr>
              <a:t>9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cost price,cost voucher,deal ticket, user id,Is new, is real ncw</a:t>
            </a:r>
            <a:r>
              <a:rPr lang="en-US" b="1" baseline="-25000" sz="1100">
                <a:solidFill>
                  <a:srgbClr val="C06161"/>
                </a:solidFill>
                <a:latin typeface="Times New Roman"/>
              </a:rPr>
              <a:t>r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 ActlvityidVmy activity *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&gt;     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这 </a:t>
            </a:r>
            <a:r>
              <a:rPr lang="en-US" b="1" sz="1100">
                <a:solidFill>
                  <a:srgbClr val="C38D5A"/>
                </a:solidFill>
                <a:latin typeface="Times New Roman"/>
              </a:rPr>
              <a:t>11 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而单引号中壊形百标表的列名</a:t>
            </a:r>
            <a:r>
              <a:rPr lang="zh-TW" sz="1000">
                <a:solidFill>
                  <a:srgbClr val="CF8987"/>
                </a:solidFill>
                <a:latin typeface="MingLiU"/>
                <a:ea typeface="MingLiU"/>
              </a:rPr>
              <a:t>厂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以 </a:t>
            </a:r>
            <a:r>
              <a:rPr lang="zh-TW" b="1" sz="1100">
                <a:solidFill>
                  <a:srgbClr val="C38D5A"/>
                </a:solidFill>
                <a:latin typeface="Times New Roman"/>
                <a:ea typeface="Times New Roman"/>
              </a:rPr>
              <a:t>58 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号分割, 按 </a:t>
            </a:r>
            <a:r>
              <a:rPr lang="en-US" b="1" sz="1100">
                <a:solidFill>
                  <a:srgbClr val="C38D5A"/>
                </a:solidFill>
                <a:latin typeface="Times New Roman"/>
              </a:rPr>
              <a:t>^Extract</a:t>
            </a:r>
          </a:p>
          <a:p>
            <a:pPr algn="just" indent="0">
              <a:lnSpc>
                <a:spcPts val="1080"/>
              </a:lnSpc>
            </a:pP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节点術靖果顺吞做对应厂特蛛稍况</a:t>
            </a:r>
            <a:r>
              <a:rPr lang="en-US" b="1" sz="1100">
                <a:solidFill>
                  <a:srgbClr val="C38D5A"/>
                </a:solidFill>
                <a:latin typeface="Times New Roman"/>
              </a:rPr>
              <a:t>Extmct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的版可议示于日标表顷般</a:t>
            </a:r>
          </a:p>
        </p:txBody>
      </p:sp>
      <p:sp>
        <p:nvSpPr>
          <p:cNvPr id="6" name=""/>
          <p:cNvSpPr/>
          <p:nvPr/>
        </p:nvSpPr>
        <p:spPr>
          <a:xfrm>
            <a:off x="2499360" y="5663184"/>
            <a:ext cx="4788408" cy="3938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84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target </a:t>
            </a:r>
            <a:r>
              <a:rPr lang="en-US" b="1" sz="1100">
                <a:solidFill>
                  <a:srgbClr val="74869D"/>
                </a:solidFill>
                <a:latin typeface="Times New Roman"/>
              </a:rPr>
              <a:t>■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(</a:t>
            </a:r>
          </a:p>
          <a:p>
            <a:pPr algn="ctr" indent="0">
              <a:lnSpc>
                <a:spcPts val="1065"/>
              </a:lnSpc>
            </a:pPr>
            <a:r>
              <a:rPr lang="en-US" b="1" sz="1100">
                <a:solidFill>
                  <a:srgbClr val="C06161"/>
                </a:solidFill>
                <a:latin typeface="Times New Roman"/>
              </a:rPr>
              <a:t>db'</a:t>
            </a:r>
            <a:r>
              <a:rPr lang="zh-TW" b="1" sz="1100">
                <a:solidFill>
                  <a:srgbClr val="685DB5"/>
                </a:solidFill>
                <a:latin typeface="Times New Roman"/>
                <a:ea typeface="Times New Roman"/>
              </a:rPr>
              <a:t>: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META( 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'hmart movie *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] </a:t>
            </a:r>
            <a:r>
              <a:rPr lang="en-US" b="1" baseline="-25000" sz="1100">
                <a:solidFill>
                  <a:srgbClr val="606060"/>
                </a:solidFill>
                <a:latin typeface="Times New Roman"/>
              </a:rPr>
              <a:t>9</a:t>
            </a:r>
            <a:r>
              <a:rPr lang="en-US" sz="1000">
                <a:solidFill>
                  <a:srgbClr val="606060"/>
                </a:solidFill>
                <a:latin typeface="MingLiU"/>
              </a:rPr>
              <a:t> ##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一 箪引号中填写目标炭所在库</a:t>
            </a:r>
          </a:p>
          <a:p>
            <a:pPr indent="304800">
              <a:lnSpc>
                <a:spcPts val="1248"/>
              </a:lnSpc>
              <a:spcAft>
                <a:spcPts val="560"/>
              </a:spcAft>
            </a:pPr>
            <a:r>
              <a:rPr lang="en-US" b="1" sz="1100">
                <a:solidFill>
                  <a:srgbClr val="CF8987"/>
                </a:solidFill>
                <a:latin typeface="Times New Roman"/>
              </a:rPr>
              <a:t>* 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table</a:t>
            </a:r>
            <a:r>
              <a:rPr lang="en-US" b="1" sz="1100">
                <a:solidFill>
                  <a:srgbClr val="CF8987"/>
                </a:solidFill>
                <a:latin typeface="Times New Roman"/>
              </a:rPr>
              <a:t>' </a:t>
            </a:r>
            <a:r>
              <a:rPr lang="en-US" b="1" sz="1100">
                <a:solidFill>
                  <a:srgbClr val="685DB5"/>
                </a:solidFill>
                <a:latin typeface="Times New Roman"/>
              </a:rPr>
              <a:t>x </a:t>
            </a:r>
            <a:r>
              <a:rPr lang="en-US" b="1" baseline="30000" sz="1100">
                <a:solidFill>
                  <a:srgbClr val="C06161"/>
                </a:solidFill>
                <a:latin typeface="Times New Roman"/>
              </a:rPr>
              <a:t>,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dctftil_order_doal_info* </a:t>
            </a:r>
            <a:r>
              <a:rPr lang="zh-TW" b="1" baseline="-25000" sz="1100">
                <a:solidFill>
                  <a:srgbClr val="606060"/>
                </a:solidFill>
                <a:latin typeface="Times New Roman"/>
                <a:ea typeface="Times New Roman"/>
              </a:rPr>
              <a:t>9</a:t>
            </a:r>
            <a:r>
              <a:rPr lang="zh-TW" sz="1000">
                <a:solidFill>
                  <a:srgbClr val="606060"/>
                </a:solidFill>
                <a:latin typeface="MingLiU"/>
                <a:ea typeface="MingLiU"/>
              </a:rPr>
              <a:t> </a:t>
            </a:r>
            <a:r>
              <a:rPr lang="en-US" sz="1000">
                <a:solidFill>
                  <a:srgbClr val="606060"/>
                </a:solidFill>
                <a:latin typeface="MingLiU"/>
              </a:rPr>
              <a:t>"・■</a:t>
            </a:r>
            <a:r>
              <a:rPr lang="zh-CN" sz="1000">
                <a:solidFill>
                  <a:srgbClr val="C38D5A"/>
                </a:solidFill>
                <a:latin typeface="MingLiU"/>
                <a:ea typeface="MingLiU"/>
              </a:rPr>
              <a:t>单引号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中壊与目</a:t>
            </a:r>
            <a:r>
              <a:rPr lang="zh-TW" b="1" sz="1100">
                <a:solidFill>
                  <a:srgbClr val="C38D5A"/>
                </a:solidFill>
                <a:latin typeface="Times New Roman"/>
                <a:ea typeface="Times New Roman"/>
              </a:rPr>
              <a:t>4^%</a:t>
            </a:r>
            <a:r>
              <a:rPr lang="zh-TW" sz="1000">
                <a:solidFill>
                  <a:srgbClr val="C38D5A"/>
                </a:solidFill>
                <a:latin typeface="MingLiU"/>
                <a:ea typeface="MingLiU"/>
              </a:rPr>
              <a:t>名 </a:t>
            </a:r>
            <a:r>
              <a:rPr lang="zh-TW" b="1" i="1" sz="1100">
                <a:solidFill>
                  <a:srgbClr val="606060"/>
                </a:solidFill>
                <a:latin typeface="Times New Roman"/>
                <a:ea typeface="Times New Roman"/>
              </a:rPr>
              <a:t>)</a:t>
            </a:r>
          </a:p>
          <a:p>
            <a:pPr indent="0">
              <a:lnSpc>
                <a:spcPct val="84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"LoW</a:t>
            </a:r>
          </a:p>
          <a:p>
            <a:pPr indent="0">
              <a:lnSpc>
                <a:spcPct val="84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#if </a:t>
            </a:r>
            <a:r>
              <a:rPr lang="en-US" b="1" sz="1100">
                <a:solidFill>
                  <a:srgbClr val="53ABDB"/>
                </a:solidFill>
                <a:latin typeface="Times New Roman"/>
              </a:rPr>
              <a:t>$isRELOAD</a:t>
            </a:r>
          </a:p>
          <a:p>
            <a:pPr indent="0">
              <a:lnSpc>
                <a:spcPct val="84000"/>
              </a:lnSpc>
            </a:pPr>
            <a:r>
              <a:rPr lang="en-US" b="1" sz="1100">
                <a:solidFill>
                  <a:srgbClr val="A156AC"/>
                </a:solidFill>
                <a:latin typeface="Times New Roman"/>
              </a:rPr>
              <a:t>set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hive.exec.dynamic.partition.mode-nonstrict;</a:t>
            </a:r>
          </a:p>
          <a:p>
            <a:pPr indent="0">
              <a:lnSpc>
                <a:spcPct val="84000"/>
              </a:lnSpc>
              <a:spcAft>
                <a:spcPts val="700"/>
              </a:spcAft>
            </a:pPr>
            <a:r>
              <a:rPr lang="en-US" b="1" sz="1100">
                <a:solidFill>
                  <a:srgbClr val="A156AC"/>
                </a:solidFill>
                <a:latin typeface="Times New Roman"/>
              </a:rPr>
              <a:t>set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hive・ cxoc・ dynamic.partition"true;</a:t>
            </a:r>
          </a:p>
          <a:p>
            <a:pPr indent="0">
              <a:lnSpc>
                <a:spcPct val="82000"/>
              </a:lnSpc>
            </a:pPr>
            <a:r>
              <a:rPr lang="en-US" b="1" sz="1100">
                <a:solidFill>
                  <a:srgbClr val="A156AC"/>
                </a:solidFill>
                <a:latin typeface="Times New Roman"/>
              </a:rPr>
              <a:t>set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hive. exec ・</a:t>
            </a:r>
            <a:r>
              <a:rPr lang="en-US" b="1" sz="1100">
                <a:solidFill>
                  <a:srgbClr val="A156AC"/>
                </a:solidFill>
                <a:latin typeface="Times New Roman"/>
              </a:rPr>
              <a:t>max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・ dynamic ・ partitions-10000;</a:t>
            </a:r>
          </a:p>
          <a:p>
            <a:pPr indent="0">
              <a:lnSpc>
                <a:spcPct val="82000"/>
              </a:lnSpc>
              <a:spcAft>
                <a:spcPts val="700"/>
              </a:spcAft>
            </a:pPr>
            <a:r>
              <a:rPr lang="en-US" b="1" sz="1100">
                <a:solidFill>
                  <a:srgbClr val="A156AC"/>
                </a:solidFill>
                <a:latin typeface="Times New Roman"/>
              </a:rPr>
              <a:t>set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hive・cxoc・</a:t>
            </a:r>
            <a:r>
              <a:rPr lang="en-US" b="1" sz="1100">
                <a:solidFill>
                  <a:srgbClr val="A156AC"/>
                </a:solidFill>
                <a:latin typeface="Times New Roman"/>
              </a:rPr>
              <a:t>max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.dynamic・pArtitions・pernode-1000; </a:t>
            </a:r>
            <a:r>
              <a:rPr lang="en-US" b="1" sz="1100">
                <a:solidFill>
                  <a:srgbClr val="A156AC"/>
                </a:solidFill>
                <a:latin typeface="Times New Roman"/>
              </a:rPr>
              <a:t>set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hive•exec.reducers•</a:t>
            </a:r>
            <a:r>
              <a:rPr lang="en-US" b="1" sz="1100">
                <a:solidFill>
                  <a:srgbClr val="A156AC"/>
                </a:solidFill>
                <a:latin typeface="Times New Roman"/>
              </a:rPr>
              <a:t>max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■1000;</a:t>
            </a:r>
          </a:p>
          <a:p>
            <a:pPr indent="0">
              <a:lnSpc>
                <a:spcPct val="84000"/>
              </a:lnSpc>
            </a:pPr>
            <a:r>
              <a:rPr lang="en-US" b="1" sz="1100">
                <a:solidFill>
                  <a:srgbClr val="A156AC"/>
                </a:solidFill>
                <a:latin typeface="Times New Roman"/>
              </a:rPr>
              <a:t>set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hive.exec.</a:t>
            </a:r>
            <a:r>
              <a:rPr lang="en-US" b="1" sz="1100">
                <a:solidFill>
                  <a:srgbClr val="A156AC"/>
                </a:solidFill>
                <a:latin typeface="Times New Roman"/>
              </a:rPr>
              <a:t>max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.created.files-10000;</a:t>
            </a:r>
          </a:p>
          <a:p>
            <a:pPr indent="0">
              <a:lnSpc>
                <a:spcPct val="84000"/>
              </a:lnSpc>
              <a:spcAft>
                <a:spcPts val="700"/>
              </a:spcAft>
            </a:pPr>
            <a:r>
              <a:rPr lang="en-US" b="1" sz="1100">
                <a:solidFill>
                  <a:srgbClr val="A156AC"/>
                </a:solidFill>
                <a:latin typeface="Times New Roman"/>
              </a:rPr>
              <a:t>set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hive emerge.mapfiles</a:t>
            </a:r>
            <a:r>
              <a:rPr lang="en-US" b="1" baseline="30000" sz="1100">
                <a:solidFill>
                  <a:srgbClr val="606060"/>
                </a:solidFill>
                <a:latin typeface="Times New Roman"/>
              </a:rPr>
              <a:t>a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true; tend </a:t>
            </a:r>
            <a:r>
              <a:rPr lang="en-US" b="1" sz="1100">
                <a:solidFill>
                  <a:srgbClr val="A156AC"/>
                </a:solidFill>
                <a:latin typeface="Times New Roman"/>
              </a:rPr>
              <a:t>if</a:t>
            </a:r>
          </a:p>
          <a:p>
            <a:pPr indent="0">
              <a:lnSpc>
                <a:spcPct val="84000"/>
              </a:lnSpc>
            </a:pPr>
            <a:r>
              <a:rPr lang="en-US" b="1" sz="1100">
                <a:solidFill>
                  <a:srgbClr val="A156AC"/>
                </a:solidFill>
                <a:latin typeface="Times New Roman"/>
              </a:rPr>
              <a:t>INSERT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OVERWRITE </a:t>
            </a:r>
            <a:r>
              <a:rPr lang="en-US" b="1" sz="1100">
                <a:solidFill>
                  <a:srgbClr val="A156AC"/>
                </a:solidFill>
                <a:latin typeface="Times New Roman"/>
              </a:rPr>
              <a:t>TABLE </a:t>
            </a:r>
            <a:r>
              <a:rPr lang="en-US" b="1" sz="1100">
                <a:solidFill>
                  <a:srgbClr val="53ABDB"/>
                </a:solidFill>
                <a:latin typeface="Times New Roman"/>
              </a:rPr>
              <a:t>*$target•table*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#if </a:t>
            </a:r>
            <a:r>
              <a:rPr lang="en-US" b="1" sz="1100">
                <a:solidFill>
                  <a:srgbClr val="53ABDB"/>
                </a:solidFill>
                <a:latin typeface="Times New Roman"/>
              </a:rPr>
              <a:t>$isRELOAD</a:t>
            </a:r>
          </a:p>
          <a:p>
            <a:pPr indent="304800">
              <a:lnSpc>
                <a:spcPct val="84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PARTITION(dt)</a:t>
            </a:r>
          </a:p>
          <a:p>
            <a:pPr indent="0">
              <a:lnSpc>
                <a:spcPct val="84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telse</a:t>
            </a:r>
          </a:p>
          <a:p>
            <a:pPr indent="304800">
              <a:lnSpc>
                <a:spcPct val="84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PARTITION(dt </a:t>
            </a:r>
            <a:r>
              <a:rPr lang="en-US" b="1" sz="1100">
                <a:solidFill>
                  <a:srgbClr val="74869D"/>
                </a:solidFill>
                <a:latin typeface="Times New Roman"/>
              </a:rPr>
              <a:t>. </a:t>
            </a:r>
            <a:r>
              <a:rPr lang="en-US" b="1" sz="1100">
                <a:solidFill>
                  <a:srgbClr val="C06161"/>
                </a:solidFill>
                <a:latin typeface="Times New Roman"/>
              </a:rPr>
              <a:t>*$now.datekey *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) tend </a:t>
            </a:r>
            <a:r>
              <a:rPr lang="en-US" b="1" sz="1100">
                <a:solidFill>
                  <a:srgbClr val="A156AC"/>
                </a:solidFill>
                <a:latin typeface="Times New Roman"/>
              </a:rPr>
              <a:t>if select</a:t>
            </a:r>
          </a:p>
          <a:p>
            <a:pPr marL="262704" indent="0">
              <a:lnSpc>
                <a:spcPct val="84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order id, deal_id</a:t>
            </a:r>
            <a:r>
              <a:rPr lang="en-US" b="1" baseline="-25000" sz="1100">
                <a:solidFill>
                  <a:srgbClr val="606060"/>
                </a:solidFill>
                <a:latin typeface="Times New Roman"/>
              </a:rPr>
              <a:t>r </a:t>
            </a:r>
            <a:r>
              <a:rPr lang="en-US" b="1" sz="1100">
                <a:solidFill>
                  <a:srgbClr val="606060"/>
                </a:solidFill>
                <a:latin typeface="Times New Roman"/>
              </a:rPr>
              <a:t>buy_tiroe deal_tine</a:t>
            </a:r>
            <a:r>
              <a:rPr lang="en-US" b="1" baseline="-25000" sz="1100">
                <a:solidFill>
                  <a:srgbClr val="606060"/>
                </a:solidFill>
                <a:latin typeface="Times New Roman"/>
              </a:rPr>
              <a:t>r</a:t>
            </a:r>
          </a:p>
          <a:p>
            <a:pPr indent="304800">
              <a:lnSpc>
                <a:spcPct val="84000"/>
              </a:lnSpc>
            </a:pPr>
            <a:r>
              <a:rPr lang="en-US" b="1" sz="1100">
                <a:solidFill>
                  <a:srgbClr val="606060"/>
                </a:solidFill>
                <a:latin typeface="Times New Roman"/>
              </a:rPr>
              <a:t>com</a:t>
            </a:r>
            <a:r>
              <a:rPr lang="en-US" sz="1000">
                <a:solidFill>
                  <a:srgbClr val="606060"/>
                </a:solidFill>
                <a:latin typeface="MingLiU"/>
              </a:rPr>
              <a:t>。.</a:t>
            </a:r>
          </a:p>
        </p:txBody>
      </p:sp>
      <p:sp>
        <p:nvSpPr>
          <p:cNvPr id="7" name=""/>
          <p:cNvSpPr/>
          <p:nvPr/>
        </p:nvSpPr>
        <p:spPr>
          <a:xfrm>
            <a:off x="819912" y="768096"/>
            <a:ext cx="6257544" cy="768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数据仓库开发模板</a:t>
            </a:r>
          </a:p>
        </p:txBody>
      </p:sp>
      <p:sp>
        <p:nvSpPr>
          <p:cNvPr id="8" name=""/>
          <p:cNvSpPr/>
          <p:nvPr/>
        </p:nvSpPr>
        <p:spPr>
          <a:xfrm>
            <a:off x="2127504" y="2371344"/>
            <a:ext cx="3907536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700">
                <a:solidFill>
                  <a:srgbClr val="30302F"/>
                </a:solidFill>
                <a:latin typeface="Arial"/>
              </a:rPr>
              <a:t>hmart movie.detail order deal info</a:t>
            </a:r>
          </a:p>
        </p:txBody>
      </p:sp>
      <p:sp>
        <p:nvSpPr>
          <p:cNvPr id="9" name=""/>
          <p:cNvSpPr/>
          <p:nvPr/>
        </p:nvSpPr>
        <p:spPr>
          <a:xfrm>
            <a:off x="2121408" y="2761488"/>
            <a:ext cx="3392424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000">
                <a:solidFill>
                  <a:srgbClr val="53ABDB"/>
                </a:solidFill>
                <a:latin typeface="MingLiU"/>
                <a:ea typeface="MingLiU"/>
              </a:rPr>
              <a:t>版本列我 历史</a:t>
            </a:r>
            <a:r>
              <a:rPr lang="en-US" sz="1000">
                <a:solidFill>
                  <a:srgbClr val="53ABDB"/>
                </a:solidFill>
                <a:latin typeface="Arial"/>
              </a:rPr>
              <a:t>Review </a:t>
            </a:r>
            <a:r>
              <a:rPr lang="zh-TW" sz="1000">
                <a:solidFill>
                  <a:srgbClr val="53ABDB"/>
                </a:solidFill>
                <a:latin typeface="MingLiU"/>
                <a:ea typeface="MingLiU"/>
              </a:rPr>
              <a:t>依敕关系 调度配</a:t>
            </a:r>
            <a:r>
              <a:rPr lang="en-US" sz="1000">
                <a:solidFill>
                  <a:srgbClr val="53ABDB"/>
                </a:solidFill>
                <a:latin typeface="MingLiU"/>
              </a:rPr>
              <a:t>■ </a:t>
            </a:r>
            <a:r>
              <a:rPr lang="zh-TW" sz="1000">
                <a:solidFill>
                  <a:srgbClr val="53ABDB"/>
                </a:solidFill>
                <a:latin typeface="MingLiU"/>
                <a:ea typeface="MingLiU"/>
              </a:rPr>
              <a:t>执行日志</a:t>
            </a:r>
          </a:p>
        </p:txBody>
      </p:sp>
      <p:sp>
        <p:nvSpPr>
          <p:cNvPr id="10" name=""/>
          <p:cNvSpPr/>
          <p:nvPr/>
        </p:nvSpPr>
        <p:spPr>
          <a:xfrm>
            <a:off x="10323576" y="716280"/>
            <a:ext cx="2249424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11" name=""/>
          <p:cNvSpPr/>
          <p:nvPr/>
        </p:nvSpPr>
        <p:spPr>
          <a:xfrm>
            <a:off x="2075688" y="1816608"/>
            <a:ext cx="8884920" cy="210312"/>
          </a:xfrm>
          <a:prstGeom prst="rect">
            <a:avLst/>
          </a:prstGeom>
          <a:solidFill>
            <a:srgbClr val="181818"/>
          </a:solidFill>
        </p:spPr>
        <p:txBody>
          <a:bodyPr lIns="0" tIns="0" rIns="0" bIns="0" wrap="none">
            <a:noAutofit/>
          </a:bodyPr>
          <a:p>
            <a:pPr indent="139700">
              <a:spcBef>
                <a:spcPts val="490"/>
              </a:spcBef>
            </a:pPr>
            <a:r>
              <a:rPr lang="en-US" sz="1300">
                <a:solidFill>
                  <a:srgbClr val="606060"/>
                </a:solidFill>
                <a:latin typeface="Arial"/>
              </a:rPr>
              <a:t>DataOpenPlatfOim </a:t>
            </a:r>
            <a:r>
              <a:rPr lang="en-US" sz="1000">
                <a:solidFill>
                  <a:srgbClr val="606060"/>
                </a:solidFill>
                <a:latin typeface="Arial"/>
              </a:rPr>
              <a:t>EH.- Hadoop- Queriw- Schedulef' Log. Storm» HBase* DLM- WiR* (</a:t>
            </a:r>
            <a:r>
              <a:rPr lang="zh-TW" sz="1000">
                <a:solidFill>
                  <a:srgbClr val="606060"/>
                </a:solidFill>
                <a:latin typeface="MingLiU"/>
                <a:ea typeface="MingLiU"/>
              </a:rPr>
              <a:t>退出]</a:t>
            </a:r>
          </a:p>
        </p:txBody>
      </p:sp>
      <p:sp>
        <p:nvSpPr>
          <p:cNvPr id="12" name=""/>
          <p:cNvSpPr/>
          <p:nvPr/>
        </p:nvSpPr>
        <p:spPr>
          <a:xfrm>
            <a:off x="2267712" y="8101584"/>
            <a:ext cx="134112" cy="530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8 9 0 1</a:t>
            </a:r>
          </a:p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3 3 4 4</a:t>
            </a:r>
          </a:p>
        </p:txBody>
      </p:sp>
      <p:sp>
        <p:nvSpPr>
          <p:cNvPr id="13" name=""/>
          <p:cNvSpPr/>
          <p:nvPr/>
        </p:nvSpPr>
        <p:spPr>
          <a:xfrm>
            <a:off x="2267712" y="8644128"/>
            <a:ext cx="134112" cy="10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2</a:t>
            </a:r>
          </a:p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4</a:t>
            </a:r>
          </a:p>
        </p:txBody>
      </p:sp>
      <p:sp>
        <p:nvSpPr>
          <p:cNvPr id="14" name=""/>
          <p:cNvSpPr/>
          <p:nvPr/>
        </p:nvSpPr>
        <p:spPr>
          <a:xfrm>
            <a:off x="2267712" y="7726680"/>
            <a:ext cx="134112" cy="231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5 6</a:t>
            </a:r>
          </a:p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3 3</a:t>
            </a:r>
          </a:p>
        </p:txBody>
      </p:sp>
      <p:sp>
        <p:nvSpPr>
          <p:cNvPr id="15" name=""/>
          <p:cNvSpPr/>
          <p:nvPr/>
        </p:nvSpPr>
        <p:spPr>
          <a:xfrm>
            <a:off x="2325624" y="5410200"/>
            <a:ext cx="76200" cy="10576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890123 4 5</a:t>
            </a:r>
          </a:p>
        </p:txBody>
      </p:sp>
      <p:sp>
        <p:nvSpPr>
          <p:cNvPr id="16" name=""/>
          <p:cNvSpPr/>
          <p:nvPr/>
        </p:nvSpPr>
        <p:spPr>
          <a:xfrm>
            <a:off x="2267712" y="6486144"/>
            <a:ext cx="134112" cy="11795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>
              <a:lnSpc>
                <a:spcPts val="576"/>
              </a:lnSpc>
            </a:pPr>
            <a:r>
              <a:rPr lang="en-US" b="1" sz="800">
                <a:solidFill>
                  <a:srgbClr val="A9A9A9"/>
                </a:solidFill>
                <a:latin typeface="MingLiU"/>
              </a:rPr>
              <a:t>6 7 8 9 0 12 3 4</a:t>
            </a:r>
          </a:p>
          <a:p>
            <a:pPr indent="0">
              <a:lnSpc>
                <a:spcPts val="576"/>
              </a:lnSpc>
            </a:pPr>
            <a:r>
              <a:rPr lang="en-US" b="1" sz="800">
                <a:solidFill>
                  <a:srgbClr val="A9A9A9"/>
                </a:solidFill>
                <a:latin typeface="MingLiU"/>
              </a:rPr>
              <a:t>222233333</a:t>
            </a:r>
          </a:p>
        </p:txBody>
      </p:sp>
      <p:sp>
        <p:nvSpPr>
          <p:cNvPr id="17" name=""/>
          <p:cNvSpPr/>
          <p:nvPr/>
        </p:nvSpPr>
        <p:spPr>
          <a:xfrm>
            <a:off x="2325624" y="2971800"/>
            <a:ext cx="76200" cy="515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5 6 7 8</a:t>
            </a:r>
          </a:p>
        </p:txBody>
      </p:sp>
      <p:sp>
        <p:nvSpPr>
          <p:cNvPr id="18" name=""/>
          <p:cNvSpPr/>
          <p:nvPr/>
        </p:nvSpPr>
        <p:spPr>
          <a:xfrm>
            <a:off x="2270760" y="3633216"/>
            <a:ext cx="131064" cy="2590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o 1</a:t>
            </a:r>
          </a:p>
          <a:p>
            <a:pPr indent="0"/>
            <a:r>
              <a:rPr lang="en-US" b="1" sz="800">
                <a:solidFill>
                  <a:srgbClr val="A9A9A9"/>
                </a:solidFill>
                <a:latin typeface="MingLiU"/>
              </a:rPr>
              <a:t>1 1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509248" y="4550664"/>
            <a:ext cx="1106424" cy="153314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9308592" y="5452872"/>
            <a:ext cx="1880616" cy="80467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01624" y="771144"/>
            <a:ext cx="4678680" cy="762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数据管理体系</a:t>
            </a:r>
          </a:p>
        </p:txBody>
      </p:sp>
      <p:sp>
        <p:nvSpPr>
          <p:cNvPr id="6" name=""/>
          <p:cNvSpPr/>
          <p:nvPr/>
        </p:nvSpPr>
        <p:spPr>
          <a:xfrm>
            <a:off x="7741920" y="4425696"/>
            <a:ext cx="195072" cy="2133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i="1" sz="1600">
                <a:solidFill>
                  <a:srgbClr val="30302F"/>
                </a:solidFill>
                <a:latin typeface="MingLiU"/>
                <a:ea typeface="MingLiU"/>
              </a:rPr>
              <a:t>一丿</a:t>
            </a:r>
          </a:p>
        </p:txBody>
      </p:sp>
      <p:sp>
        <p:nvSpPr>
          <p:cNvPr id="7" name=""/>
          <p:cNvSpPr/>
          <p:nvPr/>
        </p:nvSpPr>
        <p:spPr>
          <a:xfrm>
            <a:off x="5151120" y="4730496"/>
            <a:ext cx="932688" cy="2194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490"/>
              </a:spcBef>
            </a:pPr>
            <a:r>
              <a:rPr lang="en-US" sz="1300">
                <a:solidFill>
                  <a:srgbClr val="30302F"/>
                </a:solidFill>
                <a:latin typeface="Arial"/>
              </a:rPr>
              <a:t>original_xx</a:t>
            </a:r>
          </a:p>
        </p:txBody>
      </p:sp>
      <p:sp>
        <p:nvSpPr>
          <p:cNvPr id="8" name=""/>
          <p:cNvSpPr/>
          <p:nvPr/>
        </p:nvSpPr>
        <p:spPr>
          <a:xfrm>
            <a:off x="8897112" y="4946904"/>
            <a:ext cx="2743200" cy="3779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2400">
                <a:latin typeface="Arial"/>
              </a:rPr>
              <a:t>Hive on H^doop </a:t>
            </a:r>
            <a:r>
              <a:rPr lang="zh-TW" i="1" sz="2800">
                <a:latin typeface="SimSun"/>
                <a:ea typeface="SimSun"/>
              </a:rPr>
              <a:t>丿</a:t>
            </a:r>
          </a:p>
        </p:txBody>
      </p:sp>
      <p:sp>
        <p:nvSpPr>
          <p:cNvPr id="9" name=""/>
          <p:cNvSpPr/>
          <p:nvPr/>
        </p:nvSpPr>
        <p:spPr>
          <a:xfrm>
            <a:off x="4453128" y="5632704"/>
            <a:ext cx="5614416" cy="4175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500">
                <a:latin typeface="MingLiU"/>
                <a:ea typeface="MingLiU"/>
              </a:rPr>
              <a:t>配置中心  </a:t>
            </a:r>
            <a:r>
              <a:rPr lang="en-US" sz="2400">
                <a:latin typeface="Arial"/>
              </a:rPr>
              <a:t>□ O </a:t>
            </a:r>
            <a:r>
              <a:rPr lang="en-US" u="sng" sz="2400">
                <a:latin typeface="Arial"/>
              </a:rPr>
              <a:t>|ETL (SqlWe</a:t>
            </a:r>
            <a:r>
              <a:rPr lang="en-US" sz="2400">
                <a:latin typeface="Arial"/>
              </a:rPr>
              <a:t>aver)</a:t>
            </a:r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798576" y="4703064"/>
          <a:ext cx="3480816" cy="1456944"/>
        </p:xfrm>
        <a:graphic>
          <a:graphicData uri="http://schemas.openxmlformats.org/drawingml/2006/table">
            <a:tbl>
              <a:tblPr/>
              <a:tblGrid>
                <a:gridCol w="1167384"/>
                <a:gridCol w="1051560"/>
                <a:gridCol w="1261872"/>
              </a:tblGrid>
              <a:tr h="612648">
                <a:tc gridSpan="3">
                  <a:txBody>
                    <a:bodyPr lIns="0" tIns="0" rIns="0" bIns="0">
                      <a:noAutofit/>
                    </a:bodyPr>
                    <a:p>
                      <a:pPr indent="0">
                        <a:spcBef>
                          <a:spcPts val="700"/>
                        </a:spcBef>
                      </a:pPr>
                      <a:r>
                        <a:rPr lang="zh-TW" sz="2500">
                          <a:latin typeface="MingLiU"/>
                          <a:ea typeface="MingLiU"/>
                        </a:rPr>
                        <a:t>调度系统</a:t>
                      </a:r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29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2900"/>
                    </a:p>
                  </a:txBody>
                  <a:tcPr marL="0" marR="0" marT="0" marB="0"/>
                </a:tc>
              </a:tr>
              <a:tr h="844296">
                <a:tc>
                  <a:txBody>
                    <a:bodyPr lIns="0" tIns="0" rIns="0" bIns="0">
                      <a:noAutofit/>
                    </a:bodyPr>
                    <a:p>
                      <a:pPr marL="78300" indent="12700">
                        <a:lnSpc>
                          <a:spcPts val="2544"/>
                        </a:lnSpc>
                      </a:pPr>
                      <a:r>
                        <a:rPr lang="zh-TW" sz="23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zh-TW" sz="21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依赖关 </a:t>
                      </a:r>
                      <a:r>
                        <a:rPr lang="zh-TW" u="sng" sz="21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〔系</a:t>
                      </a:r>
                      <a:r>
                        <a:rPr lang="zh-CN" u="sng" sz="21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解析〕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2000">
                          <a:latin typeface="Arial"/>
                        </a:rPr>
                        <a:t>Reload</a:t>
                      </a:r>
                    </a:p>
                    <a:p>
                      <a:pPr algn="ctr" indent="0"/>
                      <a:r>
                        <a:rPr lang="zh-TW" u="sng" sz="21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、</a:t>
                      </a:r>
                      <a:r>
                        <a:rPr lang="zh-TW" u="sng" sz="21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管理</a:t>
                      </a:r>
                      <a:r>
                        <a:rPr lang="zh-TW" u="sng" sz="21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,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u="sng" sz="21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、</a:t>
                      </a:r>
                      <a:r>
                        <a:rPr lang="zh-TW" u="sng" sz="21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展示〕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1" name=""/>
          <p:cNvSpPr/>
          <p:nvPr/>
        </p:nvSpPr>
        <p:spPr>
          <a:xfrm>
            <a:off x="1051560" y="6525768"/>
            <a:ext cx="11015472" cy="4175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190500">
              <a:spcBef>
                <a:spcPts val="700"/>
              </a:spcBef>
            </a:pPr>
            <a:r>
              <a:rPr lang="zh-TW" u="sng" sz="2500">
                <a:latin typeface="MingLiU"/>
                <a:ea typeface="MingLiU"/>
              </a:rPr>
              <a:t>数据开放平台</a:t>
            </a:r>
            <a:r>
              <a:rPr lang="zh-CN" u="sng" sz="2500">
                <a:solidFill>
                  <a:srgbClr val="606060"/>
                </a:solidFill>
                <a:latin typeface="MingLiU"/>
                <a:ea typeface="MingLiU"/>
              </a:rPr>
              <a:t>|</a:t>
            </a:r>
            <a:r>
              <a:rPr lang="zh-TW" u="sng" sz="2100">
                <a:solidFill>
                  <a:srgbClr val="30302F"/>
                </a:solidFill>
                <a:latin typeface="MingLiU"/>
                <a:ea typeface="MingLiU"/>
              </a:rPr>
              <a:t>日志管理</a:t>
            </a:r>
            <a:r>
              <a:rPr lang="zh-CN" u="sng" sz="2100">
                <a:solidFill>
                  <a:srgbClr val="30302F"/>
                </a:solidFill>
                <a:latin typeface="MingLiU"/>
                <a:ea typeface="MingLiU"/>
              </a:rPr>
              <a:t>| </a:t>
            </a:r>
            <a:r>
              <a:rPr lang="zh-TW" u="sng" sz="2100">
                <a:solidFill>
                  <a:srgbClr val="30302F"/>
                </a:solidFill>
                <a:latin typeface="MingLiU"/>
                <a:ea typeface="MingLiU"/>
              </a:rPr>
              <a:t>［流式计算</a:t>
            </a:r>
            <a:r>
              <a:rPr lang="en-US" u="sng" sz="2000">
                <a:solidFill>
                  <a:srgbClr val="30302F"/>
                </a:solidFill>
                <a:latin typeface="Arial"/>
              </a:rPr>
              <a:t>］|ETL</a:t>
            </a:r>
            <a:r>
              <a:rPr lang="zh-TW" u="sng" sz="2100">
                <a:solidFill>
                  <a:srgbClr val="30302F"/>
                </a:solidFill>
                <a:latin typeface="MingLiU"/>
                <a:ea typeface="MingLiU"/>
              </a:rPr>
              <a:t>开发</a:t>
            </a:r>
            <a:r>
              <a:rPr lang="zh-CN" u="sng" sz="2100">
                <a:solidFill>
                  <a:srgbClr val="606060"/>
                </a:solidFill>
                <a:latin typeface="MingLiU"/>
                <a:ea typeface="MingLiU"/>
              </a:rPr>
              <a:t>| </a:t>
            </a:r>
            <a:r>
              <a:rPr lang="zh-TW" u="sng" sz="2100">
                <a:solidFill>
                  <a:srgbClr val="30302F"/>
                </a:solidFill>
                <a:latin typeface="MingLiU"/>
                <a:ea typeface="MingLiU"/>
              </a:rPr>
              <a:t>［离线任务托管</a:t>
            </a:r>
            <a:r>
              <a:rPr lang="zh-CN" u="sng" sz="2100">
                <a:solidFill>
                  <a:srgbClr val="30302F"/>
                </a:solidFill>
                <a:latin typeface="MingLiU"/>
                <a:ea typeface="MingLiU"/>
              </a:rPr>
              <a:t>| </a:t>
            </a:r>
            <a:r>
              <a:rPr lang="zh-TW" u="sng" sz="2100">
                <a:solidFill>
                  <a:srgbClr val="30302F"/>
                </a:solidFill>
                <a:latin typeface="MingLiU"/>
                <a:ea typeface="MingLiU"/>
              </a:rPr>
              <a:t>［资源管理</a:t>
            </a:r>
            <a:r>
              <a:rPr lang="zh-CN" u="sng" sz="2100">
                <a:latin typeface="MingLiU"/>
                <a:ea typeface="MingLiU"/>
              </a:rPr>
              <a:t>| </a:t>
            </a:r>
            <a:r>
              <a:rPr lang="zh-TW" u="sng" sz="2100">
                <a:solidFill>
                  <a:srgbClr val="30302F"/>
                </a:solidFill>
                <a:latin typeface="MingLiU"/>
                <a:ea typeface="MingLiU"/>
              </a:rPr>
              <a:t>［数据质星中心</a:t>
            </a:r>
          </a:p>
        </p:txBody>
      </p:sp>
      <p:sp>
        <p:nvSpPr>
          <p:cNvPr id="12" name=""/>
          <p:cNvSpPr/>
          <p:nvPr/>
        </p:nvSpPr>
        <p:spPr>
          <a:xfrm>
            <a:off x="2453640" y="7190232"/>
            <a:ext cx="1999488" cy="5273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u="sng" sz="2300">
                <a:solidFill>
                  <a:srgbClr val="30302F"/>
                </a:solidFill>
                <a:latin typeface="Arial"/>
              </a:rPr>
              <a:t>A</a:t>
            </a:r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数据开发者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9736" y="585216"/>
            <a:ext cx="2935224" cy="103936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22960" y="774192"/>
            <a:ext cx="6269736" cy="7741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数据管理体系特性</a:t>
            </a:r>
          </a:p>
        </p:txBody>
      </p:sp>
      <p:sp>
        <p:nvSpPr>
          <p:cNvPr id="4" name=""/>
          <p:cNvSpPr/>
          <p:nvPr/>
        </p:nvSpPr>
        <p:spPr>
          <a:xfrm>
            <a:off x="1673352" y="3675888"/>
            <a:ext cx="4791456" cy="3697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1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自动依赖关系识别</a:t>
            </a:r>
          </a:p>
          <a:p>
            <a:pPr indent="0">
              <a:spcAft>
                <a:spcPts val="91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业务线成本核算</a:t>
            </a:r>
          </a:p>
          <a:p>
            <a:pPr indent="0">
              <a:spcAft>
                <a:spcPts val="1680"/>
              </a:spcAft>
            </a:pPr>
            <a:r>
              <a:rPr lang="zh-TW" sz="4100">
                <a:latin typeface="MingLiU"/>
                <a:ea typeface="MingLiU"/>
              </a:rPr>
              <a:t>•任务</a:t>
            </a:r>
            <a:r>
              <a:rPr lang="en-US" sz="4000">
                <a:latin typeface="Arial"/>
              </a:rPr>
              <a:t>SLA</a:t>
            </a:r>
            <a:r>
              <a:rPr lang="zh-TW" sz="4100">
                <a:latin typeface="MingLiU"/>
                <a:ea typeface="MingLiU"/>
              </a:rPr>
              <a:t>保障</a:t>
            </a:r>
          </a:p>
          <a:p>
            <a:pPr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数据质量监控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5F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58400" y="557784"/>
            <a:ext cx="2935224" cy="103936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01624" y="771144"/>
            <a:ext cx="3115056" cy="762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数据管理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5F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989832" y="4258056"/>
            <a:ext cx="4337304" cy="3081528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01624" y="771144"/>
            <a:ext cx="3115056" cy="762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数据管理</a:t>
            </a:r>
          </a:p>
        </p:txBody>
      </p:sp>
      <p:sp>
        <p:nvSpPr>
          <p:cNvPr id="5" name=""/>
          <p:cNvSpPr/>
          <p:nvPr/>
        </p:nvSpPr>
        <p:spPr>
          <a:xfrm>
            <a:off x="1618488" y="2538984"/>
            <a:ext cx="3352800" cy="167640"/>
          </a:xfrm>
          <a:prstGeom prst="rect">
            <a:avLst/>
          </a:prstGeom>
          <a:solidFill>
            <a:srgbClr val="232323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责潭管理平台 </a:t>
            </a:r>
            <a:r>
              <a:rPr lang="en-US" b="1" sz="900">
                <a:solidFill>
                  <a:srgbClr val="606060"/>
                </a:solidFill>
                <a:latin typeface="Arial"/>
              </a:rPr>
              <a:t>BusinessGroup Queue JobSearch</a:t>
            </a:r>
          </a:p>
        </p:txBody>
      </p:sp>
      <p:sp>
        <p:nvSpPr>
          <p:cNvPr id="6" name=""/>
          <p:cNvSpPr/>
          <p:nvPr/>
        </p:nvSpPr>
        <p:spPr>
          <a:xfrm>
            <a:off x="10091928" y="2538984"/>
            <a:ext cx="1310640" cy="170688"/>
          </a:xfrm>
          <a:prstGeom prst="rect">
            <a:avLst/>
          </a:prstGeom>
          <a:solidFill>
            <a:srgbClr val="232323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606060"/>
                </a:solidFill>
                <a:latin typeface="Arial"/>
              </a:rPr>
              <a:t>(W»R] </a:t>
            </a:r>
            <a:r>
              <a:rPr lang="en-US" cap="small" sz="1000">
                <a:solidFill>
                  <a:srgbClr val="606060"/>
                </a:solidFill>
                <a:latin typeface="Arial"/>
              </a:rPr>
              <a:t>|umt)</a:t>
            </a:r>
            <a:r>
              <a:rPr lang="en-US" sz="1000">
                <a:solidFill>
                  <a:srgbClr val="606060"/>
                </a:solidFill>
                <a:latin typeface="Arial"/>
              </a:rPr>
              <a:t> (IBdl)</a:t>
            </a:r>
          </a:p>
        </p:txBody>
      </p:sp>
      <p:sp>
        <p:nvSpPr>
          <p:cNvPr id="7" name=""/>
          <p:cNvSpPr/>
          <p:nvPr/>
        </p:nvSpPr>
        <p:spPr>
          <a:xfrm>
            <a:off x="1548384" y="2926080"/>
            <a:ext cx="1706880" cy="231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集群资源使用情况</a:t>
            </a:r>
          </a:p>
        </p:txBody>
      </p:sp>
      <p:sp>
        <p:nvSpPr>
          <p:cNvPr id="8" name=""/>
          <p:cNvSpPr/>
          <p:nvPr/>
        </p:nvSpPr>
        <p:spPr>
          <a:xfrm>
            <a:off x="1917192" y="3313176"/>
            <a:ext cx="399288" cy="152400"/>
          </a:xfrm>
          <a:prstGeom prst="rect">
            <a:avLst/>
          </a:prstGeom>
          <a:solidFill>
            <a:srgbClr val="2F79B9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全,尊</a:t>
            </a:r>
          </a:p>
        </p:txBody>
      </p:sp>
      <p:sp>
        <p:nvSpPr>
          <p:cNvPr id="9" name=""/>
          <p:cNvSpPr/>
          <p:nvPr/>
        </p:nvSpPr>
        <p:spPr>
          <a:xfrm>
            <a:off x="1581912" y="3700272"/>
            <a:ext cx="1039368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800">
                <a:solidFill>
                  <a:srgbClr val="C4352D"/>
                </a:solidFill>
                <a:latin typeface="MingLiU"/>
              </a:rPr>
              <a:t>■</a:t>
            </a: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企业平台研发部</a:t>
            </a:r>
          </a:p>
        </p:txBody>
      </p:sp>
      <p:sp>
        <p:nvSpPr>
          <p:cNvPr id="10" name=""/>
          <p:cNvSpPr/>
          <p:nvPr/>
        </p:nvSpPr>
        <p:spPr>
          <a:xfrm>
            <a:off x="1584960" y="4209288"/>
            <a:ext cx="713232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00">
                <a:solidFill>
                  <a:srgbClr val="74869D"/>
                </a:solidFill>
                <a:latin typeface="MingLiU"/>
              </a:rPr>
              <a:t>■</a:t>
            </a: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广吿平台</a:t>
            </a:r>
          </a:p>
        </p:txBody>
      </p:sp>
      <p:sp>
        <p:nvSpPr>
          <p:cNvPr id="11" name=""/>
          <p:cNvSpPr/>
          <p:nvPr/>
        </p:nvSpPr>
        <p:spPr>
          <a:xfrm>
            <a:off x="1584960" y="4465320"/>
            <a:ext cx="1033272" cy="152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000">
                <a:solidFill>
                  <a:srgbClr val="C38D5A"/>
                </a:solidFill>
                <a:latin typeface="Arial"/>
              </a:rPr>
              <a:t>■ </a:t>
            </a:r>
            <a:r>
              <a:rPr lang="zh-TW" b="1" sz="1000">
                <a:solidFill>
                  <a:srgbClr val="A9A9A9"/>
                </a:solidFill>
                <a:latin typeface="Arial"/>
                <a:ea typeface="Arial"/>
              </a:rPr>
              <a:t>9!</a:t>
            </a: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応■饮専北尊</a:t>
            </a:r>
          </a:p>
        </p:txBody>
      </p:sp>
      <p:sp>
        <p:nvSpPr>
          <p:cNvPr id="12" name=""/>
          <p:cNvSpPr/>
          <p:nvPr/>
        </p:nvSpPr>
        <p:spPr>
          <a:xfrm>
            <a:off x="1584960" y="4721352"/>
            <a:ext cx="822960" cy="149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00">
                <a:solidFill>
                  <a:srgbClr val="A9A9A9"/>
                </a:solidFill>
                <a:latin typeface="MingLiU"/>
              </a:rPr>
              <a:t>■</a:t>
            </a: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責付平台部</a:t>
            </a:r>
          </a:p>
        </p:txBody>
      </p:sp>
      <p:sp>
        <p:nvSpPr>
          <p:cNvPr id="13" name=""/>
          <p:cNvSpPr/>
          <p:nvPr/>
        </p:nvSpPr>
        <p:spPr>
          <a:xfrm>
            <a:off x="1581912" y="4971288"/>
            <a:ext cx="719328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000">
                <a:solidFill>
                  <a:srgbClr val="74869D"/>
                </a:solidFill>
                <a:latin typeface="Arial"/>
              </a:rPr>
              <a:t>■ VVH6B</a:t>
            </a:r>
          </a:p>
        </p:txBody>
      </p:sp>
      <p:sp>
        <p:nvSpPr>
          <p:cNvPr id="14" name=""/>
          <p:cNvSpPr/>
          <p:nvPr/>
        </p:nvSpPr>
        <p:spPr>
          <a:xfrm>
            <a:off x="1581912" y="5480304"/>
            <a:ext cx="1036320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800">
                <a:solidFill>
                  <a:srgbClr val="A9A9A9"/>
                </a:solidFill>
                <a:latin typeface="MingLiU"/>
              </a:rPr>
              <a:t>■</a:t>
            </a: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外卖児塔</a:t>
            </a:r>
            <a:r>
              <a:rPr lang="zh-CN" sz="800">
                <a:solidFill>
                  <a:srgbClr val="A9A9A9"/>
                </a:solidFill>
                <a:latin typeface="MingLiU"/>
                <a:ea typeface="MingLiU"/>
              </a:rPr>
              <a:t>■业</a:t>
            </a:r>
            <a:r>
              <a:rPr lang="en-US" b="1" sz="1000">
                <a:solidFill>
                  <a:srgbClr val="A9A9A9"/>
                </a:solidFill>
                <a:latin typeface="Arial"/>
              </a:rPr>
              <a:t>H</a:t>
            </a:r>
          </a:p>
        </p:txBody>
      </p:sp>
      <p:sp>
        <p:nvSpPr>
          <p:cNvPr id="15" name=""/>
          <p:cNvSpPr/>
          <p:nvPr/>
        </p:nvSpPr>
        <p:spPr>
          <a:xfrm>
            <a:off x="1581912" y="5736336"/>
            <a:ext cx="1453896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800">
                <a:solidFill>
                  <a:srgbClr val="606060"/>
                </a:solidFill>
                <a:latin typeface="MingLiU"/>
              </a:rPr>
              <a:t>■</a:t>
            </a: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技术丄用及</a:t>
            </a:r>
            <a:r>
              <a:rPr lang="en-US" b="1" sz="1000">
                <a:solidFill>
                  <a:srgbClr val="A9A9A9"/>
                </a:solidFill>
                <a:latin typeface="Arial"/>
              </a:rPr>
              <a:t>iMttRtai</a:t>
            </a: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平台</a:t>
            </a:r>
          </a:p>
        </p:txBody>
      </p:sp>
      <p:sp>
        <p:nvSpPr>
          <p:cNvPr id="16" name=""/>
          <p:cNvSpPr/>
          <p:nvPr/>
        </p:nvSpPr>
        <p:spPr>
          <a:xfrm>
            <a:off x="1581912" y="5989320"/>
            <a:ext cx="539496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800">
                <a:solidFill>
                  <a:srgbClr val="606060"/>
                </a:solidFill>
                <a:latin typeface="MingLiU"/>
              </a:rPr>
              <a:t>■</a:t>
            </a: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耶台</a:t>
            </a:r>
          </a:p>
        </p:txBody>
      </p:sp>
      <p:sp>
        <p:nvSpPr>
          <p:cNvPr id="17" name=""/>
          <p:cNvSpPr/>
          <p:nvPr/>
        </p:nvSpPr>
        <p:spPr>
          <a:xfrm>
            <a:off x="4422648" y="3310128"/>
            <a:ext cx="2039112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b="1" sz="900">
                <a:solidFill>
                  <a:srgbClr val="A9A9A9"/>
                </a:solidFill>
                <a:latin typeface="Arial"/>
                <a:ea typeface="Arial"/>
              </a:rPr>
              <a:t>04/18/2016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4:00 PM           </a:t>
            </a:r>
            <a:r>
              <a:rPr lang="en-US" b="1" sz="900">
                <a:solidFill>
                  <a:srgbClr val="606060"/>
                </a:solidFill>
                <a:latin typeface="Arial"/>
              </a:rPr>
              <a:t>.</a:t>
            </a:r>
          </a:p>
        </p:txBody>
      </p:sp>
      <p:sp>
        <p:nvSpPr>
          <p:cNvPr id="18" name=""/>
          <p:cNvSpPr/>
          <p:nvPr/>
        </p:nvSpPr>
        <p:spPr>
          <a:xfrm>
            <a:off x="6928104" y="3322320"/>
            <a:ext cx="1158240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b="1" sz="900">
                <a:solidFill>
                  <a:srgbClr val="A9A9A9"/>
                </a:solidFill>
                <a:latin typeface="Arial"/>
                <a:ea typeface="Arial"/>
              </a:rPr>
              <a:t>04/19/20164:51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PM</a:t>
            </a:r>
          </a:p>
        </p:txBody>
      </p:sp>
      <p:sp>
        <p:nvSpPr>
          <p:cNvPr id="19" name=""/>
          <p:cNvSpPr/>
          <p:nvPr/>
        </p:nvSpPr>
        <p:spPr>
          <a:xfrm>
            <a:off x="5349240" y="3697224"/>
            <a:ext cx="1447800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200">
                <a:solidFill>
                  <a:srgbClr val="606060"/>
                </a:solidFill>
                <a:latin typeface="MingLiU"/>
                <a:ea typeface="MingLiU"/>
              </a:rPr>
              <a:t>全集群内存使用情况</a:t>
            </a:r>
          </a:p>
        </p:txBody>
      </p:sp>
      <p:sp>
        <p:nvSpPr>
          <p:cNvPr id="20" name=""/>
          <p:cNvSpPr/>
          <p:nvPr/>
        </p:nvSpPr>
        <p:spPr>
          <a:xfrm>
            <a:off x="8820912" y="3310128"/>
            <a:ext cx="149352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800">
                <a:solidFill>
                  <a:srgbClr val="606060"/>
                </a:solidFill>
                <a:latin typeface="Arial"/>
              </a:rPr>
              <a:t>,</a:t>
            </a:r>
          </a:p>
        </p:txBody>
      </p:sp>
      <p:sp>
        <p:nvSpPr>
          <p:cNvPr id="21" name=""/>
          <p:cNvSpPr/>
          <p:nvPr/>
        </p:nvSpPr>
        <p:spPr>
          <a:xfrm>
            <a:off x="9442704" y="3313176"/>
            <a:ext cx="274320" cy="152400"/>
          </a:xfrm>
          <a:prstGeom prst="rect">
            <a:avLst/>
          </a:prstGeom>
          <a:solidFill>
            <a:srgbClr val="2F79B9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000">
                <a:solidFill>
                  <a:srgbClr val="B7D0EC"/>
                </a:solidFill>
                <a:latin typeface="MingLiU"/>
                <a:ea typeface="MingLiU"/>
              </a:rPr>
              <a:t>理找</a:t>
            </a:r>
          </a:p>
        </p:txBody>
      </p:sp>
      <p:sp>
        <p:nvSpPr>
          <p:cNvPr id="22" name=""/>
          <p:cNvSpPr/>
          <p:nvPr/>
        </p:nvSpPr>
        <p:spPr>
          <a:xfrm>
            <a:off x="10689336" y="3742944"/>
            <a:ext cx="262128" cy="155448"/>
          </a:xfrm>
          <a:prstGeom prst="rect">
            <a:avLst/>
          </a:prstGeom>
          <a:solidFill>
            <a:srgbClr val="245F92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内存</a:t>
            </a:r>
          </a:p>
        </p:txBody>
      </p:sp>
      <p:sp>
        <p:nvSpPr>
          <p:cNvPr id="23" name=""/>
          <p:cNvSpPr/>
          <p:nvPr/>
        </p:nvSpPr>
        <p:spPr>
          <a:xfrm>
            <a:off x="11146536" y="3752088"/>
            <a:ext cx="286512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50">
                <a:solidFill>
                  <a:srgbClr val="74869D"/>
                </a:solidFill>
                <a:latin typeface="Arial"/>
              </a:rPr>
              <a:t>CPU</a:t>
            </a:r>
          </a:p>
        </p:txBody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1539240" y="8101584"/>
          <a:ext cx="9546336" cy="1088136"/>
        </p:xfrm>
        <a:graphic>
          <a:graphicData uri="http://schemas.openxmlformats.org/drawingml/2006/table">
            <a:tbl>
              <a:tblPr/>
              <a:tblGrid>
                <a:gridCol w="1551432"/>
                <a:gridCol w="1502664"/>
                <a:gridCol w="1313688"/>
                <a:gridCol w="1130808"/>
                <a:gridCol w="1255776"/>
                <a:gridCol w="1313688"/>
                <a:gridCol w="1478280"/>
              </a:tblGrid>
              <a:tr h="198120">
                <a:tc>
                  <a:txBody>
                    <a:bodyPr lIns="0" tIns="0" rIns="0" bIns="0">
                      <a:noAutofit/>
                    </a:bodyPr>
                    <a:p>
                      <a:pPr indent="88900"/>
                      <a:r>
                        <a:rPr lang="zh-TW" sz="95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事业群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71500"/>
                      <a:r>
                        <a:rPr lang="zh-TW" sz="95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内存配</a:t>
                      </a:r>
                      <a:r>
                        <a:rPr lang="en-US" sz="950">
                          <a:solidFill>
                            <a:srgbClr val="606060"/>
                          </a:solidFill>
                          <a:latin typeface="MingLiU"/>
                        </a:rPr>
                        <a:t>・・(</a:t>
                      </a:r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G)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14300"/>
                      <a:r>
                        <a:rPr lang="en-US" sz="950">
                          <a:solidFill>
                            <a:srgbClr val="8B8EE3"/>
                          </a:solidFill>
                          <a:latin typeface="MingLiU"/>
                        </a:rPr>
                        <a:t>▲</a:t>
                      </a:r>
                      <a:r>
                        <a:rPr lang="zh-TW" sz="95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内夺紀</a:t>
                      </a:r>
                      <a:r>
                        <a:rPr lang="en-US" sz="950">
                          <a:solidFill>
                            <a:srgbClr val="74869D"/>
                          </a:solidFill>
                          <a:latin typeface="MingLiU"/>
                        </a:rPr>
                        <a:t>■</a:t>
                      </a:r>
                      <a:r>
                        <a:rPr lang="zh-TW" sz="95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占比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CPUEII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CPUEI</a:t>
                      </a:r>
                      <a:r>
                        <a:rPr lang="zh-TW" sz="95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占比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28600"/>
                      <a:r>
                        <a:rPr lang="zh-TW" sz="95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内存使用</a:t>
                      </a:r>
                      <a:r>
                        <a:rPr lang="en-US" sz="950">
                          <a:solidFill>
                            <a:srgbClr val="606060"/>
                          </a:solidFill>
                          <a:latin typeface="MingLiU"/>
                        </a:rPr>
                        <a:t>・(</a:t>
                      </a:r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G)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794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CPU</a:t>
                      </a:r>
                      <a:r>
                        <a:rPr lang="zh-TW" sz="95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使用</a:t>
                      </a:r>
                      <a:r>
                        <a:rPr lang="en-US" sz="950">
                          <a:solidFill>
                            <a:srgbClr val="606060"/>
                          </a:solidFill>
                          <a:latin typeface="MingLiU"/>
                        </a:rPr>
                        <a:t>■</a:t>
                      </a:r>
                    </a:p>
                  </a:txBody>
                  <a:tcPr marL="0" marR="0" marT="0" marB="0"/>
                </a:tc>
              </a:tr>
              <a:tr h="323088">
                <a:tc>
                  <a:txBody>
                    <a:bodyPr lIns="0" tIns="0" rIns="0" bIns="0">
                      <a:noAutofit/>
                    </a:bodyPr>
                    <a:p>
                      <a:pPr indent="88900"/>
                      <a:r>
                        <a:rPr lang="zh-TW" sz="95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金电发展部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715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801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175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0.35%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356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0.35%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286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890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794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290</a:t>
                      </a:r>
                    </a:p>
                  </a:txBody>
                  <a:tcPr marL="0" marR="0" marT="0" marB="0" anchor="ctr"/>
                </a:tc>
              </a:tr>
              <a:tr h="326136">
                <a:tc>
                  <a:txBody>
                    <a:bodyPr lIns="0" tIns="0" rIns="0" bIns="0">
                      <a:noAutofit/>
                    </a:bodyPr>
                    <a:p>
                      <a:pPr indent="88900"/>
                      <a:r>
                        <a:rPr lang="zh-TW" sz="95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企业平台研发部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715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1109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175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0.49%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493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0.49%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286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202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794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89</a:t>
                      </a:r>
                    </a:p>
                  </a:txBody>
                  <a:tcPr marL="0" marR="0" marT="0" marB="0" anchor="ctr"/>
                </a:tc>
              </a:tr>
              <a:tr h="240792">
                <a:tc>
                  <a:txBody>
                    <a:bodyPr lIns="0" tIns="0" rIns="0" bIns="0">
                      <a:noAutofit/>
                    </a:bodyPr>
                    <a:p>
                      <a:pPr indent="88900"/>
                      <a:r>
                        <a:rPr lang="zh-TW" sz="95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支付平台部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715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2256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175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0.99%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1003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0.99%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286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4390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79400"/>
                      <a:r>
                        <a:rPr lang="zh-TW" b="1" sz="90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1428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E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0" y="566928"/>
            <a:ext cx="3916680" cy="11094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-114300"/>
            <a:r>
              <a:rPr lang="zh-CN" sz="7500">
                <a:solidFill>
                  <a:srgbClr val="2EB6AA"/>
                </a:solidFill>
                <a:latin typeface="Arial"/>
                <a:ea typeface="Arial"/>
              </a:rPr>
              <a:t>I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数据管理</a:t>
            </a:r>
          </a:p>
        </p:txBody>
      </p:sp>
      <p:sp>
        <p:nvSpPr>
          <p:cNvPr id="4" name=""/>
          <p:cNvSpPr/>
          <p:nvPr/>
        </p:nvSpPr>
        <p:spPr>
          <a:xfrm>
            <a:off x="2407920" y="3386328"/>
            <a:ext cx="3471672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950">
                <a:solidFill>
                  <a:srgbClr val="74869D"/>
                </a:solidFill>
                <a:latin typeface="MingLiU"/>
                <a:ea typeface="MingLiU"/>
              </a:rPr>
              <a:t>指标</a:t>
            </a:r>
            <a:r>
              <a:rPr lang="en-US" b="1" sz="900">
                <a:solidFill>
                  <a:srgbClr val="606060"/>
                </a:solidFill>
                <a:latin typeface="Arial"/>
              </a:rPr>
              <a:t>sql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名称：</a:t>
            </a: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全国雄度</a:t>
            </a:r>
            <a:r>
              <a:rPr lang="en-US" b="1" sz="900">
                <a:solidFill>
                  <a:srgbClr val="74869D"/>
                </a:solidFill>
                <a:latin typeface="Arial"/>
              </a:rPr>
              <a:t>DAU</a:t>
            </a: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指分臨控(</a:t>
            </a:r>
            <a:r>
              <a:rPr lang="en-US" b="1" sz="900">
                <a:solidFill>
                  <a:srgbClr val="606060"/>
                </a:solidFill>
                <a:latin typeface="Arial"/>
              </a:rPr>
              <a:t>META: </a:t>
            </a:r>
            <a:r>
              <a:rPr lang="en-US" b="1" sz="900">
                <a:solidFill>
                  <a:srgbClr val="74869D"/>
                </a:solidFill>
                <a:latin typeface="Arial"/>
              </a:rPr>
              <a:t>hmart waimai</a:t>
            </a:r>
          </a:p>
        </p:txBody>
      </p:sp>
      <p:sp>
        <p:nvSpPr>
          <p:cNvPr id="5" name=""/>
          <p:cNvSpPr/>
          <p:nvPr/>
        </p:nvSpPr>
        <p:spPr>
          <a:xfrm>
            <a:off x="6522720" y="3389376"/>
            <a:ext cx="673608" cy="1463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报■族收人:</a:t>
            </a:r>
          </a:p>
        </p:txBody>
      </p:sp>
      <p:sp>
        <p:nvSpPr>
          <p:cNvPr id="6" name=""/>
          <p:cNvSpPr/>
          <p:nvPr/>
        </p:nvSpPr>
        <p:spPr>
          <a:xfrm>
            <a:off x="6507480" y="3703320"/>
            <a:ext cx="2816352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CF8987"/>
                </a:solidFill>
                <a:latin typeface="MingLiU"/>
                <a:ea typeface="MingLiU"/>
              </a:rPr>
              <a:t>•指标</a:t>
            </a:r>
            <a:r>
              <a:rPr lang="en-US" b="1" sz="900">
                <a:solidFill>
                  <a:srgbClr val="CF8987"/>
                </a:solidFill>
                <a:latin typeface="Arial"/>
              </a:rPr>
              <a:t>sql</a:t>
            </a:r>
            <a:r>
              <a:rPr lang="zh-TW" sz="950">
                <a:solidFill>
                  <a:srgbClr val="CF8987"/>
                </a:solidFill>
                <a:latin typeface="MingLiU"/>
                <a:ea typeface="MingLiU"/>
              </a:rPr>
              <a:t>中不依赖与任</a:t>
            </a:r>
            <a:r>
              <a:rPr lang="en-US" b="1" sz="900">
                <a:solidFill>
                  <a:srgbClr val="CF8987"/>
                </a:solidFill>
                <a:latin typeface="Arial"/>
              </a:rPr>
              <a:t>ffiETL,</a:t>
            </a:r>
            <a:r>
              <a:rPr lang="zh-TW" sz="950">
                <a:solidFill>
                  <a:srgbClr val="CF8987"/>
                </a:solidFill>
                <a:latin typeface="MingLiU"/>
                <a:ea typeface="MingLiU"/>
              </a:rPr>
              <a:t>不会繼发监控的执行</a:t>
            </a:r>
          </a:p>
        </p:txBody>
      </p:sp>
      <p:sp>
        <p:nvSpPr>
          <p:cNvPr id="7" name=""/>
          <p:cNvSpPr/>
          <p:nvPr/>
        </p:nvSpPr>
        <p:spPr>
          <a:xfrm>
            <a:off x="2407920" y="3706368"/>
            <a:ext cx="533400" cy="149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00">
                <a:solidFill>
                  <a:srgbClr val="606060"/>
                </a:solidFill>
                <a:latin typeface="Arial"/>
              </a:rPr>
              <a:t>ETL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列哀:</a:t>
            </a:r>
          </a:p>
        </p:txBody>
      </p:sp>
      <p:sp>
        <p:nvSpPr>
          <p:cNvPr id="8" name=""/>
          <p:cNvSpPr/>
          <p:nvPr/>
        </p:nvSpPr>
        <p:spPr>
          <a:xfrm>
            <a:off x="2407920" y="4322064"/>
            <a:ext cx="886968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指标</a:t>
            </a:r>
            <a:r>
              <a:rPr lang="en-US" b="1" sz="900">
                <a:solidFill>
                  <a:srgbClr val="606060"/>
                </a:solidFill>
                <a:latin typeface="Arial"/>
              </a:rPr>
              <a:t>gl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描述:</a:t>
            </a:r>
            <a:r>
              <a:rPr lang="en-US" b="1" sz="900">
                <a:solidFill>
                  <a:srgbClr val="53ABDB"/>
                </a:solidFill>
                <a:latin typeface="Arial"/>
              </a:rPr>
              <a:t>CZ</a:t>
            </a:r>
          </a:p>
        </p:txBody>
      </p:sp>
      <p:sp>
        <p:nvSpPr>
          <p:cNvPr id="9" name=""/>
          <p:cNvSpPr/>
          <p:nvPr/>
        </p:nvSpPr>
        <p:spPr>
          <a:xfrm>
            <a:off x="2404872" y="4602480"/>
            <a:ext cx="432816" cy="1310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800">
                <a:solidFill>
                  <a:srgbClr val="A9A9A9"/>
                </a:solidFill>
                <a:latin typeface="Arial"/>
              </a:rPr>
              <a:t>SELECT</a:t>
            </a:r>
          </a:p>
        </p:txBody>
      </p:sp>
      <p:sp>
        <p:nvSpPr>
          <p:cNvPr id="10" name=""/>
          <p:cNvSpPr/>
          <p:nvPr/>
        </p:nvSpPr>
        <p:spPr>
          <a:xfrm>
            <a:off x="2429256" y="4885944"/>
            <a:ext cx="240792" cy="1249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350"/>
              </a:spcBef>
            </a:pPr>
            <a:r>
              <a:rPr lang="en-US" b="1" sz="900">
                <a:solidFill>
                  <a:srgbClr val="74869D"/>
                </a:solidFill>
                <a:latin typeface="Arial"/>
              </a:rPr>
              <a:t>dau</a:t>
            </a:r>
          </a:p>
        </p:txBody>
      </p:sp>
      <p:sp>
        <p:nvSpPr>
          <p:cNvPr id="11" name=""/>
          <p:cNvSpPr/>
          <p:nvPr/>
        </p:nvSpPr>
        <p:spPr>
          <a:xfrm>
            <a:off x="2407920" y="5532120"/>
            <a:ext cx="381000" cy="134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800">
                <a:solidFill>
                  <a:srgbClr val="74869D"/>
                </a:solidFill>
                <a:latin typeface="Arial"/>
              </a:rPr>
              <a:t>FROM</a:t>
            </a:r>
          </a:p>
        </p:txBody>
      </p:sp>
      <p:sp>
        <p:nvSpPr>
          <p:cNvPr id="12" name=""/>
          <p:cNvSpPr/>
          <p:nvPr/>
        </p:nvSpPr>
        <p:spPr>
          <a:xfrm>
            <a:off x="478536" y="2386584"/>
            <a:ext cx="1420368" cy="198120"/>
          </a:xfrm>
          <a:prstGeom prst="rect">
            <a:avLst/>
          </a:prstGeom>
          <a:solidFill>
            <a:srgbClr val="327EAA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400">
                <a:solidFill>
                  <a:srgbClr val="B7D0EC"/>
                </a:solidFill>
                <a:latin typeface="MingLiU"/>
                <a:ea typeface="MingLiU"/>
              </a:rPr>
              <a:t>数据质■监控中心</a:t>
            </a:r>
          </a:p>
        </p:txBody>
      </p:sp>
      <p:sp>
        <p:nvSpPr>
          <p:cNvPr id="13" name=""/>
          <p:cNvSpPr/>
          <p:nvPr/>
        </p:nvSpPr>
        <p:spPr>
          <a:xfrm>
            <a:off x="11195304" y="2404872"/>
            <a:ext cx="505968" cy="149352"/>
          </a:xfrm>
          <a:prstGeom prst="rect">
            <a:avLst/>
          </a:prstGeom>
          <a:solidFill>
            <a:srgbClr val="378CBE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b="1" sz="950">
                <a:solidFill>
                  <a:srgbClr val="B7D0EC"/>
                </a:solidFill>
                <a:latin typeface="MingLiU"/>
                <a:ea typeface="MingLiU"/>
              </a:rPr>
              <a:t>间通反值</a:t>
            </a:r>
          </a:p>
        </p:txBody>
      </p:sp>
      <p:sp>
        <p:nvSpPr>
          <p:cNvPr id="14" name=""/>
          <p:cNvSpPr/>
          <p:nvPr/>
        </p:nvSpPr>
        <p:spPr>
          <a:xfrm>
            <a:off x="12582144" y="2407920"/>
            <a:ext cx="256032" cy="146304"/>
          </a:xfrm>
          <a:prstGeom prst="rect">
            <a:avLst/>
          </a:prstGeom>
          <a:solidFill>
            <a:srgbClr val="378CBE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b="1" sz="950">
                <a:solidFill>
                  <a:srgbClr val="8B8EE3"/>
                </a:solidFill>
                <a:latin typeface="MingLiU"/>
                <a:ea typeface="MingLiU"/>
              </a:rPr>
              <a:t>退岀</a:t>
            </a:r>
          </a:p>
        </p:txBody>
      </p:sp>
      <p:sp>
        <p:nvSpPr>
          <p:cNvPr id="15" name=""/>
          <p:cNvSpPr/>
          <p:nvPr/>
        </p:nvSpPr>
        <p:spPr>
          <a:xfrm>
            <a:off x="402336" y="2898648"/>
            <a:ext cx="152400" cy="152400"/>
          </a:xfrm>
          <a:prstGeom prst="rect">
            <a:avLst/>
          </a:prstGeom>
          <a:solidFill>
            <a:srgbClr val="1D262B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000">
                <a:solidFill>
                  <a:srgbClr val="B7D0EC"/>
                </a:solidFill>
                <a:latin typeface="Arial"/>
              </a:rPr>
              <a:t>O</a:t>
            </a:r>
          </a:p>
        </p:txBody>
      </p:sp>
      <p:sp>
        <p:nvSpPr>
          <p:cNvPr id="16" name=""/>
          <p:cNvSpPr/>
          <p:nvPr/>
        </p:nvSpPr>
        <p:spPr>
          <a:xfrm>
            <a:off x="618744" y="2904744"/>
            <a:ext cx="518160" cy="149352"/>
          </a:xfrm>
          <a:prstGeom prst="rect">
            <a:avLst/>
          </a:prstGeom>
          <a:solidFill>
            <a:srgbClr val="1D262B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b="1" sz="950">
                <a:solidFill>
                  <a:srgbClr val="74869D"/>
                </a:solidFill>
                <a:latin typeface="MingLiU"/>
                <a:ea typeface="MingLiU"/>
              </a:rPr>
              <a:t>设置监控</a:t>
            </a:r>
          </a:p>
        </p:txBody>
      </p:sp>
      <p:sp>
        <p:nvSpPr>
          <p:cNvPr id="17" name=""/>
          <p:cNvSpPr/>
          <p:nvPr/>
        </p:nvSpPr>
        <p:spPr>
          <a:xfrm>
            <a:off x="429768" y="3236976"/>
            <a:ext cx="149352" cy="131064"/>
          </a:xfrm>
          <a:prstGeom prst="rect">
            <a:avLst/>
          </a:prstGeom>
          <a:solidFill>
            <a:srgbClr val="2C3B42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1100">
                <a:solidFill>
                  <a:srgbClr val="74869D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18" name=""/>
          <p:cNvSpPr/>
          <p:nvPr/>
        </p:nvSpPr>
        <p:spPr>
          <a:xfrm>
            <a:off x="7360920" y="3410712"/>
            <a:ext cx="694944" cy="149352"/>
          </a:xfrm>
          <a:prstGeom prst="rect">
            <a:avLst/>
          </a:prstGeom>
          <a:solidFill>
            <a:srgbClr val="368CBD"/>
          </a:solidFill>
        </p:spPr>
        <p:txBody>
          <a:bodyPr lIns="0" tIns="0" rIns="0" bIns="0" wrap="none">
            <a:noAutofit/>
          </a:bodyPr>
          <a:p>
            <a:pPr algn="ctr" indent="0">
              <a:spcBef>
                <a:spcPts val="280"/>
              </a:spcBef>
            </a:pPr>
            <a:r>
              <a:rPr lang="en-US" b="1" sz="900">
                <a:solidFill>
                  <a:srgbClr val="B7D0EC"/>
                </a:solidFill>
                <a:latin typeface="Arial"/>
              </a:rPr>
              <a:t>x xieyuchen</a:t>
            </a:r>
          </a:p>
        </p:txBody>
      </p:sp>
      <p:sp>
        <p:nvSpPr>
          <p:cNvPr id="19" name=""/>
          <p:cNvSpPr/>
          <p:nvPr/>
        </p:nvSpPr>
        <p:spPr>
          <a:xfrm>
            <a:off x="615696" y="3493008"/>
            <a:ext cx="515112" cy="152400"/>
          </a:xfrm>
          <a:prstGeom prst="rect">
            <a:avLst/>
          </a:prstGeom>
          <a:solidFill>
            <a:srgbClr val="2C3B42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指标监控</a:t>
            </a:r>
          </a:p>
        </p:txBody>
      </p:sp>
      <p:sp>
        <p:nvSpPr>
          <p:cNvPr id="20" name=""/>
          <p:cNvSpPr/>
          <p:nvPr/>
        </p:nvSpPr>
        <p:spPr>
          <a:xfrm>
            <a:off x="426720" y="3499104"/>
            <a:ext cx="152400" cy="134112"/>
          </a:xfrm>
          <a:prstGeom prst="rect">
            <a:avLst/>
          </a:prstGeom>
          <a:solidFill>
            <a:srgbClr val="2B3A41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i="1" sz="1000">
                <a:solidFill>
                  <a:srgbClr val="B7D0EC"/>
                </a:solidFill>
                <a:latin typeface="Arial"/>
                <a:ea typeface="Arial"/>
              </a:rPr>
              <a:t>&amp;</a:t>
            </a:r>
          </a:p>
        </p:txBody>
      </p:sp>
      <p:sp>
        <p:nvSpPr>
          <p:cNvPr id="21" name=""/>
          <p:cNvSpPr/>
          <p:nvPr/>
        </p:nvSpPr>
        <p:spPr>
          <a:xfrm>
            <a:off x="402336" y="3813048"/>
            <a:ext cx="152400" cy="152400"/>
          </a:xfrm>
          <a:prstGeom prst="rect">
            <a:avLst/>
          </a:prstGeom>
          <a:solidFill>
            <a:srgbClr val="242F33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000">
                <a:solidFill>
                  <a:srgbClr val="A9A9A9"/>
                </a:solidFill>
                <a:latin typeface="Arial"/>
              </a:rPr>
              <a:t>O</a:t>
            </a:r>
          </a:p>
        </p:txBody>
      </p:sp>
      <p:sp>
        <p:nvSpPr>
          <p:cNvPr id="22" name=""/>
          <p:cNvSpPr/>
          <p:nvPr/>
        </p:nvSpPr>
        <p:spPr>
          <a:xfrm>
            <a:off x="627888" y="3816096"/>
            <a:ext cx="505968" cy="152400"/>
          </a:xfrm>
          <a:prstGeom prst="rect">
            <a:avLst/>
          </a:prstGeom>
          <a:solidFill>
            <a:srgbClr val="242F34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监控列表</a:t>
            </a:r>
          </a:p>
        </p:txBody>
      </p:sp>
      <p:sp>
        <p:nvSpPr>
          <p:cNvPr id="23" name=""/>
          <p:cNvSpPr/>
          <p:nvPr/>
        </p:nvSpPr>
        <p:spPr>
          <a:xfrm>
            <a:off x="627888" y="4206240"/>
            <a:ext cx="630936" cy="146304"/>
          </a:xfrm>
          <a:prstGeom prst="rect">
            <a:avLst/>
          </a:prstGeom>
          <a:solidFill>
            <a:srgbClr val="253035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b="1" sz="950">
                <a:solidFill>
                  <a:srgbClr val="606060"/>
                </a:solidFill>
                <a:latin typeface="MingLiU"/>
                <a:ea typeface="MingLiU"/>
              </a:rPr>
              <a:t>监枝饲管理</a:t>
            </a:r>
          </a:p>
        </p:txBody>
      </p:sp>
      <p:sp>
        <p:nvSpPr>
          <p:cNvPr id="24" name=""/>
          <p:cNvSpPr/>
          <p:nvPr/>
        </p:nvSpPr>
        <p:spPr>
          <a:xfrm>
            <a:off x="624840" y="4590288"/>
            <a:ext cx="512064" cy="152400"/>
          </a:xfrm>
          <a:prstGeom prst="rect">
            <a:avLst/>
          </a:prstGeom>
          <a:solidFill>
            <a:srgbClr val="242F34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监控统计</a:t>
            </a:r>
          </a:p>
        </p:txBody>
      </p:sp>
      <p:sp>
        <p:nvSpPr>
          <p:cNvPr id="25" name=""/>
          <p:cNvSpPr/>
          <p:nvPr/>
        </p:nvSpPr>
        <p:spPr>
          <a:xfrm>
            <a:off x="411480" y="4962144"/>
            <a:ext cx="152400" cy="161544"/>
          </a:xfrm>
          <a:prstGeom prst="rect">
            <a:avLst/>
          </a:prstGeom>
          <a:solidFill>
            <a:srgbClr val="263136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1000">
                <a:solidFill>
                  <a:srgbClr val="74869D"/>
                </a:solidFill>
                <a:latin typeface="MingLiU"/>
                <a:ea typeface="MingLiU"/>
              </a:rPr>
              <a:t>国</a:t>
            </a:r>
          </a:p>
        </p:txBody>
      </p:sp>
      <p:sp>
        <p:nvSpPr>
          <p:cNvPr id="26" name=""/>
          <p:cNvSpPr/>
          <p:nvPr/>
        </p:nvSpPr>
        <p:spPr>
          <a:xfrm>
            <a:off x="627888" y="4977384"/>
            <a:ext cx="505968" cy="149352"/>
          </a:xfrm>
          <a:prstGeom prst="rect">
            <a:avLst/>
          </a:prstGeom>
          <a:solidFill>
            <a:srgbClr val="242F33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300">
                <a:solidFill>
                  <a:srgbClr val="606060"/>
                </a:solidFill>
                <a:latin typeface="Arial"/>
              </a:rPr>
              <a:t>If</a:t>
            </a: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助文档</a:t>
            </a:r>
          </a:p>
        </p:txBody>
      </p:sp>
      <p:sp>
        <p:nvSpPr>
          <p:cNvPr id="27" name=""/>
          <p:cNvSpPr/>
          <p:nvPr/>
        </p:nvSpPr>
        <p:spPr>
          <a:xfrm>
            <a:off x="2328672" y="2834640"/>
            <a:ext cx="3264408" cy="2255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监控设置 </a:t>
            </a:r>
            <a:r>
              <a:rPr lang="zh-TW" sz="1400">
                <a:solidFill>
                  <a:srgbClr val="A9A9A9"/>
                </a:solidFill>
                <a:latin typeface="MingLiU"/>
                <a:ea typeface="MingLiU"/>
              </a:rPr>
              <a:t>全</a:t>
            </a:r>
            <a:r>
              <a:rPr lang="en-US" sz="1000">
                <a:solidFill>
                  <a:srgbClr val="A9A9A9"/>
                </a:solidFill>
                <a:latin typeface="Arial"/>
              </a:rPr>
              <a:t>SmftDAU</a:t>
            </a:r>
            <a:r>
              <a:rPr lang="zh-TW" sz="1000">
                <a:solidFill>
                  <a:srgbClr val="A9A9A9"/>
                </a:solidFill>
                <a:latin typeface="MingLiU"/>
                <a:ea typeface="MingLiU"/>
              </a:rPr>
              <a:t>指标监控</a:t>
            </a:r>
            <a:r>
              <a:rPr lang="en-US" sz="1000">
                <a:solidFill>
                  <a:srgbClr val="A9A9A9"/>
                </a:solidFill>
                <a:latin typeface="Arial"/>
              </a:rPr>
              <a:t>(android)</a:t>
            </a:r>
            <a:r>
              <a:rPr lang="zh-TW" sz="1000">
                <a:solidFill>
                  <a:srgbClr val="B7D0EC"/>
                </a:solidFill>
                <a:latin typeface="MingLiU"/>
                <a:ea typeface="MingLiU"/>
              </a:rPr>
              <a:t>田订阅</a:t>
            </a:r>
          </a:p>
        </p:txBody>
      </p:sp>
      <p:sp>
        <p:nvSpPr>
          <p:cNvPr id="28" name=""/>
          <p:cNvSpPr/>
          <p:nvPr/>
        </p:nvSpPr>
        <p:spPr>
          <a:xfrm>
            <a:off x="2410968" y="7010400"/>
            <a:ext cx="2545080" cy="234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监控列哀</a:t>
            </a:r>
            <a:r>
              <a:rPr lang="zh-TW" sz="950">
                <a:solidFill>
                  <a:srgbClr val="4A87B3"/>
                </a:solidFill>
                <a:latin typeface="MingLiU"/>
                <a:ea typeface="MingLiU"/>
              </a:rPr>
              <a:t>。占由</a:t>
            </a: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钢</a:t>
            </a:r>
            <a:r>
              <a:rPr lang="zh-CN" sz="950">
                <a:solidFill>
                  <a:srgbClr val="B7D0EC"/>
                </a:solidFill>
                <a:latin typeface="MingLiU"/>
                <a:ea typeface="MingLiU"/>
              </a:rPr>
              <a:t>■一个</a:t>
            </a:r>
            <a:r>
              <a:rPr lang="en-US" sz="1300">
                <a:solidFill>
                  <a:srgbClr val="B7D0EC"/>
                </a:solidFill>
                <a:latin typeface="Arial"/>
              </a:rPr>
              <a:t>tMNHM</a:t>
            </a:r>
          </a:p>
        </p:txBody>
      </p:sp>
      <p:sp>
        <p:nvSpPr>
          <p:cNvPr id="29" name=""/>
          <p:cNvSpPr/>
          <p:nvPr/>
        </p:nvSpPr>
        <p:spPr>
          <a:xfrm>
            <a:off x="2432304" y="5812536"/>
            <a:ext cx="3715512" cy="3291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12700">
              <a:lnSpc>
                <a:spcPct val="135000"/>
              </a:lnSpc>
            </a:pPr>
            <a:r>
              <a:rPr lang="en-US" b="1" sz="900">
                <a:solidFill>
                  <a:srgbClr val="74869D"/>
                </a:solidFill>
                <a:latin typeface="Arial"/>
              </a:rPr>
              <a:t>waimai_dw_top4c.topic_dt_cntry_client where clientand dt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. </a:t>
            </a:r>
            <a:r>
              <a:rPr lang="en-US" b="1" sz="900">
                <a:solidFill>
                  <a:srgbClr val="74869D"/>
                </a:solidFill>
                <a:latin typeface="Arial"/>
              </a:rPr>
              <a:t>Snow.datekey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10768" y="771144"/>
            <a:ext cx="2325624" cy="762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关于我</a:t>
            </a:r>
          </a:p>
        </p:txBody>
      </p:sp>
      <p:sp>
        <p:nvSpPr>
          <p:cNvPr id="4" name=""/>
          <p:cNvSpPr/>
          <p:nvPr/>
        </p:nvSpPr>
        <p:spPr>
          <a:xfrm>
            <a:off x="1667256" y="3136392"/>
            <a:ext cx="9150096" cy="47762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24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谢语宸</a:t>
            </a:r>
          </a:p>
          <a:p>
            <a:pPr marL="747844" indent="0">
              <a:spcAft>
                <a:spcPts val="2240"/>
              </a:spcAft>
            </a:pPr>
            <a:r>
              <a:rPr lang="zh-TW" sz="4000">
                <a:latin typeface="Arial"/>
                <a:ea typeface="Arial"/>
              </a:rPr>
              <a:t>II</a:t>
            </a:r>
            <a:r>
              <a:rPr lang="zh-TW" sz="4100">
                <a:latin typeface="MingLiU"/>
                <a:ea typeface="MingLiU"/>
              </a:rPr>
              <a:t>年加入美团,统计报表与数据仓库</a:t>
            </a:r>
          </a:p>
          <a:p>
            <a:pPr marL="747844" indent="0">
              <a:spcAft>
                <a:spcPts val="2240"/>
              </a:spcAft>
            </a:pPr>
            <a:r>
              <a:rPr lang="zh-TW" sz="4000">
                <a:latin typeface="Arial"/>
                <a:ea typeface="Arial"/>
              </a:rPr>
              <a:t>12</a:t>
            </a:r>
            <a:r>
              <a:rPr lang="zh-TW" sz="4100">
                <a:latin typeface="MingLiU"/>
                <a:ea typeface="MingLiU"/>
              </a:rPr>
              <a:t>年数据仓库分布式化</a:t>
            </a:r>
          </a:p>
          <a:p>
            <a:pPr marL="747844" indent="0">
              <a:spcAft>
                <a:spcPts val="2240"/>
              </a:spcAft>
            </a:pPr>
            <a:r>
              <a:rPr lang="zh-TW" sz="4000">
                <a:latin typeface="Arial"/>
                <a:ea typeface="Arial"/>
              </a:rPr>
              <a:t>13</a:t>
            </a:r>
            <a:r>
              <a:rPr lang="zh-TW" sz="4100">
                <a:latin typeface="MingLiU"/>
                <a:ea typeface="MingLiU"/>
              </a:rPr>
              <a:t>年数据幵发幵放平台</a:t>
            </a:r>
          </a:p>
          <a:p>
            <a:pPr marL="747844" indent="0"/>
            <a:r>
              <a:rPr lang="zh-TW" sz="4000">
                <a:latin typeface="Arial"/>
                <a:ea typeface="Arial"/>
              </a:rPr>
              <a:t>14</a:t>
            </a:r>
            <a:r>
              <a:rPr lang="zh-TW" sz="4100">
                <a:latin typeface="MingLiU"/>
                <a:ea typeface="MingLiU"/>
              </a:rPr>
              <a:t>年负责离线计算平台团队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E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0" y="566928"/>
            <a:ext cx="3916680" cy="11094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-114300"/>
            <a:r>
              <a:rPr lang="zh-CN" sz="7500">
                <a:solidFill>
                  <a:srgbClr val="2EB6AA"/>
                </a:solidFill>
                <a:latin typeface="Arial"/>
                <a:ea typeface="Arial"/>
              </a:rPr>
              <a:t>I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数据管理</a:t>
            </a:r>
          </a:p>
        </p:txBody>
      </p:sp>
      <p:sp>
        <p:nvSpPr>
          <p:cNvPr id="4" name=""/>
          <p:cNvSpPr/>
          <p:nvPr/>
        </p:nvSpPr>
        <p:spPr>
          <a:xfrm>
            <a:off x="298704" y="2545080"/>
            <a:ext cx="7580376" cy="9845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120"/>
              </a:spcAft>
            </a:pPr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搜索广告部数据组数据仓库</a:t>
            </a:r>
            <a:r>
              <a:rPr lang="en-US" sz="1600">
                <a:solidFill>
                  <a:srgbClr val="30302F"/>
                </a:solidFill>
                <a:latin typeface="Arial"/>
              </a:rPr>
              <a:t>SLA</a:t>
            </a:r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日报</a:t>
            </a:r>
            <a:r>
              <a:rPr lang="zh-TW" sz="1600">
                <a:solidFill>
                  <a:srgbClr val="30302F"/>
                </a:solidFill>
                <a:latin typeface="Arial"/>
                <a:ea typeface="Arial"/>
              </a:rPr>
              <a:t>20160420</a:t>
            </a:r>
          </a:p>
          <a:p>
            <a:pPr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产出时间颜色说明</a:t>
            </a:r>
          </a:p>
          <a:p>
            <a:pPr indent="0"/>
            <a:r>
              <a:rPr lang="zh-TW" sz="1400">
                <a:solidFill>
                  <a:srgbClr val="C06161"/>
                </a:solidFill>
                <a:latin typeface="MingLiU"/>
                <a:ea typeface="MingLiU"/>
              </a:rPr>
              <a:t>红色表</a:t>
            </a:r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示晚于期變产岀时间｛即打破</a:t>
            </a:r>
            <a:r>
              <a:rPr lang="en-US" sz="1300">
                <a:solidFill>
                  <a:srgbClr val="30302F"/>
                </a:solidFill>
                <a:latin typeface="Arial"/>
              </a:rPr>
              <a:t>SLA）</a:t>
            </a:r>
          </a:p>
          <a:p>
            <a:pPr algn="just" indent="0"/>
            <a:r>
              <a:rPr lang="zh-TW" sz="1400">
                <a:solidFill>
                  <a:srgbClr val="BDBE46"/>
                </a:solidFill>
                <a:latin typeface="MingLiU"/>
                <a:ea typeface="MingLiU"/>
              </a:rPr>
              <a:t>黄包</a:t>
            </a:r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表示有时效性风险（即实际产出时间距期蛍产岀时间不足</a:t>
            </a:r>
            <a:r>
              <a:rPr lang="zh-TW" sz="1300">
                <a:solidFill>
                  <a:srgbClr val="606060"/>
                </a:solidFill>
                <a:latin typeface="Arial"/>
                <a:ea typeface="Arial"/>
              </a:rPr>
              <a:t>2</a:t>
            </a:r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小时，可能因为平台运维而打破</a:t>
            </a:r>
            <a:r>
              <a:rPr lang="en-US" sz="1300">
                <a:solidFill>
                  <a:srgbClr val="606060"/>
                </a:solidFill>
                <a:latin typeface="Arial"/>
              </a:rPr>
              <a:t>SLA）</a:t>
            </a:r>
          </a:p>
        </p:txBody>
      </p:sp>
      <p:sp>
        <p:nvSpPr>
          <p:cNvPr id="5" name=""/>
          <p:cNvSpPr/>
          <p:nvPr/>
        </p:nvSpPr>
        <p:spPr>
          <a:xfrm>
            <a:off x="298704" y="3724656"/>
            <a:ext cx="426720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摘要:</a:t>
            </a:r>
          </a:p>
        </p:txBody>
      </p:sp>
      <p:sp>
        <p:nvSpPr>
          <p:cNvPr id="6" name=""/>
          <p:cNvSpPr/>
          <p:nvPr/>
        </p:nvSpPr>
        <p:spPr>
          <a:xfrm>
            <a:off x="298704" y="6382512"/>
            <a:ext cx="606552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异常表:</a:t>
            </a: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04800" y="4157472"/>
          <a:ext cx="11625072" cy="2002536"/>
        </p:xfrm>
        <a:graphic>
          <a:graphicData uri="http://schemas.openxmlformats.org/drawingml/2006/table">
            <a:tbl>
              <a:tblPr/>
              <a:tblGrid>
                <a:gridCol w="3529584"/>
                <a:gridCol w="2795016"/>
                <a:gridCol w="1286256"/>
                <a:gridCol w="1292352"/>
                <a:gridCol w="950976"/>
                <a:gridCol w="801624"/>
                <a:gridCol w="969264"/>
              </a:tblGrid>
              <a:tr h="301752">
                <a:tc>
                  <a:txBody>
                    <a:bodyPr lIns="0" tIns="0" rIns="0" bIns="0">
                      <a:noAutofit/>
                    </a:bodyPr>
                    <a:p>
                      <a:pPr marL="1386400"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slo</a:t>
                      </a:r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名称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按时产岀对标表数/总对标表数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期望产出时间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实际产出时间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环比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日均值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与均值比</a:t>
                      </a:r>
                    </a:p>
                  </a:txBody>
                  <a:tcPr marL="0" marR="0" marT="0" marB="0" anchor="b"/>
                </a:tc>
              </a:tr>
              <a:tr h="28041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北京广告-广告</a:t>
                      </a:r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ABTEST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5/5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9:30:00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5:56:41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+5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24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6:04:06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40E340"/>
                          </a:solidFill>
                          <a:latin typeface="Arial"/>
                        </a:rPr>
                        <a:t>-7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40E340"/>
                          </a:solidFill>
                          <a:latin typeface="Arial"/>
                          <a:ea typeface="Arial"/>
                        </a:rPr>
                        <a:t>25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</a:tr>
              <a:tr h="28041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北京广告-广告效果数据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1/1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7:30:00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BDBE46"/>
                          </a:solidFill>
                          <a:latin typeface="Arial"/>
                          <a:ea typeface="Arial"/>
                        </a:rPr>
                        <a:t>6:44:01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+8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46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6:52:24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40E340"/>
                          </a:solidFill>
                          <a:latin typeface="Arial"/>
                        </a:rPr>
                        <a:t>•8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40E340"/>
                          </a:solidFill>
                          <a:latin typeface="Arial"/>
                          <a:ea typeface="Arial"/>
                        </a:rPr>
                        <a:t>23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</a:tr>
              <a:tr h="28041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北京广告-广告点击用户行为数据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1/1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7:00:00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BDBE46"/>
                          </a:solidFill>
                          <a:latin typeface="Arial"/>
                          <a:ea typeface="Arial"/>
                        </a:rPr>
                        <a:t>6:38:45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+9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6:35:41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FB403F"/>
                          </a:solidFill>
                          <a:latin typeface="Arial"/>
                        </a:rPr>
                        <a:t>♦3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4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</a:tr>
              <a:tr h="27736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北京广告-广告请求点击下单转化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3/3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8:00:00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5:25:29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+ 1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55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5:31:22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40E340"/>
                          </a:solidFill>
                          <a:latin typeface="Arial"/>
                          <a:ea typeface="Arial"/>
                        </a:rPr>
                        <a:t>-5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40E340"/>
                          </a:solidFill>
                          <a:latin typeface="Arial"/>
                          <a:ea typeface="Arial"/>
                        </a:rPr>
                        <a:t>53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</a:tr>
              <a:tr h="27127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北京广吿-搜索弗选数据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5/5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7:30:00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4:43:24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40E340"/>
                          </a:solidFill>
                          <a:latin typeface="Arial"/>
                        </a:rPr>
                        <a:t>-8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40E340"/>
                          </a:solidFill>
                          <a:latin typeface="Arial"/>
                          <a:ea typeface="Arial"/>
                        </a:rPr>
                        <a:t>7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4:53:25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40E340"/>
                          </a:solidFill>
                          <a:latin typeface="Arial"/>
                        </a:rPr>
                        <a:t>-10</a:t>
                      </a:r>
                      <a:r>
                        <a:rPr lang="zh-TW" sz="1400">
                          <a:solidFill>
                            <a:srgbClr val="40E340"/>
                          </a:solidFill>
                          <a:latin typeface="MingLiU"/>
                          <a:ea typeface="MingLiU"/>
                        </a:rPr>
                        <a:t>分】秒</a:t>
                      </a:r>
                    </a:p>
                  </a:txBody>
                  <a:tcPr marL="0" marR="0" marT="0" marB="0"/>
                </a:tc>
              </a:tr>
              <a:tr h="31089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北京广吿-用户</a:t>
                      </a:r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userid.uuid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映射数据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1/1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7:00:00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BDBE46"/>
                          </a:solidFill>
                          <a:latin typeface="Arial"/>
                          <a:ea typeface="Arial"/>
                        </a:rPr>
                        <a:t>6:15:24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+9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8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6:07:44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FB403F"/>
                          </a:solidFill>
                          <a:latin typeface="Arial"/>
                        </a:rPr>
                        <a:t>♦7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分</a:t>
                      </a:r>
                      <a:r>
                        <a:rPr lang="zh-TW" sz="1600">
                          <a:solidFill>
                            <a:srgbClr val="FB403F"/>
                          </a:solidFill>
                          <a:latin typeface="Arial"/>
                          <a:ea typeface="Arial"/>
                        </a:rPr>
                        <a:t>40</a:t>
                      </a:r>
                      <a:r>
                        <a:rPr lang="zh-TW" sz="1400">
                          <a:solidFill>
                            <a:srgbClr val="FB403F"/>
                          </a:solidFill>
                          <a:latin typeface="MingLiU"/>
                          <a:ea typeface="MingLiU"/>
                        </a:rPr>
                        <a:t>秒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"/>
          <p:cNvSpPr/>
          <p:nvPr/>
        </p:nvSpPr>
        <p:spPr>
          <a:xfrm>
            <a:off x="295656" y="6870192"/>
            <a:ext cx="4696968" cy="234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u="sng" sz="1400">
                <a:solidFill>
                  <a:srgbClr val="606060"/>
                </a:solidFill>
                <a:latin typeface="MingLiU"/>
                <a:ea typeface="MingLiU"/>
              </a:rPr>
              <a:t>业</a:t>
            </a:r>
            <a:r>
              <a:rPr lang="zh-TW" u="sng" sz="1400">
                <a:solidFill>
                  <a:srgbClr val="30302F"/>
                </a:solidFill>
                <a:latin typeface="MingLiU"/>
                <a:ea typeface="MingLiU"/>
              </a:rPr>
              <a:t>名称表名</a:t>
            </a:r>
            <a:r>
              <a:rPr lang="zh-CN" u="sng" sz="1400">
                <a:solidFill>
                  <a:srgbClr val="30302F"/>
                </a:solidFill>
                <a:latin typeface="MingLiU"/>
                <a:ea typeface="MingLiU"/>
              </a:rPr>
              <a:t>|</a:t>
            </a:r>
            <a:r>
              <a:rPr lang="zh-TW" u="sng" sz="1400">
                <a:solidFill>
                  <a:srgbClr val="606060"/>
                </a:solidFill>
                <a:latin typeface="MingLiU"/>
                <a:ea typeface="MingLiU"/>
              </a:rPr>
              <a:t>期望产出时间</a:t>
            </a:r>
            <a:r>
              <a:rPr lang="zh-CN" u="sng" sz="1400">
                <a:solidFill>
                  <a:srgbClr val="A9A9A9"/>
                </a:solidFill>
                <a:latin typeface="MingLiU"/>
                <a:ea typeface="MingLiU"/>
              </a:rPr>
              <a:t>|</a:t>
            </a:r>
            <a:r>
              <a:rPr lang="zh-TW" u="sng" sz="1400">
                <a:solidFill>
                  <a:srgbClr val="30302F"/>
                </a:solidFill>
                <a:latin typeface="MingLiU"/>
                <a:ea typeface="MingLiU"/>
              </a:rPr>
              <a:t>调度产出时间任务成功</a:t>
            </a:r>
          </a:p>
        </p:txBody>
      </p:sp>
      <p:sp>
        <p:nvSpPr>
          <p:cNvPr id="9" name=""/>
          <p:cNvSpPr/>
          <p:nvPr/>
        </p:nvSpPr>
        <p:spPr>
          <a:xfrm>
            <a:off x="295656" y="7385304"/>
            <a:ext cx="4696968" cy="1950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存</a:t>
            </a:r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在时效性风险（期</a:t>
            </a:r>
            <a:r>
              <a:rPr lang="zh-TW" sz="1300">
                <a:solidFill>
                  <a:srgbClr val="606060"/>
                </a:solidFill>
                <a:latin typeface="Arial"/>
                <a:ea typeface="Arial"/>
              </a:rPr>
              <a:t>0</a:t>
            </a:r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时间-产出时间</a:t>
            </a:r>
            <a:r>
              <a:rPr lang="en-US" sz="1300">
                <a:solidFill>
                  <a:srgbClr val="606060"/>
                </a:solidFill>
                <a:latin typeface="Arial"/>
              </a:rPr>
              <a:t>＜2h）</a:t>
            </a:r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的表：</a:t>
            </a:r>
          </a:p>
        </p:txBody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304800" y="7805928"/>
          <a:ext cx="12359640" cy="1161288"/>
        </p:xfrm>
        <a:graphic>
          <a:graphicData uri="http://schemas.openxmlformats.org/drawingml/2006/table">
            <a:tbl>
              <a:tblPr/>
              <a:tblGrid>
                <a:gridCol w="3529584"/>
                <a:gridCol w="5334000"/>
                <a:gridCol w="1298448"/>
                <a:gridCol w="1280160"/>
                <a:gridCol w="917448"/>
              </a:tblGrid>
              <a:tr h="292608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3700">
                          <a:solidFill>
                            <a:srgbClr val="606060"/>
                          </a:solidFill>
                          <a:latin typeface="Arial"/>
                        </a:rPr>
                        <a:t>SlQ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名称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表名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期望产出时间</a:t>
                      </a:r>
                      <a:r>
                        <a:rPr lang="zh-CN" sz="14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|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调度产出时间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任务成功</a:t>
                      </a:r>
                    </a:p>
                  </a:txBody>
                  <a:tcPr marL="0" marR="0" marT="0" marB="0" anchor="b"/>
                </a:tc>
              </a:tr>
              <a:tr h="28346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北京广吿</a:t>
                      </a:r>
                      <a:r>
                        <a:rPr lang="zh-CN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■广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吿效果数据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4A87B3"/>
                          </a:solidFill>
                          <a:latin typeface="Arial"/>
                        </a:rPr>
                        <a:t>hmart ads.mtdm cpm cpc daily effect detail </a:t>
                      </a:r>
                      <a:r>
                        <a:rPr lang="zh-TW" sz="1400">
                          <a:solidFill>
                            <a:srgbClr val="4A87B3"/>
                          </a:solidFill>
                          <a:latin typeface="MingLiU"/>
                          <a:ea typeface="MingLiU"/>
                        </a:rPr>
                        <a:t>［火星］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7:30:00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BDBE46"/>
                          </a:solidFill>
                          <a:latin typeface="Arial"/>
                          <a:ea typeface="Arial"/>
                        </a:rPr>
                        <a:t>6:44:01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是</a:t>
                      </a:r>
                    </a:p>
                  </a:txBody>
                  <a:tcPr marL="0" marR="0" marT="0" marB="0" anchor="b"/>
                </a:tc>
              </a:tr>
              <a:tr h="27736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北京广吿-广吿点击用户行为数据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4A87B3"/>
                          </a:solidFill>
                          <a:latin typeface="Arial"/>
                        </a:rPr>
                        <a:t>hmart ads.mtdm cpm cpc daily traffic detail </a:t>
                      </a:r>
                      <a:r>
                        <a:rPr lang="zh-TW" sz="1400">
                          <a:solidFill>
                            <a:srgbClr val="4A87B3"/>
                          </a:solidFill>
                          <a:latin typeface="MingLiU"/>
                          <a:ea typeface="MingLiU"/>
                        </a:rPr>
                        <a:t>［火星］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7:00:00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BDBE46"/>
                          </a:solidFill>
                          <a:latin typeface="Arial"/>
                          <a:ea typeface="Arial"/>
                        </a:rPr>
                        <a:t>6:38:45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Bef>
                          <a:spcPts val="280"/>
                        </a:spcBef>
                      </a:pP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是</a:t>
                      </a:r>
                    </a:p>
                  </a:txBody>
                  <a:tcPr marL="0" marR="0" marT="0" marB="0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BI-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北京广告-用户</a:t>
                      </a:r>
                      <a:r>
                        <a:rPr lang="en-US" sz="1600">
                          <a:solidFill>
                            <a:srgbClr val="606060"/>
                          </a:solidFill>
                          <a:latin typeface="Arial"/>
                        </a:rPr>
                        <a:t>userid uuid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映射数据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600">
                          <a:solidFill>
                            <a:srgbClr val="4A87B3"/>
                          </a:solidFill>
                          <a:latin typeface="Arial"/>
                        </a:rPr>
                        <a:t>staging.userid uuid mapping </a:t>
                      </a:r>
                      <a:r>
                        <a:rPr lang="zh-TW" sz="1400">
                          <a:solidFill>
                            <a:srgbClr val="4A87B3"/>
                          </a:solidFill>
                          <a:latin typeface="MingLiU"/>
                          <a:ea typeface="MingLiU"/>
                        </a:rPr>
                        <a:t>［火星】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7:00:00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600">
                          <a:solidFill>
                            <a:srgbClr val="BDBE46"/>
                          </a:solidFill>
                          <a:latin typeface="Arial"/>
                          <a:ea typeface="Arial"/>
                        </a:rPr>
                        <a:t>6:15:24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Bef>
                          <a:spcPts val="280"/>
                        </a:spcBef>
                      </a:pP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是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E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850392"/>
            <a:ext cx="170688" cy="454152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3416808" y="7863840"/>
            <a:ext cx="1566672" cy="70408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5583936" y="6227064"/>
            <a:ext cx="670560" cy="78943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5202936" y="2161032"/>
            <a:ext cx="1091184" cy="111252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47344" y="765048"/>
            <a:ext cx="2206752" cy="768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7500">
                <a:solidFill>
                  <a:srgbClr val="606060"/>
                </a:solidFill>
                <a:latin typeface="Arial"/>
              </a:rPr>
              <a:t>BI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产品</a:t>
            </a:r>
          </a:p>
        </p:txBody>
      </p:sp>
      <p:sp>
        <p:nvSpPr>
          <p:cNvPr id="7" name=""/>
          <p:cNvSpPr/>
          <p:nvPr/>
        </p:nvSpPr>
        <p:spPr>
          <a:xfrm>
            <a:off x="10323576" y="716280"/>
            <a:ext cx="2249424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8" name=""/>
          <p:cNvSpPr/>
          <p:nvPr/>
        </p:nvSpPr>
        <p:spPr>
          <a:xfrm>
            <a:off x="6522720" y="2276856"/>
            <a:ext cx="1292352" cy="3352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2500">
                <a:latin typeface="MingLiU"/>
                <a:ea typeface="MingLiU"/>
              </a:rPr>
              <a:t>业务服务</a:t>
            </a:r>
          </a:p>
        </p:txBody>
      </p:sp>
      <p:sp>
        <p:nvSpPr>
          <p:cNvPr id="9" name=""/>
          <p:cNvSpPr/>
          <p:nvPr/>
        </p:nvSpPr>
        <p:spPr>
          <a:xfrm>
            <a:off x="4194048" y="3075432"/>
            <a:ext cx="749808" cy="2225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000">
                <a:latin typeface="Arial"/>
              </a:rPr>
              <a:t>HBase</a:t>
            </a:r>
          </a:p>
        </p:txBody>
      </p:sp>
      <p:sp>
        <p:nvSpPr>
          <p:cNvPr id="10" name=""/>
          <p:cNvSpPr/>
          <p:nvPr/>
        </p:nvSpPr>
        <p:spPr>
          <a:xfrm>
            <a:off x="7897368" y="3441192"/>
            <a:ext cx="719328" cy="2651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000">
                <a:latin typeface="Arial"/>
              </a:rPr>
              <a:t>Bl</a:t>
            </a:r>
            <a:r>
              <a:rPr lang="zh-TW" sz="1700">
                <a:solidFill>
                  <a:srgbClr val="30302F"/>
                </a:solidFill>
                <a:latin typeface="MingLiU"/>
                <a:ea typeface="MingLiU"/>
              </a:rPr>
              <a:t>产品</a:t>
            </a:r>
          </a:p>
        </p:txBody>
      </p:sp>
      <p:sp>
        <p:nvSpPr>
          <p:cNvPr id="11" name=""/>
          <p:cNvSpPr/>
          <p:nvPr/>
        </p:nvSpPr>
        <p:spPr>
          <a:xfrm>
            <a:off x="6016752" y="3535680"/>
            <a:ext cx="966216" cy="268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700">
                <a:solidFill>
                  <a:srgbClr val="30302F"/>
                </a:solidFill>
                <a:latin typeface="MingLiU"/>
                <a:ea typeface="MingLiU"/>
              </a:rPr>
              <a:t>旨询中心</a:t>
            </a:r>
          </a:p>
        </p:txBody>
      </p:sp>
      <p:sp>
        <p:nvSpPr>
          <p:cNvPr id="12" name=""/>
          <p:cNvSpPr/>
          <p:nvPr/>
        </p:nvSpPr>
        <p:spPr>
          <a:xfrm>
            <a:off x="4294632" y="4206240"/>
            <a:ext cx="1103376" cy="268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000">
                <a:latin typeface="Arial"/>
              </a:rPr>
              <a:t>4DM DBJ</a:t>
            </a:r>
          </a:p>
        </p:txBody>
      </p:sp>
      <p:sp>
        <p:nvSpPr>
          <p:cNvPr id="13" name=""/>
          <p:cNvSpPr/>
          <p:nvPr/>
        </p:nvSpPr>
        <p:spPr>
          <a:xfrm>
            <a:off x="3422904" y="5337048"/>
            <a:ext cx="509016" cy="2773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二</a:t>
            </a:r>
          </a:p>
        </p:txBody>
      </p:sp>
      <p:sp>
        <p:nvSpPr>
          <p:cNvPr id="14" name=""/>
          <p:cNvSpPr/>
          <p:nvPr/>
        </p:nvSpPr>
        <p:spPr>
          <a:xfrm>
            <a:off x="4450080" y="6720840"/>
            <a:ext cx="515112" cy="2194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000">
                <a:latin typeface="Arial"/>
              </a:rPr>
              <a:t>APP</a:t>
            </a:r>
          </a:p>
        </p:txBody>
      </p:sp>
      <p:sp>
        <p:nvSpPr>
          <p:cNvPr id="15" name=""/>
          <p:cNvSpPr/>
          <p:nvPr/>
        </p:nvSpPr>
        <p:spPr>
          <a:xfrm>
            <a:off x="3422904" y="7437120"/>
            <a:ext cx="1929384" cy="3230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u="sng" sz="850">
                <a:solidFill>
                  <a:srgbClr val="A9A9A9"/>
                </a:solidFill>
                <a:latin typeface="Arial"/>
              </a:rPr>
              <a:t>j </a:t>
            </a:r>
            <a:r>
              <a:rPr lang="en-US" u="sng" sz="2200">
                <a:latin typeface="Arial"/>
              </a:rPr>
              <a:t>on Hadoop </a:t>
            </a:r>
            <a:r>
              <a:rPr lang="zh-TW" u="sng" sz="2200">
                <a:latin typeface="Arial"/>
                <a:ea typeface="Arial"/>
              </a:rPr>
              <a:t>)</a:t>
            </a:r>
          </a:p>
        </p:txBody>
      </p:sp>
      <p:sp>
        <p:nvSpPr>
          <p:cNvPr id="16" name=""/>
          <p:cNvSpPr/>
          <p:nvPr/>
        </p:nvSpPr>
        <p:spPr>
          <a:xfrm>
            <a:off x="3422904" y="8854440"/>
            <a:ext cx="2316480" cy="3383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300">
                <a:solidFill>
                  <a:srgbClr val="30302F"/>
                </a:solidFill>
                <a:latin typeface="Times New Roman"/>
              </a:rPr>
              <a:t>mg </a:t>
            </a:r>
            <a:r>
              <a:rPr lang="zh-TW" u="sng" sz="1800">
                <a:solidFill>
                  <a:srgbClr val="30302F"/>
                </a:solidFill>
                <a:latin typeface="MingLiU"/>
                <a:ea typeface="MingLiU"/>
              </a:rPr>
              <a:t>［数据质量中心</a:t>
            </a:r>
          </a:p>
        </p:txBody>
      </p:sp>
      <p:sp>
        <p:nvSpPr>
          <p:cNvPr id="17" name=""/>
          <p:cNvSpPr/>
          <p:nvPr/>
        </p:nvSpPr>
        <p:spPr>
          <a:xfrm>
            <a:off x="3752088" y="6949440"/>
            <a:ext cx="213360" cy="234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i="1" sz="1600">
                <a:solidFill>
                  <a:srgbClr val="606060"/>
                </a:solidFill>
                <a:latin typeface="MingLiU"/>
                <a:ea typeface="MingLiU"/>
              </a:rPr>
              <a:t>丿</a:t>
            </a:r>
          </a:p>
        </p:txBody>
      </p:sp>
      <p:sp>
        <p:nvSpPr>
          <p:cNvPr id="18" name=""/>
          <p:cNvSpPr/>
          <p:nvPr/>
        </p:nvSpPr>
        <p:spPr>
          <a:xfrm>
            <a:off x="3468624" y="6257544"/>
            <a:ext cx="228600" cy="481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2040"/>
              </a:lnSpc>
            </a:pPr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汇 总</a:t>
            </a:r>
          </a:p>
        </p:txBody>
      </p:sp>
      <p:sp>
        <p:nvSpPr>
          <p:cNvPr id="19" name=""/>
          <p:cNvSpPr/>
          <p:nvPr/>
        </p:nvSpPr>
        <p:spPr>
          <a:xfrm>
            <a:off x="4312920" y="5038344"/>
            <a:ext cx="804672" cy="890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ct val="111000"/>
              </a:lnSpc>
            </a:pPr>
            <a:r>
              <a:rPr lang="en-US" u="sng" sz="2000">
                <a:solidFill>
                  <a:srgbClr val="30302F"/>
                </a:solidFill>
                <a:latin typeface="Arial"/>
              </a:rPr>
              <a:t>DM </a:t>
            </a:r>
            <a:r>
              <a:rPr lang="en-US" sz="2000">
                <a:solidFill>
                  <a:srgbClr val="30302F"/>
                </a:solidFill>
                <a:latin typeface="Arial"/>
              </a:rPr>
              <a:t>mart xx ba xxx</a:t>
            </a:r>
          </a:p>
        </p:txBody>
      </p:sp>
      <p:sp>
        <p:nvSpPr>
          <p:cNvPr id="20" name=""/>
          <p:cNvSpPr/>
          <p:nvPr/>
        </p:nvSpPr>
        <p:spPr>
          <a:xfrm>
            <a:off x="6220968" y="6403848"/>
            <a:ext cx="758952" cy="30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u="sng" sz="2800">
                <a:latin typeface="MingLiU"/>
                <a:ea typeface="MingLiU"/>
              </a:rPr>
              <a:t>灿</a:t>
            </a:r>
            <a:r>
              <a:rPr lang="en-US" u="sng" sz="3300">
                <a:solidFill>
                  <a:srgbClr val="606060"/>
                </a:solidFill>
                <a:latin typeface="Times New Roman"/>
              </a:rPr>
              <a:t>J</a:t>
            </a: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5867400" y="3998976"/>
          <a:ext cx="3032760" cy="2374392"/>
        </p:xfrm>
        <a:graphic>
          <a:graphicData uri="http://schemas.openxmlformats.org/drawingml/2006/table">
            <a:tbl>
              <a:tblPr/>
              <a:tblGrid>
                <a:gridCol w="1146048"/>
                <a:gridCol w="649224"/>
                <a:gridCol w="1237488"/>
              </a:tblGrid>
              <a:tr h="2014728"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ts val="2952"/>
                        </a:lnSpc>
                        <a:spcAft>
                          <a:spcPts val="2100"/>
                        </a:spcAft>
                      </a:pPr>
                      <a:r>
                        <a:rPr lang="en-US" u="sng" sz="2000">
                          <a:latin typeface="Arial"/>
                        </a:rPr>
                        <a:t>“SQL</a:t>
                      </a:r>
                      <a:r>
                        <a:rPr lang="zh-TW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解析 </a:t>
                      </a:r>
                      <a:r>
                        <a:rPr lang="zh-TW" u="sng" sz="1800">
                          <a:latin typeface="MingLiU"/>
                          <a:ea typeface="MingLiU"/>
                        </a:rPr>
                        <a:t>丨</a:t>
                      </a:r>
                      <a:r>
                        <a:rPr lang="zh-TW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鉴权</a:t>
                      </a:r>
                    </a:p>
                    <a:p>
                      <a:pPr indent="114300"/>
                      <a:r>
                        <a:rPr lang="en-US" u="sng" sz="1800">
                          <a:solidFill>
                            <a:srgbClr val="606060"/>
                          </a:solidFill>
                          <a:latin typeface="MingLiU"/>
                        </a:rPr>
                        <a:t>[</a:t>
                      </a:r>
                      <a:r>
                        <a:rPr lang="zh-TW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引擎</a:t>
                      </a:r>
                      <a:r>
                        <a:rPr lang="en-US" u="sng" sz="1800">
                          <a:solidFill>
                            <a:srgbClr val="30302F"/>
                          </a:solidFill>
                          <a:latin typeface="MingLiU"/>
                        </a:rPr>
                        <a:t>]</a:t>
                      </a:r>
                    </a:p>
                    <a:p>
                      <a:pPr indent="114300">
                        <a:spcAft>
                          <a:spcPts val="140"/>
                        </a:spcAft>
                      </a:pPr>
                      <a:r>
                        <a:rPr lang="zh-CN" u="sng" sz="20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| </a:t>
                      </a:r>
                      <a:r>
                        <a:rPr lang="en-US" u="sng" sz="2000">
                          <a:solidFill>
                            <a:srgbClr val="30302F"/>
                          </a:solidFill>
                          <a:latin typeface="Arial"/>
                        </a:rPr>
                        <a:t>Hive </a:t>
                      </a:r>
                      <a:r>
                        <a:rPr lang="zh-TW" u="sng" sz="20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)</a:t>
                      </a:r>
                    </a:p>
                    <a:p>
                      <a:pPr indent="304800"/>
                      <a:r>
                        <a:rPr lang="en-US" sz="2000">
                          <a:solidFill>
                            <a:srgbClr val="30302F"/>
                          </a:solidFill>
                          <a:latin typeface="Arial"/>
                        </a:rPr>
                        <a:t>Mysql</a:t>
                      </a:r>
                    </a:p>
                  </a:txBody>
                  <a:tcPr marL="0" marR="0" marT="0" marB="0"/>
                </a:tc>
                <a:tc rowSpan="2"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ct val="75000"/>
                        </a:lnSpc>
                      </a:pPr>
                      <a:r>
                        <a:rPr lang="en-US" sz="3300">
                          <a:solidFill>
                            <a:srgbClr val="30302F"/>
                          </a:solidFill>
                          <a:latin typeface="Times New Roman"/>
                        </a:rPr>
                        <a:t>J J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>
                        <a:lnSpc>
                          <a:spcPts val="2976"/>
                        </a:lnSpc>
                      </a:pPr>
                      <a:r>
                        <a:rPr lang="zh-CN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［自助</a:t>
                      </a:r>
                      <a:r>
                        <a:rPr lang="zh-TW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查询） </a:t>
                      </a:r>
                      <a:r>
                        <a:rPr lang="en-US" u="sng" sz="3300">
                          <a:solidFill>
                            <a:srgbClr val="606060"/>
                          </a:solidFill>
                          <a:latin typeface="Times New Roman"/>
                        </a:rPr>
                        <a:t>1</a:t>
                      </a:r>
                      <a:r>
                        <a:rPr lang="zh-TW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指标提取</a:t>
                      </a:r>
                      <a:r>
                        <a:rPr lang="en-US" u="sng" sz="3300">
                          <a:solidFill>
                            <a:srgbClr val="606060"/>
                          </a:solidFill>
                          <a:latin typeface="Times New Roman"/>
                        </a:rPr>
                        <a:t>1 </a:t>
                      </a:r>
                      <a:r>
                        <a:rPr lang="zh-TW" u="sng" sz="3300">
                          <a:solidFill>
                            <a:srgbClr val="30302F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zh-TW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流量矩阵</a:t>
                      </a:r>
                      <a:r>
                        <a:rPr lang="zh-TW" u="sng" sz="3300">
                          <a:solidFill>
                            <a:srgbClr val="30302F"/>
                          </a:solidFill>
                          <a:latin typeface="Times New Roman"/>
                          <a:ea typeface="Times New Roman"/>
                        </a:rPr>
                        <a:t>1 </a:t>
                      </a:r>
                      <a:r>
                        <a:rPr lang="zh-CN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［天</a:t>
                      </a:r>
                      <a:r>
                        <a:rPr lang="zh-TW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机系统</a:t>
                      </a:r>
                      <a:r>
                        <a:rPr lang="zh-TW" u="sng" sz="3300">
                          <a:solidFill>
                            <a:srgbClr val="30302F"/>
                          </a:solidFill>
                          <a:latin typeface="Times New Roman"/>
                          <a:ea typeface="Times New Roman"/>
                        </a:rPr>
                        <a:t>I</a:t>
                      </a:r>
                    </a:p>
                  </a:txBody>
                  <a:tcPr marL="0" marR="0" marT="0" marB="0" anchor="b"/>
                </a:tc>
              </a:tr>
              <a:tr h="359664">
                <a:tc>
                  <a:txBody>
                    <a:bodyPr lIns="0" tIns="0" rIns="0" bIns="0">
                      <a:noAutofit/>
                    </a:bodyPr>
                    <a:p>
                      <a:pPr indent="114300"/>
                      <a:r>
                        <a:rPr lang="en-US" sz="2000">
                          <a:latin typeface="Arial"/>
                        </a:rPr>
                        <a:t>[</a:t>
                      </a:r>
                      <a:r>
                        <a:rPr lang="en-US" u="sng" sz="2000">
                          <a:latin typeface="Arial"/>
                        </a:rPr>
                        <a:t>Presto </a:t>
                      </a:r>
                      <a:r>
                        <a:rPr lang="zh-CN" u="sng" sz="20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|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20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[</a:t>
                      </a:r>
                      <a:r>
                        <a:rPr lang="zh-TW" u="sng" sz="20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| </a:t>
                      </a:r>
                      <a:r>
                        <a:rPr lang="en-US" u="sng" sz="2000">
                          <a:solidFill>
                            <a:srgbClr val="30302F"/>
                          </a:solidFill>
                          <a:latin typeface="Arial"/>
                        </a:rPr>
                        <a:t>MIS</a:t>
                      </a:r>
                      <a:r>
                        <a:rPr lang="zh-TW" u="sng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报表/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6297168" y="7187184"/>
          <a:ext cx="2615184" cy="2042160"/>
        </p:xfrm>
        <a:graphic>
          <a:graphicData uri="http://schemas.openxmlformats.org/drawingml/2006/table">
            <a:tbl>
              <a:tblPr/>
              <a:tblGrid>
                <a:gridCol w="1005840"/>
                <a:gridCol w="1609344"/>
              </a:tblGrid>
              <a:tr h="451104">
                <a:tc gridSpan="2">
                  <a:txBody>
                    <a:bodyPr lIns="0" tIns="0" rIns="0" bIns="0">
                      <a:noAutofit/>
                    </a:bodyPr>
                    <a:p>
                      <a:endParaRPr sz="22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2200"/>
                    </a:p>
                  </a:txBody>
                  <a:tcPr marL="0" marR="0" marT="0" marB="0"/>
                </a:tc>
              </a:tr>
              <a:tr h="521208">
                <a:tc rowSpan="3"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数据挖掘</a:t>
                      </a:r>
                    </a:p>
                    <a:p>
                      <a:pPr indent="0">
                        <a:lnSpc>
                          <a:spcPct val="92000"/>
                        </a:lnSpc>
                      </a:pPr>
                      <a:r>
                        <a:rPr lang="zh-TW" u="sng" sz="950">
                          <a:latin typeface="Times New Roman"/>
                          <a:ea typeface="Times New Roman"/>
                        </a:rPr>
                        <a:t>V</a:t>
                      </a:r>
                      <a:r>
                        <a:rPr lang="zh-TW" sz="950">
                          <a:latin typeface="Times New Roman"/>
                          <a:ea typeface="Times New Roman"/>
                        </a:rPr>
                        <a:t>    ____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zh-TW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'基础数据挖掘</a:t>
                      </a:r>
                    </a:p>
                    <a:p>
                      <a:pPr algn="just" indent="0"/>
                      <a:r>
                        <a:rPr lang="zh-CN" sz="1800">
                          <a:latin typeface="MingLiU"/>
                          <a:ea typeface="MingLiU"/>
                        </a:rPr>
                        <a:t>■-</a:t>
                      </a:r>
                      <a:r>
                        <a:rPr lang="zh-TW" sz="1800">
                          <a:latin typeface="MingLiU"/>
                          <a:ea typeface="MingLiU"/>
                        </a:rPr>
                        <a:t>______________________________________________________________________________________________________________________________________________________________</a:t>
                      </a:r>
                      <a:r>
                        <a:rPr lang="zh-CN" sz="1800">
                          <a:latin typeface="MingLiU"/>
                          <a:ea typeface="MingLiU"/>
                        </a:rPr>
                        <a:t>-</a:t>
                      </a:r>
                    </a:p>
                  </a:txBody>
                  <a:tcPr marL="0" marR="0" marT="0" marB="0" anchor="b"/>
                </a:tc>
              </a:tr>
              <a:tr h="518160">
                <a:tc vMerge="1">
                  <a:txBody>
                    <a:bodyPr lIns="0" tIns="0" rIns="0" bIns="0">
                      <a:noAutofit/>
                    </a:bodyPr>
                    <a:p>
                      <a:endParaRPr sz="2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zh-TW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图像数据处理］</a:t>
                      </a:r>
                    </a:p>
                    <a:p>
                      <a:pPr algn="just" indent="0"/>
                      <a:r>
                        <a:rPr lang="zh-TW" sz="1800">
                          <a:latin typeface="MingLiU"/>
                          <a:ea typeface="MingLiU"/>
                        </a:rPr>
                        <a:t>■-______________________________________________________________________________________________________________________________________________________________</a:t>
                      </a:r>
                      <a:r>
                        <a:rPr lang="en-US" sz="1800">
                          <a:latin typeface="MingLiU"/>
                        </a:rPr>
                        <a:t>•</a:t>
                      </a:r>
                    </a:p>
                  </a:txBody>
                  <a:tcPr marL="0" marR="0" marT="0" marB="0" anchor="b"/>
                </a:tc>
              </a:tr>
              <a:tr h="551688">
                <a:tc vMerge="1">
                  <a:txBody>
                    <a:bodyPr lIns="0" tIns="0" rIns="0" bIns="0">
                      <a:noAutofit/>
                    </a:bodyPr>
                    <a:p>
                      <a:endParaRPr sz="2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zh-TW" sz="18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'业务数据挖掘］</a:t>
                      </a:r>
                    </a:p>
                    <a:p>
                      <a:pPr algn="just" indent="0">
                        <a:lnSpc>
                          <a:spcPct val="92000"/>
                        </a:lnSpc>
                      </a:pPr>
                      <a:r>
                        <a:rPr lang="zh-TW" sz="1400">
                          <a:solidFill>
                            <a:srgbClr val="30302F"/>
                          </a:solidFill>
                          <a:latin typeface="Arial"/>
                          <a:ea typeface="Arial"/>
                        </a:rPr>
                        <a:t>1                    </a:t>
                      </a:r>
                      <a:r>
                        <a:rPr lang="zh-TW" strike="sngStrike" sz="15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丿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3" name=""/>
          <p:cNvSpPr/>
          <p:nvPr/>
        </p:nvSpPr>
        <p:spPr>
          <a:xfrm>
            <a:off x="9000744" y="4062984"/>
            <a:ext cx="566928" cy="2136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en-US" sz="2100">
                <a:solidFill>
                  <a:srgbClr val="30302F"/>
                </a:solidFill>
                <a:latin typeface="MingLiU"/>
              </a:rPr>
              <a:t>cQ</a:t>
            </a:r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数据分析师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E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4517136" y="5303520"/>
            <a:ext cx="8369808" cy="34442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5995416" y="6434328"/>
            <a:ext cx="6882384" cy="14020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5440680" y="6705600"/>
            <a:ext cx="7446264" cy="688848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829056" y="765048"/>
            <a:ext cx="6160008" cy="768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0">
                <a:solidFill>
                  <a:srgbClr val="606060"/>
                </a:solidFill>
                <a:latin typeface="Arial"/>
              </a:rPr>
              <a:t>Bl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产品-指标提取</a:t>
            </a:r>
          </a:p>
        </p:txBody>
      </p:sp>
      <p:sp>
        <p:nvSpPr>
          <p:cNvPr id="7" name=""/>
          <p:cNvSpPr/>
          <p:nvPr/>
        </p:nvSpPr>
        <p:spPr>
          <a:xfrm>
            <a:off x="204216" y="2944368"/>
            <a:ext cx="3422904" cy="155448"/>
          </a:xfrm>
          <a:prstGeom prst="rect">
            <a:avLst/>
          </a:prstGeom>
          <a:solidFill>
            <a:srgbClr val="01B6A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指标提取工具  </a:t>
            </a:r>
            <a:r>
              <a:rPr lang="zh-CN" sz="950">
                <a:solidFill>
                  <a:srgbClr val="B7D0EC"/>
                </a:solidFill>
                <a:latin typeface="MingLiU"/>
                <a:ea typeface="MingLiU"/>
              </a:rPr>
              <a:t>&amp;</a:t>
            </a: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■查询列表  </a:t>
            </a:r>
            <a:r>
              <a:rPr lang="zh-TW" b="1" sz="900">
                <a:solidFill>
                  <a:srgbClr val="B7D0EC"/>
                </a:solidFill>
                <a:latin typeface="Arial"/>
                <a:ea typeface="Arial"/>
              </a:rPr>
              <a:t>4</a:t>
            </a: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•新建查询  會编■查询</a:t>
            </a:r>
          </a:p>
        </p:txBody>
      </p:sp>
      <p:sp>
        <p:nvSpPr>
          <p:cNvPr id="8" name=""/>
          <p:cNvSpPr/>
          <p:nvPr/>
        </p:nvSpPr>
        <p:spPr>
          <a:xfrm>
            <a:off x="9695688" y="2947416"/>
            <a:ext cx="2191512" cy="152400"/>
          </a:xfrm>
          <a:prstGeom prst="rect">
            <a:avLst/>
          </a:prstGeom>
          <a:solidFill>
            <a:srgbClr val="01B6A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00">
                <a:solidFill>
                  <a:srgbClr val="B7D0EC"/>
                </a:solidFill>
                <a:latin typeface="Arial"/>
              </a:rPr>
              <a:t>, BUG/</a:t>
            </a: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建议/反馈  </a:t>
            </a:r>
            <a:r>
              <a:rPr lang="zh-TW" sz="1000">
                <a:solidFill>
                  <a:srgbClr val="B7D0EC"/>
                </a:solidFill>
                <a:latin typeface="Times New Roman"/>
                <a:ea typeface="Times New Roman"/>
              </a:rPr>
              <a:t>❶</a:t>
            </a: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功能/使用说明</a:t>
            </a:r>
          </a:p>
        </p:txBody>
      </p:sp>
      <p:sp>
        <p:nvSpPr>
          <p:cNvPr id="9" name=""/>
          <p:cNvSpPr/>
          <p:nvPr/>
        </p:nvSpPr>
        <p:spPr>
          <a:xfrm>
            <a:off x="12112752" y="2947416"/>
            <a:ext cx="667512" cy="152400"/>
          </a:xfrm>
          <a:prstGeom prst="rect">
            <a:avLst/>
          </a:prstGeom>
          <a:solidFill>
            <a:srgbClr val="01B6A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土指标,典</a:t>
            </a:r>
          </a:p>
        </p:txBody>
      </p:sp>
      <p:sp>
        <p:nvSpPr>
          <p:cNvPr id="10" name=""/>
          <p:cNvSpPr/>
          <p:nvPr/>
        </p:nvSpPr>
        <p:spPr>
          <a:xfrm>
            <a:off x="204216" y="3413760"/>
            <a:ext cx="1670304" cy="7894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304800">
              <a:spcAft>
                <a:spcPts val="910"/>
              </a:spcAft>
            </a:pP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指标       堆度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分类</a:t>
            </a:r>
          </a:p>
          <a:p>
            <a:pPr indent="0"/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美团</a:t>
            </a:r>
          </a:p>
        </p:txBody>
      </p:sp>
      <p:sp>
        <p:nvSpPr>
          <p:cNvPr id="11" name=""/>
          <p:cNvSpPr/>
          <p:nvPr/>
        </p:nvSpPr>
        <p:spPr>
          <a:xfrm>
            <a:off x="2688336" y="3435096"/>
            <a:ext cx="411480" cy="152400"/>
          </a:xfrm>
          <a:prstGeom prst="rect">
            <a:avLst/>
          </a:prstGeom>
          <a:solidFill>
            <a:srgbClr val="3482C3"/>
          </a:solidFill>
        </p:spPr>
        <p:txBody>
          <a:bodyPr lIns="0" tIns="0" rIns="0" bIns="0" wrap="none">
            <a:noAutofit/>
          </a:bodyPr>
          <a:p>
            <a:pPr indent="139700">
              <a:spcBef>
                <a:spcPts val="420"/>
              </a:spcBef>
            </a:pPr>
            <a:r>
              <a:rPr lang="en-US" sz="1000">
                <a:solidFill>
                  <a:srgbClr val="B7D0EC"/>
                </a:solidFill>
                <a:latin typeface="Times New Roman"/>
              </a:rPr>
              <a:t>♦</a:t>
            </a: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查询</a:t>
            </a:r>
          </a:p>
        </p:txBody>
      </p:sp>
      <p:sp>
        <p:nvSpPr>
          <p:cNvPr id="12" name=""/>
          <p:cNvSpPr/>
          <p:nvPr/>
        </p:nvSpPr>
        <p:spPr>
          <a:xfrm>
            <a:off x="4843272" y="3432048"/>
            <a:ext cx="271272" cy="146304"/>
          </a:xfrm>
          <a:prstGeom prst="rect">
            <a:avLst/>
          </a:prstGeom>
          <a:solidFill>
            <a:srgbClr val="3381C3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保存</a:t>
            </a:r>
          </a:p>
        </p:txBody>
      </p:sp>
      <p:sp>
        <p:nvSpPr>
          <p:cNvPr id="13" name=""/>
          <p:cNvSpPr/>
          <p:nvPr/>
        </p:nvSpPr>
        <p:spPr>
          <a:xfrm>
            <a:off x="2602992" y="3889248"/>
            <a:ext cx="4178808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査询状态   </a:t>
            </a: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己完成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(ifMrif</a:t>
            </a:r>
            <a:r>
              <a:rPr lang="en-US" b="1" sz="1100">
                <a:solidFill>
                  <a:srgbClr val="A9A9A9"/>
                </a:solidFill>
                <a:latin typeface="SimSun"/>
              </a:rPr>
              <a:t>：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 </a:t>
            </a:r>
            <a:r>
              <a:rPr lang="zh-CN" b="1" baseline="30000" sz="900">
                <a:solidFill>
                  <a:srgbClr val="A9A9A9"/>
                </a:solidFill>
                <a:latin typeface="Arial"/>
                <a:ea typeface="Arial"/>
              </a:rPr>
              <a:t>:</a:t>
            </a:r>
            <a:r>
              <a:rPr lang="zh-CN" b="1" sz="900">
                <a:solidFill>
                  <a:srgbClr val="A9A9A9"/>
                </a:solidFill>
                <a:latin typeface="Arial"/>
                <a:ea typeface="Arial"/>
              </a:rPr>
              <a:t>'1 </a:t>
            </a:r>
            <a:r>
              <a:rPr lang="zh-TW" b="1" sz="900">
                <a:solidFill>
                  <a:srgbClr val="A9A9A9"/>
                </a:solidFill>
                <a:latin typeface="Arial"/>
                <a:ea typeface="Arial"/>
              </a:rPr>
              <a:t>3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^. [2015-08-11</a:t>
            </a:r>
            <a:r>
              <a:rPr lang="zh-TW" b="1" sz="900">
                <a:solidFill>
                  <a:srgbClr val="A9A9A9"/>
                </a:solidFill>
                <a:latin typeface="Arial"/>
                <a:ea typeface="Arial"/>
              </a:rPr>
              <a:t>19:2057 -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2015-08-11 </a:t>
            </a:r>
            <a:r>
              <a:rPr lang="zh-TW" b="1" sz="900">
                <a:solidFill>
                  <a:srgbClr val="A9A9A9"/>
                </a:solidFill>
                <a:latin typeface="Arial"/>
                <a:ea typeface="Arial"/>
              </a:rPr>
              <a:t>19:21</a:t>
            </a:r>
            <a:r>
              <a:rPr lang="zh-TW" b="1" sz="1100">
                <a:solidFill>
                  <a:srgbClr val="A9A9A9"/>
                </a:solidFill>
                <a:latin typeface="SimSun"/>
                <a:ea typeface="SimSun"/>
              </a:rPr>
              <a:t>：</a:t>
            </a:r>
            <a:r>
              <a:rPr lang="zh-TW" b="1" sz="900">
                <a:solidFill>
                  <a:srgbClr val="A9A9A9"/>
                </a:solidFill>
                <a:latin typeface="Arial"/>
                <a:ea typeface="Arial"/>
              </a:rPr>
              <a:t>00|)</a:t>
            </a:r>
          </a:p>
        </p:txBody>
      </p:sp>
      <p:sp>
        <p:nvSpPr>
          <p:cNvPr id="14" name=""/>
          <p:cNvSpPr/>
          <p:nvPr/>
        </p:nvSpPr>
        <p:spPr>
          <a:xfrm>
            <a:off x="204216" y="4367784"/>
            <a:ext cx="1969008" cy="44135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交易                  </a:t>
            </a:r>
            <a:r>
              <a:rPr lang="en-US" sz="1000">
                <a:solidFill>
                  <a:srgbClr val="606060"/>
                </a:solidFill>
                <a:latin typeface="Times New Roman"/>
              </a:rPr>
              <a:t>►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全部                 </a:t>
            </a:r>
            <a:r>
              <a:rPr lang="en-US" sz="1000">
                <a:solidFill>
                  <a:srgbClr val="606060"/>
                </a:solidFill>
                <a:latin typeface="Times New Roman"/>
              </a:rPr>
              <a:t>►</a:t>
            </a:r>
          </a:p>
          <a:p>
            <a:pPr indent="0">
              <a:spcAft>
                <a:spcPts val="1120"/>
              </a:spcAft>
            </a:pP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在堵果中捜索</a:t>
            </a:r>
          </a:p>
          <a:p>
            <a:pPr indent="0">
              <a:spcAft>
                <a:spcPts val="112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关谜词           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Q</a:t>
            </a:r>
          </a:p>
          <a:p>
            <a:pPr indent="558800">
              <a:spcAft>
                <a:spcPts val="1120"/>
              </a:spcAft>
            </a:pP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只显示可选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萸团订单数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美团购买用户教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美团交易新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美团毛利率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養团毛收入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英团•故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熒团首次购买用户数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关团税前消醴收入</a:t>
            </a:r>
          </a:p>
          <a:p>
            <a:pPr indent="0"/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矣团下单交易额</a:t>
            </a:r>
          </a:p>
        </p:txBody>
      </p:sp>
      <p:sp>
        <p:nvSpPr>
          <p:cNvPr id="15" name=""/>
          <p:cNvSpPr/>
          <p:nvPr/>
        </p:nvSpPr>
        <p:spPr>
          <a:xfrm>
            <a:off x="2718816" y="4346448"/>
            <a:ext cx="4443984" cy="771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行  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平</a:t>
            </a:r>
            <a:r>
              <a:rPr lang="zh-CN" sz="950">
                <a:solidFill>
                  <a:srgbClr val="74869D"/>
                </a:solidFill>
                <a:latin typeface="MingLiU"/>
                <a:ea typeface="MingLiU"/>
              </a:rPr>
              <a:t>创二｝ </a:t>
            </a:r>
            <a:r>
              <a:rPr lang="zh-TW" b="1" sz="900">
                <a:solidFill>
                  <a:srgbClr val="606060"/>
                </a:solidFill>
                <a:latin typeface="Arial"/>
                <a:ea typeface="Arial"/>
              </a:rPr>
              <a:t>X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指标</a:t>
            </a: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X</a:t>
            </a:r>
          </a:p>
          <a:p>
            <a:pPr indent="0">
              <a:spcAft>
                <a:spcPts val="910"/>
              </a:spcAft>
            </a:pP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列   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日</a:t>
            </a: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X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城市</a:t>
            </a: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X</a:t>
            </a:r>
          </a:p>
          <a:p>
            <a:pPr indent="0"/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指标 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美团订单数</a:t>
            </a: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X 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美团交易額</a:t>
            </a:r>
            <a:r>
              <a:rPr lang="zh-TW" sz="950">
                <a:solidFill>
                  <a:srgbClr val="606060"/>
                </a:solidFill>
                <a:latin typeface="MingLiU"/>
                <a:ea typeface="MingLiU"/>
              </a:rPr>
              <a:t>X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美团毛利率</a:t>
            </a:r>
            <a:r>
              <a:rPr lang="en-US" b="1" sz="900">
                <a:solidFill>
                  <a:srgbClr val="606060"/>
                </a:solidFill>
                <a:latin typeface="Arial"/>
              </a:rPr>
              <a:t>R 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美团毛收入</a:t>
            </a:r>
            <a:r>
              <a:rPr lang="zh-TW" b="1" sz="900">
                <a:solidFill>
                  <a:srgbClr val="60606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16" name=""/>
          <p:cNvSpPr/>
          <p:nvPr/>
        </p:nvSpPr>
        <p:spPr>
          <a:xfrm>
            <a:off x="2645664" y="5401056"/>
            <a:ext cx="1533144" cy="33680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050"/>
              </a:spcAft>
            </a:pP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日期</a:t>
            </a: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(今天是</a:t>
            </a:r>
            <a:r>
              <a:rPr lang="zh-TW" b="1" sz="1100">
                <a:solidFill>
                  <a:srgbClr val="A9A9A9"/>
                </a:solidFill>
                <a:latin typeface="SimSun"/>
                <a:ea typeface="SimSun"/>
              </a:rPr>
              <a:t>：</a:t>
            </a:r>
            <a:r>
              <a:rPr lang="zh-TW" b="1" sz="900">
                <a:solidFill>
                  <a:srgbClr val="A9A9A9"/>
                </a:solidFill>
                <a:latin typeface="Arial"/>
                <a:ea typeface="Arial"/>
              </a:rPr>
              <a:t>8</a:t>
            </a: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月</a:t>
            </a:r>
            <a:r>
              <a:rPr lang="zh-TW" b="1" sz="900">
                <a:solidFill>
                  <a:srgbClr val="A9A9A9"/>
                </a:solidFill>
                <a:latin typeface="Arial"/>
                <a:ea typeface="Arial"/>
              </a:rPr>
              <a:t>11</a:t>
            </a: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日)</a:t>
            </a:r>
          </a:p>
          <a:p>
            <a:pPr indent="0"/>
            <a:r>
              <a:rPr lang="en-US" b="1" sz="800">
                <a:solidFill>
                  <a:srgbClr val="74869D"/>
                </a:solidFill>
                <a:latin typeface="Arial"/>
              </a:rPr>
              <a:t>2015-08-01           ►</a:t>
            </a:r>
          </a:p>
          <a:p>
            <a:pPr indent="0">
              <a:spcAft>
                <a:spcPts val="1680"/>
              </a:spcAft>
            </a:pPr>
            <a:r>
              <a:rPr lang="en-US" b="1" sz="800">
                <a:solidFill>
                  <a:srgbClr val="74869D"/>
                </a:solidFill>
                <a:latin typeface="Arial"/>
              </a:rPr>
              <a:t>2015-08-31</a:t>
            </a:r>
          </a:p>
          <a:p>
            <a:pPr indent="0">
              <a:spcAft>
                <a:spcPts val="700"/>
              </a:spcAft>
            </a:pP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日             </a:t>
            </a:r>
            <a:r>
              <a:rPr lang="zh-TW" sz="950">
                <a:solidFill>
                  <a:srgbClr val="53ABDB"/>
                </a:solidFill>
                <a:latin typeface="MingLiU"/>
                <a:ea typeface="MingLiU"/>
              </a:rPr>
              <a:t>—</a:t>
            </a:r>
          </a:p>
          <a:p>
            <a:pPr indent="0">
              <a:spcAft>
                <a:spcPts val="700"/>
              </a:spcAft>
            </a:pP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搜―        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Q</a:t>
            </a:r>
          </a:p>
          <a:p>
            <a:pPr indent="0">
              <a:spcAft>
                <a:spcPts val="700"/>
              </a:spcAft>
            </a:pPr>
            <a:r>
              <a:rPr lang="en-US" b="1" i="1" sz="1100">
                <a:solidFill>
                  <a:srgbClr val="30302F"/>
                </a:solidFill>
                <a:latin typeface="Times New Roman"/>
              </a:rPr>
              <a:t>v</a:t>
            </a: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全选</a:t>
            </a:r>
          </a:p>
          <a:p>
            <a:pPr indent="0">
              <a:spcAft>
                <a:spcPts val="700"/>
              </a:spcAft>
            </a:pPr>
            <a:r>
              <a:rPr lang="zh-TW" b="1" sz="800">
                <a:solidFill>
                  <a:srgbClr val="30302F"/>
                </a:solidFill>
                <a:latin typeface="Arial"/>
                <a:ea typeface="Arial"/>
              </a:rPr>
              <a:t>5 </a:t>
            </a:r>
            <a:r>
              <a:rPr lang="zh-TW" b="1" sz="800">
                <a:solidFill>
                  <a:srgbClr val="74869D"/>
                </a:solidFill>
                <a:latin typeface="Arial"/>
                <a:ea typeface="Arial"/>
              </a:rPr>
              <a:t>20150801</a:t>
            </a:r>
          </a:p>
          <a:p>
            <a:pPr indent="0">
              <a:spcAft>
                <a:spcPts val="700"/>
              </a:spcAft>
            </a:pPr>
            <a:r>
              <a:rPr lang="en-US" b="1" sz="800">
                <a:solidFill>
                  <a:srgbClr val="30302F"/>
                </a:solidFill>
                <a:latin typeface="Arial"/>
              </a:rPr>
              <a:t>&lt;✓ </a:t>
            </a:r>
            <a:r>
              <a:rPr lang="zh-TW" b="1" sz="800">
                <a:solidFill>
                  <a:srgbClr val="74869D"/>
                </a:solidFill>
                <a:latin typeface="Arial"/>
                <a:ea typeface="Arial"/>
              </a:rPr>
              <a:t>20150802</a:t>
            </a:r>
          </a:p>
          <a:p>
            <a:pPr indent="0">
              <a:spcAft>
                <a:spcPts val="700"/>
              </a:spcAft>
            </a:pPr>
            <a:r>
              <a:rPr lang="zh-TW" b="1" sz="800">
                <a:solidFill>
                  <a:srgbClr val="30302F"/>
                </a:solidFill>
                <a:latin typeface="Arial"/>
                <a:ea typeface="Arial"/>
              </a:rPr>
              <a:t>5 </a:t>
            </a:r>
            <a:r>
              <a:rPr lang="zh-TW" b="1" sz="800">
                <a:solidFill>
                  <a:srgbClr val="74869D"/>
                </a:solidFill>
                <a:latin typeface="Arial"/>
                <a:ea typeface="Arial"/>
              </a:rPr>
              <a:t>20150803</a:t>
            </a:r>
          </a:p>
          <a:p>
            <a:pPr indent="0">
              <a:spcAft>
                <a:spcPts val="700"/>
              </a:spcAft>
            </a:pPr>
            <a:r>
              <a:rPr lang="zh-TW" b="1" i="1" sz="1100">
                <a:solidFill>
                  <a:srgbClr val="30302F"/>
                </a:solidFill>
                <a:latin typeface="Times New Roman"/>
                <a:ea typeface="Times New Roman"/>
              </a:rPr>
              <a:t>V</a:t>
            </a:r>
            <a:r>
              <a:rPr lang="zh-TW" b="1" sz="800">
                <a:solidFill>
                  <a:srgbClr val="30302F"/>
                </a:solidFill>
                <a:latin typeface="Arial"/>
                <a:ea typeface="Arial"/>
              </a:rPr>
              <a:t> </a:t>
            </a:r>
            <a:r>
              <a:rPr lang="zh-TW" b="1" sz="800">
                <a:solidFill>
                  <a:srgbClr val="74869D"/>
                </a:solidFill>
                <a:latin typeface="Arial"/>
                <a:ea typeface="Arial"/>
              </a:rPr>
              <a:t>20150804</a:t>
            </a:r>
          </a:p>
          <a:p>
            <a:pPr indent="0">
              <a:spcAft>
                <a:spcPts val="700"/>
              </a:spcAft>
            </a:pPr>
            <a:r>
              <a:rPr lang="zh-TW" b="1" sz="800">
                <a:solidFill>
                  <a:srgbClr val="30302F"/>
                </a:solidFill>
                <a:latin typeface="Arial"/>
                <a:ea typeface="Arial"/>
              </a:rPr>
              <a:t>/ </a:t>
            </a:r>
            <a:r>
              <a:rPr lang="zh-TW" b="1" sz="800">
                <a:solidFill>
                  <a:srgbClr val="74869D"/>
                </a:solidFill>
                <a:latin typeface="Arial"/>
                <a:ea typeface="Arial"/>
              </a:rPr>
              <a:t>20150805</a:t>
            </a:r>
          </a:p>
          <a:p>
            <a:pPr indent="0">
              <a:spcAft>
                <a:spcPts val="700"/>
              </a:spcAft>
            </a:pPr>
            <a:r>
              <a:rPr lang="zh-TW" b="1" sz="800">
                <a:solidFill>
                  <a:srgbClr val="30302F"/>
                </a:solidFill>
                <a:latin typeface="Arial"/>
                <a:ea typeface="Arial"/>
              </a:rPr>
              <a:t>3 </a:t>
            </a:r>
            <a:r>
              <a:rPr lang="zh-TW" b="1" sz="800">
                <a:solidFill>
                  <a:srgbClr val="74869D"/>
                </a:solidFill>
                <a:latin typeface="Arial"/>
                <a:ea typeface="Arial"/>
              </a:rPr>
              <a:t>20150806</a:t>
            </a:r>
          </a:p>
          <a:p>
            <a:pPr indent="0"/>
            <a:r>
              <a:rPr lang="zh-TW" b="1" sz="800">
                <a:solidFill>
                  <a:srgbClr val="30302F"/>
                </a:solidFill>
                <a:latin typeface="Arial"/>
                <a:ea typeface="Arial"/>
              </a:rPr>
              <a:t>5 </a:t>
            </a:r>
            <a:r>
              <a:rPr lang="zh-TW" b="1" sz="800">
                <a:solidFill>
                  <a:srgbClr val="74869D"/>
                </a:solidFill>
                <a:latin typeface="Arial"/>
                <a:ea typeface="Arial"/>
              </a:rPr>
              <a:t>20150807</a:t>
            </a:r>
          </a:p>
        </p:txBody>
      </p:sp>
      <p:sp>
        <p:nvSpPr>
          <p:cNvPr id="17" name=""/>
          <p:cNvSpPr/>
          <p:nvPr/>
        </p:nvSpPr>
        <p:spPr>
          <a:xfrm>
            <a:off x="7434072" y="5855208"/>
            <a:ext cx="292608" cy="1219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50">
                <a:solidFill>
                  <a:srgbClr val="606060"/>
                </a:solidFill>
                <a:latin typeface="Times New Roman"/>
              </a:rPr>
              <a:t>MOB</a:t>
            </a:r>
          </a:p>
        </p:txBody>
      </p:sp>
      <p:sp>
        <p:nvSpPr>
          <p:cNvPr id="18" name=""/>
          <p:cNvSpPr/>
          <p:nvPr/>
        </p:nvSpPr>
        <p:spPr>
          <a:xfrm>
            <a:off x="4660392" y="7501128"/>
            <a:ext cx="539496" cy="1310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b="1" sz="950">
                <a:solidFill>
                  <a:srgbClr val="606060"/>
                </a:solidFill>
                <a:latin typeface="Times New Roman"/>
                <a:ea typeface="Times New Roman"/>
              </a:rPr>
              <a:t>20150801</a:t>
            </a:r>
          </a:p>
        </p:txBody>
      </p:sp>
      <p:sp>
        <p:nvSpPr>
          <p:cNvPr id="19" name=""/>
          <p:cNvSpPr/>
          <p:nvPr/>
        </p:nvSpPr>
        <p:spPr>
          <a:xfrm>
            <a:off x="6013704" y="6144768"/>
            <a:ext cx="576072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美团交務簡</a:t>
            </a:r>
          </a:p>
        </p:txBody>
      </p:sp>
      <p:sp>
        <p:nvSpPr>
          <p:cNvPr id="20" name=""/>
          <p:cNvSpPr/>
          <p:nvPr/>
        </p:nvSpPr>
        <p:spPr>
          <a:xfrm>
            <a:off x="6958584" y="6144768"/>
            <a:ext cx="576072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黄团毛利率</a:t>
            </a:r>
          </a:p>
        </p:txBody>
      </p:sp>
      <p:sp>
        <p:nvSpPr>
          <p:cNvPr id="21" name=""/>
          <p:cNvSpPr/>
          <p:nvPr/>
        </p:nvSpPr>
        <p:spPr>
          <a:xfrm>
            <a:off x="7805928" y="6150864"/>
            <a:ext cx="579120" cy="134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关团毛收入</a:t>
            </a:r>
          </a:p>
        </p:txBody>
      </p:sp>
      <p:sp>
        <p:nvSpPr>
          <p:cNvPr id="22" name=""/>
          <p:cNvSpPr/>
          <p:nvPr/>
        </p:nvSpPr>
        <p:spPr>
          <a:xfrm>
            <a:off x="8656320" y="6150864"/>
            <a:ext cx="576072" cy="134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美团订華教</a:t>
            </a:r>
          </a:p>
        </p:txBody>
      </p:sp>
      <p:sp>
        <p:nvSpPr>
          <p:cNvPr id="23" name=""/>
          <p:cNvSpPr/>
          <p:nvPr/>
        </p:nvSpPr>
        <p:spPr>
          <a:xfrm>
            <a:off x="9561576" y="6150864"/>
            <a:ext cx="576072" cy="134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美团交易額</a:t>
            </a:r>
          </a:p>
        </p:txBody>
      </p:sp>
      <p:sp>
        <p:nvSpPr>
          <p:cNvPr id="24" name=""/>
          <p:cNvSpPr/>
          <p:nvPr/>
        </p:nvSpPr>
        <p:spPr>
          <a:xfrm>
            <a:off x="10463784" y="6144768"/>
            <a:ext cx="576072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类团毛利率</a:t>
            </a:r>
          </a:p>
        </p:txBody>
      </p:sp>
      <p:sp>
        <p:nvSpPr>
          <p:cNvPr id="25" name=""/>
          <p:cNvSpPr/>
          <p:nvPr/>
        </p:nvSpPr>
        <p:spPr>
          <a:xfrm>
            <a:off x="11311128" y="6150864"/>
            <a:ext cx="579120" cy="134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美团毛收入</a:t>
            </a:r>
          </a:p>
        </p:txBody>
      </p:sp>
      <p:sp>
        <p:nvSpPr>
          <p:cNvPr id="26" name=""/>
          <p:cNvSpPr/>
          <p:nvPr/>
        </p:nvSpPr>
        <p:spPr>
          <a:xfrm>
            <a:off x="12167616" y="6150864"/>
            <a:ext cx="573024" cy="134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美团订単敏</a:t>
            </a:r>
          </a:p>
        </p:txBody>
      </p:sp>
      <p:sp>
        <p:nvSpPr>
          <p:cNvPr id="27" name=""/>
          <p:cNvSpPr/>
          <p:nvPr/>
        </p:nvSpPr>
        <p:spPr>
          <a:xfrm>
            <a:off x="5437632" y="6428232"/>
            <a:ext cx="240792" cy="1432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上海</a:t>
            </a:r>
          </a:p>
        </p:txBody>
      </p:sp>
      <p:sp>
        <p:nvSpPr>
          <p:cNvPr id="28" name=""/>
          <p:cNvSpPr/>
          <p:nvPr/>
        </p:nvSpPr>
        <p:spPr>
          <a:xfrm>
            <a:off x="5428488" y="7491984"/>
            <a:ext cx="249936" cy="944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2088"/>
              </a:lnSpc>
            </a:pP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广州 杭州</a:t>
            </a:r>
          </a:p>
          <a:p>
            <a:pPr indent="0">
              <a:lnSpc>
                <a:spcPts val="2088"/>
              </a:lnSpc>
            </a:pP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鳳圳</a:t>
            </a:r>
          </a:p>
          <a:p>
            <a:pPr indent="0">
              <a:lnSpc>
                <a:spcPts val="2088"/>
              </a:lnSpc>
            </a:pP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裆安</a:t>
            </a:r>
          </a:p>
        </p:txBody>
      </p:sp>
      <p:sp>
        <p:nvSpPr>
          <p:cNvPr id="29" name=""/>
          <p:cNvSpPr/>
          <p:nvPr/>
        </p:nvSpPr>
        <p:spPr>
          <a:xfrm>
            <a:off x="5437632" y="8555736"/>
            <a:ext cx="240792" cy="4053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630"/>
              </a:spcAft>
            </a:pPr>
            <a:r>
              <a:rPr lang="zh-TW" sz="800">
                <a:solidFill>
                  <a:srgbClr val="74869D"/>
                </a:solidFill>
                <a:latin typeface="MingLiU"/>
                <a:ea typeface="MingLiU"/>
              </a:rPr>
              <a:t>■庆</a:t>
            </a:r>
          </a:p>
          <a:p>
            <a:pPr indent="0"/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上海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E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40792" y="2346960"/>
            <a:ext cx="377952" cy="19812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1259312" y="2627376"/>
            <a:ext cx="1584960" cy="37185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2521184" y="3081528"/>
            <a:ext cx="228600" cy="22555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194816" y="3520440"/>
            <a:ext cx="228600" cy="22250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615440" y="3520440"/>
            <a:ext cx="228600" cy="2286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341376" y="3523488"/>
            <a:ext cx="225552" cy="225552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368808" y="3980688"/>
            <a:ext cx="1886712" cy="32918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2581656" y="3831336"/>
            <a:ext cx="4895088" cy="3685032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7738872" y="4151376"/>
            <a:ext cx="4901184" cy="3371088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829056" y="765048"/>
            <a:ext cx="6144768" cy="768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0">
                <a:solidFill>
                  <a:srgbClr val="606060"/>
                </a:solidFill>
                <a:latin typeface="Arial"/>
              </a:rPr>
              <a:t>Bl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产品</a:t>
            </a:r>
            <a:r>
              <a:rPr lang="zh-CN" sz="7500">
                <a:solidFill>
                  <a:srgbClr val="606060"/>
                </a:solidFill>
                <a:latin typeface="Arial"/>
                <a:ea typeface="Arial"/>
              </a:rPr>
              <a:t>-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星空图表</a:t>
            </a:r>
          </a:p>
        </p:txBody>
      </p:sp>
      <p:sp>
        <p:nvSpPr>
          <p:cNvPr id="13" name=""/>
          <p:cNvSpPr/>
          <p:nvPr/>
        </p:nvSpPr>
        <p:spPr>
          <a:xfrm>
            <a:off x="8817864" y="2371344"/>
            <a:ext cx="3907536" cy="155448"/>
          </a:xfrm>
          <a:prstGeom prst="rect">
            <a:avLst/>
          </a:prstGeom>
          <a:solidFill>
            <a:srgbClr val="353A40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000">
                <a:solidFill>
                  <a:srgbClr val="74869D"/>
                </a:solidFill>
                <a:latin typeface="Arial"/>
              </a:rPr>
              <a:t>Dashboard</a:t>
            </a:r>
            <a:r>
              <a:rPr lang="zh-TW" b="1" sz="950">
                <a:solidFill>
                  <a:srgbClr val="74869D"/>
                </a:solidFill>
                <a:latin typeface="MingLiU"/>
                <a:ea typeface="MingLiU"/>
              </a:rPr>
              <a:t>列裏客</a:t>
            </a:r>
            <a:r>
              <a:rPr lang="en-US" sz="1000">
                <a:solidFill>
                  <a:srgbClr val="74869D"/>
                </a:solidFill>
                <a:latin typeface="Arial"/>
              </a:rPr>
              <a:t>SIMM </a:t>
            </a:r>
            <a:r>
              <a:rPr lang="zh-TW" b="1" sz="950">
                <a:solidFill>
                  <a:srgbClr val="74869D"/>
                </a:solidFill>
                <a:latin typeface="MingLiU"/>
                <a:ea typeface="MingLiU"/>
              </a:rPr>
              <a:t>向皿慎使用手册  ，凶心</a:t>
            </a:r>
            <a:r>
              <a:rPr lang="en-US" b="1" sz="950">
                <a:solidFill>
                  <a:srgbClr val="74869D"/>
                </a:solidFill>
                <a:latin typeface="MingLiU"/>
              </a:rPr>
              <a:t>▼</a:t>
            </a:r>
          </a:p>
        </p:txBody>
      </p:sp>
      <p:sp>
        <p:nvSpPr>
          <p:cNvPr id="14" name=""/>
          <p:cNvSpPr/>
          <p:nvPr/>
        </p:nvSpPr>
        <p:spPr>
          <a:xfrm>
            <a:off x="237744" y="2712720"/>
            <a:ext cx="1325880" cy="152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—个神奇的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dashboord</a:t>
            </a:r>
          </a:p>
        </p:txBody>
      </p:sp>
      <p:sp>
        <p:nvSpPr>
          <p:cNvPr id="15" name=""/>
          <p:cNvSpPr/>
          <p:nvPr/>
        </p:nvSpPr>
        <p:spPr>
          <a:xfrm>
            <a:off x="313944" y="3172968"/>
            <a:ext cx="896112" cy="1524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描検可初化蛆件</a:t>
            </a:r>
          </a:p>
        </p:txBody>
      </p:sp>
      <p:sp>
        <p:nvSpPr>
          <p:cNvPr id="16" name=""/>
          <p:cNvSpPr/>
          <p:nvPr/>
        </p:nvSpPr>
        <p:spPr>
          <a:xfrm>
            <a:off x="2633472" y="3215640"/>
            <a:ext cx="2447544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一个神奇的标签页 </a:t>
            </a:r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&lt; 另一个神命的标签页</a:t>
            </a:r>
          </a:p>
        </p:txBody>
      </p:sp>
      <p:sp>
        <p:nvSpPr>
          <p:cNvPr id="17" name=""/>
          <p:cNvSpPr/>
          <p:nvPr/>
        </p:nvSpPr>
        <p:spPr>
          <a:xfrm>
            <a:off x="316992" y="4477512"/>
            <a:ext cx="643128" cy="149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选择数据源</a:t>
            </a:r>
          </a:p>
        </p:txBody>
      </p:sp>
      <p:sp>
        <p:nvSpPr>
          <p:cNvPr id="18" name=""/>
          <p:cNvSpPr/>
          <p:nvPr/>
        </p:nvSpPr>
        <p:spPr>
          <a:xfrm>
            <a:off x="414528" y="4885944"/>
            <a:ext cx="758952" cy="161544"/>
          </a:xfrm>
          <a:prstGeom prst="rect">
            <a:avLst/>
          </a:prstGeom>
          <a:solidFill>
            <a:srgbClr val="35D6B2"/>
          </a:solidFill>
        </p:spPr>
        <p:txBody>
          <a:bodyPr lIns="0" tIns="0" rIns="0" bIns="0" wrap="none">
            <a:noAutofit/>
          </a:bodyPr>
          <a:p>
            <a:pPr indent="0">
              <a:spcBef>
                <a:spcPts val="420"/>
              </a:spcBef>
            </a:pP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自，</a:t>
            </a:r>
            <a:r>
              <a:rPr lang="zh-CN" sz="950">
                <a:solidFill>
                  <a:srgbClr val="B7D0EC"/>
                </a:solidFill>
                <a:latin typeface="MingLiU"/>
                <a:ea typeface="MingLiU"/>
              </a:rPr>
              <a:t>■,</a:t>
            </a:r>
            <a:r>
              <a:rPr lang="zh-TW" sz="1000">
                <a:solidFill>
                  <a:srgbClr val="B7D0EC"/>
                </a:solidFill>
                <a:latin typeface="Times New Roman"/>
                <a:ea typeface="Times New Roman"/>
              </a:rPr>
              <a:t>♦</a:t>
            </a:r>
            <a:r>
              <a:rPr lang="zh-TW" sz="950">
                <a:solidFill>
                  <a:srgbClr val="B7D0EC"/>
                </a:solidFill>
                <a:latin typeface="MingLiU"/>
                <a:ea typeface="MingLiU"/>
              </a:rPr>
              <a:t>台</a:t>
            </a:r>
          </a:p>
        </p:txBody>
      </p:sp>
      <p:sp>
        <p:nvSpPr>
          <p:cNvPr id="19" name=""/>
          <p:cNvSpPr/>
          <p:nvPr/>
        </p:nvSpPr>
        <p:spPr>
          <a:xfrm>
            <a:off x="310896" y="5291328"/>
            <a:ext cx="1752600" cy="22280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190"/>
              </a:spcAft>
            </a:pPr>
            <a:r>
              <a:rPr lang="zh-CN" sz="950">
                <a:solidFill>
                  <a:srgbClr val="2EB6AA"/>
                </a:solidFill>
                <a:latin typeface="MingLiU"/>
                <a:ea typeface="MingLiU"/>
              </a:rPr>
              <a:t>|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全部测试</a:t>
            </a:r>
            <a:r>
              <a:rPr lang="en-US" b="1" sz="900">
                <a:solidFill>
                  <a:srgbClr val="74869D"/>
                </a:solidFill>
                <a:latin typeface="Arial"/>
              </a:rPr>
              <a:t>SQLCL..</a:t>
            </a:r>
          </a:p>
          <a:p>
            <a:pPr indent="228600">
              <a:spcAft>
                <a:spcPts val="1190"/>
              </a:spcAft>
            </a:pP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质婷   </a:t>
            </a:r>
            <a:r>
              <a:rPr lang="en-US" i="1" sz="750">
                <a:solidFill>
                  <a:srgbClr val="74869D"/>
                </a:solidFill>
                <a:latin typeface="Times New Roman"/>
              </a:rPr>
              <a:t>M</a:t>
            </a:r>
            <a:r>
              <a:rPr lang="en-US" sz="1000">
                <a:solidFill>
                  <a:srgbClr val="74869D"/>
                </a:solidFill>
                <a:latin typeface="Arial"/>
              </a:rPr>
              <a:t> SB</a:t>
            </a:r>
          </a:p>
          <a:p>
            <a:pPr indent="0">
              <a:spcAft>
                <a:spcPts val="1190"/>
              </a:spcAft>
            </a:pP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产生 </a:t>
            </a:r>
            <a:r>
              <a:rPr lang="en-US" b="1" sz="1000">
                <a:solidFill>
                  <a:srgbClr val="A9A9A9"/>
                </a:solidFill>
                <a:latin typeface="Arial"/>
              </a:rPr>
              <a:t>riwoiis</a:t>
            </a:r>
          </a:p>
          <a:p>
            <a:pPr indent="0">
              <a:spcAft>
                <a:spcPts val="1190"/>
              </a:spcAft>
            </a:pP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夏付订・敬</a:t>
            </a:r>
          </a:p>
          <a:p>
            <a:pPr indent="0">
              <a:spcAft>
                <a:spcPts val="1190"/>
              </a:spcAft>
            </a:pP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支付金</a:t>
            </a:r>
            <a:r>
              <a:rPr lang="en-US" sz="800">
                <a:solidFill>
                  <a:srgbClr val="A9A9A9"/>
                </a:solidFill>
                <a:latin typeface="MingLiU"/>
              </a:rPr>
              <a:t>■</a:t>
            </a:r>
          </a:p>
          <a:p>
            <a:pPr indent="0">
              <a:spcAft>
                <a:spcPts val="1190"/>
              </a:spcAft>
            </a:pPr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房■金</a:t>
            </a:r>
            <a:r>
              <a:rPr lang="en-US" sz="800">
                <a:solidFill>
                  <a:srgbClr val="A9A9A9"/>
                </a:solidFill>
                <a:latin typeface="MingLiU"/>
              </a:rPr>
              <a:t>■</a:t>
            </a:r>
          </a:p>
          <a:p>
            <a:pPr indent="0"/>
            <a:r>
              <a:rPr lang="zh-TW" sz="800">
                <a:solidFill>
                  <a:srgbClr val="A9A9A9"/>
                </a:solidFill>
                <a:latin typeface="MingLiU"/>
                <a:ea typeface="MingLiU"/>
              </a:rPr>
              <a:t>■金金</a:t>
            </a:r>
            <a:r>
              <a:rPr lang="en-US" sz="800">
                <a:solidFill>
                  <a:srgbClr val="A9A9A9"/>
                </a:solidFill>
                <a:latin typeface="MingLiU"/>
              </a:rPr>
              <a:t>■</a:t>
            </a:r>
          </a:p>
        </p:txBody>
      </p:sp>
      <p:sp>
        <p:nvSpPr>
          <p:cNvPr id="20" name=""/>
          <p:cNvSpPr/>
          <p:nvPr/>
        </p:nvSpPr>
        <p:spPr>
          <a:xfrm>
            <a:off x="2657856" y="3523488"/>
            <a:ext cx="1356360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850">
                <a:solidFill>
                  <a:srgbClr val="A9A9A9"/>
                </a:solidFill>
                <a:latin typeface="Arial"/>
              </a:rPr>
              <a:t>begindotetoy( </a:t>
            </a:r>
            <a:r>
              <a:rPr lang="zh-TW" sz="850">
                <a:solidFill>
                  <a:srgbClr val="A9A9A9"/>
                </a:solidFill>
                <a:latin typeface="Arial"/>
                <a:ea typeface="Arial"/>
              </a:rPr>
              <a:t>1 </a:t>
            </a:r>
            <a:r>
              <a:rPr lang="en-US" sz="850">
                <a:solidFill>
                  <a:srgbClr val="A9A9A9"/>
                </a:solidFill>
                <a:latin typeface="Arial"/>
              </a:rPr>
              <a:t>OO^D) ▼</a:t>
            </a:r>
          </a:p>
        </p:txBody>
      </p:sp>
      <p:sp>
        <p:nvSpPr>
          <p:cNvPr id="21" name=""/>
          <p:cNvSpPr/>
          <p:nvPr/>
        </p:nvSpPr>
        <p:spPr>
          <a:xfrm>
            <a:off x="4279392" y="3520440"/>
            <a:ext cx="1146048" cy="1432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50">
                <a:solidFill>
                  <a:srgbClr val="A9A9A9"/>
                </a:solidFill>
                <a:latin typeface="Arial"/>
              </a:rPr>
              <a:t>mddctekey</a:t>
            </a:r>
            <a:r>
              <a:rPr lang="zh-TW" sz="850">
                <a:solidFill>
                  <a:srgbClr val="A9A9A9"/>
                </a:solidFill>
                <a:latin typeface="MingLiU"/>
                <a:ea typeface="MingLiU"/>
              </a:rPr>
              <a:t>卩天前）</a:t>
            </a:r>
            <a:r>
              <a:rPr lang="en-US" sz="850">
                <a:solidFill>
                  <a:srgbClr val="A9A9A9"/>
                </a:solidFill>
                <a:latin typeface="MingLiU"/>
              </a:rPr>
              <a:t>.</a:t>
            </a:r>
          </a:p>
        </p:txBody>
      </p:sp>
      <p:sp>
        <p:nvSpPr>
          <p:cNvPr id="22" name=""/>
          <p:cNvSpPr/>
          <p:nvPr/>
        </p:nvSpPr>
        <p:spPr>
          <a:xfrm>
            <a:off x="5839968" y="3529584"/>
            <a:ext cx="240792" cy="137160"/>
          </a:xfrm>
          <a:prstGeom prst="rect">
            <a:avLst/>
          </a:prstGeom>
          <a:solidFill>
            <a:srgbClr val="37D7B3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b="1" sz="950">
                <a:solidFill>
                  <a:srgbClr val="B7D0EC"/>
                </a:solidFill>
                <a:latin typeface="Arial"/>
              </a:rPr>
              <a:t>fiJS</a:t>
            </a:r>
          </a:p>
        </p:txBody>
      </p:sp>
      <p:sp>
        <p:nvSpPr>
          <p:cNvPr id="23" name=""/>
          <p:cNvSpPr/>
          <p:nvPr/>
        </p:nvSpPr>
        <p:spPr>
          <a:xfrm>
            <a:off x="12527280" y="3517392"/>
            <a:ext cx="124968" cy="128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000">
                <a:solidFill>
                  <a:srgbClr val="A9A9A9"/>
                </a:solidFill>
                <a:latin typeface="Arial"/>
              </a:rPr>
              <a:t>a</a:t>
            </a:r>
          </a:p>
        </p:txBody>
      </p:sp>
      <p:sp>
        <p:nvSpPr>
          <p:cNvPr id="24" name=""/>
          <p:cNvSpPr/>
          <p:nvPr/>
        </p:nvSpPr>
        <p:spPr>
          <a:xfrm>
            <a:off x="7696200" y="3922776"/>
            <a:ext cx="883920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一个神偷的饼图</a:t>
            </a:r>
          </a:p>
        </p:txBody>
      </p:sp>
      <p:sp>
        <p:nvSpPr>
          <p:cNvPr id="25" name=""/>
          <p:cNvSpPr/>
          <p:nvPr/>
        </p:nvSpPr>
        <p:spPr>
          <a:xfrm>
            <a:off x="2660904" y="7690104"/>
            <a:ext cx="893064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950">
                <a:solidFill>
                  <a:srgbClr val="A9A9A9"/>
                </a:solidFill>
                <a:latin typeface="MingLiU"/>
                <a:ea typeface="MingLiU"/>
              </a:rPr>
              <a:t>一个神寄的表格</a:t>
            </a: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2657856" y="7921752"/>
          <a:ext cx="9735312" cy="1456944"/>
        </p:xfrm>
        <a:graphic>
          <a:graphicData uri="http://schemas.openxmlformats.org/drawingml/2006/table">
            <a:tbl>
              <a:tblPr/>
              <a:tblGrid>
                <a:gridCol w="1353312"/>
                <a:gridCol w="893064"/>
                <a:gridCol w="1929384"/>
                <a:gridCol w="1426464"/>
                <a:gridCol w="1021080"/>
                <a:gridCol w="1798320"/>
                <a:gridCol w="1313688"/>
              </a:tblGrid>
              <a:tr h="33528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950">
                          <a:solidFill>
                            <a:srgbClr val="74869D"/>
                          </a:solidFill>
                          <a:latin typeface="Times New Roman"/>
                        </a:rPr>
                        <a:t>BM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8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产生</a:t>
                      </a:r>
                      <a:r>
                        <a:rPr lang="en-US" b="1" sz="1000">
                          <a:solidFill>
                            <a:srgbClr val="74869D"/>
                          </a:solidFill>
                          <a:latin typeface="Arial"/>
                        </a:rPr>
                        <a:t>n・poi«i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支付订•就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支付金</a:t>
                      </a:r>
                      <a:r>
                        <a:rPr lang="en-US" sz="800">
                          <a:solidFill>
                            <a:srgbClr val="74869D"/>
                          </a:solidFill>
                          <a:latin typeface="MingLiU"/>
                        </a:rPr>
                        <a:t>■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457200"/>
                      <a:r>
                        <a:rPr lang="zh-TW" sz="8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房费釦</a:t>
                      </a:r>
                      <a:r>
                        <a:rPr lang="en-US" b="1" sz="1000">
                          <a:solidFill>
                            <a:srgbClr val="606060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押金畲</a:t>
                      </a:r>
                      <a:r>
                        <a:rPr lang="en-US" sz="800">
                          <a:solidFill>
                            <a:srgbClr val="74869D"/>
                          </a:solidFill>
                          <a:latin typeface="MingLiU"/>
                        </a:rPr>
                        <a:t>■</a:t>
                      </a:r>
                    </a:p>
                  </a:txBody>
                  <a:tcPr marL="0" marR="0" marT="0" marB="0" anchor="ctr"/>
                </a:tc>
              </a:tr>
              <a:tr h="28956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201604*15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74869D"/>
                          </a:solidFill>
                          <a:latin typeface="Arial"/>
                        </a:rPr>
                        <a:t>±fl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8420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IJOO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17.00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3X)70.00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45720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3Q70.00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0.00</a:t>
                      </a:r>
                    </a:p>
                  </a:txBody>
                  <a:tcPr marL="0" marR="0" marT="0" marB="0" anchor="ctr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5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20160402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天津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84200"/>
                      <a:r>
                        <a:rPr lang="en-US" cap="small" sz="900">
                          <a:solidFill>
                            <a:srgbClr val="74869D"/>
                          </a:solidFill>
                          <a:latin typeface="Arial"/>
                        </a:rPr>
                        <a:t>6jOO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18.00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74869D"/>
                          </a:solidFill>
                          <a:latin typeface="Arial"/>
                        </a:rPr>
                        <a:t>2,378.00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457200"/>
                      <a:r>
                        <a:rPr lang="en-US" sz="850">
                          <a:solidFill>
                            <a:srgbClr val="74869D"/>
                          </a:solidFill>
                          <a:latin typeface="Arial"/>
                        </a:rPr>
                        <a:t>2378XX)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0.00</a:t>
                      </a:r>
                    </a:p>
                  </a:txBody>
                  <a:tcPr marL="0" marR="0" marT="0" marB="0" anchor="ctr"/>
                </a:tc>
              </a:tr>
              <a:tr h="32004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201603*22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74869D"/>
                          </a:solidFill>
                          <a:latin typeface="Arial"/>
                        </a:rPr>
                        <a:t>M*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8420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22.00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50">
                          <a:solidFill>
                            <a:srgbClr val="A9A9A9"/>
                          </a:solidFill>
                          <a:latin typeface="Arial"/>
                          <a:ea typeface="Arial"/>
                        </a:rPr>
                        <a:t>261 00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$0.5518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45720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30.410.00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20J 43.00</a:t>
                      </a:r>
                    </a:p>
                  </a:txBody>
                  <a:tcPr marL="0" marR="0" marT="0" marB="0" anchor="ctr"/>
                </a:tc>
              </a:tr>
              <a:tr h="20421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74869D"/>
                          </a:solidFill>
                          <a:latin typeface="Arial"/>
                        </a:rPr>
                        <a:t>2016/)3-18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00">
                          <a:solidFill>
                            <a:srgbClr val="A9A9A9"/>
                          </a:solidFill>
                          <a:latin typeface="MingLiU"/>
                          <a:ea typeface="MingLiU"/>
                        </a:rPr>
                        <a:t>北京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8420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21.00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50">
                          <a:solidFill>
                            <a:srgbClr val="A9A9A9"/>
                          </a:solidFill>
                          <a:latin typeface="Arial"/>
                          <a:ea typeface="Arial"/>
                        </a:rPr>
                        <a:t>"6&lt;00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50">
                          <a:solidFill>
                            <a:srgbClr val="A9A9A9"/>
                          </a:solidFill>
                          <a:latin typeface="Arial"/>
                        </a:rPr>
                        <a:t>19.360.00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457200"/>
                      <a:r>
                        <a:rPr lang="zh-TW" sz="85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19.267</a:t>
                      </a:r>
                      <a:r>
                        <a:rPr lang="zh-TW" sz="85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口</a:t>
                      </a:r>
                      <a:r>
                        <a:rPr lang="zh-TW" sz="850">
                          <a:solidFill>
                            <a:srgbClr val="74869D"/>
                          </a:solidFill>
                          <a:latin typeface="Arial"/>
                          <a:ea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850">
                          <a:solidFill>
                            <a:srgbClr val="A9A9A9"/>
                          </a:solidFill>
                          <a:latin typeface="Arial"/>
                          <a:ea typeface="Arial"/>
                        </a:rPr>
                        <a:t>113^0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277600" y="5705856"/>
            <a:ext cx="1414272" cy="37185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01624" y="768096"/>
            <a:ext cx="5477256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数据平台时间线</a:t>
            </a:r>
          </a:p>
        </p:txBody>
      </p:sp>
      <p:sp>
        <p:nvSpPr>
          <p:cNvPr id="6" name=""/>
          <p:cNvSpPr/>
          <p:nvPr/>
        </p:nvSpPr>
        <p:spPr>
          <a:xfrm>
            <a:off x="417576" y="4361688"/>
            <a:ext cx="694944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手写”</a:t>
            </a:r>
          </a:p>
        </p:txBody>
      </p:sp>
      <p:sp>
        <p:nvSpPr>
          <p:cNvPr id="8" name=""/>
          <p:cNvSpPr/>
          <p:nvPr/>
        </p:nvSpPr>
        <p:spPr>
          <a:xfrm>
            <a:off x="429768" y="4782312"/>
            <a:ext cx="573024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200">
                <a:latin typeface="Arial"/>
              </a:rPr>
              <a:t>PHP</a:t>
            </a:r>
          </a:p>
        </p:txBody>
      </p:sp>
      <p:sp>
        <p:nvSpPr>
          <p:cNvPr id="9" name=""/>
          <p:cNvSpPr/>
          <p:nvPr/>
        </p:nvSpPr>
        <p:spPr>
          <a:xfrm>
            <a:off x="417576" y="5135880"/>
            <a:ext cx="585216" cy="268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MingLiU"/>
                <a:ea typeface="MingLiU"/>
              </a:rPr>
              <a:t>报表</a:t>
            </a:r>
          </a:p>
        </p:txBody>
      </p:sp>
      <p:sp>
        <p:nvSpPr>
          <p:cNvPr id="10" name=""/>
          <p:cNvSpPr/>
          <p:nvPr/>
        </p:nvSpPr>
        <p:spPr>
          <a:xfrm>
            <a:off x="518160" y="5833872"/>
            <a:ext cx="612648" cy="115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trike="sngStrike" sz="1000">
                <a:solidFill>
                  <a:srgbClr val="FB403F"/>
                </a:solidFill>
                <a:latin typeface="Arial"/>
              </a:rPr>
              <a:t>—jmw</a:t>
            </a:r>
          </a:p>
        </p:txBody>
      </p:sp>
      <p:sp>
        <p:nvSpPr>
          <p:cNvPr id="11" name=""/>
          <p:cNvSpPr/>
          <p:nvPr/>
        </p:nvSpPr>
        <p:spPr>
          <a:xfrm>
            <a:off x="716280" y="6120384"/>
            <a:ext cx="475488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1800">
                <a:latin typeface="Arial"/>
                <a:ea typeface="Arial"/>
              </a:rPr>
              <a:t>2011</a:t>
            </a:r>
          </a:p>
        </p:txBody>
      </p:sp>
      <p:sp>
        <p:nvSpPr>
          <p:cNvPr id="12" name=""/>
          <p:cNvSpPr/>
          <p:nvPr/>
        </p:nvSpPr>
        <p:spPr>
          <a:xfrm>
            <a:off x="2849880" y="6120384"/>
            <a:ext cx="505968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2012</a:t>
            </a:r>
          </a:p>
        </p:txBody>
      </p:sp>
      <p:sp>
        <p:nvSpPr>
          <p:cNvPr id="13" name=""/>
          <p:cNvSpPr/>
          <p:nvPr/>
        </p:nvSpPr>
        <p:spPr>
          <a:xfrm>
            <a:off x="4971288" y="6120384"/>
            <a:ext cx="509016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2013</a:t>
            </a:r>
          </a:p>
        </p:txBody>
      </p:sp>
      <p:sp>
        <p:nvSpPr>
          <p:cNvPr id="14" name=""/>
          <p:cNvSpPr/>
          <p:nvPr/>
        </p:nvSpPr>
        <p:spPr>
          <a:xfrm>
            <a:off x="7104888" y="6120384"/>
            <a:ext cx="509016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2014</a:t>
            </a:r>
          </a:p>
        </p:txBody>
      </p:sp>
      <p:sp>
        <p:nvSpPr>
          <p:cNvPr id="15" name=""/>
          <p:cNvSpPr/>
          <p:nvPr/>
        </p:nvSpPr>
        <p:spPr>
          <a:xfrm>
            <a:off x="9226296" y="6120384"/>
            <a:ext cx="505968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1800">
                <a:latin typeface="Arial"/>
                <a:ea typeface="Arial"/>
              </a:rPr>
              <a:t>2015</a:t>
            </a:r>
          </a:p>
        </p:txBody>
      </p:sp>
      <p:sp>
        <p:nvSpPr>
          <p:cNvPr id="16" name=""/>
          <p:cNvSpPr/>
          <p:nvPr/>
        </p:nvSpPr>
        <p:spPr>
          <a:xfrm>
            <a:off x="11359896" y="6120384"/>
            <a:ext cx="509016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277600" y="5705856"/>
            <a:ext cx="1414272" cy="37185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01624" y="768096"/>
            <a:ext cx="5477256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数据平台时间线</a:t>
            </a:r>
          </a:p>
        </p:txBody>
      </p:sp>
      <p:sp>
        <p:nvSpPr>
          <p:cNvPr id="6" name=""/>
          <p:cNvSpPr/>
          <p:nvPr/>
        </p:nvSpPr>
        <p:spPr>
          <a:xfrm>
            <a:off x="417576" y="4361688"/>
            <a:ext cx="694944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手写”</a:t>
            </a:r>
          </a:p>
        </p:txBody>
      </p:sp>
      <p:sp>
        <p:nvSpPr>
          <p:cNvPr id="8" name=""/>
          <p:cNvSpPr/>
          <p:nvPr/>
        </p:nvSpPr>
        <p:spPr>
          <a:xfrm>
            <a:off x="429768" y="4782312"/>
            <a:ext cx="573024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200">
                <a:latin typeface="Arial"/>
              </a:rPr>
              <a:t>PHP</a:t>
            </a:r>
          </a:p>
        </p:txBody>
      </p:sp>
      <p:sp>
        <p:nvSpPr>
          <p:cNvPr id="9" name=""/>
          <p:cNvSpPr/>
          <p:nvPr/>
        </p:nvSpPr>
        <p:spPr>
          <a:xfrm>
            <a:off x="417576" y="5135880"/>
            <a:ext cx="585216" cy="268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MingLiU"/>
                <a:ea typeface="MingLiU"/>
              </a:rPr>
              <a:t>报表</a:t>
            </a:r>
          </a:p>
        </p:txBody>
      </p:sp>
      <p:sp>
        <p:nvSpPr>
          <p:cNvPr id="10" name=""/>
          <p:cNvSpPr/>
          <p:nvPr/>
        </p:nvSpPr>
        <p:spPr>
          <a:xfrm>
            <a:off x="1795272" y="4340352"/>
            <a:ext cx="600456" cy="1066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90"/>
              </a:spcAft>
            </a:pPr>
            <a:r>
              <a:rPr lang="en-US" sz="2200">
                <a:latin typeface="Arial"/>
              </a:rPr>
              <a:t>SQL</a:t>
            </a:r>
          </a:p>
          <a:p>
            <a:pPr algn="just" indent="0">
              <a:spcAft>
                <a:spcPts val="490"/>
              </a:spcAft>
            </a:pPr>
            <a:r>
              <a:rPr lang="zh-TW" sz="1800">
                <a:latin typeface="MingLiU"/>
                <a:ea typeface="MingLiU"/>
              </a:rPr>
              <a:t>报表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工具</a:t>
            </a:r>
          </a:p>
        </p:txBody>
      </p:sp>
      <p:sp>
        <p:nvSpPr>
          <p:cNvPr id="11" name=""/>
          <p:cNvSpPr/>
          <p:nvPr/>
        </p:nvSpPr>
        <p:spPr>
          <a:xfrm>
            <a:off x="682752" y="6080760"/>
            <a:ext cx="2673096" cy="1685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820"/>
              </a:spcAft>
            </a:pPr>
            <a:r>
              <a:rPr lang="zh-TW" sz="1800">
                <a:latin typeface="Arial"/>
                <a:ea typeface="Arial"/>
              </a:rPr>
              <a:t>2011              2012</a:t>
            </a:r>
          </a:p>
          <a:p>
            <a:pPr marL="789500" indent="0"/>
            <a:r>
              <a:rPr lang="en-US" sz="2200">
                <a:latin typeface="Arial"/>
              </a:rPr>
              <a:t>SQL </a:t>
            </a:r>
            <a:r>
              <a:rPr lang="zh-TW" sz="1800">
                <a:latin typeface="MingLiU"/>
                <a:ea typeface="MingLiU"/>
              </a:rPr>
              <a:t>数据</a:t>
            </a:r>
          </a:p>
          <a:p>
            <a:pPr marL="789500" indent="0">
              <a:spcAft>
                <a:spcPts val="490"/>
              </a:spcAft>
            </a:pPr>
            <a:r>
              <a:rPr lang="en-US" sz="2200">
                <a:latin typeface="Arial"/>
              </a:rPr>
              <a:t>ETL </a:t>
            </a:r>
            <a:r>
              <a:rPr lang="zh-TW" sz="1800">
                <a:latin typeface="MingLiU"/>
                <a:ea typeface="MingLiU"/>
              </a:rPr>
              <a:t>仓库</a:t>
            </a:r>
          </a:p>
          <a:p>
            <a:pPr marL="789500" indent="0"/>
            <a:r>
              <a:rPr lang="zh-TW" sz="1800">
                <a:latin typeface="MingLiU"/>
                <a:ea typeface="MingLiU"/>
              </a:rPr>
              <a:t>工具概念</a:t>
            </a:r>
          </a:p>
        </p:txBody>
      </p:sp>
      <p:sp>
        <p:nvSpPr>
          <p:cNvPr id="12" name=""/>
          <p:cNvSpPr/>
          <p:nvPr/>
        </p:nvSpPr>
        <p:spPr>
          <a:xfrm>
            <a:off x="4971288" y="6120384"/>
            <a:ext cx="509016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2013</a:t>
            </a:r>
          </a:p>
        </p:txBody>
      </p:sp>
      <p:sp>
        <p:nvSpPr>
          <p:cNvPr id="13" name=""/>
          <p:cNvSpPr/>
          <p:nvPr/>
        </p:nvSpPr>
        <p:spPr>
          <a:xfrm>
            <a:off x="7104888" y="6080760"/>
            <a:ext cx="542544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Arial"/>
                <a:ea typeface="Arial"/>
              </a:rPr>
              <a:t>2014</a:t>
            </a:r>
          </a:p>
        </p:txBody>
      </p:sp>
      <p:sp>
        <p:nvSpPr>
          <p:cNvPr id="14" name=""/>
          <p:cNvSpPr/>
          <p:nvPr/>
        </p:nvSpPr>
        <p:spPr>
          <a:xfrm>
            <a:off x="9226296" y="6120384"/>
            <a:ext cx="505968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1800">
                <a:latin typeface="Arial"/>
                <a:ea typeface="Arial"/>
              </a:rPr>
              <a:t>2015</a:t>
            </a:r>
          </a:p>
        </p:txBody>
      </p:sp>
      <p:sp>
        <p:nvSpPr>
          <p:cNvPr id="15" name=""/>
          <p:cNvSpPr/>
          <p:nvPr/>
        </p:nvSpPr>
        <p:spPr>
          <a:xfrm>
            <a:off x="11359896" y="6120384"/>
            <a:ext cx="509016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277600" y="5705856"/>
            <a:ext cx="1414272" cy="37185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01624" y="768096"/>
            <a:ext cx="5477256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数据平台时间线</a:t>
            </a:r>
          </a:p>
        </p:txBody>
      </p:sp>
      <p:sp>
        <p:nvSpPr>
          <p:cNvPr id="6" name=""/>
          <p:cNvSpPr/>
          <p:nvPr/>
        </p:nvSpPr>
        <p:spPr>
          <a:xfrm>
            <a:off x="417576" y="4361688"/>
            <a:ext cx="694944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手写”</a:t>
            </a:r>
          </a:p>
        </p:txBody>
      </p:sp>
      <p:sp>
        <p:nvSpPr>
          <p:cNvPr id="8" name=""/>
          <p:cNvSpPr/>
          <p:nvPr/>
        </p:nvSpPr>
        <p:spPr>
          <a:xfrm>
            <a:off x="429768" y="4782312"/>
            <a:ext cx="573024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200">
                <a:latin typeface="Arial"/>
              </a:rPr>
              <a:t>PHP</a:t>
            </a:r>
          </a:p>
        </p:txBody>
      </p:sp>
      <p:sp>
        <p:nvSpPr>
          <p:cNvPr id="9" name=""/>
          <p:cNvSpPr/>
          <p:nvPr/>
        </p:nvSpPr>
        <p:spPr>
          <a:xfrm>
            <a:off x="417576" y="5135880"/>
            <a:ext cx="585216" cy="268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MingLiU"/>
                <a:ea typeface="MingLiU"/>
              </a:rPr>
              <a:t>报表</a:t>
            </a:r>
          </a:p>
        </p:txBody>
      </p:sp>
      <p:sp>
        <p:nvSpPr>
          <p:cNvPr id="10" name=""/>
          <p:cNvSpPr/>
          <p:nvPr/>
        </p:nvSpPr>
        <p:spPr>
          <a:xfrm>
            <a:off x="1795272" y="4340352"/>
            <a:ext cx="600456" cy="1066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90"/>
              </a:spcAft>
            </a:pPr>
            <a:r>
              <a:rPr lang="en-US" sz="2200">
                <a:latin typeface="Arial"/>
              </a:rPr>
              <a:t>SQL</a:t>
            </a:r>
          </a:p>
          <a:p>
            <a:pPr algn="just" indent="0">
              <a:spcAft>
                <a:spcPts val="490"/>
              </a:spcAft>
            </a:pPr>
            <a:r>
              <a:rPr lang="zh-TW" sz="1800">
                <a:latin typeface="MingLiU"/>
                <a:ea typeface="MingLiU"/>
              </a:rPr>
              <a:t>报表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工具</a:t>
            </a:r>
          </a:p>
        </p:txBody>
      </p:sp>
      <p:sp>
        <p:nvSpPr>
          <p:cNvPr id="11" name=""/>
          <p:cNvSpPr/>
          <p:nvPr/>
        </p:nvSpPr>
        <p:spPr>
          <a:xfrm>
            <a:off x="3346704" y="4312920"/>
            <a:ext cx="597408" cy="11186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3204"/>
              </a:lnSpc>
            </a:pPr>
            <a:r>
              <a:rPr lang="zh-TW" sz="1800">
                <a:latin typeface="MingLiU"/>
                <a:ea typeface="MingLiU"/>
              </a:rPr>
              <a:t>自研 调度 系统</a:t>
            </a:r>
          </a:p>
        </p:txBody>
      </p:sp>
      <p:sp>
        <p:nvSpPr>
          <p:cNvPr id="12" name=""/>
          <p:cNvSpPr/>
          <p:nvPr/>
        </p:nvSpPr>
        <p:spPr>
          <a:xfrm>
            <a:off x="5279136" y="4343400"/>
            <a:ext cx="591312" cy="1063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20"/>
              </a:spcAft>
            </a:pPr>
            <a:r>
              <a:rPr lang="en-US" sz="2200">
                <a:latin typeface="Arial"/>
              </a:rPr>
              <a:t>ETL</a:t>
            </a:r>
          </a:p>
          <a:p>
            <a:pPr indent="0">
              <a:spcAft>
                <a:spcPts val="420"/>
              </a:spcAft>
            </a:pPr>
            <a:r>
              <a:rPr lang="zh-TW" sz="1800">
                <a:latin typeface="MingLiU"/>
                <a:ea typeface="MingLiU"/>
              </a:rPr>
              <a:t>开发</a:t>
            </a:r>
          </a:p>
          <a:p>
            <a:pPr algn="just" indent="0"/>
            <a:r>
              <a:rPr lang="zh-TW" sz="1800">
                <a:latin typeface="MingLiU"/>
                <a:ea typeface="MingLiU"/>
              </a:rPr>
              <a:t>平台</a:t>
            </a:r>
          </a:p>
        </p:txBody>
      </p:sp>
      <p:sp>
        <p:nvSpPr>
          <p:cNvPr id="13" name=""/>
          <p:cNvSpPr/>
          <p:nvPr/>
        </p:nvSpPr>
        <p:spPr>
          <a:xfrm>
            <a:off x="682752" y="6080760"/>
            <a:ext cx="4797552" cy="1685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470"/>
              </a:spcAft>
            </a:pPr>
            <a:r>
              <a:rPr lang="zh-TW" sz="1800">
                <a:latin typeface="Arial"/>
                <a:ea typeface="Arial"/>
              </a:rPr>
              <a:t>2011              2012              2013</a:t>
            </a:r>
          </a:p>
          <a:p>
            <a:pPr marL="789500" indent="0"/>
            <a:r>
              <a:rPr lang="en-US" sz="2200">
                <a:latin typeface="Arial"/>
              </a:rPr>
              <a:t>SQL </a:t>
            </a:r>
            <a:r>
              <a:rPr lang="zh-TW" sz="1800">
                <a:latin typeface="MingLiU"/>
                <a:ea typeface="MingLiU"/>
              </a:rPr>
              <a:t>数据   上</a:t>
            </a:r>
            <a:r>
              <a:rPr lang="en-US" sz="2200">
                <a:latin typeface="Arial"/>
              </a:rPr>
              <a:t>Hadoop</a:t>
            </a:r>
          </a:p>
          <a:p>
            <a:pPr marL="789500" indent="0">
              <a:spcAft>
                <a:spcPts val="490"/>
              </a:spcAft>
            </a:pPr>
            <a:r>
              <a:rPr lang="en-US" sz="2200">
                <a:latin typeface="Arial"/>
              </a:rPr>
              <a:t>ETL </a:t>
            </a:r>
            <a:r>
              <a:rPr lang="zh-TW" sz="1800">
                <a:latin typeface="MingLiU"/>
                <a:ea typeface="MingLiU"/>
              </a:rPr>
              <a:t>仓库</a:t>
            </a:r>
          </a:p>
          <a:p>
            <a:pPr marL="789500" indent="0"/>
            <a:r>
              <a:rPr lang="zh-TW" sz="1800">
                <a:latin typeface="MingLiU"/>
                <a:ea typeface="MingLiU"/>
              </a:rPr>
              <a:t>工具概念</a:t>
            </a:r>
          </a:p>
        </p:txBody>
      </p:sp>
      <p:sp>
        <p:nvSpPr>
          <p:cNvPr id="14" name=""/>
          <p:cNvSpPr/>
          <p:nvPr/>
        </p:nvSpPr>
        <p:spPr>
          <a:xfrm>
            <a:off x="7104888" y="6080760"/>
            <a:ext cx="542544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Arial"/>
                <a:ea typeface="Arial"/>
              </a:rPr>
              <a:t>2014</a:t>
            </a:r>
          </a:p>
        </p:txBody>
      </p:sp>
      <p:sp>
        <p:nvSpPr>
          <p:cNvPr id="15" name=""/>
          <p:cNvSpPr/>
          <p:nvPr/>
        </p:nvSpPr>
        <p:spPr>
          <a:xfrm>
            <a:off x="9226296" y="6120384"/>
            <a:ext cx="505968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1800">
                <a:latin typeface="Arial"/>
                <a:ea typeface="Arial"/>
              </a:rPr>
              <a:t>2015</a:t>
            </a:r>
          </a:p>
        </p:txBody>
      </p:sp>
      <p:sp>
        <p:nvSpPr>
          <p:cNvPr id="16" name=""/>
          <p:cNvSpPr/>
          <p:nvPr/>
        </p:nvSpPr>
        <p:spPr>
          <a:xfrm>
            <a:off x="11359896" y="6120384"/>
            <a:ext cx="509016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277600" y="5705856"/>
            <a:ext cx="1414272" cy="37185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01624" y="768096"/>
            <a:ext cx="5477256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数据平台时间线</a:t>
            </a:r>
          </a:p>
        </p:txBody>
      </p:sp>
      <p:sp>
        <p:nvSpPr>
          <p:cNvPr id="6" name=""/>
          <p:cNvSpPr/>
          <p:nvPr/>
        </p:nvSpPr>
        <p:spPr>
          <a:xfrm>
            <a:off x="417576" y="4361688"/>
            <a:ext cx="694944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手写”</a:t>
            </a:r>
          </a:p>
        </p:txBody>
      </p:sp>
      <p:sp>
        <p:nvSpPr>
          <p:cNvPr id="8" name=""/>
          <p:cNvSpPr/>
          <p:nvPr/>
        </p:nvSpPr>
        <p:spPr>
          <a:xfrm>
            <a:off x="429768" y="4782312"/>
            <a:ext cx="573024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200">
                <a:latin typeface="Arial"/>
              </a:rPr>
              <a:t>PHP</a:t>
            </a:r>
          </a:p>
        </p:txBody>
      </p:sp>
      <p:sp>
        <p:nvSpPr>
          <p:cNvPr id="9" name=""/>
          <p:cNvSpPr/>
          <p:nvPr/>
        </p:nvSpPr>
        <p:spPr>
          <a:xfrm>
            <a:off x="417576" y="5135880"/>
            <a:ext cx="585216" cy="268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MingLiU"/>
                <a:ea typeface="MingLiU"/>
              </a:rPr>
              <a:t>报表</a:t>
            </a:r>
          </a:p>
        </p:txBody>
      </p:sp>
      <p:sp>
        <p:nvSpPr>
          <p:cNvPr id="10" name=""/>
          <p:cNvSpPr/>
          <p:nvPr/>
        </p:nvSpPr>
        <p:spPr>
          <a:xfrm>
            <a:off x="1795272" y="4340352"/>
            <a:ext cx="600456" cy="1066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90"/>
              </a:spcAft>
            </a:pPr>
            <a:r>
              <a:rPr lang="en-US" sz="2200">
                <a:latin typeface="Arial"/>
              </a:rPr>
              <a:t>SQL</a:t>
            </a:r>
          </a:p>
          <a:p>
            <a:pPr algn="just" indent="0">
              <a:spcAft>
                <a:spcPts val="490"/>
              </a:spcAft>
            </a:pPr>
            <a:r>
              <a:rPr lang="zh-TW" sz="1800">
                <a:latin typeface="MingLiU"/>
                <a:ea typeface="MingLiU"/>
              </a:rPr>
              <a:t>报表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工具</a:t>
            </a:r>
          </a:p>
        </p:txBody>
      </p:sp>
      <p:sp>
        <p:nvSpPr>
          <p:cNvPr id="11" name=""/>
          <p:cNvSpPr/>
          <p:nvPr/>
        </p:nvSpPr>
        <p:spPr>
          <a:xfrm>
            <a:off x="3346704" y="4312920"/>
            <a:ext cx="597408" cy="11186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3204"/>
              </a:lnSpc>
            </a:pPr>
            <a:r>
              <a:rPr lang="zh-TW" sz="1800">
                <a:latin typeface="MingLiU"/>
                <a:ea typeface="MingLiU"/>
              </a:rPr>
              <a:t>自研 调度 系统</a:t>
            </a:r>
          </a:p>
        </p:txBody>
      </p:sp>
      <p:sp>
        <p:nvSpPr>
          <p:cNvPr id="12" name=""/>
          <p:cNvSpPr/>
          <p:nvPr/>
        </p:nvSpPr>
        <p:spPr>
          <a:xfrm>
            <a:off x="5279136" y="4343400"/>
            <a:ext cx="591312" cy="1063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20"/>
              </a:spcAft>
            </a:pPr>
            <a:r>
              <a:rPr lang="en-US" sz="2200">
                <a:latin typeface="Arial"/>
              </a:rPr>
              <a:t>ETL</a:t>
            </a:r>
          </a:p>
          <a:p>
            <a:pPr indent="0">
              <a:spcAft>
                <a:spcPts val="420"/>
              </a:spcAft>
            </a:pPr>
            <a:r>
              <a:rPr lang="zh-TW" sz="1800">
                <a:latin typeface="MingLiU"/>
                <a:ea typeface="MingLiU"/>
              </a:rPr>
              <a:t>开发</a:t>
            </a:r>
          </a:p>
          <a:p>
            <a:pPr algn="just" indent="0"/>
            <a:r>
              <a:rPr lang="zh-TW" sz="1800">
                <a:latin typeface="MingLiU"/>
                <a:ea typeface="MingLiU"/>
              </a:rPr>
              <a:t>平台</a:t>
            </a:r>
          </a:p>
        </p:txBody>
      </p:sp>
      <p:sp>
        <p:nvSpPr>
          <p:cNvPr id="13" name=""/>
          <p:cNvSpPr/>
          <p:nvPr/>
        </p:nvSpPr>
        <p:spPr>
          <a:xfrm>
            <a:off x="7040880" y="4547616"/>
            <a:ext cx="2051304" cy="7223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3192"/>
              </a:lnSpc>
            </a:pPr>
            <a:r>
              <a:rPr lang="en-US" sz="2200">
                <a:latin typeface="Arial"/>
              </a:rPr>
              <a:t>Binlog </a:t>
            </a:r>
            <a:r>
              <a:rPr lang="zh-TW" sz="1800">
                <a:latin typeface="MingLiU"/>
                <a:ea typeface="MingLiU"/>
              </a:rPr>
              <a:t>弓 |入 收集 </a:t>
            </a:r>
            <a:r>
              <a:rPr lang="en-US" sz="2200">
                <a:latin typeface="Arial"/>
              </a:rPr>
              <a:t>Spark</a:t>
            </a:r>
          </a:p>
        </p:txBody>
      </p:sp>
      <p:sp>
        <p:nvSpPr>
          <p:cNvPr id="14" name=""/>
          <p:cNvSpPr/>
          <p:nvPr/>
        </p:nvSpPr>
        <p:spPr>
          <a:xfrm>
            <a:off x="682752" y="6080760"/>
            <a:ext cx="509016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2011</a:t>
            </a:r>
          </a:p>
        </p:txBody>
      </p:sp>
      <p:sp>
        <p:nvSpPr>
          <p:cNvPr id="15" name=""/>
          <p:cNvSpPr/>
          <p:nvPr/>
        </p:nvSpPr>
        <p:spPr>
          <a:xfrm>
            <a:off x="2849880" y="6120384"/>
            <a:ext cx="505968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2012</a:t>
            </a:r>
          </a:p>
        </p:txBody>
      </p:sp>
      <p:sp>
        <p:nvSpPr>
          <p:cNvPr id="16" name=""/>
          <p:cNvSpPr/>
          <p:nvPr/>
        </p:nvSpPr>
        <p:spPr>
          <a:xfrm>
            <a:off x="4971288" y="6120384"/>
            <a:ext cx="509016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2013</a:t>
            </a:r>
          </a:p>
        </p:txBody>
      </p:sp>
      <p:sp>
        <p:nvSpPr>
          <p:cNvPr id="17" name=""/>
          <p:cNvSpPr/>
          <p:nvPr/>
        </p:nvSpPr>
        <p:spPr>
          <a:xfrm>
            <a:off x="7104888" y="6080760"/>
            <a:ext cx="542544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Arial"/>
                <a:ea typeface="Arial"/>
              </a:rPr>
              <a:t>2014</a:t>
            </a:r>
          </a:p>
        </p:txBody>
      </p:sp>
      <p:sp>
        <p:nvSpPr>
          <p:cNvPr id="18" name=""/>
          <p:cNvSpPr/>
          <p:nvPr/>
        </p:nvSpPr>
        <p:spPr>
          <a:xfrm>
            <a:off x="9226296" y="6120384"/>
            <a:ext cx="505968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1800">
                <a:latin typeface="Arial"/>
                <a:ea typeface="Arial"/>
              </a:rPr>
              <a:t>2015</a:t>
            </a:r>
          </a:p>
        </p:txBody>
      </p:sp>
      <p:sp>
        <p:nvSpPr>
          <p:cNvPr id="19" name=""/>
          <p:cNvSpPr/>
          <p:nvPr/>
        </p:nvSpPr>
        <p:spPr>
          <a:xfrm>
            <a:off x="11359896" y="6120384"/>
            <a:ext cx="509016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2016</a:t>
            </a:r>
          </a:p>
        </p:txBody>
      </p:sp>
      <p:sp>
        <p:nvSpPr>
          <p:cNvPr id="20" name=""/>
          <p:cNvSpPr/>
          <p:nvPr/>
        </p:nvSpPr>
        <p:spPr>
          <a:xfrm>
            <a:off x="1514856" y="6626352"/>
            <a:ext cx="3721608" cy="11399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sz="2200">
                <a:latin typeface="Arial"/>
              </a:rPr>
              <a:t>SQL </a:t>
            </a:r>
            <a:r>
              <a:rPr lang="zh-TW" sz="1800">
                <a:latin typeface="MingLiU"/>
                <a:ea typeface="MingLiU"/>
              </a:rPr>
              <a:t>数据 上</a:t>
            </a:r>
            <a:r>
              <a:rPr lang="en-US" sz="2200">
                <a:latin typeface="Arial"/>
              </a:rPr>
              <a:t>Hadoop</a:t>
            </a:r>
          </a:p>
          <a:p>
            <a:pPr indent="0">
              <a:spcAft>
                <a:spcPts val="490"/>
              </a:spcAft>
            </a:pPr>
            <a:r>
              <a:rPr lang="en-US" sz="2200">
                <a:latin typeface="Arial"/>
              </a:rPr>
              <a:t>ETL </a:t>
            </a:r>
            <a:r>
              <a:rPr lang="zh-TW" sz="1800">
                <a:latin typeface="MingLiU"/>
                <a:ea typeface="MingLiU"/>
              </a:rPr>
              <a:t>仓库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工具概念</a:t>
            </a:r>
          </a:p>
        </p:txBody>
      </p:sp>
      <p:sp>
        <p:nvSpPr>
          <p:cNvPr id="21" name=""/>
          <p:cNvSpPr/>
          <p:nvPr/>
        </p:nvSpPr>
        <p:spPr>
          <a:xfrm>
            <a:off x="6211824" y="6662928"/>
            <a:ext cx="588264" cy="30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实时</a:t>
            </a:r>
          </a:p>
        </p:txBody>
      </p:sp>
      <p:sp>
        <p:nvSpPr>
          <p:cNvPr id="22" name=""/>
          <p:cNvSpPr/>
          <p:nvPr/>
        </p:nvSpPr>
        <p:spPr>
          <a:xfrm>
            <a:off x="6202680" y="7068312"/>
            <a:ext cx="591312" cy="30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计算</a:t>
            </a:r>
          </a:p>
        </p:txBody>
      </p:sp>
      <p:sp>
        <p:nvSpPr>
          <p:cNvPr id="23" name=""/>
          <p:cNvSpPr/>
          <p:nvPr/>
        </p:nvSpPr>
        <p:spPr>
          <a:xfrm>
            <a:off x="6205728" y="7479792"/>
            <a:ext cx="591312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平台</a:t>
            </a:r>
          </a:p>
        </p:txBody>
      </p:sp>
      <p:sp>
        <p:nvSpPr>
          <p:cNvPr id="24" name=""/>
          <p:cNvSpPr/>
          <p:nvPr/>
        </p:nvSpPr>
        <p:spPr>
          <a:xfrm>
            <a:off x="7257288" y="6595872"/>
            <a:ext cx="1453896" cy="5974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ct val="110000"/>
              </a:lnSpc>
            </a:pPr>
            <a:r>
              <a:rPr lang="en-US" sz="2200">
                <a:latin typeface="Arial"/>
              </a:rPr>
              <a:t>Hadoop2.0 YARN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1277600" y="5705856"/>
            <a:ext cx="1414272" cy="371856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801624" y="768096"/>
            <a:ext cx="5477256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数据平台时间线</a:t>
            </a:r>
          </a:p>
        </p:txBody>
      </p:sp>
      <p:sp>
        <p:nvSpPr>
          <p:cNvPr id="6" name=""/>
          <p:cNvSpPr/>
          <p:nvPr/>
        </p:nvSpPr>
        <p:spPr>
          <a:xfrm>
            <a:off x="417576" y="4361688"/>
            <a:ext cx="694944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手写”</a:t>
            </a:r>
          </a:p>
        </p:txBody>
      </p:sp>
      <p:sp>
        <p:nvSpPr>
          <p:cNvPr id="8" name=""/>
          <p:cNvSpPr/>
          <p:nvPr/>
        </p:nvSpPr>
        <p:spPr>
          <a:xfrm>
            <a:off x="429768" y="4782312"/>
            <a:ext cx="573024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200">
                <a:latin typeface="Arial"/>
              </a:rPr>
              <a:t>PHP</a:t>
            </a:r>
          </a:p>
        </p:txBody>
      </p:sp>
      <p:sp>
        <p:nvSpPr>
          <p:cNvPr id="9" name=""/>
          <p:cNvSpPr/>
          <p:nvPr/>
        </p:nvSpPr>
        <p:spPr>
          <a:xfrm>
            <a:off x="417576" y="5135880"/>
            <a:ext cx="585216" cy="268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MingLiU"/>
                <a:ea typeface="MingLiU"/>
              </a:rPr>
              <a:t>报表</a:t>
            </a:r>
          </a:p>
        </p:txBody>
      </p:sp>
      <p:sp>
        <p:nvSpPr>
          <p:cNvPr id="10" name=""/>
          <p:cNvSpPr/>
          <p:nvPr/>
        </p:nvSpPr>
        <p:spPr>
          <a:xfrm>
            <a:off x="1795272" y="4340352"/>
            <a:ext cx="600456" cy="1066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90"/>
              </a:spcAft>
            </a:pPr>
            <a:r>
              <a:rPr lang="en-US" sz="2200">
                <a:latin typeface="Arial"/>
              </a:rPr>
              <a:t>SQL</a:t>
            </a:r>
          </a:p>
          <a:p>
            <a:pPr algn="just" indent="0">
              <a:spcAft>
                <a:spcPts val="490"/>
              </a:spcAft>
            </a:pPr>
            <a:r>
              <a:rPr lang="zh-TW" sz="1800">
                <a:latin typeface="MingLiU"/>
                <a:ea typeface="MingLiU"/>
              </a:rPr>
              <a:t>报表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工具</a:t>
            </a:r>
          </a:p>
        </p:txBody>
      </p:sp>
      <p:sp>
        <p:nvSpPr>
          <p:cNvPr id="11" name=""/>
          <p:cNvSpPr/>
          <p:nvPr/>
        </p:nvSpPr>
        <p:spPr>
          <a:xfrm>
            <a:off x="3346704" y="4312920"/>
            <a:ext cx="597408" cy="11186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3204"/>
              </a:lnSpc>
            </a:pPr>
            <a:r>
              <a:rPr lang="zh-TW" sz="1800">
                <a:latin typeface="MingLiU"/>
                <a:ea typeface="MingLiU"/>
              </a:rPr>
              <a:t>自研 调度 系统</a:t>
            </a:r>
          </a:p>
        </p:txBody>
      </p:sp>
      <p:sp>
        <p:nvSpPr>
          <p:cNvPr id="12" name=""/>
          <p:cNvSpPr/>
          <p:nvPr/>
        </p:nvSpPr>
        <p:spPr>
          <a:xfrm>
            <a:off x="5279136" y="4343400"/>
            <a:ext cx="591312" cy="1063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20"/>
              </a:spcAft>
            </a:pPr>
            <a:r>
              <a:rPr lang="en-US" sz="2200">
                <a:latin typeface="Arial"/>
              </a:rPr>
              <a:t>ETL</a:t>
            </a:r>
          </a:p>
          <a:p>
            <a:pPr indent="0">
              <a:spcAft>
                <a:spcPts val="420"/>
              </a:spcAft>
            </a:pPr>
            <a:r>
              <a:rPr lang="zh-TW" sz="1800">
                <a:latin typeface="MingLiU"/>
                <a:ea typeface="MingLiU"/>
              </a:rPr>
              <a:t>开发</a:t>
            </a:r>
          </a:p>
          <a:p>
            <a:pPr algn="just" indent="0"/>
            <a:r>
              <a:rPr lang="zh-TW" sz="1800">
                <a:latin typeface="MingLiU"/>
                <a:ea typeface="MingLiU"/>
              </a:rPr>
              <a:t>平台</a:t>
            </a:r>
          </a:p>
        </p:txBody>
      </p:sp>
      <p:sp>
        <p:nvSpPr>
          <p:cNvPr id="13" name=""/>
          <p:cNvSpPr/>
          <p:nvPr/>
        </p:nvSpPr>
        <p:spPr>
          <a:xfrm>
            <a:off x="7040880" y="4547616"/>
            <a:ext cx="3721608" cy="7223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140"/>
              </a:spcAft>
            </a:pPr>
            <a:r>
              <a:rPr lang="en-US" sz="2200">
                <a:latin typeface="Arial"/>
              </a:rPr>
              <a:t>Binlog </a:t>
            </a:r>
            <a:r>
              <a:rPr lang="zh-TW" sz="1800">
                <a:latin typeface="MingLiU"/>
                <a:ea typeface="MingLiU"/>
              </a:rPr>
              <a:t>引入    </a:t>
            </a:r>
            <a:r>
              <a:rPr lang="en-US" sz="2200">
                <a:latin typeface="Arial"/>
              </a:rPr>
              <a:t>Hadoop</a:t>
            </a:r>
          </a:p>
          <a:p>
            <a:pPr algn="ctr" indent="0"/>
            <a:r>
              <a:rPr lang="zh-TW" sz="1800">
                <a:latin typeface="MingLiU"/>
                <a:ea typeface="MingLiU"/>
              </a:rPr>
              <a:t>收集 </a:t>
            </a:r>
            <a:r>
              <a:rPr lang="en-US" sz="2200">
                <a:latin typeface="Arial"/>
              </a:rPr>
              <a:t>Spark </a:t>
            </a:r>
            <a:r>
              <a:rPr lang="zh-TW" sz="1800">
                <a:latin typeface="MingLiU"/>
                <a:ea typeface="MingLiU"/>
              </a:rPr>
              <a:t>多机房</a:t>
            </a:r>
          </a:p>
        </p:txBody>
      </p:sp>
      <p:sp>
        <p:nvSpPr>
          <p:cNvPr id="14" name=""/>
          <p:cNvSpPr/>
          <p:nvPr/>
        </p:nvSpPr>
        <p:spPr>
          <a:xfrm>
            <a:off x="682752" y="6080760"/>
            <a:ext cx="509016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2011</a:t>
            </a:r>
          </a:p>
        </p:txBody>
      </p:sp>
      <p:sp>
        <p:nvSpPr>
          <p:cNvPr id="15" name=""/>
          <p:cNvSpPr/>
          <p:nvPr/>
        </p:nvSpPr>
        <p:spPr>
          <a:xfrm>
            <a:off x="2849880" y="6120384"/>
            <a:ext cx="2630424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2012             2013</a:t>
            </a:r>
          </a:p>
        </p:txBody>
      </p:sp>
      <p:sp>
        <p:nvSpPr>
          <p:cNvPr id="16" name=""/>
          <p:cNvSpPr/>
          <p:nvPr/>
        </p:nvSpPr>
        <p:spPr>
          <a:xfrm>
            <a:off x="7104888" y="6080760"/>
            <a:ext cx="542544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Arial"/>
                <a:ea typeface="Arial"/>
              </a:rPr>
              <a:t>2014</a:t>
            </a:r>
          </a:p>
        </p:txBody>
      </p:sp>
      <p:sp>
        <p:nvSpPr>
          <p:cNvPr id="17" name=""/>
          <p:cNvSpPr/>
          <p:nvPr/>
        </p:nvSpPr>
        <p:spPr>
          <a:xfrm>
            <a:off x="9226296" y="6120384"/>
            <a:ext cx="505968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1800">
                <a:latin typeface="Arial"/>
                <a:ea typeface="Arial"/>
              </a:rPr>
              <a:t>2015</a:t>
            </a:r>
          </a:p>
        </p:txBody>
      </p:sp>
      <p:sp>
        <p:nvSpPr>
          <p:cNvPr id="18" name=""/>
          <p:cNvSpPr/>
          <p:nvPr/>
        </p:nvSpPr>
        <p:spPr>
          <a:xfrm>
            <a:off x="11359896" y="6120384"/>
            <a:ext cx="509016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2016</a:t>
            </a:r>
          </a:p>
        </p:txBody>
      </p:sp>
      <p:sp>
        <p:nvSpPr>
          <p:cNvPr id="19" name=""/>
          <p:cNvSpPr/>
          <p:nvPr/>
        </p:nvSpPr>
        <p:spPr>
          <a:xfrm>
            <a:off x="1514856" y="6626352"/>
            <a:ext cx="3721608" cy="11399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sz="2200">
                <a:latin typeface="Arial"/>
              </a:rPr>
              <a:t>SQL </a:t>
            </a:r>
            <a:r>
              <a:rPr lang="zh-TW" sz="1800">
                <a:latin typeface="MingLiU"/>
                <a:ea typeface="MingLiU"/>
              </a:rPr>
              <a:t>数据 上</a:t>
            </a:r>
            <a:r>
              <a:rPr lang="en-US" sz="2200">
                <a:latin typeface="Arial"/>
              </a:rPr>
              <a:t>Hadoop</a:t>
            </a:r>
          </a:p>
          <a:p>
            <a:pPr indent="0">
              <a:spcAft>
                <a:spcPts val="490"/>
              </a:spcAft>
            </a:pPr>
            <a:r>
              <a:rPr lang="en-US" sz="2200">
                <a:latin typeface="Arial"/>
              </a:rPr>
              <a:t>ETL </a:t>
            </a:r>
            <a:r>
              <a:rPr lang="zh-TW" sz="1800">
                <a:latin typeface="MingLiU"/>
                <a:ea typeface="MingLiU"/>
              </a:rPr>
              <a:t>仓库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工具概念</a:t>
            </a:r>
          </a:p>
        </p:txBody>
      </p:sp>
      <p:sp>
        <p:nvSpPr>
          <p:cNvPr id="20" name=""/>
          <p:cNvSpPr/>
          <p:nvPr/>
        </p:nvSpPr>
        <p:spPr>
          <a:xfrm>
            <a:off x="6211824" y="6662928"/>
            <a:ext cx="588264" cy="30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实时</a:t>
            </a:r>
          </a:p>
        </p:txBody>
      </p:sp>
      <p:sp>
        <p:nvSpPr>
          <p:cNvPr id="21" name=""/>
          <p:cNvSpPr/>
          <p:nvPr/>
        </p:nvSpPr>
        <p:spPr>
          <a:xfrm>
            <a:off x="6202680" y="7068312"/>
            <a:ext cx="591312" cy="307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计算</a:t>
            </a:r>
          </a:p>
        </p:txBody>
      </p:sp>
      <p:sp>
        <p:nvSpPr>
          <p:cNvPr id="22" name=""/>
          <p:cNvSpPr/>
          <p:nvPr/>
        </p:nvSpPr>
        <p:spPr>
          <a:xfrm>
            <a:off x="6205728" y="7479792"/>
            <a:ext cx="591312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平台</a:t>
            </a:r>
          </a:p>
        </p:txBody>
      </p:sp>
      <p:sp>
        <p:nvSpPr>
          <p:cNvPr id="23" name=""/>
          <p:cNvSpPr/>
          <p:nvPr/>
        </p:nvSpPr>
        <p:spPr>
          <a:xfrm>
            <a:off x="7257288" y="6595872"/>
            <a:ext cx="1453896" cy="5974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ct val="110000"/>
              </a:lnSpc>
            </a:pPr>
            <a:r>
              <a:rPr lang="en-US" sz="2200">
                <a:latin typeface="Arial"/>
              </a:rPr>
              <a:t>Hadoop2.0 YARN</a:t>
            </a:r>
          </a:p>
        </p:txBody>
      </p:sp>
      <p:sp>
        <p:nvSpPr>
          <p:cNvPr id="24" name=""/>
          <p:cNvSpPr/>
          <p:nvPr/>
        </p:nvSpPr>
        <p:spPr>
          <a:xfrm>
            <a:off x="9186672" y="6662928"/>
            <a:ext cx="597408" cy="7132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3216"/>
              </a:lnSpc>
            </a:pPr>
            <a:r>
              <a:rPr lang="zh-TW" sz="1800">
                <a:latin typeface="MingLiU"/>
                <a:ea typeface="MingLiU"/>
              </a:rPr>
              <a:t>离线 任务</a:t>
            </a:r>
          </a:p>
        </p:txBody>
      </p:sp>
      <p:sp>
        <p:nvSpPr>
          <p:cNvPr id="25" name=""/>
          <p:cNvSpPr/>
          <p:nvPr/>
        </p:nvSpPr>
        <p:spPr>
          <a:xfrm>
            <a:off x="9192768" y="7479792"/>
            <a:ext cx="588264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平台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01624" y="768096"/>
            <a:ext cx="5477256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数据平台时间线</a:t>
            </a:r>
          </a:p>
        </p:txBody>
      </p:sp>
      <p:sp>
        <p:nvSpPr>
          <p:cNvPr id="5" name=""/>
          <p:cNvSpPr/>
          <p:nvPr/>
        </p:nvSpPr>
        <p:spPr>
          <a:xfrm>
            <a:off x="417576" y="4361688"/>
            <a:ext cx="694944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MingLiU"/>
                <a:ea typeface="MingLiU"/>
              </a:rPr>
              <a:t>手写”</a:t>
            </a:r>
          </a:p>
        </p:txBody>
      </p:sp>
      <p:sp>
        <p:nvSpPr>
          <p:cNvPr id="7" name=""/>
          <p:cNvSpPr/>
          <p:nvPr/>
        </p:nvSpPr>
        <p:spPr>
          <a:xfrm>
            <a:off x="429768" y="4782312"/>
            <a:ext cx="573024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200">
                <a:latin typeface="Arial"/>
              </a:rPr>
              <a:t>PHP</a:t>
            </a:r>
          </a:p>
        </p:txBody>
      </p:sp>
      <p:sp>
        <p:nvSpPr>
          <p:cNvPr id="8" name=""/>
          <p:cNvSpPr/>
          <p:nvPr/>
        </p:nvSpPr>
        <p:spPr>
          <a:xfrm>
            <a:off x="417576" y="5135880"/>
            <a:ext cx="585216" cy="2682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MingLiU"/>
                <a:ea typeface="MingLiU"/>
              </a:rPr>
              <a:t>报表</a:t>
            </a:r>
          </a:p>
        </p:txBody>
      </p:sp>
      <p:sp>
        <p:nvSpPr>
          <p:cNvPr id="9" name=""/>
          <p:cNvSpPr/>
          <p:nvPr/>
        </p:nvSpPr>
        <p:spPr>
          <a:xfrm>
            <a:off x="1795272" y="4340352"/>
            <a:ext cx="600456" cy="10668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90"/>
              </a:spcAft>
            </a:pPr>
            <a:r>
              <a:rPr lang="en-US" sz="2200">
                <a:latin typeface="Arial"/>
              </a:rPr>
              <a:t>SQL</a:t>
            </a:r>
          </a:p>
          <a:p>
            <a:pPr algn="just" indent="0">
              <a:spcAft>
                <a:spcPts val="490"/>
              </a:spcAft>
            </a:pPr>
            <a:r>
              <a:rPr lang="zh-TW" sz="1800">
                <a:latin typeface="MingLiU"/>
                <a:ea typeface="MingLiU"/>
              </a:rPr>
              <a:t>报表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工具</a:t>
            </a:r>
          </a:p>
        </p:txBody>
      </p:sp>
      <p:sp>
        <p:nvSpPr>
          <p:cNvPr id="10" name=""/>
          <p:cNvSpPr/>
          <p:nvPr/>
        </p:nvSpPr>
        <p:spPr>
          <a:xfrm>
            <a:off x="3346704" y="4312920"/>
            <a:ext cx="597408" cy="11186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3204"/>
              </a:lnSpc>
            </a:pPr>
            <a:r>
              <a:rPr lang="zh-TW" sz="1800">
                <a:latin typeface="MingLiU"/>
                <a:ea typeface="MingLiU"/>
              </a:rPr>
              <a:t>自研 调度 系统</a:t>
            </a:r>
          </a:p>
        </p:txBody>
      </p:sp>
      <p:sp>
        <p:nvSpPr>
          <p:cNvPr id="11" name=""/>
          <p:cNvSpPr/>
          <p:nvPr/>
        </p:nvSpPr>
        <p:spPr>
          <a:xfrm>
            <a:off x="5279136" y="4343400"/>
            <a:ext cx="591312" cy="1063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spcAft>
                <a:spcPts val="420"/>
              </a:spcAft>
            </a:pPr>
            <a:r>
              <a:rPr lang="en-US" sz="2200">
                <a:latin typeface="Arial"/>
              </a:rPr>
              <a:t>ETL</a:t>
            </a:r>
          </a:p>
          <a:p>
            <a:pPr indent="0">
              <a:spcAft>
                <a:spcPts val="420"/>
              </a:spcAft>
            </a:pPr>
            <a:r>
              <a:rPr lang="zh-TW" sz="1800">
                <a:latin typeface="MingLiU"/>
                <a:ea typeface="MingLiU"/>
              </a:rPr>
              <a:t>开发</a:t>
            </a:r>
          </a:p>
          <a:p>
            <a:pPr algn="just" indent="0"/>
            <a:r>
              <a:rPr lang="zh-TW" sz="1800">
                <a:latin typeface="MingLiU"/>
                <a:ea typeface="MingLiU"/>
              </a:rPr>
              <a:t>平台</a:t>
            </a:r>
          </a:p>
        </p:txBody>
      </p:sp>
      <p:sp>
        <p:nvSpPr>
          <p:cNvPr id="12" name=""/>
          <p:cNvSpPr/>
          <p:nvPr/>
        </p:nvSpPr>
        <p:spPr>
          <a:xfrm>
            <a:off x="7040880" y="4544568"/>
            <a:ext cx="5565648" cy="7254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140"/>
              </a:spcAft>
            </a:pPr>
            <a:r>
              <a:rPr lang="en-US" sz="2200">
                <a:latin typeface="Arial"/>
              </a:rPr>
              <a:t>Binlog </a:t>
            </a:r>
            <a:r>
              <a:rPr lang="zh-TW" sz="1800">
                <a:latin typeface="MingLiU"/>
                <a:ea typeface="MingLiU"/>
              </a:rPr>
              <a:t>引入    </a:t>
            </a:r>
            <a:r>
              <a:rPr lang="en-US" sz="2200">
                <a:latin typeface="Arial"/>
              </a:rPr>
              <a:t>Hadoop      OLAP</a:t>
            </a:r>
          </a:p>
          <a:p>
            <a:pPr algn="ctr" indent="0"/>
            <a:r>
              <a:rPr lang="zh-TW" sz="1800">
                <a:latin typeface="MingLiU"/>
                <a:ea typeface="MingLiU"/>
              </a:rPr>
              <a:t>收集 </a:t>
            </a:r>
            <a:r>
              <a:rPr lang="en-US" sz="2200">
                <a:latin typeface="Arial"/>
              </a:rPr>
              <a:t>Spark   </a:t>
            </a:r>
            <a:r>
              <a:rPr lang="zh-TW" sz="1800">
                <a:latin typeface="MingLiU"/>
                <a:ea typeface="MingLiU"/>
              </a:rPr>
              <a:t>多机房     引擎</a:t>
            </a:r>
          </a:p>
        </p:txBody>
      </p:sp>
      <p:sp>
        <p:nvSpPr>
          <p:cNvPr id="13" name=""/>
          <p:cNvSpPr/>
          <p:nvPr/>
        </p:nvSpPr>
        <p:spPr>
          <a:xfrm>
            <a:off x="9226296" y="6120384"/>
            <a:ext cx="505968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1800">
                <a:latin typeface="Arial"/>
                <a:ea typeface="Arial"/>
              </a:rPr>
              <a:t>2015</a:t>
            </a:r>
          </a:p>
        </p:txBody>
      </p:sp>
      <p:sp>
        <p:nvSpPr>
          <p:cNvPr id="14" name=""/>
          <p:cNvSpPr/>
          <p:nvPr/>
        </p:nvSpPr>
        <p:spPr>
          <a:xfrm>
            <a:off x="11359896" y="6120384"/>
            <a:ext cx="509016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latin typeface="Arial"/>
                <a:ea typeface="Arial"/>
              </a:rPr>
              <a:t>2016</a:t>
            </a:r>
          </a:p>
        </p:txBody>
      </p:sp>
      <p:sp>
        <p:nvSpPr>
          <p:cNvPr id="15" name=""/>
          <p:cNvSpPr/>
          <p:nvPr/>
        </p:nvSpPr>
        <p:spPr>
          <a:xfrm>
            <a:off x="9186672" y="6662928"/>
            <a:ext cx="597408" cy="11216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3216"/>
              </a:lnSpc>
            </a:pPr>
            <a:r>
              <a:rPr lang="zh-TW" sz="1800">
                <a:latin typeface="MingLiU"/>
                <a:ea typeface="MingLiU"/>
              </a:rPr>
              <a:t>离线 任务 平台</a:t>
            </a:r>
          </a:p>
        </p:txBody>
      </p:sp>
      <p:sp>
        <p:nvSpPr>
          <p:cNvPr id="16" name=""/>
          <p:cNvSpPr/>
          <p:nvPr/>
        </p:nvSpPr>
        <p:spPr>
          <a:xfrm>
            <a:off x="11338560" y="6867144"/>
            <a:ext cx="880872" cy="7132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3192"/>
              </a:lnSpc>
            </a:pPr>
            <a:r>
              <a:rPr lang="zh-TW" sz="1800">
                <a:latin typeface="MingLiU"/>
                <a:ea typeface="MingLiU"/>
              </a:rPr>
              <a:t>交互式 开发</a:t>
            </a:r>
          </a:p>
        </p:txBody>
      </p:sp>
      <p:sp>
        <p:nvSpPr>
          <p:cNvPr id="17" name=""/>
          <p:cNvSpPr/>
          <p:nvPr/>
        </p:nvSpPr>
        <p:spPr>
          <a:xfrm>
            <a:off x="10354056" y="6577584"/>
            <a:ext cx="597408" cy="1810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700"/>
              </a:spcAft>
            </a:pPr>
            <a:r>
              <a:rPr lang="zh-TW" sz="1800">
                <a:latin typeface="MingLiU"/>
                <a:ea typeface="MingLiU"/>
              </a:rPr>
              <a:t>数据 _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质量</a:t>
            </a:r>
          </a:p>
          <a:p>
            <a:pPr indent="215900"/>
            <a:r>
              <a:rPr lang="zh-TW" sz="2200">
                <a:latin typeface="Arial"/>
                <a:ea typeface="Arial"/>
              </a:rPr>
              <a:t>&amp;</a:t>
            </a:r>
          </a:p>
          <a:p>
            <a:pPr indent="0">
              <a:spcAft>
                <a:spcPts val="420"/>
              </a:spcAft>
            </a:pPr>
            <a:r>
              <a:rPr lang="en-US" sz="2200">
                <a:latin typeface="Arial"/>
              </a:rPr>
              <a:t>SLA</a:t>
            </a:r>
          </a:p>
          <a:p>
            <a:pPr indent="0"/>
            <a:r>
              <a:rPr lang="zh-TW" sz="1800">
                <a:latin typeface="MingLiU"/>
                <a:ea typeface="MingLiU"/>
              </a:rPr>
              <a:t>保障</a:t>
            </a:r>
          </a:p>
        </p:txBody>
      </p:sp>
      <p:sp>
        <p:nvSpPr>
          <p:cNvPr id="18" name=""/>
          <p:cNvSpPr/>
          <p:nvPr/>
        </p:nvSpPr>
        <p:spPr>
          <a:xfrm>
            <a:off x="7257288" y="6595872"/>
            <a:ext cx="1453896" cy="5974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ct val="110000"/>
              </a:lnSpc>
            </a:pPr>
            <a:r>
              <a:rPr lang="en-US" sz="2200">
                <a:latin typeface="Arial"/>
              </a:rPr>
              <a:t>Hadoop2.0 YARN</a:t>
            </a:r>
          </a:p>
        </p:txBody>
      </p:sp>
      <p:sp>
        <p:nvSpPr>
          <p:cNvPr id="19" name=""/>
          <p:cNvSpPr/>
          <p:nvPr/>
        </p:nvSpPr>
        <p:spPr>
          <a:xfrm>
            <a:off x="7104888" y="6022848"/>
            <a:ext cx="542544" cy="2987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800">
                <a:latin typeface="Arial"/>
                <a:ea typeface="Arial"/>
              </a:rPr>
              <a:t>2014</a:t>
            </a:r>
          </a:p>
        </p:txBody>
      </p:sp>
      <p:graphicFrame>
        <p:nvGraphicFramePr>
          <p:cNvPr id="20" name=""/>
          <p:cNvGraphicFramePr>
            <a:graphicFrameLocks noGrp="1"/>
          </p:cNvGraphicFramePr>
          <p:nvPr/>
        </p:nvGraphicFramePr>
        <p:xfrm>
          <a:off x="478536" y="5852160"/>
          <a:ext cx="6379464" cy="1932432"/>
        </p:xfrm>
        <a:graphic>
          <a:graphicData uri="http://schemas.openxmlformats.org/drawingml/2006/table">
            <a:tbl>
              <a:tblPr/>
              <a:tblGrid>
                <a:gridCol w="1847088"/>
                <a:gridCol w="1289304"/>
                <a:gridCol w="2218944"/>
                <a:gridCol w="1024128"/>
              </a:tblGrid>
              <a:tr h="633984"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zh-TW" sz="1800">
                          <a:latin typeface="Arial"/>
                          <a:ea typeface="Arial"/>
                        </a:rPr>
                        <a:t>2011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33400"/>
                      <a:r>
                        <a:rPr lang="en-US" sz="1800">
                          <a:latin typeface="Arial"/>
                        </a:rPr>
                        <a:t>2012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1800">
                          <a:latin typeface="Arial"/>
                          <a:ea typeface="Arial"/>
                        </a:rPr>
                        <a:t>2013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3000"/>
                    </a:p>
                  </a:txBody>
                  <a:tcPr marL="0" marR="0" marT="0" marB="0"/>
                </a:tc>
              </a:tr>
              <a:tr h="533400">
                <a:tc>
                  <a:txBody>
                    <a:bodyPr lIns="0" tIns="0" rIns="0" bIns="0">
                      <a:noAutofit/>
                    </a:bodyPr>
                    <a:p>
                      <a:pPr marL="992700" indent="0"/>
                      <a:r>
                        <a:rPr lang="en-US" sz="2200">
                          <a:latin typeface="Arial"/>
                        </a:rPr>
                        <a:t>SQL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03200"/>
                      <a:r>
                        <a:rPr lang="zh-TW" sz="1800"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79400"/>
                      <a:r>
                        <a:rPr lang="zh-TW" sz="1800">
                          <a:latin typeface="MingLiU"/>
                          <a:ea typeface="MingLiU"/>
                        </a:rPr>
                        <a:t>上</a:t>
                      </a:r>
                      <a:r>
                        <a:rPr lang="en-US" sz="2200">
                          <a:latin typeface="Arial"/>
                        </a:rPr>
                        <a:t>Hadoop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55600"/>
                      <a:r>
                        <a:rPr lang="zh-TW" sz="1800">
                          <a:latin typeface="MingLiU"/>
                          <a:ea typeface="MingLiU"/>
                        </a:rPr>
                        <a:t>实时</a:t>
                      </a:r>
                    </a:p>
                  </a:txBody>
                  <a:tcPr marL="0" marR="0" marT="0" marB="0" anchor="b"/>
                </a:tc>
              </a:tr>
              <a:tr h="396240">
                <a:tc>
                  <a:txBody>
                    <a:bodyPr lIns="0" tIns="0" rIns="0" bIns="0">
                      <a:noAutofit/>
                    </a:bodyPr>
                    <a:p>
                      <a:pPr marL="992700" indent="0"/>
                      <a:r>
                        <a:rPr lang="en-US" sz="2200">
                          <a:latin typeface="Arial"/>
                        </a:rPr>
                        <a:t>ETL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03200">
                        <a:spcBef>
                          <a:spcPts val="350"/>
                        </a:spcBef>
                      </a:pPr>
                      <a:r>
                        <a:rPr lang="zh-TW" sz="1800">
                          <a:latin typeface="MingLiU"/>
                          <a:ea typeface="MingLiU"/>
                        </a:rPr>
                        <a:t>仓库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9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55600">
                        <a:spcBef>
                          <a:spcPts val="350"/>
                        </a:spcBef>
                      </a:pPr>
                      <a:r>
                        <a:rPr lang="zh-TW" sz="1800">
                          <a:latin typeface="MingLiU"/>
                          <a:ea typeface="MingLiU"/>
                        </a:rPr>
                        <a:t>计算</a:t>
                      </a:r>
                    </a:p>
                  </a:txBody>
                  <a:tcPr marL="0" marR="0" marT="0" marB="0"/>
                </a:tc>
              </a:tr>
              <a:tr h="368808">
                <a:tc>
                  <a:txBody>
                    <a:bodyPr lIns="0" tIns="0" rIns="0" bIns="0">
                      <a:noAutofit/>
                    </a:bodyPr>
                    <a:p>
                      <a:pPr marL="992700" indent="0"/>
                      <a:r>
                        <a:rPr lang="zh-TW" sz="1800">
                          <a:latin typeface="MingLiU"/>
                          <a:ea typeface="MingLiU"/>
                        </a:rPr>
                        <a:t>工具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03200"/>
                      <a:r>
                        <a:rPr lang="zh-TW" sz="1800">
                          <a:latin typeface="MingLiU"/>
                          <a:ea typeface="MingLiU"/>
                        </a:rPr>
                        <a:t>概念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8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55600"/>
                      <a:r>
                        <a:rPr lang="zh-TW" sz="1800">
                          <a:latin typeface="MingLiU"/>
                          <a:ea typeface="MingLiU"/>
                        </a:rPr>
                        <a:t>平台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86968" y="804672"/>
            <a:ext cx="1441704" cy="7284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目录</a:t>
            </a:r>
          </a:p>
        </p:txBody>
      </p:sp>
      <p:sp>
        <p:nvSpPr>
          <p:cNvPr id="3" name=""/>
          <p:cNvSpPr/>
          <p:nvPr/>
        </p:nvSpPr>
        <p:spPr>
          <a:xfrm>
            <a:off x="1667256" y="3669792"/>
            <a:ext cx="5315712" cy="36941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8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美团大数据平台架构</a:t>
            </a:r>
          </a:p>
          <a:p>
            <a:pPr indent="0">
              <a:spcAft>
                <a:spcPts val="98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平台演进时间线</a:t>
            </a:r>
          </a:p>
          <a:p>
            <a:pPr indent="0">
              <a:spcAft>
                <a:spcPts val="98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近期挑战与应对</a:t>
            </a:r>
          </a:p>
          <a:p>
            <a:pPr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平台化思路总结</a:t>
            </a:r>
          </a:p>
        </p:txBody>
      </p:sp>
      <p:sp>
        <p:nvSpPr>
          <p:cNvPr id="4" name=""/>
          <p:cNvSpPr/>
          <p:nvPr/>
        </p:nvSpPr>
        <p:spPr>
          <a:xfrm>
            <a:off x="10323576" y="716280"/>
            <a:ext cx="2267712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38200" y="771144"/>
            <a:ext cx="3901440" cy="7772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最新与进展</a:t>
            </a:r>
          </a:p>
        </p:txBody>
      </p:sp>
      <p:sp>
        <p:nvSpPr>
          <p:cNvPr id="3" name=""/>
          <p:cNvSpPr/>
          <p:nvPr/>
        </p:nvSpPr>
        <p:spPr>
          <a:xfrm>
            <a:off x="10347960" y="749808"/>
            <a:ext cx="2267712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4" name=""/>
          <p:cNvSpPr/>
          <p:nvPr/>
        </p:nvSpPr>
        <p:spPr>
          <a:xfrm>
            <a:off x="1676400" y="4215384"/>
            <a:ext cx="7397496" cy="26395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80"/>
              </a:spcAft>
            </a:pPr>
            <a:r>
              <a:rPr lang="en-US" sz="4100">
                <a:latin typeface="MingLiU"/>
              </a:rPr>
              <a:t>• </a:t>
            </a:r>
            <a:r>
              <a:rPr lang="en-US" sz="4000">
                <a:latin typeface="Arial"/>
              </a:rPr>
              <a:t>Hadoop </a:t>
            </a:r>
            <a:r>
              <a:rPr lang="zh-TW" sz="4100">
                <a:latin typeface="MingLiU"/>
                <a:ea typeface="MingLiU"/>
              </a:rPr>
              <a:t>单 </a:t>
            </a:r>
            <a:r>
              <a:rPr lang="en-US" sz="4000">
                <a:latin typeface="Arial"/>
              </a:rPr>
              <a:t>NameSpace </a:t>
            </a:r>
            <a:r>
              <a:rPr lang="zh-TW" sz="4100">
                <a:latin typeface="MingLiU"/>
                <a:ea typeface="MingLiU"/>
              </a:rPr>
              <a:t>多机房</a:t>
            </a:r>
          </a:p>
          <a:p>
            <a:pPr indent="0">
              <a:spcAft>
                <a:spcPts val="980"/>
              </a:spcAft>
            </a:pPr>
            <a:r>
              <a:rPr lang="zh-TW" sz="4100">
                <a:latin typeface="MingLiU"/>
                <a:ea typeface="MingLiU"/>
              </a:rPr>
              <a:t>•任务托管与交互式开发</a:t>
            </a:r>
          </a:p>
          <a:p>
            <a:pPr indent="0"/>
            <a:r>
              <a:rPr lang="en-US" sz="4100">
                <a:latin typeface="MingLiU"/>
              </a:rPr>
              <a:t>• </a:t>
            </a:r>
            <a:r>
              <a:rPr lang="en-US" sz="4000">
                <a:latin typeface="Arial"/>
              </a:rPr>
              <a:t>OLAP</a:t>
            </a:r>
            <a:r>
              <a:rPr lang="zh-TW" sz="4100">
                <a:latin typeface="MingLiU"/>
                <a:ea typeface="MingLiU"/>
              </a:rPr>
              <a:t>引擎探索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6688" y="582168"/>
            <a:ext cx="2935224" cy="103936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47344" y="777240"/>
            <a:ext cx="6678168" cy="8412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0">
                <a:solidFill>
                  <a:srgbClr val="606060"/>
                </a:solidFill>
                <a:latin typeface="Arial"/>
              </a:rPr>
              <a:t>Hadoop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多机房架构</a:t>
            </a:r>
          </a:p>
        </p:txBody>
      </p:sp>
      <p:sp>
        <p:nvSpPr>
          <p:cNvPr id="4" name=""/>
          <p:cNvSpPr/>
          <p:nvPr/>
        </p:nvSpPr>
        <p:spPr>
          <a:xfrm>
            <a:off x="1682496" y="2410968"/>
            <a:ext cx="1603248" cy="5242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背景</a:t>
            </a:r>
          </a:p>
        </p:txBody>
      </p:sp>
      <p:sp>
        <p:nvSpPr>
          <p:cNvPr id="5" name=""/>
          <p:cNvSpPr/>
          <p:nvPr/>
        </p:nvSpPr>
        <p:spPr>
          <a:xfrm>
            <a:off x="1972056" y="3709416"/>
            <a:ext cx="8790432" cy="36941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010"/>
              </a:spcAft>
            </a:pPr>
            <a:r>
              <a:rPr lang="en-US" sz="3700">
                <a:latin typeface="MingLiU"/>
              </a:rPr>
              <a:t>• </a:t>
            </a:r>
            <a:r>
              <a:rPr lang="zh-TW" sz="3900">
                <a:latin typeface="Arial"/>
                <a:ea typeface="Arial"/>
              </a:rPr>
              <a:t>15</a:t>
            </a:r>
            <a:r>
              <a:rPr lang="zh-TW" sz="3700">
                <a:latin typeface="MingLiU"/>
                <a:ea typeface="MingLiU"/>
              </a:rPr>
              <a:t>年初，被告知机房总机架位</a:t>
            </a:r>
            <a:r>
              <a:rPr lang="zh-TW" sz="3900">
                <a:latin typeface="Arial"/>
                <a:ea typeface="Arial"/>
              </a:rPr>
              <a:t>500</a:t>
            </a:r>
            <a:r>
              <a:rPr lang="zh-TW" sz="3700">
                <a:latin typeface="MingLiU"/>
                <a:ea typeface="MingLiU"/>
              </a:rPr>
              <a:t>节点</a:t>
            </a:r>
          </a:p>
          <a:p>
            <a:pPr indent="0">
              <a:spcAft>
                <a:spcPts val="3010"/>
              </a:spcAft>
            </a:pPr>
            <a:r>
              <a:rPr lang="zh-CN" sz="3700">
                <a:latin typeface="MingLiU"/>
                <a:ea typeface="MingLiU"/>
              </a:rPr>
              <a:t>-</a:t>
            </a:r>
            <a:r>
              <a:rPr lang="zh-TW" sz="3700">
                <a:latin typeface="MingLiU"/>
                <a:ea typeface="MingLiU"/>
              </a:rPr>
              <a:t>新离线机房最早</a:t>
            </a:r>
            <a:r>
              <a:rPr lang="zh-TW" sz="3900">
                <a:latin typeface="Arial"/>
                <a:ea typeface="Arial"/>
              </a:rPr>
              <a:t>9</a:t>
            </a:r>
            <a:r>
              <a:rPr lang="zh-TW" sz="3700">
                <a:latin typeface="MingLiU"/>
                <a:ea typeface="MingLiU"/>
              </a:rPr>
              <a:t>月交付</a:t>
            </a:r>
          </a:p>
          <a:p>
            <a:pPr indent="0"/>
            <a:r>
              <a:rPr lang="en-US" sz="3700">
                <a:latin typeface="MingLiU"/>
              </a:rPr>
              <a:t>• </a:t>
            </a:r>
            <a:r>
              <a:rPr lang="zh-TW" sz="3900">
                <a:latin typeface="Arial"/>
                <a:ea typeface="Arial"/>
              </a:rPr>
              <a:t>15</a:t>
            </a:r>
            <a:r>
              <a:rPr lang="zh-TW" sz="3700">
                <a:latin typeface="MingLiU"/>
                <a:ea typeface="MingLiU"/>
              </a:rPr>
              <a:t>年</a:t>
            </a:r>
            <a:r>
              <a:rPr lang="zh-TW" sz="3900">
                <a:latin typeface="Arial"/>
                <a:ea typeface="Arial"/>
              </a:rPr>
              <a:t>6</a:t>
            </a:r>
            <a:r>
              <a:rPr lang="zh-TW" sz="3700">
                <a:latin typeface="MingLiU"/>
                <a:ea typeface="MingLiU"/>
              </a:rPr>
              <a:t>月预估</a:t>
            </a:r>
            <a:r>
              <a:rPr lang="zh-TW" sz="3900">
                <a:latin typeface="Arial"/>
                <a:ea typeface="Arial"/>
              </a:rPr>
              <a:t>1000</a:t>
            </a:r>
            <a:r>
              <a:rPr lang="zh-TW" sz="3700">
                <a:latin typeface="MingLiU"/>
                <a:ea typeface="MingLiU"/>
              </a:rPr>
              <a:t>节点，</a:t>
            </a:r>
            <a:r>
              <a:rPr lang="zh-TW" sz="3900">
                <a:latin typeface="Arial"/>
                <a:ea typeface="Arial"/>
              </a:rPr>
              <a:t>15</a:t>
            </a:r>
            <a:r>
              <a:rPr lang="zh-TW" sz="3700">
                <a:latin typeface="MingLiU"/>
                <a:ea typeface="MingLiU"/>
              </a:rPr>
              <a:t>年</a:t>
            </a:r>
            <a:r>
              <a:rPr lang="zh-TW" sz="3900">
                <a:latin typeface="Arial"/>
                <a:ea typeface="Arial"/>
              </a:rPr>
              <a:t>12</a:t>
            </a:r>
            <a:r>
              <a:rPr lang="zh-TW" sz="3700">
                <a:latin typeface="MingLiU"/>
                <a:ea typeface="MingLiU"/>
              </a:rPr>
              <a:t>月预估</a:t>
            </a:r>
          </a:p>
          <a:p>
            <a:pPr marL="498416" indent="0"/>
            <a:r>
              <a:rPr lang="zh-TW" sz="3900">
                <a:latin typeface="Arial"/>
                <a:ea typeface="Arial"/>
              </a:rPr>
              <a:t>1500</a:t>
            </a:r>
            <a:r>
              <a:rPr lang="zh-TW" sz="3700">
                <a:latin typeface="MingLiU"/>
                <a:ea typeface="MingLiU"/>
              </a:rPr>
              <a:t>节点</a:t>
            </a:r>
          </a:p>
        </p:txBody>
      </p:sp>
      <p:sp>
        <p:nvSpPr>
          <p:cNvPr id="6" name=""/>
          <p:cNvSpPr/>
          <p:nvPr/>
        </p:nvSpPr>
        <p:spPr>
          <a:xfrm>
            <a:off x="1969008" y="8168640"/>
            <a:ext cx="7245096" cy="518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业务任务耦合重,难以快速拆分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29056" y="765048"/>
            <a:ext cx="6678168" cy="28925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840"/>
              </a:spcAft>
            </a:pPr>
            <a:r>
              <a:rPr lang="en-US" sz="7500">
                <a:solidFill>
                  <a:srgbClr val="606060"/>
                </a:solidFill>
                <a:latin typeface="Arial"/>
              </a:rPr>
              <a:t>Hadoop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多机房架构</a:t>
            </a:r>
          </a:p>
          <a:p>
            <a:pPr marL="772228" indent="0">
              <a:spcAft>
                <a:spcPts val="2660"/>
              </a:spcAft>
            </a:pPr>
            <a:r>
              <a:rPr lang="en-US" sz="3700">
                <a:latin typeface="MingLiU"/>
              </a:rPr>
              <a:t>• </a:t>
            </a:r>
            <a:r>
              <a:rPr lang="en-US" sz="2900">
                <a:latin typeface="Arial"/>
              </a:rPr>
              <a:t>Hadoop</a:t>
            </a:r>
            <a:r>
              <a:rPr lang="zh-TW" sz="3700">
                <a:latin typeface="MingLiU"/>
                <a:ea typeface="MingLiU"/>
              </a:rPr>
              <a:t>多机房核心问题</a:t>
            </a:r>
          </a:p>
          <a:p>
            <a:pPr marL="1089728" indent="0"/>
            <a:r>
              <a:rPr lang="zh-CN" sz="2800">
                <a:latin typeface="MingLiU"/>
                <a:ea typeface="MingLiU"/>
              </a:rPr>
              <a:t>-</a:t>
            </a:r>
            <a:r>
              <a:rPr lang="zh-TW" sz="2800">
                <a:latin typeface="MingLiU"/>
                <a:ea typeface="MingLiU"/>
              </a:rPr>
              <a:t>跨机房带宽小，延迟高</a:t>
            </a:r>
          </a:p>
        </p:txBody>
      </p:sp>
      <p:sp>
        <p:nvSpPr>
          <p:cNvPr id="4" name=""/>
          <p:cNvSpPr/>
          <p:nvPr/>
        </p:nvSpPr>
        <p:spPr>
          <a:xfrm>
            <a:off x="1661160" y="4312920"/>
            <a:ext cx="8598408" cy="35600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257624" indent="0">
              <a:spcAft>
                <a:spcPts val="840"/>
              </a:spcAft>
            </a:pPr>
            <a:r>
              <a:rPr lang="en-US" sz="2800">
                <a:latin typeface="MingLiU"/>
              </a:rPr>
              <a:t>• </a:t>
            </a:r>
            <a:r>
              <a:rPr lang="en-US" sz="3500">
                <a:latin typeface="Arial"/>
              </a:rPr>
              <a:t>Hadoop</a:t>
            </a:r>
            <a:r>
              <a:rPr lang="zh-TW" sz="2800">
                <a:latin typeface="MingLiU"/>
                <a:ea typeface="MingLiU"/>
              </a:rPr>
              <a:t>分布式系统,跨节点就可能跨机房</a:t>
            </a:r>
          </a:p>
          <a:p>
            <a:pPr indent="0">
              <a:spcAft>
                <a:spcPts val="2660"/>
              </a:spcAft>
            </a:pPr>
            <a:r>
              <a:rPr lang="en-US" sz="3700">
                <a:latin typeface="MingLiU"/>
              </a:rPr>
              <a:t>• </a:t>
            </a:r>
            <a:r>
              <a:rPr lang="en-US" sz="2900">
                <a:latin typeface="Arial"/>
              </a:rPr>
              <a:t>Hadoop</a:t>
            </a:r>
            <a:r>
              <a:rPr lang="zh-TW" sz="3700">
                <a:latin typeface="MingLiU"/>
                <a:ea typeface="MingLiU"/>
              </a:rPr>
              <a:t>跨节点数据流场景</a:t>
            </a:r>
          </a:p>
          <a:p>
            <a:pPr marL="257624" indent="0">
              <a:spcAft>
                <a:spcPts val="2660"/>
              </a:spcAft>
            </a:pPr>
            <a:r>
              <a:rPr lang="en-US" sz="2800">
                <a:latin typeface="MingLiU"/>
              </a:rPr>
              <a:t>• </a:t>
            </a:r>
            <a:r>
              <a:rPr lang="en-US" sz="3500">
                <a:latin typeface="Arial"/>
              </a:rPr>
              <a:t>App</a:t>
            </a:r>
            <a:r>
              <a:rPr lang="zh-TW" sz="2800">
                <a:latin typeface="MingLiU"/>
                <a:ea typeface="MingLiU"/>
              </a:rPr>
              <a:t>内部</a:t>
            </a:r>
            <a:r>
              <a:rPr lang="en-US" sz="3500">
                <a:latin typeface="Arial"/>
              </a:rPr>
              <a:t>container</a:t>
            </a:r>
            <a:r>
              <a:rPr lang="zh-TW" sz="2800">
                <a:latin typeface="MingLiU"/>
                <a:ea typeface="MingLiU"/>
              </a:rPr>
              <a:t>间网络交换</a:t>
            </a:r>
          </a:p>
          <a:p>
            <a:pPr marL="257624" indent="0"/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非</a:t>
            </a:r>
            <a:r>
              <a:rPr lang="en-US" sz="3500">
                <a:latin typeface="Arial"/>
              </a:rPr>
              <a:t>DataNode</a:t>
            </a:r>
            <a:r>
              <a:rPr lang="zh-TW" sz="2800">
                <a:latin typeface="MingLiU"/>
                <a:ea typeface="MingLiU"/>
              </a:rPr>
              <a:t>本地读取</a:t>
            </a:r>
          </a:p>
        </p:txBody>
      </p:sp>
      <p:sp>
        <p:nvSpPr>
          <p:cNvPr id="5" name=""/>
          <p:cNvSpPr/>
          <p:nvPr/>
        </p:nvSpPr>
        <p:spPr>
          <a:xfrm>
            <a:off x="1959864" y="8546592"/>
            <a:ext cx="3992880" cy="4754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800">
                <a:latin typeface="MingLiU"/>
              </a:rPr>
              <a:t>• </a:t>
            </a:r>
            <a:r>
              <a:rPr lang="en-US" sz="3500">
                <a:latin typeface="Arial"/>
              </a:rPr>
              <a:t>HDF S </a:t>
            </a:r>
            <a:r>
              <a:rPr lang="zh-TW" sz="2800">
                <a:latin typeface="MingLiU"/>
                <a:ea typeface="MingLiU"/>
              </a:rPr>
              <a:t>写入 </a:t>
            </a:r>
            <a:r>
              <a:rPr lang="en-US" sz="3500">
                <a:latin typeface="Arial"/>
              </a:rPr>
              <a:t>pipeline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29056" y="765048"/>
            <a:ext cx="6678168" cy="35052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10"/>
              </a:spcAft>
            </a:pPr>
            <a:r>
              <a:rPr lang="en-US" sz="7500">
                <a:solidFill>
                  <a:srgbClr val="606060"/>
                </a:solidFill>
                <a:latin typeface="Arial"/>
              </a:rPr>
              <a:t>Hadoop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多机房架构</a:t>
            </a:r>
          </a:p>
          <a:p>
            <a:pPr marL="772228" indent="0">
              <a:spcAft>
                <a:spcPts val="210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架构决策</a:t>
            </a:r>
          </a:p>
          <a:p>
            <a:pPr marL="1089728" indent="0">
              <a:spcAft>
                <a:spcPts val="252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先多机房，再拆</a:t>
            </a:r>
            <a:r>
              <a:rPr lang="en-US" sz="3500">
                <a:latin typeface="Arial"/>
              </a:rPr>
              <a:t>NameSpace</a:t>
            </a:r>
          </a:p>
          <a:p>
            <a:pPr marL="1089728" indent="0"/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每个节点计算所属机房</a:t>
            </a:r>
          </a:p>
        </p:txBody>
      </p:sp>
      <p:sp>
        <p:nvSpPr>
          <p:cNvPr id="4" name=""/>
          <p:cNvSpPr/>
          <p:nvPr/>
        </p:nvSpPr>
        <p:spPr>
          <a:xfrm>
            <a:off x="1956816" y="4828032"/>
            <a:ext cx="9585960" cy="3240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342968" indent="-381000">
              <a:lnSpc>
                <a:spcPts val="4176"/>
              </a:lnSpc>
              <a:spcAft>
                <a:spcPts val="2100"/>
              </a:spcAft>
            </a:pPr>
            <a:r>
              <a:rPr lang="en-US" sz="2800">
                <a:latin typeface="MingLiU"/>
              </a:rPr>
              <a:t>• </a:t>
            </a:r>
            <a:r>
              <a:rPr lang="en-US" sz="3500">
                <a:latin typeface="Arial"/>
              </a:rPr>
              <a:t>YARN</a:t>
            </a:r>
            <a:r>
              <a:rPr lang="zh-TW" sz="2800">
                <a:latin typeface="MingLiU"/>
                <a:ea typeface="MingLiU"/>
              </a:rPr>
              <a:t>队列增加机房属性，修改调度策略单任务只调度到单 机房</a:t>
            </a:r>
          </a:p>
          <a:p>
            <a:pPr marL="342968" indent="-381000">
              <a:lnSpc>
                <a:spcPts val="4080"/>
              </a:lnSpc>
              <a:spcAft>
                <a:spcPts val="2100"/>
              </a:spcAft>
            </a:pPr>
            <a:r>
              <a:rPr lang="en-US" sz="2800">
                <a:latin typeface="MingLiU"/>
              </a:rPr>
              <a:t>• </a:t>
            </a:r>
            <a:r>
              <a:rPr lang="en-US" sz="3500">
                <a:latin typeface="Arial"/>
              </a:rPr>
              <a:t>HDFS</a:t>
            </a:r>
            <a:r>
              <a:rPr lang="zh-TW" sz="2800">
                <a:latin typeface="MingLiU"/>
                <a:ea typeface="MingLiU"/>
              </a:rPr>
              <a:t>修改</a:t>
            </a:r>
            <a:r>
              <a:rPr lang="en-US" sz="3500">
                <a:latin typeface="Arial"/>
              </a:rPr>
              <a:t>addBlock</a:t>
            </a:r>
            <a:r>
              <a:rPr lang="zh-TW" sz="2800">
                <a:latin typeface="MingLiU"/>
                <a:ea typeface="MingLiU"/>
              </a:rPr>
              <a:t>策略，只返回</a:t>
            </a:r>
            <a:r>
              <a:rPr lang="en-US" sz="3500">
                <a:latin typeface="Arial"/>
              </a:rPr>
              <a:t>client</a:t>
            </a:r>
            <a:r>
              <a:rPr lang="zh-TW" sz="2800">
                <a:latin typeface="MingLiU"/>
                <a:ea typeface="MingLiU"/>
              </a:rPr>
              <a:t>所在机房</a:t>
            </a:r>
            <a:r>
              <a:rPr lang="en-US" sz="3500">
                <a:latin typeface="Arial"/>
              </a:rPr>
              <a:t>D ataNode </a:t>
            </a:r>
            <a:r>
              <a:rPr lang="zh-TW" sz="2800">
                <a:latin typeface="MingLiU"/>
                <a:ea typeface="MingLiU"/>
              </a:rPr>
              <a:t>构成的</a:t>
            </a:r>
            <a:r>
              <a:rPr lang="en-US" sz="3500">
                <a:latin typeface="Arial"/>
              </a:rPr>
              <a:t>pipeline.</a:t>
            </a:r>
            <a:r>
              <a:rPr lang="zh-TW" sz="2800">
                <a:latin typeface="MingLiU"/>
                <a:ea typeface="MingLiU"/>
              </a:rPr>
              <a:t>读数据时优先读</a:t>
            </a:r>
            <a:r>
              <a:rPr lang="en-US" sz="3500">
                <a:latin typeface="Arial"/>
              </a:rPr>
              <a:t>client</a:t>
            </a:r>
            <a:r>
              <a:rPr lang="zh-TW" sz="2800">
                <a:latin typeface="MingLiU"/>
                <a:ea typeface="MingLiU"/>
              </a:rPr>
              <a:t>所在</a:t>
            </a:r>
            <a:r>
              <a:rPr lang="zh-CN" sz="2800">
                <a:latin typeface="MingLiU"/>
                <a:ea typeface="MingLiU"/>
              </a:rPr>
              <a:t>机房.</a:t>
            </a:r>
          </a:p>
          <a:p>
            <a:pPr indent="0">
              <a:lnSpc>
                <a:spcPts val="4176"/>
              </a:lnSpc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修改</a:t>
            </a:r>
            <a:r>
              <a:rPr lang="en-US" sz="3500">
                <a:latin typeface="Arial"/>
              </a:rPr>
              <a:t>HDFS Balancer</a:t>
            </a:r>
            <a:r>
              <a:rPr lang="zh-TW" sz="2800">
                <a:latin typeface="MingLiU"/>
                <a:ea typeface="MingLiU"/>
              </a:rPr>
              <a:t>策略只在单机房内部迁移</a:t>
            </a:r>
          </a:p>
        </p:txBody>
      </p:sp>
      <p:sp>
        <p:nvSpPr>
          <p:cNvPr id="5" name=""/>
          <p:cNvSpPr/>
          <p:nvPr/>
        </p:nvSpPr>
        <p:spPr>
          <a:xfrm>
            <a:off x="1956816" y="8610600"/>
            <a:ext cx="9564624" cy="384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走</a:t>
            </a:r>
            <a:r>
              <a:rPr lang="en-US" sz="3500">
                <a:latin typeface="Arial"/>
              </a:rPr>
              <a:t>Balancer</a:t>
            </a:r>
            <a:r>
              <a:rPr lang="zh-TW" sz="2800">
                <a:latin typeface="MingLiU"/>
                <a:ea typeface="MingLiU"/>
              </a:rPr>
              <a:t>挪块的接口，构造文件</a:t>
            </a:r>
            <a:r>
              <a:rPr lang="en-US" sz="3500">
                <a:latin typeface="Arial"/>
              </a:rPr>
              <a:t>Block</a:t>
            </a:r>
            <a:r>
              <a:rPr lang="zh-TW" sz="2800">
                <a:latin typeface="MingLiU"/>
                <a:ea typeface="MingLiU"/>
              </a:rPr>
              <a:t>分布</a:t>
            </a:r>
            <a:r>
              <a:rPr lang="zh-TW" sz="3500">
                <a:latin typeface="Arial"/>
                <a:ea typeface="Arial"/>
              </a:rPr>
              <a:t>/</a:t>
            </a:r>
            <a:r>
              <a:rPr lang="zh-TW" sz="2800">
                <a:latin typeface="MingLiU"/>
                <a:ea typeface="MingLiU"/>
              </a:rPr>
              <a:t>迁移控制工具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859536" y="2615184"/>
            <a:ext cx="10290048" cy="646480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29056" y="765048"/>
            <a:ext cx="9598152" cy="8442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0">
                <a:solidFill>
                  <a:srgbClr val="606060"/>
                </a:solidFill>
                <a:latin typeface="Arial"/>
              </a:rPr>
              <a:t>Hadoop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多机房架构-效果</a:t>
            </a:r>
            <a:r>
              <a:rPr lang="zh-TW" sz="6100">
                <a:solidFill>
                  <a:srgbClr val="2EB6AA"/>
                </a:solidFill>
                <a:latin typeface="MingLiU"/>
                <a:ea typeface="MingLiU"/>
              </a:rPr>
              <a:t>\</a:t>
            </a:r>
          </a:p>
        </p:txBody>
      </p:sp>
      <p:sp>
        <p:nvSpPr>
          <p:cNvPr id="5" name=""/>
          <p:cNvSpPr/>
          <p:nvPr/>
        </p:nvSpPr>
        <p:spPr>
          <a:xfrm>
            <a:off x="10326624" y="716280"/>
            <a:ext cx="2264664" cy="51511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37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37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</p:txBody>
      </p:sp>
      <p:sp>
        <p:nvSpPr>
          <p:cNvPr id="6" name=""/>
          <p:cNvSpPr/>
          <p:nvPr/>
        </p:nvSpPr>
        <p:spPr>
          <a:xfrm>
            <a:off x="11113008" y="1231392"/>
            <a:ext cx="1478280" cy="1798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7" name=""/>
          <p:cNvSpPr/>
          <p:nvPr/>
        </p:nvSpPr>
        <p:spPr>
          <a:xfrm>
            <a:off x="11430000" y="4834128"/>
            <a:ext cx="612648" cy="1149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r" indent="0">
              <a:lnSpc>
                <a:spcPct val="178000"/>
              </a:lnSpc>
            </a:pPr>
            <a:r>
              <a:rPr lang="en-US" sz="1300">
                <a:latin typeface="Arial"/>
              </a:rPr>
              <a:t>cq</a:t>
            </a:r>
          </a:p>
          <a:p>
            <a:pPr algn="r" marL="332300" indent="0">
              <a:lnSpc>
                <a:spcPct val="178000"/>
              </a:lnSpc>
            </a:pPr>
            <a:r>
              <a:rPr lang="en-US" sz="1300">
                <a:latin typeface="Arial"/>
              </a:rPr>
              <a:t>dx rz</a:t>
            </a:r>
          </a:p>
          <a:p>
            <a:pPr algn="r" indent="0">
              <a:lnSpc>
                <a:spcPct val="166000"/>
              </a:lnSpc>
            </a:pPr>
            <a:r>
              <a:rPr lang="en-US" sz="1400">
                <a:solidFill>
                  <a:srgbClr val="4A87B3"/>
                </a:solidFill>
                <a:latin typeface="Arial"/>
              </a:rPr>
              <a:t>T^all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29056" y="765048"/>
            <a:ext cx="6678168" cy="8442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0">
                <a:solidFill>
                  <a:srgbClr val="606060"/>
                </a:solidFill>
                <a:latin typeface="Arial"/>
              </a:rPr>
              <a:t>Hadoop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多机房架构</a:t>
            </a:r>
          </a:p>
        </p:txBody>
      </p:sp>
      <p:sp>
        <p:nvSpPr>
          <p:cNvPr id="3" name=""/>
          <p:cNvSpPr/>
          <p:nvPr/>
        </p:nvSpPr>
        <p:spPr>
          <a:xfrm>
            <a:off x="1667256" y="3368040"/>
            <a:ext cx="6062472" cy="30662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87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特点</a:t>
            </a:r>
          </a:p>
          <a:p>
            <a:pPr marL="248988" indent="0">
              <a:spcAft>
                <a:spcPts val="2870"/>
              </a:spcAft>
            </a:pPr>
            <a:r>
              <a:rPr lang="zh-CN" sz="3700">
                <a:latin typeface="MingLiU"/>
                <a:ea typeface="MingLiU"/>
              </a:rPr>
              <a:t>-</a:t>
            </a:r>
            <a:r>
              <a:rPr lang="zh-TW" sz="3700">
                <a:latin typeface="MingLiU"/>
                <a:ea typeface="MingLiU"/>
              </a:rPr>
              <a:t>代码改动小，范围可控</a:t>
            </a:r>
          </a:p>
          <a:p>
            <a:pPr marL="248988" indent="0"/>
            <a:r>
              <a:rPr lang="zh-CN" sz="3700">
                <a:latin typeface="MingLiU"/>
                <a:ea typeface="MingLiU"/>
              </a:rPr>
              <a:t>-</a:t>
            </a:r>
            <a:r>
              <a:rPr lang="zh-TW" sz="3700">
                <a:latin typeface="MingLiU"/>
                <a:ea typeface="MingLiU"/>
              </a:rPr>
              <a:t>快速开发,顶住资源问题</a:t>
            </a:r>
          </a:p>
        </p:txBody>
      </p:sp>
      <p:sp>
        <p:nvSpPr>
          <p:cNvPr id="4" name=""/>
          <p:cNvSpPr/>
          <p:nvPr/>
        </p:nvSpPr>
        <p:spPr>
          <a:xfrm>
            <a:off x="10323576" y="716280"/>
            <a:ext cx="2267712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37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37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5" name=""/>
          <p:cNvSpPr/>
          <p:nvPr/>
        </p:nvSpPr>
        <p:spPr>
          <a:xfrm>
            <a:off x="1965960" y="7184136"/>
            <a:ext cx="3502152" cy="490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业务透明迁移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9736" y="585216"/>
            <a:ext cx="2935224" cy="103936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16864" y="777240"/>
            <a:ext cx="7839456" cy="7802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任务托管与交互式开发</a:t>
            </a:r>
          </a:p>
        </p:txBody>
      </p:sp>
      <p:sp>
        <p:nvSpPr>
          <p:cNvPr id="4" name=""/>
          <p:cNvSpPr/>
          <p:nvPr/>
        </p:nvSpPr>
        <p:spPr>
          <a:xfrm>
            <a:off x="1679448" y="2081784"/>
            <a:ext cx="1466088" cy="481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背景</a:t>
            </a:r>
          </a:p>
        </p:txBody>
      </p:sp>
      <p:sp>
        <p:nvSpPr>
          <p:cNvPr id="5" name=""/>
          <p:cNvSpPr/>
          <p:nvPr/>
        </p:nvSpPr>
        <p:spPr>
          <a:xfrm>
            <a:off x="1969008" y="3279648"/>
            <a:ext cx="9403080" cy="45445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73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业务基于</a:t>
            </a:r>
            <a:r>
              <a:rPr lang="en-US" sz="3500">
                <a:latin typeface="Arial"/>
              </a:rPr>
              <a:t>Hadoop/Spark</a:t>
            </a:r>
            <a:r>
              <a:rPr lang="zh-TW" sz="2800">
                <a:latin typeface="MingLiU"/>
                <a:ea typeface="MingLiU"/>
              </a:rPr>
              <a:t>客户端开发</a:t>
            </a:r>
          </a:p>
          <a:p>
            <a:pPr indent="0">
              <a:lnSpc>
                <a:spcPts val="4896"/>
              </a:lnSpc>
              <a:spcAft>
                <a:spcPts val="2730"/>
              </a:spcAft>
            </a:pPr>
            <a:r>
              <a:rPr lang="zh-TW" sz="2800">
                <a:latin typeface="MingLiU"/>
                <a:ea typeface="MingLiU"/>
              </a:rPr>
              <a:t>-编译，测试，开发效率低</a:t>
            </a:r>
          </a:p>
          <a:p>
            <a:pPr indent="0">
              <a:lnSpc>
                <a:spcPts val="4896"/>
              </a:lnSpc>
              <a:spcAft>
                <a:spcPts val="273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环境部署效率低，管理成本高</a:t>
            </a:r>
          </a:p>
          <a:p>
            <a:pPr marL="436440" indent="-482600">
              <a:lnSpc>
                <a:spcPts val="4896"/>
              </a:lnSpc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代码编译环境/执行环境不确定，问题追查周期 长</a:t>
            </a:r>
          </a:p>
        </p:txBody>
      </p:sp>
      <p:sp>
        <p:nvSpPr>
          <p:cNvPr id="6" name=""/>
          <p:cNvSpPr/>
          <p:nvPr/>
        </p:nvSpPr>
        <p:spPr>
          <a:xfrm>
            <a:off x="1965960" y="8537448"/>
            <a:ext cx="8793480" cy="493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800">
                <a:latin typeface="MingLiU"/>
              </a:rPr>
              <a:t>• </a:t>
            </a:r>
            <a:r>
              <a:rPr lang="en-US" sz="3500">
                <a:latin typeface="Arial"/>
              </a:rPr>
              <a:t>Spark</a:t>
            </a:r>
            <a:r>
              <a:rPr lang="zh-TW" sz="2800">
                <a:latin typeface="MingLiU"/>
                <a:ea typeface="MingLiU"/>
              </a:rPr>
              <a:t>开发效率更高，但是学习/尝试成本高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"/>
          <p:cNvSpPr/>
          <p:nvPr/>
        </p:nvSpPr>
        <p:spPr>
          <a:xfrm>
            <a:off x="826008" y="795528"/>
            <a:ext cx="9448800" cy="7315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任务托管与交互式开发 </a:t>
            </a:r>
            <a:r>
              <a:rPr lang="zh-TW" sz="6100">
                <a:solidFill>
                  <a:srgbClr val="2EB6AA"/>
                </a:solidFill>
                <a:latin typeface="MingLiU"/>
                <a:ea typeface="MingLiU"/>
              </a:rPr>
              <a:t>&lt;</a:t>
            </a:r>
          </a:p>
        </p:txBody>
      </p:sp>
      <p:sp>
        <p:nvSpPr>
          <p:cNvPr id="4" name=""/>
          <p:cNvSpPr/>
          <p:nvPr/>
        </p:nvSpPr>
        <p:spPr>
          <a:xfrm>
            <a:off x="804672" y="1527048"/>
            <a:ext cx="9433560" cy="4956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801184" indent="0">
              <a:lnSpc>
                <a:spcPts val="4224"/>
              </a:lnSpc>
              <a:spcAft>
                <a:spcPts val="245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架构决策</a:t>
            </a:r>
          </a:p>
          <a:p>
            <a:pPr marL="1118684" indent="0">
              <a:lnSpc>
                <a:spcPts val="4224"/>
              </a:lnSpc>
              <a:spcAft>
                <a:spcPts val="231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任务托管平台</a:t>
            </a:r>
          </a:p>
          <a:p>
            <a:pPr marL="1740984" indent="0">
              <a:lnSpc>
                <a:spcPts val="4224"/>
              </a:lnSpc>
              <a:spcAft>
                <a:spcPts val="245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任务代码，打包，执行统一平台化管理</a:t>
            </a:r>
          </a:p>
          <a:p>
            <a:pPr marL="1118684" indent="0">
              <a:lnSpc>
                <a:spcPts val="4224"/>
              </a:lnSpc>
              <a:spcAft>
                <a:spcPts val="231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交互式开发工具</a:t>
            </a:r>
          </a:p>
          <a:p>
            <a:pPr marL="1740984" indent="0">
              <a:lnSpc>
                <a:spcPts val="4224"/>
              </a:lnSpc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调研 了 </a:t>
            </a:r>
            <a:r>
              <a:rPr lang="en-US" sz="3000">
                <a:latin typeface="Arial"/>
              </a:rPr>
              <a:t>ipython notebook+spark </a:t>
            </a:r>
            <a:r>
              <a:rPr lang="zh-TW" sz="2800">
                <a:latin typeface="MingLiU"/>
                <a:ea typeface="MingLiU"/>
              </a:rPr>
              <a:t>和 </a:t>
            </a:r>
            <a:r>
              <a:rPr lang="en-US" sz="3000">
                <a:latin typeface="Arial"/>
              </a:rPr>
              <a:t>zeppelin</a:t>
            </a:r>
          </a:p>
        </p:txBody>
      </p:sp>
      <p:sp>
        <p:nvSpPr>
          <p:cNvPr id="5" name=""/>
          <p:cNvSpPr/>
          <p:nvPr/>
        </p:nvSpPr>
        <p:spPr>
          <a:xfrm>
            <a:off x="804672" y="7056120"/>
            <a:ext cx="10533888" cy="18714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1740984" indent="0">
              <a:lnSpc>
                <a:spcPts val="4224"/>
              </a:lnSpc>
              <a:spcAft>
                <a:spcPts val="2310"/>
              </a:spcAft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基于后者开发，修复一系列</a:t>
            </a:r>
            <a:r>
              <a:rPr lang="en-US" sz="3000">
                <a:latin typeface="Arial"/>
              </a:rPr>
              <a:t>bug </a:t>
            </a:r>
            <a:r>
              <a:rPr lang="zh-TW" sz="3000">
                <a:latin typeface="Arial"/>
                <a:ea typeface="Arial"/>
              </a:rPr>
              <a:t>/</a:t>
            </a:r>
            <a:r>
              <a:rPr lang="zh-TW" sz="2800">
                <a:latin typeface="MingLiU"/>
                <a:ea typeface="MingLiU"/>
              </a:rPr>
              <a:t>补充登陆</a:t>
            </a:r>
            <a:r>
              <a:rPr lang="zh-TW" sz="3000">
                <a:latin typeface="Arial"/>
                <a:ea typeface="Arial"/>
              </a:rPr>
              <a:t>&amp;</a:t>
            </a:r>
            <a:r>
              <a:rPr lang="zh-TW" sz="2800">
                <a:latin typeface="MingLiU"/>
                <a:ea typeface="MingLiU"/>
              </a:rPr>
              <a:t>认证</a:t>
            </a:r>
          </a:p>
          <a:p>
            <a:pPr marL="2172784" indent="-419100">
              <a:lnSpc>
                <a:spcPts val="4224"/>
              </a:lnSpc>
            </a:pPr>
            <a:r>
              <a:rPr lang="en-US" sz="2800">
                <a:latin typeface="MingLiU"/>
              </a:rPr>
              <a:t>•</a:t>
            </a:r>
            <a:r>
              <a:rPr lang="zh-TW" sz="2800">
                <a:latin typeface="MingLiU"/>
                <a:ea typeface="MingLiU"/>
              </a:rPr>
              <a:t>解决了开发者尝试代码逻辑</a:t>
            </a:r>
            <a:r>
              <a:rPr lang="zh-CN" sz="2800">
                <a:latin typeface="MingLiU"/>
                <a:ea typeface="MingLiU"/>
              </a:rPr>
              <a:t>，互</a:t>
            </a:r>
            <a:r>
              <a:rPr lang="zh-TW" sz="2800">
                <a:latin typeface="MingLiU"/>
                <a:ea typeface="MingLiU"/>
              </a:rPr>
              <a:t>相参考代码实现的 需求</a:t>
            </a:r>
          </a:p>
        </p:txBody>
      </p:sp>
      <p:sp>
        <p:nvSpPr>
          <p:cNvPr id="6" name=""/>
          <p:cNvSpPr/>
          <p:nvPr/>
        </p:nvSpPr>
        <p:spPr>
          <a:xfrm>
            <a:off x="10335768" y="731520"/>
            <a:ext cx="2267712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E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624840" cy="98450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426464" y="5580888"/>
            <a:ext cx="6662928" cy="1728216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7949184" y="5888736"/>
            <a:ext cx="1990344" cy="56083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04672" y="771144"/>
            <a:ext cx="4681728" cy="762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任务托管平台</a:t>
            </a:r>
          </a:p>
        </p:txBody>
      </p:sp>
      <p:sp>
        <p:nvSpPr>
          <p:cNvPr id="6" name=""/>
          <p:cNvSpPr/>
          <p:nvPr/>
        </p:nvSpPr>
        <p:spPr>
          <a:xfrm>
            <a:off x="11103864" y="716280"/>
            <a:ext cx="1487424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7" name=""/>
          <p:cNvSpPr/>
          <p:nvPr/>
        </p:nvSpPr>
        <p:spPr>
          <a:xfrm>
            <a:off x="1481328" y="1834896"/>
            <a:ext cx="1167384" cy="2072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000">
                <a:latin typeface="Arial"/>
              </a:rPr>
              <a:t>user code...</a:t>
            </a:r>
          </a:p>
        </p:txBody>
      </p:sp>
      <p:sp>
        <p:nvSpPr>
          <p:cNvPr id="8" name=""/>
          <p:cNvSpPr/>
          <p:nvPr/>
        </p:nvSpPr>
        <p:spPr>
          <a:xfrm>
            <a:off x="880872" y="3422904"/>
            <a:ext cx="115824" cy="1036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b="1" sz="650">
                <a:solidFill>
                  <a:srgbClr val="CF8987"/>
                </a:solidFill>
                <a:latin typeface="Arial"/>
                <a:ea typeface="Arial"/>
              </a:rPr>
              <a:t>13</a:t>
            </a:r>
          </a:p>
        </p:txBody>
      </p:sp>
      <p:sp>
        <p:nvSpPr>
          <p:cNvPr id="9" name=""/>
          <p:cNvSpPr/>
          <p:nvPr/>
        </p:nvSpPr>
        <p:spPr>
          <a:xfrm>
            <a:off x="883920" y="3712464"/>
            <a:ext cx="112776" cy="100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b="1" sz="650">
                <a:solidFill>
                  <a:srgbClr val="CF8987"/>
                </a:solidFill>
                <a:latin typeface="Arial"/>
                <a:ea typeface="Arial"/>
              </a:rPr>
              <a:t>16</a:t>
            </a:r>
          </a:p>
        </p:txBody>
      </p:sp>
      <p:sp>
        <p:nvSpPr>
          <p:cNvPr id="11" name=""/>
          <p:cNvSpPr/>
          <p:nvPr/>
        </p:nvSpPr>
        <p:spPr>
          <a:xfrm>
            <a:off x="1551432" y="3343656"/>
            <a:ext cx="1176528" cy="792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500">
                <a:solidFill>
                  <a:srgbClr val="74869D"/>
                </a:solidFill>
                <a:latin typeface="Arial"/>
              </a:rPr>
              <a:t>• </a:t>
            </a:r>
            <a:r>
              <a:rPr lang="en-US" b="1" sz="500">
                <a:solidFill>
                  <a:srgbClr val="CF8987"/>
                </a:solidFill>
                <a:latin typeface="Arial"/>
              </a:rPr>
              <a:t>SC </a:t>
            </a:r>
            <a:r>
              <a:rPr lang="en-US" b="1" sz="500">
                <a:solidFill>
                  <a:srgbClr val="74869D"/>
                </a:solidFill>
                <a:latin typeface="Arial"/>
              </a:rPr>
              <a:t>.bHMdCMt &lt; local.aorl</a:t>
            </a:r>
          </a:p>
        </p:txBody>
      </p:sp>
      <p:sp>
        <p:nvSpPr>
          <p:cNvPr id="12" name=""/>
          <p:cNvSpPr/>
          <p:nvPr/>
        </p:nvSpPr>
        <p:spPr>
          <a:xfrm>
            <a:off x="880872" y="3904488"/>
            <a:ext cx="118872" cy="134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650">
                <a:solidFill>
                  <a:srgbClr val="CF8987"/>
                </a:solidFill>
                <a:latin typeface="Arial"/>
              </a:rPr>
              <a:t>18</a:t>
            </a:r>
          </a:p>
        </p:txBody>
      </p:sp>
      <p:sp>
        <p:nvSpPr>
          <p:cNvPr id="13" name=""/>
          <p:cNvSpPr/>
          <p:nvPr/>
        </p:nvSpPr>
        <p:spPr>
          <a:xfrm>
            <a:off x="920496" y="2752344"/>
            <a:ext cx="79248" cy="390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/>
            <a:r>
              <a:rPr lang="en-US" b="1" sz="650">
                <a:solidFill>
                  <a:srgbClr val="C06161"/>
                </a:solidFill>
                <a:latin typeface="Arial"/>
              </a:rPr>
              <a:t>6</a:t>
            </a:r>
          </a:p>
          <a:p>
            <a:pPr algn="just" indent="0"/>
            <a:r>
              <a:rPr lang="en-US" b="1" sz="650">
                <a:solidFill>
                  <a:srgbClr val="C06161"/>
                </a:solidFill>
                <a:latin typeface="Arial"/>
              </a:rPr>
              <a:t>8 g</a:t>
            </a:r>
          </a:p>
        </p:txBody>
      </p:sp>
      <p:sp>
        <p:nvSpPr>
          <p:cNvPr id="14" name=""/>
          <p:cNvSpPr/>
          <p:nvPr/>
        </p:nvSpPr>
        <p:spPr>
          <a:xfrm>
            <a:off x="2304288" y="3983736"/>
            <a:ext cx="1487424" cy="1371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500">
                <a:solidFill>
                  <a:srgbClr val="CF8987"/>
                </a:solidFill>
                <a:latin typeface="Arial"/>
              </a:rPr>
              <a:t>9P/YIC414log &lt;■—p</a:t>
            </a:r>
            <a:r>
              <a:rPr lang="en-US" b="1" sz="500">
                <a:solidFill>
                  <a:srgbClr val="606060"/>
                </a:solidFill>
                <a:latin typeface="Arial"/>
              </a:rPr>
              <a:t>* ________</a:t>
            </a:r>
          </a:p>
        </p:txBody>
      </p:sp>
      <p:sp>
        <p:nvSpPr>
          <p:cNvPr id="16" name=""/>
          <p:cNvSpPr/>
          <p:nvPr/>
        </p:nvSpPr>
        <p:spPr>
          <a:xfrm>
            <a:off x="1374648" y="3517392"/>
            <a:ext cx="4980432" cy="2011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177800"/>
            <a:r>
              <a:rPr lang="en-US" b="1" sz="650">
                <a:solidFill>
                  <a:srgbClr val="74869D"/>
                </a:solidFill>
                <a:latin typeface="Arial"/>
              </a:rPr>
              <a:t>f«ct </a:t>
            </a:r>
            <a:r>
              <a:rPr lang="en-US" b="1" sz="650">
                <a:solidFill>
                  <a:srgbClr val="CF8987"/>
                </a:solidFill>
                <a:latin typeface="Arial"/>
              </a:rPr>
              <a:t>• sqICentext.</a:t>
            </a:r>
            <a:r>
              <a:rPr lang="en-US" b="1" cap="small" sz="650">
                <a:solidFill>
                  <a:srgbClr val="74869D"/>
                </a:solidFill>
                <a:latin typeface="Arial"/>
              </a:rPr>
              <a:t>hU*</a:t>
            </a:r>
            <a:r>
              <a:rPr lang="en-US" b="1" sz="650">
                <a:solidFill>
                  <a:srgbClr val="64B264"/>
                </a:solidFill>
                <a:latin typeface="Arial"/>
              </a:rPr>
              <a:t>select 0. iMtltnie, iMitutfe frw           </a:t>
            </a:r>
            <a:r>
              <a:rPr lang="zh-TW" b="1" sz="650">
                <a:solidFill>
                  <a:srgbClr val="64B264"/>
                </a:solidFill>
                <a:latin typeface="Arial"/>
                <a:ea typeface="Arial"/>
              </a:rPr>
              <a:t>-</a:t>
            </a:r>
            <a:r>
              <a:rPr lang="en-US" b="1" sz="650">
                <a:solidFill>
                  <a:srgbClr val="64B264"/>
                </a:solidFill>
                <a:latin typeface="Arial"/>
              </a:rPr>
              <a:t>f—r&gt; 4t»,2eiS4Ml</a:t>
            </a:r>
            <a:r>
              <a:rPr lang="en-US" b="1" baseline="30000" sz="650">
                <a:solidFill>
                  <a:srgbClr val="64B264"/>
                </a:solidFill>
                <a:latin typeface="Arial"/>
              </a:rPr>
              <a:t>&gt;a</a:t>
            </a:r>
            <a:r>
              <a:rPr lang="en-US" b="1" sz="650">
                <a:solidFill>
                  <a:srgbClr val="64B264"/>
                </a:solidFill>
                <a:latin typeface="Arial"/>
              </a:rPr>
              <a:t>&gt;</a:t>
            </a:r>
          </a:p>
          <a:p>
            <a:pPr indent="177800"/>
            <a:r>
              <a:rPr lang="en-US" b="1" sz="650">
                <a:solidFill>
                  <a:srgbClr val="74869D"/>
                </a:solidFill>
                <a:latin typeface="Arial"/>
              </a:rPr>
              <a:t>■etched • </a:t>
            </a:r>
            <a:r>
              <a:rPr lang="en-US" b="1" sz="650">
                <a:solidFill>
                  <a:srgbClr val="CF8987"/>
                </a:solidFill>
                <a:latin typeface="Arial"/>
              </a:rPr>
              <a:t>fac(.aap(£ •» 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(</a:t>
            </a:r>
          </a:p>
        </p:txBody>
      </p:sp>
      <p:sp>
        <p:nvSpPr>
          <p:cNvPr id="17" name=""/>
          <p:cNvSpPr/>
          <p:nvPr/>
        </p:nvSpPr>
        <p:spPr>
          <a:xfrm>
            <a:off x="1176528" y="3718560"/>
            <a:ext cx="5178552" cy="975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101600"/>
            <a:r>
              <a:rPr lang="en-US" b="1" sz="650">
                <a:solidFill>
                  <a:srgbClr val="CF8987"/>
                </a:solidFill>
                <a:latin typeface="Arial"/>
              </a:rPr>
              <a:t>&lt;UoetI*t(t)</a:t>
            </a:r>
            <a:r>
              <a:rPr lang="en-US" b="1" baseline="-25000" sz="650">
                <a:solidFill>
                  <a:srgbClr val="CF8987"/>
                </a:solidFill>
                <a:latin typeface="Arial"/>
              </a:rPr>
              <a:t>(</a:t>
            </a:r>
            <a:r>
              <a:rPr lang="en-US" b="1" sz="650">
                <a:solidFill>
                  <a:srgbClr val="CF8987"/>
                </a:solidFill>
                <a:latin typeface="Arial"/>
              </a:rPr>
              <a:t> •ors.traluc.fintif    a._2.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cofftains&lt; </a:t>
            </a:r>
            <a:r>
              <a:rPr lang="en-US" b="1" sz="650">
                <a:solidFill>
                  <a:srgbClr val="CF8987"/>
                </a:solidFill>
                <a:latin typeface="Arial"/>
              </a:rPr>
              <a:t>l.«etIM( </a:t>
            </a:r>
            <a:r>
              <a:rPr lang="en-US" b="1" sz="650">
                <a:solidFill>
                  <a:srgbClr val="8B8EE3"/>
                </a:solidFill>
                <a:latin typeface="Arial"/>
              </a:rPr>
              <a:t>1)</a:t>
            </a:r>
            <a:r>
              <a:rPr lang="en-US" b="1" baseline="-25000" sz="650">
                <a:solidFill>
                  <a:srgbClr val="74869D"/>
                </a:solidFill>
                <a:latin typeface="Arial"/>
              </a:rPr>
              <a:t>(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 </a:t>
            </a:r>
            <a:r>
              <a:rPr lang="en-US" b="1" sz="650">
                <a:solidFill>
                  <a:srgbClr val="CF8987"/>
                </a:solidFill>
                <a:latin typeface="Arial"/>
              </a:rPr>
              <a:t>UgetI^t</a:t>
            </a:r>
            <a:r>
              <a:rPr lang="en-US" b="1" sz="650">
                <a:solidFill>
                  <a:srgbClr val="8B8EE3"/>
                </a:solidFill>
                <a:latin typeface="Arial"/>
              </a:rPr>
              <a:t>(2&gt;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|) </a:t>
            </a:r>
            <a:r>
              <a:rPr lang="en-US" b="1" cap="small" sz="650">
                <a:solidFill>
                  <a:srgbClr val="74869D"/>
                </a:solidFill>
                <a:latin typeface="Arial"/>
              </a:rPr>
              <a:t>.mp</a:t>
            </a:r>
            <a:r>
              <a:rPr lang="en-US" b="1" cap="small" sz="750">
                <a:solidFill>
                  <a:srgbClr val="74869D"/>
                </a:solidFill>
                <a:latin typeface="SimSun"/>
              </a:rPr>
              <a:t>(</a:t>
            </a:r>
            <a:r>
              <a:rPr lang="en-US" b="1" cap="small" sz="650">
                <a:solidFill>
                  <a:srgbClr val="74869D"/>
                </a:solidFill>
                <a:latin typeface="Arial"/>
              </a:rPr>
              <a:t>_.</a:t>
            </a:r>
            <a:r>
              <a:rPr lang="en-US" b="1" sz="650">
                <a:solidFill>
                  <a:srgbClr val="CF8987"/>
                </a:solidFill>
                <a:latin typeface="Arial"/>
              </a:rPr>
              <a:t>.1)&gt;</a:t>
            </a:r>
          </a:p>
        </p:txBody>
      </p:sp>
      <p:sp>
        <p:nvSpPr>
          <p:cNvPr id="18" name=""/>
          <p:cNvSpPr/>
          <p:nvPr/>
        </p:nvSpPr>
        <p:spPr>
          <a:xfrm>
            <a:off x="1176528" y="3816096"/>
            <a:ext cx="1042416" cy="17068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650">
                <a:solidFill>
                  <a:srgbClr val="685DB5"/>
                </a:solidFill>
                <a:latin typeface="Arial"/>
              </a:rPr>
              <a:t>Ml 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res ■ Mtched.</a:t>
            </a:r>
            <a:r>
              <a:rPr lang="en-US" b="1" sz="650">
                <a:solidFill>
                  <a:srgbClr val="CF8987"/>
                </a:solidFill>
                <a:latin typeface="Arial"/>
              </a:rPr>
              <a:t>count</a:t>
            </a:r>
          </a:p>
        </p:txBody>
      </p:sp>
      <p:sp>
        <p:nvSpPr>
          <p:cNvPr id="19" name=""/>
          <p:cNvSpPr/>
          <p:nvPr/>
        </p:nvSpPr>
        <p:spPr>
          <a:xfrm>
            <a:off x="1176528" y="3986784"/>
            <a:ext cx="862584" cy="975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500">
                <a:solidFill>
                  <a:srgbClr val="CF8987"/>
                </a:solidFill>
                <a:latin typeface="Arial"/>
              </a:rPr>
              <a:t>•ItClWtf.MwAtTextF</a:t>
            </a:r>
          </a:p>
        </p:txBody>
      </p:sp>
      <p:sp>
        <p:nvSpPr>
          <p:cNvPr id="21" name=""/>
          <p:cNvSpPr/>
          <p:nvPr/>
        </p:nvSpPr>
        <p:spPr>
          <a:xfrm>
            <a:off x="1185672" y="2267712"/>
            <a:ext cx="4760976" cy="771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ts val="768"/>
              </a:lnSpc>
            </a:pPr>
            <a:r>
              <a:rPr lang="en-US" b="1" sz="650">
                <a:solidFill>
                  <a:srgbClr val="685DB5"/>
                </a:solidFill>
                <a:latin typeface="Arial"/>
              </a:rPr>
              <a:t>iaport </a:t>
            </a:r>
            <a:r>
              <a:rPr lang="en-US" b="1" sz="750">
                <a:solidFill>
                  <a:srgbClr val="74869D"/>
                </a:solidFill>
                <a:latin typeface="SimSun"/>
              </a:rPr>
              <a:t>)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m.«tft.^oly9on</a:t>
            </a:r>
          </a:p>
          <a:p>
            <a:pPr indent="0"/>
            <a:r>
              <a:rPr lang="en-US" b="1" sz="650">
                <a:solidFill>
                  <a:srgbClr val="685DB5"/>
                </a:solidFill>
                <a:latin typeface="Arial"/>
              </a:rPr>
              <a:t>Ml 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Mr.llst • M|lC€n&lt;eKt«t&lt;|l&lt;</a:t>
            </a:r>
            <a:r>
              <a:rPr lang="en-US" b="1" baseline="30000" sz="650">
                <a:solidFill>
                  <a:srgbClr val="74869D"/>
                </a:solidFill>
                <a:latin typeface="Arial"/>
              </a:rPr>
              <a:t>s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i*lect </a:t>
            </a:r>
            <a:r>
              <a:rPr lang="en-US" b="1" sz="650">
                <a:solidFill>
                  <a:srgbClr val="64B264"/>
                </a:solidFill>
                <a:latin typeface="Arial"/>
              </a:rPr>
              <a:t>S,            frca       </a:t>
            </a:r>
            <a:r>
              <a:rPr lang="zh-TW" sz="1000">
                <a:solidFill>
                  <a:srgbClr val="64B264"/>
                </a:solidFill>
                <a:latin typeface="MingLiU"/>
                <a:ea typeface="MingLiU"/>
              </a:rPr>
              <a:t>碱</a:t>
            </a:r>
            <a:r>
              <a:rPr lang="en-US" sz="1000">
                <a:solidFill>
                  <a:srgbClr val="64B264"/>
                </a:solidFill>
                <a:latin typeface="MingLiU"/>
              </a:rPr>
              <a:t>.</a:t>
            </a:r>
            <a:r>
              <a:rPr lang="zh-TW" sz="1000">
                <a:solidFill>
                  <a:srgbClr val="64B264"/>
                </a:solidFill>
                <a:latin typeface="MingLiU"/>
                <a:ea typeface="MingLiU"/>
              </a:rPr>
              <a:t>土您</a:t>
            </a:r>
            <a:r>
              <a:rPr lang="en-US" b="1" sz="650">
                <a:solidFill>
                  <a:srgbClr val="64B264"/>
                </a:solidFill>
                <a:latin typeface="Arial"/>
              </a:rPr>
              <a:t>i where</a:t>
            </a:r>
          </a:p>
          <a:p>
            <a:pPr indent="0"/>
            <a:r>
              <a:rPr lang="en-US" b="1" sz="650">
                <a:solidFill>
                  <a:srgbClr val="685DB5"/>
                </a:solidFill>
                <a:latin typeface="Arial"/>
              </a:rPr>
              <a:t>vel          </a:t>
            </a:r>
            <a:r>
              <a:rPr lang="en-US" b="1" sz="750">
                <a:solidFill>
                  <a:srgbClr val="74869D"/>
                </a:solidFill>
                <a:latin typeface="SimSun"/>
              </a:rPr>
              <a:t>・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 wr_Uet«ee^j8£ •» €</a:t>
            </a:r>
          </a:p>
          <a:p>
            <a:pPr indent="101600"/>
            <a:r>
              <a:rPr lang="en-US" b="1" sz="650">
                <a:solidFill>
                  <a:srgbClr val="685DB5"/>
                </a:solidFill>
                <a:latin typeface="Arial"/>
              </a:rPr>
              <a:t>Ml 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p * </a:t>
            </a:r>
            <a:r>
              <a:rPr lang="en-US" b="1" cap="small" sz="650">
                <a:solidFill>
                  <a:srgbClr val="685DB5"/>
                </a:solidFill>
                <a:latin typeface="Arial"/>
              </a:rPr>
              <a:t>imw</a:t>
            </a:r>
            <a:r>
              <a:rPr lang="en-US" b="1" sz="650">
                <a:solidFill>
                  <a:srgbClr val="685DB5"/>
                </a:solidFill>
                <a:latin typeface="Arial"/>
              </a:rPr>
              <a:t> 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PelrgenO</a:t>
            </a:r>
          </a:p>
          <a:p>
            <a:pPr marL="1659704" indent="0"/>
            <a:r>
              <a:rPr lang="en-US" b="1" sz="650">
                <a:solidFill>
                  <a:srgbClr val="74869D"/>
                </a:solidFill>
                <a:latin typeface="Arial"/>
              </a:rPr>
              <a:t>■» (</a:t>
            </a:r>
          </a:p>
          <a:p>
            <a:pPr marL="135704" indent="12700"/>
            <a:r>
              <a:rPr lang="en-US" b="1" sz="650">
                <a:solidFill>
                  <a:srgbClr val="685DB5"/>
                </a:solidFill>
                <a:latin typeface="Arial"/>
              </a:rPr>
              <a:t>i 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Ut_Uq • Uc.wUM</a:t>
            </a:r>
            <a:r>
              <a:rPr lang="en-US" b="1" sz="750">
                <a:solidFill>
                  <a:srgbClr val="74869D"/>
                </a:solidFill>
                <a:latin typeface="SimSun"/>
              </a:rPr>
              <a:t>・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.r</a:t>
            </a:r>
            <a:r>
              <a:rPr lang="en-US" b="1" sz="750">
                <a:solidFill>
                  <a:srgbClr val="74869D"/>
                </a:solidFill>
                <a:latin typeface="SimSun"/>
              </a:rPr>
              <a:t>・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Mp($ ■» </a:t>
            </a:r>
            <a:r>
              <a:rPr lang="en-US" b="1" sz="650">
                <a:solidFill>
                  <a:srgbClr val="CF8987"/>
                </a:solidFill>
                <a:latin typeface="Arial"/>
              </a:rPr>
              <a:t>(s.toOOftole </a:t>
            </a:r>
            <a:r>
              <a:rPr lang="en-US" b="1" sz="650">
                <a:solidFill>
                  <a:srgbClr val="FB403F"/>
                </a:solidFill>
                <a:latin typeface="Arial"/>
              </a:rPr>
              <a:t>• </a:t>
            </a:r>
            <a:r>
              <a:rPr lang="en-US" b="1" sz="650">
                <a:solidFill>
                  <a:srgbClr val="8B8EE3"/>
                </a:solidFill>
                <a:latin typeface="Arial"/>
              </a:rPr>
              <a:t>1MMM).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talR&lt;) p.eWointlUt.lnem</a:t>
            </a:r>
            <a:r>
              <a:rPr lang="en-US" b="1" sz="750">
                <a:solidFill>
                  <a:srgbClr val="74869D"/>
                </a:solidFill>
                <a:latin typeface="SimSun"/>
              </a:rPr>
              <a:t>，</a:t>
            </a:r>
            <a:r>
              <a:rPr lang="en-US" b="1" cap="small" sz="650">
                <a:solidFill>
                  <a:srgbClr val="74869D"/>
                </a:solidFill>
                <a:latin typeface="Arial"/>
              </a:rPr>
              <a:t>U&lt;_U</a:t>
            </a:r>
            <a:r>
              <a:rPr lang="en-US" b="1" u="sng" cap="small" sz="650">
                <a:solidFill>
                  <a:srgbClr val="74869D"/>
                </a:solidFill>
                <a:latin typeface="Arial"/>
              </a:rPr>
              <a:t>q(&lt;)T</a:t>
            </a:r>
          </a:p>
          <a:p>
            <a:pPr indent="0"/>
            <a:r>
              <a:rPr lang="en-US" b="1" sz="650">
                <a:solidFill>
                  <a:srgbClr val="B7D0EC"/>
                </a:solidFill>
                <a:latin typeface="Arial"/>
              </a:rPr>
              <a:t>I 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»</a:t>
            </a:r>
          </a:p>
        </p:txBody>
      </p:sp>
      <p:sp>
        <p:nvSpPr>
          <p:cNvPr id="22" name=""/>
          <p:cNvSpPr/>
          <p:nvPr/>
        </p:nvSpPr>
        <p:spPr>
          <a:xfrm>
            <a:off x="1185672" y="3038856"/>
            <a:ext cx="143256" cy="2743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en-US" b="1" sz="650">
                <a:solidFill>
                  <a:srgbClr val="74869D"/>
                </a:solidFill>
                <a:latin typeface="Arial"/>
              </a:rPr>
              <a:t>»</a:t>
            </a:r>
          </a:p>
          <a:p>
            <a:pPr indent="0">
              <a:lnSpc>
                <a:spcPct val="90000"/>
              </a:lnSpc>
            </a:pPr>
            <a:r>
              <a:rPr lang="en-US" b="1" sz="650">
                <a:solidFill>
                  <a:srgbClr val="685DB5"/>
                </a:solidFill>
                <a:latin typeface="Arial"/>
              </a:rPr>
              <a:t>Ml</a:t>
            </a:r>
          </a:p>
        </p:txBody>
      </p:sp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7287768" y="2240280"/>
          <a:ext cx="4026408" cy="1932432"/>
        </p:xfrm>
        <a:graphic>
          <a:graphicData uri="http://schemas.openxmlformats.org/drawingml/2006/table">
            <a:tbl>
              <a:tblPr/>
              <a:tblGrid>
                <a:gridCol w="289560"/>
                <a:gridCol w="1112520"/>
                <a:gridCol w="2624328"/>
              </a:tblGrid>
              <a:tr h="268224"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>
                    <a:solidFill>
                      <a:srgbClr val="1D4F8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B7D0EC"/>
                          </a:solidFill>
                          <a:latin typeface="Arial"/>
                        </a:rPr>
                        <a:t>©Stash feu</a:t>
                      </a:r>
                    </a:p>
                  </a:txBody>
                  <a:tcPr marL="0" marR="0" marT="0" marB="0" anchor="ctr">
                    <a:solidFill>
                      <a:srgbClr val="1D4F8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750">
                          <a:solidFill>
                            <a:srgbClr val="B7D0EC"/>
                          </a:solidFill>
                          <a:latin typeface="Arial"/>
                        </a:rPr>
                        <a:t>RepoMoriM </a:t>
                      </a:r>
                      <a:r>
                        <a:rPr lang="zh-TW" b="1" sz="750">
                          <a:solidFill>
                            <a:srgbClr val="B7D0EC"/>
                          </a:solidFill>
                          <a:latin typeface="Arial"/>
                          <a:ea typeface="Arial"/>
                        </a:rPr>
                        <a:t>- </a:t>
                      </a:r>
                      <a:r>
                        <a:rPr lang="en-US" b="1" sz="750">
                          <a:solidFill>
                            <a:srgbClr val="B7D0EC"/>
                          </a:solidFill>
                          <a:latin typeface="Arial"/>
                        </a:rPr>
                        <a:t>CodMMfcf)</a:t>
                      </a:r>
                    </a:p>
                  </a:txBody>
                  <a:tcPr marL="0" marR="0" marT="0" marB="0" anchor="ctr">
                    <a:solidFill>
                      <a:srgbClr val="1D4F82"/>
                    </a:solidFill>
                  </a:tcPr>
                </a:tc>
              </a:tr>
              <a:tr h="627888">
                <a:tc>
                  <a:txBody>
                    <a:bodyPr lIns="0" tIns="0" rIns="0" bIns="0">
                      <a:noAutofit/>
                    </a:bodyPr>
                    <a:p>
                      <a:endParaRPr sz="30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000">
                          <a:solidFill>
                            <a:srgbClr val="8B8EE3"/>
                          </a:solidFill>
                          <a:latin typeface="MingLiU"/>
                        </a:rPr>
                        <a:t>■ </a:t>
                      </a:r>
                      <a:r>
                        <a:rPr lang="zh-TW" sz="1000">
                          <a:solidFill>
                            <a:srgbClr val="8B8EE3"/>
                          </a:solidFill>
                          <a:latin typeface="MingLiU"/>
                          <a:ea typeface="MingLiU"/>
                        </a:rPr>
                        <a:t>■枷</a:t>
                      </a:r>
                      <a:r>
                        <a:rPr lang="en-US" sz="800">
                          <a:solidFill>
                            <a:srgbClr val="8B8EE3"/>
                          </a:solidFill>
                          <a:latin typeface="Arial"/>
                        </a:rPr>
                        <a:t>1</a:t>
                      </a:r>
                    </a:p>
                    <a:p>
                      <a:pPr indent="190500">
                        <a:spcAft>
                          <a:spcPts val="420"/>
                        </a:spcAft>
                      </a:pPr>
                      <a:r>
                        <a:rPr lang="en-US" sz="800">
                          <a:solidFill>
                            <a:srgbClr val="74869D"/>
                          </a:solidFill>
                          <a:latin typeface="Arial"/>
                        </a:rPr>
                        <a:t>mthdp-tample</a:t>
                      </a:r>
                    </a:p>
                    <a:p>
                      <a:pPr indent="0"/>
                      <a:r>
                        <a:rPr lang="en-US" sz="800">
                          <a:solidFill>
                            <a:srgbClr val="A9A9A9"/>
                          </a:solidFill>
                          <a:latin typeface="Arial"/>
                        </a:rPr>
                        <a:t>&lt; Data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96900">
                        <a:spcAft>
                          <a:spcPts val="630"/>
                        </a:spcAft>
                      </a:pPr>
                      <a:r>
                        <a:rPr lang="en-US" sz="1200">
                          <a:solidFill>
                            <a:srgbClr val="606060"/>
                          </a:solidFill>
                          <a:latin typeface="Arial"/>
                        </a:rPr>
                        <a:t>Source</a:t>
                      </a:r>
                    </a:p>
                    <a:p>
                      <a:pPr marL="662500" indent="0"/>
                      <a:r>
                        <a:rPr lang="en-US" sz="800">
                          <a:solidFill>
                            <a:srgbClr val="74869D"/>
                          </a:solidFill>
                          <a:latin typeface="Arial"/>
                        </a:rPr>
                        <a:t>p </a:t>
                      </a:r>
                      <a:r>
                        <a:rPr lang="en-US" sz="800">
                          <a:solidFill>
                            <a:srgbClr val="606060"/>
                          </a:solidFill>
                          <a:latin typeface="Arial"/>
                        </a:rPr>
                        <a:t>ntMter </a:t>
                      </a:r>
                      <a:r>
                        <a:rPr lang="en-US" sz="800">
                          <a:solidFill>
                            <a:srgbClr val="74869D"/>
                          </a:solidFill>
                          <a:latin typeface="Arial"/>
                        </a:rPr>
                        <a:t>・ ・•・ </a:t>
                      </a:r>
                      <a:r>
                        <a:rPr lang="en-US" sz="800">
                          <a:solidFill>
                            <a:srgbClr val="606060"/>
                          </a:solidFill>
                          <a:latin typeface="Arial"/>
                        </a:rPr>
                        <a:t>mthdp-Mmple</a:t>
                      </a:r>
                    </a:p>
                  </a:txBody>
                  <a:tcPr marL="0" marR="0" marT="0" marB="0" anchor="b"/>
                </a:tc>
              </a:tr>
              <a:tr h="359664">
                <a:tc gridSpan="2">
                  <a:txBody>
                    <a:bodyPr lIns="0" tIns="0" rIns="0" bIns="0">
                      <a:noAutofit/>
                    </a:bodyPr>
                    <a:p>
                      <a:pPr indent="0">
                        <a:spcAft>
                          <a:spcPts val="700"/>
                        </a:spcAft>
                      </a:pPr>
                      <a:r>
                        <a:rPr lang="zh-CN" sz="1800">
                          <a:latin typeface="Arial"/>
                          <a:ea typeface="Arial"/>
                        </a:rPr>
                        <a:t>［…</a:t>
                      </a:r>
                    </a:p>
                    <a:p>
                      <a:pPr indent="88900"/>
                      <a:r>
                        <a:rPr lang="en-US" cap="small" sz="800">
                          <a:solidFill>
                            <a:srgbClr val="A9A9A9"/>
                          </a:solidFill>
                          <a:latin typeface="Arial"/>
                        </a:rPr>
                        <a:t>actbobis</a:t>
                      </a:r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96900"/>
                      <a:r>
                        <a:rPr lang="en-US" sz="800">
                          <a:solidFill>
                            <a:srgbClr val="4A87B3"/>
                          </a:solidFill>
                          <a:latin typeface="Arial"/>
                        </a:rPr>
                        <a:t>| . hcataiog</a:t>
                      </a:r>
                    </a:p>
                  </a:txBody>
                  <a:tcPr marL="0" marR="0" marT="0" marB="0" anchor="b"/>
                </a:tc>
              </a:tr>
              <a:tr h="231648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650">
                          <a:latin typeface="Arial"/>
                        </a:rPr>
                        <a:t>■ </a:t>
                      </a:r>
                      <a:r>
                        <a:rPr lang="en-US" b="1" sz="650">
                          <a:solidFill>
                            <a:srgbClr val="74869D"/>
                          </a:solidFill>
                          <a:latin typeface="Arial"/>
                        </a:rPr>
                        <a:t>&lt;£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00">
                          <a:solidFill>
                            <a:srgbClr val="8B8EE3"/>
                          </a:solidFill>
                          <a:latin typeface="Arial"/>
                        </a:rPr>
                        <a:t>QOHt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662500" indent="0"/>
                      <a:r>
                        <a:rPr lang="en-US" sz="800">
                          <a:solidFill>
                            <a:srgbClr val="4A87B3"/>
                          </a:solidFill>
                          <a:latin typeface="Arial"/>
                        </a:rPr>
                        <a:t>■ </a:t>
                      </a:r>
                      <a:r>
                        <a:rPr lang="en-US" sz="800">
                          <a:solidFill>
                            <a:srgbClr val="8B8EE3"/>
                          </a:solidFill>
                          <a:latin typeface="Arial"/>
                        </a:rPr>
                        <a:t>myrnreKtinp^</a:t>
                      </a:r>
                    </a:p>
                  </a:txBody>
                  <a:tcPr marL="0" marR="0" marT="0" marB="0" anchor="ctr"/>
                </a:tc>
              </a:tr>
              <a:tr h="234696">
                <a:tc>
                  <a:txBody>
                    <a:bodyPr lIns="0" tIns="0" rIns="0" bIns="0">
                      <a:noAutofit/>
                    </a:bodyPr>
                    <a:p>
                      <a:pPr indent="88900"/>
                      <a:r>
                        <a:rPr lang="en-US" sz="1800">
                          <a:solidFill>
                            <a:srgbClr val="74869D"/>
                          </a:solidFill>
                          <a:latin typeface="Arial"/>
                        </a:rPr>
                        <a:t>Q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00">
                          <a:solidFill>
                            <a:srgbClr val="8B8EE3"/>
                          </a:solidFill>
                          <a:latin typeface="Arial"/>
                        </a:rPr>
                        <a:t>DowvMoed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662500" indent="0"/>
                      <a:r>
                        <a:rPr lang="en-US" sz="800">
                          <a:solidFill>
                            <a:srgbClr val="4A87B3"/>
                          </a:solidFill>
                          <a:latin typeface="Arial"/>
                        </a:rPr>
                        <a:t>■ </a:t>
                      </a:r>
                      <a:r>
                        <a:rPr lang="en-US" sz="800">
                          <a:solidFill>
                            <a:srgbClr val="8B8EE3"/>
                          </a:solidFill>
                          <a:latin typeface="Arial"/>
                        </a:rPr>
                        <a:t>BpOfU</a:t>
                      </a:r>
                    </a:p>
                  </a:txBody>
                  <a:tcPr marL="0" marR="0" marT="0" marB="0" anchor="ctr"/>
                </a:tc>
              </a:tr>
              <a:tr h="210312">
                <a:tc>
                  <a:txBody>
                    <a:bodyPr lIns="0" tIns="0" rIns="0" bIns="0">
                      <a:noAutofit/>
                    </a:bodyPr>
                    <a:p>
                      <a:pPr indent="88900"/>
                      <a:r>
                        <a:rPr lang="en-US" sz="1800">
                          <a:solidFill>
                            <a:srgbClr val="74869D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800">
                          <a:solidFill>
                            <a:srgbClr val="8B8EE3"/>
                          </a:solidFill>
                          <a:latin typeface="Arial"/>
                        </a:rPr>
                        <a:t>C&lt;wit bonc^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marL="662500" indent="0"/>
                      <a:r>
                        <a:rPr lang="en-US" sz="800">
                          <a:solidFill>
                            <a:srgbClr val="B7D0EC"/>
                          </a:solidFill>
                          <a:latin typeface="Arial"/>
                        </a:rPr>
                        <a:t>Q </a:t>
                      </a:r>
                      <a:r>
                        <a:rPr lang="en-US" sz="800">
                          <a:solidFill>
                            <a:srgbClr val="8B8EE3"/>
                          </a:solidFill>
                          <a:latin typeface="Arial"/>
                        </a:rPr>
                        <a:t>grttgnore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4" name=""/>
          <p:cNvSpPr/>
          <p:nvPr/>
        </p:nvSpPr>
        <p:spPr>
          <a:xfrm>
            <a:off x="9083040" y="4617720"/>
            <a:ext cx="1600200" cy="2499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1700">
                <a:latin typeface="MingLiU"/>
                <a:ea typeface="MingLiU"/>
              </a:rPr>
              <a:t>托管平台注册</a:t>
            </a:r>
            <a:r>
              <a:rPr lang="en-US" sz="1700">
                <a:latin typeface="MingLiU"/>
              </a:rPr>
              <a:t>..•</a:t>
            </a:r>
          </a:p>
        </p:txBody>
      </p:sp>
      <p:sp>
        <p:nvSpPr>
          <p:cNvPr id="25" name=""/>
          <p:cNvSpPr/>
          <p:nvPr/>
        </p:nvSpPr>
        <p:spPr>
          <a:xfrm>
            <a:off x="3145536" y="4706112"/>
            <a:ext cx="1664208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Times New Roman"/>
              </a:rPr>
              <a:t>Hadoop</a:t>
            </a:r>
            <a:r>
              <a:rPr lang="zh-TW" sz="1700">
                <a:latin typeface="MingLiU"/>
                <a:ea typeface="MingLiU"/>
              </a:rPr>
              <a:t>作业管理</a:t>
            </a:r>
          </a:p>
        </p:txBody>
      </p:sp>
      <p:sp>
        <p:nvSpPr>
          <p:cNvPr id="26" name=""/>
          <p:cNvSpPr/>
          <p:nvPr/>
        </p:nvSpPr>
        <p:spPr>
          <a:xfrm>
            <a:off x="8516112" y="4931664"/>
            <a:ext cx="161544" cy="115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CN" sz="1800">
                <a:latin typeface="MingLiU"/>
                <a:ea typeface="MingLiU"/>
              </a:rPr>
              <a:t>、</a:t>
            </a:r>
            <a:r>
              <a:rPr lang="en-US" b="1" i="1" sz="1100">
                <a:latin typeface="Times New Roman"/>
              </a:rPr>
              <a:t>r</a:t>
            </a:r>
          </a:p>
        </p:txBody>
      </p:sp>
      <p:sp>
        <p:nvSpPr>
          <p:cNvPr id="27" name=""/>
          <p:cNvSpPr/>
          <p:nvPr/>
        </p:nvSpPr>
        <p:spPr>
          <a:xfrm>
            <a:off x="2048256" y="5087112"/>
            <a:ext cx="1045464" cy="2042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注册任务列表</a:t>
            </a:r>
          </a:p>
        </p:txBody>
      </p:sp>
      <p:sp>
        <p:nvSpPr>
          <p:cNvPr id="28" name=""/>
          <p:cNvSpPr/>
          <p:nvPr/>
        </p:nvSpPr>
        <p:spPr>
          <a:xfrm>
            <a:off x="7132320" y="5108448"/>
            <a:ext cx="914400" cy="2438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700">
                <a:solidFill>
                  <a:srgbClr val="606060"/>
                </a:solidFill>
                <a:latin typeface="MingLiU"/>
                <a:ea typeface="MingLiU"/>
              </a:rPr>
              <a:t>任务注册</a:t>
            </a:r>
          </a:p>
        </p:txBody>
      </p:sp>
      <p:sp>
        <p:nvSpPr>
          <p:cNvPr id="29" name=""/>
          <p:cNvSpPr/>
          <p:nvPr/>
        </p:nvSpPr>
        <p:spPr>
          <a:xfrm>
            <a:off x="1115568" y="5940552"/>
            <a:ext cx="359664" cy="822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500">
                <a:solidFill>
                  <a:srgbClr val="74869D"/>
                </a:solidFill>
                <a:latin typeface="Arial"/>
              </a:rPr>
              <a:t>Wtertnaw</a:t>
            </a:r>
          </a:p>
        </p:txBody>
      </p:sp>
      <p:sp>
        <p:nvSpPr>
          <p:cNvPr id="30" name=""/>
          <p:cNvSpPr/>
          <p:nvPr/>
        </p:nvSpPr>
        <p:spPr>
          <a:xfrm>
            <a:off x="1956816" y="5961888"/>
            <a:ext cx="554736" cy="100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650">
                <a:solidFill>
                  <a:srgbClr val="74869D"/>
                </a:solidFill>
                <a:latin typeface="Arial"/>
              </a:rPr>
              <a:t>R« </a:t>
            </a:r>
            <a:r>
              <a:rPr lang="en-US" b="1" sz="650">
                <a:solidFill>
                  <a:srgbClr val="606060"/>
                </a:solidFill>
                <a:latin typeface="Arial"/>
              </a:rPr>
              <a:t>2DB </a:t>
            </a:r>
            <a:r>
              <a:rPr lang="en-US" b="1" sz="650">
                <a:solidFill>
                  <a:srgbClr val="74869D"/>
                </a:solidFill>
                <a:latin typeface="Arial"/>
              </a:rPr>
              <a:t>MHI</a:t>
            </a:r>
          </a:p>
        </p:txBody>
      </p:sp>
      <p:sp>
        <p:nvSpPr>
          <p:cNvPr id="31" name=""/>
          <p:cNvSpPr/>
          <p:nvPr/>
        </p:nvSpPr>
        <p:spPr>
          <a:xfrm>
            <a:off x="7190232" y="6324600"/>
            <a:ext cx="612648" cy="149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1100">
                <a:solidFill>
                  <a:srgbClr val="74869D"/>
                </a:solidFill>
                <a:latin typeface="SimSun"/>
              </a:rPr>
              <a:t>)</a:t>
            </a:r>
            <a:r>
              <a:rPr lang="en-US" b="1" sz="1100">
                <a:solidFill>
                  <a:srgbClr val="74869D"/>
                </a:solidFill>
                <a:latin typeface="Times New Roman"/>
              </a:rPr>
              <a:t>ob</a:t>
            </a:r>
            <a:r>
              <a:rPr lang="zh-TW" sz="1000">
                <a:solidFill>
                  <a:srgbClr val="74869D"/>
                </a:solidFill>
                <a:latin typeface="MingLiU"/>
                <a:ea typeface="MingLiU"/>
              </a:rPr>
              <a:t>是本偈</a:t>
            </a:r>
            <a:r>
              <a:rPr lang="en-US" sz="1000">
                <a:solidFill>
                  <a:srgbClr val="74869D"/>
                </a:solidFill>
                <a:latin typeface="MingLiU"/>
              </a:rPr>
              <a:t>■</a:t>
            </a:r>
          </a:p>
        </p:txBody>
      </p:sp>
      <p:sp>
        <p:nvSpPr>
          <p:cNvPr id="32" name=""/>
          <p:cNvSpPr/>
          <p:nvPr/>
        </p:nvSpPr>
        <p:spPr>
          <a:xfrm>
            <a:off x="1889760" y="6900672"/>
            <a:ext cx="1743456" cy="2651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800">
                <a:latin typeface="Times New Roman"/>
              </a:rPr>
              <a:t>Hadoop</a:t>
            </a:r>
            <a:r>
              <a:rPr lang="zh-TW" sz="1700">
                <a:latin typeface="MingLiU"/>
                <a:ea typeface="MingLiU"/>
              </a:rPr>
              <a:t>作业编译、</a:t>
            </a:r>
          </a:p>
        </p:txBody>
      </p:sp>
      <p:sp>
        <p:nvSpPr>
          <p:cNvPr id="33" name=""/>
          <p:cNvSpPr/>
          <p:nvPr/>
        </p:nvSpPr>
        <p:spPr>
          <a:xfrm>
            <a:off x="7796784" y="6979920"/>
            <a:ext cx="231648" cy="975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950">
                <a:solidFill>
                  <a:srgbClr val="A9A9A9"/>
                </a:solidFill>
                <a:latin typeface="Times New Roman"/>
              </a:rPr>
              <a:t>met</a:t>
            </a:r>
          </a:p>
        </p:txBody>
      </p:sp>
      <p:sp>
        <p:nvSpPr>
          <p:cNvPr id="34" name=""/>
          <p:cNvSpPr/>
          <p:nvPr/>
        </p:nvSpPr>
        <p:spPr>
          <a:xfrm>
            <a:off x="2337816" y="7385304"/>
            <a:ext cx="890016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700">
                <a:solidFill>
                  <a:srgbClr val="606060"/>
                </a:solidFill>
                <a:latin typeface="MingLiU"/>
                <a:ea typeface="MingLiU"/>
              </a:rPr>
              <a:t>任务执行</a:t>
            </a:r>
          </a:p>
        </p:txBody>
      </p:sp>
      <p:sp>
        <p:nvSpPr>
          <p:cNvPr id="35" name=""/>
          <p:cNvSpPr/>
          <p:nvPr/>
        </p:nvSpPr>
        <p:spPr>
          <a:xfrm>
            <a:off x="1161288" y="7491984"/>
            <a:ext cx="451104" cy="128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650">
                <a:solidFill>
                  <a:srgbClr val="74869D"/>
                </a:solidFill>
                <a:latin typeface="Arial"/>
              </a:rPr>
              <a:t>$«ngl»Job</a:t>
            </a:r>
          </a:p>
        </p:txBody>
      </p:sp>
      <p:sp>
        <p:nvSpPr>
          <p:cNvPr id="36" name=""/>
          <p:cNvSpPr/>
          <p:nvPr/>
        </p:nvSpPr>
        <p:spPr>
          <a:xfrm>
            <a:off x="7699248" y="7680960"/>
            <a:ext cx="326136" cy="975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00">
                <a:solidFill>
                  <a:srgbClr val="74869D"/>
                </a:solidFill>
                <a:latin typeface="Arial"/>
              </a:rPr>
              <a:t>It AM</a:t>
            </a:r>
          </a:p>
        </p:txBody>
      </p:sp>
      <p:sp>
        <p:nvSpPr>
          <p:cNvPr id="37" name=""/>
          <p:cNvSpPr/>
          <p:nvPr/>
        </p:nvSpPr>
        <p:spPr>
          <a:xfrm>
            <a:off x="2282952" y="8022336"/>
            <a:ext cx="310896" cy="1036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00">
                <a:solidFill>
                  <a:srgbClr val="74869D"/>
                </a:solidFill>
                <a:latin typeface="Arial"/>
              </a:rPr>
              <a:t>Job&gt;W</a:t>
            </a:r>
          </a:p>
        </p:txBody>
      </p:sp>
      <p:sp>
        <p:nvSpPr>
          <p:cNvPr id="38" name=""/>
          <p:cNvSpPr/>
          <p:nvPr/>
        </p:nvSpPr>
        <p:spPr>
          <a:xfrm>
            <a:off x="1161288" y="8455152"/>
            <a:ext cx="451104" cy="1036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650">
                <a:solidFill>
                  <a:srgbClr val="74869D"/>
                </a:solidFill>
                <a:latin typeface="Arial"/>
              </a:rPr>
              <a:t>WOftflO*</a:t>
            </a:r>
          </a:p>
        </p:txBody>
      </p:sp>
      <p:sp>
        <p:nvSpPr>
          <p:cNvPr id="39" name=""/>
          <p:cNvSpPr/>
          <p:nvPr/>
        </p:nvSpPr>
        <p:spPr>
          <a:xfrm>
            <a:off x="7187184" y="8604504"/>
            <a:ext cx="822960" cy="128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50">
                <a:solidFill>
                  <a:srgbClr val="606060"/>
                </a:solidFill>
                <a:latin typeface="Times New Roman"/>
              </a:rPr>
              <a:t>Shell Ccrnmnd</a:t>
            </a:r>
          </a:p>
        </p:txBody>
      </p:sp>
      <p:sp>
        <p:nvSpPr>
          <p:cNvPr id="40" name=""/>
          <p:cNvSpPr/>
          <p:nvPr/>
        </p:nvSpPr>
        <p:spPr>
          <a:xfrm>
            <a:off x="7528560" y="8827008"/>
            <a:ext cx="323088" cy="914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b="1" sz="650">
                <a:solidFill>
                  <a:srgbClr val="A9A9A9"/>
                </a:solidFill>
                <a:latin typeface="Arial"/>
              </a:rPr>
              <a:t>hdt* dh</a:t>
            </a:r>
          </a:p>
        </p:txBody>
      </p:sp>
      <p:sp>
        <p:nvSpPr>
          <p:cNvPr id="41" name=""/>
          <p:cNvSpPr/>
          <p:nvPr/>
        </p:nvSpPr>
        <p:spPr>
          <a:xfrm>
            <a:off x="4169664" y="8845296"/>
            <a:ext cx="374904" cy="1889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2800">
                <a:solidFill>
                  <a:srgbClr val="74869D"/>
                </a:solidFill>
                <a:latin typeface="MingLiU"/>
              </a:rPr>
              <a:t>5 </a:t>
            </a:r>
            <a:r>
              <a:rPr lang="en-US" sz="2800">
                <a:solidFill>
                  <a:srgbClr val="FB403F"/>
                </a:solidFill>
                <a:latin typeface="MingLiU"/>
              </a:rPr>
              <a:t>,</a:t>
            </a:r>
          </a:p>
        </p:txBody>
      </p:sp>
      <p:sp>
        <p:nvSpPr>
          <p:cNvPr id="42" name=""/>
          <p:cNvSpPr/>
          <p:nvPr/>
        </p:nvSpPr>
        <p:spPr>
          <a:xfrm>
            <a:off x="7092696" y="9122664"/>
            <a:ext cx="527304" cy="2042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u="sng" sz="1100">
                <a:solidFill>
                  <a:srgbClr val="FB403F"/>
                </a:solidFill>
                <a:latin typeface="Times New Roman"/>
              </a:rPr>
              <a:t>I </a:t>
            </a:r>
            <a:r>
              <a:rPr lang="zh-TW" u="sng" sz="1000">
                <a:solidFill>
                  <a:srgbClr val="74869D"/>
                </a:solidFill>
                <a:latin typeface="MingLiU"/>
                <a:ea typeface="MingLiU"/>
              </a:rPr>
              <a:t>皆 </a:t>
            </a:r>
            <a:r>
              <a:rPr lang="en-US" b="1" u="sng" sz="1100">
                <a:solidFill>
                  <a:srgbClr val="74869D"/>
                </a:solidFill>
                <a:latin typeface="Times New Roman"/>
              </a:rPr>
              <a:t>JWK</a:t>
            </a:r>
          </a:p>
        </p:txBody>
      </p:sp>
      <p:sp>
        <p:nvSpPr>
          <p:cNvPr id="43" name=""/>
          <p:cNvSpPr/>
          <p:nvPr/>
        </p:nvSpPr>
        <p:spPr>
          <a:xfrm>
            <a:off x="7784592" y="9381744"/>
            <a:ext cx="243840" cy="106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CN" sz="600">
                <a:solidFill>
                  <a:srgbClr val="A9A9A9"/>
                </a:solidFill>
                <a:latin typeface="SimSun"/>
                <a:ea typeface="SimSun"/>
              </a:rPr>
              <a:t>.户</a:t>
            </a:r>
            <a:r>
              <a:rPr lang="en-US" sz="600">
                <a:solidFill>
                  <a:srgbClr val="A9A9A9"/>
                </a:solidFill>
                <a:latin typeface="SimSun"/>
              </a:rPr>
              <a:t>■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8F5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07720" y="768096"/>
            <a:ext cx="3892296" cy="768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交互式开发</a:t>
            </a:r>
          </a:p>
        </p:txBody>
      </p:sp>
      <p:sp>
        <p:nvSpPr>
          <p:cNvPr id="4" name=""/>
          <p:cNvSpPr/>
          <p:nvPr/>
        </p:nvSpPr>
        <p:spPr>
          <a:xfrm>
            <a:off x="1057656" y="2042160"/>
            <a:ext cx="3078480" cy="393192"/>
          </a:xfrm>
          <a:prstGeom prst="rect">
            <a:avLst/>
          </a:prstGeom>
          <a:solidFill>
            <a:srgbClr val="2B70AB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800">
                <a:solidFill>
                  <a:srgbClr val="FFFFFF"/>
                </a:solidFill>
                <a:latin typeface="MingLiU"/>
                <a:ea typeface="MingLiU"/>
              </a:rPr>
              <a:t>多 </a:t>
            </a:r>
            <a:r>
              <a:rPr lang="en-US" b="1" sz="2700">
                <a:solidFill>
                  <a:srgbClr val="FFFFFF"/>
                </a:solidFill>
                <a:latin typeface="Times New Roman"/>
              </a:rPr>
              <a:t>Zeppelin </a:t>
            </a:r>
            <a:r>
              <a:rPr lang="en-US" sz="1300">
                <a:solidFill>
                  <a:srgbClr val="FFFFFF"/>
                </a:solidFill>
                <a:latin typeface="Arial"/>
              </a:rPr>
              <a:t>Notebook</a:t>
            </a:r>
          </a:p>
        </p:txBody>
      </p:sp>
      <p:sp>
        <p:nvSpPr>
          <p:cNvPr id="5" name=""/>
          <p:cNvSpPr/>
          <p:nvPr/>
        </p:nvSpPr>
        <p:spPr>
          <a:xfrm>
            <a:off x="4556760" y="2136648"/>
            <a:ext cx="911352" cy="216408"/>
          </a:xfrm>
          <a:prstGeom prst="rect">
            <a:avLst/>
          </a:prstGeom>
          <a:solidFill>
            <a:srgbClr val="2C70AB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1300">
                <a:solidFill>
                  <a:srgbClr val="B7D0EC"/>
                </a:solidFill>
                <a:latin typeface="Arial"/>
              </a:rPr>
              <a:t>Interpreter</a:t>
            </a:r>
          </a:p>
        </p:txBody>
      </p:sp>
      <p:sp>
        <p:nvSpPr>
          <p:cNvPr id="6" name=""/>
          <p:cNvSpPr/>
          <p:nvPr/>
        </p:nvSpPr>
        <p:spPr>
          <a:xfrm>
            <a:off x="1033272" y="2599944"/>
            <a:ext cx="4864608" cy="3566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266700"/>
            <a:r>
              <a:rPr lang="en-US" sz="2200">
                <a:solidFill>
                  <a:srgbClr val="606060"/>
                </a:solidFill>
                <a:latin typeface="Arial"/>
              </a:rPr>
              <a:t>adp#zhengdong#</a:t>
            </a:r>
            <a:r>
              <a:rPr lang="zh-TW" sz="2500">
                <a:solidFill>
                  <a:srgbClr val="606060"/>
                </a:solidFill>
                <a:latin typeface="MingLiU"/>
                <a:ea typeface="MingLiU"/>
              </a:rPr>
              <a:t>搜索补余数据统计</a:t>
            </a:r>
          </a:p>
        </p:txBody>
      </p:sp>
      <p:sp>
        <p:nvSpPr>
          <p:cNvPr id="7" name=""/>
          <p:cNvSpPr/>
          <p:nvPr/>
        </p:nvSpPr>
        <p:spPr>
          <a:xfrm>
            <a:off x="6117336" y="2703576"/>
            <a:ext cx="1618488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100">
                <a:solidFill>
                  <a:srgbClr val="A9A9A9"/>
                </a:solidFill>
                <a:latin typeface="MingLiU"/>
              </a:rPr>
              <a:t>A K</a:t>
            </a:r>
            <a:r>
              <a:rPr lang="zh-TW" sz="1100">
                <a:solidFill>
                  <a:srgbClr val="606060"/>
                </a:solidFill>
                <a:latin typeface="MingLiU"/>
                <a:ea typeface="MingLiU"/>
              </a:rPr>
              <a:t>围，</a:t>
            </a:r>
            <a:r>
              <a:rPr lang="zh-TW" sz="3700">
                <a:solidFill>
                  <a:srgbClr val="A9A9A9"/>
                </a:solidFill>
                <a:latin typeface="Arial"/>
                <a:ea typeface="Arial"/>
              </a:rPr>
              <a:t>0</a:t>
            </a:r>
            <a:r>
              <a:rPr lang="zh-TW" sz="1100">
                <a:solidFill>
                  <a:srgbClr val="606060"/>
                </a:solidFill>
                <a:latin typeface="MingLiU"/>
                <a:ea typeface="MingLiU"/>
              </a:rPr>
              <a:t>⑵丄</a:t>
            </a:r>
          </a:p>
        </p:txBody>
      </p:sp>
      <p:sp>
        <p:nvSpPr>
          <p:cNvPr id="8" name=""/>
          <p:cNvSpPr/>
          <p:nvPr/>
        </p:nvSpPr>
        <p:spPr>
          <a:xfrm>
            <a:off x="1191768" y="3322320"/>
            <a:ext cx="10610088" cy="33253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20700">
              <a:lnSpc>
                <a:spcPct val="123000"/>
              </a:lnSpc>
            </a:pPr>
            <a:r>
              <a:rPr lang="en-US" b="1" sz="1000">
                <a:solidFill>
                  <a:srgbClr val="A156AC"/>
                </a:solidFill>
                <a:latin typeface="Arial"/>
              </a:rPr>
              <a:t>vol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hotel </a:t>
            </a:r>
            <a:r>
              <a:rPr lang="zh-TW" b="1" sz="1000">
                <a:solidFill>
                  <a:srgbClr val="A9A9A9"/>
                </a:solidFill>
                <a:latin typeface="Arial"/>
                <a:ea typeface="Arial"/>
              </a:rPr>
              <a:t>- </a:t>
            </a:r>
            <a:r>
              <a:rPr lang="en-US" b="1" sz="1000">
                <a:solidFill>
                  <a:srgbClr val="685DB5"/>
                </a:solidFill>
                <a:latin typeface="Arial"/>
              </a:rPr>
              <a:t>"""hotelsearch"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"".r</a:t>
            </a:r>
          </a:p>
          <a:p>
            <a:pPr indent="520700">
              <a:lnSpc>
                <a:spcPct val="123000"/>
              </a:lnSpc>
              <a:spcAft>
                <a:spcPts val="910"/>
              </a:spcAft>
            </a:pPr>
            <a:r>
              <a:rPr lang="en-US" b="1" sz="1000">
                <a:solidFill>
                  <a:srgbClr val="A156AC"/>
                </a:solidFill>
                <a:latin typeface="Arial"/>
              </a:rPr>
              <a:t>vol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poi_supp_imp_with_hotel </a:t>
            </a:r>
            <a:r>
              <a:rPr lang="zh-TW" b="1" sz="1000">
                <a:solidFill>
                  <a:srgbClr val="A9A9A9"/>
                </a:solidFill>
                <a:latin typeface="Arial"/>
                <a:ea typeface="Arial"/>
              </a:rPr>
              <a:t>-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sqlContext.sql(</a:t>
            </a:r>
          </a:p>
          <a:p>
            <a:pPr marL="350588" indent="0">
              <a:lnSpc>
                <a:spcPct val="123000"/>
              </a:lnSpc>
            </a:pPr>
            <a:r>
              <a:rPr lang="en-US" b="1" sz="1000">
                <a:solidFill>
                  <a:srgbClr val="685DB5"/>
                </a:solidFill>
                <a:latin typeface="Arial"/>
              </a:rPr>
              <a:t>select</a:t>
            </a:r>
          </a:p>
          <a:p>
            <a:pPr marL="655388" indent="0">
              <a:lnSpc>
                <a:spcPct val="123000"/>
              </a:lnSpc>
            </a:pPr>
            <a:r>
              <a:rPr lang="en-US" b="1" sz="1000">
                <a:solidFill>
                  <a:srgbClr val="685DB5"/>
                </a:solidFill>
                <a:latin typeface="Arial"/>
              </a:rPr>
              <a:t>'_mt_servername', reconvnendstids, uuid</a:t>
            </a:r>
          </a:p>
          <a:p>
            <a:pPr marL="350588" indent="0">
              <a:lnSpc>
                <a:spcPct val="123000"/>
              </a:lnSpc>
            </a:pPr>
            <a:r>
              <a:rPr lang="en-US" b="1" sz="1000">
                <a:solidFill>
                  <a:srgbClr val="685DB5"/>
                </a:solidFill>
                <a:latin typeface="Arial"/>
              </a:rPr>
              <a:t>from</a:t>
            </a:r>
          </a:p>
          <a:p>
            <a:pPr marL="655388" indent="0">
              <a:lnSpc>
                <a:spcPct val="123000"/>
              </a:lnSpc>
            </a:pPr>
            <a:r>
              <a:rPr lang="en-US" b="1" sz="1000">
                <a:solidFill>
                  <a:srgbClr val="685DB5"/>
                </a:solidFill>
                <a:latin typeface="Arial"/>
              </a:rPr>
              <a:t>log.dataapp_recapi_search</a:t>
            </a:r>
          </a:p>
          <a:p>
            <a:pPr marL="350588" indent="0">
              <a:lnSpc>
                <a:spcPct val="123000"/>
              </a:lnSpc>
            </a:pPr>
            <a:r>
              <a:rPr lang="en-US" b="1" sz="1000">
                <a:solidFill>
                  <a:srgbClr val="685DB5"/>
                </a:solidFill>
                <a:latin typeface="Arial"/>
              </a:rPr>
              <a:t>where</a:t>
            </a:r>
          </a:p>
          <a:p>
            <a:pPr marL="655388" indent="0">
              <a:lnSpc>
                <a:spcPct val="123000"/>
              </a:lnSpc>
            </a:pPr>
            <a:r>
              <a:rPr lang="en-US" b="1" sz="1000">
                <a:solidFill>
                  <a:srgbClr val="685DB5"/>
                </a:solidFill>
                <a:latin typeface="Arial"/>
              </a:rPr>
              <a:t>dt-* 20160306* and length(reco(nmendstids)&gt;7 and length(searchct_pois)&lt;3 and length(searchstids)&lt;3</a:t>
            </a:r>
          </a:p>
          <a:p>
            <a:pPr marL="350588" indent="0"/>
            <a:r>
              <a:rPr lang="zh-TW" b="1" sz="1000">
                <a:solidFill>
                  <a:srgbClr val="685DB5"/>
                </a:solidFill>
                <a:latin typeface="Arial"/>
                <a:ea typeface="Arial"/>
              </a:rPr>
              <a:t>…</a:t>
            </a:r>
            <a:r>
              <a:rPr lang="en-US" b="1" sz="1200">
                <a:solidFill>
                  <a:srgbClr val="606060"/>
                </a:solidFill>
                <a:latin typeface="SimSun"/>
              </a:rPr>
              <a:t>)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.map(</a:t>
            </a:r>
          </a:p>
          <a:p>
            <a:pPr marL="960188" indent="0"/>
            <a:r>
              <a:rPr lang="en-US" b="1" sz="1000">
                <a:solidFill>
                  <a:srgbClr val="606060"/>
                </a:solidFill>
                <a:latin typeface="Arial"/>
              </a:rPr>
              <a:t>r </a:t>
            </a:r>
            <a:r>
              <a:rPr lang="en-US" b="1" sz="1000">
                <a:solidFill>
                  <a:srgbClr val="A9A9A9"/>
                </a:solidFill>
                <a:latin typeface="Arial"/>
              </a:rPr>
              <a:t>-&gt;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(r.getString(0), r.getString(l), r.getString(2))</a:t>
            </a:r>
          </a:p>
          <a:p>
            <a:pPr marL="655388" indent="0">
              <a:lnSpc>
                <a:spcPct val="123000"/>
              </a:lnSpc>
            </a:pPr>
            <a:r>
              <a:rPr lang="en-US" b="1" sz="1000">
                <a:solidFill>
                  <a:srgbClr val="606060"/>
                </a:solidFill>
                <a:latin typeface="Arial"/>
              </a:rPr>
              <a:t>).map{</a:t>
            </a:r>
          </a:p>
          <a:p>
            <a:pPr marL="960188" indent="0">
              <a:lnSpc>
                <a:spcPct val="123000"/>
              </a:lnSpc>
            </a:pPr>
            <a:r>
              <a:rPr lang="en-US" b="1" sz="1000">
                <a:solidFill>
                  <a:srgbClr val="606060"/>
                </a:solidFill>
                <a:latin typeface="Arial"/>
              </a:rPr>
              <a:t>case(servername, stids, uuid) </a:t>
            </a:r>
            <a:r>
              <a:rPr lang="en-US" b="1" sz="1000">
                <a:solidFill>
                  <a:srgbClr val="A9A9A9"/>
                </a:solidFill>
                <a:latin typeface="Arial"/>
              </a:rPr>
              <a:t>-&gt;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(hotel.findFirstln(servername), servemane, stids, uuid)</a:t>
            </a:r>
          </a:p>
          <a:p>
            <a:pPr marL="655388" indent="0"/>
            <a:r>
              <a:rPr lang="en-US" b="1" sz="1000">
                <a:solidFill>
                  <a:srgbClr val="606060"/>
                </a:solidFill>
                <a:latin typeface="Arial"/>
              </a:rPr>
              <a:t>)</a:t>
            </a:r>
          </a:p>
          <a:p>
            <a:pPr indent="520700">
              <a:spcAft>
                <a:spcPts val="350"/>
              </a:spcAft>
            </a:pPr>
            <a:r>
              <a:rPr lang="en-US" b="1" sz="1000">
                <a:solidFill>
                  <a:srgbClr val="606060"/>
                </a:solidFill>
                <a:latin typeface="Arial"/>
              </a:rPr>
              <a:t>poi_supp_imp_inth_hotel. count</a:t>
            </a:r>
            <a:r>
              <a:rPr lang="en-US" sz="2800">
                <a:solidFill>
                  <a:srgbClr val="606060"/>
                </a:solidFill>
                <a:latin typeface="MingLiU"/>
              </a:rPr>
              <a:t>。</a:t>
            </a:r>
          </a:p>
          <a:p>
            <a:pPr indent="12700">
              <a:lnSpc>
                <a:spcPct val="123000"/>
              </a:lnSpc>
            </a:pPr>
            <a:r>
              <a:rPr lang="en-US" b="1" sz="1000">
                <a:solidFill>
                  <a:srgbClr val="606060"/>
                </a:solidFill>
                <a:latin typeface="Arial"/>
              </a:rPr>
              <a:t>hotel: scala.util.matching.Regex </a:t>
            </a:r>
            <a:r>
              <a:rPr lang="zh-TW" b="1" sz="1000">
                <a:solidFill>
                  <a:srgbClr val="A9A9A9"/>
                </a:solidFill>
                <a:latin typeface="Arial"/>
                <a:ea typeface="Arial"/>
              </a:rPr>
              <a:t>-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hotelsearch</a:t>
            </a:r>
          </a:p>
          <a:p>
            <a:pPr indent="12700">
              <a:lnSpc>
                <a:spcPct val="123000"/>
              </a:lnSpc>
            </a:pPr>
            <a:r>
              <a:rPr lang="en-US" b="1" sz="1000">
                <a:solidFill>
                  <a:srgbClr val="606060"/>
                </a:solidFill>
                <a:latin typeface="Arial"/>
              </a:rPr>
              <a:t>poi_supp_imp_with_hotel</a:t>
            </a:r>
            <a:r>
              <a:rPr lang="zh-TW" b="1" sz="1000">
                <a:solidFill>
                  <a:srgbClr val="606060"/>
                </a:solidFill>
                <a:latin typeface="Arial"/>
                <a:ea typeface="Arial"/>
              </a:rPr>
              <a:t>: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org.apache.spark.rdd.R00[(0ption[String], String, String, String)] = MapPartitionsRDD[2420] at map at &lt;console&gt;:48 res 141</a:t>
            </a:r>
            <a:r>
              <a:rPr lang="en-US" b="1" sz="1200">
                <a:solidFill>
                  <a:srgbClr val="606060"/>
                </a:solidFill>
                <a:latin typeface="SimSun"/>
              </a:rPr>
              <a:t>：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 Long </a:t>
            </a:r>
            <a:r>
              <a:rPr lang="zh-TW" b="1" sz="1000">
                <a:solidFill>
                  <a:srgbClr val="606060"/>
                </a:solidFill>
                <a:latin typeface="Arial"/>
                <a:ea typeface="Arial"/>
              </a:rPr>
              <a:t>-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1016319</a:t>
            </a:r>
          </a:p>
          <a:p>
            <a:pPr indent="431800">
              <a:lnSpc>
                <a:spcPct val="123000"/>
              </a:lnSpc>
            </a:pPr>
            <a:r>
              <a:rPr lang="en-US" b="1" sz="1000">
                <a:solidFill>
                  <a:srgbClr val="A9A9A9"/>
                </a:solidFill>
                <a:latin typeface="Arial"/>
              </a:rPr>
              <a:t>Took 54 seconds</a:t>
            </a:r>
          </a:p>
        </p:txBody>
      </p:sp>
      <p:sp>
        <p:nvSpPr>
          <p:cNvPr id="9" name=""/>
          <p:cNvSpPr/>
          <p:nvPr/>
        </p:nvSpPr>
        <p:spPr>
          <a:xfrm>
            <a:off x="1188720" y="7028688"/>
            <a:ext cx="8619744" cy="12588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520700">
              <a:lnSpc>
                <a:spcPct val="115000"/>
              </a:lnSpc>
            </a:pPr>
            <a:r>
              <a:rPr lang="en-US" b="1" sz="1000">
                <a:solidFill>
                  <a:srgbClr val="A156AC"/>
                </a:solidFill>
                <a:latin typeface="Arial"/>
              </a:rPr>
              <a:t>case class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NoresAU(hotel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:Option[StringJ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, servername: 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String,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stids: 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String,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uuid: 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String)</a:t>
            </a:r>
          </a:p>
          <a:p>
            <a:pPr marL="48836" indent="0">
              <a:lnSpc>
                <a:spcPct val="115000"/>
              </a:lnSpc>
              <a:spcAft>
                <a:spcPts val="350"/>
              </a:spcAft>
            </a:pPr>
            <a:r>
              <a:rPr lang="en-US" b="1" sz="1000">
                <a:solidFill>
                  <a:srgbClr val="A156AC"/>
                </a:solidFill>
                <a:latin typeface="Arial"/>
              </a:rPr>
              <a:t>vol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poi_supp_table </a:t>
            </a:r>
            <a:r>
              <a:rPr lang="en-US" b="1" sz="1000">
                <a:solidFill>
                  <a:srgbClr val="A9A9A9"/>
                </a:solidFill>
                <a:latin typeface="Arial"/>
              </a:rPr>
              <a:t>■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poi_supp_imp_with_hotel.map(r </a:t>
            </a:r>
            <a:r>
              <a:rPr lang="en-US" b="1" sz="1000">
                <a:solidFill>
                  <a:srgbClr val="A9A9A9"/>
                </a:solidFill>
                <a:latin typeface="Arial"/>
              </a:rPr>
              <a:t>•&gt;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NoresAll(r._l, r._2, r._3, r._4)).toOF() poi_supp_table.show&lt;)</a:t>
            </a:r>
          </a:p>
          <a:p>
            <a:pPr indent="431800">
              <a:lnSpc>
                <a:spcPct val="115000"/>
              </a:lnSpc>
            </a:pPr>
            <a:r>
              <a:rPr lang="en-US" b="1" sz="1000">
                <a:solidFill>
                  <a:srgbClr val="606060"/>
                </a:solidFill>
                <a:latin typeface="Arial"/>
              </a:rPr>
              <a:t>defined class NoresAll</a:t>
            </a:r>
          </a:p>
          <a:p>
            <a:pPr indent="12700">
              <a:lnSpc>
                <a:spcPct val="115000"/>
              </a:lnSpc>
            </a:pPr>
            <a:r>
              <a:rPr lang="en-US" b="1" sz="1000">
                <a:solidFill>
                  <a:srgbClr val="606060"/>
                </a:solidFill>
                <a:latin typeface="Arial"/>
              </a:rPr>
              <a:t>poi_supp_table: org.apache.spark.sql.OataFratne </a:t>
            </a:r>
            <a:r>
              <a:rPr lang="zh-TW" b="1" sz="1000">
                <a:solidFill>
                  <a:srgbClr val="74869D"/>
                </a:solidFill>
                <a:latin typeface="Arial"/>
                <a:ea typeface="Arial"/>
              </a:rPr>
              <a:t>-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[hotel</a:t>
            </a:r>
            <a:r>
              <a:rPr lang="zh-TW" b="1" sz="1000">
                <a:solidFill>
                  <a:srgbClr val="606060"/>
                </a:solidFill>
                <a:latin typeface="Arial"/>
                <a:ea typeface="Arial"/>
              </a:rPr>
              <a:t>: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string, server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name: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string, stids: string, uuid: string] </a:t>
            </a:r>
            <a:r>
              <a:rPr lang="zh-TW" b="1" sz="1000">
                <a:solidFill>
                  <a:srgbClr val="74869D"/>
                </a:solidFill>
                <a:latin typeface="Arial"/>
                <a:ea typeface="Arial"/>
              </a:rPr>
              <a:t>+-----+--------------------+—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-------</a:t>
            </a:r>
            <a:r>
              <a:rPr lang="zh-TW" b="1" sz="1000">
                <a:solidFill>
                  <a:srgbClr val="74869D"/>
                </a:solidFill>
                <a:latin typeface="Arial"/>
                <a:ea typeface="Arial"/>
              </a:rPr>
              <a:t>―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----</a:t>
            </a:r>
            <a:r>
              <a:rPr lang="zh-TW" b="1" sz="1000">
                <a:solidFill>
                  <a:srgbClr val="74869D"/>
                </a:solidFill>
                <a:latin typeface="Arial"/>
                <a:ea typeface="Arial"/>
              </a:rPr>
              <a:t>—+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--——————</a:t>
            </a:r>
            <a:r>
              <a:rPr lang="zh-CN" b="1" sz="1000">
                <a:solidFill>
                  <a:srgbClr val="74869D"/>
                </a:solidFill>
                <a:latin typeface="Arial"/>
                <a:ea typeface="Arial"/>
              </a:rPr>
              <a:t>■-</a:t>
            </a:r>
            <a:r>
              <a:rPr lang="zh-TW" b="1" sz="1000">
                <a:solidFill>
                  <a:srgbClr val="606060"/>
                </a:solidFill>
                <a:latin typeface="Arial"/>
                <a:ea typeface="Arial"/>
              </a:rPr>
              <a:t>+</a:t>
            </a:r>
          </a:p>
          <a:p>
            <a:pPr indent="431800">
              <a:lnSpc>
                <a:spcPct val="115000"/>
              </a:lnSpc>
            </a:pPr>
            <a:r>
              <a:rPr lang="en-US" b="1" sz="1000">
                <a:solidFill>
                  <a:srgbClr val="74869D"/>
                </a:solidFill>
                <a:latin typeface="Arial"/>
              </a:rPr>
              <a:t>I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hotel 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I          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servernamel                 stidsl                  uuidI</a:t>
            </a:r>
          </a:p>
        </p:txBody>
      </p:sp>
      <p:sp>
        <p:nvSpPr>
          <p:cNvPr id="10" name=""/>
          <p:cNvSpPr/>
          <p:nvPr/>
        </p:nvSpPr>
        <p:spPr>
          <a:xfrm>
            <a:off x="1213104" y="8497824"/>
            <a:ext cx="5309616" cy="10698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431800"/>
            <a:r>
              <a:rPr lang="en-US" b="1" sz="1000">
                <a:solidFill>
                  <a:srgbClr val="74869D"/>
                </a:solidFill>
                <a:latin typeface="Arial"/>
              </a:rPr>
              <a:t>I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null 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dx-dataapp-recapi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...I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[{</a:t>
            </a:r>
            <a:r>
              <a:rPr lang="en-US" b="1" baseline="30000" sz="1000">
                <a:solidFill>
                  <a:srgbClr val="606060"/>
                </a:solidFill>
                <a:latin typeface="Arial"/>
              </a:rPr>
              <a:t>,,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stid</a:t>
            </a:r>
            <a:r>
              <a:rPr lang="en-US" b="1" baseline="30000" sz="1000">
                <a:solidFill>
                  <a:srgbClr val="606060"/>
                </a:solidFill>
                <a:latin typeface="Arial"/>
              </a:rPr>
              <a:t>M</a:t>
            </a:r>
            <a:r>
              <a:rPr lang="zh-TW" b="1" sz="1000">
                <a:solidFill>
                  <a:srgbClr val="606060"/>
                </a:solidFill>
                <a:latin typeface="Arial"/>
                <a:ea typeface="Arial"/>
              </a:rPr>
              <a:t>: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"1441282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...I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CF8826291EB19AC90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...I</a:t>
            </a:r>
          </a:p>
          <a:p>
            <a:pPr indent="431800"/>
            <a:r>
              <a:rPr lang="en-US" b="1" sz="1000">
                <a:solidFill>
                  <a:srgbClr val="74869D"/>
                </a:solidFill>
                <a:latin typeface="Arial"/>
              </a:rPr>
              <a:t>I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nulllyf-dataapp-recapi... 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[{"stld”</a:t>
            </a:r>
            <a:r>
              <a:rPr lang="zh-TW" b="1" sz="1000">
                <a:solidFill>
                  <a:srgbClr val="606060"/>
                </a:solidFill>
                <a:latin typeface="Arial"/>
                <a:ea typeface="Arial"/>
              </a:rPr>
              <a:t>: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"8214696...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E438CE6E9FADF1C59...I</a:t>
            </a:r>
          </a:p>
          <a:p>
            <a:pPr indent="431800"/>
            <a:r>
              <a:rPr lang="en-US" b="1" sz="1000">
                <a:solidFill>
                  <a:srgbClr val="74869D"/>
                </a:solidFill>
                <a:latin typeface="Arial"/>
              </a:rPr>
              <a:t>I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nulllyf-dataapp-recapi... 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[{"stid":”7350005...ICBB63923F11C80C2A...I</a:t>
            </a:r>
          </a:p>
          <a:p>
            <a:pPr indent="431800"/>
            <a:r>
              <a:rPr lang="en-US" b="1" sz="1000">
                <a:solidFill>
                  <a:srgbClr val="74869D"/>
                </a:solidFill>
                <a:latin typeface="Arial"/>
              </a:rPr>
              <a:t>I null 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dx-dataapp-recapi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...I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[("stid":</a:t>
            </a:r>
            <a:r>
              <a:rPr lang="en-US" b="1" baseline="30000" sz="1000">
                <a:solidFill>
                  <a:srgbClr val="74869D"/>
                </a:solidFill>
                <a:latin typeface="Arial"/>
              </a:rPr>
              <a:t>M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1873628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... 1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41846607936416148.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I</a:t>
            </a:r>
          </a:p>
          <a:p>
            <a:pPr indent="431800"/>
            <a:r>
              <a:rPr lang="en-US" b="1" sz="1000">
                <a:solidFill>
                  <a:srgbClr val="74869D"/>
                </a:solidFill>
                <a:latin typeface="Arial"/>
              </a:rPr>
              <a:t>I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nulllyf-dotaopp-recapi.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..I[("stid":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"4324761.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..I67F3CC18D9F5E1EA2...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I</a:t>
            </a:r>
          </a:p>
          <a:p>
            <a:pPr algn="just" indent="431800"/>
            <a:r>
              <a:rPr lang="en-US" b="1" sz="1000">
                <a:solidFill>
                  <a:srgbClr val="74869D"/>
                </a:solidFill>
                <a:latin typeface="Arial"/>
              </a:rPr>
              <a:t>I 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null 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I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dx-dataapp-recapi...![fstid”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: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"7218742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...1</a:t>
            </a:r>
            <a:r>
              <a:rPr lang="en-US" b="1" sz="1000">
                <a:solidFill>
                  <a:srgbClr val="606060"/>
                </a:solidFill>
                <a:latin typeface="Arial"/>
              </a:rPr>
              <a:t>6B81FE3C1BBC9471E</a:t>
            </a:r>
            <a:r>
              <a:rPr lang="en-US" b="1" sz="1000">
                <a:solidFill>
                  <a:srgbClr val="74869D"/>
                </a:solidFill>
                <a:latin typeface="Arial"/>
              </a:rPr>
              <a:t>...I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6696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01624" y="771144"/>
            <a:ext cx="6239256" cy="762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数据体系组织架构</a:t>
            </a:r>
          </a:p>
        </p:txBody>
      </p:sp>
      <p:sp>
        <p:nvSpPr>
          <p:cNvPr id="4" name=""/>
          <p:cNvSpPr/>
          <p:nvPr/>
        </p:nvSpPr>
        <p:spPr>
          <a:xfrm>
            <a:off x="8092440" y="7223760"/>
            <a:ext cx="1898904" cy="390144"/>
          </a:xfrm>
          <a:prstGeom prst="rect">
            <a:avLst/>
          </a:prstGeom>
          <a:solidFill>
            <a:srgbClr val="70498C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2800">
                <a:solidFill>
                  <a:srgbClr val="FFFFFF"/>
                </a:solidFill>
                <a:latin typeface="MingLiU"/>
                <a:ea typeface="MingLiU"/>
              </a:rPr>
              <a:t>基础数据部</a:t>
            </a:r>
          </a:p>
        </p:txBody>
      </p:sp>
      <p:sp>
        <p:nvSpPr>
          <p:cNvPr id="5" name=""/>
          <p:cNvSpPr/>
          <p:nvPr/>
        </p:nvSpPr>
        <p:spPr>
          <a:xfrm>
            <a:off x="1770888" y="6339840"/>
            <a:ext cx="643128" cy="786384"/>
          </a:xfrm>
          <a:prstGeom prst="rect">
            <a:avLst/>
          </a:prstGeom>
          <a:solidFill>
            <a:srgbClr val="70498C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3624"/>
              </a:lnSpc>
            </a:pPr>
            <a:r>
              <a:rPr lang="zh-TW" sz="2500">
                <a:solidFill>
                  <a:srgbClr val="FFFFFF"/>
                </a:solidFill>
                <a:latin typeface="MingLiU"/>
                <a:ea typeface="MingLiU"/>
              </a:rPr>
              <a:t>数据 接入</a:t>
            </a: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950976" y="2115312"/>
          <a:ext cx="10960608" cy="3456432"/>
        </p:xfrm>
        <a:graphic>
          <a:graphicData uri="http://schemas.openxmlformats.org/drawingml/2006/table">
            <a:tbl>
              <a:tblPr/>
              <a:tblGrid>
                <a:gridCol w="1837944"/>
                <a:gridCol w="1825752"/>
                <a:gridCol w="1825752"/>
                <a:gridCol w="1825752"/>
                <a:gridCol w="1828800"/>
                <a:gridCol w="1816608"/>
              </a:tblGrid>
              <a:tr h="1633728">
                <a:tc>
                  <a:txBody>
                    <a:bodyPr lIns="0" tIns="0" rIns="0" bIns="0" vert="vert270">
                      <a:noAutofit/>
                    </a:bodyPr>
                    <a:p>
                      <a:pPr algn="just" indent="152400">
                        <a:spcBef>
                          <a:spcPts val="2030"/>
                        </a:spcBef>
                      </a:pPr>
                      <a:r>
                        <a:rPr lang="zh-TW" sz="4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碱些</a:t>
                      </a:r>
                    </a:p>
                  </a:txBody>
                  <a:tcPr marL="0" marR="0" marT="0" marB="0" vert="vert270">
                    <a:solidFill>
                      <a:srgbClr val="2F974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ts val="5616"/>
                        </a:lnSpc>
                      </a:pPr>
                      <a:r>
                        <a:rPr lang="zh-TW" sz="4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到店 综合</a:t>
                      </a:r>
                    </a:p>
                  </a:txBody>
                  <a:tcPr marL="0" marR="0" marT="0" marB="0" anchor="b">
                    <a:solidFill>
                      <a:srgbClr val="2F974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ts val="5568"/>
                        </a:lnSpc>
                      </a:pPr>
                      <a:r>
                        <a:rPr lang="zh-TW" sz="4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酒店 旅游</a:t>
                      </a:r>
                    </a:p>
                  </a:txBody>
                  <a:tcPr marL="0" marR="0" marT="0" marB="0" anchor="b">
                    <a:solidFill>
                      <a:srgbClr val="2F974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ts val="5616"/>
                        </a:lnSpc>
                      </a:pPr>
                      <a:r>
                        <a:rPr lang="zh-TW" sz="4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猫眼 电影</a:t>
                      </a:r>
                    </a:p>
                  </a:txBody>
                  <a:tcPr marL="0" marR="0" marT="0" marB="0" anchor="b">
                    <a:solidFill>
                      <a:srgbClr val="2F974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ts val="5568"/>
                        </a:lnSpc>
                      </a:pPr>
                      <a:r>
                        <a:rPr lang="zh-TW" sz="4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外卖 配送</a:t>
                      </a:r>
                    </a:p>
                  </a:txBody>
                  <a:tcPr marL="0" marR="0" marT="0" marB="0" anchor="b">
                    <a:solidFill>
                      <a:srgbClr val="2F974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ts val="3504"/>
                        </a:lnSpc>
                      </a:pPr>
                      <a:r>
                        <a:rPr lang="zh-TW" sz="4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广告 平台</a:t>
                      </a:r>
                    </a:p>
                  </a:txBody>
                  <a:tcPr marL="0" marR="0" marT="0" marB="0" anchor="b">
                    <a:solidFill>
                      <a:srgbClr val="2F9742"/>
                    </a:solidFill>
                  </a:tcPr>
                </a:tc>
              </a:tr>
              <a:tr h="765048"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980"/>
                        </a:spcBef>
                      </a:pPr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分析师</a:t>
                      </a:r>
                    </a:p>
                  </a:txBody>
                  <a:tcPr marL="0" marR="0" marT="0" marB="0">
                    <a:solidFill>
                      <a:srgbClr val="63789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980"/>
                        </a:spcBef>
                      </a:pPr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分析师</a:t>
                      </a:r>
                    </a:p>
                  </a:txBody>
                  <a:tcPr marL="0" marR="0" marT="0" marB="0">
                    <a:solidFill>
                      <a:srgbClr val="63789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980"/>
                        </a:spcBef>
                      </a:pPr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分析师</a:t>
                      </a:r>
                    </a:p>
                  </a:txBody>
                  <a:tcPr marL="0" marR="0" marT="0" marB="0">
                    <a:solidFill>
                      <a:srgbClr val="63789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980"/>
                        </a:spcBef>
                      </a:pPr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分析师</a:t>
                      </a:r>
                    </a:p>
                  </a:txBody>
                  <a:tcPr marL="0" marR="0" marT="0" marB="0">
                    <a:solidFill>
                      <a:srgbClr val="63789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980"/>
                        </a:spcBef>
                      </a:pPr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分析师</a:t>
                      </a:r>
                    </a:p>
                  </a:txBody>
                  <a:tcPr marL="0" marR="0" marT="0" marB="0">
                    <a:solidFill>
                      <a:srgbClr val="637892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980"/>
                        </a:spcBef>
                      </a:pPr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分析师</a:t>
                      </a:r>
                    </a:p>
                  </a:txBody>
                  <a:tcPr marL="0" marR="0" marT="0" marB="0">
                    <a:solidFill>
                      <a:srgbClr val="637892"/>
                    </a:solidFill>
                  </a:tcPr>
                </a:tc>
              </a:tr>
              <a:tr h="1057656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 anchor="ctr">
                    <a:solidFill>
                      <a:srgbClr val="637893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 anchor="ctr">
                    <a:solidFill>
                      <a:srgbClr val="637893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 anchor="ctr">
                    <a:solidFill>
                      <a:srgbClr val="637893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 anchor="ctr">
                    <a:solidFill>
                      <a:srgbClr val="637893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 anchor="ctr">
                    <a:solidFill>
                      <a:srgbClr val="637893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28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 anchor="ctr">
                    <a:solidFill>
                      <a:srgbClr val="6378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2554224" y="5943600"/>
          <a:ext cx="3605784" cy="1624584"/>
        </p:xfrm>
        <a:graphic>
          <a:graphicData uri="http://schemas.openxmlformats.org/drawingml/2006/table">
            <a:tbl>
              <a:tblPr/>
              <a:tblGrid>
                <a:gridCol w="1850136"/>
                <a:gridCol w="1755648"/>
              </a:tblGrid>
              <a:tr h="78028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CN" sz="25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［流</a:t>
                      </a:r>
                      <a:r>
                        <a:rPr lang="zh-TW" sz="25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式计算</a:t>
                      </a: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2900">
                          <a:solidFill>
                            <a:srgbClr val="FFFFFF"/>
                          </a:solidFill>
                          <a:latin typeface="Arial"/>
                        </a:rPr>
                        <a:t>BI</a:t>
                      </a:r>
                      <a:r>
                        <a:rPr lang="zh-TW" sz="25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产品</a:t>
                      </a:r>
                    </a:p>
                  </a:txBody>
                  <a:tcPr marL="0" marR="0" marT="0" marB="0" anchor="ctr">
                    <a:solidFill>
                      <a:srgbClr val="637893"/>
                    </a:solidFill>
                  </a:tcPr>
                </a:tc>
              </a:tr>
              <a:tr h="84429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CN" sz="25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［离</a:t>
                      </a:r>
                      <a:r>
                        <a:rPr lang="zh-TW" sz="25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线计算</a:t>
                      </a: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CN" sz="25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［数</a:t>
                      </a:r>
                      <a:r>
                        <a:rPr lang="zh-TW" sz="25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据挖掘</a:t>
                      </a: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/>
          <p:nvPr/>
        </p:nvSpPr>
        <p:spPr>
          <a:xfrm>
            <a:off x="3236976" y="7684008"/>
            <a:ext cx="1271016" cy="265176"/>
          </a:xfrm>
          <a:prstGeom prst="rect">
            <a:avLst/>
          </a:prstGeom>
          <a:solidFill>
            <a:srgbClr val="70498C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800">
                <a:solidFill>
                  <a:srgbClr val="FFFFFF"/>
                </a:solidFill>
                <a:latin typeface="MingLiU"/>
                <a:ea typeface="MingLiU"/>
              </a:rPr>
              <a:t>幵券平台</a:t>
            </a:r>
          </a:p>
        </p:txBody>
      </p:sp>
      <p:sp>
        <p:nvSpPr>
          <p:cNvPr id="9" name=""/>
          <p:cNvSpPr/>
          <p:nvPr/>
        </p:nvSpPr>
        <p:spPr>
          <a:xfrm>
            <a:off x="5215128" y="8622792"/>
            <a:ext cx="2904744" cy="390144"/>
          </a:xfrm>
          <a:prstGeom prst="rect">
            <a:avLst/>
          </a:prstGeom>
          <a:solidFill>
            <a:srgbClr val="2E7CAC"/>
          </a:solidFill>
        </p:spPr>
        <p:txBody>
          <a:bodyPr lIns="0" tIns="0" rIns="0" bIns="0" wrap="none">
            <a:noAutofit/>
          </a:bodyPr>
          <a:p>
            <a:pPr algn="ctr" indent="0">
              <a:spcBef>
                <a:spcPts val="5180"/>
              </a:spcBef>
            </a:pPr>
            <a:r>
              <a:rPr lang="zh-TW" sz="2800">
                <a:solidFill>
                  <a:srgbClr val="FFFFFF"/>
                </a:solidFill>
                <a:latin typeface="MingLiU"/>
                <a:ea typeface="MingLiU"/>
              </a:rPr>
              <a:t>美团云</a:t>
            </a:r>
            <a:r>
              <a:rPr lang="zh-CN" sz="2800">
                <a:solidFill>
                  <a:srgbClr val="FFFFFF"/>
                </a:solidFill>
                <a:latin typeface="MingLiU"/>
                <a:ea typeface="MingLiU"/>
              </a:rPr>
              <a:t>■基</a:t>
            </a:r>
            <a:r>
              <a:rPr lang="zh-TW" sz="2800">
                <a:solidFill>
                  <a:srgbClr val="FFFFFF"/>
                </a:solidFill>
                <a:latin typeface="MingLiU"/>
                <a:ea typeface="MingLiU"/>
              </a:rPr>
              <a:t>础设施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798576" y="768096"/>
            <a:ext cx="7949184" cy="68701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330"/>
              </a:spcAft>
            </a:pPr>
            <a:r>
              <a:rPr lang="en-US" sz="7500">
                <a:solidFill>
                  <a:srgbClr val="606060"/>
                </a:solidFill>
                <a:latin typeface="Arial"/>
              </a:rPr>
              <a:t>OLAP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引擎</a:t>
            </a:r>
          </a:p>
          <a:p>
            <a:pPr marL="794580" indent="0">
              <a:spcAft>
                <a:spcPts val="280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需求特点</a:t>
            </a:r>
          </a:p>
          <a:p>
            <a:pPr marL="1112080" indent="0">
              <a:spcAft>
                <a:spcPts val="3010"/>
              </a:spcAft>
            </a:pPr>
            <a:r>
              <a:rPr lang="zh-CN" sz="3700">
                <a:latin typeface="MingLiU"/>
                <a:ea typeface="MingLiU"/>
              </a:rPr>
              <a:t>-</a:t>
            </a:r>
            <a:r>
              <a:rPr lang="zh-TW" sz="3700">
                <a:latin typeface="MingLiU"/>
                <a:ea typeface="MingLiU"/>
              </a:rPr>
              <a:t>亿级别事实</a:t>
            </a:r>
            <a:r>
              <a:rPr lang="zh-TW" sz="3900">
                <a:latin typeface="Arial"/>
                <a:ea typeface="Arial"/>
              </a:rPr>
              <a:t>,50</a:t>
            </a:r>
            <a:r>
              <a:rPr lang="zh-TW" sz="3700">
                <a:latin typeface="MingLiU"/>
                <a:ea typeface="MingLiU"/>
              </a:rPr>
              <a:t>以内指标</a:t>
            </a:r>
          </a:p>
          <a:p>
            <a:pPr marL="1112080" indent="0">
              <a:spcAft>
                <a:spcPts val="280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千万级别维度</a:t>
            </a:r>
            <a:r>
              <a:rPr lang="zh-TW" sz="3900">
                <a:latin typeface="Arial"/>
                <a:ea typeface="Arial"/>
              </a:rPr>
              <a:t>,20</a:t>
            </a:r>
            <a:r>
              <a:rPr lang="zh-TW" sz="3700">
                <a:latin typeface="MingLiU"/>
                <a:ea typeface="MingLiU"/>
              </a:rPr>
              <a:t>个以内类别</a:t>
            </a:r>
          </a:p>
          <a:p>
            <a:pPr marL="1112080" indent="0">
              <a:spcAft>
                <a:spcPts val="3360"/>
              </a:spcAft>
            </a:pPr>
            <a:r>
              <a:rPr lang="en-US" sz="3700">
                <a:latin typeface="MingLiU"/>
              </a:rPr>
              <a:t>• </a:t>
            </a:r>
            <a:r>
              <a:rPr lang="en-US" sz="3900">
                <a:latin typeface="Arial"/>
              </a:rPr>
              <a:t>TP99 </a:t>
            </a:r>
            <a:r>
              <a:rPr lang="zh-TW" sz="3900">
                <a:latin typeface="Arial"/>
                <a:ea typeface="Arial"/>
              </a:rPr>
              <a:t>&lt; </a:t>
            </a:r>
            <a:r>
              <a:rPr lang="en-US" sz="3900">
                <a:latin typeface="Arial"/>
              </a:rPr>
              <a:t>3S</a:t>
            </a:r>
          </a:p>
          <a:p>
            <a:pPr marL="1112080"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多种维度组合聚合查询</a:t>
            </a:r>
          </a:p>
        </p:txBody>
      </p:sp>
      <p:sp>
        <p:nvSpPr>
          <p:cNvPr id="3" name=""/>
          <p:cNvSpPr/>
          <p:nvPr/>
        </p:nvSpPr>
        <p:spPr>
          <a:xfrm>
            <a:off x="10323576" y="716280"/>
            <a:ext cx="2267712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4" name=""/>
          <p:cNvSpPr/>
          <p:nvPr/>
        </p:nvSpPr>
        <p:spPr>
          <a:xfrm>
            <a:off x="1965960" y="8403336"/>
            <a:ext cx="4471416" cy="493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去重指标要求精确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"/>
          <p:cNvSpPr/>
          <p:nvPr/>
        </p:nvSpPr>
        <p:spPr>
          <a:xfrm>
            <a:off x="798576" y="789432"/>
            <a:ext cx="4050792" cy="19751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820"/>
              </a:spcAft>
            </a:pPr>
            <a:r>
              <a:rPr lang="en-US" sz="7500">
                <a:solidFill>
                  <a:srgbClr val="606060"/>
                </a:solidFill>
                <a:latin typeface="Arial"/>
              </a:rPr>
              <a:t>OLAP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引擎</a:t>
            </a:r>
          </a:p>
          <a:p>
            <a:pPr marL="802708"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可能的方案</a:t>
            </a:r>
          </a:p>
        </p:txBody>
      </p:sp>
      <p:sp>
        <p:nvSpPr>
          <p:cNvPr id="4" name=""/>
          <p:cNvSpPr/>
          <p:nvPr/>
        </p:nvSpPr>
        <p:spPr>
          <a:xfrm>
            <a:off x="798576" y="3563112"/>
            <a:ext cx="10765536" cy="40660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1120208" indent="0">
              <a:spcAft>
                <a:spcPts val="3080"/>
              </a:spcAft>
            </a:pPr>
            <a:r>
              <a:rPr lang="en-US" sz="3700">
                <a:latin typeface="MingLiU"/>
              </a:rPr>
              <a:t>• </a:t>
            </a:r>
            <a:r>
              <a:rPr lang="en-US" sz="3900">
                <a:latin typeface="Arial"/>
              </a:rPr>
              <a:t>Presto </a:t>
            </a:r>
            <a:r>
              <a:rPr lang="zh-TW" sz="3900">
                <a:latin typeface="Arial"/>
                <a:ea typeface="Arial"/>
              </a:rPr>
              <a:t>/ </a:t>
            </a:r>
            <a:r>
              <a:rPr lang="en-US" sz="3900">
                <a:latin typeface="Arial"/>
              </a:rPr>
              <a:t>Hive </a:t>
            </a:r>
            <a:r>
              <a:rPr lang="zh-TW" sz="3900">
                <a:latin typeface="Arial"/>
                <a:ea typeface="Arial"/>
              </a:rPr>
              <a:t>/ </a:t>
            </a:r>
            <a:r>
              <a:rPr lang="en-US" sz="3900">
                <a:latin typeface="Arial"/>
              </a:rPr>
              <a:t>Spark on ORC File </a:t>
            </a:r>
            <a:r>
              <a:rPr lang="zh-TW" sz="3700">
                <a:latin typeface="MingLiU"/>
                <a:ea typeface="MingLiU"/>
              </a:rPr>
              <a:t>宽表</a:t>
            </a:r>
          </a:p>
          <a:p>
            <a:pPr marL="1120208" indent="0">
              <a:spcAft>
                <a:spcPts val="2800"/>
              </a:spcAft>
            </a:pPr>
            <a:r>
              <a:rPr lang="en-US" sz="3700">
                <a:latin typeface="MingLiU"/>
              </a:rPr>
              <a:t>• </a:t>
            </a:r>
            <a:r>
              <a:rPr lang="en-US" sz="3900">
                <a:latin typeface="Arial"/>
              </a:rPr>
              <a:t>Hive grouping set </a:t>
            </a:r>
            <a:r>
              <a:rPr lang="zh-TW" sz="3700">
                <a:latin typeface="MingLiU"/>
                <a:ea typeface="MingLiU"/>
              </a:rPr>
              <a:t>导入 </a:t>
            </a:r>
            <a:r>
              <a:rPr lang="en-US" sz="3900">
                <a:latin typeface="Arial"/>
              </a:rPr>
              <a:t>HBase </a:t>
            </a:r>
            <a:r>
              <a:rPr lang="zh-TW" sz="3900">
                <a:latin typeface="Arial"/>
                <a:ea typeface="Arial"/>
              </a:rPr>
              <a:t>+ </a:t>
            </a:r>
            <a:r>
              <a:rPr lang="zh-TW" sz="3700">
                <a:latin typeface="MingLiU"/>
                <a:ea typeface="MingLiU"/>
              </a:rPr>
              <a:t>二级索引</a:t>
            </a:r>
          </a:p>
          <a:p>
            <a:pPr marL="1120208" indent="0">
              <a:spcAft>
                <a:spcPts val="3080"/>
              </a:spcAft>
            </a:pPr>
            <a:r>
              <a:rPr lang="en-US" sz="3700">
                <a:latin typeface="MingLiU"/>
              </a:rPr>
              <a:t>• </a:t>
            </a:r>
            <a:r>
              <a:rPr lang="en-US" sz="3900">
                <a:latin typeface="Arial"/>
              </a:rPr>
              <a:t>Druid</a:t>
            </a:r>
          </a:p>
          <a:p>
            <a:pPr marL="1120208" indent="0"/>
            <a:r>
              <a:rPr lang="en-US" sz="3700">
                <a:latin typeface="MingLiU"/>
              </a:rPr>
              <a:t>• </a:t>
            </a:r>
            <a:r>
              <a:rPr lang="en-US" sz="3900">
                <a:latin typeface="Arial"/>
              </a:rPr>
              <a:t>ElasticSearch</a:t>
            </a:r>
          </a:p>
        </p:txBody>
      </p:sp>
      <p:sp>
        <p:nvSpPr>
          <p:cNvPr id="5" name=""/>
          <p:cNvSpPr/>
          <p:nvPr/>
        </p:nvSpPr>
        <p:spPr>
          <a:xfrm>
            <a:off x="10323576" y="716280"/>
            <a:ext cx="2267712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37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37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6" name=""/>
          <p:cNvSpPr/>
          <p:nvPr/>
        </p:nvSpPr>
        <p:spPr>
          <a:xfrm>
            <a:off x="1965960" y="8412480"/>
            <a:ext cx="1594104" cy="493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700">
                <a:latin typeface="MingLiU"/>
              </a:rPr>
              <a:t>• </a:t>
            </a:r>
            <a:r>
              <a:rPr lang="en-US" sz="3900">
                <a:latin typeface="Arial"/>
              </a:rPr>
              <a:t>Kylin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798576" y="768096"/>
            <a:ext cx="3602736" cy="2097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310"/>
              </a:spcAft>
            </a:pPr>
            <a:r>
              <a:rPr lang="en-US" sz="7500">
                <a:solidFill>
                  <a:srgbClr val="606060"/>
                </a:solidFill>
                <a:latin typeface="Arial"/>
              </a:rPr>
              <a:t>OLAP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引擎</a:t>
            </a:r>
          </a:p>
          <a:p>
            <a:pPr marL="802708"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探索思路</a:t>
            </a:r>
          </a:p>
        </p:txBody>
      </p:sp>
      <p:sp>
        <p:nvSpPr>
          <p:cNvPr id="4" name=""/>
          <p:cNvSpPr/>
          <p:nvPr/>
        </p:nvSpPr>
        <p:spPr>
          <a:xfrm>
            <a:off x="1965960" y="3636264"/>
            <a:ext cx="9592056" cy="5065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5184"/>
              </a:lnSpc>
              <a:spcAft>
                <a:spcPts val="287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考虑稳定性,成熟度，掌控力，社区活跃度, 先大力尝试</a:t>
            </a:r>
            <a:r>
              <a:rPr lang="en-US" sz="3900">
                <a:latin typeface="Arial"/>
              </a:rPr>
              <a:t>Kylin,</a:t>
            </a:r>
            <a:r>
              <a:rPr lang="zh-TW" sz="3700">
                <a:latin typeface="MingLiU"/>
                <a:ea typeface="MingLiU"/>
              </a:rPr>
              <a:t>并在业务线尝试落地</a:t>
            </a:r>
          </a:p>
          <a:p>
            <a:pPr marL="460824" indent="-508000">
              <a:lnSpc>
                <a:spcPts val="5712"/>
              </a:lnSpc>
              <a:spcAft>
                <a:spcPts val="287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基于 </a:t>
            </a:r>
            <a:r>
              <a:rPr lang="en-US" sz="3900">
                <a:latin typeface="Arial"/>
              </a:rPr>
              <a:t>Star Schema Benchmark,</a:t>
            </a:r>
            <a:r>
              <a:rPr lang="zh-TW" sz="3700">
                <a:latin typeface="MingLiU"/>
                <a:ea typeface="MingLiU"/>
              </a:rPr>
              <a:t>构造 </a:t>
            </a:r>
            <a:r>
              <a:rPr lang="en-US" sz="3900">
                <a:latin typeface="Arial"/>
              </a:rPr>
              <a:t>OLAP </a:t>
            </a:r>
            <a:r>
              <a:rPr lang="zh-TW" sz="3700">
                <a:latin typeface="MingLiU"/>
                <a:ea typeface="MingLiU"/>
              </a:rPr>
              <a:t>场景測试数据，对社区方案对比測试</a:t>
            </a:r>
          </a:p>
          <a:p>
            <a:pPr marL="460824" indent="-508000">
              <a:lnSpc>
                <a:spcPts val="5376"/>
              </a:lnSpc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分孚进展并收集业务特殊需求后,迭代测 试用例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630424" y="3172968"/>
            <a:ext cx="548640" cy="21640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2073128" y="3130296"/>
            <a:ext cx="591312" cy="295656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829056" y="768096"/>
            <a:ext cx="7598664" cy="8473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0">
                <a:solidFill>
                  <a:srgbClr val="606060"/>
                </a:solidFill>
                <a:latin typeface="Arial"/>
              </a:rPr>
              <a:t>Kylin </a:t>
            </a:r>
            <a:r>
              <a:rPr lang="zh-TW" sz="7500">
                <a:solidFill>
                  <a:srgbClr val="606060"/>
                </a:solidFill>
                <a:latin typeface="Arial"/>
                <a:ea typeface="Arial"/>
              </a:rPr>
              <a:t>- </a:t>
            </a:r>
            <a:r>
              <a:rPr lang="en-US" sz="7500">
                <a:solidFill>
                  <a:srgbClr val="606060"/>
                </a:solidFill>
                <a:latin typeface="Arial"/>
              </a:rPr>
              <a:t>OLAP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分析引擎</a:t>
            </a:r>
          </a:p>
        </p:txBody>
      </p:sp>
      <p:sp>
        <p:nvSpPr>
          <p:cNvPr id="6" name=""/>
          <p:cNvSpPr/>
          <p:nvPr/>
        </p:nvSpPr>
        <p:spPr>
          <a:xfrm>
            <a:off x="667512" y="2700528"/>
            <a:ext cx="3627120" cy="204216"/>
          </a:xfrm>
          <a:prstGeom prst="rect">
            <a:avLst/>
          </a:prstGeom>
          <a:solidFill>
            <a:srgbClr val="3F8DBB"/>
          </a:solidFill>
        </p:spPr>
        <p:txBody>
          <a:bodyPr lIns="0" tIns="0" rIns="0" bIns="0" wrap="none">
            <a:noAutofit/>
          </a:bodyPr>
          <a:p>
            <a:pPr indent="241300"/>
            <a:r>
              <a:rPr lang="en-US" sz="3700">
                <a:solidFill>
                  <a:srgbClr val="B7D0EC"/>
                </a:solidFill>
                <a:latin typeface="Arial"/>
              </a:rPr>
              <a:t>Kylin </a:t>
            </a:r>
            <a:r>
              <a:rPr lang="en-US" sz="1000">
                <a:solidFill>
                  <a:srgbClr val="8BB8CF"/>
                </a:solidFill>
                <a:latin typeface="Arial"/>
              </a:rPr>
              <a:t>Query </a:t>
            </a:r>
            <a:r>
              <a:rPr lang="en-US" sz="1000">
                <a:solidFill>
                  <a:srgbClr val="A9A9A9"/>
                </a:solidFill>
                <a:latin typeface="Arial"/>
              </a:rPr>
              <a:t>Cubes </a:t>
            </a:r>
            <a:r>
              <a:rPr lang="en-US" sz="1000">
                <a:solidFill>
                  <a:srgbClr val="8BB8CF"/>
                </a:solidFill>
                <a:latin typeface="Arial"/>
              </a:rPr>
              <a:t>Jobs Tables Admin</a:t>
            </a:r>
          </a:p>
        </p:txBody>
      </p:sp>
      <p:sp>
        <p:nvSpPr>
          <p:cNvPr id="7" name=""/>
          <p:cNvSpPr/>
          <p:nvPr/>
        </p:nvSpPr>
        <p:spPr>
          <a:xfrm>
            <a:off x="10902696" y="2721864"/>
            <a:ext cx="1734312" cy="146304"/>
          </a:xfrm>
          <a:prstGeom prst="rect">
            <a:avLst/>
          </a:prstGeom>
          <a:solidFill>
            <a:srgbClr val="3F8CBA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50">
                <a:solidFill>
                  <a:srgbClr val="B7D0EC"/>
                </a:solidFill>
                <a:latin typeface="Times New Roman"/>
              </a:rPr>
              <a:t>■ </a:t>
            </a:r>
            <a:r>
              <a:rPr lang="en-US" b="1" sz="950">
                <a:solidFill>
                  <a:srgbClr val="8BB8CF"/>
                </a:solidFill>
                <a:latin typeface="Times New Roman"/>
              </a:rPr>
              <a:t>Help </a:t>
            </a:r>
            <a:r>
              <a:rPr lang="en-US" b="1" sz="950">
                <a:solidFill>
                  <a:srgbClr val="B7D0EC"/>
                </a:solidFill>
                <a:latin typeface="Times New Roman"/>
              </a:rPr>
              <a:t>■ </a:t>
            </a:r>
            <a:r>
              <a:rPr lang="en-US" b="1" sz="950">
                <a:solidFill>
                  <a:srgbClr val="8BB8CF"/>
                </a:solidFill>
                <a:latin typeface="Times New Roman"/>
              </a:rPr>
              <a:t>WeAoome. ADMIN </a:t>
            </a:r>
            <a:r>
              <a:rPr lang="en-US" b="1" sz="950">
                <a:solidFill>
                  <a:srgbClr val="B7D0EC"/>
                </a:solidFill>
                <a:latin typeface="Times New Roman"/>
              </a:rPr>
              <a:t>■</a:t>
            </a:r>
          </a:p>
        </p:txBody>
      </p:sp>
      <p:sp>
        <p:nvSpPr>
          <p:cNvPr id="8" name=""/>
          <p:cNvSpPr/>
          <p:nvPr/>
        </p:nvSpPr>
        <p:spPr>
          <a:xfrm>
            <a:off x="490728" y="3172968"/>
            <a:ext cx="728472" cy="2103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300">
                <a:solidFill>
                  <a:srgbClr val="30302F"/>
                </a:solidFill>
                <a:latin typeface="Arial"/>
              </a:rPr>
              <a:t>Project:</a:t>
            </a:r>
          </a:p>
        </p:txBody>
      </p:sp>
      <p:sp>
        <p:nvSpPr>
          <p:cNvPr id="9" name=""/>
          <p:cNvSpPr/>
          <p:nvPr/>
        </p:nvSpPr>
        <p:spPr>
          <a:xfrm>
            <a:off x="1328928" y="3212592"/>
            <a:ext cx="822960" cy="140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50">
                <a:solidFill>
                  <a:srgbClr val="74869D"/>
                </a:solidFill>
                <a:latin typeface="Times New Roman"/>
              </a:rPr>
              <a:t>watmai ctolphin</a:t>
            </a:r>
          </a:p>
        </p:txBody>
      </p:sp>
      <p:sp>
        <p:nvSpPr>
          <p:cNvPr id="10" name=""/>
          <p:cNvSpPr/>
          <p:nvPr/>
        </p:nvSpPr>
        <p:spPr>
          <a:xfrm>
            <a:off x="3557016" y="3169920"/>
            <a:ext cx="2499360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300">
                <a:solidFill>
                  <a:srgbClr val="30302F"/>
                </a:solidFill>
                <a:latin typeface="Arial"/>
              </a:rPr>
              <a:t>Cube Name:</a:t>
            </a:r>
            <a:r>
              <a:rPr lang="en-US" sz="1300">
                <a:solidFill>
                  <a:srgbClr val="53ABDB"/>
                </a:solidFill>
                <a:latin typeface="Arial"/>
              </a:rPr>
              <a:t>Q</a:t>
            </a:r>
          </a:p>
        </p:txBody>
      </p:sp>
      <p:sp>
        <p:nvSpPr>
          <p:cNvPr id="11" name=""/>
          <p:cNvSpPr/>
          <p:nvPr/>
        </p:nvSpPr>
        <p:spPr>
          <a:xfrm>
            <a:off x="481584" y="3925824"/>
            <a:ext cx="402336" cy="1310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00">
                <a:solidFill>
                  <a:srgbClr val="74869D"/>
                </a:solidFill>
                <a:latin typeface="Arial"/>
              </a:rPr>
              <a:t>Cub«$</a:t>
            </a:r>
          </a:p>
        </p:txBody>
      </p:sp>
      <p:sp>
        <p:nvSpPr>
          <p:cNvPr id="12" name=""/>
          <p:cNvSpPr/>
          <p:nvPr/>
        </p:nvSpPr>
        <p:spPr>
          <a:xfrm>
            <a:off x="713232" y="5477256"/>
            <a:ext cx="1167384" cy="1889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279400"/>
            <a:r>
              <a:rPr lang="en-US" sz="1300">
                <a:solidFill>
                  <a:srgbClr val="8BB8CF"/>
                </a:solidFill>
                <a:latin typeface="Arial"/>
              </a:rPr>
              <a:t>Cube Designer</a:t>
            </a:r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426720" y="4328160"/>
          <a:ext cx="12076176" cy="1075944"/>
        </p:xfrm>
        <a:graphic>
          <a:graphicData uri="http://schemas.openxmlformats.org/drawingml/2006/table">
            <a:tbl>
              <a:tblPr/>
              <a:tblGrid>
                <a:gridCol w="621792"/>
                <a:gridCol w="1130808"/>
                <a:gridCol w="563880"/>
                <a:gridCol w="1118616"/>
                <a:gridCol w="1021080"/>
                <a:gridCol w="1502664"/>
                <a:gridCol w="1868424"/>
                <a:gridCol w="816864"/>
                <a:gridCol w="1938528"/>
                <a:gridCol w="801624"/>
                <a:gridCol w="691896"/>
              </a:tblGrid>
              <a:tr h="21945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Name </a:t>
                      </a:r>
                      <a:r>
                        <a:rPr lang="en-US" b="1" sz="900">
                          <a:solidFill>
                            <a:srgbClr val="30302F"/>
                          </a:solidFill>
                          <a:latin typeface="Arial"/>
                        </a:rPr>
                        <a:t>#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715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Status </a:t>
                      </a:r>
                      <a:r>
                        <a:rPr lang="en-US" b="1" sz="900">
                          <a:solidFill>
                            <a:srgbClr val="30302F"/>
                          </a:solidFill>
                          <a:latin typeface="Arial"/>
                        </a:rPr>
                        <a:t>#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286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Cube Size </a:t>
                      </a:r>
                      <a:r>
                        <a:rPr lang="en-US" b="1" sz="900">
                          <a:solidFill>
                            <a:srgbClr val="30302F"/>
                          </a:solidFill>
                          <a:latin typeface="Arial"/>
                        </a:rPr>
                        <a:t>$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778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Source Records </a:t>
                      </a:r>
                      <a:r>
                        <a:rPr lang="en-US" b="1" sz="900">
                          <a:solidFill>
                            <a:srgbClr val="30302F"/>
                          </a:solidFill>
                          <a:latin typeface="Arial"/>
                        </a:rPr>
                        <a:t>€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Last Build Time </a:t>
                      </a:r>
                      <a:r>
                        <a:rPr lang="en-US" b="1" sz="900">
                          <a:solidFill>
                            <a:srgbClr val="30302F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905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Owrwr </a:t>
                      </a:r>
                      <a:r>
                        <a:rPr lang="en-US" b="1" sz="900">
                          <a:solidFill>
                            <a:srgbClr val="30302F"/>
                          </a:solidFill>
                          <a:latin typeface="Arial"/>
                        </a:rPr>
                        <a:t>$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143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Create Time </a:t>
                      </a:r>
                      <a:r>
                        <a:rPr lang="en-US" b="1" sz="900">
                          <a:solidFill>
                            <a:srgbClr val="30302F"/>
                          </a:solidFill>
                          <a:latin typeface="Arial"/>
                        </a:rPr>
                        <a:t>$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Actions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52900"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Admins</a:t>
                      </a:r>
                    </a:p>
                  </a:txBody>
                  <a:tcPr marL="0" marR="0" marT="0" marB="0"/>
                </a:tc>
              </a:tr>
              <a:tr h="347472"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900">
                          <a:solidFill>
                            <a:srgbClr val="53ABDB"/>
                          </a:solidFill>
                          <a:latin typeface="Arial"/>
                        </a:rPr>
                        <a:t>O </a:t>
                      </a:r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app_dt_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poi audit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286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22.54 GB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1778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35,704.918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2016*04-15 17:14:28 GMT+8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ADMIN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143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2016-04-15 14:19X)9 GMT-8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103700" indent="0"/>
                      <a:r>
                        <a:rPr lang="en-US" b="1" sz="750">
                          <a:solidFill>
                            <a:srgbClr val="A9A9A9"/>
                          </a:solidFill>
                          <a:latin typeface="Arial"/>
                        </a:rPr>
                        <a:t>Action </a:t>
                      </a:r>
                      <a:r>
                        <a:rPr lang="en-US" b="1" sz="750">
                          <a:solidFill>
                            <a:srgbClr val="606060"/>
                          </a:solidFill>
                          <a:latin typeface="Arial"/>
                        </a:rPr>
                        <a:t>■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52900" indent="0"/>
                      <a:r>
                        <a:rPr lang="en-US" b="1" sz="750">
                          <a:solidFill>
                            <a:srgbClr val="A9A9A9"/>
                          </a:solidFill>
                          <a:latin typeface="Arial"/>
                        </a:rPr>
                        <a:t>Action </a:t>
                      </a:r>
                      <a:r>
                        <a:rPr lang="en-US" b="1" sz="750">
                          <a:solidFill>
                            <a:srgbClr val="606060"/>
                          </a:solidFill>
                          <a:latin typeface="Arial"/>
                        </a:rPr>
                        <a:t>▼</a:t>
                      </a:r>
                    </a:p>
                  </a:txBody>
                  <a:tcPr marL="0" marR="0" marT="0" marB="0" anchor="ctr"/>
                </a:tc>
              </a:tr>
              <a:tr h="509016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Grid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667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Visualization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SOL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397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JSON&lt;Cube)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JSON(Mode&lt;)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Access     Notification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2540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HBase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50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777240" y="5858256"/>
          <a:ext cx="11408664" cy="3188208"/>
        </p:xfrm>
        <a:graphic>
          <a:graphicData uri="http://schemas.openxmlformats.org/drawingml/2006/table">
            <a:tbl>
              <a:tblPr/>
              <a:tblGrid>
                <a:gridCol w="240792"/>
                <a:gridCol w="947928"/>
                <a:gridCol w="1484376"/>
                <a:gridCol w="1776984"/>
                <a:gridCol w="1621536"/>
                <a:gridCol w="597408"/>
                <a:gridCol w="1883664"/>
                <a:gridCol w="917448"/>
                <a:gridCol w="1938528"/>
              </a:tblGrid>
              <a:tr h="185928">
                <a:tc rowSpan="2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  <a:tc gridSpan="8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900"/>
                    </a:p>
                  </a:txBody>
                  <a:tcPr marL="0" marR="0" marT="0" marB="0"/>
                </a:tc>
              </a:tr>
              <a:tr h="868680">
                <a:tc vMerge="1">
                  <a:txBody>
                    <a:bodyPr lIns="0" tIns="0" rIns="0" bIns="0">
                      <a:noAutofit/>
                    </a:bodyPr>
                    <a:p>
                      <a:endParaRPr sz="4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just" indent="177800">
                        <a:spcAft>
                          <a:spcPts val="140"/>
                        </a:spcAft>
                      </a:pPr>
                      <a:r>
                        <a:rPr lang="en-US" b="1" i="1" sz="900">
                          <a:solidFill>
                            <a:srgbClr val="4A87B3"/>
                          </a:solidFill>
                          <a:latin typeface="Arial"/>
                        </a:rPr>
                        <a:t>2</a:t>
                      </a:r>
                    </a:p>
                    <a:p>
                      <a:pPr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Cube Info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Data 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546100">
                        <a:spcAft>
                          <a:spcPts val="140"/>
                        </a:spcAft>
                      </a:pPr>
                      <a:r>
                        <a:rPr lang="en-US" b="1" i="1" sz="900">
                          <a:solidFill>
                            <a:srgbClr val="74869D"/>
                          </a:solidFill>
                          <a:latin typeface="Arial"/>
                        </a:rPr>
                        <a:t>2</a:t>
                      </a:r>
                    </a:p>
                    <a:p>
                      <a:pPr indent="4064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Dimensions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30200">
                        <a:spcAft>
                          <a:spcPts val="140"/>
                        </a:spcAft>
                      </a:pPr>
                      <a:r>
                        <a:rPr lang="en-US" b="1" i="1" sz="900">
                          <a:solidFill>
                            <a:srgbClr val="4A87B3"/>
                          </a:solidFill>
                          <a:latin typeface="Arial"/>
                        </a:rPr>
                        <a:t>2</a:t>
                      </a:r>
                    </a:p>
                    <a:p>
                      <a:pPr indent="2540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Measures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Aft>
                          <a:spcPts val="840"/>
                        </a:spcAft>
                      </a:pPr>
                      <a:r>
                        <a:rPr lang="en-US" b="1" sz="900">
                          <a:latin typeface="Arial"/>
                        </a:rPr>
                        <a:t>3</a:t>
                      </a:r>
                    </a:p>
                    <a:p>
                      <a:pPr algn="ctr" indent="0"/>
                      <a:r>
                        <a:rPr lang="en-US" b="1" sz="900">
                          <a:solidFill>
                            <a:srgbClr val="B7D0EC"/>
                          </a:solidFill>
                          <a:latin typeface="Arial"/>
                        </a:rPr>
                        <a:t>Filter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624400" indent="0"/>
                      <a:r>
                        <a:rPr lang="en-US" b="1" sz="900">
                          <a:solidFill>
                            <a:srgbClr val="B7D0EC"/>
                          </a:solidFill>
                          <a:latin typeface="Arial"/>
                        </a:rPr>
                        <a:t>Refresh Setting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b="1" sz="900">
                          <a:solidFill>
                            <a:srgbClr val="A9A9A9"/>
                          </a:solidFill>
                          <a:latin typeface="Arial"/>
                          <a:ea typeface="Arial"/>
                        </a:rPr>
                        <a:t>----------V </a:t>
                      </a:r>
                      <a:r>
                        <a:rPr lang="en-US" b="1" i="1" baseline="30000" sz="900">
                          <a:solidFill>
                            <a:srgbClr val="A9A9A9"/>
                          </a:solidFill>
                          <a:latin typeface="Arial"/>
                        </a:rPr>
                        <a:t>9</a:t>
                      </a:r>
                      <a:r>
                        <a:rPr lang="en-US" b="1" i="1" sz="900">
                          <a:solidFill>
                            <a:srgbClr val="A9A9A9"/>
                          </a:solidFill>
                          <a:latin typeface="Arial"/>
                        </a:rPr>
                        <a:t> i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marR="560900" indent="0">
                        <a:spcAft>
                          <a:spcPts val="840"/>
                        </a:spcAft>
                      </a:pPr>
                      <a:r>
                        <a:rPr lang="en-US" b="1" sz="900">
                          <a:solidFill>
                            <a:srgbClr val="A9A9A9"/>
                          </a:solidFill>
                          <a:latin typeface="Arial"/>
                        </a:rPr>
                        <a:t>o</a:t>
                      </a:r>
                    </a:p>
                    <a:p>
                      <a:pPr indent="0"/>
                      <a:r>
                        <a:rPr lang="en-US" b="1" sz="900">
                          <a:solidFill>
                            <a:srgbClr val="B7D0EC"/>
                          </a:solidFill>
                          <a:latin typeface="Arial"/>
                        </a:rPr>
                        <a:t>itting              Overview</a:t>
                      </a:r>
                    </a:p>
                  </a:txBody>
                  <a:tcPr marL="0" marR="0" marT="0" marB="0"/>
                </a:tc>
              </a:tr>
              <a:tr h="234696">
                <a:tc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b="1" sz="900">
                          <a:solidFill>
                            <a:srgbClr val="B7D0EC"/>
                          </a:solidFill>
                          <a:latin typeface="Arial"/>
                          <a:ea typeface="Arial"/>
                        </a:rPr>
                        <a:t>:</a:t>
                      </a:r>
                      <a:r>
                        <a:rPr lang="en-US" b="1" sz="900">
                          <a:solidFill>
                            <a:srgbClr val="B7D0EC"/>
                          </a:solidFill>
                          <a:latin typeface="Arial"/>
                        </a:rPr>
                        <a:t>ilter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cap="small" sz="1800">
                          <a:solidFill>
                            <a:srgbClr val="A9A9A9"/>
                          </a:solidFill>
                          <a:latin typeface="Times New Roman"/>
                        </a:rPr>
                        <a:t>q|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200"/>
                    </a:p>
                  </a:txBody>
                  <a:tcPr marL="0" marR="0" marT="0" marB="0"/>
                </a:tc>
              </a:tr>
              <a:tr h="44196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175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14900"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Expre^ion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649800"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Param Type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Param Value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4290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Return T^pe</a:t>
                      </a:r>
                    </a:p>
                  </a:txBody>
                  <a:tcPr marL="0" marR="0" marT="0" marB="0" anchor="ctr"/>
                </a:tc>
              </a:tr>
              <a:tr h="32613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175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_COUNT_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14900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649800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constant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6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429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bigint</a:t>
                      </a:r>
                    </a:p>
                  </a:txBody>
                  <a:tcPr marL="0" marR="0" marT="0" marB="0" anchor="ctr"/>
                </a:tc>
              </a:tr>
              <a:tr h="3139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 lIns="0" tIns="0" rIns="0" bIns="0">
                      <a:noAutofit/>
                    </a:bodyPr>
                    <a:p>
                      <a:pPr indent="3048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AUDIT_ACT_COST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14900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SUM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649800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column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AUD&lt;T_ACT_COST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429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deamal</a:t>
                      </a:r>
                    </a:p>
                  </a:txBody>
                  <a:tcPr marL="0" marR="0" marT="0" marB="0" anchor="ctr"/>
                </a:tc>
              </a:tr>
              <a:tr h="34442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 lIns="0" tIns="0" rIns="0" bIns="0">
                      <a:noAutofit/>
                    </a:bodyPr>
                    <a:p>
                      <a:pPr indent="3048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AUDIT ACT ORD AMT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14900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SUM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649800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column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AUDIT ACT ORD AMT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429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decimal</a:t>
                      </a:r>
                    </a:p>
                  </a:txBody>
                  <a:tcPr marL="0" marR="0" marT="0" marB="0" anchor="ctr"/>
                </a:tc>
              </a:tr>
              <a:tr h="30480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 lIns="0" tIns="0" rIns="0" bIns="0">
                      <a:noAutofit/>
                    </a:bodyPr>
                    <a:p>
                      <a:pPr indent="3048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OLP_ORD_NUM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814900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SUM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pPr marL="649800" indent="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column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OLP_ORD_NUM</a:t>
                      </a:r>
                    </a:p>
                  </a:txBody>
                  <a:tcPr marL="0" marR="0" marT="0" marB="0" anchor="ctr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429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bigint</a:t>
                      </a:r>
                    </a:p>
                  </a:txBody>
                  <a:tcPr marL="0" marR="0" marT="0" marB="0" anchor="ctr"/>
                </a:tc>
              </a:tr>
              <a:tr h="167640">
                <a:tc>
                  <a:txBody>
                    <a:bodyPr lIns="0" tIns="0" rIns="0" bIns="0">
                      <a:noAutofit/>
                    </a:bodyPr>
                    <a:p>
                      <a:pPr algn="just" indent="0"/>
                      <a:r>
                        <a:rPr lang="en-US" b="1" sz="900">
                          <a:solidFill>
                            <a:srgbClr val="606060"/>
                          </a:solidFill>
                          <a:latin typeface="Arial"/>
                        </a:rPr>
                        <a:t>.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3175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CCC A ■ .T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8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marL="1056200" indent="0"/>
                      <a:r>
                        <a:rPr lang="en-US" sz="2000">
                          <a:solidFill>
                            <a:srgbClr val="606060"/>
                          </a:solidFill>
                          <a:latin typeface="MingLiU"/>
                        </a:rPr>
                        <a:t>・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8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8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165100"/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cr»c </a:t>
                      </a:r>
                      <a:r>
                        <a:rPr lang="en-US" cap="small" sz="550">
                          <a:solidFill>
                            <a:srgbClr val="74869D"/>
                          </a:solidFill>
                          <a:latin typeface="Arial"/>
                        </a:rPr>
                        <a:t>a</a:t>
                      </a:r>
                      <a:r>
                        <a:rPr lang="en-US" b="1" sz="900">
                          <a:solidFill>
                            <a:srgbClr val="74869D"/>
                          </a:solidFill>
                          <a:latin typeface="Arial"/>
                        </a:rPr>
                        <a:t> a </a:t>
                      </a:r>
                      <a:r>
                        <a:rPr lang="en-US" b="1" i="1" sz="900">
                          <a:solidFill>
                            <a:srgbClr val="74869D"/>
                          </a:solidFill>
                          <a:latin typeface="Arial"/>
                        </a:rPr>
                        <a:t>rr zccc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8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80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"/>
          <p:cNvSpPr/>
          <p:nvPr/>
        </p:nvSpPr>
        <p:spPr>
          <a:xfrm>
            <a:off x="5236464" y="9150096"/>
            <a:ext cx="2545080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b="1" sz="900">
                <a:solidFill>
                  <a:srgbClr val="74869D"/>
                </a:solidFill>
                <a:latin typeface="Arial"/>
              </a:rPr>
              <a:t>*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Apache Kylin </a:t>
            </a:r>
            <a:r>
              <a:rPr lang="zh-TW" sz="950">
                <a:solidFill>
                  <a:srgbClr val="74869D"/>
                </a:solidFill>
                <a:latin typeface="MingLiU"/>
                <a:ea typeface="MingLiU"/>
              </a:rPr>
              <a:t>智 </a:t>
            </a:r>
            <a:r>
              <a:rPr lang="en-US" b="1" sz="900">
                <a:solidFill>
                  <a:srgbClr val="A9A9A9"/>
                </a:solidFill>
                <a:latin typeface="Arial"/>
              </a:rPr>
              <a:t>Apache Kylin Community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07720" y="829056"/>
            <a:ext cx="8354568" cy="6248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355600"/>
            <a:r>
              <a:rPr lang="en-US" sz="7500">
                <a:solidFill>
                  <a:srgbClr val="606060"/>
                </a:solidFill>
                <a:latin typeface="Arial"/>
              </a:rPr>
              <a:t>StarSchemaBenchmark</a:t>
            </a:r>
          </a:p>
        </p:txBody>
      </p:sp>
      <p:sp>
        <p:nvSpPr>
          <p:cNvPr id="3" name=""/>
          <p:cNvSpPr/>
          <p:nvPr/>
        </p:nvSpPr>
        <p:spPr>
          <a:xfrm>
            <a:off x="5276088" y="2816352"/>
            <a:ext cx="1182624" cy="1950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606060"/>
                </a:solidFill>
                <a:latin typeface="Arial"/>
              </a:rPr>
              <a:t>LhCDTOERLO.)</a:t>
            </a:r>
          </a:p>
        </p:txBody>
      </p:sp>
      <p:sp>
        <p:nvSpPr>
          <p:cNvPr id="4" name=""/>
          <p:cNvSpPr/>
          <p:nvPr/>
        </p:nvSpPr>
        <p:spPr>
          <a:xfrm>
            <a:off x="3435096" y="3313176"/>
            <a:ext cx="649224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30302F"/>
                </a:solidFill>
                <a:latin typeface="Arial"/>
              </a:rPr>
              <a:t>cusn^r</a:t>
            </a:r>
          </a:p>
        </p:txBody>
      </p:sp>
      <p:sp>
        <p:nvSpPr>
          <p:cNvPr id="5" name=""/>
          <p:cNvSpPr/>
          <p:nvPr/>
        </p:nvSpPr>
        <p:spPr>
          <a:xfrm>
            <a:off x="7217664" y="3340608"/>
            <a:ext cx="643128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PAR</a:t>
            </a:r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■心</a:t>
            </a:r>
          </a:p>
        </p:txBody>
      </p:sp>
      <p:sp>
        <p:nvSpPr>
          <p:cNvPr id="6" name=""/>
          <p:cNvSpPr/>
          <p:nvPr/>
        </p:nvSpPr>
        <p:spPr>
          <a:xfrm>
            <a:off x="3438144" y="3630168"/>
            <a:ext cx="426720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300">
                <a:solidFill>
                  <a:srgbClr val="30302F"/>
                </a:solidFill>
                <a:latin typeface="Arial"/>
              </a:rPr>
              <a:t>IWVE</a:t>
            </a:r>
          </a:p>
        </p:txBody>
      </p:sp>
      <p:sp>
        <p:nvSpPr>
          <p:cNvPr id="7" name=""/>
          <p:cNvSpPr/>
          <p:nvPr/>
        </p:nvSpPr>
        <p:spPr>
          <a:xfrm>
            <a:off x="7217664" y="3669792"/>
            <a:ext cx="420624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NAf^E</a:t>
            </a:r>
          </a:p>
        </p:txBody>
      </p:sp>
      <p:sp>
        <p:nvSpPr>
          <p:cNvPr id="8" name=""/>
          <p:cNvSpPr/>
          <p:nvPr/>
        </p:nvSpPr>
        <p:spPr>
          <a:xfrm>
            <a:off x="3416808" y="3953256"/>
            <a:ext cx="667512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ACCRES</a:t>
            </a:r>
          </a:p>
        </p:txBody>
      </p:sp>
      <p:sp>
        <p:nvSpPr>
          <p:cNvPr id="9" name=""/>
          <p:cNvSpPr/>
          <p:nvPr/>
        </p:nvSpPr>
        <p:spPr>
          <a:xfrm>
            <a:off x="7217664" y="4014216"/>
            <a:ext cx="411480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IVFCR</a:t>
            </a:r>
          </a:p>
        </p:txBody>
      </p:sp>
      <p:sp>
        <p:nvSpPr>
          <p:cNvPr id="10" name=""/>
          <p:cNvSpPr/>
          <p:nvPr/>
        </p:nvSpPr>
        <p:spPr>
          <a:xfrm>
            <a:off x="3435096" y="4270248"/>
            <a:ext cx="350520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606060"/>
                </a:solidFill>
                <a:latin typeface="Arial"/>
              </a:rPr>
              <a:t>CITY</a:t>
            </a:r>
          </a:p>
        </p:txBody>
      </p:sp>
      <p:sp>
        <p:nvSpPr>
          <p:cNvPr id="11" name=""/>
          <p:cNvSpPr/>
          <p:nvPr/>
        </p:nvSpPr>
        <p:spPr>
          <a:xfrm>
            <a:off x="7202424" y="4325112"/>
            <a:ext cx="755904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CATB30R/</a:t>
            </a:r>
          </a:p>
        </p:txBody>
      </p:sp>
      <p:sp>
        <p:nvSpPr>
          <p:cNvPr id="12" name=""/>
          <p:cNvSpPr/>
          <p:nvPr/>
        </p:nvSpPr>
        <p:spPr>
          <a:xfrm>
            <a:off x="3419856" y="4611624"/>
            <a:ext cx="560832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NATION</a:t>
            </a:r>
          </a:p>
        </p:txBody>
      </p:sp>
      <p:sp>
        <p:nvSpPr>
          <p:cNvPr id="13" name=""/>
          <p:cNvSpPr/>
          <p:nvPr/>
        </p:nvSpPr>
        <p:spPr>
          <a:xfrm>
            <a:off x="7217664" y="4629912"/>
            <a:ext cx="548640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BRZND1</a:t>
            </a:r>
          </a:p>
        </p:txBody>
      </p:sp>
      <p:sp>
        <p:nvSpPr>
          <p:cNvPr id="14" name=""/>
          <p:cNvSpPr/>
          <p:nvPr/>
        </p:nvSpPr>
        <p:spPr>
          <a:xfrm>
            <a:off x="3401568" y="4928616"/>
            <a:ext cx="539496" cy="1554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FB3ON</a:t>
            </a:r>
          </a:p>
        </p:txBody>
      </p:sp>
      <p:sp>
        <p:nvSpPr>
          <p:cNvPr id="15" name=""/>
          <p:cNvSpPr/>
          <p:nvPr/>
        </p:nvSpPr>
        <p:spPr>
          <a:xfrm>
            <a:off x="7211568" y="4965192"/>
            <a:ext cx="512064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COLOR</a:t>
            </a:r>
          </a:p>
        </p:txBody>
      </p:sp>
      <p:sp>
        <p:nvSpPr>
          <p:cNvPr id="16" name=""/>
          <p:cNvSpPr/>
          <p:nvPr/>
        </p:nvSpPr>
        <p:spPr>
          <a:xfrm>
            <a:off x="3416808" y="5224272"/>
            <a:ext cx="490728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30302F"/>
                </a:solidFill>
                <a:latin typeface="Arial"/>
              </a:rPr>
              <a:t>more</a:t>
            </a:r>
          </a:p>
        </p:txBody>
      </p:sp>
      <p:sp>
        <p:nvSpPr>
          <p:cNvPr id="17" name=""/>
          <p:cNvSpPr/>
          <p:nvPr/>
        </p:nvSpPr>
        <p:spPr>
          <a:xfrm>
            <a:off x="7211568" y="5309616"/>
            <a:ext cx="405384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T&gt;PE</a:t>
            </a:r>
          </a:p>
        </p:txBody>
      </p:sp>
      <p:sp>
        <p:nvSpPr>
          <p:cNvPr id="18" name=""/>
          <p:cNvSpPr/>
          <p:nvPr/>
        </p:nvSpPr>
        <p:spPr>
          <a:xfrm>
            <a:off x="3416808" y="5550408"/>
            <a:ext cx="950976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MKTSB3VBJT</a:t>
            </a:r>
          </a:p>
        </p:txBody>
      </p:sp>
      <p:sp>
        <p:nvSpPr>
          <p:cNvPr id="19" name=""/>
          <p:cNvSpPr/>
          <p:nvPr/>
        </p:nvSpPr>
        <p:spPr>
          <a:xfrm>
            <a:off x="7214616" y="5626608"/>
            <a:ext cx="320040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200">
                <a:solidFill>
                  <a:srgbClr val="30302F"/>
                </a:solidFill>
                <a:latin typeface="Arial"/>
              </a:rPr>
              <a:t>SEE</a:t>
            </a:r>
          </a:p>
        </p:txBody>
      </p:sp>
      <p:sp>
        <p:nvSpPr>
          <p:cNvPr id="20" name=""/>
          <p:cNvSpPr/>
          <p:nvPr/>
        </p:nvSpPr>
        <p:spPr>
          <a:xfrm>
            <a:off x="7199376" y="5967984"/>
            <a:ext cx="816864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solidFill>
                  <a:srgbClr val="30302F"/>
                </a:solidFill>
                <a:latin typeface="MingLiU"/>
              </a:rPr>
              <a:t>8NK</a:t>
            </a:r>
            <a:r>
              <a:rPr lang="zh-TW" sz="1100">
                <a:solidFill>
                  <a:srgbClr val="30302F"/>
                </a:solidFill>
                <a:latin typeface="MingLiU"/>
                <a:ea typeface="MingLiU"/>
              </a:rPr>
              <a:t>心</a:t>
            </a:r>
          </a:p>
        </p:txBody>
      </p:sp>
      <p:sp>
        <p:nvSpPr>
          <p:cNvPr id="21" name=""/>
          <p:cNvSpPr/>
          <p:nvPr/>
        </p:nvSpPr>
        <p:spPr>
          <a:xfrm>
            <a:off x="3398520" y="6409944"/>
            <a:ext cx="633984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SUPFKEf</a:t>
            </a:r>
          </a:p>
        </p:txBody>
      </p:sp>
      <p:sp>
        <p:nvSpPr>
          <p:cNvPr id="22" name=""/>
          <p:cNvSpPr/>
          <p:nvPr/>
        </p:nvSpPr>
        <p:spPr>
          <a:xfrm>
            <a:off x="3395472" y="7074408"/>
            <a:ext cx="664464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ADORES</a:t>
            </a:r>
          </a:p>
        </p:txBody>
      </p:sp>
      <p:sp>
        <p:nvSpPr>
          <p:cNvPr id="23" name=""/>
          <p:cNvSpPr/>
          <p:nvPr/>
        </p:nvSpPr>
        <p:spPr>
          <a:xfrm>
            <a:off x="3398520" y="7363968"/>
            <a:ext cx="350520" cy="1645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606060"/>
                </a:solidFill>
                <a:latin typeface="Arial"/>
              </a:rPr>
              <a:t>CITY</a:t>
            </a:r>
          </a:p>
        </p:txBody>
      </p:sp>
      <p:sp>
        <p:nvSpPr>
          <p:cNvPr id="24" name=""/>
          <p:cNvSpPr/>
          <p:nvPr/>
        </p:nvSpPr>
        <p:spPr>
          <a:xfrm>
            <a:off x="3380232" y="7671816"/>
            <a:ext cx="560832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NATION</a:t>
            </a:r>
          </a:p>
        </p:txBody>
      </p:sp>
      <p:sp>
        <p:nvSpPr>
          <p:cNvPr id="25" name=""/>
          <p:cNvSpPr/>
          <p:nvPr/>
        </p:nvSpPr>
        <p:spPr>
          <a:xfrm>
            <a:off x="3380232" y="8034528"/>
            <a:ext cx="533400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FB3ON</a:t>
            </a:r>
          </a:p>
        </p:txBody>
      </p:sp>
      <p:sp>
        <p:nvSpPr>
          <p:cNvPr id="26" name=""/>
          <p:cNvSpPr/>
          <p:nvPr/>
        </p:nvSpPr>
        <p:spPr>
          <a:xfrm>
            <a:off x="3358896" y="8348472"/>
            <a:ext cx="487680" cy="1584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200">
                <a:solidFill>
                  <a:srgbClr val="30302F"/>
                </a:solidFill>
                <a:latin typeface="Arial"/>
              </a:rPr>
              <a:t>FHOf€</a:t>
            </a:r>
          </a:p>
        </p:txBody>
      </p:sp>
      <p:sp>
        <p:nvSpPr>
          <p:cNvPr id="28" name=""/>
          <p:cNvSpPr/>
          <p:nvPr/>
        </p:nvSpPr>
        <p:spPr>
          <a:xfrm>
            <a:off x="3383280" y="5934456"/>
            <a:ext cx="963168" cy="1767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1200">
                <a:solidFill>
                  <a:srgbClr val="606060"/>
                </a:solidFill>
                <a:latin typeface="Arial"/>
              </a:rPr>
              <a:t>SUPPL&gt;l(SJ</a:t>
            </a:r>
          </a:p>
        </p:txBody>
      </p:sp>
      <p:sp>
        <p:nvSpPr>
          <p:cNvPr id="29" name=""/>
          <p:cNvSpPr/>
          <p:nvPr/>
        </p:nvSpPr>
        <p:spPr>
          <a:xfrm>
            <a:off x="3383280" y="6111240"/>
            <a:ext cx="512064" cy="1798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1200">
                <a:solidFill>
                  <a:srgbClr val="606060"/>
                </a:solidFill>
                <a:latin typeface="Arial"/>
              </a:rPr>
              <a:t>SP2</a:t>
            </a:r>
            <a:r>
              <a:rPr lang="en-US" sz="1400">
                <a:solidFill>
                  <a:srgbClr val="606060"/>
                </a:solidFill>
                <a:latin typeface="MingLiU"/>
              </a:rPr>
              <a:t>」</a:t>
            </a:r>
          </a:p>
        </p:txBody>
      </p:sp>
      <p:sp>
        <p:nvSpPr>
          <p:cNvPr id="31" name=""/>
          <p:cNvSpPr/>
          <p:nvPr/>
        </p:nvSpPr>
        <p:spPr>
          <a:xfrm>
            <a:off x="3368040" y="2834640"/>
            <a:ext cx="1085088" cy="1737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1200">
                <a:solidFill>
                  <a:srgbClr val="30302F"/>
                </a:solidFill>
                <a:latin typeface="Arial"/>
              </a:rPr>
              <a:t>CUSTOM </a:t>
            </a:r>
            <a:r>
              <a:rPr lang="en-US" sz="1200">
                <a:solidFill>
                  <a:srgbClr val="606060"/>
                </a:solidFill>
                <a:latin typeface="Arial"/>
              </a:rPr>
              <a:t>(CJ</a:t>
            </a:r>
          </a:p>
        </p:txBody>
      </p:sp>
      <p:sp>
        <p:nvSpPr>
          <p:cNvPr id="32" name=""/>
          <p:cNvSpPr/>
          <p:nvPr/>
        </p:nvSpPr>
        <p:spPr>
          <a:xfrm>
            <a:off x="3368040" y="3008376"/>
            <a:ext cx="603504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1200">
                <a:solidFill>
                  <a:srgbClr val="606060"/>
                </a:solidFill>
                <a:latin typeface="Arial"/>
              </a:rPr>
              <a:t>SP30</a:t>
            </a:r>
            <a:r>
              <a:rPr lang="en-US" sz="1400">
                <a:solidFill>
                  <a:srgbClr val="606060"/>
                </a:solidFill>
                <a:latin typeface="MingLiU"/>
              </a:rPr>
              <a:t>」</a:t>
            </a:r>
          </a:p>
        </p:txBody>
      </p:sp>
      <p:sp>
        <p:nvSpPr>
          <p:cNvPr id="33" name=""/>
          <p:cNvSpPr/>
          <p:nvPr/>
        </p:nvSpPr>
        <p:spPr>
          <a:xfrm>
            <a:off x="7836408" y="6245352"/>
            <a:ext cx="1075944" cy="384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140"/>
              </a:spcAft>
            </a:pPr>
            <a:r>
              <a:rPr lang="en-US" sz="1200">
                <a:solidFill>
                  <a:srgbClr val="606060"/>
                </a:solidFill>
                <a:latin typeface="Arial"/>
              </a:rPr>
              <a:t>DATE(DJ</a:t>
            </a:r>
          </a:p>
          <a:p>
            <a:pPr algn="ctr" indent="0"/>
            <a:r>
              <a:rPr lang="en-US" sz="1200">
                <a:solidFill>
                  <a:srgbClr val="606060"/>
                </a:solidFill>
                <a:latin typeface="Arial"/>
              </a:rPr>
              <a:t>7 Years of Deys</a:t>
            </a:r>
          </a:p>
        </p:txBody>
      </p:sp>
      <p:sp>
        <p:nvSpPr>
          <p:cNvPr id="34" name=""/>
          <p:cNvSpPr/>
          <p:nvPr/>
        </p:nvSpPr>
        <p:spPr>
          <a:xfrm>
            <a:off x="6998208" y="2825496"/>
            <a:ext cx="1426464" cy="4023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ct val="124000"/>
              </a:lnSpc>
            </a:pPr>
            <a:r>
              <a:rPr lang="en-US" sz="1200">
                <a:solidFill>
                  <a:srgbClr val="606060"/>
                </a:solidFill>
                <a:latin typeface="Arial"/>
              </a:rPr>
              <a:t>F¥\RT(PJ 200,00011 Ho% Sf]</a:t>
            </a:r>
          </a:p>
        </p:txBody>
      </p:sp>
      <p:sp>
        <p:nvSpPr>
          <p:cNvPr id="36" name=""/>
          <p:cNvSpPr/>
          <p:nvPr/>
        </p:nvSpPr>
        <p:spPr>
          <a:xfrm>
            <a:off x="7086600" y="8375904"/>
            <a:ext cx="2414016" cy="1432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u="sng" sz="1100">
                <a:solidFill>
                  <a:srgbClr val="30302F"/>
                </a:solidFill>
                <a:latin typeface="Times New Roman"/>
              </a:rPr>
              <a:t>DAY \ U MN\\ E </a:t>
            </a:r>
            <a:r>
              <a:rPr lang="zh-TW" u="sng" sz="1400">
                <a:solidFill>
                  <a:srgbClr val="30302F"/>
                </a:solidFill>
                <a:latin typeface="MingLiU"/>
                <a:ea typeface="MingLiU"/>
              </a:rPr>
              <a:t>他)</a:t>
            </a:r>
            <a:r>
              <a:rPr lang="en-US" u="sng" sz="1100">
                <a:solidFill>
                  <a:srgbClr val="30302F"/>
                </a:solidFill>
                <a:latin typeface="Times New Roman"/>
              </a:rPr>
              <a:t>AYNL MN'EAR</a:t>
            </a:r>
          </a:p>
        </p:txBody>
      </p:sp>
      <p:graphicFrame>
        <p:nvGraphicFramePr>
          <p:cNvPr id="37" name=""/>
          <p:cNvGraphicFramePr>
            <a:graphicFrameLocks noGrp="1"/>
          </p:cNvGraphicFramePr>
          <p:nvPr/>
        </p:nvGraphicFramePr>
        <p:xfrm>
          <a:off x="5242560" y="3176016"/>
          <a:ext cx="1359408" cy="5276088"/>
        </p:xfrm>
        <a:graphic>
          <a:graphicData uri="http://schemas.openxmlformats.org/drawingml/2006/table">
            <a:tbl>
              <a:tblPr/>
              <a:tblGrid>
                <a:gridCol w="1359408"/>
              </a:tblGrid>
              <a:tr h="32918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ORDERKEY</a:t>
                      </a:r>
                    </a:p>
                  </a:txBody>
                  <a:tcPr marL="0" marR="0" marT="0" marB="0" anchor="b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LMENUMibR</a:t>
                      </a:r>
                    </a:p>
                  </a:txBody>
                  <a:tcPr marL="0" marR="0" marT="0" marB="0" anchor="ctr"/>
                </a:tc>
              </a:tr>
              <a:tr h="31089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CUSTKEY</a:t>
                      </a:r>
                    </a:p>
                  </a:txBody>
                  <a:tcPr marL="0" marR="0" marT="0" marB="0" anchor="b"/>
                </a:tc>
              </a:tr>
              <a:tr h="30480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PARTKEY</a:t>
                      </a:r>
                    </a:p>
                  </a:txBody>
                  <a:tcPr marL="0" marR="0" marT="0" marB="0" anchor="b"/>
                </a:tc>
              </a:tr>
              <a:tr h="31089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SUPIKEY</a:t>
                      </a:r>
                    </a:p>
                  </a:txBody>
                  <a:tcPr marL="0" marR="0" marT="0" marB="0" anchor="b"/>
                </a:tc>
              </a:tr>
              <a:tr h="31089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ORDHIDATE</a:t>
                      </a:r>
                    </a:p>
                  </a:txBody>
                  <a:tcPr marL="0" marR="0" marT="0" marB="0" anchor="b"/>
                </a:tc>
              </a:tr>
              <a:tr h="30480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ORDPRIORITY</a:t>
                      </a:r>
                    </a:p>
                  </a:txBody>
                  <a:tcPr marL="0" marR="0" marT="0" marB="0" anchor="ctr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Bef>
                          <a:spcPts val="420"/>
                        </a:spcBef>
                      </a:pPr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SIIIPPRIOR1TY</a:t>
                      </a:r>
                    </a:p>
                  </a:txBody>
                  <a:tcPr marL="0" marR="0" marT="0" marB="0"/>
                </a:tc>
              </a:tr>
              <a:tr h="31089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QUANTITY</a:t>
                      </a:r>
                    </a:p>
                  </a:txBody>
                  <a:tcPr marL="0" marR="0" marT="0" marB="0" anchor="b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EXTE2EDPRICE</a:t>
                      </a:r>
                    </a:p>
                  </a:txBody>
                  <a:tcPr marL="0" marR="0" marT="0" marB="0" anchor="b"/>
                </a:tc>
              </a:tr>
              <a:tr h="31089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ORDTOTALPWCE</a:t>
                      </a:r>
                    </a:p>
                  </a:txBody>
                  <a:tcPr marL="0" marR="0" marT="0" marB="0" anchor="ctr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DISCOUNT</a:t>
                      </a:r>
                    </a:p>
                  </a:txBody>
                  <a:tcPr marL="0" marR="0" marT="0" marB="0" anchor="b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REVENUE</a:t>
                      </a:r>
                    </a:p>
                  </a:txBody>
                  <a:tcPr marL="0" marR="0" marT="0" marB="0" anchor="ctr"/>
                </a:tc>
              </a:tr>
              <a:tr h="310896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SUPPDCOST</a:t>
                      </a:r>
                    </a:p>
                  </a:txBody>
                  <a:tcPr marL="0" marR="0" marT="0" marB="0" anchor="ctr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TAX</a:t>
                      </a:r>
                    </a:p>
                  </a:txBody>
                  <a:tcPr marL="0" marR="0" marT="0" marB="0" anchor="b"/>
                </a:tc>
              </a:tr>
              <a:tr h="30784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COMMTDATE</a:t>
                      </a:r>
                    </a:p>
                  </a:txBody>
                  <a:tcPr marL="0" marR="0" marT="0" marB="0" anchor="b"/>
                </a:tc>
              </a:tr>
              <a:tr h="31699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SH1PMCDE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7043928" y="6614160"/>
          <a:ext cx="2685288" cy="1706880"/>
        </p:xfrm>
        <a:graphic>
          <a:graphicData uri="http://schemas.openxmlformats.org/drawingml/2006/table">
            <a:tbl>
              <a:tblPr/>
              <a:tblGrid>
                <a:gridCol w="1210056"/>
                <a:gridCol w="1475232"/>
              </a:tblGrid>
              <a:tr h="26822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DATEKEY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DAYNUMNMONTH</a:t>
                      </a:r>
                    </a:p>
                  </a:txBody>
                  <a:tcPr marL="0" marR="0" marT="0" marB="0" anchor="b"/>
                </a:tc>
              </a:tr>
              <a:tr h="22250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DATE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MONTI INUMI WEAR</a:t>
                      </a:r>
                    </a:p>
                  </a:txBody>
                  <a:tcPr marL="0" marR="0" marT="0" marB="0" anchor="b"/>
                </a:tc>
              </a:tr>
              <a:tr h="23774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DAYCFWEHC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WEIKNUMNYIAR</a:t>
                      </a:r>
                    </a:p>
                  </a:txBody>
                  <a:tcPr marL="0" marR="0" marT="0" marB="0" anchor="b"/>
                </a:tc>
              </a:tr>
              <a:tr h="228600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MONTH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100"/>
                    </a:p>
                  </a:txBody>
                  <a:tcPr marL="0" marR="0" marT="0" marB="0"/>
                </a:tc>
              </a:tr>
              <a:tr h="25603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\EAR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LASTDAYTNMONniFL</a:t>
                      </a:r>
                    </a:p>
                  </a:txBody>
                  <a:tcPr marL="0" marR="0" marT="0" marB="0" anchor="b"/>
                </a:tc>
              </a:tr>
              <a:tr h="222504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sz="1100">
                          <a:solidFill>
                            <a:srgbClr val="606060"/>
                          </a:solidFill>
                          <a:latin typeface="Arial"/>
                        </a:rPr>
                        <a:t>YEARMONTHNLM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30302F"/>
                          </a:solidFill>
                          <a:latin typeface="Times New Roman"/>
                        </a:rPr>
                        <a:t>IIOUDAYH.</a:t>
                      </a:r>
                    </a:p>
                  </a:txBody>
                  <a:tcPr marL="0" marR="0" marT="0" marB="0"/>
                </a:tc>
              </a:tr>
              <a:tr h="271272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\E\RMONTH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b="1" sz="1000">
                          <a:solidFill>
                            <a:srgbClr val="606060"/>
                          </a:solidFill>
                          <a:latin typeface="Times New Roman"/>
                        </a:rPr>
                        <a:t>WEHCDAYFL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39" name=""/>
          <p:cNvSpPr/>
          <p:nvPr/>
        </p:nvSpPr>
        <p:spPr>
          <a:xfrm>
            <a:off x="10323576" y="716280"/>
            <a:ext cx="2267712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37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37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40" name=""/>
          <p:cNvSpPr/>
          <p:nvPr/>
        </p:nvSpPr>
        <p:spPr>
          <a:xfrm>
            <a:off x="3200400" y="8744712"/>
            <a:ext cx="2761488" cy="3017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200">
                <a:solidFill>
                  <a:srgbClr val="30302F"/>
                </a:solidFill>
                <a:latin typeface="Times New Roman"/>
              </a:rPr>
              <a:t>Figure 1.2 SSB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798576" y="768096"/>
            <a:ext cx="3602736" cy="7680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7500">
                <a:solidFill>
                  <a:srgbClr val="606060"/>
                </a:solidFill>
                <a:latin typeface="Arial"/>
              </a:rPr>
              <a:t>OLAP</a:t>
            </a: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引擎</a:t>
            </a:r>
          </a:p>
        </p:txBody>
      </p:sp>
      <p:sp>
        <p:nvSpPr>
          <p:cNvPr id="4" name=""/>
          <p:cNvSpPr/>
          <p:nvPr/>
        </p:nvSpPr>
        <p:spPr>
          <a:xfrm>
            <a:off x="1667256" y="2602992"/>
            <a:ext cx="2676144" cy="530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目前进展</a:t>
            </a:r>
          </a:p>
        </p:txBody>
      </p:sp>
      <p:sp>
        <p:nvSpPr>
          <p:cNvPr id="5" name=""/>
          <p:cNvSpPr/>
          <p:nvPr/>
        </p:nvSpPr>
        <p:spPr>
          <a:xfrm>
            <a:off x="2215896" y="3861816"/>
            <a:ext cx="9296400" cy="27950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80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完成</a:t>
            </a:r>
            <a:r>
              <a:rPr lang="en-US" sz="3600">
                <a:latin typeface="Arial"/>
              </a:rPr>
              <a:t>Presto</a:t>
            </a:r>
            <a:r>
              <a:rPr lang="en-US" sz="3700">
                <a:latin typeface="MingLiU"/>
              </a:rPr>
              <a:t>、</a:t>
            </a:r>
            <a:r>
              <a:rPr lang="en-US" sz="3600">
                <a:latin typeface="Arial"/>
              </a:rPr>
              <a:t>Kylinl.3</a:t>
            </a:r>
            <a:r>
              <a:rPr lang="en-US" sz="3700">
                <a:latin typeface="MingLiU"/>
              </a:rPr>
              <a:t>、</a:t>
            </a:r>
            <a:r>
              <a:rPr lang="en-US" sz="3600">
                <a:latin typeface="Arial"/>
              </a:rPr>
              <a:t>Kylinl.5</a:t>
            </a:r>
            <a:r>
              <a:rPr lang="en-US" sz="3700">
                <a:latin typeface="MingLiU"/>
              </a:rPr>
              <a:t>、</a:t>
            </a:r>
            <a:r>
              <a:rPr lang="en-US" sz="3600">
                <a:latin typeface="Arial"/>
              </a:rPr>
              <a:t>Druid</a:t>
            </a:r>
            <a:r>
              <a:rPr lang="zh-TW" sz="3700">
                <a:latin typeface="MingLiU"/>
                <a:ea typeface="MingLiU"/>
              </a:rPr>
              <a:t>测试</a:t>
            </a:r>
          </a:p>
          <a:p>
            <a:pPr indent="0">
              <a:spcAft>
                <a:spcPts val="280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支持某</a:t>
            </a:r>
            <a:r>
              <a:rPr lang="en-US" sz="3600">
                <a:latin typeface="Arial"/>
              </a:rPr>
              <a:t>Bl</a:t>
            </a:r>
            <a:r>
              <a:rPr lang="zh-TW" sz="3700">
                <a:latin typeface="MingLiU"/>
                <a:ea typeface="MingLiU"/>
              </a:rPr>
              <a:t>项目</a:t>
            </a:r>
            <a:r>
              <a:rPr lang="en-US" sz="3600">
                <a:latin typeface="Arial"/>
              </a:rPr>
              <a:t>7</a:t>
            </a:r>
            <a:r>
              <a:rPr lang="zh-TW" sz="3700">
                <a:latin typeface="MingLiU"/>
                <a:ea typeface="MingLiU"/>
              </a:rPr>
              <a:t>个数据立方体</a:t>
            </a:r>
          </a:p>
          <a:p>
            <a:pPr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业务开发周期</a:t>
            </a:r>
            <a:r>
              <a:rPr lang="zh-TW" sz="3600">
                <a:latin typeface="Arial"/>
                <a:ea typeface="Arial"/>
              </a:rPr>
              <a:t>7</a:t>
            </a:r>
            <a:r>
              <a:rPr lang="zh-TW" sz="3700">
                <a:latin typeface="MingLiU"/>
                <a:ea typeface="MingLiU"/>
              </a:rPr>
              <a:t>天</a:t>
            </a:r>
            <a:r>
              <a:rPr lang="en-US" sz="3600">
                <a:latin typeface="Arial"/>
              </a:rPr>
              <a:t>-&gt; </a:t>
            </a:r>
            <a:r>
              <a:rPr lang="zh-TW" sz="3600">
                <a:latin typeface="Arial"/>
                <a:ea typeface="Arial"/>
              </a:rPr>
              <a:t>1~2</a:t>
            </a:r>
            <a:r>
              <a:rPr lang="zh-TW" sz="3700">
                <a:latin typeface="MingLiU"/>
                <a:ea typeface="MingLiU"/>
              </a:rPr>
              <a:t>天</a:t>
            </a:r>
          </a:p>
        </p:txBody>
      </p:sp>
      <p:sp>
        <p:nvSpPr>
          <p:cNvPr id="6" name=""/>
          <p:cNvSpPr/>
          <p:nvPr/>
        </p:nvSpPr>
        <p:spPr>
          <a:xfrm>
            <a:off x="2215896" y="7363968"/>
            <a:ext cx="9006840" cy="4785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700">
                <a:latin typeface="MingLiU"/>
              </a:rPr>
              <a:t>• </a:t>
            </a:r>
            <a:r>
              <a:rPr lang="zh-TW" sz="3600">
                <a:latin typeface="Arial"/>
                <a:ea typeface="Arial"/>
              </a:rPr>
              <a:t>3</a:t>
            </a:r>
            <a:r>
              <a:rPr lang="zh-TW" sz="3700">
                <a:latin typeface="MingLiU"/>
                <a:ea typeface="MingLiU"/>
              </a:rPr>
              <a:t>亿行数据</a:t>
            </a:r>
            <a:r>
              <a:rPr lang="zh-TW" sz="3600">
                <a:latin typeface="Arial"/>
                <a:ea typeface="Arial"/>
              </a:rPr>
              <a:t>,</a:t>
            </a:r>
            <a:r>
              <a:rPr lang="en-US" sz="3600">
                <a:latin typeface="Arial"/>
              </a:rPr>
              <a:t>TP95%</a:t>
            </a:r>
            <a:r>
              <a:rPr lang="zh-TW" sz="3700">
                <a:latin typeface="MingLiU"/>
                <a:ea typeface="MingLiU"/>
              </a:rPr>
              <a:t>查询响应时间在</a:t>
            </a:r>
            <a:r>
              <a:rPr lang="en-US" sz="3600">
                <a:latin typeface="Arial"/>
              </a:rPr>
              <a:t>1s</a:t>
            </a:r>
            <a:r>
              <a:rPr lang="zh-TW" sz="3700">
                <a:latin typeface="MingLiU"/>
                <a:ea typeface="MingLiU"/>
              </a:rPr>
              <a:t>内，日</a:t>
            </a:r>
          </a:p>
        </p:txBody>
      </p:sp>
      <p:sp>
        <p:nvSpPr>
          <p:cNvPr id="7" name=""/>
          <p:cNvSpPr/>
          <p:nvPr/>
        </p:nvSpPr>
        <p:spPr>
          <a:xfrm>
            <a:off x="2657856" y="8001000"/>
            <a:ext cx="2066544" cy="4572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3700">
                <a:latin typeface="MingLiU"/>
                <a:ea typeface="MingLiU"/>
              </a:rPr>
              <a:t>查询量</a:t>
            </a:r>
            <a:r>
              <a:rPr lang="zh-TW" sz="3600">
                <a:latin typeface="Arial"/>
                <a:ea typeface="Arial"/>
              </a:rPr>
              <a:t>2</a:t>
            </a:r>
            <a:r>
              <a:rPr lang="zh-TW" sz="3700">
                <a:latin typeface="MingLiU"/>
                <a:ea typeface="MingLiU"/>
              </a:rPr>
              <a:t>万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4496" y="566928"/>
            <a:ext cx="2935224" cy="103936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22960" y="771144"/>
            <a:ext cx="3880104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平台化思考</a:t>
            </a:r>
          </a:p>
        </p:txBody>
      </p:sp>
      <p:sp>
        <p:nvSpPr>
          <p:cNvPr id="4" name=""/>
          <p:cNvSpPr/>
          <p:nvPr/>
        </p:nvSpPr>
        <p:spPr>
          <a:xfrm>
            <a:off x="1673352" y="3368040"/>
            <a:ext cx="3203448" cy="530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平台的价值</a:t>
            </a:r>
          </a:p>
        </p:txBody>
      </p:sp>
      <p:sp>
        <p:nvSpPr>
          <p:cNvPr id="5" name=""/>
          <p:cNvSpPr/>
          <p:nvPr/>
        </p:nvSpPr>
        <p:spPr>
          <a:xfrm>
            <a:off x="1969008" y="4669536"/>
            <a:ext cx="6751320" cy="17678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287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重复的事情做一次,做得精</a:t>
            </a:r>
          </a:p>
          <a:p>
            <a:pPr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统一化，减少业务间对接成本</a:t>
            </a:r>
          </a:p>
        </p:txBody>
      </p:sp>
      <p:sp>
        <p:nvSpPr>
          <p:cNvPr id="6" name=""/>
          <p:cNvSpPr/>
          <p:nvPr/>
        </p:nvSpPr>
        <p:spPr>
          <a:xfrm>
            <a:off x="1969008" y="7184136"/>
            <a:ext cx="9223248" cy="5151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为业务效率负责，第一时间考虑业务成本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70592" y="579120"/>
            <a:ext cx="2923032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813816" y="768096"/>
            <a:ext cx="3880104" cy="7650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平台化思考</a:t>
            </a:r>
          </a:p>
        </p:txBody>
      </p:sp>
      <p:sp>
        <p:nvSpPr>
          <p:cNvPr id="4" name=""/>
          <p:cNvSpPr/>
          <p:nvPr/>
        </p:nvSpPr>
        <p:spPr>
          <a:xfrm>
            <a:off x="1667256" y="3364992"/>
            <a:ext cx="8040624" cy="30693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343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平台的发展</a:t>
            </a:r>
          </a:p>
          <a:p>
            <a:pPr marL="251528" indent="0">
              <a:spcAft>
                <a:spcPts val="287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支持业务是第一位的</a:t>
            </a:r>
          </a:p>
          <a:p>
            <a:pPr marL="251528" indent="0"/>
            <a:r>
              <a:rPr lang="zh-CN" sz="3700">
                <a:latin typeface="MingLiU"/>
                <a:ea typeface="MingLiU"/>
              </a:rPr>
              <a:t>-</a:t>
            </a:r>
            <a:r>
              <a:rPr lang="zh-TW" sz="3700">
                <a:latin typeface="MingLiU"/>
                <a:ea typeface="MingLiU"/>
              </a:rPr>
              <a:t>与先进业务同行，辅助并沉淀技术</a:t>
            </a:r>
          </a:p>
        </p:txBody>
      </p:sp>
      <p:sp>
        <p:nvSpPr>
          <p:cNvPr id="5" name=""/>
          <p:cNvSpPr/>
          <p:nvPr/>
        </p:nvSpPr>
        <p:spPr>
          <a:xfrm>
            <a:off x="1965960" y="7181088"/>
            <a:ext cx="8732520" cy="5120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设立规范,用积累的技术支撑后发业务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26008" y="771144"/>
            <a:ext cx="6745224" cy="7498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平台化思考</a:t>
            </a:r>
          </a:p>
        </p:txBody>
      </p:sp>
      <p:sp>
        <p:nvSpPr>
          <p:cNvPr id="3" name=""/>
          <p:cNvSpPr/>
          <p:nvPr/>
        </p:nvSpPr>
        <p:spPr>
          <a:xfrm>
            <a:off x="826008" y="2764536"/>
            <a:ext cx="6745224" cy="4291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marL="785436" indent="0">
              <a:spcAft>
                <a:spcPts val="287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关于开源</a:t>
            </a:r>
          </a:p>
          <a:p>
            <a:pPr marL="1090236" indent="0">
              <a:spcAft>
                <a:spcPts val="2870"/>
              </a:spcAft>
            </a:pPr>
            <a:r>
              <a:rPr lang="zh-CN" sz="3700">
                <a:latin typeface="MingLiU"/>
                <a:ea typeface="MingLiU"/>
              </a:rPr>
              <a:t>-</a:t>
            </a:r>
            <a:r>
              <a:rPr lang="zh-TW" sz="3700">
                <a:latin typeface="MingLiU"/>
                <a:ea typeface="MingLiU"/>
              </a:rPr>
              <a:t>持续关注&amp;前瞻性调研</a:t>
            </a:r>
          </a:p>
          <a:p>
            <a:pPr marL="1090236" indent="0">
              <a:spcAft>
                <a:spcPts val="3570"/>
              </a:spcAft>
            </a:pPr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共性</a:t>
            </a:r>
            <a:r>
              <a:rPr lang="en-US" sz="3900">
                <a:latin typeface="Arial"/>
              </a:rPr>
              <a:t>patch</a:t>
            </a:r>
            <a:r>
              <a:rPr lang="zh-TW" sz="3700">
                <a:latin typeface="MingLiU"/>
                <a:ea typeface="MingLiU"/>
              </a:rPr>
              <a:t>进行贡献</a:t>
            </a:r>
          </a:p>
          <a:p>
            <a:pPr marL="1090236"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选择性重构</a:t>
            </a:r>
          </a:p>
        </p:txBody>
      </p:sp>
      <p:sp>
        <p:nvSpPr>
          <p:cNvPr id="4" name=""/>
          <p:cNvSpPr/>
          <p:nvPr/>
        </p:nvSpPr>
        <p:spPr>
          <a:xfrm>
            <a:off x="10335768" y="734568"/>
            <a:ext cx="2267712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5" name=""/>
          <p:cNvSpPr/>
          <p:nvPr/>
        </p:nvSpPr>
        <p:spPr>
          <a:xfrm>
            <a:off x="1969008" y="7824216"/>
            <a:ext cx="4099560" cy="4907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700">
                <a:latin typeface="MingLiU"/>
              </a:rPr>
              <a:t>•</a:t>
            </a:r>
            <a:r>
              <a:rPr lang="zh-TW" sz="3700">
                <a:latin typeface="MingLiU"/>
                <a:ea typeface="MingLiU"/>
              </a:rPr>
              <a:t>理智权衡&amp;选型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7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74192" y="3962400"/>
            <a:ext cx="3733800" cy="11887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4940808" y="3962400"/>
            <a:ext cx="917448" cy="170688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5004816" y="7449312"/>
            <a:ext cx="1621536" cy="136855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4986528" y="8951976"/>
            <a:ext cx="1639824" cy="15849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923544" y="5236464"/>
            <a:ext cx="3419856" cy="4328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3200">
                <a:solidFill>
                  <a:srgbClr val="2EB6AA"/>
                </a:solidFill>
                <a:latin typeface="Arial"/>
              </a:rPr>
              <a:t>meituan.com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10067544" y="579120"/>
            <a:ext cx="2926080" cy="993648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798576" y="765048"/>
            <a:ext cx="6236208" cy="771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美团数据流架构图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640080" y="3313176"/>
          <a:ext cx="11716512" cy="4117848"/>
        </p:xfrm>
        <a:graphic>
          <a:graphicData uri="http://schemas.openxmlformats.org/drawingml/2006/table">
            <a:tbl>
              <a:tblPr/>
              <a:tblGrid>
                <a:gridCol w="2584704"/>
                <a:gridCol w="4654296"/>
                <a:gridCol w="4477512"/>
              </a:tblGrid>
              <a:tr h="1962912"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6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数据</a:t>
                      </a:r>
                    </a:p>
                  </a:txBody>
                  <a:tcPr marL="0" marR="0" marT="0" marB="0" anchor="ctr">
                    <a:solidFill>
                      <a:srgbClr val="2D7BAB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6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流式计算</a:t>
                      </a:r>
                    </a:p>
                  </a:txBody>
                  <a:tcPr marL="0" marR="0" marT="0" marB="0" anchor="ctr">
                    <a:solidFill>
                      <a:srgbClr val="2D7BAB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en-US" sz="7500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r>
                        <a:rPr lang="zh-TW" sz="6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产品</a:t>
                      </a:r>
                    </a:p>
                  </a:txBody>
                  <a:tcPr marL="0" marR="0" marT="0" marB="0" anchor="ctr">
                    <a:solidFill>
                      <a:srgbClr val="2D7BAC"/>
                    </a:solidFill>
                  </a:tcPr>
                </a:tc>
              </a:tr>
              <a:tr h="2154936"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spcBef>
                          <a:spcPts val="910"/>
                        </a:spcBef>
                      </a:pPr>
                      <a:r>
                        <a:rPr lang="zh-TW" sz="6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接入</a:t>
                      </a:r>
                    </a:p>
                  </a:txBody>
                  <a:tcPr marL="0" marR="0" marT="0" marB="0">
                    <a:solidFill>
                      <a:srgbClr val="2E7BAC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zh-TW" sz="750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</a:t>
                      </a:r>
                      <a:r>
                        <a:rPr lang="zh-TW" sz="6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离线计算</a:t>
                      </a:r>
                      <a:r>
                        <a:rPr lang="zh-TW" sz="750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2D7BAB"/>
                    </a:solidFill>
                  </a:tcPr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6100">
                          <a:solidFill>
                            <a:srgbClr val="FFFFFF"/>
                          </a:solidFill>
                          <a:latin typeface="MingLiU"/>
                          <a:ea typeface="MingLiU"/>
                        </a:rPr>
                        <a:t>数据挖掘</a:t>
                      </a:r>
                    </a:p>
                  </a:txBody>
                  <a:tcPr marL="0" marR="0" marT="0" marB="0" anchor="ctr">
                    <a:solidFill>
                      <a:srgbClr val="2D7BAB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4898136" y="7696200"/>
            <a:ext cx="3227832" cy="801624"/>
          </a:xfrm>
          <a:prstGeom prst="rect">
            <a:avLst/>
          </a:prstGeom>
          <a:solidFill>
            <a:srgbClr val="2D7AAA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FFFFFF"/>
                </a:solidFill>
                <a:latin typeface="MingLiU"/>
                <a:ea typeface="MingLiU"/>
              </a:rPr>
              <a:t>幵发平台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E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5669280" y="5352288"/>
            <a:ext cx="2630424" cy="148437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576072"/>
            <a:ext cx="448056" cy="110032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338328" y="3843528"/>
            <a:ext cx="1033272" cy="5334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4020312" y="7449312"/>
            <a:ext cx="1146048" cy="5334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7235952" y="3666744"/>
            <a:ext cx="1258824" cy="52425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719328" y="5056632"/>
            <a:ext cx="1566672" cy="43281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7723632" y="7449312"/>
            <a:ext cx="1429512" cy="612648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3435096" y="3971544"/>
            <a:ext cx="1380744" cy="152095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0" y="3087624"/>
            <a:ext cx="475488" cy="55473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12533376" y="4291584"/>
            <a:ext cx="463296" cy="563880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798576" y="765048"/>
            <a:ext cx="6236208" cy="771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美团数据流架构图</a:t>
            </a:r>
          </a:p>
        </p:txBody>
      </p:sp>
      <p:sp>
        <p:nvSpPr>
          <p:cNvPr id="13" name=""/>
          <p:cNvSpPr/>
          <p:nvPr/>
        </p:nvSpPr>
        <p:spPr>
          <a:xfrm>
            <a:off x="8522208" y="3465576"/>
            <a:ext cx="633984" cy="192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-381000"/>
            <a:r>
              <a:rPr lang="en-US" u="sng" sz="1000">
                <a:latin typeface="Arial"/>
              </a:rPr>
              <a:t>_____</a:t>
            </a:r>
          </a:p>
          <a:p>
            <a:pPr indent="0"/>
            <a:r>
              <a:rPr lang="en-US" sz="1600">
                <a:solidFill>
                  <a:srgbClr val="30302F"/>
                </a:solidFill>
                <a:latin typeface="Arial"/>
              </a:rPr>
              <a:t>HBase        ____       ____</a:t>
            </a:r>
          </a:p>
        </p:txBody>
      </p:sp>
      <p:sp>
        <p:nvSpPr>
          <p:cNvPr id="14" name=""/>
          <p:cNvSpPr/>
          <p:nvPr/>
        </p:nvSpPr>
        <p:spPr>
          <a:xfrm>
            <a:off x="399288" y="3624072"/>
            <a:ext cx="868680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700">
                <a:solidFill>
                  <a:srgbClr val="30302F"/>
                </a:solidFill>
                <a:latin typeface="MingLiU"/>
                <a:ea typeface="MingLiU"/>
              </a:rPr>
              <a:t>业务</a:t>
            </a:r>
            <a:r>
              <a:rPr lang="en-US" sz="2000">
                <a:solidFill>
                  <a:srgbClr val="30302F"/>
                </a:solidFill>
                <a:latin typeface="Arial"/>
              </a:rPr>
              <a:t>DB</a:t>
            </a:r>
          </a:p>
        </p:txBody>
      </p:sp>
      <p:sp>
        <p:nvSpPr>
          <p:cNvPr id="15" name=""/>
          <p:cNvSpPr/>
          <p:nvPr/>
        </p:nvSpPr>
        <p:spPr>
          <a:xfrm>
            <a:off x="4840224" y="3831336"/>
            <a:ext cx="1883664" cy="2926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000">
                <a:solidFill>
                  <a:srgbClr val="30302F"/>
                </a:solidFill>
                <a:latin typeface="Arial"/>
              </a:rPr>
              <a:t>Storm</a:t>
            </a:r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流式计算</a:t>
            </a:r>
          </a:p>
        </p:txBody>
      </p:sp>
      <p:sp>
        <p:nvSpPr>
          <p:cNvPr id="16" name=""/>
          <p:cNvSpPr/>
          <p:nvPr/>
        </p:nvSpPr>
        <p:spPr>
          <a:xfrm>
            <a:off x="10043160" y="3849624"/>
            <a:ext cx="813816" cy="23164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怪询中心</a:t>
            </a:r>
          </a:p>
        </p:txBody>
      </p:sp>
      <p:sp>
        <p:nvSpPr>
          <p:cNvPr id="17" name=""/>
          <p:cNvSpPr/>
          <p:nvPr/>
        </p:nvSpPr>
        <p:spPr>
          <a:xfrm>
            <a:off x="4538472" y="4965192"/>
            <a:ext cx="472440" cy="1981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400">
                <a:solidFill>
                  <a:srgbClr val="30302F"/>
                </a:solidFill>
                <a:latin typeface="Arial"/>
              </a:rPr>
              <a:t>ODS</a:t>
            </a:r>
          </a:p>
        </p:txBody>
      </p:sp>
      <p:sp>
        <p:nvSpPr>
          <p:cNvPr id="18" name=""/>
          <p:cNvSpPr/>
          <p:nvPr/>
        </p:nvSpPr>
        <p:spPr>
          <a:xfrm>
            <a:off x="4794504" y="5446776"/>
            <a:ext cx="289560" cy="2346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30302F"/>
                </a:solidFill>
                <a:latin typeface="Arial"/>
              </a:rPr>
              <a:t>log</a:t>
            </a:r>
          </a:p>
        </p:txBody>
      </p:sp>
      <p:sp>
        <p:nvSpPr>
          <p:cNvPr id="19" name=""/>
          <p:cNvSpPr/>
          <p:nvPr/>
        </p:nvSpPr>
        <p:spPr>
          <a:xfrm>
            <a:off x="210312" y="5727192"/>
            <a:ext cx="978408" cy="2621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700">
                <a:solidFill>
                  <a:srgbClr val="30302F"/>
                </a:solidFill>
                <a:latin typeface="MingLiU"/>
                <a:ea typeface="MingLiU"/>
              </a:rPr>
              <a:t>业务日志</a:t>
            </a:r>
          </a:p>
        </p:txBody>
      </p:sp>
      <p:sp>
        <p:nvSpPr>
          <p:cNvPr id="20" name=""/>
          <p:cNvSpPr/>
          <p:nvPr/>
        </p:nvSpPr>
        <p:spPr>
          <a:xfrm>
            <a:off x="8735568" y="6504432"/>
            <a:ext cx="438912" cy="192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30302F"/>
                </a:solidFill>
                <a:latin typeface="Arial"/>
              </a:rPr>
              <a:t>APP                  ___</a:t>
            </a:r>
          </a:p>
        </p:txBody>
      </p:sp>
      <p:sp>
        <p:nvSpPr>
          <p:cNvPr id="21" name=""/>
          <p:cNvSpPr/>
          <p:nvPr/>
        </p:nvSpPr>
        <p:spPr>
          <a:xfrm>
            <a:off x="4553712" y="6568440"/>
            <a:ext cx="774192" cy="1767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u="sng" sz="1100">
                <a:solidFill>
                  <a:srgbClr val="606060"/>
                </a:solidFill>
                <a:latin typeface="Arial"/>
              </a:rPr>
              <a:t>originaLdb</a:t>
            </a:r>
          </a:p>
        </p:txBody>
      </p:sp>
      <p:sp>
        <p:nvSpPr>
          <p:cNvPr id="22" name=""/>
          <p:cNvSpPr/>
          <p:nvPr/>
        </p:nvSpPr>
        <p:spPr>
          <a:xfrm>
            <a:off x="4575048" y="6897624"/>
            <a:ext cx="716280" cy="17983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100">
                <a:solidFill>
                  <a:srgbClr val="606060"/>
                </a:solidFill>
                <a:latin typeface="Arial"/>
              </a:rPr>
              <a:t>origin al_xx</a:t>
            </a:r>
          </a:p>
        </p:txBody>
      </p:sp>
      <p:sp>
        <p:nvSpPr>
          <p:cNvPr id="23" name=""/>
          <p:cNvSpPr/>
          <p:nvPr/>
        </p:nvSpPr>
        <p:spPr>
          <a:xfrm>
            <a:off x="7409688" y="7068312"/>
            <a:ext cx="2090928" cy="2956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u="sng" sz="2000">
                <a:solidFill>
                  <a:srgbClr val="30302F"/>
                </a:solidFill>
                <a:latin typeface="Arial"/>
              </a:rPr>
              <a:t>Hive on </a:t>
            </a:r>
            <a:r>
              <a:rPr lang="en-US" u="sng" cap="small" sz="2000">
                <a:solidFill>
                  <a:srgbClr val="30302F"/>
                </a:solidFill>
                <a:latin typeface="Arial"/>
              </a:rPr>
              <a:t>H^cIood </a:t>
            </a:r>
            <a:r>
              <a:rPr lang="zh-TW" u="sng" cap="small" sz="2000">
                <a:solidFill>
                  <a:srgbClr val="30302F"/>
                </a:solidFill>
                <a:latin typeface="Arial"/>
                <a:ea typeface="Arial"/>
              </a:rPr>
              <a:t>:</a:t>
            </a:r>
          </a:p>
        </p:txBody>
      </p:sp>
      <p:sp>
        <p:nvSpPr>
          <p:cNvPr id="24" name=""/>
          <p:cNvSpPr/>
          <p:nvPr/>
        </p:nvSpPr>
        <p:spPr>
          <a:xfrm>
            <a:off x="4047744" y="7583424"/>
            <a:ext cx="4261104" cy="3291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en-US" sz="1000">
                <a:latin typeface="Arial"/>
              </a:rPr>
              <a:t>__________</a:t>
            </a:r>
          </a:p>
          <a:p>
            <a:pPr algn="ctr" indent="0"/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配置中心   </a:t>
            </a:r>
            <a:r>
              <a:rPr lang="en-US" sz="2000">
                <a:solidFill>
                  <a:srgbClr val="30302F"/>
                </a:solidFill>
                <a:latin typeface="Arial"/>
              </a:rPr>
              <a:t>□ O </a:t>
            </a:r>
            <a:r>
              <a:rPr lang="en-US" u="sng" sz="2000">
                <a:solidFill>
                  <a:srgbClr val="30302F"/>
                </a:solidFill>
                <a:latin typeface="Arial"/>
              </a:rPr>
              <a:t>|ETL (Sq I We</a:t>
            </a:r>
            <a:r>
              <a:rPr lang="en-US" sz="2000">
                <a:solidFill>
                  <a:srgbClr val="30302F"/>
                </a:solidFill>
                <a:latin typeface="Arial"/>
              </a:rPr>
              <a:t>aver)</a:t>
            </a:r>
          </a:p>
        </p:txBody>
      </p:sp>
      <p:sp>
        <p:nvSpPr>
          <p:cNvPr id="25" name=""/>
          <p:cNvSpPr/>
          <p:nvPr/>
        </p:nvSpPr>
        <p:spPr>
          <a:xfrm>
            <a:off x="5855208" y="6114288"/>
            <a:ext cx="192024" cy="4206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just" indent="0">
              <a:lnSpc>
                <a:spcPts val="1680"/>
              </a:lnSpc>
            </a:pPr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事 实</a:t>
            </a:r>
          </a:p>
        </p:txBody>
      </p:sp>
      <p:sp>
        <p:nvSpPr>
          <p:cNvPr id="26" name=""/>
          <p:cNvSpPr/>
          <p:nvPr/>
        </p:nvSpPr>
        <p:spPr>
          <a:xfrm>
            <a:off x="11609832" y="3770376"/>
            <a:ext cx="609600" cy="4815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2088"/>
              </a:lnSpc>
            </a:pPr>
            <a:r>
              <a:rPr lang="en-US" sz="1600">
                <a:solidFill>
                  <a:srgbClr val="30302F"/>
                </a:solidFill>
                <a:latin typeface="Arial"/>
              </a:rPr>
              <a:t>Bl</a:t>
            </a:r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产品 平台</a:t>
            </a:r>
          </a:p>
        </p:txBody>
      </p:sp>
      <p:sp>
        <p:nvSpPr>
          <p:cNvPr id="28" name=""/>
          <p:cNvSpPr/>
          <p:nvPr/>
        </p:nvSpPr>
        <p:spPr>
          <a:xfrm>
            <a:off x="3432048" y="5343144"/>
            <a:ext cx="740664" cy="161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1600">
                <a:solidFill>
                  <a:srgbClr val="30302F"/>
                </a:solidFill>
                <a:latin typeface="Arial"/>
              </a:rPr>
              <a:t>Camus</a:t>
            </a:r>
          </a:p>
        </p:txBody>
      </p:sp>
      <p:sp>
        <p:nvSpPr>
          <p:cNvPr id="29" name=""/>
          <p:cNvSpPr/>
          <p:nvPr/>
        </p:nvSpPr>
        <p:spPr>
          <a:xfrm>
            <a:off x="3432048" y="5580888"/>
            <a:ext cx="838200" cy="192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数据拉取</a:t>
            </a:r>
          </a:p>
        </p:txBody>
      </p:sp>
      <p:sp>
        <p:nvSpPr>
          <p:cNvPr id="31" name=""/>
          <p:cNvSpPr/>
          <p:nvPr/>
        </p:nvSpPr>
        <p:spPr>
          <a:xfrm>
            <a:off x="7495032" y="6123432"/>
            <a:ext cx="170688" cy="1676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1200">
                <a:solidFill>
                  <a:srgbClr val="606060"/>
                </a:solidFill>
                <a:latin typeface="MingLiU"/>
                <a:ea typeface="MingLiU"/>
              </a:rPr>
              <a:t>聚</a:t>
            </a:r>
          </a:p>
        </p:txBody>
      </p:sp>
      <p:sp>
        <p:nvSpPr>
          <p:cNvPr id="32" name=""/>
          <p:cNvSpPr/>
          <p:nvPr/>
        </p:nvSpPr>
        <p:spPr>
          <a:xfrm>
            <a:off x="2535936" y="4639056"/>
            <a:ext cx="899160" cy="4937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2232"/>
              </a:lnSpc>
            </a:pPr>
            <a:r>
              <a:rPr lang="en-US" sz="2000">
                <a:solidFill>
                  <a:srgbClr val="30302F"/>
                </a:solidFill>
                <a:latin typeface="Arial"/>
              </a:rPr>
              <a:t>Kafka </a:t>
            </a:r>
            <a:r>
              <a:rPr lang="zh-TW" sz="1700">
                <a:solidFill>
                  <a:srgbClr val="606060"/>
                </a:solidFill>
                <a:latin typeface="MingLiU"/>
                <a:ea typeface="MingLiU"/>
              </a:rPr>
              <a:t>消息队列</a:t>
            </a:r>
          </a:p>
        </p:txBody>
      </p:sp>
      <p:sp>
        <p:nvSpPr>
          <p:cNvPr id="33" name=""/>
          <p:cNvSpPr/>
          <p:nvPr/>
        </p:nvSpPr>
        <p:spPr>
          <a:xfrm>
            <a:off x="10323576" y="716280"/>
            <a:ext cx="2249424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ct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ct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34" name=""/>
          <p:cNvSpPr/>
          <p:nvPr/>
        </p:nvSpPr>
        <p:spPr>
          <a:xfrm>
            <a:off x="4532376" y="5846064"/>
            <a:ext cx="819912" cy="5425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lnSpc>
                <a:spcPts val="2232"/>
              </a:lnSpc>
            </a:pPr>
            <a:r>
              <a:rPr lang="zh-TW" u="sng" sz="1400">
                <a:solidFill>
                  <a:srgbClr val="606060"/>
                </a:solidFill>
                <a:latin typeface="MingLiU"/>
                <a:ea typeface="MingLiU"/>
              </a:rPr>
              <a:t>日志麼析 </a:t>
            </a:r>
            <a:r>
              <a:rPr lang="en-US" sz="1100">
                <a:solidFill>
                  <a:srgbClr val="606060"/>
                </a:solidFill>
                <a:latin typeface="Arial"/>
              </a:rPr>
              <a:t>original Jog</a:t>
            </a:r>
          </a:p>
        </p:txBody>
      </p:sp>
      <p:sp>
        <p:nvSpPr>
          <p:cNvPr id="36" name=""/>
          <p:cNvSpPr/>
          <p:nvPr/>
        </p:nvSpPr>
        <p:spPr>
          <a:xfrm>
            <a:off x="1246632" y="3913632"/>
            <a:ext cx="786384" cy="1188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-965200"/>
            <a:r>
              <a:rPr lang="en-US" sz="1000">
                <a:latin typeface="Arial"/>
              </a:rPr>
              <a:t>______</a:t>
            </a:r>
          </a:p>
        </p:txBody>
      </p:sp>
      <p:sp>
        <p:nvSpPr>
          <p:cNvPr id="37" name=""/>
          <p:cNvSpPr/>
          <p:nvPr/>
        </p:nvSpPr>
        <p:spPr>
          <a:xfrm>
            <a:off x="1347216" y="4032504"/>
            <a:ext cx="1155192" cy="2743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368300"/>
            <a:r>
              <a:rPr lang="en-US" u="sng" sz="2000">
                <a:solidFill>
                  <a:srgbClr val="30302F"/>
                </a:solidFill>
                <a:latin typeface="Arial"/>
              </a:rPr>
              <a:t>canal</a:t>
            </a:r>
          </a:p>
        </p:txBody>
      </p:sp>
      <p:sp>
        <p:nvSpPr>
          <p:cNvPr id="38" name=""/>
          <p:cNvSpPr/>
          <p:nvPr/>
        </p:nvSpPr>
        <p:spPr>
          <a:xfrm>
            <a:off x="978408" y="4337304"/>
            <a:ext cx="2624328" cy="26517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600">
                <a:solidFill>
                  <a:srgbClr val="30302F"/>
                </a:solidFill>
                <a:latin typeface="Arial"/>
              </a:rPr>
              <a:t>Binary log </a:t>
            </a:r>
            <a:r>
              <a:rPr lang="zh-TW" sz="1400">
                <a:solidFill>
                  <a:srgbClr val="30302F"/>
                </a:solidFill>
                <a:latin typeface="MingLiU"/>
                <a:ea typeface="MingLiU"/>
              </a:rPr>
              <a:t>收   _____________</a:t>
            </a:r>
          </a:p>
        </p:txBody>
      </p:sp>
      <p:sp>
        <p:nvSpPr>
          <p:cNvPr id="39" name=""/>
          <p:cNvSpPr/>
          <p:nvPr/>
        </p:nvSpPr>
        <p:spPr>
          <a:xfrm>
            <a:off x="8619744" y="5102352"/>
            <a:ext cx="679704" cy="7528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lnSpc>
                <a:spcPct val="132000"/>
              </a:lnSpc>
            </a:pPr>
            <a:r>
              <a:rPr lang="en-US" u="sng" sz="1400">
                <a:solidFill>
                  <a:srgbClr val="30302F"/>
                </a:solidFill>
                <a:latin typeface="Arial"/>
              </a:rPr>
              <a:t>DM </a:t>
            </a:r>
            <a:r>
              <a:rPr lang="en-US" sz="1400">
                <a:solidFill>
                  <a:srgbClr val="30302F"/>
                </a:solidFill>
                <a:latin typeface="Arial"/>
              </a:rPr>
              <a:t>mart xx ba xxx</a:t>
            </a:r>
          </a:p>
        </p:txBody>
      </p:sp>
      <p:sp>
        <p:nvSpPr>
          <p:cNvPr id="40" name=""/>
          <p:cNvSpPr/>
          <p:nvPr/>
        </p:nvSpPr>
        <p:spPr>
          <a:xfrm>
            <a:off x="8607552" y="4407408"/>
            <a:ext cx="877824" cy="2529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sz="1400">
                <a:solidFill>
                  <a:srgbClr val="30302F"/>
                </a:solidFill>
                <a:latin typeface="Arial"/>
              </a:rPr>
              <a:t>4</a:t>
            </a:r>
            <a:r>
              <a:rPr lang="en-US" u="sng" sz="1400">
                <a:solidFill>
                  <a:srgbClr val="30302F"/>
                </a:solidFill>
                <a:latin typeface="Arial"/>
              </a:rPr>
              <a:t>DM DB</a:t>
            </a:r>
          </a:p>
        </p:txBody>
      </p:sp>
      <p:sp>
        <p:nvSpPr>
          <p:cNvPr id="41" name=""/>
          <p:cNvSpPr/>
          <p:nvPr/>
        </p:nvSpPr>
        <p:spPr>
          <a:xfrm>
            <a:off x="5696712" y="5730240"/>
            <a:ext cx="637032" cy="2286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基础层</a:t>
            </a:r>
          </a:p>
        </p:txBody>
      </p:sp>
      <p:sp>
        <p:nvSpPr>
          <p:cNvPr id="43" name=""/>
          <p:cNvSpPr/>
          <p:nvPr/>
        </p:nvSpPr>
        <p:spPr>
          <a:xfrm>
            <a:off x="6306312" y="6114288"/>
            <a:ext cx="204216" cy="1828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衍</a:t>
            </a:r>
          </a:p>
        </p:txBody>
      </p:sp>
      <p:sp>
        <p:nvSpPr>
          <p:cNvPr id="44" name=""/>
          <p:cNvSpPr/>
          <p:nvPr/>
        </p:nvSpPr>
        <p:spPr>
          <a:xfrm>
            <a:off x="1252728" y="5114544"/>
            <a:ext cx="682752" cy="21945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000">
                <a:solidFill>
                  <a:srgbClr val="30302F"/>
                </a:solidFill>
                <a:latin typeface="Arial"/>
              </a:rPr>
              <a:t>Flume</a:t>
            </a:r>
          </a:p>
        </p:txBody>
      </p:sp>
      <p:sp>
        <p:nvSpPr>
          <p:cNvPr id="45" name=""/>
          <p:cNvSpPr/>
          <p:nvPr/>
        </p:nvSpPr>
        <p:spPr>
          <a:xfrm>
            <a:off x="1228344" y="5370576"/>
            <a:ext cx="972312" cy="24384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1400">
                <a:solidFill>
                  <a:srgbClr val="606060"/>
                </a:solidFill>
                <a:latin typeface="MingLiU"/>
              </a:rPr>
              <a:t>p</a:t>
            </a:r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日志收集</a:t>
            </a:r>
          </a:p>
        </p:txBody>
      </p:sp>
      <p:graphicFrame>
        <p:nvGraphicFramePr>
          <p:cNvPr id="46" name=""/>
          <p:cNvGraphicFramePr>
            <a:graphicFrameLocks noGrp="1"/>
          </p:cNvGraphicFramePr>
          <p:nvPr/>
        </p:nvGraphicFramePr>
        <p:xfrm>
          <a:off x="9921240" y="4248912"/>
          <a:ext cx="2532888" cy="2051304"/>
        </p:xfrm>
        <a:graphic>
          <a:graphicData uri="http://schemas.openxmlformats.org/drawingml/2006/table">
            <a:tbl>
              <a:tblPr/>
              <a:tblGrid>
                <a:gridCol w="969264"/>
                <a:gridCol w="539496"/>
                <a:gridCol w="1024128"/>
              </a:tblGrid>
              <a:tr h="256032">
                <a:tc>
                  <a:txBody>
                    <a:bodyPr lIns="0" tIns="0" rIns="0" bIns="0">
                      <a:noAutofit/>
                    </a:bodyPr>
                    <a:p>
                      <a:pPr indent="-9931400"/>
                      <a:r>
                        <a:rPr lang="en-US" sz="1400">
                          <a:latin typeface="MingLiU"/>
                        </a:rPr>
                        <a:t>_______</a:t>
                      </a:r>
                    </a:p>
                    <a:p>
                      <a:pPr indent="0"/>
                      <a:r>
                        <a:rPr lang="en-US" cap="small" sz="2100">
                          <a:solidFill>
                            <a:srgbClr val="30302F"/>
                          </a:solidFill>
                          <a:latin typeface="Arial"/>
                        </a:rPr>
                        <a:t>BQl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解析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/>
                </a:tc>
              </a:tr>
              <a:tr h="41452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u="sng" sz="1400">
                          <a:solidFill>
                            <a:srgbClr val="606060"/>
                          </a:solidFill>
                          <a:latin typeface="MingLiU"/>
                        </a:rPr>
                        <a:t>［</a:t>
                      </a:r>
                      <a:r>
                        <a:rPr lang="zh-TW" u="sng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鉴权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0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自助查询</a:t>
                      </a:r>
                    </a:p>
                  </a:txBody>
                  <a:tcPr marL="0" marR="0" marT="0" marB="0" anchor="b"/>
                </a:tc>
              </a:tr>
              <a:tr h="277368"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i="1" sz="800">
                          <a:solidFill>
                            <a:srgbClr val="74869D"/>
                          </a:solidFill>
                          <a:latin typeface="SimSun"/>
                          <a:ea typeface="SimSun"/>
                        </a:rPr>
                        <a:t>，</a:t>
                      </a:r>
                      <a:r>
                        <a:rPr lang="en-US" i="1" sz="750">
                          <a:solidFill>
                            <a:srgbClr val="606060"/>
                          </a:solidFill>
                          <a:latin typeface="Times New Roman"/>
                        </a:rPr>
                        <a:t>ZX</a:t>
                      </a:r>
                      <a:r>
                        <a:rPr lang="en-US" sz="800">
                          <a:solidFill>
                            <a:srgbClr val="606060"/>
                          </a:solidFill>
                          <a:latin typeface="Arial"/>
                        </a:rPr>
                        <a:t> </a:t>
                      </a:r>
                      <a:r>
                        <a:rPr lang="zh-TW" sz="8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1     </a:t>
                      </a:r>
                      <a:r>
                        <a:rPr lang="zh-TW" sz="14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、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4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指标提取</a:t>
                      </a:r>
                    </a:p>
                  </a:txBody>
                  <a:tcPr marL="0" marR="0" marT="0" marB="0" anchor="b"/>
                </a:tc>
              </a:tr>
              <a:tr h="426720"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zh-TW" u="sng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引擎</a:t>
                      </a:r>
                    </a:p>
                    <a:p>
                      <a:pPr indent="241300"/>
                      <a:r>
                        <a:rPr lang="en-US" sz="1600">
                          <a:solidFill>
                            <a:srgbClr val="30302F"/>
                          </a:solidFill>
                          <a:latin typeface="Arial"/>
                        </a:rPr>
                        <a:t>Hive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r" indent="0"/>
                      <a:r>
                        <a:rPr lang="en-US" sz="7100">
                          <a:solidFill>
                            <a:srgbClr val="30302F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>
                        <a:spcBef>
                          <a:spcPts val="420"/>
                        </a:spcBef>
                      </a:pPr>
                      <a:r>
                        <a:rPr lang="zh-TW" u="sng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［流量矩阵〕</a:t>
                      </a:r>
                    </a:p>
                  </a:txBody>
                  <a:tcPr marL="0" marR="0" marT="0" marB="0"/>
                </a:tc>
              </a:tr>
              <a:tr h="271272">
                <a:tc>
                  <a:txBody>
                    <a:bodyPr lIns="0" tIns="0" rIns="0" bIns="0">
                      <a:noAutofit/>
                    </a:bodyPr>
                    <a:p>
                      <a:pPr indent="241300"/>
                      <a:r>
                        <a:rPr lang="en-US" sz="1600">
                          <a:solidFill>
                            <a:srgbClr val="30302F"/>
                          </a:solidFill>
                          <a:latin typeface="Arial"/>
                        </a:rPr>
                        <a:t>Mysql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13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u="sng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、天机系统</a:t>
                      </a:r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］</a:t>
                      </a:r>
                    </a:p>
                  </a:txBody>
                  <a:tcPr marL="0" marR="0" marT="0" marB="0" anchor="b"/>
                </a:tc>
              </a:tr>
              <a:tr h="405384">
                <a:tc>
                  <a:txBody>
                    <a:bodyPr lIns="0" tIns="0" rIns="0" bIns="0">
                      <a:noAutofit/>
                    </a:bodyPr>
                    <a:p>
                      <a:endParaRPr sz="20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endParaRPr sz="20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en-US" u="sng" sz="1600">
                          <a:solidFill>
                            <a:srgbClr val="30302F"/>
                          </a:solidFill>
                          <a:latin typeface="Arial"/>
                        </a:rPr>
                        <a:t>MIS</a:t>
                      </a:r>
                      <a:r>
                        <a:rPr lang="zh-CN" u="sng" sz="14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报表/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7" name=""/>
          <p:cNvGraphicFramePr>
            <a:graphicFrameLocks noGrp="1"/>
          </p:cNvGraphicFramePr>
          <p:nvPr/>
        </p:nvGraphicFramePr>
        <p:xfrm>
          <a:off x="1289304" y="6885432"/>
          <a:ext cx="2633472" cy="1106424"/>
        </p:xfrm>
        <a:graphic>
          <a:graphicData uri="http://schemas.openxmlformats.org/drawingml/2006/table">
            <a:tbl>
              <a:tblPr/>
              <a:tblGrid>
                <a:gridCol w="880872"/>
                <a:gridCol w="795528"/>
                <a:gridCol w="957072"/>
              </a:tblGrid>
              <a:tr h="460248">
                <a:tc gridSpan="3">
                  <a:txBody>
                    <a:bodyPr lIns="0" tIns="0" rIns="0" bIns="0">
                      <a:noAutofit/>
                    </a:bodyPr>
                    <a:p>
                      <a:pPr indent="0">
                        <a:spcBef>
                          <a:spcPts val="420"/>
                        </a:spcBef>
                      </a:pPr>
                      <a:r>
                        <a:rPr lang="zh-TW" sz="2100">
                          <a:solidFill>
                            <a:srgbClr val="30302F"/>
                          </a:solidFill>
                          <a:latin typeface="MingLiU"/>
                          <a:ea typeface="MingLiU"/>
                        </a:rPr>
                        <a:t>调度系统</a:t>
                      </a:r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22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2200"/>
                    </a:p>
                  </a:txBody>
                  <a:tcPr marL="0" marR="0" marT="0" marB="0"/>
                </a:tc>
              </a:tr>
              <a:tr h="646176">
                <a:tc>
                  <a:txBody>
                    <a:bodyPr lIns="0" tIns="0" rIns="0" bIns="0">
                      <a:noAutofit/>
                    </a:bodyPr>
                    <a:p>
                      <a:pPr indent="8890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［依赖关］</a:t>
                      </a:r>
                    </a:p>
                    <a:p>
                      <a:pPr indent="88900"/>
                      <a:r>
                        <a:rPr lang="zh-TW" u="sng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〔系解析〕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algn="ctr" indent="0">
                        <a:lnSpc>
                          <a:spcPts val="2064"/>
                        </a:lnSpc>
                      </a:pPr>
                      <a:r>
                        <a:rPr lang="en-US" sz="1600">
                          <a:solidFill>
                            <a:srgbClr val="30302F"/>
                          </a:solidFill>
                          <a:latin typeface="Arial"/>
                        </a:rPr>
                        <a:t>Reload </a:t>
                      </a:r>
                      <a:r>
                        <a:rPr lang="zh-TW" u="sng" sz="14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、</a:t>
                      </a:r>
                      <a:r>
                        <a:rPr lang="zh-TW" u="sng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管理</a:t>
                      </a:r>
                      <a:r>
                        <a:rPr lang="zh-TW" u="sng" sz="1400">
                          <a:solidFill>
                            <a:srgbClr val="74869D"/>
                          </a:solidFill>
                          <a:latin typeface="MingLiU"/>
                          <a:ea typeface="MingLiU"/>
                        </a:rPr>
                        <a:t>’</a:t>
                      </a:r>
                    </a:p>
                  </a:txBody>
                  <a:tcPr marL="0" marR="0" marT="0" marB="0"/>
                </a:tc>
                <a:tc>
                  <a:txBody>
                    <a:bodyPr lIns="0" tIns="0" rIns="0" bIns="0" vert="wordArtVertRtl" wrap="none">
                      <a:noAutofit/>
                    </a:bodyPr>
                    <a:p>
                      <a:endParaRPr sz="3100"/>
                    </a:p>
                  </a:txBody>
                  <a:tcPr marL="0" marR="0" marT="0" marB="0" vert="wordArtVertRtl"/>
                </a:tc>
              </a:tr>
            </a:tbl>
          </a:graphicData>
        </a:graphic>
      </p:graphicFrame>
      <p:graphicFrame>
        <p:nvGraphicFramePr>
          <p:cNvPr id="48" name=""/>
          <p:cNvGraphicFramePr>
            <a:graphicFrameLocks noGrp="1"/>
          </p:cNvGraphicFramePr>
          <p:nvPr/>
        </p:nvGraphicFramePr>
        <p:xfrm>
          <a:off x="10277856" y="6922008"/>
          <a:ext cx="2185416" cy="1682496"/>
        </p:xfrm>
        <a:graphic>
          <a:graphicData uri="http://schemas.openxmlformats.org/drawingml/2006/table">
            <a:tbl>
              <a:tblPr/>
              <a:tblGrid>
                <a:gridCol w="841248"/>
                <a:gridCol w="1344168"/>
              </a:tblGrid>
              <a:tr h="356616">
                <a:tc gridSpan="2"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 lIns="0" tIns="0" rIns="0" bIns="0">
                      <a:noAutofit/>
                    </a:bodyPr>
                    <a:p>
                      <a:endParaRPr sz="1700"/>
                    </a:p>
                  </a:txBody>
                  <a:tcPr marL="0" marR="0" marT="0" marB="0"/>
                </a:tc>
              </a:tr>
              <a:tr h="432816">
                <a:tc rowSpan="3">
                  <a:txBody>
                    <a:bodyPr lIns="0" tIns="0" rIns="0" bIns="0">
                      <a:noAutofit/>
                    </a:bodyPr>
                    <a:p>
                      <a:pPr algn="ctr" indent="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数据挖掘</a:t>
                      </a:r>
                    </a:p>
                    <a:p>
                      <a:pPr algn="r" indent="0">
                        <a:lnSpc>
                          <a:spcPct val="79000"/>
                        </a:lnSpc>
                      </a:pPr>
                      <a:r>
                        <a:rPr lang="zh-TW" sz="950">
                          <a:solidFill>
                            <a:srgbClr val="30302F"/>
                          </a:solidFill>
                          <a:latin typeface="Times New Roman"/>
                          <a:ea typeface="Times New Roman"/>
                        </a:rPr>
                        <a:t>V_</a:t>
                      </a:r>
                      <a:r>
                        <a:rPr lang="en-US" sz="950">
                          <a:solidFill>
                            <a:srgbClr val="30302F"/>
                          </a:solidFill>
                          <a:latin typeface="Times New Roman"/>
                        </a:rPr>
                        <a:t>_</a:t>
                      </a:r>
                      <a:r>
                        <a:rPr lang="zh-TW" sz="950">
                          <a:solidFill>
                            <a:srgbClr val="30302F"/>
                          </a:solidFill>
                          <a:latin typeface="Times New Roman"/>
                          <a:ea typeface="Times New Roman"/>
                        </a:rPr>
                        <a:t>______</a:t>
                      </a:r>
                    </a:p>
                  </a:txBody>
                  <a:tcPr marL="0" marR="0" marT="0" marB="0" anchor="b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基础数据挖掘</a:t>
                      </a:r>
                    </a:p>
                  </a:txBody>
                  <a:tcPr marL="0" marR="0" marT="0" marB="0" anchor="ctr"/>
                </a:tc>
              </a:tr>
              <a:tr h="432816">
                <a:tc vMerge="1">
                  <a:txBody>
                    <a:bodyPr lIns="0" tIns="0" rIns="0" bIns="0">
                      <a:noAutofit/>
                    </a:bodyPr>
                    <a:p>
                      <a:endParaRPr sz="21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图像数据处理</a:t>
                      </a:r>
                    </a:p>
                  </a:txBody>
                  <a:tcPr marL="0" marR="0" marT="0" marB="0" anchor="ctr"/>
                </a:tc>
              </a:tr>
              <a:tr h="460248">
                <a:tc vMerge="1">
                  <a:txBody>
                    <a:bodyPr lIns="0" tIns="0" rIns="0" bIns="0">
                      <a:noAutofit/>
                    </a:bodyPr>
                    <a:p>
                      <a:endParaRPr sz="2200"/>
                    </a:p>
                  </a:txBody>
                  <a:tcPr marL="0" marR="0" marT="0" marB="0"/>
                </a:tc>
                <a:tc>
                  <a:txBody>
                    <a:bodyPr lIns="0" tIns="0" rIns="0" bIns="0">
                      <a:noAutofit/>
                    </a:bodyPr>
                    <a:p>
                      <a:pPr indent="0"/>
                      <a:r>
                        <a:rPr lang="zh-TW" sz="1400">
                          <a:solidFill>
                            <a:srgbClr val="606060"/>
                          </a:solidFill>
                          <a:latin typeface="MingLiU"/>
                          <a:ea typeface="MingLiU"/>
                        </a:rPr>
                        <a:t>业务数据挖掘</a:t>
                      </a:r>
                      <a:r>
                        <a:rPr lang="zh-TW" sz="3700">
                          <a:solidFill>
                            <a:srgbClr val="606060"/>
                          </a:solidFill>
                          <a:latin typeface="Arial"/>
                          <a:ea typeface="Arial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9" name=""/>
          <p:cNvSpPr/>
          <p:nvPr/>
        </p:nvSpPr>
        <p:spPr>
          <a:xfrm>
            <a:off x="10463784" y="2798064"/>
            <a:ext cx="1082040" cy="2865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业务服务</a:t>
            </a:r>
          </a:p>
        </p:txBody>
      </p:sp>
      <p:sp>
        <p:nvSpPr>
          <p:cNvPr id="50" name=""/>
          <p:cNvSpPr/>
          <p:nvPr/>
        </p:nvSpPr>
        <p:spPr>
          <a:xfrm>
            <a:off x="1444752" y="8147304"/>
            <a:ext cx="8449056" cy="441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-1447800"/>
            <a:r>
              <a:rPr lang="en-US" sz="1000">
                <a:latin typeface="Arial"/>
              </a:rPr>
              <a:t>_________</a:t>
            </a:r>
          </a:p>
          <a:p>
            <a:pPr indent="-1447800">
              <a:lnSpc>
                <a:spcPct val="75000"/>
              </a:lnSpc>
            </a:pPr>
            <a:r>
              <a:rPr lang="en-US" sz="1000">
                <a:latin typeface="Arial"/>
              </a:rPr>
              <a:t>_______</a:t>
            </a:r>
          </a:p>
          <a:p>
            <a:pPr indent="0"/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数据开放平台</a:t>
            </a:r>
            <a:r>
              <a:rPr lang="zh-CN" u="sng" sz="1400">
                <a:solidFill>
                  <a:srgbClr val="606060"/>
                </a:solidFill>
                <a:latin typeface="MingLiU"/>
                <a:ea typeface="MingLiU"/>
              </a:rPr>
              <a:t>［日</a:t>
            </a:r>
            <a:r>
              <a:rPr lang="zh-TW" u="sng" sz="1400">
                <a:solidFill>
                  <a:srgbClr val="606060"/>
                </a:solidFill>
                <a:latin typeface="MingLiU"/>
                <a:ea typeface="MingLiU"/>
              </a:rPr>
              <a:t>志管理］</a:t>
            </a:r>
            <a:r>
              <a:rPr lang="en-US" u="sng" sz="1600">
                <a:solidFill>
                  <a:srgbClr val="606060"/>
                </a:solidFill>
                <a:latin typeface="Arial"/>
              </a:rPr>
              <a:t>［W</a:t>
            </a:r>
            <a:r>
              <a:rPr lang="zh-TW" u="sng" sz="1400">
                <a:solidFill>
                  <a:srgbClr val="606060"/>
                </a:solidFill>
                <a:latin typeface="MingLiU"/>
                <a:ea typeface="MingLiU"/>
              </a:rPr>
              <a:t>武讦算］</a:t>
            </a:r>
            <a:r>
              <a:rPr lang="en-US" u="sng" sz="1400">
                <a:solidFill>
                  <a:srgbClr val="606060"/>
                </a:solidFill>
                <a:latin typeface="MingLiU"/>
              </a:rPr>
              <a:t>［</a:t>
            </a:r>
            <a:r>
              <a:rPr lang="en-US" u="sng" sz="1600">
                <a:solidFill>
                  <a:srgbClr val="30302F"/>
                </a:solidFill>
                <a:latin typeface="Arial"/>
              </a:rPr>
              <a:t>ETL</a:t>
            </a:r>
            <a:r>
              <a:rPr lang="zh-TW" u="sng" sz="1400">
                <a:solidFill>
                  <a:srgbClr val="606060"/>
                </a:solidFill>
                <a:latin typeface="MingLiU"/>
                <a:ea typeface="MingLiU"/>
              </a:rPr>
              <a:t>开发</a:t>
            </a:r>
            <a:r>
              <a:rPr lang="en-US" sz="1400">
                <a:solidFill>
                  <a:srgbClr val="606060"/>
                </a:solidFill>
                <a:latin typeface="MingLiU"/>
              </a:rPr>
              <a:t>］</a:t>
            </a:r>
            <a:r>
              <a:rPr lang="zh-TW" u="sng" sz="1400">
                <a:solidFill>
                  <a:srgbClr val="606060"/>
                </a:solidFill>
                <a:latin typeface="MingLiU"/>
                <a:ea typeface="MingLiU"/>
              </a:rPr>
              <a:t>［离线任务托管］</a:t>
            </a:r>
            <a:r>
              <a:rPr lang="zh-CN" u="sng" sz="1400">
                <a:solidFill>
                  <a:srgbClr val="606060"/>
                </a:solidFill>
                <a:latin typeface="MingLiU"/>
                <a:ea typeface="MingLiU"/>
              </a:rPr>
              <a:t>［资源</a:t>
            </a:r>
            <a:r>
              <a:rPr lang="zh-TW" u="sng" sz="1400">
                <a:solidFill>
                  <a:srgbClr val="606060"/>
                </a:solidFill>
                <a:latin typeface="MingLiU"/>
                <a:ea typeface="MingLiU"/>
              </a:rPr>
              <a:t>管理］［数据质量中心］</a:t>
            </a:r>
          </a:p>
        </p:txBody>
      </p:sp>
      <p:sp>
        <p:nvSpPr>
          <p:cNvPr id="51" name=""/>
          <p:cNvSpPr/>
          <p:nvPr/>
        </p:nvSpPr>
        <p:spPr>
          <a:xfrm>
            <a:off x="12588240" y="4901184"/>
            <a:ext cx="228600" cy="11765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TW" sz="1500">
                <a:solidFill>
                  <a:srgbClr val="606060"/>
                </a:solidFill>
                <a:latin typeface="MingLiU"/>
                <a:ea typeface="MingLiU"/>
              </a:rPr>
              <a:t>数据分析师</a:t>
            </a:r>
          </a:p>
        </p:txBody>
      </p:sp>
      <p:sp>
        <p:nvSpPr>
          <p:cNvPr id="52" name=""/>
          <p:cNvSpPr/>
          <p:nvPr/>
        </p:nvSpPr>
        <p:spPr>
          <a:xfrm>
            <a:off x="118872" y="4084320"/>
            <a:ext cx="283464" cy="124968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TW" u="sng" sz="2100">
                <a:solidFill>
                  <a:srgbClr val="30302F"/>
                </a:solidFill>
                <a:latin typeface="MingLiU"/>
                <a:ea typeface="MingLiU"/>
              </a:rPr>
              <a:t>业务服务</a:t>
            </a:r>
          </a:p>
        </p:txBody>
      </p:sp>
      <p:sp>
        <p:nvSpPr>
          <p:cNvPr id="53" name=""/>
          <p:cNvSpPr/>
          <p:nvPr/>
        </p:nvSpPr>
        <p:spPr>
          <a:xfrm>
            <a:off x="2532888" y="8759952"/>
            <a:ext cx="1533144" cy="41452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1400">
                <a:solidFill>
                  <a:srgbClr val="606060"/>
                </a:solidFill>
                <a:latin typeface="MingLiU"/>
                <a:ea typeface="MingLiU"/>
              </a:rPr>
              <a:t>己数据开发者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3E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053840" y="4593336"/>
            <a:ext cx="762000" cy="877824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2295144" y="4471416"/>
            <a:ext cx="679704" cy="69494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9713976" y="7104888"/>
            <a:ext cx="1545336" cy="181965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1139952" y="6422136"/>
            <a:ext cx="1965960" cy="67056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6275832" y="3907536"/>
            <a:ext cx="6120384" cy="295656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819912" y="765048"/>
            <a:ext cx="7028688" cy="771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数据接入与流式计算</a:t>
            </a:r>
          </a:p>
        </p:txBody>
      </p:sp>
      <p:sp>
        <p:nvSpPr>
          <p:cNvPr id="8" name=""/>
          <p:cNvSpPr/>
          <p:nvPr/>
        </p:nvSpPr>
        <p:spPr>
          <a:xfrm>
            <a:off x="2822448" y="3538728"/>
            <a:ext cx="283464" cy="2895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-749300"/>
            <a:r>
              <a:rPr lang="en-US" u="sng" sz="1000">
                <a:latin typeface="Arial"/>
              </a:rPr>
              <a:t>______</a:t>
            </a:r>
          </a:p>
          <a:p>
            <a:pPr indent="-749300"/>
            <a:r>
              <a:rPr lang="en-US" sz="1000">
                <a:latin typeface="Arial"/>
              </a:rPr>
              <a:t>________</a:t>
            </a:r>
          </a:p>
          <a:p>
            <a:pPr indent="-749300"/>
            <a:r>
              <a:rPr lang="en-US" u="sng" sz="1000">
                <a:latin typeface="Arial"/>
              </a:rPr>
              <a:t>________</a:t>
            </a:r>
          </a:p>
          <a:p>
            <a:pPr indent="0">
              <a:lnSpc>
                <a:spcPct val="75000"/>
              </a:lnSpc>
            </a:pPr>
            <a:r>
              <a:rPr lang="en-US" i="1" sz="1000">
                <a:latin typeface="Arial"/>
              </a:rPr>
              <a:t>f</a:t>
            </a:r>
          </a:p>
        </p:txBody>
      </p:sp>
      <p:sp>
        <p:nvSpPr>
          <p:cNvPr id="9" name=""/>
          <p:cNvSpPr/>
          <p:nvPr/>
        </p:nvSpPr>
        <p:spPr>
          <a:xfrm>
            <a:off x="1252728" y="4038600"/>
            <a:ext cx="1676400" cy="4236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2800">
                <a:latin typeface="MingLiU"/>
                <a:ea typeface="MingLiU"/>
              </a:rPr>
              <a:t>2务</a:t>
            </a:r>
            <a:r>
              <a:rPr lang="en-US" sz="3500">
                <a:latin typeface="Arial"/>
              </a:rPr>
              <a:t>D3</a:t>
            </a:r>
          </a:p>
        </p:txBody>
      </p:sp>
      <p:sp>
        <p:nvSpPr>
          <p:cNvPr id="10" name=""/>
          <p:cNvSpPr/>
          <p:nvPr/>
        </p:nvSpPr>
        <p:spPr>
          <a:xfrm>
            <a:off x="8442960" y="4322064"/>
            <a:ext cx="2877312" cy="42367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3500">
                <a:solidFill>
                  <a:srgbClr val="30302F"/>
                </a:solidFill>
                <a:latin typeface="Arial"/>
              </a:rPr>
              <a:t>Storm</a:t>
            </a:r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流式计算</a:t>
            </a:r>
          </a:p>
        </p:txBody>
      </p:sp>
      <p:sp>
        <p:nvSpPr>
          <p:cNvPr id="11" name=""/>
          <p:cNvSpPr/>
          <p:nvPr/>
        </p:nvSpPr>
        <p:spPr>
          <a:xfrm>
            <a:off x="7985760" y="6065520"/>
            <a:ext cx="697992" cy="2743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latin typeface="Arial"/>
              </a:rPr>
              <a:t>ODS</a:t>
            </a:r>
          </a:p>
        </p:txBody>
      </p:sp>
      <p:sp>
        <p:nvSpPr>
          <p:cNvPr id="12" name=""/>
          <p:cNvSpPr/>
          <p:nvPr/>
        </p:nvSpPr>
        <p:spPr>
          <a:xfrm>
            <a:off x="8010144" y="6800088"/>
            <a:ext cx="819912" cy="3596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en-US" u="sng" sz="2400">
                <a:solidFill>
                  <a:srgbClr val="30302F"/>
                </a:solidFill>
                <a:latin typeface="Arial"/>
              </a:rPr>
              <a:t>"g</a:t>
            </a:r>
          </a:p>
        </p:txBody>
      </p:sp>
      <p:sp>
        <p:nvSpPr>
          <p:cNvPr id="13" name=""/>
          <p:cNvSpPr/>
          <p:nvPr/>
        </p:nvSpPr>
        <p:spPr>
          <a:xfrm>
            <a:off x="1319784" y="7232904"/>
            <a:ext cx="1484376" cy="3810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业务日志</a:t>
            </a:r>
          </a:p>
        </p:txBody>
      </p:sp>
      <p:sp>
        <p:nvSpPr>
          <p:cNvPr id="14" name=""/>
          <p:cNvSpPr/>
          <p:nvPr/>
        </p:nvSpPr>
        <p:spPr>
          <a:xfrm>
            <a:off x="11420856" y="7684008"/>
            <a:ext cx="630936" cy="3291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0"/>
            <a:r>
              <a:rPr lang="zh-TW" sz="2500">
                <a:solidFill>
                  <a:srgbClr val="30302F"/>
                </a:solidFill>
                <a:latin typeface="MingLiU"/>
                <a:ea typeface="MingLiU"/>
              </a:rPr>
              <a:t>聚合</a:t>
            </a:r>
          </a:p>
        </p:txBody>
      </p:sp>
      <p:sp>
        <p:nvSpPr>
          <p:cNvPr id="15" name=""/>
          <p:cNvSpPr/>
          <p:nvPr/>
        </p:nvSpPr>
        <p:spPr>
          <a:xfrm>
            <a:off x="8037576" y="8528304"/>
            <a:ext cx="1106424" cy="2499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en-US" sz="1600">
                <a:solidFill>
                  <a:srgbClr val="30302F"/>
                </a:solidFill>
                <a:latin typeface="Arial"/>
              </a:rPr>
              <a:t>original_db</a:t>
            </a:r>
          </a:p>
        </p:txBody>
      </p:sp>
      <p:sp>
        <p:nvSpPr>
          <p:cNvPr id="16" name=""/>
          <p:cNvSpPr/>
          <p:nvPr/>
        </p:nvSpPr>
        <p:spPr>
          <a:xfrm>
            <a:off x="8037576" y="9040368"/>
            <a:ext cx="1082040" cy="24993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-749300"/>
            <a:r>
              <a:rPr lang="en-US" u="sng" sz="1000">
                <a:latin typeface="Arial"/>
              </a:rPr>
              <a:t>_______________________________</a:t>
            </a:r>
          </a:p>
          <a:p>
            <a:pPr algn="r" indent="0">
              <a:lnSpc>
                <a:spcPct val="84000"/>
              </a:lnSpc>
            </a:pPr>
            <a:r>
              <a:rPr lang="en-US" sz="1600">
                <a:solidFill>
                  <a:srgbClr val="30302F"/>
                </a:solidFill>
                <a:latin typeface="Arial"/>
              </a:rPr>
              <a:t>original_xx</a:t>
            </a:r>
          </a:p>
        </p:txBody>
      </p:sp>
      <p:sp>
        <p:nvSpPr>
          <p:cNvPr id="17" name=""/>
          <p:cNvSpPr/>
          <p:nvPr/>
        </p:nvSpPr>
        <p:spPr>
          <a:xfrm>
            <a:off x="10698480" y="7833360"/>
            <a:ext cx="298704" cy="60960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/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衍</a:t>
            </a:r>
          </a:p>
          <a:p>
            <a:pPr algn="just" indent="0"/>
            <a:r>
              <a:rPr lang="zh-TW" sz="2100">
                <a:solidFill>
                  <a:srgbClr val="30302F"/>
                </a:solidFill>
                <a:latin typeface="MingLiU"/>
                <a:ea typeface="MingLiU"/>
              </a:rPr>
              <a:t>生 __</a:t>
            </a:r>
          </a:p>
        </p:txBody>
      </p:sp>
      <p:sp>
        <p:nvSpPr>
          <p:cNvPr id="19" name=""/>
          <p:cNvSpPr/>
          <p:nvPr/>
        </p:nvSpPr>
        <p:spPr>
          <a:xfrm>
            <a:off x="6275832" y="6635496"/>
            <a:ext cx="1130808" cy="24079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sz="2400">
                <a:solidFill>
                  <a:srgbClr val="30302F"/>
                </a:solidFill>
                <a:latin typeface="Arial"/>
              </a:rPr>
              <a:t>Camus</a:t>
            </a:r>
          </a:p>
        </p:txBody>
      </p:sp>
      <p:sp>
        <p:nvSpPr>
          <p:cNvPr id="20" name=""/>
          <p:cNvSpPr/>
          <p:nvPr/>
        </p:nvSpPr>
        <p:spPr>
          <a:xfrm>
            <a:off x="6275832" y="6995160"/>
            <a:ext cx="1274064" cy="2926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zh-TW" sz="2500">
                <a:solidFill>
                  <a:srgbClr val="30302F"/>
                </a:solidFill>
                <a:latin typeface="MingLiU"/>
                <a:ea typeface="MingLiU"/>
              </a:rPr>
              <a:t>数据拉取</a:t>
            </a:r>
          </a:p>
        </p:txBody>
      </p:sp>
      <p:sp>
        <p:nvSpPr>
          <p:cNvPr id="21" name=""/>
          <p:cNvSpPr/>
          <p:nvPr/>
        </p:nvSpPr>
        <p:spPr>
          <a:xfrm>
            <a:off x="4904232" y="5559552"/>
            <a:ext cx="1359408" cy="74066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/>
            <a:r>
              <a:rPr lang="en-US" sz="2400">
                <a:latin typeface="Arial"/>
              </a:rPr>
              <a:t>Kafka</a:t>
            </a:r>
          </a:p>
          <a:p>
            <a:pPr algn="ctr" indent="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消息队列</a:t>
            </a:r>
          </a:p>
        </p:txBody>
      </p:sp>
      <p:sp>
        <p:nvSpPr>
          <p:cNvPr id="22" name=""/>
          <p:cNvSpPr/>
          <p:nvPr/>
        </p:nvSpPr>
        <p:spPr>
          <a:xfrm>
            <a:off x="10323576" y="716280"/>
            <a:ext cx="2249424" cy="713232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24" name=""/>
          <p:cNvSpPr/>
          <p:nvPr/>
        </p:nvSpPr>
        <p:spPr>
          <a:xfrm>
            <a:off x="2926080" y="6309360"/>
            <a:ext cx="1008888" cy="27432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900">
                <a:solidFill>
                  <a:srgbClr val="30302F"/>
                </a:solidFill>
                <a:latin typeface="Arial"/>
              </a:rPr>
              <a:t>Flume</a:t>
            </a:r>
          </a:p>
        </p:txBody>
      </p:sp>
      <p:sp>
        <p:nvSpPr>
          <p:cNvPr id="25" name=""/>
          <p:cNvSpPr/>
          <p:nvPr/>
        </p:nvSpPr>
        <p:spPr>
          <a:xfrm>
            <a:off x="3133344" y="6608064"/>
            <a:ext cx="1216152" cy="39014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just" indent="165100"/>
            <a:r>
              <a:rPr lang="zh-TW" sz="2800">
                <a:solidFill>
                  <a:srgbClr val="30302F"/>
                </a:solidFill>
                <a:latin typeface="MingLiU"/>
                <a:ea typeface="MingLiU"/>
              </a:rPr>
              <a:t>百我集</a:t>
            </a:r>
          </a:p>
        </p:txBody>
      </p:sp>
      <p:sp>
        <p:nvSpPr>
          <p:cNvPr id="26" name=""/>
          <p:cNvSpPr/>
          <p:nvPr/>
        </p:nvSpPr>
        <p:spPr>
          <a:xfrm>
            <a:off x="7973568" y="7150608"/>
            <a:ext cx="1240536" cy="6035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algn="ctr" indent="0">
              <a:spcAft>
                <a:spcPts val="700"/>
              </a:spcAft>
            </a:pPr>
            <a:r>
              <a:rPr lang="zh-TW" sz="900">
                <a:latin typeface="MingLiU"/>
                <a:ea typeface="MingLiU"/>
              </a:rPr>
              <a:t>八</a:t>
            </a:r>
          </a:p>
          <a:p>
            <a:pPr algn="ctr" indent="0"/>
            <a:r>
              <a:rPr lang="zh-TW" sz="2500">
                <a:solidFill>
                  <a:srgbClr val="30302F"/>
                </a:solidFill>
                <a:latin typeface="MingLiU"/>
                <a:ea typeface="MingLiU"/>
              </a:rPr>
              <a:t>日志解析</a:t>
            </a:r>
          </a:p>
        </p:txBody>
      </p:sp>
      <p:sp>
        <p:nvSpPr>
          <p:cNvPr id="28" name=""/>
          <p:cNvSpPr/>
          <p:nvPr/>
        </p:nvSpPr>
        <p:spPr>
          <a:xfrm>
            <a:off x="9762744" y="7263384"/>
            <a:ext cx="960120" cy="2895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2500">
                <a:solidFill>
                  <a:srgbClr val="30302F"/>
                </a:solidFill>
                <a:latin typeface="MingLiU"/>
                <a:ea typeface="MingLiU"/>
              </a:rPr>
              <a:t>基础层</a:t>
            </a:r>
          </a:p>
        </p:txBody>
      </p:sp>
      <p:sp>
        <p:nvSpPr>
          <p:cNvPr id="29" name=""/>
          <p:cNvSpPr/>
          <p:nvPr/>
        </p:nvSpPr>
        <p:spPr>
          <a:xfrm>
            <a:off x="9860280" y="7592568"/>
            <a:ext cx="426720" cy="84429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zh-TW" sz="7100">
                <a:solidFill>
                  <a:srgbClr val="30302F"/>
                </a:solidFill>
                <a:latin typeface="Arial"/>
                <a:ea typeface="Arial"/>
              </a:rPr>
              <a:t>(I</a:t>
            </a:r>
          </a:p>
        </p:txBody>
      </p:sp>
      <p:sp>
        <p:nvSpPr>
          <p:cNvPr id="31" name=""/>
          <p:cNvSpPr/>
          <p:nvPr/>
        </p:nvSpPr>
        <p:spPr>
          <a:xfrm>
            <a:off x="2907792" y="4465320"/>
            <a:ext cx="1191768" cy="1463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ctr" indent="0"/>
            <a:r>
              <a:rPr lang="en-US" u="sng" sz="1000">
                <a:latin typeface="Arial"/>
              </a:rPr>
              <a:t>_________</a:t>
            </a:r>
          </a:p>
        </p:txBody>
      </p:sp>
      <p:sp>
        <p:nvSpPr>
          <p:cNvPr id="32" name=""/>
          <p:cNvSpPr/>
          <p:nvPr/>
        </p:nvSpPr>
        <p:spPr>
          <a:xfrm>
            <a:off x="3066288" y="4757928"/>
            <a:ext cx="1139952" cy="27736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571500"/>
            <a:r>
              <a:rPr lang="en-US" sz="2900">
                <a:solidFill>
                  <a:srgbClr val="30302F"/>
                </a:solidFill>
                <a:latin typeface="Arial"/>
              </a:rPr>
              <a:t>canal</a:t>
            </a:r>
          </a:p>
        </p:txBody>
      </p:sp>
      <p:sp>
        <p:nvSpPr>
          <p:cNvPr id="33" name=""/>
          <p:cNvSpPr/>
          <p:nvPr/>
        </p:nvSpPr>
        <p:spPr>
          <a:xfrm>
            <a:off x="2496312" y="5111496"/>
            <a:ext cx="4023360" cy="3779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2400">
                <a:solidFill>
                  <a:srgbClr val="30302F"/>
                </a:solidFill>
                <a:latin typeface="Arial"/>
              </a:rPr>
              <a:t>Binary log</a:t>
            </a:r>
            <a:r>
              <a:rPr lang="zh-TW" sz="1800">
                <a:solidFill>
                  <a:srgbClr val="30302F"/>
                </a:solidFill>
                <a:latin typeface="MingLiU"/>
                <a:ea typeface="MingLiU"/>
              </a:rPr>
              <a:t>收   ____________</a:t>
            </a:r>
          </a:p>
        </p:txBody>
      </p:sp>
      <p:sp>
        <p:nvSpPr>
          <p:cNvPr id="34" name=""/>
          <p:cNvSpPr/>
          <p:nvPr/>
        </p:nvSpPr>
        <p:spPr>
          <a:xfrm>
            <a:off x="9668256" y="6644640"/>
            <a:ext cx="2734056" cy="32918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algn="r" indent="0"/>
            <a:r>
              <a:rPr lang="zh-TW" sz="1800">
                <a:solidFill>
                  <a:srgbClr val="30302F"/>
                </a:solidFill>
                <a:latin typeface="MingLiU"/>
                <a:ea typeface="MingLiU"/>
              </a:rPr>
              <a:t>丨        维度表</a:t>
            </a:r>
            <a:r>
              <a:rPr lang="en-US" sz="2400">
                <a:solidFill>
                  <a:srgbClr val="30302F"/>
                </a:solidFill>
                <a:latin typeface="Arial"/>
              </a:rPr>
              <a:t>dirr</a:t>
            </a:r>
          </a:p>
        </p:txBody>
      </p:sp>
      <p:sp>
        <p:nvSpPr>
          <p:cNvPr id="35" name=""/>
          <p:cNvSpPr/>
          <p:nvPr/>
        </p:nvSpPr>
        <p:spPr>
          <a:xfrm>
            <a:off x="1179576" y="4709160"/>
            <a:ext cx="420624" cy="19019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wordArtVertRtl" wrap="none">
            <a:noAutofit/>
          </a:bodyPr>
          <a:p>
            <a:pPr indent="0"/>
            <a:r>
              <a:rPr lang="zh-TW" u="sng" sz="3200">
                <a:latin typeface="MingLiU"/>
                <a:ea typeface="MingLiU"/>
              </a:rPr>
              <a:t>业务服务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01624" y="768096"/>
            <a:ext cx="8872728" cy="455371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4060"/>
              </a:spcAft>
            </a:pP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数据收集特性</a:t>
            </a:r>
          </a:p>
          <a:p>
            <a:pPr marL="798136" indent="0">
              <a:spcAft>
                <a:spcPts val="105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日志型数据多接口支持</a:t>
            </a:r>
          </a:p>
          <a:p>
            <a:pPr marL="798136" indent="0">
              <a:spcAft>
                <a:spcPts val="105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关系型数据基于</a:t>
            </a:r>
            <a:r>
              <a:rPr lang="en-US" sz="4000">
                <a:latin typeface="Arial"/>
              </a:rPr>
              <a:t>Binlog</a:t>
            </a:r>
            <a:r>
              <a:rPr lang="zh-TW" sz="4100">
                <a:latin typeface="MingLiU"/>
                <a:ea typeface="MingLiU"/>
              </a:rPr>
              <a:t>获取增量</a:t>
            </a:r>
          </a:p>
          <a:p>
            <a:pPr marL="798136"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消息队列集中化分发支持多下游</a:t>
            </a:r>
          </a:p>
        </p:txBody>
      </p:sp>
      <p:sp>
        <p:nvSpPr>
          <p:cNvPr id="3" name=""/>
          <p:cNvSpPr/>
          <p:nvPr/>
        </p:nvSpPr>
        <p:spPr>
          <a:xfrm>
            <a:off x="1667256" y="6772656"/>
            <a:ext cx="3401568" cy="52730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100">
                <a:latin typeface="MingLiU"/>
              </a:rPr>
              <a:t>• </a:t>
            </a:r>
            <a:r>
              <a:rPr lang="zh-TW" sz="4000">
                <a:latin typeface="Arial"/>
                <a:ea typeface="Arial"/>
              </a:rPr>
              <a:t>850+</a:t>
            </a:r>
            <a:r>
              <a:rPr lang="zh-TW" sz="4100">
                <a:latin typeface="MingLiU"/>
                <a:ea typeface="MingLiU"/>
              </a:rPr>
              <a:t>日志数</a:t>
            </a:r>
          </a:p>
        </p:txBody>
      </p:sp>
      <p:sp>
        <p:nvSpPr>
          <p:cNvPr id="4" name=""/>
          <p:cNvSpPr/>
          <p:nvPr/>
        </p:nvSpPr>
        <p:spPr>
          <a:xfrm>
            <a:off x="1667256" y="7824216"/>
            <a:ext cx="6330696" cy="530352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wrap="none">
            <a:noAutofit/>
          </a:bodyPr>
          <a:p>
            <a:pPr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百万+峰值每秒消息接入</a:t>
            </a:r>
          </a:p>
        </p:txBody>
      </p:sp>
      <p:sp>
        <p:nvSpPr>
          <p:cNvPr id="5" name=""/>
          <p:cNvSpPr/>
          <p:nvPr/>
        </p:nvSpPr>
        <p:spPr>
          <a:xfrm>
            <a:off x="10323576" y="716280"/>
            <a:ext cx="2267712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"/>
          <p:cNvSpPr/>
          <p:nvPr/>
        </p:nvSpPr>
        <p:spPr>
          <a:xfrm>
            <a:off x="822960" y="768096"/>
            <a:ext cx="6257544" cy="509320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1190"/>
              </a:spcAft>
            </a:pPr>
            <a:r>
              <a:rPr lang="zh-TW" sz="6100">
                <a:solidFill>
                  <a:srgbClr val="606060"/>
                </a:solidFill>
                <a:latin typeface="MingLiU"/>
                <a:ea typeface="MingLiU"/>
              </a:rPr>
              <a:t>流式计算平台特性</a:t>
            </a:r>
          </a:p>
          <a:p>
            <a:pPr marL="776800" indent="0">
              <a:spcAft>
                <a:spcPts val="98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测试幵发平台化</a:t>
            </a:r>
          </a:p>
          <a:p>
            <a:pPr marL="776800" indent="0">
              <a:spcAft>
                <a:spcPts val="98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拓扑幵发框架</a:t>
            </a:r>
          </a:p>
          <a:p>
            <a:pPr marL="776800" indent="0">
              <a:spcAft>
                <a:spcPts val="980"/>
              </a:spcAft>
            </a:pPr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延迟统计与报警</a:t>
            </a:r>
          </a:p>
          <a:p>
            <a:pPr marL="776800"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拓扑间依赖关系解析</a:t>
            </a:r>
          </a:p>
        </p:txBody>
      </p:sp>
      <p:sp>
        <p:nvSpPr>
          <p:cNvPr id="3" name=""/>
          <p:cNvSpPr/>
          <p:nvPr/>
        </p:nvSpPr>
        <p:spPr>
          <a:xfrm>
            <a:off x="10335768" y="731520"/>
            <a:ext cx="2267712" cy="710184"/>
          </a:xfrm>
          <a:prstGeom prst="rect">
            <a:avLst/>
          </a:prstGeom>
          <a:solidFill>
            <a:srgbClr val="2EB5A9"/>
          </a:solidFill>
        </p:spPr>
        <p:txBody>
          <a:bodyPr lIns="0" tIns="0" rIns="0" bIns="0">
            <a:noAutofit/>
          </a:bodyPr>
          <a:p>
            <a:pPr algn="r" indent="0"/>
            <a:r>
              <a:rPr lang="en-US" sz="4100">
                <a:solidFill>
                  <a:srgbClr val="FFFFFF"/>
                </a:solidFill>
                <a:latin typeface="MingLiU"/>
              </a:rPr>
              <a:t>•</a:t>
            </a:r>
            <a:r>
              <a:rPr lang="zh-TW" sz="4100">
                <a:solidFill>
                  <a:srgbClr val="FFFFFF"/>
                </a:solidFill>
                <a:latin typeface="MingLiU"/>
                <a:ea typeface="MingLiU"/>
              </a:rPr>
              <a:t>美团网</a:t>
            </a:r>
          </a:p>
          <a:p>
            <a:pPr algn="r" indent="0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meituan.com</a:t>
            </a:r>
          </a:p>
        </p:txBody>
      </p:sp>
      <p:sp>
        <p:nvSpPr>
          <p:cNvPr id="4" name=""/>
          <p:cNvSpPr/>
          <p:nvPr/>
        </p:nvSpPr>
        <p:spPr>
          <a:xfrm>
            <a:off x="1670304" y="7309104"/>
            <a:ext cx="5870448" cy="1584960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p>
            <a:pPr indent="0">
              <a:spcAft>
                <a:spcPts val="980"/>
              </a:spcAft>
            </a:pPr>
            <a:r>
              <a:rPr lang="en-US" sz="4100">
                <a:latin typeface="MingLiU"/>
              </a:rPr>
              <a:t>• </a:t>
            </a:r>
            <a:r>
              <a:rPr lang="zh-TW" sz="4000">
                <a:latin typeface="Arial"/>
                <a:ea typeface="Arial"/>
              </a:rPr>
              <a:t>1100+</a:t>
            </a:r>
            <a:r>
              <a:rPr lang="zh-TW" sz="4100">
                <a:latin typeface="MingLiU"/>
                <a:ea typeface="MingLiU"/>
              </a:rPr>
              <a:t>头时拓扑</a:t>
            </a:r>
          </a:p>
          <a:p>
            <a:pPr indent="0"/>
            <a:r>
              <a:rPr lang="en-US" sz="4100">
                <a:latin typeface="MingLiU"/>
              </a:rPr>
              <a:t>•</a:t>
            </a:r>
            <a:r>
              <a:rPr lang="zh-TW" sz="4100">
                <a:latin typeface="MingLiU"/>
                <a:ea typeface="MingLiU"/>
              </a:rPr>
              <a:t>秒级别实时数据流延迟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core.xml><?xml version="1.0" encoding="utf-8"?>
<cp:coreProperties xmlns:cp="http://schemas.openxmlformats.org/package/2006/metadata/core-properties" xmlns:dc="http://purl.org/dc/elements/1.1/">
  <dc:title>美团数据平台架构_QCon终版</dc:title>
  <dc:subject/>
  <dc:creator/>
  <cp:keywords/>
</cp:coreProperties>
</file>