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/>
    <p:restoredTop sz="86450"/>
  </p:normalViewPr>
  <p:slideViewPr>
    <p:cSldViewPr snapToGrid="0">
      <p:cViewPr varScale="1">
        <p:scale>
          <a:sx n="73" d="100"/>
          <a:sy n="73" d="100"/>
        </p:scale>
        <p:origin x="192" y="992"/>
      </p:cViewPr>
      <p:guideLst/>
    </p:cSldViewPr>
  </p:slideViewPr>
  <p:outlineViewPr>
    <p:cViewPr>
      <p:scale>
        <a:sx n="33" d="100"/>
        <a:sy n="33" d="100"/>
      </p:scale>
      <p:origin x="0" y="-4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E7B8-627D-0B4D-B5A3-6F2C13B950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17235-0391-724D-8CCF-D266603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lg.ulb.ac.b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mlg-ulb/creditcardfrau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this study we will use various predictive models and techniques to accurately detect whether a credit card transaction is a normal payment or fraud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- </a:t>
            </a:r>
            <a:r>
              <a:rPr lang="en-CA" b="0" i="0" u="none" strike="noStrike" dirty="0">
                <a:effectLst/>
                <a:latin typeface="-apple-system"/>
              </a:rPr>
              <a:t>The dataset has been collected and analysed during a research collaboration of Worldline and the Machine Learning Group (</a:t>
            </a:r>
            <a:r>
              <a:rPr lang="en-CA" b="0" i="0" u="none" strike="noStrike" dirty="0">
                <a:effectLst/>
                <a:latin typeface="-apple-system"/>
                <a:hlinkClick r:id="rId3"/>
              </a:rPr>
              <a:t>http://mlg.ulb.ac.be</a:t>
            </a:r>
            <a:r>
              <a:rPr lang="en-CA" b="0" i="0" u="none" strike="noStrike" dirty="0">
                <a:effectLst/>
                <a:latin typeface="-apple-system"/>
              </a:rPr>
              <a:t>) of ULB (Université Libre de </a:t>
            </a:r>
            <a:r>
              <a:rPr lang="en-CA" b="0" i="0" u="none" strike="noStrike" dirty="0" err="1">
                <a:effectLst/>
                <a:latin typeface="-apple-system"/>
              </a:rPr>
              <a:t>Bruxelles</a:t>
            </a:r>
            <a:r>
              <a:rPr lang="en-CA" b="0" i="0" u="none" strike="noStrike" dirty="0">
                <a:effectLst/>
                <a:latin typeface="-apple-system"/>
              </a:rPr>
              <a:t>) on big data mining and fraud detection. For further details about the dataset please refer to this </a:t>
            </a:r>
            <a:r>
              <a:rPr lang="en-CA" b="0" i="0" u="none" strike="noStrike" dirty="0">
                <a:effectLst/>
                <a:latin typeface="-apple-system"/>
                <a:hlinkClick r:id="rId4"/>
              </a:rPr>
              <a:t>Kaggle link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7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7235-0391-724D-8CCF-D266603E0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C414-EDEE-FC95-842F-CE35D5FA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481E6-CF72-B5B8-F239-2C1BE501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A0E4-D5FC-EE04-A253-1206AE7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6A71-A641-1183-C34B-6C7049A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86E7-352C-AB3D-7E62-5C67E6A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9679-F010-7907-B454-14EAD39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1F608-8AF5-3F11-6221-64153C339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E346D-D18B-DA90-D6E1-02177A7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5AB8-C83D-0986-C9FD-6CD50C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6FC2-C467-3B49-025B-4C612CA5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4337E-6685-6211-3206-A064A0E8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01CB-5FBC-E244-C015-193E72DD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784F-2DE9-1C39-DCC2-2F729F24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0B96-A167-6525-DFC4-70B4C47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CFAF-EE49-886D-96CF-CE14806C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6724-F9BA-373D-4894-222538B8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DFCE-9466-3018-B00E-3BB713F7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B2D8-5AF6-2C46-2830-EBE4F139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53CF-1C36-9EBA-2299-7D0EF3C6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3E44-13C7-43EC-DAB5-3808584D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0015-2232-ECCE-7853-2E578D6E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5D85-4528-7B0E-A7A8-B77F32CA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2C97-8E85-F6C2-71A5-3B960811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0A98-E466-DDA1-1EC6-0A63449A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7A8A-C160-C30A-AC7D-EF75FB8D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7B85-8564-470B-FF37-822E555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717D-761D-CFD0-B4C5-0D914A93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28403-E2B2-0E66-0D8A-8509F5EF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00A9-32D8-B235-095A-D1B1305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15D8B-3FC6-6B8C-479C-91F8FDBA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DA2D3-DFDE-8863-CBF7-E9515DAD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84F7-45E6-28E2-9857-B8CCA3C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8563-4DD6-CF7A-41B4-6303BC99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B6E1-1A5A-8A3D-95EE-E672D1456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3669-5E2E-A5DB-8948-9C0667A1C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C66A0-4EC1-B4CD-7F62-D6C06FAF3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8C03E-49FA-2B97-4D27-9C7BA254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AD1A-A239-680E-B6CA-CA8F3A98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722CD-AEED-3E68-F298-E34C8894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A1BD-54E1-3792-D5A6-4A7DE810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FF29D-50EB-1061-C575-FE763963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2639-3002-5937-300B-5293D45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7BFD-5D74-182E-7374-91E73C36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615B-C2F9-F2A3-D2A1-0D72152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BBBD9-BAEC-E123-CB8E-771A8E4D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86A44-0311-831E-696D-D8D6D7E1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94F3-A0CF-F4F2-A2F2-6CCCCBF0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7FE8-10D8-EAC9-7A12-9409FCCE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9699C-D12C-7247-7941-1A9667BE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DBBD-9114-FF4A-13A5-076AF0C3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7930-F0F4-2F23-7F7F-2036B8F5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0D2C-C61F-3A7F-1906-EB458316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5B20-493E-2DB7-0085-550E673A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4DD9D-14A6-1DFB-ABB7-3B3CB009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4C5C-C9B5-E0AF-C7A1-23D50506A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051B-011F-BD51-082C-693BF8C4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825F-ED0D-33CD-4BA8-F7F3A25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7FCEF-1AEC-DA47-BDC8-5CA4005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E25EA-8D55-18D1-3977-F90DF10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C9D2-73D2-A619-1A41-2B26C149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3618-8FAA-0EC9-7527-82E398C59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5715-B737-3E42-AA98-617EE2259DC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A9DC-7005-8D4B-B693-9724142C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F460-83E6-2292-32D2-FE21EE8E3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B5B5-0458-584F-B71E-160A5B4B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ockvault.net/photo/254493/hacking-credit-card-illust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A4C0-958A-E6E5-F58A-BC28E129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F670-C837-E1A4-711D-359FED1C2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H. Efe Atakul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75038-A35B-8B71-D4D0-1777559B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71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AFFEB-1536-2BEA-41B9-C2AA3BABD5A1}"/>
              </a:ext>
            </a:extLst>
          </p:cNvPr>
          <p:cNvSpPr txBox="1"/>
          <p:nvPr/>
        </p:nvSpPr>
        <p:spPr>
          <a:xfrm>
            <a:off x="5620870" y="2742009"/>
            <a:ext cx="301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77"/>
                <a:cs typeface="APPLE CHANCERY" panose="03020702040506060504" pitchFamily="66" charset="-79"/>
              </a:rPr>
              <a:t>Credit Card Fraud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269E-FEE6-E586-C059-B11C97EE1CB0}"/>
              </a:ext>
            </a:extLst>
          </p:cNvPr>
          <p:cNvSpPr txBox="1"/>
          <p:nvPr/>
        </p:nvSpPr>
        <p:spPr>
          <a:xfrm>
            <a:off x="5715000" y="3921473"/>
            <a:ext cx="30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merican Typewriter" panose="02090604020004020304" pitchFamily="18" charset="77"/>
              </a:rPr>
              <a:t>H. Efe Atakul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A519B-AF3A-94CA-9F87-D00FF4F624D1}"/>
              </a:ext>
            </a:extLst>
          </p:cNvPr>
          <p:cNvSpPr txBox="1"/>
          <p:nvPr/>
        </p:nvSpPr>
        <p:spPr>
          <a:xfrm>
            <a:off x="10569388" y="6536776"/>
            <a:ext cx="3509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0" i="0" u="none" strike="noStrike" dirty="0">
                <a:solidFill>
                  <a:srgbClr val="757575"/>
                </a:solidFill>
                <a:effectLst/>
                <a:latin typeface="sohne"/>
              </a:rPr>
              <a:t>Img from </a:t>
            </a:r>
            <a:r>
              <a:rPr lang="en-CA" sz="1400" b="0" i="0" u="sng" dirty="0">
                <a:effectLst/>
                <a:latin typeface="sohne"/>
                <a:hlinkClick r:id="rId4"/>
              </a:rPr>
              <a:t>Stockvault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23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0E6F-AD8A-9E8A-9A84-3F2E6189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26BF-2E85-2136-4347-9260DAEE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🎯Goal: </a:t>
            </a:r>
          </a:p>
          <a:p>
            <a:pPr lvl="1"/>
            <a:r>
              <a:rPr lang="en-US" dirty="0"/>
              <a:t>Utilizing predictive modeling on fraud detection in credit card transactions</a:t>
            </a:r>
          </a:p>
          <a:p>
            <a:endParaRPr lang="en-CA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CA" b="0" i="0" u="none" strike="noStrike" dirty="0">
                <a:effectLst/>
                <a:latin typeface="-apple-system"/>
              </a:rPr>
              <a:t>    Dataset: </a:t>
            </a:r>
          </a:p>
          <a:p>
            <a:pPr lvl="1"/>
            <a:r>
              <a:rPr lang="en-CA" dirty="0">
                <a:latin typeface="-apple-system"/>
              </a:rPr>
              <a:t>Source: </a:t>
            </a:r>
            <a:r>
              <a:rPr lang="en-CA" b="0" i="0" u="none" strike="noStrike" dirty="0">
                <a:effectLst/>
                <a:latin typeface="-apple-system"/>
              </a:rPr>
              <a:t>Worldline &amp; ULB Machine Learning Group collab.</a:t>
            </a:r>
          </a:p>
          <a:p>
            <a:pPr lvl="1"/>
            <a:r>
              <a:rPr lang="en-US" dirty="0"/>
              <a:t>284k labeled transactions over 2 days </a:t>
            </a:r>
          </a:p>
          <a:p>
            <a:pPr lvl="1"/>
            <a:r>
              <a:rPr lang="en-US" dirty="0"/>
              <a:t>30 features (28 PCA + Time + Amount)</a:t>
            </a:r>
          </a:p>
          <a:p>
            <a:pPr lvl="1"/>
            <a:r>
              <a:rPr lang="en-US" dirty="0"/>
              <a:t>Imbalanced dataset - 0.17% fraud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3CAF4-D199-D6D4-5D4C-E977DF42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23" y="3165661"/>
            <a:ext cx="580465" cy="5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68B7-7B8F-40F4-759E-B3127E4B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54E2-BC0A-8C5C-78D9-6BA2B13A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83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 and Exploratory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Model Performance and Measurement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Strategies to Deal with Imbalanced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Hyperparameter Tuning </a:t>
            </a:r>
          </a:p>
        </p:txBody>
      </p:sp>
    </p:spTree>
    <p:extLst>
      <p:ext uri="{BB962C8B-B14F-4D97-AF65-F5344CB8AC3E}">
        <p14:creationId xmlns:p14="http://schemas.microsoft.com/office/powerpoint/2010/main" val="21697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507-B255-C5B4-3843-A256E58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80F3-D703-5DF1-E525-5FCB4EE9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System Font Regular"/>
              <a:buChar char="⚠️"/>
            </a:pPr>
            <a:r>
              <a:rPr lang="en-US" sz="2800" dirty="0"/>
              <a:t>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90D9-A74F-0AF2-B7A8-946F43FF9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Outliers</a:t>
            </a:r>
          </a:p>
          <a:p>
            <a:r>
              <a:rPr lang="en-US" sz="2400" dirty="0"/>
              <a:t> High variance in certain features</a:t>
            </a:r>
          </a:p>
          <a:p>
            <a:r>
              <a:rPr lang="en-US" sz="2400" dirty="0"/>
              <a:t>Class imbalance </a:t>
            </a:r>
          </a:p>
          <a:p>
            <a:r>
              <a:rPr lang="en-US" sz="2400" dirty="0"/>
              <a:t>Correlation, collinearity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17C480-76F9-5533-C111-B72077C1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2AF6C0-E3B7-0E58-BF8E-81E65BD11A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507-B255-C5B4-3843-A256E58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80F3-D703-5DF1-E525-5FCB4EE9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System Font Regular"/>
              <a:buChar char="⚠️"/>
            </a:pPr>
            <a:r>
              <a:rPr lang="en-US" sz="2800" dirty="0"/>
              <a:t>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90D9-A74F-0AF2-B7A8-946F43FF9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Outliers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High feature variance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Correlation, collinearity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8B4F01-1DA4-97C0-D836-238BFF6E3EF0}"/>
              </a:ext>
            </a:extLst>
          </p:cNvPr>
          <p:cNvGrpSpPr/>
          <p:nvPr/>
        </p:nvGrpSpPr>
        <p:grpSpPr>
          <a:xfrm>
            <a:off x="4141177" y="2505075"/>
            <a:ext cx="7950092" cy="2838100"/>
            <a:chOff x="871538" y="4023358"/>
            <a:chExt cx="9393152" cy="28269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F664D0-56DD-1500-EB66-F08C53C57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7309" y="4023360"/>
              <a:ext cx="8337381" cy="2826925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D3907A3-996E-024F-5E14-2B243EA9CD9E}"/>
                </a:ext>
              </a:extLst>
            </p:cNvPr>
            <p:cNvSpPr/>
            <p:nvPr/>
          </p:nvSpPr>
          <p:spPr>
            <a:xfrm>
              <a:off x="2365248" y="4023360"/>
              <a:ext cx="292608" cy="71932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A264486-43D2-9BF3-8B3F-BEC1EA5778CD}"/>
                </a:ext>
              </a:extLst>
            </p:cNvPr>
            <p:cNvSpPr/>
            <p:nvPr/>
          </p:nvSpPr>
          <p:spPr>
            <a:xfrm>
              <a:off x="4032123" y="4157662"/>
              <a:ext cx="292608" cy="58502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EA889EC-8F4F-1ABF-F169-C2CD0CF9C92F}"/>
                </a:ext>
              </a:extLst>
            </p:cNvPr>
            <p:cNvSpPr/>
            <p:nvPr/>
          </p:nvSpPr>
          <p:spPr>
            <a:xfrm>
              <a:off x="5708332" y="4557712"/>
              <a:ext cx="292608" cy="61178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40B913E-B401-8C1C-257C-37CAFE08FB63}"/>
                </a:ext>
              </a:extLst>
            </p:cNvPr>
            <p:cNvSpPr/>
            <p:nvPr/>
          </p:nvSpPr>
          <p:spPr>
            <a:xfrm>
              <a:off x="7375207" y="4557713"/>
              <a:ext cx="292608" cy="47148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02C8559-A502-799E-A20E-4E5AB1547502}"/>
                </a:ext>
              </a:extLst>
            </p:cNvPr>
            <p:cNvSpPr/>
            <p:nvPr/>
          </p:nvSpPr>
          <p:spPr>
            <a:xfrm>
              <a:off x="9028175" y="4503942"/>
              <a:ext cx="292608" cy="52525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A3B1999-AD5D-5F27-650D-784837E23BF6}"/>
                </a:ext>
              </a:extLst>
            </p:cNvPr>
            <p:cNvSpPr/>
            <p:nvPr/>
          </p:nvSpPr>
          <p:spPr>
            <a:xfrm>
              <a:off x="9028175" y="4023359"/>
              <a:ext cx="292608" cy="24029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A884937-14CE-F6FE-D4E9-166D0978DED0}"/>
                </a:ext>
              </a:extLst>
            </p:cNvPr>
            <p:cNvSpPr/>
            <p:nvPr/>
          </p:nvSpPr>
          <p:spPr>
            <a:xfrm>
              <a:off x="7375207" y="4023359"/>
              <a:ext cx="292608" cy="35966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F5D4922-71D4-73DB-6E40-8978AA94FE96}"/>
                </a:ext>
              </a:extLst>
            </p:cNvPr>
            <p:cNvSpPr/>
            <p:nvPr/>
          </p:nvSpPr>
          <p:spPr>
            <a:xfrm>
              <a:off x="2388489" y="5077158"/>
              <a:ext cx="292608" cy="27518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20C9ED6-8FDA-BED2-8862-A3F98BFC7B55}"/>
                </a:ext>
              </a:extLst>
            </p:cNvPr>
            <p:cNvSpPr/>
            <p:nvPr/>
          </p:nvSpPr>
          <p:spPr>
            <a:xfrm>
              <a:off x="4061079" y="5077158"/>
              <a:ext cx="263652" cy="27518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E8F864C-D7E9-BDA8-3A50-80ECD37428AF}"/>
                </a:ext>
              </a:extLst>
            </p:cNvPr>
            <p:cNvSpPr/>
            <p:nvPr/>
          </p:nvSpPr>
          <p:spPr>
            <a:xfrm>
              <a:off x="5703379" y="4023358"/>
              <a:ext cx="292608" cy="26717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urved Right Arrow 24">
              <a:extLst>
                <a:ext uri="{FF2B5EF4-FFF2-40B4-BE49-F238E27FC236}">
                  <a16:creationId xmlns:a16="http://schemas.microsoft.com/office/drawing/2014/main" id="{EF5B06E5-5D3F-B51D-2326-90CFF37688D7}"/>
                </a:ext>
              </a:extLst>
            </p:cNvPr>
            <p:cNvSpPr/>
            <p:nvPr/>
          </p:nvSpPr>
          <p:spPr>
            <a:xfrm>
              <a:off x="871538" y="4503942"/>
              <a:ext cx="742950" cy="1568246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1951F2-ECA7-BCC9-52A1-6C19C38F2CF2}"/>
                  </a:ext>
                </a:extLst>
              </p:cNvPr>
              <p:cNvSpPr txBox="1"/>
              <p:nvPr/>
            </p:nvSpPr>
            <p:spPr>
              <a:xfrm>
                <a:off x="7520197" y="3463040"/>
                <a:ext cx="2133396" cy="408253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dirty="0"/>
                  <a:t>Outlier Detection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1951F2-ECA7-BCC9-52A1-6C19C3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97" y="3463040"/>
                <a:ext cx="2133396" cy="408253"/>
              </a:xfrm>
              <a:prstGeom prst="rect">
                <a:avLst/>
              </a:prstGeom>
              <a:blipFill>
                <a:blip r:embed="rId4"/>
                <a:stretch>
                  <a:fillRect r="-295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56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507-B255-C5B4-3843-A256E58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80F3-D703-5DF1-E525-5FCB4EE9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System Font Regular"/>
              <a:buChar char="⚠️"/>
            </a:pPr>
            <a:r>
              <a:rPr lang="en-US" sz="2800" dirty="0"/>
              <a:t>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90D9-A74F-0AF2-B7A8-946F43FF9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Outliers</a:t>
            </a:r>
          </a:p>
          <a:p>
            <a:r>
              <a:rPr lang="en-US" sz="2400" dirty="0"/>
              <a:t>High variance in certain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Correlation, collinearity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FE36FE-259E-ED06-A809-6CABF97CC1B8}"/>
              </a:ext>
            </a:extLst>
          </p:cNvPr>
          <p:cNvGrpSpPr/>
          <p:nvPr/>
        </p:nvGrpSpPr>
        <p:grpSpPr>
          <a:xfrm>
            <a:off x="5276274" y="2282554"/>
            <a:ext cx="6705495" cy="2500855"/>
            <a:chOff x="5672735" y="239545"/>
            <a:chExt cx="6073048" cy="20746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2ECCC8-B8F1-E205-8333-AF9C77EC3D8B}"/>
                </a:ext>
              </a:extLst>
            </p:cNvPr>
            <p:cNvGrpSpPr/>
            <p:nvPr/>
          </p:nvGrpSpPr>
          <p:grpSpPr>
            <a:xfrm>
              <a:off x="5672735" y="239545"/>
              <a:ext cx="6073048" cy="2063452"/>
              <a:chOff x="5405410" y="-4279"/>
              <a:chExt cx="6073048" cy="206345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5FBBC-0E70-3F7D-23AA-75F7D878C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7158" y="-4279"/>
                <a:ext cx="4051300" cy="2044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E02BEBD-5EE7-7AA2-8B9F-56D3E38ED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5410" y="27173"/>
                <a:ext cx="2133600" cy="20320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33C085-D451-0A01-A0D8-F28AD7D2DD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14148"/>
              <a:ext cx="1598483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938A99-7EE7-4D60-5631-1EEC55A7957D}"/>
                  </a:ext>
                </a:extLst>
              </p:cNvPr>
              <p:cNvSpPr txBox="1"/>
              <p:nvPr/>
            </p:nvSpPr>
            <p:spPr>
              <a:xfrm>
                <a:off x="7649058" y="3330292"/>
                <a:ext cx="2133396" cy="408253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dirty="0"/>
                  <a:t>Feature Scaling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938A99-7EE7-4D60-5631-1EEC55A7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058" y="3330292"/>
                <a:ext cx="2133396" cy="408253"/>
              </a:xfrm>
              <a:prstGeom prst="rect">
                <a:avLst/>
              </a:prstGeom>
              <a:blipFill>
                <a:blip r:embed="rId5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A3AE456-BCDC-F2FE-6875-1CE671573FFB}"/>
              </a:ext>
            </a:extLst>
          </p:cNvPr>
          <p:cNvGrpSpPr/>
          <p:nvPr/>
        </p:nvGrpSpPr>
        <p:grpSpPr>
          <a:xfrm>
            <a:off x="6501878" y="139953"/>
            <a:ext cx="2604369" cy="929733"/>
            <a:chOff x="8423030" y="506863"/>
            <a:chExt cx="2604369" cy="9297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5B0A72-A4AD-96BF-36A9-A50A4B94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5756" y="506864"/>
              <a:ext cx="2311643" cy="929732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E28B18D-B713-B955-985A-1653D95EB162}"/>
                </a:ext>
              </a:extLst>
            </p:cNvPr>
            <p:cNvSpPr/>
            <p:nvPr/>
          </p:nvSpPr>
          <p:spPr>
            <a:xfrm>
              <a:off x="8837180" y="506864"/>
              <a:ext cx="81129" cy="23657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E90F6CB-BA51-63E1-6AB0-2949B4A14F13}"/>
                </a:ext>
              </a:extLst>
            </p:cNvPr>
            <p:cNvSpPr/>
            <p:nvPr/>
          </p:nvSpPr>
          <p:spPr>
            <a:xfrm>
              <a:off x="9299342" y="551034"/>
              <a:ext cx="81129" cy="1924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462C90B-2DE3-C65C-E6B6-686D4431A908}"/>
                </a:ext>
              </a:extLst>
            </p:cNvPr>
            <p:cNvSpPr/>
            <p:nvPr/>
          </p:nvSpPr>
          <p:spPr>
            <a:xfrm>
              <a:off x="9764092" y="682604"/>
              <a:ext cx="81129" cy="20120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43E986D-000C-F6A6-C386-F816FA3909A2}"/>
                </a:ext>
              </a:extLst>
            </p:cNvPr>
            <p:cNvSpPr/>
            <p:nvPr/>
          </p:nvSpPr>
          <p:spPr>
            <a:xfrm>
              <a:off x="10226254" y="682604"/>
              <a:ext cx="81129" cy="1550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A7D49FB-CB50-9803-DC81-73E052C59902}"/>
                </a:ext>
              </a:extLst>
            </p:cNvPr>
            <p:cNvSpPr/>
            <p:nvPr/>
          </p:nvSpPr>
          <p:spPr>
            <a:xfrm>
              <a:off x="10684560" y="664920"/>
              <a:ext cx="81129" cy="1727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5B5A1C0-CD31-22C1-5415-39A5B298BEDD}"/>
                </a:ext>
              </a:extLst>
            </p:cNvPr>
            <p:cNvSpPr/>
            <p:nvPr/>
          </p:nvSpPr>
          <p:spPr>
            <a:xfrm>
              <a:off x="10684560" y="506863"/>
              <a:ext cx="81129" cy="7902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EDEBA37-CB97-03E5-0FA9-1E28F8E82CEC}"/>
                </a:ext>
              </a:extLst>
            </p:cNvPr>
            <p:cNvSpPr/>
            <p:nvPr/>
          </p:nvSpPr>
          <p:spPr>
            <a:xfrm>
              <a:off x="10226254" y="506863"/>
              <a:ext cx="81129" cy="11828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67B027-D38F-6BFD-75B1-746EF93FB128}"/>
                </a:ext>
              </a:extLst>
            </p:cNvPr>
            <p:cNvSpPr/>
            <p:nvPr/>
          </p:nvSpPr>
          <p:spPr>
            <a:xfrm>
              <a:off x="8843624" y="853442"/>
              <a:ext cx="81129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00614ED-F509-1DA5-1605-8B9F2E7D0030}"/>
                </a:ext>
              </a:extLst>
            </p:cNvPr>
            <p:cNvSpPr/>
            <p:nvPr/>
          </p:nvSpPr>
          <p:spPr>
            <a:xfrm>
              <a:off x="9307370" y="853442"/>
              <a:ext cx="73101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5F5EF4-82B8-CB96-1FE4-9FE64181F1C6}"/>
                </a:ext>
              </a:extLst>
            </p:cNvPr>
            <p:cNvSpPr/>
            <p:nvPr/>
          </p:nvSpPr>
          <p:spPr>
            <a:xfrm>
              <a:off x="9762718" y="506863"/>
              <a:ext cx="81129" cy="8787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urved Right Arrow 36">
              <a:extLst>
                <a:ext uri="{FF2B5EF4-FFF2-40B4-BE49-F238E27FC236}">
                  <a16:creationId xmlns:a16="http://schemas.microsoft.com/office/drawing/2014/main" id="{6554CE3F-D6C5-39E4-78BD-9E9B413D3938}"/>
                </a:ext>
              </a:extLst>
            </p:cNvPr>
            <p:cNvSpPr/>
            <p:nvPr/>
          </p:nvSpPr>
          <p:spPr>
            <a:xfrm>
              <a:off x="8423030" y="664920"/>
              <a:ext cx="205992" cy="515772"/>
            </a:xfrm>
            <a:prstGeom prst="curvedRightArrow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36B9C72-66E4-258F-827A-7174DAE7CCD3}"/>
                    </a:ext>
                  </a:extLst>
                </p:cNvPr>
                <p:cNvSpPr txBox="1"/>
                <p:nvPr/>
              </p:nvSpPr>
              <p:spPr>
                <a:xfrm>
                  <a:off x="9193470" y="817012"/>
                  <a:ext cx="1479281" cy="26783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Outlier Detection</a:t>
                  </a: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36B9C72-66E4-258F-827A-7174DAE7C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470" y="817012"/>
                  <a:ext cx="1479281" cy="26783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188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507-B255-C5B4-3843-A256E58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80F3-D703-5DF1-E525-5FCB4EE9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System Font Regular"/>
              <a:buChar char="⚠️"/>
            </a:pPr>
            <a:r>
              <a:rPr lang="en-US" sz="2800" dirty="0"/>
              <a:t>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90D9-A74F-0AF2-B7A8-946F43FF9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Outliers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High feature variance</a:t>
            </a:r>
          </a:p>
          <a:p>
            <a:r>
              <a:rPr lang="en-US" sz="2400" dirty="0"/>
              <a:t>Class imbalance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Correlation, collinearity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24CFD5B-2692-04CA-DFCD-76C0838A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2302678"/>
            <a:ext cx="5407860" cy="4190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86839-67F6-FE69-1BBE-DAAB7B95801F}"/>
                  </a:ext>
                </a:extLst>
              </p:cNvPr>
              <p:cNvSpPr txBox="1"/>
              <p:nvPr/>
            </p:nvSpPr>
            <p:spPr>
              <a:xfrm>
                <a:off x="8249816" y="3756241"/>
                <a:ext cx="2680983" cy="1040093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sz="1800" dirty="0"/>
                  <a:t>Over/Undersampling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sz="1800" dirty="0"/>
                  <a:t>Cost Sensitive Learning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sz="1800" dirty="0"/>
                  <a:t>Ensemble Learning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86839-67F6-FE69-1BBE-DAAB7B95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816" y="3756241"/>
                <a:ext cx="2680983" cy="1040093"/>
              </a:xfrm>
              <a:prstGeom prst="rect">
                <a:avLst/>
              </a:prstGeom>
              <a:blipFill>
                <a:blip r:embed="rId4"/>
                <a:stretch>
                  <a:fillRect l="-943" r="-943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38B395B-B956-1E9A-CF0A-EFF70EFD109F}"/>
              </a:ext>
            </a:extLst>
          </p:cNvPr>
          <p:cNvGrpSpPr/>
          <p:nvPr/>
        </p:nvGrpSpPr>
        <p:grpSpPr>
          <a:xfrm>
            <a:off x="7003600" y="1132668"/>
            <a:ext cx="2682201" cy="927033"/>
            <a:chOff x="5276274" y="2282554"/>
            <a:chExt cx="6705495" cy="25008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D00507-0A7B-1105-CDA8-4B5904B55417}"/>
                </a:ext>
              </a:extLst>
            </p:cNvPr>
            <p:cNvGrpSpPr/>
            <p:nvPr/>
          </p:nvGrpSpPr>
          <p:grpSpPr>
            <a:xfrm>
              <a:off x="5276274" y="2282554"/>
              <a:ext cx="6705495" cy="2500855"/>
              <a:chOff x="5672735" y="239545"/>
              <a:chExt cx="6073048" cy="207460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61B7883-ED5C-15BF-917A-46742084FA8B}"/>
                  </a:ext>
                </a:extLst>
              </p:cNvPr>
              <p:cNvGrpSpPr/>
              <p:nvPr/>
            </p:nvGrpSpPr>
            <p:grpSpPr>
              <a:xfrm>
                <a:off x="5672735" y="239545"/>
                <a:ext cx="6073048" cy="2063452"/>
                <a:chOff x="5405410" y="-4279"/>
                <a:chExt cx="6073048" cy="2063452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915D5FD-0E77-3573-E30A-BF34812894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27158" y="-4279"/>
                  <a:ext cx="4051300" cy="204470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850FC42-8B5A-71BC-A17B-FAC4EB650A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5410" y="27173"/>
                  <a:ext cx="2133600" cy="2032000"/>
                </a:xfrm>
                <a:prstGeom prst="rect">
                  <a:avLst/>
                </a:prstGeom>
              </p:spPr>
            </p:pic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5F8C313-B9EF-307B-3593-6D299306D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14148"/>
                <a:ext cx="1598483" cy="0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D4F95D9-566A-5F01-E28D-02801A5C2C22}"/>
                    </a:ext>
                  </a:extLst>
                </p:cNvPr>
                <p:cNvSpPr txBox="1"/>
                <p:nvPr/>
              </p:nvSpPr>
              <p:spPr>
                <a:xfrm>
                  <a:off x="7308519" y="3038597"/>
                  <a:ext cx="2821912" cy="72252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Feature Scaling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D4F95D9-566A-5F01-E28D-02801A5C2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519" y="3038597"/>
                  <a:ext cx="2821912" cy="722524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358409-9C2F-04E0-26EF-47526090DA34}"/>
              </a:ext>
            </a:extLst>
          </p:cNvPr>
          <p:cNvGrpSpPr/>
          <p:nvPr/>
        </p:nvGrpSpPr>
        <p:grpSpPr>
          <a:xfrm>
            <a:off x="6270811" y="133669"/>
            <a:ext cx="2604369" cy="929733"/>
            <a:chOff x="8423030" y="506863"/>
            <a:chExt cx="2604369" cy="92973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0318A7A-05DB-02F4-5108-8376C156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5756" y="506864"/>
              <a:ext cx="2311643" cy="929732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8E25CD5-F75E-741D-7C61-48A457DDAC3A}"/>
                </a:ext>
              </a:extLst>
            </p:cNvPr>
            <p:cNvSpPr/>
            <p:nvPr/>
          </p:nvSpPr>
          <p:spPr>
            <a:xfrm>
              <a:off x="8837180" y="506864"/>
              <a:ext cx="81129" cy="23657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09A1570-E618-DDE4-E44F-FB69E2693EBF}"/>
                </a:ext>
              </a:extLst>
            </p:cNvPr>
            <p:cNvSpPr/>
            <p:nvPr/>
          </p:nvSpPr>
          <p:spPr>
            <a:xfrm>
              <a:off x="9299342" y="551034"/>
              <a:ext cx="81129" cy="1924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C8BA92-9838-D641-7CA4-1162A3842F90}"/>
                </a:ext>
              </a:extLst>
            </p:cNvPr>
            <p:cNvSpPr/>
            <p:nvPr/>
          </p:nvSpPr>
          <p:spPr>
            <a:xfrm>
              <a:off x="9764092" y="682604"/>
              <a:ext cx="81129" cy="20120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AFD8B4B-2696-E761-DD70-6C5AB2533AD8}"/>
                </a:ext>
              </a:extLst>
            </p:cNvPr>
            <p:cNvSpPr/>
            <p:nvPr/>
          </p:nvSpPr>
          <p:spPr>
            <a:xfrm>
              <a:off x="10226254" y="682604"/>
              <a:ext cx="81129" cy="1550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D494131-2A2A-DE2E-971D-A523D7057217}"/>
                </a:ext>
              </a:extLst>
            </p:cNvPr>
            <p:cNvSpPr/>
            <p:nvPr/>
          </p:nvSpPr>
          <p:spPr>
            <a:xfrm>
              <a:off x="10684560" y="664920"/>
              <a:ext cx="81129" cy="1727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DC79408-4F01-1CC3-3E8F-6736BC71B268}"/>
                </a:ext>
              </a:extLst>
            </p:cNvPr>
            <p:cNvSpPr/>
            <p:nvPr/>
          </p:nvSpPr>
          <p:spPr>
            <a:xfrm>
              <a:off x="10684560" y="506863"/>
              <a:ext cx="81129" cy="7902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B6FA91C-7637-8C39-6896-1DC099A2EF3C}"/>
                </a:ext>
              </a:extLst>
            </p:cNvPr>
            <p:cNvSpPr/>
            <p:nvPr/>
          </p:nvSpPr>
          <p:spPr>
            <a:xfrm>
              <a:off x="10226254" y="506863"/>
              <a:ext cx="81129" cy="11828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C043E55-51A1-F81B-6EB3-4BE4305647B8}"/>
                </a:ext>
              </a:extLst>
            </p:cNvPr>
            <p:cNvSpPr/>
            <p:nvPr/>
          </p:nvSpPr>
          <p:spPr>
            <a:xfrm>
              <a:off x="8843624" y="853442"/>
              <a:ext cx="81129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A9D80D6-80FD-EDC5-DCD9-5226507F8C6E}"/>
                </a:ext>
              </a:extLst>
            </p:cNvPr>
            <p:cNvSpPr/>
            <p:nvPr/>
          </p:nvSpPr>
          <p:spPr>
            <a:xfrm>
              <a:off x="9307370" y="853442"/>
              <a:ext cx="73101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C1EE4D3-6812-38BF-28D6-76BDB0BDD08A}"/>
                </a:ext>
              </a:extLst>
            </p:cNvPr>
            <p:cNvSpPr/>
            <p:nvPr/>
          </p:nvSpPr>
          <p:spPr>
            <a:xfrm>
              <a:off x="9762718" y="506863"/>
              <a:ext cx="81129" cy="8787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urved Right Arrow 57">
              <a:extLst>
                <a:ext uri="{FF2B5EF4-FFF2-40B4-BE49-F238E27FC236}">
                  <a16:creationId xmlns:a16="http://schemas.microsoft.com/office/drawing/2014/main" id="{33B0CD86-CA86-8F03-C202-4CECD88CB247}"/>
                </a:ext>
              </a:extLst>
            </p:cNvPr>
            <p:cNvSpPr/>
            <p:nvPr/>
          </p:nvSpPr>
          <p:spPr>
            <a:xfrm>
              <a:off x="8423030" y="664920"/>
              <a:ext cx="205992" cy="515772"/>
            </a:xfrm>
            <a:prstGeom prst="curvedRightArrow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AD7E558-AD21-75C3-2542-942A2804BA71}"/>
                    </a:ext>
                  </a:extLst>
                </p:cNvPr>
                <p:cNvSpPr txBox="1"/>
                <p:nvPr/>
              </p:nvSpPr>
              <p:spPr>
                <a:xfrm>
                  <a:off x="9239617" y="831834"/>
                  <a:ext cx="1444943" cy="26783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Outlier Detection</a:t>
                  </a: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AD7E558-AD21-75C3-2542-942A2804B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617" y="831834"/>
                  <a:ext cx="1444943" cy="267830"/>
                </a:xfrm>
                <a:prstGeom prst="rect">
                  <a:avLst/>
                </a:prstGeom>
                <a:blipFill>
                  <a:blip r:embed="rId9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24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507-B255-C5B4-3843-A256E58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80F3-D703-5DF1-E525-5FCB4EE9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System Font Regular"/>
              <a:buChar char="⚠️"/>
            </a:pPr>
            <a:r>
              <a:rPr lang="en-US" sz="2800" dirty="0"/>
              <a:t>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90D9-A74F-0AF2-B7A8-946F43FF9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Outliers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High feature variance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</a:p>
          <a:p>
            <a:r>
              <a:rPr lang="en-US" sz="2400" dirty="0"/>
              <a:t>Correlation, collinearity</a:t>
            </a:r>
          </a:p>
          <a:p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5344A68-DA12-8F24-E98F-9FF8D2A1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281" y="2772948"/>
            <a:ext cx="2485627" cy="1925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E0621-F44C-8406-7F67-6121805B0357}"/>
              </a:ext>
            </a:extLst>
          </p:cNvPr>
          <p:cNvSpPr txBox="1"/>
          <p:nvPr/>
        </p:nvSpPr>
        <p:spPr>
          <a:xfrm>
            <a:off x="8444350" y="3433703"/>
            <a:ext cx="1509807" cy="553998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Over/Undersampling Cost Sensitive learning Ensemble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6F176-2EAC-364A-5170-63E81AE693A6}"/>
              </a:ext>
            </a:extLst>
          </p:cNvPr>
          <p:cNvGrpSpPr/>
          <p:nvPr/>
        </p:nvGrpSpPr>
        <p:grpSpPr>
          <a:xfrm>
            <a:off x="6501878" y="139953"/>
            <a:ext cx="2604369" cy="929733"/>
            <a:chOff x="8423030" y="506863"/>
            <a:chExt cx="2604369" cy="92973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980F80-DB44-3D65-C65C-56853F7D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5756" y="506864"/>
              <a:ext cx="2311643" cy="929732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1E7C325-60B7-C367-7EEB-00626F90B74A}"/>
                </a:ext>
              </a:extLst>
            </p:cNvPr>
            <p:cNvSpPr/>
            <p:nvPr/>
          </p:nvSpPr>
          <p:spPr>
            <a:xfrm>
              <a:off x="8837180" y="506864"/>
              <a:ext cx="81129" cy="23657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6F7AE46-4366-E0D3-2D55-FF380CA5744E}"/>
                </a:ext>
              </a:extLst>
            </p:cNvPr>
            <p:cNvSpPr/>
            <p:nvPr/>
          </p:nvSpPr>
          <p:spPr>
            <a:xfrm>
              <a:off x="9299342" y="551034"/>
              <a:ext cx="81129" cy="1924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04F3CF-7D94-7034-00E1-A6F8B50D35B4}"/>
                </a:ext>
              </a:extLst>
            </p:cNvPr>
            <p:cNvSpPr/>
            <p:nvPr/>
          </p:nvSpPr>
          <p:spPr>
            <a:xfrm>
              <a:off x="9764092" y="682604"/>
              <a:ext cx="81129" cy="20120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D01B1E-25D4-BBC3-D57C-A4201B7BCB31}"/>
                </a:ext>
              </a:extLst>
            </p:cNvPr>
            <p:cNvSpPr/>
            <p:nvPr/>
          </p:nvSpPr>
          <p:spPr>
            <a:xfrm>
              <a:off x="10226254" y="682604"/>
              <a:ext cx="81129" cy="1550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1E8A984-80E9-3B70-3301-A04782EBC4A2}"/>
                </a:ext>
              </a:extLst>
            </p:cNvPr>
            <p:cNvSpPr/>
            <p:nvPr/>
          </p:nvSpPr>
          <p:spPr>
            <a:xfrm>
              <a:off x="10684560" y="664920"/>
              <a:ext cx="81129" cy="1727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5E0C6D-1845-3BF0-2100-5ABE2881FB67}"/>
                </a:ext>
              </a:extLst>
            </p:cNvPr>
            <p:cNvSpPr/>
            <p:nvPr/>
          </p:nvSpPr>
          <p:spPr>
            <a:xfrm>
              <a:off x="10684560" y="506863"/>
              <a:ext cx="81129" cy="7902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442C172-32AC-B5A9-F302-AC9083231682}"/>
                </a:ext>
              </a:extLst>
            </p:cNvPr>
            <p:cNvSpPr/>
            <p:nvPr/>
          </p:nvSpPr>
          <p:spPr>
            <a:xfrm>
              <a:off x="10226254" y="506863"/>
              <a:ext cx="81129" cy="11828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83964B6-7F3E-50AB-FF02-7E29C7B63B38}"/>
                </a:ext>
              </a:extLst>
            </p:cNvPr>
            <p:cNvSpPr/>
            <p:nvPr/>
          </p:nvSpPr>
          <p:spPr>
            <a:xfrm>
              <a:off x="8843624" y="853442"/>
              <a:ext cx="81129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B1D276-B261-33AE-7C0D-17F8841B3E39}"/>
                </a:ext>
              </a:extLst>
            </p:cNvPr>
            <p:cNvSpPr/>
            <p:nvPr/>
          </p:nvSpPr>
          <p:spPr>
            <a:xfrm>
              <a:off x="9307370" y="853442"/>
              <a:ext cx="73101" cy="905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914EE96-A34A-CAF2-F314-E4F8A4367137}"/>
                </a:ext>
              </a:extLst>
            </p:cNvPr>
            <p:cNvSpPr/>
            <p:nvPr/>
          </p:nvSpPr>
          <p:spPr>
            <a:xfrm>
              <a:off x="9762718" y="506863"/>
              <a:ext cx="81129" cy="8787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urved Right Arrow 26">
              <a:extLst>
                <a:ext uri="{FF2B5EF4-FFF2-40B4-BE49-F238E27FC236}">
                  <a16:creationId xmlns:a16="http://schemas.microsoft.com/office/drawing/2014/main" id="{8CED0D2F-464A-431E-8EE1-E1F671F4D33E}"/>
                </a:ext>
              </a:extLst>
            </p:cNvPr>
            <p:cNvSpPr/>
            <p:nvPr/>
          </p:nvSpPr>
          <p:spPr>
            <a:xfrm>
              <a:off x="8423030" y="664920"/>
              <a:ext cx="205992" cy="515772"/>
            </a:xfrm>
            <a:prstGeom prst="curvedRightArrow">
              <a:avLst/>
            </a:prstGeom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23AB5F-F277-1D07-6848-13E0D05F464A}"/>
                    </a:ext>
                  </a:extLst>
                </p:cNvPr>
                <p:cNvSpPr txBox="1"/>
                <p:nvPr/>
              </p:nvSpPr>
              <p:spPr>
                <a:xfrm>
                  <a:off x="9307370" y="855831"/>
                  <a:ext cx="1337978" cy="26973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Outlier Detection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23AB5F-F277-1D07-6848-13E0D05F4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7370" y="855831"/>
                  <a:ext cx="1337978" cy="26973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0739DC-DB38-A775-CCB5-7B8B41AFFFDC}"/>
              </a:ext>
            </a:extLst>
          </p:cNvPr>
          <p:cNvGrpSpPr/>
          <p:nvPr/>
        </p:nvGrpSpPr>
        <p:grpSpPr>
          <a:xfrm>
            <a:off x="5071055" y="2883877"/>
            <a:ext cx="6862819" cy="3930123"/>
            <a:chOff x="6096000" y="3586634"/>
            <a:chExt cx="5635658" cy="3227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CF507D-007F-AB0C-56A6-10E3CE9A5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586634"/>
              <a:ext cx="4067908" cy="32273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E4B8B3-2E9A-5BB3-E078-24846FA49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9091" y="3586634"/>
              <a:ext cx="1562567" cy="14227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88EDA3-7C78-095D-34F4-A97853AC9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6202" y="5144051"/>
              <a:ext cx="1421874" cy="14318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3B70CD-7857-C343-28E2-35C76AABEB4B}"/>
                  </a:ext>
                </a:extLst>
              </p:cNvPr>
              <p:cNvSpPr txBox="1"/>
              <p:nvPr/>
            </p:nvSpPr>
            <p:spPr>
              <a:xfrm>
                <a:off x="7735448" y="4228857"/>
                <a:ext cx="2371291" cy="408253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️ </m:t>
                    </m:r>
                  </m:oMath>
                </a14:m>
                <a:r>
                  <a:rPr lang="en-US" sz="1800" dirty="0"/>
                  <a:t>Feature Selection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3B70CD-7857-C343-28E2-35C76AAB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48" y="4228857"/>
                <a:ext cx="2371291" cy="408253"/>
              </a:xfrm>
              <a:prstGeom prst="rect">
                <a:avLst/>
              </a:prstGeom>
              <a:blipFill>
                <a:blip r:embed="rId8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288E765-EDCC-1BED-7FB8-447B8D429714}"/>
              </a:ext>
            </a:extLst>
          </p:cNvPr>
          <p:cNvGrpSpPr/>
          <p:nvPr/>
        </p:nvGrpSpPr>
        <p:grpSpPr>
          <a:xfrm>
            <a:off x="9879801" y="139953"/>
            <a:ext cx="2026965" cy="1732597"/>
            <a:chOff x="6194427" y="2302678"/>
            <a:chExt cx="5407860" cy="4190196"/>
          </a:xfrm>
        </p:grpSpPr>
        <p:pic>
          <p:nvPicPr>
            <p:cNvPr id="33" name="Content Placeholder 7">
              <a:extLst>
                <a:ext uri="{FF2B5EF4-FFF2-40B4-BE49-F238E27FC236}">
                  <a16:creationId xmlns:a16="http://schemas.microsoft.com/office/drawing/2014/main" id="{DFE72AD7-07E1-F9FC-CE19-E9F32AA2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4427" y="2302678"/>
              <a:ext cx="5407860" cy="419019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FDB8E43-AA21-21E3-AC5B-2CB94BEB844D}"/>
                    </a:ext>
                  </a:extLst>
                </p:cNvPr>
                <p:cNvSpPr txBox="1"/>
                <p:nvPr/>
              </p:nvSpPr>
              <p:spPr>
                <a:xfrm>
                  <a:off x="7311299" y="3767353"/>
                  <a:ext cx="4111605" cy="149659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Over/Undersampling 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Cost Sensitive </a:t>
                  </a:r>
                  <a:endParaRPr lang="en-CA" sz="10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️ </m:t>
                      </m:r>
                      <m:r>
                        <a:rPr lang="en-CA" sz="1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000" dirty="0"/>
                    <a:t>Ensemble Learning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FDB8E43-AA21-21E3-AC5B-2CB94BEB8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299" y="3767353"/>
                  <a:ext cx="4111605" cy="1496594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65BFF9-CA56-D4AC-D292-E47532D23314}"/>
              </a:ext>
            </a:extLst>
          </p:cNvPr>
          <p:cNvGrpSpPr/>
          <p:nvPr/>
        </p:nvGrpSpPr>
        <p:grpSpPr>
          <a:xfrm>
            <a:off x="7032839" y="1132668"/>
            <a:ext cx="2652962" cy="936822"/>
            <a:chOff x="5276274" y="2282554"/>
            <a:chExt cx="6705495" cy="25008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E974E-2934-22B2-0DC8-1CAFC817992A}"/>
                </a:ext>
              </a:extLst>
            </p:cNvPr>
            <p:cNvGrpSpPr/>
            <p:nvPr/>
          </p:nvGrpSpPr>
          <p:grpSpPr>
            <a:xfrm>
              <a:off x="5276274" y="2282554"/>
              <a:ext cx="6705495" cy="2500855"/>
              <a:chOff x="5672735" y="239545"/>
              <a:chExt cx="6073048" cy="207460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E6D3F0-A04D-8684-C516-2E79443C5A54}"/>
                  </a:ext>
                </a:extLst>
              </p:cNvPr>
              <p:cNvGrpSpPr/>
              <p:nvPr/>
            </p:nvGrpSpPr>
            <p:grpSpPr>
              <a:xfrm>
                <a:off x="5672735" y="239545"/>
                <a:ext cx="6073048" cy="2063452"/>
                <a:chOff x="5405410" y="-4279"/>
                <a:chExt cx="6073048" cy="2063452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43EC49C3-9D94-92F0-42A4-9876B1FC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7158" y="-4279"/>
                  <a:ext cx="4051300" cy="204470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BCABFF1-0F07-E909-E384-A810613F5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5410" y="27173"/>
                  <a:ext cx="2133600" cy="2032000"/>
                </a:xfrm>
                <a:prstGeom prst="rect">
                  <a:avLst/>
                </a:prstGeom>
              </p:spPr>
            </p:pic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BD8CA2D-DE2C-04B5-3192-4791ACE32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14148"/>
                <a:ext cx="1598483" cy="0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803303C-718D-6F54-4E70-56253E591D80}"/>
                    </a:ext>
                  </a:extLst>
                </p:cNvPr>
                <p:cNvSpPr txBox="1"/>
                <p:nvPr/>
              </p:nvSpPr>
              <p:spPr>
                <a:xfrm>
                  <a:off x="7052154" y="3164870"/>
                  <a:ext cx="3769960" cy="74195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76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🛠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️ </m:t>
                      </m:r>
                    </m:oMath>
                  </a14:m>
                  <a:r>
                    <a:rPr lang="en-US" sz="1000" dirty="0"/>
                    <a:t>Feature Scaling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803303C-718D-6F54-4E70-56253E591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154" y="3164870"/>
                  <a:ext cx="3769960" cy="741955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13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311</Words>
  <Application>Microsoft Macintosh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American Typewriter</vt:lpstr>
      <vt:lpstr>Arial</vt:lpstr>
      <vt:lpstr>Baskerville Old Face</vt:lpstr>
      <vt:lpstr>Calibri</vt:lpstr>
      <vt:lpstr>Calibri Light</vt:lpstr>
      <vt:lpstr>Cambria Math</vt:lpstr>
      <vt:lpstr>sohne</vt:lpstr>
      <vt:lpstr>System Font Regular</vt:lpstr>
      <vt:lpstr>Office Theme</vt:lpstr>
      <vt:lpstr>Credit Card Fraud Detection</vt:lpstr>
      <vt:lpstr>Introduction</vt:lpstr>
      <vt:lpstr>Project Summary</vt:lpstr>
      <vt:lpstr>Project highlights</vt:lpstr>
      <vt:lpstr>Project highlights</vt:lpstr>
      <vt:lpstr>Project highlights</vt:lpstr>
      <vt:lpstr>Project highlights</vt:lpstr>
      <vt:lpstr>Project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Efe Atakul</dc:creator>
  <cp:lastModifiedBy>Efe Atakul</cp:lastModifiedBy>
  <cp:revision>20</cp:revision>
  <dcterms:created xsi:type="dcterms:W3CDTF">2023-04-07T16:03:42Z</dcterms:created>
  <dcterms:modified xsi:type="dcterms:W3CDTF">2023-04-17T13:35:40Z</dcterms:modified>
</cp:coreProperties>
</file>