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1pPr>
    <a:lvl2pPr marL="628650" indent="-171450"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2pPr>
    <a:lvl3pPr marL="1258888" indent="-344488"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3pPr>
    <a:lvl4pPr marL="1889125" indent="-517525"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4pPr>
    <a:lvl5pPr marL="2519363" indent="-690563"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475">
          <p15:clr>
            <a:srgbClr val="A4A3A4"/>
          </p15:clr>
        </p15:guide>
        <p15:guide id="2" pos="352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00"/>
    <a:srgbClr val="AF0538"/>
    <a:srgbClr val="EAC0C6"/>
    <a:srgbClr val="FFF3F3"/>
    <a:srgbClr val="4F0101"/>
    <a:srgbClr val="800000"/>
    <a:srgbClr val="A09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7" autoAdjust="0"/>
    <p:restoredTop sz="94952" autoAdjust="0"/>
  </p:normalViewPr>
  <p:slideViewPr>
    <p:cSldViewPr snapToGrid="0">
      <p:cViewPr>
        <p:scale>
          <a:sx n="44" d="100"/>
          <a:sy n="44" d="100"/>
        </p:scale>
        <p:origin x="-112" y="-3576"/>
      </p:cViewPr>
      <p:guideLst>
        <p:guide orient="horz" pos="4475"/>
        <p:guide pos="352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2" d="100"/>
          <a:sy n="52" d="100"/>
        </p:scale>
        <p:origin x="-2868" y="-96"/>
      </p:cViewPr>
      <p:guideLst>
        <p:guide orient="horz" pos="2928"/>
        <p:guide pos="2208"/>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83DEE2-3A65-4DB7-878B-C91B887F1500}"/>
              </a:ext>
            </a:extLst>
          </p:cNvPr>
          <p:cNvSpPr>
            <a:spLocks noGrp="1" noChangeArrowheads="1"/>
          </p:cNvSpPr>
          <p:nvPr>
            <p:ph type="hdr" sz="quarter"/>
          </p:nvPr>
        </p:nvSpPr>
        <p:spPr bwMode="auto">
          <a:xfrm>
            <a:off x="0" y="0"/>
            <a:ext cx="3036888"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099" name="Rectangle 3">
            <a:extLst>
              <a:ext uri="{FF2B5EF4-FFF2-40B4-BE49-F238E27FC236}">
                <a16:creationId xmlns:a16="http://schemas.microsoft.com/office/drawing/2014/main" id="{1342FC7D-B54C-4422-A370-6CBC891FD445}"/>
              </a:ext>
            </a:extLst>
          </p:cNvPr>
          <p:cNvSpPr>
            <a:spLocks noGrp="1" noChangeArrowheads="1"/>
          </p:cNvSpPr>
          <p:nvPr>
            <p:ph type="dt" sz="quarter" idx="1"/>
          </p:nvPr>
        </p:nvSpPr>
        <p:spPr bwMode="auto">
          <a:xfrm>
            <a:off x="3973514" y="0"/>
            <a:ext cx="3036887"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algn="r" defTabSz="931863" eaLnBrk="1" hangingPunct="1">
              <a:defRPr sz="1200">
                <a:latin typeface="Times New Roman" pitchFamily="18" charset="0"/>
                <a:cs typeface="+mn-cs"/>
              </a:defRPr>
            </a:lvl1pPr>
          </a:lstStyle>
          <a:p>
            <a:pPr>
              <a:defRPr/>
            </a:pPr>
            <a:endParaRPr lang="en-US"/>
          </a:p>
        </p:txBody>
      </p:sp>
      <p:sp>
        <p:nvSpPr>
          <p:cNvPr id="4100" name="Rectangle 4">
            <a:extLst>
              <a:ext uri="{FF2B5EF4-FFF2-40B4-BE49-F238E27FC236}">
                <a16:creationId xmlns:a16="http://schemas.microsoft.com/office/drawing/2014/main" id="{DB108FA3-7FC5-43B5-BED5-9A9C06ED26C5}"/>
              </a:ext>
            </a:extLst>
          </p:cNvPr>
          <p:cNvSpPr>
            <a:spLocks noGrp="1" noChangeArrowheads="1"/>
          </p:cNvSpPr>
          <p:nvPr>
            <p:ph type="ftr" sz="quarter" idx="2"/>
          </p:nvPr>
        </p:nvSpPr>
        <p:spPr bwMode="auto">
          <a:xfrm>
            <a:off x="0" y="8833019"/>
            <a:ext cx="3036888"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101" name="Rectangle 5">
            <a:extLst>
              <a:ext uri="{FF2B5EF4-FFF2-40B4-BE49-F238E27FC236}">
                <a16:creationId xmlns:a16="http://schemas.microsoft.com/office/drawing/2014/main" id="{FF6BF383-A283-42CC-B235-CC9513072E0D}"/>
              </a:ext>
            </a:extLst>
          </p:cNvPr>
          <p:cNvSpPr>
            <a:spLocks noGrp="1" noChangeArrowheads="1"/>
          </p:cNvSpPr>
          <p:nvPr>
            <p:ph type="sldNum" sz="quarter" idx="3"/>
          </p:nvPr>
        </p:nvSpPr>
        <p:spPr bwMode="auto">
          <a:xfrm>
            <a:off x="3973514" y="8833019"/>
            <a:ext cx="3036887"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algn="r" defTabSz="931863" eaLnBrk="1" hangingPunct="1">
              <a:defRPr sz="1200">
                <a:latin typeface="Times New Roman" panose="02020603050405020304" pitchFamily="18" charset="0"/>
              </a:defRPr>
            </a:lvl1pPr>
          </a:lstStyle>
          <a:p>
            <a:pPr>
              <a:defRPr/>
            </a:pPr>
            <a:fld id="{234D7C81-AFBA-46F7-A71E-6B9DEBA4B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AC493-D469-4638-81D3-2B16876D64D2}"/>
              </a:ext>
            </a:extLst>
          </p:cNvPr>
          <p:cNvSpPr>
            <a:spLocks noGrp="1"/>
          </p:cNvSpPr>
          <p:nvPr>
            <p:ph type="hdr" sz="quarter"/>
          </p:nvPr>
        </p:nvSpPr>
        <p:spPr>
          <a:xfrm>
            <a:off x="1" y="1"/>
            <a:ext cx="3038475" cy="46498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E3BA7264-D7E7-4D82-A5D4-70F40807C1F0}"/>
              </a:ext>
            </a:extLst>
          </p:cNvPr>
          <p:cNvSpPr>
            <a:spLocks noGrp="1"/>
          </p:cNvSpPr>
          <p:nvPr>
            <p:ph type="dt" idx="1"/>
          </p:nvPr>
        </p:nvSpPr>
        <p:spPr>
          <a:xfrm>
            <a:off x="3970339" y="1"/>
            <a:ext cx="3038475" cy="464980"/>
          </a:xfrm>
          <a:prstGeom prst="rect">
            <a:avLst/>
          </a:prstGeom>
        </p:spPr>
        <p:txBody>
          <a:bodyPr vert="horz" lIns="91440" tIns="45720" rIns="91440" bIns="45720" rtlCol="0"/>
          <a:lstStyle>
            <a:lvl1pPr algn="r" eaLnBrk="1" hangingPunct="1">
              <a:defRPr sz="1200">
                <a:cs typeface="Arial" charset="0"/>
              </a:defRPr>
            </a:lvl1pPr>
          </a:lstStyle>
          <a:p>
            <a:pPr>
              <a:defRPr/>
            </a:pPr>
            <a:fld id="{32A8129F-497E-41B9-9F81-65978ABC3D7D}" type="datetimeFigureOut">
              <a:rPr lang="en-US"/>
              <a:pPr>
                <a:defRPr/>
              </a:pPr>
              <a:t>7/12/24</a:t>
            </a:fld>
            <a:endParaRPr lang="en-US"/>
          </a:p>
        </p:txBody>
      </p:sp>
      <p:sp>
        <p:nvSpPr>
          <p:cNvPr id="4" name="Slide Image Placeholder 3">
            <a:extLst>
              <a:ext uri="{FF2B5EF4-FFF2-40B4-BE49-F238E27FC236}">
                <a16:creationId xmlns:a16="http://schemas.microsoft.com/office/drawing/2014/main" id="{F5865D09-76DC-4869-8061-A0C1BEC4465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AF03C68-05D9-463C-8921-1231DBDA7FD7}"/>
              </a:ext>
            </a:extLst>
          </p:cNvPr>
          <p:cNvSpPr>
            <a:spLocks noGrp="1"/>
          </p:cNvSpPr>
          <p:nvPr>
            <p:ph type="body" sz="quarter" idx="3"/>
          </p:nvPr>
        </p:nvSpPr>
        <p:spPr>
          <a:xfrm>
            <a:off x="701675" y="4416510"/>
            <a:ext cx="5607050" cy="418322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4135C56-E110-4FC9-A4CF-45E4C91F561D}"/>
              </a:ext>
            </a:extLst>
          </p:cNvPr>
          <p:cNvSpPr>
            <a:spLocks noGrp="1"/>
          </p:cNvSpPr>
          <p:nvPr>
            <p:ph type="ftr" sz="quarter" idx="4"/>
          </p:nvPr>
        </p:nvSpPr>
        <p:spPr>
          <a:xfrm>
            <a:off x="1" y="8829823"/>
            <a:ext cx="3038475" cy="46498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1AF726D-FA24-4829-B047-91A868FB65A2}"/>
              </a:ext>
            </a:extLst>
          </p:cNvPr>
          <p:cNvSpPr>
            <a:spLocks noGrp="1"/>
          </p:cNvSpPr>
          <p:nvPr>
            <p:ph type="sldNum" sz="quarter" idx="5"/>
          </p:nvPr>
        </p:nvSpPr>
        <p:spPr>
          <a:xfrm>
            <a:off x="3970339" y="8829823"/>
            <a:ext cx="3038475" cy="4649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85D621-72FC-4BA4-9594-DACE4CA472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B6AC7B4-31AB-4D28-A6A8-C5019D934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6FED5647-CB46-4C1E-B864-91B48BD645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AD6DE68F-2465-4FA9-A8C9-1E952FA73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2AEE5F-FF2A-4154-A73E-49F8733E1850}" type="slidenum">
              <a:rPr lang="en-US" altLang="en-US" smtClean="0">
                <a:latin typeface="Helvetica" panose="020B0604020202020204" pitchFamily="34" charset="0"/>
              </a:rPr>
              <a:pPr>
                <a:spcBef>
                  <a:spcPct val="0"/>
                </a:spcBef>
              </a:pPr>
              <a:t>1</a:t>
            </a:fld>
            <a:endParaRPr lang="en-US" altLang="en-US">
              <a:latin typeface="Helvetica"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5089"/>
            <a:ext cx="37308367" cy="7058025"/>
          </a:xfrm>
        </p:spPr>
        <p:txBody>
          <a:bodyPr/>
          <a:lstStyle/>
          <a:p>
            <a:r>
              <a:rPr lang="en-US"/>
              <a:t>Click to edit Master title style</a:t>
            </a:r>
          </a:p>
        </p:txBody>
      </p:sp>
      <p:sp>
        <p:nvSpPr>
          <p:cNvPr id="3" name="Subtitle 2"/>
          <p:cNvSpPr>
            <a:spLocks noGrp="1"/>
          </p:cNvSpPr>
          <p:nvPr>
            <p:ph type="subTitle" idx="1"/>
          </p:nvPr>
        </p:nvSpPr>
        <p:spPr>
          <a:xfrm>
            <a:off x="6582834" y="18654714"/>
            <a:ext cx="30725534" cy="8410575"/>
          </a:xfrm>
        </p:spPr>
        <p:txBody>
          <a:bodyPr/>
          <a:lstStyle>
            <a:lvl1pPr marL="0" indent="0" algn="ctr">
              <a:buNone/>
              <a:defRPr/>
            </a:lvl1pPr>
            <a:lvl2pPr marL="630159" indent="0" algn="ctr">
              <a:buNone/>
              <a:defRPr/>
            </a:lvl2pPr>
            <a:lvl3pPr marL="1260318" indent="0" algn="ctr">
              <a:buNone/>
              <a:defRPr/>
            </a:lvl3pPr>
            <a:lvl4pPr marL="1890476" indent="0" algn="ctr">
              <a:buNone/>
              <a:defRPr/>
            </a:lvl4pPr>
            <a:lvl5pPr marL="2520635" indent="0" algn="ctr">
              <a:buNone/>
              <a:defRPr/>
            </a:lvl5pPr>
            <a:lvl6pPr marL="3150794" indent="0" algn="ctr">
              <a:buNone/>
              <a:defRPr/>
            </a:lvl6pPr>
            <a:lvl7pPr marL="3780953" indent="0" algn="ctr">
              <a:buNone/>
              <a:defRPr/>
            </a:lvl7pPr>
            <a:lvl8pPr marL="4411111" indent="0" algn="ctr">
              <a:buNone/>
              <a:defRPr/>
            </a:lvl8pPr>
            <a:lvl9pPr marL="504127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A9142FE-E47C-46DB-9290-4F3FF36949C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0614D2A-6743-41B2-B40A-6CAE10398E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D77C3A-B0A7-4307-AB72-A6A4AF45A25B}"/>
              </a:ext>
            </a:extLst>
          </p:cNvPr>
          <p:cNvSpPr>
            <a:spLocks noGrp="1" noChangeArrowheads="1"/>
          </p:cNvSpPr>
          <p:nvPr>
            <p:ph type="sldNum" sz="quarter" idx="12"/>
          </p:nvPr>
        </p:nvSpPr>
        <p:spPr>
          <a:ln/>
        </p:spPr>
        <p:txBody>
          <a:bodyPr/>
          <a:lstStyle>
            <a:lvl1pPr>
              <a:defRPr/>
            </a:lvl1pPr>
          </a:lstStyle>
          <a:p>
            <a:pPr>
              <a:defRPr/>
            </a:pPr>
            <a:fld id="{2D53579D-AF45-45FC-A8AF-D432FAD961FB}" type="slidenum">
              <a:rPr lang="en-US" altLang="en-US"/>
              <a:pPr>
                <a:defRPr/>
              </a:pPr>
              <a:t>‹#›</a:t>
            </a:fld>
            <a:endParaRPr lang="en-US" altLang="en-US"/>
          </a:p>
        </p:txBody>
      </p:sp>
    </p:spTree>
    <p:extLst>
      <p:ext uri="{BB962C8B-B14F-4D97-AF65-F5344CB8AC3E}">
        <p14:creationId xmlns:p14="http://schemas.microsoft.com/office/powerpoint/2010/main" val="35727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BDB1BD-09A8-40E4-A689-CC1F96AF08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79DB1F8-5538-4A23-8360-70E161CAEB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9B8C3E2-37DC-4085-B44B-D39087F18F29}"/>
              </a:ext>
            </a:extLst>
          </p:cNvPr>
          <p:cNvSpPr>
            <a:spLocks noGrp="1" noChangeArrowheads="1"/>
          </p:cNvSpPr>
          <p:nvPr>
            <p:ph type="sldNum" sz="quarter" idx="12"/>
          </p:nvPr>
        </p:nvSpPr>
        <p:spPr>
          <a:ln/>
        </p:spPr>
        <p:txBody>
          <a:bodyPr/>
          <a:lstStyle>
            <a:lvl1pPr>
              <a:defRPr/>
            </a:lvl1pPr>
          </a:lstStyle>
          <a:p>
            <a:pPr>
              <a:defRPr/>
            </a:pPr>
            <a:fld id="{7E18B051-156F-430B-ADE4-79C0FC2FF1BA}" type="slidenum">
              <a:rPr lang="en-US" altLang="en-US"/>
              <a:pPr>
                <a:defRPr/>
              </a:pPr>
              <a:t>‹#›</a:t>
            </a:fld>
            <a:endParaRPr lang="en-US" altLang="en-US"/>
          </a:p>
        </p:txBody>
      </p:sp>
    </p:spTree>
    <p:extLst>
      <p:ext uri="{BB962C8B-B14F-4D97-AF65-F5344CB8AC3E}">
        <p14:creationId xmlns:p14="http://schemas.microsoft.com/office/powerpoint/2010/main" val="257860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1" y="2926558"/>
            <a:ext cx="9326033" cy="263342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3535" y="2926558"/>
            <a:ext cx="27777017" cy="263342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42A83A-91CD-4952-84BB-9E0D0A63DB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A8D69EF-6AEA-4232-9366-EF9B6CACDB1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8B1A83C-6A11-4234-A210-66BA3A855916}"/>
              </a:ext>
            </a:extLst>
          </p:cNvPr>
          <p:cNvSpPr>
            <a:spLocks noGrp="1" noChangeArrowheads="1"/>
          </p:cNvSpPr>
          <p:nvPr>
            <p:ph type="sldNum" sz="quarter" idx="12"/>
          </p:nvPr>
        </p:nvSpPr>
        <p:spPr>
          <a:ln/>
        </p:spPr>
        <p:txBody>
          <a:bodyPr/>
          <a:lstStyle>
            <a:lvl1pPr>
              <a:defRPr/>
            </a:lvl1pPr>
          </a:lstStyle>
          <a:p>
            <a:pPr>
              <a:defRPr/>
            </a:pPr>
            <a:fld id="{CA42CBD1-44F7-4144-81F3-C0F3C323B5BC}" type="slidenum">
              <a:rPr lang="en-US" altLang="en-US"/>
              <a:pPr>
                <a:defRPr/>
              </a:pPr>
              <a:t>‹#›</a:t>
            </a:fld>
            <a:endParaRPr lang="en-US" altLang="en-US"/>
          </a:p>
        </p:txBody>
      </p:sp>
    </p:spTree>
    <p:extLst>
      <p:ext uri="{BB962C8B-B14F-4D97-AF65-F5344CB8AC3E}">
        <p14:creationId xmlns:p14="http://schemas.microsoft.com/office/powerpoint/2010/main" val="222283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AEA0D8-0456-4792-B145-8E3914F348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EBD0787-B5D6-4246-A3CA-061A19BAFB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8520DF2-E872-42AD-B514-C56BEF1CC7CC}"/>
              </a:ext>
            </a:extLst>
          </p:cNvPr>
          <p:cNvSpPr>
            <a:spLocks noGrp="1" noChangeArrowheads="1"/>
          </p:cNvSpPr>
          <p:nvPr>
            <p:ph type="sldNum" sz="quarter" idx="12"/>
          </p:nvPr>
        </p:nvSpPr>
        <p:spPr>
          <a:ln/>
        </p:spPr>
        <p:txBody>
          <a:bodyPr/>
          <a:lstStyle>
            <a:lvl1pPr>
              <a:defRPr/>
            </a:lvl1pPr>
          </a:lstStyle>
          <a:p>
            <a:pPr>
              <a:defRPr/>
            </a:pPr>
            <a:fld id="{8546CB69-4CDC-4C21-8615-C2B7D81E132B}" type="slidenum">
              <a:rPr lang="en-US" altLang="en-US"/>
              <a:pPr>
                <a:defRPr/>
              </a:pPr>
              <a:t>‹#›</a:t>
            </a:fld>
            <a:endParaRPr lang="en-US" altLang="en-US"/>
          </a:p>
        </p:txBody>
      </p:sp>
    </p:spTree>
    <p:extLst>
      <p:ext uri="{BB962C8B-B14F-4D97-AF65-F5344CB8AC3E}">
        <p14:creationId xmlns:p14="http://schemas.microsoft.com/office/powerpoint/2010/main" val="7302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7"/>
            <a:ext cx="37308367" cy="6538912"/>
          </a:xfrm>
        </p:spPr>
        <p:txBody>
          <a:bodyPr anchor="t"/>
          <a:lstStyle>
            <a:lvl1pPr algn="l">
              <a:defRPr sz="55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2800"/>
            </a:lvl1pPr>
            <a:lvl2pPr marL="630159" indent="0">
              <a:buNone/>
              <a:defRPr sz="2500"/>
            </a:lvl2pPr>
            <a:lvl3pPr marL="1260318" indent="0">
              <a:buNone/>
              <a:defRPr sz="2200"/>
            </a:lvl3pPr>
            <a:lvl4pPr marL="1890476" indent="0">
              <a:buNone/>
              <a:defRPr sz="1900"/>
            </a:lvl4pPr>
            <a:lvl5pPr marL="2520635" indent="0">
              <a:buNone/>
              <a:defRPr sz="1900"/>
            </a:lvl5pPr>
            <a:lvl6pPr marL="3150794" indent="0">
              <a:buNone/>
              <a:defRPr sz="1900"/>
            </a:lvl6pPr>
            <a:lvl7pPr marL="3780953" indent="0">
              <a:buNone/>
              <a:defRPr sz="1900"/>
            </a:lvl7pPr>
            <a:lvl8pPr marL="4411111" indent="0">
              <a:buNone/>
              <a:defRPr sz="1900"/>
            </a:lvl8pPr>
            <a:lvl9pPr marL="5041270" indent="0">
              <a:buNone/>
              <a:defRPr sz="1900"/>
            </a:lvl9pPr>
          </a:lstStyle>
          <a:p>
            <a:pPr lvl="0"/>
            <a:r>
              <a:rPr lang="en-US"/>
              <a:t>Click to edit Master text styles</a:t>
            </a:r>
          </a:p>
        </p:txBody>
      </p:sp>
      <p:sp>
        <p:nvSpPr>
          <p:cNvPr id="4" name="Rectangle 4">
            <a:extLst>
              <a:ext uri="{FF2B5EF4-FFF2-40B4-BE49-F238E27FC236}">
                <a16:creationId xmlns:a16="http://schemas.microsoft.com/office/drawing/2014/main" id="{04738216-D1F1-482B-9BA9-E3B276A733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B0A5A86-1F3B-4363-AE86-8327C752E7C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48CB56-3408-4734-8EC6-104F709CC22D}"/>
              </a:ext>
            </a:extLst>
          </p:cNvPr>
          <p:cNvSpPr>
            <a:spLocks noGrp="1" noChangeArrowheads="1"/>
          </p:cNvSpPr>
          <p:nvPr>
            <p:ph type="sldNum" sz="quarter" idx="12"/>
          </p:nvPr>
        </p:nvSpPr>
        <p:spPr>
          <a:ln/>
        </p:spPr>
        <p:txBody>
          <a:bodyPr/>
          <a:lstStyle>
            <a:lvl1pPr>
              <a:defRPr/>
            </a:lvl1pPr>
          </a:lstStyle>
          <a:p>
            <a:pPr>
              <a:defRPr/>
            </a:pPr>
            <a:fld id="{FB78A3F4-CC5E-40C6-A81A-DDC414AE8C5E}" type="slidenum">
              <a:rPr lang="en-US" altLang="en-US"/>
              <a:pPr>
                <a:defRPr/>
              </a:pPr>
              <a:t>‹#›</a:t>
            </a:fld>
            <a:endParaRPr lang="en-US" altLang="en-US"/>
          </a:p>
        </p:txBody>
      </p:sp>
    </p:spTree>
    <p:extLst>
      <p:ext uri="{BB962C8B-B14F-4D97-AF65-F5344CB8AC3E}">
        <p14:creationId xmlns:p14="http://schemas.microsoft.com/office/powerpoint/2010/main" val="393502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3537" y="9510715"/>
            <a:ext cx="18550467"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3" y="9510715"/>
            <a:ext cx="18552584"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3B1F260-4A25-4848-A5D5-E279DA8780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A0580FA-485B-42A8-BCA1-363D1B0074C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EAAA14-1C65-4FE1-8410-DA83290DB26F}"/>
              </a:ext>
            </a:extLst>
          </p:cNvPr>
          <p:cNvSpPr>
            <a:spLocks noGrp="1" noChangeArrowheads="1"/>
          </p:cNvSpPr>
          <p:nvPr>
            <p:ph type="sldNum" sz="quarter" idx="12"/>
          </p:nvPr>
        </p:nvSpPr>
        <p:spPr>
          <a:ln/>
        </p:spPr>
        <p:txBody>
          <a:bodyPr/>
          <a:lstStyle>
            <a:lvl1pPr>
              <a:defRPr/>
            </a:lvl1pPr>
          </a:lstStyle>
          <a:p>
            <a:pPr>
              <a:defRPr/>
            </a:pPr>
            <a:fld id="{AF054593-61AD-45AF-9EFE-EFB77F145AE4}" type="slidenum">
              <a:rPr lang="en-US" altLang="en-US"/>
              <a:pPr>
                <a:defRPr/>
              </a:pPr>
              <a:t>‹#›</a:t>
            </a:fld>
            <a:endParaRPr lang="en-US" altLang="en-US"/>
          </a:p>
        </p:txBody>
      </p:sp>
    </p:spTree>
    <p:extLst>
      <p:ext uri="{BB962C8B-B14F-4D97-AF65-F5344CB8AC3E}">
        <p14:creationId xmlns:p14="http://schemas.microsoft.com/office/powerpoint/2010/main" val="196541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7589"/>
            <a:ext cx="1939290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70" y="7367589"/>
            <a:ext cx="1939925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22296970" y="10439401"/>
            <a:ext cx="1939925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B358AB6-9CFB-4467-8689-A04AFC2AB7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D6B8921-EF42-4991-A7AA-2F04A84AF2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C2F97F7-7DCD-4A9F-8948-A04E055661A4}"/>
              </a:ext>
            </a:extLst>
          </p:cNvPr>
          <p:cNvSpPr>
            <a:spLocks noGrp="1" noChangeArrowheads="1"/>
          </p:cNvSpPr>
          <p:nvPr>
            <p:ph type="sldNum" sz="quarter" idx="12"/>
          </p:nvPr>
        </p:nvSpPr>
        <p:spPr>
          <a:ln/>
        </p:spPr>
        <p:txBody>
          <a:bodyPr/>
          <a:lstStyle>
            <a:lvl1pPr>
              <a:defRPr/>
            </a:lvl1pPr>
          </a:lstStyle>
          <a:p>
            <a:pPr>
              <a:defRPr/>
            </a:pPr>
            <a:fld id="{12AB9288-C61E-44C1-8B0C-CAFBB10DB52D}" type="slidenum">
              <a:rPr lang="en-US" altLang="en-US"/>
              <a:pPr>
                <a:defRPr/>
              </a:pPr>
              <a:t>‹#›</a:t>
            </a:fld>
            <a:endParaRPr lang="en-US" altLang="en-US"/>
          </a:p>
        </p:txBody>
      </p:sp>
    </p:spTree>
    <p:extLst>
      <p:ext uri="{BB962C8B-B14F-4D97-AF65-F5344CB8AC3E}">
        <p14:creationId xmlns:p14="http://schemas.microsoft.com/office/powerpoint/2010/main" val="60249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2411E28-0034-4EC5-A97B-1C4E5DB0B0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A225FE3-10B2-425B-B7DE-EF793CB081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D6A750D-69FF-4B8F-B517-5FF8F82412AE}"/>
              </a:ext>
            </a:extLst>
          </p:cNvPr>
          <p:cNvSpPr>
            <a:spLocks noGrp="1" noChangeArrowheads="1"/>
          </p:cNvSpPr>
          <p:nvPr>
            <p:ph type="sldNum" sz="quarter" idx="12"/>
          </p:nvPr>
        </p:nvSpPr>
        <p:spPr>
          <a:ln/>
        </p:spPr>
        <p:txBody>
          <a:bodyPr/>
          <a:lstStyle>
            <a:lvl1pPr>
              <a:defRPr/>
            </a:lvl1pPr>
          </a:lstStyle>
          <a:p>
            <a:pPr>
              <a:defRPr/>
            </a:pPr>
            <a:fld id="{8117D4A4-078F-4133-B8AB-487666E5AEFE}" type="slidenum">
              <a:rPr lang="en-US" altLang="en-US"/>
              <a:pPr>
                <a:defRPr/>
              </a:pPr>
              <a:t>‹#›</a:t>
            </a:fld>
            <a:endParaRPr lang="en-US" altLang="en-US"/>
          </a:p>
        </p:txBody>
      </p:sp>
    </p:spTree>
    <p:extLst>
      <p:ext uri="{BB962C8B-B14F-4D97-AF65-F5344CB8AC3E}">
        <p14:creationId xmlns:p14="http://schemas.microsoft.com/office/powerpoint/2010/main" val="130880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061E19-8781-47BA-BC44-C2E69DA4FD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E2BBF99-42F6-43CD-990F-E382B217069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AFDE378-2DF6-4504-88AA-0EB4009FA5D3}"/>
              </a:ext>
            </a:extLst>
          </p:cNvPr>
          <p:cNvSpPr>
            <a:spLocks noGrp="1" noChangeArrowheads="1"/>
          </p:cNvSpPr>
          <p:nvPr>
            <p:ph type="sldNum" sz="quarter" idx="12"/>
          </p:nvPr>
        </p:nvSpPr>
        <p:spPr>
          <a:ln/>
        </p:spPr>
        <p:txBody>
          <a:bodyPr/>
          <a:lstStyle>
            <a:lvl1pPr>
              <a:defRPr/>
            </a:lvl1pPr>
          </a:lstStyle>
          <a:p>
            <a:pPr>
              <a:defRPr/>
            </a:pPr>
            <a:fld id="{1401A053-8DC2-4CB9-9B04-ACDCBDDFEAAD}" type="slidenum">
              <a:rPr lang="en-US" altLang="en-US"/>
              <a:pPr>
                <a:defRPr/>
              </a:pPr>
              <a:t>‹#›</a:t>
            </a:fld>
            <a:endParaRPr lang="en-US" altLang="en-US"/>
          </a:p>
        </p:txBody>
      </p:sp>
    </p:spTree>
    <p:extLst>
      <p:ext uri="{BB962C8B-B14F-4D97-AF65-F5344CB8AC3E}">
        <p14:creationId xmlns:p14="http://schemas.microsoft.com/office/powerpoint/2010/main" val="139701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309691"/>
            <a:ext cx="14439901" cy="5579269"/>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17159817" y="1309691"/>
            <a:ext cx="24536400" cy="28096369"/>
          </a:xfrm>
        </p:spPr>
        <p:txBody>
          <a:bodyPr/>
          <a:lstStyle>
            <a:lvl1pPr>
              <a:defRPr sz="44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6" y="6888957"/>
            <a:ext cx="14439901" cy="22517100"/>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2CB13791-775C-4965-97A3-4B4B7D2FA2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06BDCBB-C0EA-4153-9CFD-38DBCD4F89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7D43D64-B163-43AA-85A0-7D096BA58F04}"/>
              </a:ext>
            </a:extLst>
          </p:cNvPr>
          <p:cNvSpPr>
            <a:spLocks noGrp="1" noChangeArrowheads="1"/>
          </p:cNvSpPr>
          <p:nvPr>
            <p:ph type="sldNum" sz="quarter" idx="12"/>
          </p:nvPr>
        </p:nvSpPr>
        <p:spPr>
          <a:ln/>
        </p:spPr>
        <p:txBody>
          <a:bodyPr/>
          <a:lstStyle>
            <a:lvl1pPr>
              <a:defRPr/>
            </a:lvl1pPr>
          </a:lstStyle>
          <a:p>
            <a:pPr>
              <a:defRPr/>
            </a:pPr>
            <a:fld id="{6A2EACD9-1ECD-4C9B-8959-099C1740E25D}" type="slidenum">
              <a:rPr lang="en-US" altLang="en-US"/>
              <a:pPr>
                <a:defRPr/>
              </a:pPr>
              <a:t>‹#›</a:t>
            </a:fld>
            <a:endParaRPr lang="en-US" altLang="en-US"/>
          </a:p>
        </p:txBody>
      </p:sp>
    </p:spTree>
    <p:extLst>
      <p:ext uri="{BB962C8B-B14F-4D97-AF65-F5344CB8AC3E}">
        <p14:creationId xmlns:p14="http://schemas.microsoft.com/office/powerpoint/2010/main" val="80786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9"/>
            <a:ext cx="26335567" cy="2719388"/>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8602134" y="2940845"/>
            <a:ext cx="26335567" cy="19752468"/>
          </a:xfrm>
        </p:spPr>
        <p:txBody>
          <a:bodyPr/>
          <a:lstStyle>
            <a:lvl1pPr marL="0" indent="0">
              <a:buNone/>
              <a:defRPr sz="4400"/>
            </a:lvl1pPr>
            <a:lvl2pPr marL="630159" indent="0">
              <a:buNone/>
              <a:defRPr sz="3900"/>
            </a:lvl2pPr>
            <a:lvl3pPr marL="1260318" indent="0">
              <a:buNone/>
              <a:defRPr sz="3300"/>
            </a:lvl3pPr>
            <a:lvl4pPr marL="1890476" indent="0">
              <a:buNone/>
              <a:defRPr sz="2800"/>
            </a:lvl4pPr>
            <a:lvl5pPr marL="2520635" indent="0">
              <a:buNone/>
              <a:defRPr sz="2800"/>
            </a:lvl5pPr>
            <a:lvl6pPr marL="3150794" indent="0">
              <a:buNone/>
              <a:defRPr sz="2800"/>
            </a:lvl6pPr>
            <a:lvl7pPr marL="3780953" indent="0">
              <a:buNone/>
              <a:defRPr sz="2800"/>
            </a:lvl7pPr>
            <a:lvl8pPr marL="4411111" indent="0">
              <a:buNone/>
              <a:defRPr sz="2800"/>
            </a:lvl8pPr>
            <a:lvl9pPr marL="5041270" indent="0">
              <a:buNone/>
              <a:defRPr sz="2800"/>
            </a:lvl9pPr>
          </a:lstStyle>
          <a:p>
            <a:pPr lvl="0"/>
            <a:endParaRPr lang="en-US" noProof="0"/>
          </a:p>
        </p:txBody>
      </p:sp>
      <p:sp>
        <p:nvSpPr>
          <p:cNvPr id="4" name="Text Placeholder 3"/>
          <p:cNvSpPr>
            <a:spLocks noGrp="1"/>
          </p:cNvSpPr>
          <p:nvPr>
            <p:ph type="body" sz="half" idx="2"/>
          </p:nvPr>
        </p:nvSpPr>
        <p:spPr>
          <a:xfrm>
            <a:off x="8602134" y="25762745"/>
            <a:ext cx="26335567" cy="3864768"/>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995F1BBF-1909-4656-9385-1CF63ACD45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888798D-F49F-40B7-A53E-F3DB2E612B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139A0CB-ECAD-48A2-89F7-36223EC19B33}"/>
              </a:ext>
            </a:extLst>
          </p:cNvPr>
          <p:cNvSpPr>
            <a:spLocks noGrp="1" noChangeArrowheads="1"/>
          </p:cNvSpPr>
          <p:nvPr>
            <p:ph type="sldNum" sz="quarter" idx="12"/>
          </p:nvPr>
        </p:nvSpPr>
        <p:spPr>
          <a:ln/>
        </p:spPr>
        <p:txBody>
          <a:bodyPr/>
          <a:lstStyle>
            <a:lvl1pPr>
              <a:defRPr/>
            </a:lvl1pPr>
          </a:lstStyle>
          <a:p>
            <a:pPr>
              <a:defRPr/>
            </a:pPr>
            <a:fld id="{C5F85CDD-16D3-4040-B643-28624D4187BF}" type="slidenum">
              <a:rPr lang="en-US" altLang="en-US"/>
              <a:pPr>
                <a:defRPr/>
              </a:pPr>
              <a:t>‹#›</a:t>
            </a:fld>
            <a:endParaRPr lang="en-US" altLang="en-US"/>
          </a:p>
        </p:txBody>
      </p:sp>
    </p:spTree>
    <p:extLst>
      <p:ext uri="{BB962C8B-B14F-4D97-AF65-F5344CB8AC3E}">
        <p14:creationId xmlns:p14="http://schemas.microsoft.com/office/powerpoint/2010/main" val="36711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0FCE41-FE33-47DF-88D5-336F1CC0A0AF}"/>
              </a:ext>
            </a:extLst>
          </p:cNvPr>
          <p:cNvSpPr>
            <a:spLocks noGrp="1" noChangeArrowheads="1"/>
          </p:cNvSpPr>
          <p:nvPr>
            <p:ph type="title"/>
          </p:nvPr>
        </p:nvSpPr>
        <p:spPr bwMode="auto">
          <a:xfrm>
            <a:off x="3292475" y="2925763"/>
            <a:ext cx="373078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45F9AD5-6729-4EA2-8212-D2C7270CAEA4}"/>
              </a:ext>
            </a:extLst>
          </p:cNvPr>
          <p:cNvSpPr>
            <a:spLocks noGrp="1" noChangeArrowheads="1"/>
          </p:cNvSpPr>
          <p:nvPr>
            <p:ph type="body" idx="1"/>
          </p:nvPr>
        </p:nvSpPr>
        <p:spPr bwMode="auto">
          <a:xfrm>
            <a:off x="3292475" y="9510713"/>
            <a:ext cx="37307838"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3953C09-F3BF-4799-BA26-21EEAD14D541}"/>
              </a:ext>
            </a:extLst>
          </p:cNvPr>
          <p:cNvSpPr>
            <a:spLocks noGrp="1" noChangeArrowheads="1"/>
          </p:cNvSpPr>
          <p:nvPr>
            <p:ph type="dt" sz="half" idx="2"/>
          </p:nvPr>
        </p:nvSpPr>
        <p:spPr bwMode="auto">
          <a:xfrm>
            <a:off x="3292475"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eaLnBrk="1" hangingPunct="1">
              <a:defRPr sz="8000">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E50CE31B-378D-4D24-9015-4EFAAF6485A6}"/>
              </a:ext>
            </a:extLst>
          </p:cNvPr>
          <p:cNvSpPr>
            <a:spLocks noGrp="1" noChangeArrowheads="1"/>
          </p:cNvSpPr>
          <p:nvPr>
            <p:ph type="ftr" sz="quarter" idx="3"/>
          </p:nvPr>
        </p:nvSpPr>
        <p:spPr bwMode="auto">
          <a:xfrm>
            <a:off x="14997113" y="29992638"/>
            <a:ext cx="13898562"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ctr" eaLnBrk="1" hangingPunct="1">
              <a:defRPr sz="8000">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28AA8631-4AD0-4D86-99D6-3B4A725FBB68}"/>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r" eaLnBrk="1" hangingPunct="1">
              <a:defRPr sz="8000">
                <a:latin typeface="Times New Roman" panose="02020603050405020304" pitchFamily="18" charset="0"/>
              </a:defRPr>
            </a:lvl1pPr>
          </a:lstStyle>
          <a:p>
            <a:pPr>
              <a:defRPr/>
            </a:pPr>
            <a:fld id="{5A8494D5-A9FA-4D64-ABC4-12B8852BAF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84775" rtl="0" eaLnBrk="0" fontAlgn="base" hangingPunct="0">
        <a:spcBef>
          <a:spcPct val="0"/>
        </a:spcBef>
        <a:spcAft>
          <a:spcPct val="0"/>
        </a:spcAft>
        <a:defRPr sz="24900">
          <a:solidFill>
            <a:schemeClr val="tx2"/>
          </a:solidFill>
          <a:latin typeface="+mj-lt"/>
          <a:ea typeface="+mj-ea"/>
          <a:cs typeface="+mj-cs"/>
        </a:defRPr>
      </a:lvl1pPr>
      <a:lvl2pPr algn="ctr" defTabSz="5184775" rtl="0" eaLnBrk="0" fontAlgn="base" hangingPunct="0">
        <a:spcBef>
          <a:spcPct val="0"/>
        </a:spcBef>
        <a:spcAft>
          <a:spcPct val="0"/>
        </a:spcAft>
        <a:defRPr sz="24900">
          <a:solidFill>
            <a:schemeClr val="tx2"/>
          </a:solidFill>
          <a:latin typeface="Times New Roman" pitchFamily="18" charset="0"/>
        </a:defRPr>
      </a:lvl2pPr>
      <a:lvl3pPr algn="ctr" defTabSz="5184775" rtl="0" eaLnBrk="0" fontAlgn="base" hangingPunct="0">
        <a:spcBef>
          <a:spcPct val="0"/>
        </a:spcBef>
        <a:spcAft>
          <a:spcPct val="0"/>
        </a:spcAft>
        <a:defRPr sz="24900">
          <a:solidFill>
            <a:schemeClr val="tx2"/>
          </a:solidFill>
          <a:latin typeface="Times New Roman" pitchFamily="18" charset="0"/>
        </a:defRPr>
      </a:lvl3pPr>
      <a:lvl4pPr algn="ctr" defTabSz="5184775" rtl="0" eaLnBrk="0" fontAlgn="base" hangingPunct="0">
        <a:spcBef>
          <a:spcPct val="0"/>
        </a:spcBef>
        <a:spcAft>
          <a:spcPct val="0"/>
        </a:spcAft>
        <a:defRPr sz="24900">
          <a:solidFill>
            <a:schemeClr val="tx2"/>
          </a:solidFill>
          <a:latin typeface="Times New Roman" pitchFamily="18" charset="0"/>
        </a:defRPr>
      </a:lvl4pPr>
      <a:lvl5pPr algn="ctr" defTabSz="5184775" rtl="0" eaLnBrk="0" fontAlgn="base" hangingPunct="0">
        <a:spcBef>
          <a:spcPct val="0"/>
        </a:spcBef>
        <a:spcAft>
          <a:spcPct val="0"/>
        </a:spcAft>
        <a:defRPr sz="24900">
          <a:solidFill>
            <a:schemeClr val="tx2"/>
          </a:solidFill>
          <a:latin typeface="Times New Roman" pitchFamily="18" charset="0"/>
        </a:defRPr>
      </a:lvl5pPr>
      <a:lvl6pPr marL="630159" algn="ctr" defTabSz="5185681" rtl="0" fontAlgn="base">
        <a:spcBef>
          <a:spcPct val="0"/>
        </a:spcBef>
        <a:spcAft>
          <a:spcPct val="0"/>
        </a:spcAft>
        <a:defRPr sz="24900">
          <a:solidFill>
            <a:schemeClr val="tx2"/>
          </a:solidFill>
          <a:latin typeface="Times New Roman" pitchFamily="18" charset="0"/>
        </a:defRPr>
      </a:lvl6pPr>
      <a:lvl7pPr marL="1260318" algn="ctr" defTabSz="5185681" rtl="0" fontAlgn="base">
        <a:spcBef>
          <a:spcPct val="0"/>
        </a:spcBef>
        <a:spcAft>
          <a:spcPct val="0"/>
        </a:spcAft>
        <a:defRPr sz="24900">
          <a:solidFill>
            <a:schemeClr val="tx2"/>
          </a:solidFill>
          <a:latin typeface="Times New Roman" pitchFamily="18" charset="0"/>
        </a:defRPr>
      </a:lvl7pPr>
      <a:lvl8pPr marL="1890476" algn="ctr" defTabSz="5185681" rtl="0" fontAlgn="base">
        <a:spcBef>
          <a:spcPct val="0"/>
        </a:spcBef>
        <a:spcAft>
          <a:spcPct val="0"/>
        </a:spcAft>
        <a:defRPr sz="24900">
          <a:solidFill>
            <a:schemeClr val="tx2"/>
          </a:solidFill>
          <a:latin typeface="Times New Roman" pitchFamily="18" charset="0"/>
        </a:defRPr>
      </a:lvl8pPr>
      <a:lvl9pPr marL="2520635" algn="ctr" defTabSz="5185681" rtl="0" fontAlgn="base">
        <a:spcBef>
          <a:spcPct val="0"/>
        </a:spcBef>
        <a:spcAft>
          <a:spcPct val="0"/>
        </a:spcAft>
        <a:defRPr sz="24900">
          <a:solidFill>
            <a:schemeClr val="tx2"/>
          </a:solidFill>
          <a:latin typeface="Times New Roman" pitchFamily="18" charset="0"/>
        </a:defRPr>
      </a:lvl9pPr>
    </p:titleStyle>
    <p:bodyStyle>
      <a:lvl1pPr marL="1944688" indent="-1944688" algn="l" defTabSz="5184775" rtl="0" eaLnBrk="0" fontAlgn="base" hangingPunct="0">
        <a:spcBef>
          <a:spcPct val="20000"/>
        </a:spcBef>
        <a:spcAft>
          <a:spcPct val="0"/>
        </a:spcAft>
        <a:buChar char="•"/>
        <a:defRPr sz="18200">
          <a:solidFill>
            <a:schemeClr val="tx1"/>
          </a:solidFill>
          <a:latin typeface="+mn-lt"/>
          <a:ea typeface="+mn-ea"/>
          <a:cs typeface="+mn-cs"/>
        </a:defRPr>
      </a:lvl1pPr>
      <a:lvl2pPr marL="4211638" indent="-1617663" algn="l" defTabSz="5184775" rtl="0" eaLnBrk="0" fontAlgn="base" hangingPunct="0">
        <a:spcBef>
          <a:spcPct val="20000"/>
        </a:spcBef>
        <a:spcAft>
          <a:spcPct val="0"/>
        </a:spcAft>
        <a:buChar char="–"/>
        <a:defRPr sz="15900">
          <a:solidFill>
            <a:schemeClr val="tx1"/>
          </a:solidFill>
          <a:latin typeface="+mn-lt"/>
        </a:defRPr>
      </a:lvl2pPr>
      <a:lvl3pPr marL="6480175" indent="-1293813" algn="l" defTabSz="5184775" rtl="0" eaLnBrk="0" fontAlgn="base" hangingPunct="0">
        <a:spcBef>
          <a:spcPct val="20000"/>
        </a:spcBef>
        <a:spcAft>
          <a:spcPct val="0"/>
        </a:spcAft>
        <a:buChar char="•"/>
        <a:defRPr sz="13600">
          <a:solidFill>
            <a:schemeClr val="tx1"/>
          </a:solidFill>
          <a:latin typeface="+mn-lt"/>
        </a:defRPr>
      </a:lvl3pPr>
      <a:lvl4pPr marL="9072563" indent="-1293813" algn="l" defTabSz="5184775" rtl="0" eaLnBrk="0" fontAlgn="base" hangingPunct="0">
        <a:spcBef>
          <a:spcPct val="20000"/>
        </a:spcBef>
        <a:spcAft>
          <a:spcPct val="0"/>
        </a:spcAft>
        <a:buChar char="–"/>
        <a:defRPr sz="11300">
          <a:solidFill>
            <a:schemeClr val="tx1"/>
          </a:solidFill>
          <a:latin typeface="+mn-lt"/>
        </a:defRPr>
      </a:lvl4pPr>
      <a:lvl5pPr marL="11666538" indent="-1293813" algn="l" defTabSz="5184775" rtl="0" eaLnBrk="0" fontAlgn="base" hangingPunct="0">
        <a:spcBef>
          <a:spcPct val="20000"/>
        </a:spcBef>
        <a:spcAft>
          <a:spcPct val="0"/>
        </a:spcAft>
        <a:buChar char="»"/>
        <a:defRPr sz="11300">
          <a:solidFill>
            <a:schemeClr val="tx1"/>
          </a:solidFill>
          <a:latin typeface="+mn-lt"/>
        </a:defRPr>
      </a:lvl5pPr>
      <a:lvl6pPr marL="12296848" indent="-1295326" algn="l" defTabSz="5185681" rtl="0" fontAlgn="base">
        <a:spcBef>
          <a:spcPct val="20000"/>
        </a:spcBef>
        <a:spcAft>
          <a:spcPct val="0"/>
        </a:spcAft>
        <a:buChar char="»"/>
        <a:defRPr sz="11300">
          <a:solidFill>
            <a:schemeClr val="tx1"/>
          </a:solidFill>
          <a:latin typeface="+mn-lt"/>
        </a:defRPr>
      </a:lvl6pPr>
      <a:lvl7pPr marL="12927007" indent="-1295326" algn="l" defTabSz="5185681" rtl="0" fontAlgn="base">
        <a:spcBef>
          <a:spcPct val="20000"/>
        </a:spcBef>
        <a:spcAft>
          <a:spcPct val="0"/>
        </a:spcAft>
        <a:buChar char="»"/>
        <a:defRPr sz="11300">
          <a:solidFill>
            <a:schemeClr val="tx1"/>
          </a:solidFill>
          <a:latin typeface="+mn-lt"/>
        </a:defRPr>
      </a:lvl7pPr>
      <a:lvl8pPr marL="13557166" indent="-1295326" algn="l" defTabSz="5185681" rtl="0" fontAlgn="base">
        <a:spcBef>
          <a:spcPct val="20000"/>
        </a:spcBef>
        <a:spcAft>
          <a:spcPct val="0"/>
        </a:spcAft>
        <a:buChar char="»"/>
        <a:defRPr sz="11300">
          <a:solidFill>
            <a:schemeClr val="tx1"/>
          </a:solidFill>
          <a:latin typeface="+mn-lt"/>
        </a:defRPr>
      </a:lvl8pPr>
      <a:lvl9pPr marL="14187324" indent="-1295326" algn="l" defTabSz="5185681" rtl="0" fontAlgn="base">
        <a:spcBef>
          <a:spcPct val="20000"/>
        </a:spcBef>
        <a:spcAft>
          <a:spcPct val="0"/>
        </a:spcAft>
        <a:buChar char="»"/>
        <a:defRPr sz="11300">
          <a:solidFill>
            <a:schemeClr val="tx1"/>
          </a:solidFill>
          <a:latin typeface="+mn-lt"/>
        </a:defRPr>
      </a:lvl9pPr>
    </p:bodyStyle>
    <p:otherStyle>
      <a:defPPr>
        <a:defRPr lang="en-US"/>
      </a:defPPr>
      <a:lvl1pPr marL="0" algn="l" defTabSz="1260318" rtl="0" eaLnBrk="1" latinLnBrk="0" hangingPunct="1">
        <a:defRPr sz="2500" kern="1200">
          <a:solidFill>
            <a:schemeClr val="tx1"/>
          </a:solidFill>
          <a:latin typeface="+mn-lt"/>
          <a:ea typeface="+mn-ea"/>
          <a:cs typeface="+mn-cs"/>
        </a:defRPr>
      </a:lvl1pPr>
      <a:lvl2pPr marL="630159" algn="l" defTabSz="1260318" rtl="0" eaLnBrk="1" latinLnBrk="0" hangingPunct="1">
        <a:defRPr sz="2500" kern="1200">
          <a:solidFill>
            <a:schemeClr val="tx1"/>
          </a:solidFill>
          <a:latin typeface="+mn-lt"/>
          <a:ea typeface="+mn-ea"/>
          <a:cs typeface="+mn-cs"/>
        </a:defRPr>
      </a:lvl2pPr>
      <a:lvl3pPr marL="1260318" algn="l" defTabSz="1260318" rtl="0" eaLnBrk="1" latinLnBrk="0" hangingPunct="1">
        <a:defRPr sz="2500" kern="1200">
          <a:solidFill>
            <a:schemeClr val="tx1"/>
          </a:solidFill>
          <a:latin typeface="+mn-lt"/>
          <a:ea typeface="+mn-ea"/>
          <a:cs typeface="+mn-cs"/>
        </a:defRPr>
      </a:lvl3pPr>
      <a:lvl4pPr marL="1890476" algn="l" defTabSz="1260318" rtl="0" eaLnBrk="1" latinLnBrk="0" hangingPunct="1">
        <a:defRPr sz="2500" kern="1200">
          <a:solidFill>
            <a:schemeClr val="tx1"/>
          </a:solidFill>
          <a:latin typeface="+mn-lt"/>
          <a:ea typeface="+mn-ea"/>
          <a:cs typeface="+mn-cs"/>
        </a:defRPr>
      </a:lvl4pPr>
      <a:lvl5pPr marL="2520635" algn="l" defTabSz="1260318" rtl="0" eaLnBrk="1" latinLnBrk="0" hangingPunct="1">
        <a:defRPr sz="2500" kern="1200">
          <a:solidFill>
            <a:schemeClr val="tx1"/>
          </a:solidFill>
          <a:latin typeface="+mn-lt"/>
          <a:ea typeface="+mn-ea"/>
          <a:cs typeface="+mn-cs"/>
        </a:defRPr>
      </a:lvl5pPr>
      <a:lvl6pPr marL="3150794" algn="l" defTabSz="1260318" rtl="0" eaLnBrk="1" latinLnBrk="0" hangingPunct="1">
        <a:defRPr sz="2500" kern="1200">
          <a:solidFill>
            <a:schemeClr val="tx1"/>
          </a:solidFill>
          <a:latin typeface="+mn-lt"/>
          <a:ea typeface="+mn-ea"/>
          <a:cs typeface="+mn-cs"/>
        </a:defRPr>
      </a:lvl6pPr>
      <a:lvl7pPr marL="3780953" algn="l" defTabSz="1260318" rtl="0" eaLnBrk="1" latinLnBrk="0" hangingPunct="1">
        <a:defRPr sz="2500" kern="1200">
          <a:solidFill>
            <a:schemeClr val="tx1"/>
          </a:solidFill>
          <a:latin typeface="+mn-lt"/>
          <a:ea typeface="+mn-ea"/>
          <a:cs typeface="+mn-cs"/>
        </a:defRPr>
      </a:lvl7pPr>
      <a:lvl8pPr marL="4411111" algn="l" defTabSz="1260318" rtl="0" eaLnBrk="1" latinLnBrk="0" hangingPunct="1">
        <a:defRPr sz="2500" kern="1200">
          <a:solidFill>
            <a:schemeClr val="tx1"/>
          </a:solidFill>
          <a:latin typeface="+mn-lt"/>
          <a:ea typeface="+mn-ea"/>
          <a:cs typeface="+mn-cs"/>
        </a:defRPr>
      </a:lvl8pPr>
      <a:lvl9pPr marL="5041270" algn="l" defTabSz="126031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5">
            <a:extLst>
              <a:ext uri="{FF2B5EF4-FFF2-40B4-BE49-F238E27FC236}">
                <a16:creationId xmlns:a16="http://schemas.microsoft.com/office/drawing/2014/main" id="{79556106-4A7F-42B3-AE1A-2B6352C5FE3E}"/>
              </a:ext>
            </a:extLst>
          </p:cNvPr>
          <p:cNvSpPr>
            <a:spLocks noChangeArrowheads="1"/>
          </p:cNvSpPr>
          <p:nvPr/>
        </p:nvSpPr>
        <p:spPr bwMode="auto">
          <a:xfrm>
            <a:off x="0" y="0"/>
            <a:ext cx="43891200" cy="5162550"/>
          </a:xfrm>
          <a:prstGeom prst="rect">
            <a:avLst/>
          </a:prstGeom>
          <a:solidFill>
            <a:srgbClr val="AF0538"/>
          </a:solidFill>
          <a:ln w="9525">
            <a:solidFill>
              <a:schemeClr val="tx1"/>
            </a:solidFill>
            <a:miter lim="800000"/>
            <a:headEnd/>
            <a:tailEnd/>
          </a:ln>
        </p:spPr>
        <p:txBody>
          <a:bodyPr wrap="none" lIns="126032" tIns="63016" rIns="126032" bIns="63016" anchor="ctr"/>
          <a:lstStyle>
            <a:lvl1pPr>
              <a:spcBef>
                <a:spcPct val="20000"/>
              </a:spcBef>
              <a:buChar char="•"/>
              <a:defRPr sz="18200">
                <a:solidFill>
                  <a:schemeClr val="tx1"/>
                </a:solidFill>
                <a:latin typeface="Times New Roman" panose="02020603050405020304" pitchFamily="18" charset="0"/>
              </a:defRPr>
            </a:lvl1pPr>
            <a:lvl2pPr marL="742950" indent="-285750">
              <a:spcBef>
                <a:spcPct val="20000"/>
              </a:spcBef>
              <a:buChar char="–"/>
              <a:defRPr sz="15900">
                <a:solidFill>
                  <a:schemeClr val="tx1"/>
                </a:solidFill>
                <a:latin typeface="Times New Roman" panose="02020603050405020304" pitchFamily="18" charset="0"/>
              </a:defRPr>
            </a:lvl2pPr>
            <a:lvl3pPr marL="1143000" indent="-228600">
              <a:spcBef>
                <a:spcPct val="20000"/>
              </a:spcBef>
              <a:buChar char="•"/>
              <a:defRPr sz="13600">
                <a:solidFill>
                  <a:schemeClr val="tx1"/>
                </a:solidFill>
                <a:latin typeface="Times New Roman" panose="02020603050405020304" pitchFamily="18" charset="0"/>
              </a:defRPr>
            </a:lvl3pPr>
            <a:lvl4pPr marL="1600200" indent="-228600">
              <a:spcBef>
                <a:spcPct val="20000"/>
              </a:spcBef>
              <a:buChar char="–"/>
              <a:defRPr sz="11300">
                <a:solidFill>
                  <a:schemeClr val="tx1"/>
                </a:solidFill>
                <a:latin typeface="Times New Roman" panose="02020603050405020304" pitchFamily="18" charset="0"/>
              </a:defRPr>
            </a:lvl4pPr>
            <a:lvl5pPr marL="2057400" indent="-228600">
              <a:spcBef>
                <a:spcPct val="20000"/>
              </a:spcBef>
              <a:buChar char="»"/>
              <a:defRPr sz="11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3300">
              <a:latin typeface="Arial" panose="020B0604020202020204" pitchFamily="34" charset="0"/>
              <a:cs typeface="Tahoma" panose="020B0604030504040204" pitchFamily="34" charset="0"/>
            </a:endParaRPr>
          </a:p>
        </p:txBody>
      </p:sp>
      <p:sp>
        <p:nvSpPr>
          <p:cNvPr id="4099" name="Rectangle 117">
            <a:extLst>
              <a:ext uri="{FF2B5EF4-FFF2-40B4-BE49-F238E27FC236}">
                <a16:creationId xmlns:a16="http://schemas.microsoft.com/office/drawing/2014/main" id="{E0AA03CE-F3EE-4D6D-8FE6-695DE7E8984C}"/>
              </a:ext>
            </a:extLst>
          </p:cNvPr>
          <p:cNvSpPr>
            <a:spLocks noChangeArrowheads="1"/>
          </p:cNvSpPr>
          <p:nvPr/>
        </p:nvSpPr>
        <p:spPr bwMode="auto">
          <a:xfrm>
            <a:off x="-223838" y="249238"/>
            <a:ext cx="44537313"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lstStyle>
            <a:lvl1pPr defTabSz="5184775">
              <a:spcBef>
                <a:spcPct val="20000"/>
              </a:spcBef>
              <a:buChar char="•"/>
              <a:defRPr sz="18200">
                <a:solidFill>
                  <a:schemeClr val="tx1"/>
                </a:solidFill>
                <a:latin typeface="Times New Roman" panose="02020603050405020304" pitchFamily="18" charset="0"/>
              </a:defRPr>
            </a:lvl1pPr>
            <a:lvl2pPr marL="742950" indent="-285750" defTabSz="5184775">
              <a:spcBef>
                <a:spcPct val="20000"/>
              </a:spcBef>
              <a:buChar char="–"/>
              <a:defRPr sz="15900">
                <a:solidFill>
                  <a:schemeClr val="tx1"/>
                </a:solidFill>
                <a:latin typeface="Times New Roman" panose="02020603050405020304" pitchFamily="18" charset="0"/>
              </a:defRPr>
            </a:lvl2pPr>
            <a:lvl3pPr marL="1143000" indent="-228600" defTabSz="5184775">
              <a:spcBef>
                <a:spcPct val="20000"/>
              </a:spcBef>
              <a:buChar char="•"/>
              <a:defRPr sz="13600">
                <a:solidFill>
                  <a:schemeClr val="tx1"/>
                </a:solidFill>
                <a:latin typeface="Times New Roman" panose="02020603050405020304" pitchFamily="18" charset="0"/>
              </a:defRPr>
            </a:lvl3pPr>
            <a:lvl4pPr marL="1600200" indent="-228600" defTabSz="5184775">
              <a:spcBef>
                <a:spcPct val="20000"/>
              </a:spcBef>
              <a:buChar char="–"/>
              <a:defRPr sz="11300">
                <a:solidFill>
                  <a:schemeClr val="tx1"/>
                </a:solidFill>
                <a:latin typeface="Times New Roman" panose="02020603050405020304" pitchFamily="18" charset="0"/>
              </a:defRPr>
            </a:lvl4pPr>
            <a:lvl5pPr marL="2057400" indent="-228600" defTabSz="5184775">
              <a:spcBef>
                <a:spcPct val="20000"/>
              </a:spcBef>
              <a:buChar char="»"/>
              <a:defRPr sz="11300">
                <a:solidFill>
                  <a:schemeClr val="tx1"/>
                </a:solidFill>
                <a:latin typeface="Times New Roman" panose="02020603050405020304" pitchFamily="18" charset="0"/>
              </a:defRPr>
            </a:lvl5pPr>
            <a:lvl6pPr marL="25146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8800" b="1" dirty="0">
                <a:solidFill>
                  <a:schemeClr val="bg1"/>
                </a:solidFill>
                <a:latin typeface="Helvetica" panose="020B0604020202020204" pitchFamily="34" charset="0"/>
              </a:rPr>
              <a:t>Summer Undergraduate Mathematics Research</a:t>
            </a:r>
          </a:p>
          <a:p>
            <a:pPr algn="ctr" eaLnBrk="1" hangingPunct="1">
              <a:spcBef>
                <a:spcPct val="0"/>
              </a:spcBef>
              <a:buFontTx/>
              <a:buNone/>
            </a:pPr>
            <a:endParaRPr lang="en-US" altLang="en-US" sz="6000" b="1" dirty="0">
              <a:solidFill>
                <a:schemeClr val="bg1"/>
              </a:solidFill>
              <a:latin typeface="Helvetica" panose="020B0604020202020204" pitchFamily="34" charset="0"/>
            </a:endParaRPr>
          </a:p>
          <a:p>
            <a:pPr algn="ctr" eaLnBrk="1" hangingPunct="1">
              <a:spcBef>
                <a:spcPct val="0"/>
              </a:spcBef>
              <a:buFontTx/>
              <a:buNone/>
            </a:pPr>
            <a:r>
              <a:rPr lang="en-US" altLang="en-US" sz="8800" b="1" dirty="0">
                <a:solidFill>
                  <a:schemeClr val="bg1"/>
                </a:solidFill>
                <a:latin typeface="Helvetica" panose="020B0604020202020204" pitchFamily="34" charset="0"/>
              </a:rPr>
              <a:t>Indiana University Indianapolis</a:t>
            </a:r>
          </a:p>
          <a:p>
            <a:pPr algn="ctr" eaLnBrk="1" hangingPunct="1">
              <a:spcBef>
                <a:spcPct val="0"/>
              </a:spcBef>
              <a:buFontTx/>
              <a:buNone/>
            </a:pPr>
            <a:endParaRPr lang="en-US" altLang="en-US" sz="8800" b="1" dirty="0">
              <a:solidFill>
                <a:schemeClr val="bg1"/>
              </a:solidFill>
              <a:latin typeface="Helvetica" panose="020B0604020202020204" pitchFamily="34" charset="0"/>
            </a:endParaRPr>
          </a:p>
        </p:txBody>
      </p:sp>
      <p:sp>
        <p:nvSpPr>
          <p:cNvPr id="4103" name="Text Box 162">
            <a:extLst>
              <a:ext uri="{FF2B5EF4-FFF2-40B4-BE49-F238E27FC236}">
                <a16:creationId xmlns:a16="http://schemas.microsoft.com/office/drawing/2014/main" id="{08C8D26D-1C87-466F-9852-C691401C0219}"/>
              </a:ext>
            </a:extLst>
          </p:cNvPr>
          <p:cNvSpPr txBox="1">
            <a:spLocks noChangeArrowheads="1"/>
          </p:cNvSpPr>
          <p:nvPr/>
        </p:nvSpPr>
        <p:spPr bwMode="auto">
          <a:xfrm>
            <a:off x="1125537" y="5998028"/>
            <a:ext cx="20177125" cy="835141"/>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buNone/>
            </a:pPr>
            <a:r>
              <a:rPr lang="en-US" sz="4600" b="1" dirty="0">
                <a:solidFill>
                  <a:schemeClr val="bg1"/>
                </a:solidFill>
                <a:latin typeface="Arial" panose="020B0604020202020204" pitchFamily="34" charset="0"/>
              </a:rPr>
              <a:t>Modeling Blood Flow Regulation and Tissue Oxygenation in the Retina</a:t>
            </a:r>
          </a:p>
        </p:txBody>
      </p:sp>
      <p:sp>
        <p:nvSpPr>
          <p:cNvPr id="4104" name="Rectangle 172">
            <a:extLst>
              <a:ext uri="{FF2B5EF4-FFF2-40B4-BE49-F238E27FC236}">
                <a16:creationId xmlns:a16="http://schemas.microsoft.com/office/drawing/2014/main" id="{35685E04-DD02-4A8D-8BD8-6320CCFC6E25}"/>
              </a:ext>
            </a:extLst>
          </p:cNvPr>
          <p:cNvSpPr>
            <a:spLocks noChangeArrowheads="1"/>
          </p:cNvSpPr>
          <p:nvPr/>
        </p:nvSpPr>
        <p:spPr bwMode="auto">
          <a:xfrm>
            <a:off x="11255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4105" name="TextBox 3">
            <a:extLst>
              <a:ext uri="{FF2B5EF4-FFF2-40B4-BE49-F238E27FC236}">
                <a16:creationId xmlns:a16="http://schemas.microsoft.com/office/drawing/2014/main" id="{A756D2C8-0D6D-44F6-8CD7-F56673FDC31E}"/>
              </a:ext>
            </a:extLst>
          </p:cNvPr>
          <p:cNvSpPr txBox="1">
            <a:spLocks noChangeArrowheads="1"/>
          </p:cNvSpPr>
          <p:nvPr/>
        </p:nvSpPr>
        <p:spPr bwMode="auto">
          <a:xfrm>
            <a:off x="1392923" y="9221954"/>
            <a:ext cx="12230100" cy="904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ts val="0"/>
              </a:spcBef>
              <a:spcAft>
                <a:spcPts val="1800"/>
              </a:spcAft>
              <a:defRPr/>
            </a:pPr>
            <a:r>
              <a:rPr lang="en-US" altLang="en-US" sz="3300" dirty="0">
                <a:latin typeface="Helvetica" panose="020B0604020202020204" pitchFamily="34" charset="0"/>
                <a:cs typeface="Helvetica" panose="020B0604020202020204" pitchFamily="34" charset="0"/>
              </a:rPr>
              <a:t>High intraocular pressure is a primary risk factor for </a:t>
            </a:r>
            <a:r>
              <a:rPr lang="en-US" altLang="en-US" sz="3300" b="1" dirty="0">
                <a:latin typeface="Helvetica" panose="020B0604020202020204" pitchFamily="34" charset="0"/>
                <a:cs typeface="Helvetica" panose="020B0604020202020204" pitchFamily="34" charset="0"/>
              </a:rPr>
              <a:t>glaucoma</a:t>
            </a:r>
            <a:r>
              <a:rPr lang="en-US" altLang="en-US" sz="3300" dirty="0">
                <a:latin typeface="Helvetica" panose="020B0604020202020204" pitchFamily="34" charset="0"/>
                <a:cs typeface="Helvetica" panose="020B0604020202020204" pitchFamily="34" charset="0"/>
              </a:rPr>
              <a:t>, but impaired tissue perfusion has also been identified as a significant contributing factor</a:t>
            </a:r>
          </a:p>
          <a:p>
            <a:pPr marL="571500" indent="-571500" eaLnBrk="1" hangingPunct="1">
              <a:spcBef>
                <a:spcPts val="0"/>
              </a:spcBef>
              <a:spcAft>
                <a:spcPts val="1800"/>
              </a:spcAft>
              <a:defRPr/>
            </a:pPr>
            <a:r>
              <a:rPr lang="en-US" altLang="en-US" sz="3300" b="1" dirty="0">
                <a:latin typeface="Helvetica" panose="020B0604020202020204" pitchFamily="34" charset="0"/>
                <a:cs typeface="Helvetica" panose="020B0604020202020204" pitchFamily="34" charset="0"/>
              </a:rPr>
              <a:t>Objectives: (1) </a:t>
            </a:r>
            <a:r>
              <a:rPr lang="en-US" altLang="en-US" sz="3300" dirty="0">
                <a:latin typeface="Helvetica" panose="020B0604020202020204" pitchFamily="34" charset="0"/>
                <a:cs typeface="Helvetica" panose="020B0604020202020204" pitchFamily="34" charset="0"/>
              </a:rPr>
              <a:t>To include a wall-derived metabolic signal in a compartmental model of the retinal vasculature </a:t>
            </a:r>
            <a:r>
              <a:rPr lang="en-US" altLang="en-US" sz="3300" b="1" dirty="0">
                <a:latin typeface="Helvetica" panose="020B0604020202020204" pitchFamily="34" charset="0"/>
                <a:cs typeface="Helvetica" panose="020B0604020202020204" pitchFamily="34" charset="0"/>
              </a:rPr>
              <a:t>(2)</a:t>
            </a:r>
            <a:r>
              <a:rPr lang="en-US" altLang="en-US" sz="3300" dirty="0">
                <a:latin typeface="Helvetica" panose="020B0604020202020204" pitchFamily="34" charset="0"/>
                <a:cs typeface="Helvetica" panose="020B0604020202020204" pitchFamily="34" charset="0"/>
              </a:rPr>
              <a:t> To build a hybrid model of the retinal vasculature that includes a spatial representation of the arterioles and downstream effects of a metabolic response</a:t>
            </a:r>
          </a:p>
          <a:p>
            <a:pPr marL="571500" indent="-571500">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The incorporation of a realistic metabolic response mechanism in this human compartmental model allows for basic analysis of the effects of pressure, shear stress, and oxygen demand on vessel diameter, tissue oxygenation, and tissue perfusion</a:t>
            </a:r>
          </a:p>
          <a:p>
            <a:pPr marL="571500" indent="-571500">
              <a:spcBef>
                <a:spcPts val="0"/>
              </a:spcBef>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Our hybrid model allows system regulation to be combined with accurate physical arterial data to produce more specific, realistic predictions of tissue oxygenation</a:t>
            </a:r>
          </a:p>
        </p:txBody>
      </p:sp>
      <p:sp>
        <p:nvSpPr>
          <p:cNvPr id="4106" name="TextBox 1">
            <a:extLst>
              <a:ext uri="{FF2B5EF4-FFF2-40B4-BE49-F238E27FC236}">
                <a16:creationId xmlns:a16="http://schemas.microsoft.com/office/drawing/2014/main" id="{B3EEDFA6-31D2-46E4-93B7-63D6DD9D6318}"/>
              </a:ext>
            </a:extLst>
          </p:cNvPr>
          <p:cNvSpPr txBox="1">
            <a:spLocks noChangeArrowheads="1"/>
          </p:cNvSpPr>
          <p:nvPr/>
        </p:nvSpPr>
        <p:spPr bwMode="auto">
          <a:xfrm>
            <a:off x="1201738" y="6842979"/>
            <a:ext cx="201009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spcBef>
                <a:spcPts val="0"/>
              </a:spcBef>
              <a:buNone/>
            </a:pPr>
            <a:r>
              <a:rPr lang="es-US" sz="3200" u="sng" dirty="0">
                <a:latin typeface="Helvetica" panose="020B0604020202020204" pitchFamily="34" charset="0"/>
                <a:cs typeface="Helvetica" panose="020B0604020202020204" pitchFamily="34" charset="0"/>
              </a:rPr>
              <a:t>Hannah Scanlon</a:t>
            </a:r>
            <a:r>
              <a:rPr lang="es-US" sz="3200" baseline="30000" dirty="0">
                <a:latin typeface="Helvetica" panose="020B0604020202020204" pitchFamily="34" charset="0"/>
                <a:cs typeface="Helvetica" panose="020B0604020202020204" pitchFamily="34" charset="0"/>
              </a:rPr>
              <a:t>1</a:t>
            </a:r>
            <a:r>
              <a:rPr lang="es-US" sz="3200" dirty="0">
                <a:latin typeface="Helvetica" panose="020B0604020202020204" pitchFamily="34" charset="0"/>
                <a:cs typeface="Helvetica" panose="020B0604020202020204" pitchFamily="34" charset="0"/>
              </a:rPr>
              <a:t>, Brendan Fry</a:t>
            </a:r>
            <a:r>
              <a:rPr lang="es-US" sz="3200" baseline="30000" dirty="0">
                <a:latin typeface="Helvetica" panose="020B0604020202020204" pitchFamily="34" charset="0"/>
                <a:cs typeface="Helvetica" panose="020B0604020202020204" pitchFamily="34" charset="0"/>
              </a:rPr>
              <a:t>2</a:t>
            </a:r>
            <a:r>
              <a:rPr lang="es-US" sz="3200" dirty="0">
                <a:latin typeface="Helvetica" panose="020B0604020202020204" pitchFamily="34" charset="0"/>
                <a:cs typeface="Helvetica" panose="020B0604020202020204" pitchFamily="34" charset="0"/>
              </a:rPr>
              <a:t>, Julia Arciero</a:t>
            </a:r>
            <a:r>
              <a:rPr lang="es-US" sz="3200" baseline="30000" dirty="0">
                <a:latin typeface="Helvetica" panose="020B0604020202020204" pitchFamily="34" charset="0"/>
                <a:cs typeface="Helvetica" panose="020B0604020202020204" pitchFamily="34" charset="0"/>
              </a:rPr>
              <a:t>3</a:t>
            </a:r>
            <a:endParaRPr lang="en-US" sz="3200" dirty="0">
              <a:latin typeface="Helvetica" panose="020B0604020202020204" pitchFamily="34" charset="0"/>
              <a:cs typeface="Helvetica" panose="020B0604020202020204" pitchFamily="34" charset="0"/>
            </a:endParaRPr>
          </a:p>
          <a:p>
            <a:pPr algn="ctr">
              <a:spcBef>
                <a:spcPts val="0"/>
              </a:spcBef>
              <a:buNone/>
            </a:pPr>
            <a:r>
              <a:rPr lang="en-US" sz="3200" baseline="30000" dirty="0">
                <a:latin typeface="Helvetica" panose="020B0604020202020204" pitchFamily="34" charset="0"/>
                <a:cs typeface="Helvetica" panose="020B0604020202020204" pitchFamily="34" charset="0"/>
              </a:rPr>
              <a:t>1</a:t>
            </a:r>
            <a:r>
              <a:rPr lang="en-US" sz="3200" dirty="0">
                <a:latin typeface="Helvetica" panose="020B0604020202020204" pitchFamily="34" charset="0"/>
                <a:cs typeface="Helvetica" panose="020B0604020202020204" pitchFamily="34" charset="0"/>
              </a:rPr>
              <a:t>Department of Mathematics, Wake Forest University</a:t>
            </a:r>
          </a:p>
          <a:p>
            <a:pPr algn="ctr">
              <a:spcBef>
                <a:spcPts val="0"/>
              </a:spcBef>
              <a:buNone/>
            </a:pPr>
            <a:r>
              <a:rPr lang="en-US" sz="3200" baseline="30000" dirty="0">
                <a:latin typeface="Helvetica" panose="020B0604020202020204" pitchFamily="34" charset="0"/>
                <a:cs typeface="Helvetica" panose="020B0604020202020204" pitchFamily="34" charset="0"/>
              </a:rPr>
              <a:t>2</a:t>
            </a:r>
            <a:r>
              <a:rPr lang="en-US" sz="3200" dirty="0">
                <a:latin typeface="Helvetica" panose="020B0604020202020204" pitchFamily="34" charset="0"/>
                <a:cs typeface="Helvetica" panose="020B0604020202020204" pitchFamily="34" charset="0"/>
              </a:rPr>
              <a:t>Deparment of Mathematical and Computational Sciences, Metropolitan State University of Denver</a:t>
            </a:r>
          </a:p>
          <a:p>
            <a:pPr algn="ctr">
              <a:spcBef>
                <a:spcPts val="0"/>
              </a:spcBef>
              <a:buNone/>
            </a:pPr>
            <a:r>
              <a:rPr lang="en-US" sz="3200" baseline="30000" dirty="0">
                <a:latin typeface="Helvetica" panose="020B0604020202020204" pitchFamily="34" charset="0"/>
                <a:cs typeface="Helvetica" panose="020B0604020202020204" pitchFamily="34" charset="0"/>
              </a:rPr>
              <a:t>3</a:t>
            </a:r>
            <a:r>
              <a:rPr lang="en-US" sz="3200" dirty="0">
                <a:latin typeface="Helvetica" panose="020B0604020202020204" pitchFamily="34" charset="0"/>
                <a:cs typeface="Helvetica" panose="020B0604020202020204" pitchFamily="34" charset="0"/>
              </a:rPr>
              <a:t>Department of Mathematical Sciences, Indiana University-Purdue University Indianapolis</a:t>
            </a:r>
          </a:p>
        </p:txBody>
      </p:sp>
      <p:sp>
        <p:nvSpPr>
          <p:cNvPr id="178" name="Text Box 5">
            <a:extLst>
              <a:ext uri="{FF2B5EF4-FFF2-40B4-BE49-F238E27FC236}">
                <a16:creationId xmlns:a16="http://schemas.microsoft.com/office/drawing/2014/main" id="{3C425E41-805C-4384-A324-DCD62FA959ED}"/>
              </a:ext>
            </a:extLst>
          </p:cNvPr>
          <p:cNvSpPr txBox="1"/>
          <p:nvPr/>
        </p:nvSpPr>
        <p:spPr>
          <a:xfrm>
            <a:off x="13736864" y="17305339"/>
            <a:ext cx="7565799" cy="130492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Top: </a:t>
            </a:r>
            <a:r>
              <a:rPr lang="en-US" sz="2800" dirty="0">
                <a:latin typeface="Arial"/>
                <a:ea typeface="MS Mincho"/>
                <a:cs typeface="Times New Roman"/>
              </a:rPr>
              <a:t>Metabolic response values for the compartmental model. </a:t>
            </a:r>
            <a:r>
              <a:rPr lang="en-US" sz="2800" i="1" dirty="0">
                <a:latin typeface="Arial"/>
                <a:ea typeface="MS Mincho"/>
                <a:cs typeface="Times New Roman"/>
              </a:rPr>
              <a:t>Bottom: </a:t>
            </a:r>
            <a:r>
              <a:rPr lang="en-US" sz="2800" dirty="0">
                <a:latin typeface="Arial"/>
                <a:ea typeface="MS Mincho"/>
                <a:cs typeface="Times New Roman"/>
              </a:rPr>
              <a:t>Hybrid model schematic</a:t>
            </a:r>
            <a:endParaRPr lang="en-US" sz="2800" dirty="0">
              <a:ea typeface="MS Mincho"/>
              <a:cs typeface="Times New Roman"/>
            </a:endParaRPr>
          </a:p>
        </p:txBody>
      </p:sp>
      <p:pic>
        <p:nvPicPr>
          <p:cNvPr id="34" name="Picture 33">
            <a:extLst>
              <a:ext uri="{FF2B5EF4-FFF2-40B4-BE49-F238E27FC236}">
                <a16:creationId xmlns:a16="http://schemas.microsoft.com/office/drawing/2014/main" id="{B59B909F-FD54-4F67-A045-B2A0D4493BD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394119" y="12727994"/>
            <a:ext cx="6137448" cy="4560465"/>
          </a:xfrm>
          <a:prstGeom prst="rect">
            <a:avLst/>
          </a:prstGeom>
        </p:spPr>
      </p:pic>
      <p:pic>
        <p:nvPicPr>
          <p:cNvPr id="4" name="Picture 3">
            <a:extLst>
              <a:ext uri="{FF2B5EF4-FFF2-40B4-BE49-F238E27FC236}">
                <a16:creationId xmlns:a16="http://schemas.microsoft.com/office/drawing/2014/main" id="{BC54F66D-36F0-49BE-A9E3-26E013C37D2A}"/>
              </a:ext>
            </a:extLst>
          </p:cNvPr>
          <p:cNvPicPr>
            <a:picLocks noChangeAspect="1"/>
          </p:cNvPicPr>
          <p:nvPr/>
        </p:nvPicPr>
        <p:blipFill>
          <a:blip r:embed="rId4"/>
          <a:stretch>
            <a:fillRect/>
          </a:stretch>
        </p:blipFill>
        <p:spPr>
          <a:xfrm>
            <a:off x="14594412" y="8772306"/>
            <a:ext cx="5769667" cy="4111845"/>
          </a:xfrm>
          <a:prstGeom prst="rect">
            <a:avLst/>
          </a:prstGeom>
        </p:spPr>
      </p:pic>
      <p:sp>
        <p:nvSpPr>
          <p:cNvPr id="35" name="Text Box 162"/>
          <p:cNvSpPr txBox="1">
            <a:spLocks noChangeArrowheads="1"/>
          </p:cNvSpPr>
          <p:nvPr/>
        </p:nvSpPr>
        <p:spPr bwMode="auto">
          <a:xfrm>
            <a:off x="22388513" y="6019800"/>
            <a:ext cx="20148550"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4700" b="1" dirty="0">
                <a:solidFill>
                  <a:schemeClr val="bg1"/>
                </a:solidFill>
                <a:latin typeface="Arial" panose="020B0604020202020204" pitchFamily="34" charset="0"/>
                <a:cs typeface="Tahoma" panose="020B0604030504040204" pitchFamily="34" charset="0"/>
              </a:rPr>
              <a:t>Numerical Stability of a Star-Shaped Model</a:t>
            </a:r>
          </a:p>
        </p:txBody>
      </p:sp>
      <p:sp>
        <p:nvSpPr>
          <p:cNvPr id="36" name="Rectangle 172"/>
          <p:cNvSpPr>
            <a:spLocks noChangeArrowheads="1"/>
          </p:cNvSpPr>
          <p:nvPr/>
        </p:nvSpPr>
        <p:spPr bwMode="auto">
          <a:xfrm>
            <a:off x="223599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38" name="TextBox 3"/>
          <p:cNvSpPr txBox="1">
            <a:spLocks noChangeArrowheads="1"/>
          </p:cNvSpPr>
          <p:nvPr/>
        </p:nvSpPr>
        <p:spPr bwMode="auto">
          <a:xfrm>
            <a:off x="22652038" y="8937625"/>
            <a:ext cx="11431587" cy="937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two-dimensional mathematical model of cancer cell motion has been constructed, but can experience slower run times due to non-physiological star-shaped numerical instabilities.</a:t>
            </a:r>
          </a:p>
          <a:p>
            <a:pPr eaLnBrk="1" hangingPunct="1">
              <a:spcBef>
                <a:spcPct val="0"/>
              </a:spcBef>
              <a:buFontTx/>
              <a:buNone/>
              <a:defRPr/>
            </a:pPr>
            <a:endParaRPr lang="en-US" altLang="en-US" sz="14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To better understand this issue, a star-shaped model shown in the </a:t>
            </a:r>
            <a:r>
              <a:rPr lang="en-US" altLang="en-US" sz="3600" b="1" dirty="0">
                <a:latin typeface="Helvetica" panose="020B0604020202020204" pitchFamily="34" charset="0"/>
                <a:cs typeface="Helvetica" panose="020B0604020202020204" pitchFamily="34" charset="0"/>
              </a:rPr>
              <a:t>Figure </a:t>
            </a:r>
            <a:r>
              <a:rPr lang="en-US" altLang="en-US" sz="3600" dirty="0">
                <a:latin typeface="Helvetica" panose="020B0604020202020204" pitchFamily="34" charset="0"/>
                <a:cs typeface="Helvetica" panose="020B0604020202020204" pitchFamily="34" charset="0"/>
              </a:rPr>
              <a:t>was modeled as a system of viscoelastic elements.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Rotational symmetry of this system of damped springs produces a system of two ODEs.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Stability analysis found that the maximum step size that can be taken when modeling cancer cell motion using improved Euler’s method is </a:t>
            </a:r>
            <a:r>
              <a:rPr lang="en-US" altLang="en-US" sz="3600" i="1" dirty="0" err="1">
                <a:latin typeface="Helvetica" panose="020B0604020202020204" pitchFamily="34" charset="0"/>
                <a:cs typeface="Helvetica" panose="020B0604020202020204" pitchFamily="34" charset="0"/>
              </a:rPr>
              <a:t>dt</a:t>
            </a:r>
            <a:r>
              <a:rPr lang="en-US" altLang="en-US" sz="3600" dirty="0">
                <a:latin typeface="Helvetica" panose="020B0604020202020204" pitchFamily="34" charset="0"/>
                <a:cs typeface="Helvetica" panose="020B0604020202020204" pitchFamily="34" charset="0"/>
              </a:rPr>
              <a:t> = 0.0359.</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sensitivity analysis (</a:t>
            </a:r>
            <a:r>
              <a:rPr lang="en-US" altLang="en-US" sz="3600" b="1" dirty="0">
                <a:latin typeface="Helvetica" panose="020B0604020202020204" pitchFamily="34" charset="0"/>
                <a:cs typeface="Helvetica" panose="020B0604020202020204" pitchFamily="34" charset="0"/>
              </a:rPr>
              <a:t>Table</a:t>
            </a:r>
            <a:r>
              <a:rPr lang="en-US" altLang="en-US" sz="3600" dirty="0">
                <a:latin typeface="Helvetica" panose="020B0604020202020204" pitchFamily="34" charset="0"/>
                <a:cs typeface="Helvetica" panose="020B0604020202020204" pitchFamily="34" charset="0"/>
              </a:rPr>
              <a:t>) was also performed that determines the effect on </a:t>
            </a:r>
            <a:r>
              <a:rPr lang="en-US" sz="3600" dirty="0">
                <a:latin typeface="Helvetica" panose="020B0604020202020204" pitchFamily="34" charset="0"/>
                <a:cs typeface="Helvetica" panose="020B0604020202020204" pitchFamily="34" charset="0"/>
              </a:rPr>
              <a:t>maximum time step (</a:t>
            </a:r>
            <a:r>
              <a:rPr lang="en-US" sz="3600" i="1" dirty="0" err="1">
                <a:latin typeface="Helvetica" panose="020B0604020202020204" pitchFamily="34" charset="0"/>
                <a:cs typeface="Helvetica" panose="020B0604020202020204" pitchFamily="34" charset="0"/>
              </a:rPr>
              <a:t>dt</a:t>
            </a:r>
            <a:r>
              <a:rPr lang="en-US" sz="3600" baseline="-25000" dirty="0" err="1">
                <a:latin typeface="Helvetica" panose="020B0604020202020204" pitchFamily="34" charset="0"/>
                <a:cs typeface="Helvetica" panose="020B0604020202020204" pitchFamily="34" charset="0"/>
              </a:rPr>
              <a:t>max</a:t>
            </a:r>
            <a:r>
              <a:rPr lang="en-US" sz="3600" dirty="0">
                <a:latin typeface="Helvetica" panose="020B0604020202020204" pitchFamily="34" charset="0"/>
                <a:cs typeface="Helvetica" panose="020B0604020202020204" pitchFamily="34" charset="0"/>
              </a:rPr>
              <a:t>)</a:t>
            </a:r>
            <a:r>
              <a:rPr lang="en-US" altLang="en-US" sz="3600" dirty="0">
                <a:latin typeface="Helvetica" panose="020B0604020202020204" pitchFamily="34" charset="0"/>
                <a:cs typeface="Helvetica" panose="020B0604020202020204" pitchFamily="34" charset="0"/>
              </a:rPr>
              <a:t> of changing each of the parameters by 1%. </a:t>
            </a:r>
            <a:endParaRPr lang="en-US" altLang="en-US" sz="1000" dirty="0">
              <a:latin typeface="Arial" panose="020B0604020202020204" pitchFamily="34" charset="0"/>
            </a:endParaRPr>
          </a:p>
          <a:p>
            <a:pPr eaLnBrk="1" hangingPunct="1">
              <a:spcBef>
                <a:spcPct val="0"/>
              </a:spcBef>
              <a:buFontTx/>
              <a:buNone/>
              <a:defRPr/>
            </a:pPr>
            <a:endParaRPr lang="en-US" altLang="en-US" sz="1100" dirty="0">
              <a:latin typeface="Arial" panose="020B0604020202020204" pitchFamily="34" charset="0"/>
            </a:endParaRPr>
          </a:p>
        </p:txBody>
      </p:sp>
      <p:sp>
        <p:nvSpPr>
          <p:cNvPr id="39" name="TextBox 38"/>
          <p:cNvSpPr txBox="1">
            <a:spLocks noChangeArrowheads="1"/>
          </p:cNvSpPr>
          <p:nvPr/>
        </p:nvSpPr>
        <p:spPr bwMode="auto">
          <a:xfrm>
            <a:off x="22436138" y="6916738"/>
            <a:ext cx="201009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3300" u="sng">
                <a:latin typeface="Helvetica" panose="020B0604020202020204" pitchFamily="34" charset="0"/>
              </a:rPr>
              <a:t>Mary Petersen</a:t>
            </a:r>
            <a:r>
              <a:rPr lang="en-US" altLang="en-US" sz="3300" baseline="30000">
                <a:latin typeface="Helvetica" panose="020B0604020202020204" pitchFamily="34" charset="0"/>
              </a:rPr>
              <a:t>1</a:t>
            </a:r>
            <a:r>
              <a:rPr lang="en-US" altLang="en-US" sz="3300">
                <a:latin typeface="Helvetica" panose="020B0604020202020204" pitchFamily="34" charset="0"/>
              </a:rPr>
              <a:t>, Jared Barber</a:t>
            </a:r>
            <a:r>
              <a:rPr lang="en-US" altLang="en-US" sz="3300" baseline="30000">
                <a:latin typeface="Helvetica" panose="020B0604020202020204" pitchFamily="34" charset="0"/>
              </a:rPr>
              <a:t>2</a:t>
            </a:r>
            <a:r>
              <a:rPr lang="en-US" altLang="en-US" sz="3300">
                <a:latin typeface="Helvetica" panose="020B0604020202020204" pitchFamily="34" charset="0"/>
              </a:rPr>
              <a:t> </a:t>
            </a:r>
            <a:r>
              <a:rPr lang="en-US" altLang="en-US" sz="3300" baseline="30000">
                <a:latin typeface="Helvetica" panose="020B0604020202020204" pitchFamily="34" charset="0"/>
              </a:rPr>
              <a:t> </a:t>
            </a:r>
            <a:endParaRPr lang="en-US" altLang="en-US" sz="3300">
              <a:latin typeface="Helvetica" panose="020B0604020202020204" pitchFamily="34" charset="0"/>
            </a:endParaRPr>
          </a:p>
          <a:p>
            <a:pPr algn="ctr" eaLnBrk="1" hangingPunct="1">
              <a:spcBef>
                <a:spcPct val="0"/>
              </a:spcBef>
              <a:buFontTx/>
              <a:buNone/>
            </a:pPr>
            <a:r>
              <a:rPr lang="en-US" altLang="en-US" sz="3300" baseline="30000">
                <a:latin typeface="Helvetica" panose="020B0604020202020204" pitchFamily="34" charset="0"/>
              </a:rPr>
              <a:t>1</a:t>
            </a:r>
            <a:r>
              <a:rPr lang="en-US" altLang="en-US" sz="3300">
                <a:latin typeface="Helvetica" panose="020B0604020202020204" pitchFamily="34" charset="0"/>
              </a:rPr>
              <a:t>Department of Mathematics, Rose-Hulman Institute of Technology</a:t>
            </a:r>
          </a:p>
          <a:p>
            <a:pPr algn="ctr" eaLnBrk="1" hangingPunct="1">
              <a:spcBef>
                <a:spcPct val="0"/>
              </a:spcBef>
              <a:buFontTx/>
              <a:buNone/>
            </a:pPr>
            <a:r>
              <a:rPr lang="en-US" altLang="en-US" sz="3300" baseline="30000">
                <a:latin typeface="Helvetica" panose="020B0604020202020204" pitchFamily="34" charset="0"/>
              </a:rPr>
              <a:t>2</a:t>
            </a:r>
            <a:r>
              <a:rPr lang="en-US" altLang="en-US" sz="3300">
                <a:latin typeface="Helvetica" panose="020B0604020202020204" pitchFamily="34" charset="0"/>
              </a:rPr>
              <a:t>Department of Mathematical Sciences, IUPUI </a:t>
            </a:r>
          </a:p>
        </p:txBody>
      </p:sp>
      <p:sp>
        <p:nvSpPr>
          <p:cNvPr id="40" name="Text Box 5"/>
          <p:cNvSpPr txBox="1"/>
          <p:nvPr/>
        </p:nvSpPr>
        <p:spPr>
          <a:xfrm>
            <a:off x="34593213" y="17959388"/>
            <a:ext cx="7623175" cy="457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Table.  </a:t>
            </a:r>
            <a:r>
              <a:rPr lang="en-US" sz="2800" i="1" dirty="0">
                <a:latin typeface="Arial"/>
                <a:ea typeface="MS Mincho"/>
                <a:cs typeface="Times New Roman"/>
              </a:rPr>
              <a:t>The effect of parameters on </a:t>
            </a:r>
            <a:r>
              <a:rPr lang="en-US" sz="2800" i="1" dirty="0" err="1">
                <a:latin typeface="Arial"/>
                <a:ea typeface="MS Mincho"/>
                <a:cs typeface="Times New Roman"/>
              </a:rPr>
              <a:t>dt.</a:t>
            </a:r>
            <a:r>
              <a:rPr lang="en-US" sz="2800" i="1" dirty="0">
                <a:latin typeface="Arial"/>
                <a:ea typeface="MS Mincho"/>
                <a:cs typeface="Times New Roman"/>
              </a:rPr>
              <a:t> </a:t>
            </a:r>
            <a:endParaRPr lang="en-US" sz="2800" dirty="0">
              <a:ea typeface="MS Mincho"/>
              <a:cs typeface="Times New Roman"/>
            </a:endParaRPr>
          </a:p>
        </p:txBody>
      </p:sp>
      <p:sp>
        <p:nvSpPr>
          <p:cNvPr id="41" name="Text Box 5"/>
          <p:cNvSpPr txBox="1"/>
          <p:nvPr/>
        </p:nvSpPr>
        <p:spPr>
          <a:xfrm>
            <a:off x="35887025" y="10887075"/>
            <a:ext cx="5595938" cy="76041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The star-shaped model. </a:t>
            </a:r>
            <a:endParaRPr lang="en-US" sz="2800" dirty="0">
              <a:ea typeface="MS Mincho"/>
              <a:cs typeface="Times New Roman"/>
            </a:endParaRPr>
          </a:p>
        </p:txBody>
      </p:sp>
      <p:pic>
        <p:nvPicPr>
          <p:cNvPr id="4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80813" y="7931150"/>
            <a:ext cx="308292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 name="Table 42"/>
          <p:cNvGraphicFramePr>
            <a:graphicFrameLocks noGrp="1"/>
          </p:cNvGraphicFramePr>
          <p:nvPr>
            <p:extLst>
              <p:ext uri="{D42A27DB-BD31-4B8C-83A1-F6EECF244321}">
                <p14:modId xmlns:p14="http://schemas.microsoft.com/office/powerpoint/2010/main" val="3544246095"/>
              </p:ext>
            </p:extLst>
          </p:nvPr>
        </p:nvGraphicFramePr>
        <p:xfrm>
          <a:off x="34418588" y="11647488"/>
          <a:ext cx="7761287" cy="6219828"/>
        </p:xfrm>
        <a:graphic>
          <a:graphicData uri="http://schemas.openxmlformats.org/drawingml/2006/table">
            <a:tbl>
              <a:tblPr firstRow="1" bandRow="1">
                <a:tableStyleId>{9D7B26C5-4107-4FEC-AEDC-1716B250A1EF}</a:tableStyleId>
              </a:tblPr>
              <a:tblGrid>
                <a:gridCol w="891024">
                  <a:extLst>
                    <a:ext uri="{9D8B030D-6E8A-4147-A177-3AD203B41FA5}">
                      <a16:colId xmlns:a16="http://schemas.microsoft.com/office/drawing/2014/main" val="1411476392"/>
                    </a:ext>
                  </a:extLst>
                </a:gridCol>
                <a:gridCol w="1242744">
                  <a:extLst>
                    <a:ext uri="{9D8B030D-6E8A-4147-A177-3AD203B41FA5}">
                      <a16:colId xmlns:a16="http://schemas.microsoft.com/office/drawing/2014/main" val="1467167171"/>
                    </a:ext>
                  </a:extLst>
                </a:gridCol>
                <a:gridCol w="1617912">
                  <a:extLst>
                    <a:ext uri="{9D8B030D-6E8A-4147-A177-3AD203B41FA5}">
                      <a16:colId xmlns:a16="http://schemas.microsoft.com/office/drawing/2014/main" val="1301654157"/>
                    </a:ext>
                  </a:extLst>
                </a:gridCol>
                <a:gridCol w="4009607">
                  <a:extLst>
                    <a:ext uri="{9D8B030D-6E8A-4147-A177-3AD203B41FA5}">
                      <a16:colId xmlns:a16="http://schemas.microsoft.com/office/drawing/2014/main" val="2715834199"/>
                    </a:ext>
                  </a:extLst>
                </a:gridCol>
              </a:tblGrid>
              <a:tr h="518319">
                <a:tc>
                  <a:txBody>
                    <a:bodyPr/>
                    <a:lstStyle/>
                    <a:p>
                      <a:pPr algn="r"/>
                      <a:endParaRPr lang="en-US" sz="2800" dirty="0"/>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Value</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l-GR" sz="2800" b="1" dirty="0"/>
                        <a:t>Δ</a:t>
                      </a:r>
                      <a:r>
                        <a:rPr lang="en-US" sz="2800" b="1" dirty="0"/>
                        <a:t> </a:t>
                      </a:r>
                      <a:r>
                        <a:rPr lang="en-US" sz="2800" b="1" i="1" dirty="0" err="1"/>
                        <a:t>dt</a:t>
                      </a:r>
                      <a:r>
                        <a:rPr lang="en-US" sz="2800" b="0" kern="1200" baseline="-25000" dirty="0" err="1">
                          <a:solidFill>
                            <a:schemeClr val="tx1"/>
                          </a:solidFill>
                          <a:effectLst/>
                          <a:latin typeface="+mn-lt"/>
                          <a:ea typeface="+mn-ea"/>
                          <a:cs typeface="+mn-cs"/>
                        </a:rPr>
                        <a:t>max</a:t>
                      </a:r>
                      <a:r>
                        <a:rPr lang="en-US" sz="2800" b="1" dirty="0"/>
                        <a:t>%</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b="1" dirty="0"/>
                        <a:t>Description</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281107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baseline="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1.96</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0.003</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length</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268135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i="0" kern="1200" baseline="-2500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a:t>
                      </a:r>
                      <a:r>
                        <a:rPr lang="en-US" sz="2800" baseline="0" dirty="0"/>
                        <a:t> radius </a:t>
                      </a:r>
                      <a:r>
                        <a:rPr lang="en-US" sz="2800" i="1" baseline="0" dirty="0"/>
                        <a:t>l</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8555756"/>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kern="1200" baseline="-25000" dirty="0" err="1">
                          <a:solidFill>
                            <a:schemeClr val="tx1"/>
                          </a:solidFill>
                          <a:effectLst/>
                          <a:latin typeface="+mn-lt"/>
                          <a:ea typeface="+mn-ea"/>
                          <a:cs typeface="+mn-cs"/>
                        </a:rPr>
                        <a:t>r,ref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radius </a:t>
                      </a:r>
                      <a:r>
                        <a:rPr lang="en-US" sz="2800" i="1" dirty="0"/>
                        <a:t>r</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12978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A</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120.76</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area</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21840"/>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θ</a:t>
                      </a:r>
                      <a:r>
                        <a:rPr lang="en-US" sz="2800" kern="1200" baseline="-25000" dirty="0">
                          <a:solidFill>
                            <a:schemeClr val="tx1"/>
                          </a:solidFill>
                          <a:effectLst/>
                          <a:latin typeface="+mn-lt"/>
                          <a:ea typeface="+mn-ea"/>
                          <a:cs typeface="+mn-cs"/>
                        </a:rPr>
                        <a:t>0</a:t>
                      </a:r>
                      <a:endParaRPr lang="en-US" sz="280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0.314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-0.004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Angle between two</a:t>
                      </a:r>
                      <a:r>
                        <a:rPr lang="en-US" sz="2800" baseline="0" dirty="0"/>
                        <a:t> radii</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83039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4.668e-11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a:t>
                      </a:r>
                      <a:r>
                        <a:rPr lang="en-US" sz="2800" baseline="0" dirty="0"/>
                        <a:t> element v</a:t>
                      </a:r>
                      <a:r>
                        <a:rPr lang="en-US" sz="2800" dirty="0"/>
                        <a:t>iscosity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177337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2.203e-11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vi</a:t>
                      </a:r>
                      <a:r>
                        <a:rPr lang="en-US" sz="2800" dirty="0"/>
                        <a:t>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721828"/>
                  </a:ext>
                </a:extLst>
              </a:tr>
              <a:tr h="518319">
                <a:tc>
                  <a:txBody>
                    <a:bodyPr/>
                    <a:lstStyle/>
                    <a:p>
                      <a:pPr algn="r"/>
                      <a:r>
                        <a:rPr lang="en-US" sz="2800" b="0" i="1" kern="1200" dirty="0" err="1">
                          <a:solidFill>
                            <a:schemeClr val="tx1"/>
                          </a:solidFill>
                          <a:effectLst/>
                          <a:latin typeface="+mn-lt"/>
                          <a:ea typeface="+mn-ea"/>
                          <a:cs typeface="+mn-cs"/>
                        </a:rPr>
                        <a:t>k</a:t>
                      </a:r>
                      <a:r>
                        <a:rPr lang="en-US" sz="2800" b="0" kern="1200" baseline="-25000" dirty="0" err="1">
                          <a:solidFill>
                            <a:schemeClr val="tx1"/>
                          </a:solidFill>
                          <a:effectLst/>
                          <a:latin typeface="+mn-lt"/>
                          <a:ea typeface="+mn-ea"/>
                          <a:cs typeface="+mn-cs"/>
                        </a:rPr>
                        <a:t>p</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1.414e-5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Interior</a:t>
                      </a:r>
                      <a:r>
                        <a:rPr lang="en-US" sz="2800" baseline="0" dirty="0"/>
                        <a:t> p</a:t>
                      </a:r>
                      <a:r>
                        <a:rPr lang="en-US" sz="2800" dirty="0"/>
                        <a:t>ressure constant</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044013"/>
                  </a:ext>
                </a:extLst>
              </a:tr>
              <a:tr h="518319">
                <a:tc>
                  <a:txBody>
                    <a:bodyPr/>
                    <a:lstStyle/>
                    <a:p>
                      <a:pPr algn="r"/>
                      <a:r>
                        <a:rPr lang="en-US" sz="2800" b="0" i="1" kern="1200" baseline="0" dirty="0">
                          <a:solidFill>
                            <a:schemeClr val="tx1"/>
                          </a:solidFill>
                          <a:effectLst/>
                          <a:latin typeface="+mn-lt"/>
                          <a:ea typeface="+mn-ea"/>
                          <a:cs typeface="+mn-cs"/>
                        </a:rPr>
                        <a:t>k</a:t>
                      </a:r>
                      <a:r>
                        <a:rPr lang="en-US" sz="2800" b="0" i="0" kern="1200" baseline="-25000" dirty="0">
                          <a:solidFill>
                            <a:schemeClr val="tx1"/>
                          </a:solidFill>
                          <a:effectLst/>
                          <a:latin typeface="+mn-lt"/>
                          <a:ea typeface="+mn-ea"/>
                          <a:cs typeface="+mn-cs"/>
                        </a:rPr>
                        <a:t>b</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90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4.766e-11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Bending modulus</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2862115"/>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 element elasticity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253432"/>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-3.414e-5</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e</a:t>
                      </a:r>
                      <a:r>
                        <a:rPr lang="en-US" sz="2800" dirty="0"/>
                        <a:t>lastic</a:t>
                      </a:r>
                      <a:r>
                        <a:rPr lang="en-US" sz="2800" baseline="0" dirty="0"/>
                        <a:t>ity</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9114423"/>
                  </a:ext>
                </a:extLst>
              </a:tr>
            </a:tbl>
          </a:graphicData>
        </a:graphic>
      </p:graphicFrame>
      <p:sp>
        <p:nvSpPr>
          <p:cNvPr id="27" name="Text Box 162">
            <a:extLst>
              <a:ext uri="{FF2B5EF4-FFF2-40B4-BE49-F238E27FC236}">
                <a16:creationId xmlns:a16="http://schemas.microsoft.com/office/drawing/2014/main" id="{0DB11BF1-6622-41C9-8B6B-70EAE02B639A}"/>
              </a:ext>
            </a:extLst>
          </p:cNvPr>
          <p:cNvSpPr txBox="1">
            <a:spLocks noChangeArrowheads="1"/>
          </p:cNvSpPr>
          <p:nvPr/>
        </p:nvSpPr>
        <p:spPr bwMode="auto">
          <a:xfrm>
            <a:off x="1109663" y="19526250"/>
            <a:ext cx="20150137"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sz="4700" b="1" dirty="0">
                <a:solidFill>
                  <a:schemeClr val="bg1"/>
                </a:solidFill>
                <a:latin typeface="Arial" panose="020B0604020202020204" pitchFamily="34" charset="0"/>
              </a:rPr>
              <a:t>Developing a Heterogeneous Model of the Arteries in the Retina</a:t>
            </a:r>
            <a:endParaRPr lang="en-US" altLang="en-US" sz="4700" b="1" dirty="0">
              <a:solidFill>
                <a:schemeClr val="bg1"/>
              </a:solidFill>
              <a:latin typeface="Arial" panose="020B0604020202020204" pitchFamily="34" charset="0"/>
            </a:endParaRPr>
          </a:p>
        </p:txBody>
      </p:sp>
      <p:sp>
        <p:nvSpPr>
          <p:cNvPr id="28" name="Rectangle 185">
            <a:extLst>
              <a:ext uri="{FF2B5EF4-FFF2-40B4-BE49-F238E27FC236}">
                <a16:creationId xmlns:a16="http://schemas.microsoft.com/office/drawing/2014/main" id="{81C845BC-1036-4960-BC7F-6E806F03296A}"/>
              </a:ext>
            </a:extLst>
          </p:cNvPr>
          <p:cNvSpPr>
            <a:spLocks noChangeArrowheads="1"/>
          </p:cNvSpPr>
          <p:nvPr/>
        </p:nvSpPr>
        <p:spPr bwMode="auto">
          <a:xfrm>
            <a:off x="1082675" y="1949450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29" name="TextBox 3">
            <a:extLst>
              <a:ext uri="{FF2B5EF4-FFF2-40B4-BE49-F238E27FC236}">
                <a16:creationId xmlns:a16="http://schemas.microsoft.com/office/drawing/2014/main" id="{4A19167E-0320-4844-B3A1-ECE514C0AAEA}"/>
              </a:ext>
            </a:extLst>
          </p:cNvPr>
          <p:cNvSpPr txBox="1">
            <a:spLocks noChangeArrowheads="1"/>
          </p:cNvSpPr>
          <p:nvPr/>
        </p:nvSpPr>
        <p:spPr bwMode="auto">
          <a:xfrm>
            <a:off x="1401762" y="23277862"/>
            <a:ext cx="11141341" cy="843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32" tIns="63016" rIns="126032" bIns="63016">
            <a:spAutoFit/>
          </a:bodyPr>
          <a:lstStyle>
            <a:lvl1pPr marL="571500" indent="-571500">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Glaucoma is a serious ocular disease that results in irreversible vision loss; impaired oxygenation of retinal tissue has been identified as a factor that may contribute to glaucoma.</a:t>
            </a:r>
          </a:p>
          <a:p>
            <a:pPr eaLnBrk="1" hangingPunct="1">
              <a:spcBef>
                <a:spcPct val="0"/>
              </a:spcBef>
              <a:spcAft>
                <a:spcPts val="1800"/>
              </a:spcAft>
            </a:pPr>
            <a:r>
              <a:rPr lang="en-US" sz="3300" b="1" dirty="0">
                <a:latin typeface="Helvetica" panose="020B0604020202020204" pitchFamily="34" charset="0"/>
                <a:cs typeface="Helvetica" panose="020B0604020202020204" pitchFamily="34" charset="0"/>
              </a:rPr>
              <a:t>Objective: </a:t>
            </a:r>
            <a:r>
              <a:rPr lang="en-US" sz="3300" dirty="0">
                <a:latin typeface="Helvetica" panose="020B0604020202020204" pitchFamily="34" charset="0"/>
                <a:cs typeface="Helvetica" panose="020B0604020202020204" pitchFamily="34" charset="0"/>
              </a:rPr>
              <a:t>To develop a theoretical model of the human retinal vasculature based on oximetry data to predict retinal blood and tissue oxygenation. </a:t>
            </a:r>
            <a:endParaRPr lang="en-US" altLang="en-US" sz="3300" dirty="0">
              <a:latin typeface="Helvetica" panose="020B0604020202020204" pitchFamily="34" charset="0"/>
              <a:cs typeface="Helvetica" panose="020B0604020202020204" pitchFamily="34" charset="0"/>
            </a:endParaRPr>
          </a:p>
          <a:p>
            <a:pPr eaLnBrk="1" hangingPunct="1">
              <a:spcBef>
                <a:spcPct val="0"/>
              </a:spcBef>
              <a:spcAft>
                <a:spcPts val="1800"/>
              </a:spcAft>
            </a:pPr>
            <a:r>
              <a:rPr lang="en-US" sz="3300" dirty="0">
                <a:latin typeface="Helvetica" panose="020B0604020202020204" pitchFamily="34" charset="0"/>
                <a:cs typeface="Helvetica" panose="020B0604020202020204" pitchFamily="34" charset="0"/>
              </a:rPr>
              <a:t>A previous heterogeneous model of retinal oxygenation in the mouse was adapted to model the human retina. Vessel lengths and diameters were rescaled, and arteriolar branch number and position were altered.</a:t>
            </a:r>
          </a:p>
          <a:p>
            <a:pPr eaLnBrk="1" hangingPunct="1">
              <a:spcBef>
                <a:spcPct val="0"/>
              </a:spcBef>
            </a:pPr>
            <a:r>
              <a:rPr lang="en-US" sz="3300" dirty="0">
                <a:latin typeface="Helvetica" panose="020B0604020202020204" pitchFamily="34" charset="0"/>
                <a:cs typeface="Helvetica" panose="020B0604020202020204" pitchFamily="34" charset="0"/>
              </a:rPr>
              <a:t>The heterogeneous arrangement of blood vessels in this model accounts for the diffusion of oxygen from multiple sources into one tissue point, and the model predicts a large range in PO</a:t>
            </a:r>
            <a:r>
              <a:rPr lang="en-US" sz="3300" baseline="-25000" dirty="0">
                <a:latin typeface="Helvetica" panose="020B0604020202020204" pitchFamily="34" charset="0"/>
                <a:cs typeface="Helvetica" panose="020B0604020202020204" pitchFamily="34" charset="0"/>
              </a:rPr>
              <a:t>2</a:t>
            </a:r>
            <a:endParaRPr lang="en-US" sz="3300" dirty="0">
              <a:latin typeface="Helvetica" panose="020B0604020202020204" pitchFamily="34" charset="0"/>
              <a:cs typeface="Helvetica" panose="020B0604020202020204" pitchFamily="34" charset="0"/>
            </a:endParaRPr>
          </a:p>
        </p:txBody>
      </p:sp>
      <p:sp>
        <p:nvSpPr>
          <p:cNvPr id="30" name="Text Box 5">
            <a:extLst>
              <a:ext uri="{FF2B5EF4-FFF2-40B4-BE49-F238E27FC236}">
                <a16:creationId xmlns:a16="http://schemas.microsoft.com/office/drawing/2014/main" id="{DABC0A5C-6335-46FD-B7DF-D036E55FE75C}"/>
              </a:ext>
            </a:extLst>
          </p:cNvPr>
          <p:cNvSpPr txBox="1"/>
          <p:nvPr/>
        </p:nvSpPr>
        <p:spPr>
          <a:xfrm>
            <a:off x="12862190" y="29385817"/>
            <a:ext cx="7999146" cy="168684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dirty="0">
                <a:latin typeface="Arial"/>
                <a:ea typeface="MS Mincho"/>
                <a:cs typeface="Times New Roman"/>
              </a:rPr>
              <a:t>Predicted contour of map of oxygenation in the human network. In contrast to the mouse eye, the human eye has four arterial branches and an avascular zone around the fovea.</a:t>
            </a:r>
          </a:p>
          <a:p>
            <a:pPr eaLnBrk="1" hangingPunct="1">
              <a:spcBef>
                <a:spcPts val="0"/>
              </a:spcBef>
              <a:spcAft>
                <a:spcPts val="0"/>
              </a:spcAft>
              <a:defRPr/>
            </a:pPr>
            <a:endParaRPr lang="en-US" sz="2800" dirty="0">
              <a:ea typeface="MS Mincho"/>
              <a:cs typeface="Times New Roman"/>
            </a:endParaRPr>
          </a:p>
        </p:txBody>
      </p:sp>
      <p:sp>
        <p:nvSpPr>
          <p:cNvPr id="31" name="TextBox 1">
            <a:extLst>
              <a:ext uri="{FF2B5EF4-FFF2-40B4-BE49-F238E27FC236}">
                <a16:creationId xmlns:a16="http://schemas.microsoft.com/office/drawing/2014/main" id="{1BEE6C7E-A29A-4F9B-AA89-EF27D59B2E03}"/>
              </a:ext>
            </a:extLst>
          </p:cNvPr>
          <p:cNvSpPr txBox="1">
            <a:spLocks noChangeArrowheads="1"/>
          </p:cNvSpPr>
          <p:nvPr/>
        </p:nvSpPr>
        <p:spPr bwMode="auto">
          <a:xfrm>
            <a:off x="1158875" y="20423188"/>
            <a:ext cx="20100925"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None/>
            </a:pPr>
            <a:r>
              <a:rPr lang="en-US" altLang="en-US" sz="3300" u="sng" dirty="0">
                <a:latin typeface="Helvetica" panose="020B0604020202020204" pitchFamily="34" charset="0"/>
              </a:rPr>
              <a:t>Mandy Abernathy</a:t>
            </a:r>
            <a:r>
              <a:rPr lang="en-US" altLang="en-US" sz="3300" baseline="30000" dirty="0">
                <a:latin typeface="Helvetica" panose="020B0604020202020204" pitchFamily="34" charset="0"/>
              </a:rPr>
              <a:t>1</a:t>
            </a:r>
            <a:r>
              <a:rPr lang="en-US" altLang="en-US" sz="3300" dirty="0">
                <a:latin typeface="Helvetica" panose="020B0604020202020204" pitchFamily="34" charset="0"/>
              </a:rPr>
              <a:t>, </a:t>
            </a:r>
            <a:r>
              <a:rPr lang="en-US" sz="3300" dirty="0">
                <a:latin typeface="Helvetica" panose="020B0604020202020204" pitchFamily="34" charset="0"/>
              </a:rPr>
              <a:t>Brendan Fry</a:t>
            </a:r>
            <a:r>
              <a:rPr lang="en-US" altLang="en-US" sz="3300" baseline="30000" dirty="0">
                <a:latin typeface="Helvetica" panose="020B0604020202020204" pitchFamily="34" charset="0"/>
              </a:rPr>
              <a:t>2</a:t>
            </a:r>
            <a:r>
              <a:rPr lang="en-US" sz="3300" dirty="0">
                <a:latin typeface="Helvetica" panose="020B0604020202020204" pitchFamily="34" charset="0"/>
              </a:rPr>
              <a:t>, Alon Harris</a:t>
            </a:r>
            <a:r>
              <a:rPr lang="en-US" altLang="en-US" sz="3300" baseline="30000" dirty="0">
                <a:latin typeface="Helvetica" panose="020B0604020202020204" pitchFamily="34" charset="0"/>
              </a:rPr>
              <a:t>3</a:t>
            </a:r>
            <a:r>
              <a:rPr lang="en-US" sz="3300" dirty="0">
                <a:latin typeface="Helvetica" panose="020B0604020202020204" pitchFamily="34" charset="0"/>
              </a:rPr>
              <a:t>, Brent Siesky</a:t>
            </a:r>
            <a:r>
              <a:rPr lang="en-US" altLang="en-US" sz="3300" baseline="30000" dirty="0">
                <a:latin typeface="Helvetica" panose="020B0604020202020204" pitchFamily="34" charset="0"/>
              </a:rPr>
              <a:t>3</a:t>
            </a:r>
            <a:r>
              <a:rPr lang="en-US" sz="3300" dirty="0">
                <a:latin typeface="Helvetica" panose="020B0604020202020204" pitchFamily="34" charset="0"/>
              </a:rPr>
              <a:t>, Alice Verticchio</a:t>
            </a:r>
            <a:r>
              <a:rPr lang="en-US" altLang="en-US" sz="3300" baseline="30000" dirty="0">
                <a:latin typeface="Helvetica" panose="020B0604020202020204" pitchFamily="34" charset="0"/>
              </a:rPr>
              <a:t>3</a:t>
            </a:r>
            <a:r>
              <a:rPr lang="en-US" sz="3300" dirty="0">
                <a:latin typeface="Helvetica" panose="020B0604020202020204" pitchFamily="34" charset="0"/>
              </a:rPr>
              <a:t>, Julia Arciero</a:t>
            </a: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rPr>
              <a:t> </a:t>
            </a:r>
          </a:p>
          <a:p>
            <a:pPr algn="ctr" eaLnBrk="1" hangingPunct="1">
              <a:spcBef>
                <a:spcPct val="0"/>
              </a:spcBef>
              <a:buFontTx/>
              <a:buNone/>
            </a:pPr>
            <a:r>
              <a:rPr lang="en-US" altLang="en-US" sz="3300" baseline="30000" dirty="0">
                <a:latin typeface="Helvetica" panose="020B0604020202020204" pitchFamily="34" charset="0"/>
              </a:rPr>
              <a:t>1</a:t>
            </a:r>
            <a:r>
              <a:rPr lang="en-US" altLang="en-US" sz="3300" dirty="0">
                <a:latin typeface="Helvetica" panose="020B0604020202020204" pitchFamily="34" charset="0"/>
              </a:rPr>
              <a:t>Department of Mathematical Sciences, Wisconsin Lutheran College</a:t>
            </a:r>
          </a:p>
          <a:p>
            <a:pPr algn="ctr" eaLnBrk="1" hangingPunct="1">
              <a:spcBef>
                <a:spcPct val="0"/>
              </a:spcBef>
              <a:buNone/>
            </a:pPr>
            <a:r>
              <a:rPr lang="en-US" altLang="en-US" sz="3300" baseline="30000" dirty="0">
                <a:latin typeface="Helvetica" panose="020B0604020202020204" pitchFamily="34" charset="0"/>
              </a:rPr>
              <a:t>2</a:t>
            </a:r>
            <a:r>
              <a:rPr lang="en-US" altLang="en-US" sz="3300" dirty="0">
                <a:latin typeface="Helvetica" panose="020B0604020202020204" pitchFamily="34" charset="0"/>
              </a:rPr>
              <a:t>Department </a:t>
            </a:r>
            <a:r>
              <a:rPr lang="en-US" altLang="en-US" sz="3300" dirty="0">
                <a:latin typeface="Helvetica" panose="020B0604020202020204" pitchFamily="34" charset="0"/>
                <a:cs typeface="Helvetica" panose="020B0604020202020204" pitchFamily="34" charset="0"/>
              </a:rPr>
              <a:t>of </a:t>
            </a:r>
            <a:r>
              <a:rPr lang="en-US" sz="3300" dirty="0">
                <a:latin typeface="Helvetica" panose="020B0604020202020204" pitchFamily="34" charset="0"/>
                <a:cs typeface="Helvetica" panose="020B0604020202020204" pitchFamily="34" charset="0"/>
              </a:rPr>
              <a:t>Mathematical and Computer Sciences, Metropolitan State University of Denver</a:t>
            </a:r>
          </a:p>
          <a:p>
            <a:pPr algn="ctr">
              <a:spcBef>
                <a:spcPts val="0"/>
              </a:spcBef>
              <a:buNone/>
            </a:pPr>
            <a:r>
              <a:rPr lang="en-US" sz="3300" baseline="30000" dirty="0">
                <a:latin typeface="Helvetica" panose="020B0604020202020204" pitchFamily="34" charset="0"/>
                <a:cs typeface="Helvetica" panose="020B0604020202020204" pitchFamily="34" charset="0"/>
              </a:rPr>
              <a:t>3</a:t>
            </a:r>
            <a:r>
              <a:rPr lang="en-US" sz="3300" dirty="0">
                <a:latin typeface="Helvetica" panose="020B0604020202020204" pitchFamily="34" charset="0"/>
                <a:cs typeface="Helvetica" panose="020B0604020202020204" pitchFamily="34" charset="0"/>
              </a:rPr>
              <a:t>Department of Ophthalmology, Indiana University School of Medicine</a:t>
            </a:r>
          </a:p>
          <a:p>
            <a:pPr algn="ctr">
              <a:spcBef>
                <a:spcPts val="0"/>
              </a:spcBef>
              <a:buNone/>
            </a:pP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cs typeface="Helvetica" panose="020B0604020202020204" pitchFamily="34" charset="0"/>
              </a:rPr>
              <a:t>Department of Mathematical Sciences, IUPUI</a:t>
            </a:r>
            <a:endParaRPr lang="en-US" altLang="en-US" sz="3300" u="sng" dirty="0">
              <a:latin typeface="Helvetica" panose="020B0604020202020204" pitchFamily="34" charset="0"/>
            </a:endParaRPr>
          </a:p>
        </p:txBody>
      </p:sp>
      <p:grpSp>
        <p:nvGrpSpPr>
          <p:cNvPr id="32" name="Group 31">
            <a:extLst>
              <a:ext uri="{FF2B5EF4-FFF2-40B4-BE49-F238E27FC236}">
                <a16:creationId xmlns:a16="http://schemas.microsoft.com/office/drawing/2014/main" id="{3BC9C8F0-F6F5-4D6A-BE20-8FFAE24A9A84}"/>
              </a:ext>
            </a:extLst>
          </p:cNvPr>
          <p:cNvGrpSpPr>
            <a:grpSpLocks noChangeAspect="1"/>
          </p:cNvGrpSpPr>
          <p:nvPr/>
        </p:nvGrpSpPr>
        <p:grpSpPr>
          <a:xfrm>
            <a:off x="12862190" y="23869566"/>
            <a:ext cx="8149694" cy="5475436"/>
            <a:chOff x="33134107" y="10959316"/>
            <a:chExt cx="8595100" cy="5790231"/>
          </a:xfrm>
        </p:grpSpPr>
        <p:grpSp>
          <p:nvGrpSpPr>
            <p:cNvPr id="33" name="Group 32">
              <a:extLst>
                <a:ext uri="{FF2B5EF4-FFF2-40B4-BE49-F238E27FC236}">
                  <a16:creationId xmlns:a16="http://schemas.microsoft.com/office/drawing/2014/main" id="{012908AB-5643-41D3-BCD6-4AF7747D84F3}"/>
                </a:ext>
              </a:extLst>
            </p:cNvPr>
            <p:cNvGrpSpPr/>
            <p:nvPr/>
          </p:nvGrpSpPr>
          <p:grpSpPr>
            <a:xfrm>
              <a:off x="33134107" y="10959316"/>
              <a:ext cx="8595100" cy="5499884"/>
              <a:chOff x="14234654" y="11934697"/>
              <a:chExt cx="8595100" cy="5499884"/>
            </a:xfrm>
          </p:grpSpPr>
          <p:pic>
            <p:nvPicPr>
              <p:cNvPr id="44" name="Picture 43" descr="A picture containing screenshot&#10;&#10;Description automatically generated">
                <a:extLst>
                  <a:ext uri="{FF2B5EF4-FFF2-40B4-BE49-F238E27FC236}">
                    <a16:creationId xmlns:a16="http://schemas.microsoft.com/office/drawing/2014/main" id="{A9F4EB16-7515-42BF-B903-D06BB4C45838}"/>
                  </a:ext>
                </a:extLst>
              </p:cNvPr>
              <p:cNvPicPr>
                <a:picLocks noChangeAspect="1"/>
              </p:cNvPicPr>
              <p:nvPr/>
            </p:nvPicPr>
            <p:blipFill rotWithShape="1">
              <a:blip r:embed="rId6">
                <a:extLst>
                  <a:ext uri="{28A0092B-C50C-407E-A947-70E740481C1C}">
                    <a14:useLocalDpi xmlns:a14="http://schemas.microsoft.com/office/drawing/2010/main" val="0"/>
                  </a:ext>
                </a:extLst>
              </a:blip>
              <a:srcRect l="1920" t="26488" r="9466" b="11284"/>
              <a:stretch/>
            </p:blipFill>
            <p:spPr>
              <a:xfrm>
                <a:off x="14234654" y="11991855"/>
                <a:ext cx="8115829" cy="5385572"/>
              </a:xfrm>
              <a:prstGeom prst="rect">
                <a:avLst/>
              </a:prstGeom>
            </p:spPr>
          </p:pic>
          <p:pic>
            <p:nvPicPr>
              <p:cNvPr id="45" name="Picture 44" descr="A picture containing screenshot&#10;&#10;Description automatically generated">
                <a:extLst>
                  <a:ext uri="{FF2B5EF4-FFF2-40B4-BE49-F238E27FC236}">
                    <a16:creationId xmlns:a16="http://schemas.microsoft.com/office/drawing/2014/main" id="{7E639011-0AC8-423F-8B67-6ADC61A039D3}"/>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92742" t="3502" b="10181"/>
              <a:stretch/>
            </p:blipFill>
            <p:spPr>
              <a:xfrm>
                <a:off x="22350484" y="11934697"/>
                <a:ext cx="479270" cy="5499884"/>
              </a:xfrm>
              <a:prstGeom prst="rect">
                <a:avLst/>
              </a:prstGeom>
            </p:spPr>
          </p:pic>
        </p:grpSp>
        <p:pic>
          <p:nvPicPr>
            <p:cNvPr id="37" name="Picture 36" descr="A picture containing screenshot&#10;&#10;Description automatically generated">
              <a:extLst>
                <a:ext uri="{FF2B5EF4-FFF2-40B4-BE49-F238E27FC236}">
                  <a16:creationId xmlns:a16="http://schemas.microsoft.com/office/drawing/2014/main" id="{D86627BB-920C-46A6-89E4-5FC5187DBA88}"/>
                </a:ext>
              </a:extLst>
            </p:cNvPr>
            <p:cNvPicPr>
              <a:picLocks noChangeAspect="1"/>
            </p:cNvPicPr>
            <p:nvPr/>
          </p:nvPicPr>
          <p:blipFill rotWithShape="1">
            <a:blip r:embed="rId6">
              <a:extLst>
                <a:ext uri="{28A0092B-C50C-407E-A947-70E740481C1C}">
                  <a14:useLocalDpi xmlns:a14="http://schemas.microsoft.com/office/drawing/2010/main" val="0"/>
                </a:ext>
              </a:extLst>
            </a:blip>
            <a:srcRect l="6987" t="94111" r="5224" b="1851"/>
            <a:stretch/>
          </p:blipFill>
          <p:spPr>
            <a:xfrm>
              <a:off x="33734828" y="16402045"/>
              <a:ext cx="7994379" cy="347502"/>
            </a:xfrm>
            <a:prstGeom prst="rect">
              <a:avLst/>
            </a:prstGeom>
          </p:spPr>
        </p:pic>
      </p:grpSp>
      <p:sp>
        <p:nvSpPr>
          <p:cNvPr id="46" name="Google Shape;90;p13"/>
          <p:cNvSpPr txBox="1"/>
          <p:nvPr/>
        </p:nvSpPr>
        <p:spPr>
          <a:xfrm>
            <a:off x="22374470" y="19442806"/>
            <a:ext cx="20177100" cy="12622200"/>
          </a:xfrm>
          <a:prstGeom prst="rect">
            <a:avLst/>
          </a:prstGeom>
          <a:noFill/>
          <a:ln w="9525" cap="flat" cmpd="sng">
            <a:solidFill>
              <a:srgbClr val="AF0538"/>
            </a:solidFill>
            <a:prstDash val="solid"/>
            <a:miter lim="800000"/>
            <a:headEnd type="none" w="sm" len="sm"/>
            <a:tailEnd type="none" w="sm" len="sm"/>
          </a:ln>
        </p:spPr>
        <p:txBody>
          <a:bodyPr spcFirstLastPara="1" wrap="square" lIns="315050" tIns="315050" rIns="315050" bIns="315050" anchor="ctr" anchorCtr="0">
            <a:noAutofit/>
          </a:bodyPr>
          <a:lstStyle/>
          <a:p>
            <a:pPr marL="0" marR="0" lvl="0" indent="0" algn="l" rtl="0">
              <a:lnSpc>
                <a:spcPct val="100000"/>
              </a:lnSpc>
              <a:spcBef>
                <a:spcPts val="0"/>
              </a:spcBef>
              <a:spcAft>
                <a:spcPts val="0"/>
              </a:spcAft>
              <a:buNone/>
            </a:pPr>
            <a:endParaRPr sz="3300" b="0" i="0" u="none">
              <a:solidFill>
                <a:schemeClr val="dk1"/>
              </a:solidFill>
              <a:latin typeface="Helvetica Neue"/>
              <a:ea typeface="Helvetica Neue"/>
              <a:cs typeface="Helvetica Neue"/>
              <a:sym typeface="Helvetica Neue"/>
            </a:endParaRPr>
          </a:p>
        </p:txBody>
      </p:sp>
      <p:sp>
        <p:nvSpPr>
          <p:cNvPr id="47" name="Google Shape;95;p13"/>
          <p:cNvSpPr txBox="1"/>
          <p:nvPr/>
        </p:nvSpPr>
        <p:spPr>
          <a:xfrm>
            <a:off x="22403045" y="19474556"/>
            <a:ext cx="20148550" cy="850900"/>
          </a:xfrm>
          <a:prstGeom prst="rect">
            <a:avLst/>
          </a:prstGeom>
          <a:solidFill>
            <a:srgbClr val="AF0538"/>
          </a:solidFill>
          <a:ln>
            <a:noFill/>
          </a:ln>
        </p:spPr>
        <p:txBody>
          <a:bodyPr spcFirstLastPara="1" wrap="square" lIns="126025" tIns="63000" rIns="126025" bIns="63000" anchor="t" anchorCtr="0">
            <a:noAutofit/>
          </a:bodyPr>
          <a:lstStyle/>
          <a:p>
            <a:pPr marL="0" lvl="0" indent="0" algn="ctr" rtl="0">
              <a:spcBef>
                <a:spcPts val="0"/>
              </a:spcBef>
              <a:spcAft>
                <a:spcPts val="0"/>
              </a:spcAft>
              <a:buClr>
                <a:schemeClr val="dk1"/>
              </a:buClr>
              <a:buSzPts val="7000"/>
              <a:buFont typeface="Arial"/>
              <a:buNone/>
            </a:pPr>
            <a:r>
              <a:rPr lang="en-US" sz="4700" b="1" dirty="0">
                <a:solidFill>
                  <a:schemeClr val="lt1"/>
                </a:solidFill>
              </a:rPr>
              <a:t>Modeling Neurocircuitry Involved in Binge Drinking</a:t>
            </a:r>
            <a:br>
              <a:rPr lang="en-US" sz="4700" b="1" dirty="0">
                <a:solidFill>
                  <a:schemeClr val="dk1"/>
                </a:solidFill>
              </a:rPr>
            </a:br>
            <a:br>
              <a:rPr lang="en-US" sz="4700" b="1" dirty="0">
                <a:solidFill>
                  <a:srgbClr val="FFCC00"/>
                </a:solidFill>
              </a:rPr>
            </a:br>
            <a:endParaRPr sz="4700" b="1" dirty="0">
              <a:solidFill>
                <a:srgbClr val="FFCC00"/>
              </a:solidFill>
            </a:endParaRPr>
          </a:p>
          <a:p>
            <a:pPr marL="0" marR="0" lvl="0" indent="0" algn="ctr" rtl="0">
              <a:lnSpc>
                <a:spcPct val="100000"/>
              </a:lnSpc>
              <a:spcBef>
                <a:spcPts val="0"/>
              </a:spcBef>
              <a:spcAft>
                <a:spcPts val="0"/>
              </a:spcAft>
              <a:buClr>
                <a:schemeClr val="lt1"/>
              </a:buClr>
              <a:buSzPts val="4700"/>
              <a:buFont typeface="Arial"/>
              <a:buNone/>
            </a:pPr>
            <a:endParaRPr sz="4700" b="1" dirty="0">
              <a:solidFill>
                <a:schemeClr val="lt1"/>
              </a:solidFill>
            </a:endParaRPr>
          </a:p>
        </p:txBody>
      </p:sp>
      <p:sp>
        <p:nvSpPr>
          <p:cNvPr id="48" name="Google Shape;96;p13"/>
          <p:cNvSpPr txBox="1"/>
          <p:nvPr/>
        </p:nvSpPr>
        <p:spPr>
          <a:xfrm>
            <a:off x="22666571" y="22813069"/>
            <a:ext cx="13185365" cy="9283687"/>
          </a:xfrm>
          <a:prstGeom prst="rect">
            <a:avLst/>
          </a:prstGeom>
          <a:noFill/>
          <a:ln>
            <a:noFill/>
          </a:ln>
        </p:spPr>
        <p:txBody>
          <a:bodyPr spcFirstLastPara="1" wrap="square" lIns="126025" tIns="63000" rIns="126025" bIns="63000" anchor="t" anchorCtr="0">
            <a:noAutofit/>
          </a:bodyPr>
          <a:lstStyle/>
          <a:p>
            <a:pPr marL="457200" lvl="0" indent="-457200" algn="l" rtl="0">
              <a:spcBef>
                <a:spcPts val="0"/>
              </a:spcBef>
              <a:spcAft>
                <a:spcPts val="0"/>
              </a:spcAft>
              <a:buClr>
                <a:schemeClr val="dk1"/>
              </a:buClr>
              <a:buSzPts val="3600"/>
              <a:buFont typeface="Helvetica Neue"/>
              <a:buChar char="•"/>
            </a:pPr>
            <a:r>
              <a:rPr lang="en-US" dirty="0">
                <a:solidFill>
                  <a:schemeClr val="dk1"/>
                </a:solidFill>
                <a:latin typeface="Helvetica Neue"/>
                <a:ea typeface="Helvetica Neue"/>
                <a:cs typeface="Helvetica Neue"/>
                <a:sym typeface="Helvetica Neue"/>
              </a:rPr>
              <a:t>Binge drinking is when an individual vigorously seeks alcohol intoxication. It is characterized by a high rate of consumption skewed towards the onset of drinking during a “front-loading” phase.</a:t>
            </a:r>
          </a:p>
          <a:p>
            <a:pPr marL="457200" lvl="0" indent="-457200" algn="l" rtl="0">
              <a:spcBef>
                <a:spcPts val="0"/>
              </a:spcBef>
              <a:spcAft>
                <a:spcPts val="0"/>
              </a:spcAft>
              <a:buClr>
                <a:schemeClr val="dk1"/>
              </a:buClr>
              <a:buSzPts val="3600"/>
              <a:buFont typeface="Helvetica Neue"/>
              <a:buChar char="•"/>
            </a:pPr>
            <a:r>
              <a:rPr lang="en-US" b="1" i="0" u="none" dirty="0">
                <a:solidFill>
                  <a:schemeClr val="dk1"/>
                </a:solidFill>
                <a:latin typeface="Helvetica Neue"/>
                <a:ea typeface="Helvetica Neue"/>
                <a:cs typeface="Helvetica Neue"/>
                <a:sym typeface="Helvetica Neue"/>
              </a:rPr>
              <a:t>Obje</a:t>
            </a:r>
            <a:r>
              <a:rPr lang="en-US" b="1" dirty="0">
                <a:solidFill>
                  <a:schemeClr val="dk1"/>
                </a:solidFill>
                <a:latin typeface="Helvetica Neue"/>
                <a:ea typeface="Helvetica Neue"/>
                <a:cs typeface="Helvetica Neue"/>
                <a:sym typeface="Helvetica Neue"/>
              </a:rPr>
              <a:t>ctive: </a:t>
            </a:r>
            <a:r>
              <a:rPr lang="en-US" dirty="0">
                <a:solidFill>
                  <a:schemeClr val="dk1"/>
                </a:solidFill>
                <a:latin typeface="Helvetica Neue"/>
                <a:ea typeface="Helvetica Neue"/>
                <a:cs typeface="Helvetica Neue"/>
                <a:sym typeface="Helvetica Neue"/>
              </a:rPr>
              <a:t>1) To develop a computational model of the neuropathways involved in binge drinking and 2) to better understand ____ [fill in later when we have a better idea of what we’re studying]</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Model Design: </a:t>
            </a:r>
            <a:r>
              <a:rPr lang="en-US" dirty="0">
                <a:solidFill>
                  <a:schemeClr val="dk1"/>
                </a:solidFill>
                <a:latin typeface="Helvetica Neue"/>
                <a:ea typeface="Helvetica Neue"/>
                <a:cs typeface="Helvetica Neue"/>
                <a:sym typeface="Helvetica Neue"/>
              </a:rPr>
              <a:t>The state of an individual modulates the activity of the prefrontal cortex (PFC) and the Insular Cortex (IC). These cortical structures send glutamatergic projections to the nucleus </a:t>
            </a:r>
            <a:r>
              <a:rPr lang="en-US" dirty="0" err="1">
                <a:solidFill>
                  <a:schemeClr val="dk1"/>
                </a:solidFill>
                <a:latin typeface="Helvetica Neue"/>
                <a:ea typeface="Helvetica Neue"/>
                <a:cs typeface="Helvetica Neue"/>
                <a:sym typeface="Helvetica Neue"/>
              </a:rPr>
              <a:t>accumbens</a:t>
            </a:r>
            <a:r>
              <a:rPr lang="en-US" dirty="0">
                <a:solidFill>
                  <a:schemeClr val="dk1"/>
                </a:solidFill>
                <a:latin typeface="Helvetica Neue"/>
                <a:ea typeface="Helvetica Neue"/>
                <a:cs typeface="Helvetica Neue"/>
                <a:sym typeface="Helvetica Neue"/>
              </a:rPr>
              <a:t>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and dorsal lateral striatum (DLS). Dopaminergic projections from the ventral tegmental area highly modulates the activity of the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The integrated activity of the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and DLS represents the volume of alcohol consumed. </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Results</a:t>
            </a:r>
            <a:r>
              <a:rPr lang="en-US" dirty="0">
                <a:solidFill>
                  <a:schemeClr val="dk1"/>
                </a:solidFill>
                <a:latin typeface="Helvetica Neue"/>
                <a:ea typeface="Helvetica Neue"/>
                <a:cs typeface="Helvetica Neue"/>
                <a:sym typeface="Helvetica Neue"/>
              </a:rPr>
              <a:t>:</a:t>
            </a:r>
          </a:p>
          <a:p>
            <a:pPr marL="457200" lvl="0" indent="-457200" algn="l" rtl="0">
              <a:spcBef>
                <a:spcPts val="0"/>
              </a:spcBef>
              <a:spcAft>
                <a:spcPts val="0"/>
              </a:spcAft>
              <a:buClr>
                <a:schemeClr val="dk1"/>
              </a:buClr>
              <a:buSzPts val="3600"/>
              <a:buFont typeface="Helvetica Neue"/>
              <a:buChar char="•"/>
            </a:pPr>
            <a:endParaRPr lang="en-US" b="1" i="0" u="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1000"/>
              <a:buFont typeface="Helvetica Neue"/>
              <a:buNone/>
            </a:pPr>
            <a:endParaRPr sz="10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000" b="0" i="0" u="none" dirty="0">
              <a:solidFill>
                <a:schemeClr val="dk1"/>
              </a:solidFill>
              <a:latin typeface="Arial"/>
              <a:ea typeface="Arial"/>
              <a:cs typeface="Arial"/>
              <a:sym typeface="Arial"/>
            </a:endParaRPr>
          </a:p>
        </p:txBody>
      </p:sp>
      <p:sp>
        <p:nvSpPr>
          <p:cNvPr id="49" name="Google Shape;97;p13"/>
          <p:cNvSpPr txBox="1"/>
          <p:nvPr/>
        </p:nvSpPr>
        <p:spPr>
          <a:xfrm>
            <a:off x="22450670" y="20371493"/>
            <a:ext cx="20100900" cy="218598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Font typeface="Arial"/>
              <a:buNone/>
            </a:pPr>
            <a:r>
              <a:rPr lang="en-US" sz="3300" u="sng" dirty="0">
                <a:latin typeface="Helvetica Neue"/>
                <a:ea typeface="Helvetica Neue"/>
                <a:cs typeface="Helvetica Neue"/>
                <a:sym typeface="Helvetica Neue"/>
              </a:rPr>
              <a:t>Nicholas Hayek</a:t>
            </a:r>
            <a:r>
              <a:rPr lang="en-US" sz="3300" u="sng" baseline="30000" dirty="0">
                <a:latin typeface="Helvetica Neue"/>
                <a:ea typeface="Helvetica Neue"/>
                <a:cs typeface="Helvetica Neue"/>
                <a:sym typeface="Helvetica Neue"/>
              </a:rPr>
              <a:t>1</a:t>
            </a:r>
            <a:r>
              <a:rPr lang="en-US" sz="3300" u="sng" dirty="0">
                <a:latin typeface="Helvetica Neue"/>
                <a:ea typeface="Helvetica Neue"/>
                <a:cs typeface="Helvetica Neue"/>
                <a:sym typeface="Helvetica Neue"/>
              </a:rPr>
              <a:t>, Amy Rude</a:t>
            </a:r>
            <a:r>
              <a:rPr lang="en-US" sz="3300" u="sng" baseline="30000" dirty="0">
                <a:latin typeface="Helvetica Neue"/>
                <a:ea typeface="Helvetica Neue"/>
                <a:cs typeface="Helvetica Neue"/>
                <a:sym typeface="Helvetica Neue"/>
              </a:rPr>
              <a:t>2</a:t>
            </a:r>
            <a:r>
              <a:rPr lang="en-US" sz="3300" dirty="0">
                <a:latin typeface="Helvetica Neue"/>
                <a:ea typeface="Helvetica Neue"/>
                <a:cs typeface="Helvetica Neue"/>
                <a:sym typeface="Helvetica Neue"/>
              </a:rPr>
              <a:t>, Christopher C. Lapish</a:t>
            </a:r>
            <a:r>
              <a:rPr lang="en-US" sz="3300" baseline="30000" dirty="0">
                <a:latin typeface="Helvetica Neue"/>
                <a:ea typeface="Helvetica Neue"/>
                <a:cs typeface="Helvetica Neue"/>
                <a:sym typeface="Helvetica Neue"/>
              </a:rPr>
              <a:t>3</a:t>
            </a:r>
            <a:r>
              <a:rPr lang="en-US" sz="3300" dirty="0">
                <a:latin typeface="Helvetica Neue"/>
                <a:ea typeface="Helvetica Neue"/>
                <a:cs typeface="Helvetica Neue"/>
                <a:sym typeface="Helvetica Neue"/>
              </a:rPr>
              <a:t>, Alexey Kuznetsov</a:t>
            </a:r>
            <a:r>
              <a:rPr lang="en-US" sz="3300" baseline="30000" dirty="0">
                <a:latin typeface="Helvetica Neue"/>
                <a:ea typeface="Helvetica Neue"/>
                <a:cs typeface="Helvetica Neue"/>
                <a:sym typeface="Helvetica Neue"/>
              </a:rPr>
              <a:t>4</a:t>
            </a:r>
          </a:p>
          <a:p>
            <a:pPr marL="0" lvl="0" indent="0" algn="ctr" rtl="0">
              <a:spcBef>
                <a:spcPts val="0"/>
              </a:spcBef>
              <a:spcAft>
                <a:spcPts val="0"/>
              </a:spcAft>
              <a:buClr>
                <a:schemeClr val="dk1"/>
              </a:buClr>
              <a:buSzPts val="5400"/>
              <a:buFont typeface="Arial"/>
              <a:buNone/>
            </a:pPr>
            <a:endParaRPr sz="5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1</a:t>
            </a:r>
            <a:r>
              <a:rPr lang="en-US" sz="2800" dirty="0">
                <a:latin typeface="Helvetica Neue"/>
                <a:ea typeface="Helvetica Neue"/>
                <a:cs typeface="Helvetica Neue"/>
                <a:sym typeface="Helvetica Neue"/>
              </a:rPr>
              <a:t>Department of Mathematics and Statistics, McGill University </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2</a:t>
            </a:r>
            <a:r>
              <a:rPr lang="en-US" sz="2800" dirty="0">
                <a:latin typeface="Helvetica Neue"/>
                <a:ea typeface="Helvetica Neue"/>
                <a:cs typeface="Helvetica Neue"/>
                <a:sym typeface="Helvetica Neue"/>
              </a:rPr>
              <a:t>Department of Applied Mathematics and Department of Neuroscience, University of Washington</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3</a:t>
            </a:r>
            <a:r>
              <a:rPr lang="en-US" sz="2800" dirty="0">
                <a:latin typeface="Helvetica Neue"/>
                <a:ea typeface="Helvetica Neue"/>
                <a:cs typeface="Helvetica Neue"/>
                <a:sym typeface="Helvetica Neue"/>
              </a:rPr>
              <a:t>Addiction Neuroscience Program IUPUI,</a:t>
            </a:r>
            <a:endParaRPr sz="28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dirty="0">
                <a:latin typeface="Helvetica Neue"/>
                <a:ea typeface="Helvetica Neue"/>
                <a:cs typeface="Helvetica Neue"/>
                <a:sym typeface="Helvetica Neue"/>
              </a:rPr>
              <a:t> </a:t>
            </a:r>
            <a:r>
              <a:rPr lang="en-US" sz="2800" baseline="30000" dirty="0">
                <a:latin typeface="Helvetica Neue"/>
                <a:ea typeface="Helvetica Neue"/>
                <a:cs typeface="Helvetica Neue"/>
                <a:sym typeface="Helvetica Neue"/>
              </a:rPr>
              <a:t>4</a:t>
            </a:r>
            <a:r>
              <a:rPr lang="en-US" sz="2800" dirty="0">
                <a:latin typeface="Helvetica Neue"/>
                <a:ea typeface="Helvetica Neue"/>
                <a:cs typeface="Helvetica Neue"/>
                <a:sym typeface="Helvetica Neue"/>
              </a:rPr>
              <a:t>Department of Mathematical Sciences, Indiana University Indianapolis</a:t>
            </a:r>
            <a:endParaRPr sz="2800" u="sng" dirty="0">
              <a:latin typeface="Helvetica Neue"/>
              <a:ea typeface="Helvetica Neue"/>
              <a:cs typeface="Helvetica Neue"/>
              <a:sym typeface="Helvetica Neue"/>
            </a:endParaRPr>
          </a:p>
        </p:txBody>
      </p:sp>
      <p:pic>
        <p:nvPicPr>
          <p:cNvPr id="6" name="Picture 5" descr="A logo for a university&#10;&#10;Description automatically generated">
            <a:extLst>
              <a:ext uri="{FF2B5EF4-FFF2-40B4-BE49-F238E27FC236}">
                <a16:creationId xmlns:a16="http://schemas.microsoft.com/office/drawing/2014/main" id="{8B0B7351-FBA4-FA66-FF72-0AD1F313D9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675" y="571680"/>
            <a:ext cx="4007713" cy="3916628"/>
          </a:xfrm>
          <a:prstGeom prst="rect">
            <a:avLst/>
          </a:prstGeom>
        </p:spPr>
      </p:pic>
      <p:pic>
        <p:nvPicPr>
          <p:cNvPr id="7" name="Picture 6" descr="A logo for a university&#10;&#10;Description automatically generated">
            <a:extLst>
              <a:ext uri="{FF2B5EF4-FFF2-40B4-BE49-F238E27FC236}">
                <a16:creationId xmlns:a16="http://schemas.microsoft.com/office/drawing/2014/main" id="{E0DD950A-4E99-BFAB-3160-F2C38C85D3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51133" y="684209"/>
            <a:ext cx="4007713" cy="391662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23810</TotalTime>
  <Words>860</Words>
  <Application>Microsoft Macintosh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Mincho</vt:lpstr>
      <vt:lpstr>Arial</vt:lpstr>
      <vt:lpstr>Calibri</vt:lpstr>
      <vt:lpstr>Helvetica</vt:lpstr>
      <vt:lpstr>Helvetica Neue</vt:lpstr>
      <vt:lpstr>Times New Roman</vt:lpstr>
      <vt:lpstr>Default Design</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Media Services</dc:creator>
  <cp:lastModifiedBy>amysrude</cp:lastModifiedBy>
  <cp:revision>268</cp:revision>
  <cp:lastPrinted>2019-07-22T01:44:27Z</cp:lastPrinted>
  <dcterms:created xsi:type="dcterms:W3CDTF">2001-11-27T14:41:49Z</dcterms:created>
  <dcterms:modified xsi:type="dcterms:W3CDTF">2024-07-12T19:48:20Z</dcterms:modified>
</cp:coreProperties>
</file>