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301" r:id="rId5"/>
    <p:sldId id="284" r:id="rId6"/>
    <p:sldId id="306" r:id="rId7"/>
    <p:sldId id="302" r:id="rId8"/>
    <p:sldId id="303" r:id="rId9"/>
    <p:sldId id="305" r:id="rId10"/>
    <p:sldId id="304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F7DD5-7C88-4F2E-9488-92C7A8D31DD7}" v="271" dt="2022-09-05T12:20:3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522" autoAdjust="0"/>
  </p:normalViewPr>
  <p:slideViewPr>
    <p:cSldViewPr snapToGrid="0">
      <p:cViewPr varScale="1">
        <p:scale>
          <a:sx n="53" d="100"/>
          <a:sy n="53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05/09/2022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49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62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0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40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08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ronologi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19" name="Espace réservé du texte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0" name="Espace réservé du texte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1" name="Espace réservé du texte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2" name="Espace réservé du texte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3" name="Espace réservé du texte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4" name="Espace réservé du texte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5" name="Espace réservé du texte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77208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05/09/2022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Syndicat_Autolib%27_et_V%C3%A9lib%27_M%C3%A9tropole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fr.wikipedia.org/wiki/V%C3%A9los_en_libre-servi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Libert%C3%A9" TargetMode="External"/><Relationship Id="rId5" Type="http://schemas.openxmlformats.org/officeDocument/2006/relationships/hyperlink" Target="https://fr.wikipedia.org/wiki/Bicyclette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fr.wikipedia.org/wiki/Mot-valise" TargetMode="External"/><Relationship Id="rId9" Type="http://schemas.openxmlformats.org/officeDocument/2006/relationships/hyperlink" Target="https://fr.wikipedia.org/wiki/Mobilit%C3%A9_partag%C3%A9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Vélib' à Paris">
            <a:extLst>
              <a:ext uri="{FF2B5EF4-FFF2-40B4-BE49-F238E27FC236}">
                <a16:creationId xmlns:a16="http://schemas.microsoft.com/office/drawing/2014/main" id="{19C35907-CA39-BA6E-E3E0-40F8EC9E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89" y="1548906"/>
            <a:ext cx="8131677" cy="26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640" y="1424642"/>
            <a:ext cx="4107278" cy="774186"/>
          </a:xfrm>
        </p:spPr>
        <p:txBody>
          <a:bodyPr rtlCol="0" anchor="b">
            <a:normAutofit fontScale="90000"/>
          </a:bodyPr>
          <a:lstStyle/>
          <a:p>
            <a:r>
              <a:rPr lang="fr-FR" sz="4400" dirty="0" err="1">
                <a:solidFill>
                  <a:srgbClr val="002060"/>
                </a:solidFill>
                <a:latin typeface="Baskerville Old Face" panose="02020602080505020303" pitchFamily="18" charset="0"/>
                <a:cs typeface="Aharoni" panose="020B0604020202020204" pitchFamily="2" charset="-79"/>
              </a:rPr>
              <a:t>Capst</a:t>
            </a:r>
            <a:r>
              <a:rPr lang="fr-FR" sz="4400" dirty="0">
                <a:solidFill>
                  <a:srgbClr val="002060"/>
                </a:solidFill>
                <a:latin typeface="Baskerville Old Face" panose="02020602080505020303" pitchFamily="18" charset="0"/>
                <a:cs typeface="Aharoni" panose="020B0604020202020204" pitchFamily="2" charset="-79"/>
              </a:rPr>
              <a:t>         ne N°3</a:t>
            </a:r>
          </a:p>
        </p:txBody>
      </p:sp>
      <p:pic>
        <p:nvPicPr>
          <p:cNvPr id="1026" name="Picture 2" descr="Analyse du logo de Paris : Création décryptée par Graphicstyle">
            <a:extLst>
              <a:ext uri="{FF2B5EF4-FFF2-40B4-BE49-F238E27FC236}">
                <a16:creationId xmlns:a16="http://schemas.microsoft.com/office/drawing/2014/main" id="{8BBAC679-D58E-B34C-0781-B6B7F5498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993" y="5852160"/>
            <a:ext cx="421112" cy="4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6BBD837-4E98-0F71-18BE-562D6F57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0551">
            <a:off x="10655052" y="5561671"/>
            <a:ext cx="841849" cy="8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766F9B-4FEB-8B25-DC8C-D299B447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85" y="1047598"/>
            <a:ext cx="1004292" cy="10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B24B3E3-112A-7641-7EFB-37C511C7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69" y="326719"/>
            <a:ext cx="1097923" cy="1097923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189DB9C-6589-4DA3-A2E2-0FCC64A6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024" y="5827950"/>
            <a:ext cx="678315" cy="4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2B22F5-26CD-5581-D875-B45E7A4CAD58}"/>
              </a:ext>
            </a:extLst>
          </p:cNvPr>
          <p:cNvSpPr txBox="1"/>
          <p:nvPr/>
        </p:nvSpPr>
        <p:spPr>
          <a:xfrm>
            <a:off x="4419081" y="3885244"/>
            <a:ext cx="3353837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6 septembre 2022</a:t>
            </a:r>
            <a:endParaRPr lang="fr-FR" b="0" dirty="0">
              <a:solidFill>
                <a:srgbClr val="002060"/>
              </a:solidFill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br>
              <a:rPr lang="fr-FR" b="0" dirty="0">
                <a:solidFill>
                  <a:srgbClr val="002060"/>
                </a:solidFill>
                <a:effectLst/>
              </a:rPr>
            </a:b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Amandine LEBEAU</a:t>
            </a:r>
            <a:endParaRPr lang="fr-FR" b="1" dirty="0">
              <a:solidFill>
                <a:srgbClr val="002060"/>
              </a:solidFill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Hayet GAUTIER</a:t>
            </a:r>
            <a:endParaRPr lang="fr-FR" b="1" dirty="0">
              <a:solidFill>
                <a:srgbClr val="002060"/>
              </a:solidFill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Virginie BONNETAUD</a:t>
            </a:r>
            <a:endParaRPr lang="fr-FR" b="1" dirty="0">
              <a:solidFill>
                <a:srgbClr val="002060"/>
              </a:solidFill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fr-FR" sz="1800" b="1" i="0" u="none" strike="noStrike" dirty="0" err="1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Yahafadouna</a:t>
            </a:r>
            <a:r>
              <a:rPr lang="fr-F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 OMAR</a:t>
            </a:r>
            <a:endParaRPr lang="fr-FR" b="1" dirty="0">
              <a:solidFill>
                <a:srgbClr val="002060"/>
              </a:solidFill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EF69B8-9732-6930-5D80-BFB59D81FC04}"/>
              </a:ext>
            </a:extLst>
          </p:cNvPr>
          <p:cNvSpPr txBox="1"/>
          <p:nvPr/>
        </p:nvSpPr>
        <p:spPr>
          <a:xfrm>
            <a:off x="3726183" y="6364433"/>
            <a:ext cx="4739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Encadre par : Ecole le </a:t>
            </a:r>
            <a:r>
              <a:rPr lang="fr-FR" sz="2400" b="1" dirty="0">
                <a:solidFill>
                  <a:srgbClr val="FFFF00"/>
                </a:solidFill>
              </a:rPr>
              <a:t>Pont</a:t>
            </a:r>
            <a:r>
              <a:rPr lang="fr-FR" dirty="0">
                <a:solidFill>
                  <a:srgbClr val="FFFF00"/>
                </a:solidFill>
              </a:rPr>
              <a:t> –Campus Nantes.</a:t>
            </a:r>
          </a:p>
        </p:txBody>
      </p:sp>
      <p:pic>
        <p:nvPicPr>
          <p:cNvPr id="5128" name="Picture 8" descr="LePont Employees, Location, Alumni | LinkedIn">
            <a:extLst>
              <a:ext uri="{FF2B5EF4-FFF2-40B4-BE49-F238E27FC236}">
                <a16:creationId xmlns:a16="http://schemas.microsoft.com/office/drawing/2014/main" id="{1499170B-3C61-D138-2B76-823E8FE9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76" y="326719"/>
            <a:ext cx="1097923" cy="10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2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C506F36-5EB3-6ED5-6AFB-21B48643C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05" y="2788387"/>
            <a:ext cx="6029595" cy="373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29">
            <a:extLst>
              <a:ext uri="{FF2B5EF4-FFF2-40B4-BE49-F238E27FC236}">
                <a16:creationId xmlns:a16="http://schemas.microsoft.com/office/drawing/2014/main" id="{832D2001-3431-55B7-A95D-6220DAE2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36" y="146428"/>
            <a:ext cx="10374803" cy="86919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key Performance Indice :</a:t>
            </a:r>
          </a:p>
        </p:txBody>
      </p:sp>
      <p:sp>
        <p:nvSpPr>
          <p:cNvPr id="6" name="Ovale 4">
            <a:extLst>
              <a:ext uri="{FF2B5EF4-FFF2-40B4-BE49-F238E27FC236}">
                <a16:creationId xmlns:a16="http://schemas.microsoft.com/office/drawing/2014/main" id="{012F72D2-4AD0-C3E1-AED4-48EF7005CAB8}"/>
              </a:ext>
            </a:extLst>
          </p:cNvPr>
          <p:cNvSpPr/>
          <p:nvPr/>
        </p:nvSpPr>
        <p:spPr>
          <a:xfrm>
            <a:off x="437161" y="14642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FEACAD-C529-B28E-7BDE-5CF8EBCC8C00}"/>
              </a:ext>
            </a:extLst>
          </p:cNvPr>
          <p:cNvSpPr txBox="1"/>
          <p:nvPr/>
        </p:nvSpPr>
        <p:spPr>
          <a:xfrm>
            <a:off x="293510" y="1818061"/>
            <a:ext cx="10925675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Répartition des stations par commune </a:t>
            </a:r>
            <a:r>
              <a:rPr lang="fr-FR" sz="4000" dirty="0">
                <a:solidFill>
                  <a:srgbClr val="002060"/>
                </a:solidFill>
                <a:latin typeface="Calibri" panose="020F0502020204030204" pitchFamily="34" charset="0"/>
              </a:rPr>
              <a:t> (Juillet </a:t>
            </a:r>
            <a:r>
              <a:rPr lang="fr-FR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1 416 stations :</a:t>
            </a:r>
            <a:endParaRPr lang="fr-FR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33375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Paris : 984 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333375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Couronne : 432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fr-FR" b="0" dirty="0">
                <a:effectLst/>
              </a:rPr>
            </a:b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 communes équipées</a:t>
            </a:r>
            <a:endParaRPr lang="fr-FR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0197FD23-C095-E9B3-12F2-B985C594E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59074"/>
              </p:ext>
            </p:extLst>
          </p:nvPr>
        </p:nvGraphicFramePr>
        <p:xfrm>
          <a:off x="293512" y="4482517"/>
          <a:ext cx="6029594" cy="1851660"/>
        </p:xfrm>
        <a:graphic>
          <a:graphicData uri="http://schemas.openxmlformats.org/drawingml/2006/table">
            <a:tbl>
              <a:tblPr/>
              <a:tblGrid>
                <a:gridCol w="2026258">
                  <a:extLst>
                    <a:ext uri="{9D8B030D-6E8A-4147-A177-3AD203B41FA5}">
                      <a16:colId xmlns:a16="http://schemas.microsoft.com/office/drawing/2014/main" val="2379718583"/>
                    </a:ext>
                  </a:extLst>
                </a:gridCol>
                <a:gridCol w="1877607">
                  <a:extLst>
                    <a:ext uri="{9D8B030D-6E8A-4147-A177-3AD203B41FA5}">
                      <a16:colId xmlns:a16="http://schemas.microsoft.com/office/drawing/2014/main" val="2844674842"/>
                    </a:ext>
                  </a:extLst>
                </a:gridCol>
                <a:gridCol w="2125729">
                  <a:extLst>
                    <a:ext uri="{9D8B030D-6E8A-4147-A177-3AD203B41FA5}">
                      <a16:colId xmlns:a16="http://schemas.microsoft.com/office/drawing/2014/main" val="4137402026"/>
                    </a:ext>
                  </a:extLst>
                </a:gridCol>
              </a:tblGrid>
              <a:tr h="80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Commune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 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d'habitants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Répartition des</a:t>
                      </a:r>
                      <a:endParaRPr lang="fr-FR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stations</a:t>
                      </a:r>
                      <a:endParaRPr lang="fr-FR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Vélib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04492"/>
                  </a:ext>
                </a:extLst>
              </a:tr>
              <a:tr h="39089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Paris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9060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Petite couronne 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(92, 93, 94)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4,76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30,5%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78366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E71207B7-EB2E-6596-659B-8B50FCB7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" y="3651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C0B463-233F-C59B-5D32-64B2AC53CF29}"/>
              </a:ext>
            </a:extLst>
          </p:cNvPr>
          <p:cNvSpPr txBox="1"/>
          <p:nvPr/>
        </p:nvSpPr>
        <p:spPr>
          <a:xfrm>
            <a:off x="43527" y="6334177"/>
            <a:ext cx="194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Source : INSEE</a:t>
            </a:r>
            <a:endParaRPr lang="fr-FR" b="1" dirty="0">
              <a:solidFill>
                <a:srgbClr val="00B0F0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0A7868A-0444-E4D4-DEC4-7F23CEAC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265" y="5928815"/>
            <a:ext cx="757224" cy="78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DF230AC-4884-F0A4-E611-A7201A77F969}"/>
              </a:ext>
            </a:extLst>
          </p:cNvPr>
          <p:cNvSpPr txBox="1">
            <a:spLocks/>
          </p:cNvSpPr>
          <p:nvPr/>
        </p:nvSpPr>
        <p:spPr>
          <a:xfrm>
            <a:off x="8662868" y="6140188"/>
            <a:ext cx="3675887" cy="757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Répartition des stations 2022</a:t>
            </a:r>
            <a:endParaRPr lang="fr-FR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>
            <a:extLst>
              <a:ext uri="{FF2B5EF4-FFF2-40B4-BE49-F238E27FC236}">
                <a16:creationId xmlns:a16="http://schemas.microsoft.com/office/drawing/2014/main" id="{85661B6E-C9FA-C418-0B41-D5B6BDB9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79" y="2895117"/>
            <a:ext cx="6202310" cy="305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29">
            <a:extLst>
              <a:ext uri="{FF2B5EF4-FFF2-40B4-BE49-F238E27FC236}">
                <a16:creationId xmlns:a16="http://schemas.microsoft.com/office/drawing/2014/main" id="{832D2001-3431-55B7-A95D-6220DAE2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36" y="146428"/>
            <a:ext cx="10374803" cy="86919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key Performance Indice :</a:t>
            </a:r>
          </a:p>
        </p:txBody>
      </p:sp>
      <p:sp>
        <p:nvSpPr>
          <p:cNvPr id="6" name="Ovale 4">
            <a:extLst>
              <a:ext uri="{FF2B5EF4-FFF2-40B4-BE49-F238E27FC236}">
                <a16:creationId xmlns:a16="http://schemas.microsoft.com/office/drawing/2014/main" id="{012F72D2-4AD0-C3E1-AED4-48EF7005CAB8}"/>
              </a:ext>
            </a:extLst>
          </p:cNvPr>
          <p:cNvSpPr/>
          <p:nvPr/>
        </p:nvSpPr>
        <p:spPr>
          <a:xfrm>
            <a:off x="437161" y="14642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FEACAD-C529-B28E-7BDE-5CF8EBCC8C00}"/>
              </a:ext>
            </a:extLst>
          </p:cNvPr>
          <p:cNvSpPr txBox="1"/>
          <p:nvPr/>
        </p:nvSpPr>
        <p:spPr>
          <a:xfrm>
            <a:off x="594202" y="1357864"/>
            <a:ext cx="10925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Capacité de </a:t>
            </a:r>
            <a:r>
              <a:rPr lang="fr-FR" sz="4000" b="0" i="0" u="none" strike="noStrike" dirty="0" err="1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bornettes</a:t>
            </a:r>
            <a:r>
              <a:rPr lang="fr-FR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 par commune (Juin)</a:t>
            </a:r>
            <a:endParaRPr lang="fr-FR" b="0" dirty="0">
              <a:effectLst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71207B7-EB2E-6596-659B-8B50FCB7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" y="3651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C0B463-233F-C59B-5D32-64B2AC53CF29}"/>
              </a:ext>
            </a:extLst>
          </p:cNvPr>
          <p:cNvSpPr txBox="1"/>
          <p:nvPr/>
        </p:nvSpPr>
        <p:spPr>
          <a:xfrm>
            <a:off x="43527" y="6334177"/>
            <a:ext cx="194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Source : INSEE</a:t>
            </a:r>
            <a:endParaRPr lang="fr-FR" b="1" dirty="0">
              <a:solidFill>
                <a:srgbClr val="00B0F0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0A7868A-0444-E4D4-DEC4-7F23CEAC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265" y="5928815"/>
            <a:ext cx="757224" cy="78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DF230AC-4884-F0A4-E611-A7201A77F969}"/>
              </a:ext>
            </a:extLst>
          </p:cNvPr>
          <p:cNvSpPr txBox="1">
            <a:spLocks/>
          </p:cNvSpPr>
          <p:nvPr/>
        </p:nvSpPr>
        <p:spPr>
          <a:xfrm>
            <a:off x="8662868" y="6140188"/>
            <a:ext cx="3675887" cy="757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Répartition des stations 2022</a:t>
            </a:r>
            <a:endParaRPr lang="fr-FR" sz="4400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B91E985-439E-44FF-F61E-8627F1017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15611"/>
              </p:ext>
            </p:extLst>
          </p:nvPr>
        </p:nvGraphicFramePr>
        <p:xfrm>
          <a:off x="637543" y="3195054"/>
          <a:ext cx="5019675" cy="2305081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326901089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4061402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36424919"/>
                    </a:ext>
                  </a:extLst>
                </a:gridCol>
              </a:tblGrid>
              <a:tr h="102552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Commune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 </a:t>
                      </a:r>
                      <a:endParaRPr lang="fr-FR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habitants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Répartition des</a:t>
                      </a:r>
                      <a:endParaRPr lang="fr-FR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stations</a:t>
                      </a:r>
                      <a:endParaRPr lang="fr-FR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Velib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1297003"/>
                  </a:ext>
                </a:extLst>
              </a:tr>
              <a:tr h="5174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Paris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58907052"/>
                  </a:ext>
                </a:extLst>
              </a:tr>
              <a:tr h="7620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Petite couronne </a:t>
                      </a:r>
                      <a:endParaRPr lang="fr-FR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(92, 93, 94)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4,76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28,3 %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0484570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63C8417-889B-3128-1AF9-26E665BDF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2" y="22771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ED32D4-BF30-94AB-7DA4-BAD7F3B151F4}"/>
              </a:ext>
            </a:extLst>
          </p:cNvPr>
          <p:cNvSpPr txBox="1"/>
          <p:nvPr/>
        </p:nvSpPr>
        <p:spPr>
          <a:xfrm>
            <a:off x="672123" y="2055895"/>
            <a:ext cx="6391656" cy="1605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Capacité totale Métropole : </a:t>
            </a:r>
            <a:r>
              <a:rPr lang="fr-FR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45 065 </a:t>
            </a:r>
            <a:r>
              <a:rPr lang="fr-FR" sz="1800" b="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bornettes</a:t>
            </a:r>
            <a:endParaRPr lang="fr-FR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Paris : 32 315 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Couronne : 12 750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7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C506F36-5EB3-6ED5-6AFB-21B48643C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05" y="2788387"/>
            <a:ext cx="6029595" cy="373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29">
            <a:extLst>
              <a:ext uri="{FF2B5EF4-FFF2-40B4-BE49-F238E27FC236}">
                <a16:creationId xmlns:a16="http://schemas.microsoft.com/office/drawing/2014/main" id="{832D2001-3431-55B7-A95D-6220DAE2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36" y="146428"/>
            <a:ext cx="10374803" cy="86919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key Performance Indice :</a:t>
            </a:r>
          </a:p>
        </p:txBody>
      </p:sp>
      <p:sp>
        <p:nvSpPr>
          <p:cNvPr id="6" name="Ovale 4">
            <a:extLst>
              <a:ext uri="{FF2B5EF4-FFF2-40B4-BE49-F238E27FC236}">
                <a16:creationId xmlns:a16="http://schemas.microsoft.com/office/drawing/2014/main" id="{012F72D2-4AD0-C3E1-AED4-48EF7005CAB8}"/>
              </a:ext>
            </a:extLst>
          </p:cNvPr>
          <p:cNvSpPr/>
          <p:nvPr/>
        </p:nvSpPr>
        <p:spPr>
          <a:xfrm>
            <a:off x="437161" y="14642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FEACAD-C529-B28E-7BDE-5CF8EBCC8C00}"/>
              </a:ext>
            </a:extLst>
          </p:cNvPr>
          <p:cNvSpPr txBox="1"/>
          <p:nvPr/>
        </p:nvSpPr>
        <p:spPr>
          <a:xfrm>
            <a:off x="293511" y="1596827"/>
            <a:ext cx="10925675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Répartition des stations par commune </a:t>
            </a:r>
            <a:r>
              <a:rPr lang="fr-FR" sz="4000" dirty="0">
                <a:solidFill>
                  <a:srgbClr val="002060"/>
                </a:solidFill>
                <a:latin typeface="Calibri" panose="020F0502020204030204" pitchFamily="34" charset="0"/>
              </a:rPr>
              <a:t> (Juillet </a:t>
            </a:r>
            <a:r>
              <a:rPr lang="fr-FR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1 416 stations :</a:t>
            </a:r>
            <a:endParaRPr lang="fr-FR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33375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Paris : 984 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333375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Couronne : 432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fr-FR" b="0" dirty="0">
                <a:effectLst/>
              </a:rPr>
            </a:b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 communes équipées</a:t>
            </a:r>
            <a:endParaRPr lang="fr-FR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0197FD23-C095-E9B3-12F2-B985C594E459}"/>
              </a:ext>
            </a:extLst>
          </p:cNvPr>
          <p:cNvGraphicFramePr>
            <a:graphicFrameLocks noGrp="1"/>
          </p:cNvGraphicFramePr>
          <p:nvPr/>
        </p:nvGraphicFramePr>
        <p:xfrm>
          <a:off x="293512" y="4482517"/>
          <a:ext cx="6029594" cy="1851660"/>
        </p:xfrm>
        <a:graphic>
          <a:graphicData uri="http://schemas.openxmlformats.org/drawingml/2006/table">
            <a:tbl>
              <a:tblPr/>
              <a:tblGrid>
                <a:gridCol w="2026258">
                  <a:extLst>
                    <a:ext uri="{9D8B030D-6E8A-4147-A177-3AD203B41FA5}">
                      <a16:colId xmlns:a16="http://schemas.microsoft.com/office/drawing/2014/main" val="2379718583"/>
                    </a:ext>
                  </a:extLst>
                </a:gridCol>
                <a:gridCol w="1877607">
                  <a:extLst>
                    <a:ext uri="{9D8B030D-6E8A-4147-A177-3AD203B41FA5}">
                      <a16:colId xmlns:a16="http://schemas.microsoft.com/office/drawing/2014/main" val="2844674842"/>
                    </a:ext>
                  </a:extLst>
                </a:gridCol>
                <a:gridCol w="2125729">
                  <a:extLst>
                    <a:ext uri="{9D8B030D-6E8A-4147-A177-3AD203B41FA5}">
                      <a16:colId xmlns:a16="http://schemas.microsoft.com/office/drawing/2014/main" val="4137402026"/>
                    </a:ext>
                  </a:extLst>
                </a:gridCol>
              </a:tblGrid>
              <a:tr h="80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Commune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 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d'habitants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Répartition des</a:t>
                      </a:r>
                      <a:endParaRPr lang="fr-FR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stations</a:t>
                      </a:r>
                      <a:endParaRPr lang="fr-FR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Vélib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04492"/>
                  </a:ext>
                </a:extLst>
              </a:tr>
              <a:tr h="39089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Paris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9060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Petite couronne 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(92, 93, 94)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4,76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30,5%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78366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E71207B7-EB2E-6596-659B-8B50FCB7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" y="3651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C0B463-233F-C59B-5D32-64B2AC53CF29}"/>
              </a:ext>
            </a:extLst>
          </p:cNvPr>
          <p:cNvSpPr txBox="1"/>
          <p:nvPr/>
        </p:nvSpPr>
        <p:spPr>
          <a:xfrm>
            <a:off x="43527" y="6334177"/>
            <a:ext cx="194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Source : INSEE</a:t>
            </a:r>
            <a:endParaRPr lang="fr-FR" b="1" dirty="0">
              <a:solidFill>
                <a:srgbClr val="00B0F0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0A7868A-0444-E4D4-DEC4-7F23CEAC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265" y="5928815"/>
            <a:ext cx="757224" cy="78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DF230AC-4884-F0A4-E611-A7201A77F969}"/>
              </a:ext>
            </a:extLst>
          </p:cNvPr>
          <p:cNvSpPr txBox="1">
            <a:spLocks/>
          </p:cNvSpPr>
          <p:nvPr/>
        </p:nvSpPr>
        <p:spPr>
          <a:xfrm>
            <a:off x="8662868" y="6140188"/>
            <a:ext cx="3675887" cy="757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Répartition des stations 2022</a:t>
            </a:r>
            <a:endParaRPr lang="fr-FR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4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45086" y="271901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9272905" y="2524135"/>
            <a:ext cx="1372353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</a:rPr>
              <a:t>T4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6825610" y="287304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3"/>
                </a:solidFill>
              </a:rPr>
              <a:t>T3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095526" y="3049653"/>
            <a:ext cx="1294333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e libre : Forme 22" descr="chronologi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493774" y="1688506"/>
            <a:ext cx="11049911" cy="2742075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4000">
              <a:solidFill>
                <a:schemeClr val="accent2"/>
              </a:solidFill>
            </a:endParaRPr>
          </a:p>
        </p:txBody>
      </p:sp>
      <p:sp>
        <p:nvSpPr>
          <p:cNvPr id="2" name="Ovale 1" descr="points de terminaison de chronologi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457338" y="2908885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Ovale 2" descr="points de terminaison de chronologi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1398203" y="3126977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rgbClr val="20A472"/>
              </a:solidFill>
            </a:endParaRP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384" y="4554050"/>
            <a:ext cx="2466946" cy="562558"/>
          </a:xfrm>
        </p:spPr>
        <p:txBody>
          <a:bodyPr rtlCol="0"/>
          <a:lstStyle/>
          <a:p>
            <a:pPr rtl="0"/>
            <a:r>
              <a:rPr lang="fr-FR" sz="2400" dirty="0"/>
              <a:t> DATA SET :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5492" y="4111633"/>
            <a:ext cx="3267721" cy="562558"/>
          </a:xfrm>
        </p:spPr>
        <p:txBody>
          <a:bodyPr rtlCol="0"/>
          <a:lstStyle/>
          <a:p>
            <a:pPr rtl="0"/>
            <a:r>
              <a:rPr lang="fr-FR" sz="2400" dirty="0"/>
              <a:t>Présentation de Vélib’: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71973" y="5169319"/>
            <a:ext cx="2540175" cy="706438"/>
          </a:xfrm>
        </p:spPr>
        <p:txBody>
          <a:bodyPr rtlCol="0"/>
          <a:lstStyle/>
          <a:p>
            <a:pPr rtl="0"/>
            <a:r>
              <a:rPr lang="fr-FR" sz="1400" b="1" dirty="0">
                <a:solidFill>
                  <a:schemeClr val="bg2">
                    <a:lumMod val="10000"/>
                  </a:schemeClr>
                </a:solidFill>
                <a:latin typeface="Amasis MT Pro Black" panose="02040A04050005020304" pitchFamily="18" charset="0"/>
              </a:rPr>
              <a:t>L’histoire et les ambitions de projet avec des thèmes différents</a:t>
            </a:r>
          </a:p>
          <a:p>
            <a:pPr rtl="0"/>
            <a:endParaRPr lang="fr-FR" sz="1400" b="1" dirty="0">
              <a:solidFill>
                <a:schemeClr val="bg2">
                  <a:lumMod val="1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34946" y="3691198"/>
            <a:ext cx="3195597" cy="408230"/>
          </a:xfrm>
        </p:spPr>
        <p:txBody>
          <a:bodyPr rtlCol="0"/>
          <a:lstStyle/>
          <a:p>
            <a:pPr rtl="0"/>
            <a:r>
              <a:rPr lang="fr-FR" sz="2400" dirty="0">
                <a:solidFill>
                  <a:srgbClr val="00B0F0"/>
                </a:solidFill>
              </a:rPr>
              <a:t>Key Performance Indice KPI :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6285" y="5242244"/>
            <a:ext cx="2084907" cy="1043534"/>
          </a:xfrm>
        </p:spPr>
        <p:txBody>
          <a:bodyPr rtlCol="0"/>
          <a:lstStyle/>
          <a:p>
            <a:pPr rtl="0"/>
            <a:r>
              <a:rPr lang="fr-FR" sz="1400" b="1" dirty="0">
                <a:solidFill>
                  <a:schemeClr val="bg2">
                    <a:lumMod val="10000"/>
                  </a:schemeClr>
                </a:solidFill>
                <a:latin typeface="Amasis MT Pro Black" panose="02040A04050005020304" pitchFamily="18" charset="0"/>
              </a:rPr>
              <a:t>Evaluer la capacité et le taux d’occupation </a:t>
            </a:r>
          </a:p>
          <a:p>
            <a:pPr rtl="0"/>
            <a:endParaRPr lang="fr-FR" sz="1400" b="1" dirty="0">
              <a:solidFill>
                <a:schemeClr val="bg2">
                  <a:lumMod val="10000"/>
                </a:schemeClr>
              </a:solidFill>
              <a:latin typeface="Amasis MT Pro Black" panose="02040A04050005020304" pitchFamily="18" charset="0"/>
            </a:endParaRPr>
          </a:p>
          <a:p>
            <a:pPr rtl="0"/>
            <a:endParaRPr lang="fr-FR" sz="1400" b="1" dirty="0">
              <a:solidFill>
                <a:schemeClr val="bg2">
                  <a:lumMod val="10000"/>
                </a:schemeClr>
              </a:solidFill>
              <a:latin typeface="Amasis MT Pro Black" panose="02040A04050005020304" pitchFamily="18" charset="0"/>
            </a:endParaRPr>
          </a:p>
          <a:p>
            <a:pPr rtl="0"/>
            <a:endParaRPr lang="fr-FR" sz="1400" b="1" dirty="0">
              <a:solidFill>
                <a:schemeClr val="bg2">
                  <a:lumMod val="1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4921" y="4463056"/>
            <a:ext cx="2401280" cy="254124"/>
          </a:xfrm>
        </p:spPr>
        <p:txBody>
          <a:bodyPr rtlCol="0"/>
          <a:lstStyle/>
          <a:p>
            <a:pPr rtl="0"/>
            <a:r>
              <a:rPr lang="fr-FR" sz="2400" dirty="0"/>
              <a:t>Question métier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5111" y="4912991"/>
            <a:ext cx="1813567" cy="706438"/>
          </a:xfrm>
        </p:spPr>
        <p:txBody>
          <a:bodyPr rtlCol="0"/>
          <a:lstStyle/>
          <a:p>
            <a:pPr rtl="0"/>
            <a:r>
              <a:rPr lang="fr-FR" sz="1400" b="1" dirty="0">
                <a:solidFill>
                  <a:schemeClr val="bg2">
                    <a:lumMod val="10000"/>
                  </a:schemeClr>
                </a:solidFill>
                <a:latin typeface="Amasis MT Pro Black" panose="02040A04050005020304" pitchFamily="18" charset="0"/>
              </a:rPr>
              <a:t>Des solutions pour optimiser le fléau des trajets.</a:t>
            </a:r>
          </a:p>
          <a:p>
            <a:pPr rtl="0"/>
            <a:endParaRPr lang="fr-FR" sz="1400" b="1" dirty="0">
              <a:solidFill>
                <a:schemeClr val="bg2">
                  <a:lumMod val="1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72" y="833871"/>
            <a:ext cx="10058400" cy="61102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chemeClr val="accent1"/>
                </a:solidFill>
                <a:cs typeface="Aharoni" panose="02010803020104030203" pitchFamily="2" charset="-79"/>
              </a:rPr>
              <a:t>Feuille de route :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F474631-3817-181B-DACD-63DB89A3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036" y="3249149"/>
            <a:ext cx="1004292" cy="10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e 5">
            <a:extLst>
              <a:ext uri="{FF2B5EF4-FFF2-40B4-BE49-F238E27FC236}">
                <a16:creationId xmlns:a16="http://schemas.microsoft.com/office/drawing/2014/main" id="{A4F0DF59-7993-8C79-ABCB-320FB73018A9}"/>
              </a:ext>
            </a:extLst>
          </p:cNvPr>
          <p:cNvSpPr/>
          <p:nvPr/>
        </p:nvSpPr>
        <p:spPr>
          <a:xfrm>
            <a:off x="11005103" y="4310439"/>
            <a:ext cx="1004292" cy="8061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07BC7B8-316D-6C27-8F1C-711C9ED7C3CC}"/>
              </a:ext>
            </a:extLst>
          </p:cNvPr>
          <p:cNvSpPr txBox="1"/>
          <p:nvPr/>
        </p:nvSpPr>
        <p:spPr>
          <a:xfrm>
            <a:off x="606477" y="5210963"/>
            <a:ext cx="2540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400" b="1" dirty="0">
                <a:solidFill>
                  <a:schemeClr val="bg2">
                    <a:lumMod val="10000"/>
                  </a:schemeClr>
                </a:solidFill>
                <a:latin typeface="Amasis MT Pro Black" panose="02040A04050005020304" pitchFamily="18" charset="0"/>
              </a:rPr>
              <a:t>Faire parler les données 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F53EF24-D2D8-4B6C-A997-A5F8719AC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4" y="1799861"/>
            <a:ext cx="1004292" cy="10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C4D126-8DCE-3927-78F6-0AC4AE58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7" y="383477"/>
            <a:ext cx="1680019" cy="16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0044377-663F-2DF2-310C-D5B3A81B4B13}"/>
              </a:ext>
            </a:extLst>
          </p:cNvPr>
          <p:cNvSpPr txBox="1"/>
          <p:nvPr/>
        </p:nvSpPr>
        <p:spPr>
          <a:xfrm>
            <a:off x="2249424" y="586168"/>
            <a:ext cx="369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Découvrir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données :</a:t>
            </a:r>
          </a:p>
          <a:p>
            <a:r>
              <a:rPr lang="fr-FR" dirty="0"/>
              <a:t>: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Rassembler des sources bases de données au format csv. 3 jeux de données :</a:t>
            </a:r>
          </a:p>
          <a:p>
            <a:r>
              <a:rPr lang="fr-FR" b="1" dirty="0">
                <a:solidFill>
                  <a:srgbClr val="373B4D"/>
                </a:solidFill>
              </a:rPr>
              <a:t>Mai_2022,Juin_2002,Juillet_2022</a:t>
            </a:r>
            <a:endParaRPr lang="fr-FR" b="1" i="0" dirty="0">
              <a:effectLst/>
            </a:endParaRPr>
          </a:p>
          <a:p>
            <a:pPr algn="ctr" fontAlgn="base"/>
            <a:r>
              <a:rPr lang="fr-FR" b="0" i="0" dirty="0">
                <a:solidFill>
                  <a:srgbClr val="373B4D"/>
                </a:solidFill>
                <a:effectLst/>
              </a:rPr>
              <a:t>​</a:t>
            </a:r>
            <a:endParaRPr lang="fr-FR" b="0" i="0" dirty="0">
              <a:effectLst/>
            </a:endParaRP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CBCD0-C04B-C59A-8BC6-021CD85BC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78" y="2411237"/>
            <a:ext cx="1192178" cy="108127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70851C2-A71C-A636-B08A-CC9247C5C7AD}"/>
              </a:ext>
            </a:extLst>
          </p:cNvPr>
          <p:cNvSpPr txBox="1"/>
          <p:nvPr/>
        </p:nvSpPr>
        <p:spPr>
          <a:xfrm>
            <a:off x="2249424" y="2242030"/>
            <a:ext cx="60990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Auditer </a:t>
            </a:r>
            <a:r>
              <a:rPr lang="fr-FR" dirty="0"/>
              <a:t>les données: </a:t>
            </a:r>
          </a:p>
          <a:p>
            <a:r>
              <a:rPr lang="fr-FR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Dédoublonner, fusionner, transformer et enrichir les données 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les données.</a:t>
            </a:r>
          </a:p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Identifier automatiquement les données manquantes, mal formées, non pertinentes ou incohérentes</a:t>
            </a:r>
          </a:p>
          <a:p>
            <a:endParaRPr lang="fr-FR" dirty="0">
              <a:solidFill>
                <a:srgbClr val="373B4D"/>
              </a:solidFill>
              <a:latin typeface="+mj-lt"/>
            </a:endParaRPr>
          </a:p>
          <a:p>
            <a:r>
              <a:rPr lang="fr-FR" b="1" i="0" dirty="0">
                <a:effectLst/>
              </a:rPr>
              <a:t>Structurer </a:t>
            </a:r>
            <a:r>
              <a:rPr lang="fr-FR" b="0" i="0" dirty="0">
                <a:solidFill>
                  <a:srgbClr val="323232"/>
                </a:solidFill>
                <a:effectLst/>
              </a:rPr>
              <a:t>les données:</a:t>
            </a:r>
          </a:p>
          <a:p>
            <a:r>
              <a:rPr lang="fr-FR" b="1" i="0" dirty="0">
                <a:solidFill>
                  <a:srgbClr val="373B4D"/>
                </a:solidFill>
                <a:effectLst/>
              </a:rPr>
              <a:t>Utiliser les outils  comme :J book -</a:t>
            </a:r>
            <a:r>
              <a:rPr lang="fr-FR" b="1" i="0" dirty="0" err="1">
                <a:solidFill>
                  <a:srgbClr val="373B4D"/>
                </a:solidFill>
                <a:effectLst/>
              </a:rPr>
              <a:t>jupyter</a:t>
            </a:r>
            <a:r>
              <a:rPr lang="fr-FR" b="1" i="0" dirty="0">
                <a:solidFill>
                  <a:srgbClr val="373B4D"/>
                </a:solidFill>
                <a:effectLst/>
              </a:rPr>
              <a:t> 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pour assembler, convertir, normaliser, fusionner et standardiser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fr-FR" b="1" i="0" dirty="0">
              <a:effectLst/>
            </a:endParaRPr>
          </a:p>
          <a:p>
            <a:endParaRPr lang="fr-FR" b="1" i="0" dirty="0">
              <a:effectLst/>
            </a:endParaRPr>
          </a:p>
          <a:p>
            <a:r>
              <a:rPr lang="fr-FR" b="1" i="0" dirty="0">
                <a:effectLst/>
              </a:rPr>
              <a:t>Visualisez </a:t>
            </a:r>
            <a:r>
              <a:rPr lang="fr-FR" b="1" dirty="0"/>
              <a:t> les </a:t>
            </a:r>
            <a:r>
              <a:rPr lang="fr-FR" b="1" i="0" dirty="0">
                <a:effectLst/>
              </a:rPr>
              <a:t>données :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Utiliser les outils  ELT: comme : </a:t>
            </a:r>
            <a:r>
              <a:rPr lang="fr-FR" b="1" dirty="0" err="1">
                <a:solidFill>
                  <a:schemeClr val="accent6">
                    <a:lumMod val="50000"/>
                  </a:schemeClr>
                </a:solidFill>
              </a:rPr>
              <a:t>Power-BI,Tableau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fr-FR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endParaRPr lang="fr-FR" b="1" i="0" dirty="0">
              <a:effectLst/>
              <a:latin typeface="+mj-lt"/>
            </a:endParaRPr>
          </a:p>
          <a:p>
            <a:endParaRPr lang="fr-FR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fr-FR" dirty="0"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36F2F3-CD39-E671-53CE-9F9F4D68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5" y="3763565"/>
            <a:ext cx="1680019" cy="15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9E2F7A1-881A-B6FC-2A5B-35826C046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05" y="5346471"/>
            <a:ext cx="1676400" cy="120443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F773194-93FA-CFC6-954D-15F55414D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3121" y="1834475"/>
            <a:ext cx="3380642" cy="192909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B448C79-20C6-DDB3-2337-05ABCBDE84FB}"/>
              </a:ext>
            </a:extLst>
          </p:cNvPr>
          <p:cNvSpPr txBox="1"/>
          <p:nvPr/>
        </p:nvSpPr>
        <p:spPr>
          <a:xfrm>
            <a:off x="8121337" y="832523"/>
            <a:ext cx="4776779" cy="1538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000" i="0" kern="1200" cap="all" spc="-50" baseline="0" dirty="0">
                <a:solidFill>
                  <a:schemeClr val="accent4">
                    <a:lumMod val="50000"/>
                  </a:schemeClr>
                </a:solidFill>
                <a:effectLst/>
                <a:latin typeface="Broadway" panose="04040905080B02020502" pitchFamily="82" charset="0"/>
                <a:ea typeface="+mj-ea"/>
                <a:cs typeface="+mj-cs"/>
              </a:rPr>
              <a:t>Faire parler les données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4000" i="0" kern="1200" cap="all" spc="-50" baseline="0" dirty="0">
              <a:solidFill>
                <a:schemeClr val="accent4">
                  <a:lumMod val="50000"/>
                </a:schemeClr>
              </a:solidFill>
              <a:effectLst/>
              <a:latin typeface="Broadway" panose="04040905080B02020502" pitchFamily="82" charset="0"/>
              <a:ea typeface="+mj-ea"/>
              <a:cs typeface="+mj-c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3967EB9-07F3-3F45-6A9C-F572A034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3707" y="5369845"/>
            <a:ext cx="1005927" cy="1036410"/>
          </a:xfrm>
          <a:prstGeom prst="rect">
            <a:avLst/>
          </a:prstGeom>
        </p:spPr>
      </p:pic>
      <p:sp>
        <p:nvSpPr>
          <p:cNvPr id="24" name="Ovale 5">
            <a:extLst>
              <a:ext uri="{FF2B5EF4-FFF2-40B4-BE49-F238E27FC236}">
                <a16:creationId xmlns:a16="http://schemas.microsoft.com/office/drawing/2014/main" id="{5DE741BA-651B-08E6-4A95-D02D382E7030}"/>
              </a:ext>
            </a:extLst>
          </p:cNvPr>
          <p:cNvSpPr/>
          <p:nvPr/>
        </p:nvSpPr>
        <p:spPr>
          <a:xfrm>
            <a:off x="6960757" y="49202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BD9245F8-2ECB-D235-F365-BA7512BA808D}"/>
              </a:ext>
            </a:extLst>
          </p:cNvPr>
          <p:cNvSpPr txBox="1">
            <a:spLocks/>
          </p:cNvSpPr>
          <p:nvPr/>
        </p:nvSpPr>
        <p:spPr>
          <a:xfrm>
            <a:off x="7911682" y="5497172"/>
            <a:ext cx="3598815" cy="103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Les étapes vers la maitrise de données.</a:t>
            </a:r>
            <a:endParaRPr lang="fr-FR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7101" y="5901840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b="1" dirty="0">
                <a:solidFill>
                  <a:srgbClr val="7030A0"/>
                </a:solidFill>
              </a:rPr>
              <a:t>Paris 100% CYCLABLE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766F9B-4FEB-8B25-DC8C-D299B447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96" y="4863684"/>
            <a:ext cx="1004292" cy="10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649A26-647D-7E42-810F-627549AD01CE}"/>
              </a:ext>
            </a:extLst>
          </p:cNvPr>
          <p:cNvSpPr txBox="1"/>
          <p:nvPr/>
        </p:nvSpPr>
        <p:spPr>
          <a:xfrm>
            <a:off x="655333" y="1483638"/>
            <a:ext cx="6350919" cy="594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574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ctr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574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ctr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574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ctr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574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ctr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574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ctr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FF574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ctr">
              <a:lnSpc>
                <a:spcPct val="107000"/>
              </a:lnSpc>
              <a:spcAft>
                <a:spcPts val="750"/>
              </a:spcAft>
            </a:pPr>
            <a:r>
              <a:rPr lang="fr-FR" dirty="0">
                <a:solidFill>
                  <a:srgbClr val="21242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La Région a engagé en 2017 un ambitieux Plan Vélo pour tripler, </a:t>
            </a:r>
          </a:p>
          <a:p>
            <a:pPr fontAlgn="ctr">
              <a:lnSpc>
                <a:spcPct val="107000"/>
              </a:lnSpc>
              <a:spcAft>
                <a:spcPts val="750"/>
              </a:spcAft>
            </a:pPr>
            <a:r>
              <a:rPr lang="fr-FR" dirty="0">
                <a:solidFill>
                  <a:srgbClr val="21242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par rapport à 2010, l’usage de ce mode de transport au quotidien, et ainsi atteindre 2 millions de déplacements à vélo chaque jour en </a:t>
            </a:r>
            <a:r>
              <a:rPr lang="fr-FR" b="1" dirty="0">
                <a:solidFill>
                  <a:srgbClr val="21242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Île-de-France</a:t>
            </a:r>
            <a:r>
              <a:rPr lang="fr-FR" dirty="0">
                <a:solidFill>
                  <a:srgbClr val="21242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en 2021. </a:t>
            </a:r>
            <a:endParaRPr lang="fr-FR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ctr">
              <a:lnSpc>
                <a:spcPct val="107000"/>
              </a:lnSpc>
              <a:spcAft>
                <a:spcPts val="750"/>
              </a:spcAft>
            </a:pPr>
            <a:r>
              <a:rPr lang="fr-FR" b="1" dirty="0">
                <a:solidFill>
                  <a:srgbClr val="21242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Parmi les réalisations du Plan Vélo à ce jour :</a:t>
            </a:r>
            <a:endParaRPr lang="fr-FR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fontAlgn="ctr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dirty="0">
                <a:solidFill>
                  <a:srgbClr val="21242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Plus de </a:t>
            </a:r>
            <a:r>
              <a:rPr lang="fr-FR" b="1" dirty="0">
                <a:solidFill>
                  <a:srgbClr val="21242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700 km </a:t>
            </a:r>
            <a:r>
              <a:rPr lang="fr-FR" dirty="0">
                <a:solidFill>
                  <a:srgbClr val="212429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 pistes cyclables et de zones 30 ont été financées sur tout le territoire francilien depuis 2016.</a:t>
            </a:r>
            <a:endParaRPr lang="fr-FR" dirty="0">
              <a:solidFill>
                <a:srgbClr val="212429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6" name="Ovale 3">
            <a:extLst>
              <a:ext uri="{FF2B5EF4-FFF2-40B4-BE49-F238E27FC236}">
                <a16:creationId xmlns:a16="http://schemas.microsoft.com/office/drawing/2014/main" id="{8029EC84-40BD-BC9E-8F49-847D08BCEDBE}"/>
              </a:ext>
            </a:extLst>
          </p:cNvPr>
          <p:cNvSpPr/>
          <p:nvPr/>
        </p:nvSpPr>
        <p:spPr>
          <a:xfrm>
            <a:off x="6734659" y="672700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15" name="Espace réservé du texte 19">
            <a:extLst>
              <a:ext uri="{FF2B5EF4-FFF2-40B4-BE49-F238E27FC236}">
                <a16:creationId xmlns:a16="http://schemas.microsoft.com/office/drawing/2014/main" id="{C8D2E23E-FA2F-A19A-0FC7-B9DE9C1C4116}"/>
              </a:ext>
            </a:extLst>
          </p:cNvPr>
          <p:cNvSpPr txBox="1">
            <a:spLocks/>
          </p:cNvSpPr>
          <p:nvPr/>
        </p:nvSpPr>
        <p:spPr>
          <a:xfrm>
            <a:off x="597708" y="388033"/>
            <a:ext cx="5130599" cy="706438"/>
          </a:xfrm>
          <a:prstGeom prst="rect">
            <a:avLst/>
          </a:prstGeom>
        </p:spPr>
        <p:txBody>
          <a:bodyPr rtlCol="0"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accent1"/>
                </a:solidFill>
              </a:rPr>
              <a:t>1-L’histoire  VELIB: 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E51FA6-FC63-9FED-19BC-6AA013B11897}"/>
              </a:ext>
            </a:extLst>
          </p:cNvPr>
          <p:cNvSpPr txBox="1"/>
          <p:nvPr/>
        </p:nvSpPr>
        <p:spPr>
          <a:xfrm>
            <a:off x="670273" y="809803"/>
            <a:ext cx="6428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Vélib' Métropole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, anciennement </a:t>
            </a:r>
            <a:r>
              <a:rPr lang="fr-FR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Vélib'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(</a:t>
            </a:r>
            <a:r>
              <a:rPr lang="fr-FR" b="0" i="0" strike="noStrike" dirty="0">
                <a:solidFill>
                  <a:schemeClr val="accent6">
                    <a:lumMod val="50000"/>
                  </a:schemeClr>
                </a:solidFill>
                <a:effectLst/>
                <a:hlinkClick r:id="rId4" tooltip="Mot-vali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mot-valise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de </a:t>
            </a:r>
            <a:r>
              <a:rPr lang="fr-FR" b="0" i="1" strike="noStrike" dirty="0">
                <a:solidFill>
                  <a:schemeClr val="accent6">
                    <a:lumMod val="50000"/>
                  </a:schemeClr>
                </a:solidFill>
                <a:effectLst/>
                <a:hlinkClick r:id="rId5" tooltip="Bicyclet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vélo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et </a:t>
            </a:r>
            <a:r>
              <a:rPr lang="fr-FR" b="0" i="1" strike="noStrike" dirty="0">
                <a:solidFill>
                  <a:schemeClr val="accent6">
                    <a:lumMod val="50000"/>
                  </a:schemeClr>
                </a:solidFill>
                <a:effectLst/>
                <a:hlinkClick r:id="rId6" tooltip="Liberté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liberté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), est un système de </a:t>
            </a:r>
            <a:r>
              <a:rPr lang="fr-FR" b="0" i="0" strike="noStrike" dirty="0">
                <a:solidFill>
                  <a:schemeClr val="accent6">
                    <a:lumMod val="50000"/>
                  </a:schemeClr>
                </a:solidFill>
                <a:effectLst/>
                <a:hlinkClick r:id="rId7" tooltip="Vélos en libre-serv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vélos en libre-service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disponible à Paris et dans les autres villes membres du </a:t>
            </a:r>
            <a:r>
              <a:rPr lang="fr-FR" b="0" i="0" strike="noStrike" dirty="0">
                <a:solidFill>
                  <a:schemeClr val="accent6">
                    <a:lumMod val="50000"/>
                  </a:schemeClr>
                </a:solidFill>
                <a:effectLst/>
                <a:hlinkClick r:id="rId8" tooltip="Syndicat Autolib' et Vélib' Métropo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syndicat Autolib' et Vélib' Métropole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; il s'inscrit dans le domaine de la </a:t>
            </a:r>
            <a:r>
              <a:rPr lang="fr-FR" b="0" i="0" strike="noStrike" dirty="0">
                <a:solidFill>
                  <a:schemeClr val="accent6">
                    <a:lumMod val="50000"/>
                  </a:schemeClr>
                </a:solidFill>
                <a:effectLst/>
                <a:hlinkClick r:id="rId9" tooltip="Mobilité partagé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mobilité</a:t>
            </a:r>
            <a:r>
              <a:rPr lang="fr-FR" b="0" i="0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.</a:t>
            </a:r>
          </a:p>
          <a:p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 juillet </a:t>
            </a:r>
            <a:r>
              <a:rPr lang="fr-FR" b="0" i="0" dirty="0">
                <a:solidFill>
                  <a:srgbClr val="000000"/>
                </a:solidFill>
                <a:effectLst/>
                <a:latin typeface="Amasis MT Pro" panose="020B0604020202020204" pitchFamily="18" charset="0"/>
              </a:rPr>
              <a:t>2007</a:t>
            </a:r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:Entrée en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2017 l’exploitation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de réseau fait un objet un appel d’offres</a:t>
            </a:r>
          </a:p>
          <a:p>
            <a:r>
              <a:rPr lang="fr-FR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   Gagné par le consortium </a:t>
            </a:r>
            <a:r>
              <a:rPr lang="fr-FR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Smovengo</a:t>
            </a:r>
            <a:r>
              <a:rPr lang="fr-FR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AEB3355-F626-0720-DDD9-A1E4924DD7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55" y="2146961"/>
            <a:ext cx="3491813" cy="2308324"/>
          </a:xfrm>
          <a:prstGeom prst="rect">
            <a:avLst/>
          </a:prstGeom>
        </p:spPr>
      </p:pic>
      <p:sp>
        <p:nvSpPr>
          <p:cNvPr id="24" name="Espace réservé du texte 19">
            <a:extLst>
              <a:ext uri="{FF2B5EF4-FFF2-40B4-BE49-F238E27FC236}">
                <a16:creationId xmlns:a16="http://schemas.microsoft.com/office/drawing/2014/main" id="{686D83DC-16DC-C7BC-D533-745398AB4095}"/>
              </a:ext>
            </a:extLst>
          </p:cNvPr>
          <p:cNvSpPr txBox="1">
            <a:spLocks/>
          </p:cNvSpPr>
          <p:nvPr/>
        </p:nvSpPr>
        <p:spPr>
          <a:xfrm>
            <a:off x="560832" y="3395126"/>
            <a:ext cx="5130599" cy="706438"/>
          </a:xfrm>
          <a:prstGeom prst="rect">
            <a:avLst/>
          </a:prstGeom>
        </p:spPr>
        <p:txBody>
          <a:bodyPr rtlCol="0"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accent1"/>
                </a:solidFill>
              </a:rPr>
              <a:t>2-L’ambition Plan vélo régional: 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3E0B69-5F53-5D12-6871-F5A84D6F7F9B}"/>
              </a:ext>
            </a:extLst>
          </p:cNvPr>
          <p:cNvSpPr txBox="1"/>
          <p:nvPr/>
        </p:nvSpPr>
        <p:spPr>
          <a:xfrm>
            <a:off x="8139355" y="869686"/>
            <a:ext cx="622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dirty="0"/>
              <a:t>Présentation de Vélib’:</a:t>
            </a:r>
          </a:p>
        </p:txBody>
      </p:sp>
    </p:spTree>
    <p:extLst>
      <p:ext uri="{BB962C8B-B14F-4D97-AF65-F5344CB8AC3E}">
        <p14:creationId xmlns:p14="http://schemas.microsoft.com/office/powerpoint/2010/main" val="20829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2DC40C-118B-B218-0096-2E272CA5CF3C}"/>
              </a:ext>
            </a:extLst>
          </p:cNvPr>
          <p:cNvSpPr txBox="1"/>
          <p:nvPr/>
        </p:nvSpPr>
        <p:spPr>
          <a:xfrm>
            <a:off x="8091910" y="843049"/>
            <a:ext cx="4776779" cy="1538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000" i="0" kern="1200" cap="all" spc="-50" baseline="0" dirty="0" err="1">
                <a:solidFill>
                  <a:schemeClr val="accent4">
                    <a:lumMod val="50000"/>
                  </a:schemeClr>
                </a:solidFill>
                <a:effectLst/>
                <a:latin typeface="Broadway" panose="04040905080B02020502" pitchFamily="82" charset="0"/>
                <a:ea typeface="+mj-ea"/>
                <a:cs typeface="+mj-cs"/>
              </a:rPr>
              <a:t>VeliB</a:t>
            </a:r>
            <a:r>
              <a:rPr lang="fr-FR" sz="4000" i="0" kern="1200" cap="all" spc="-50" baseline="0" dirty="0">
                <a:solidFill>
                  <a:schemeClr val="accent4">
                    <a:lumMod val="50000"/>
                  </a:schemeClr>
                </a:solidFill>
                <a:effectLst/>
                <a:latin typeface="Broadway" panose="04040905080B02020502" pitchFamily="82" charset="0"/>
                <a:ea typeface="+mj-ea"/>
                <a:cs typeface="+mj-cs"/>
              </a:rPr>
              <a:t>’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000" cap="all" spc="-50" dirty="0">
                <a:solidFill>
                  <a:schemeClr val="accent4">
                    <a:lumMod val="5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En chiffre</a:t>
            </a:r>
            <a:endParaRPr lang="fr-FR" sz="4000" i="0" kern="1200" cap="all" spc="-50" baseline="0" dirty="0">
              <a:solidFill>
                <a:schemeClr val="accent4">
                  <a:lumMod val="50000"/>
                </a:schemeClr>
              </a:solidFill>
              <a:effectLst/>
              <a:latin typeface="Broadway" panose="04040905080B02020502" pitchFamily="82" charset="0"/>
              <a:ea typeface="+mj-ea"/>
              <a:cs typeface="+mj-cs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4000" i="0" kern="1200" cap="all" spc="-50" baseline="0" dirty="0">
              <a:solidFill>
                <a:schemeClr val="accent4">
                  <a:lumMod val="50000"/>
                </a:schemeClr>
              </a:solidFill>
              <a:effectLst/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C62B8E-3127-7E13-93ED-0965E5C7E7E1}"/>
              </a:ext>
            </a:extLst>
          </p:cNvPr>
          <p:cNvSpPr txBox="1"/>
          <p:nvPr/>
        </p:nvSpPr>
        <p:spPr>
          <a:xfrm>
            <a:off x="5413073" y="1510266"/>
            <a:ext cx="66324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endParaRPr lang="fr-FR" dirty="0">
              <a:solidFill>
                <a:srgbClr val="000000"/>
              </a:solidFill>
              <a:latin typeface="Avenir LT Std"/>
            </a:endParaRPr>
          </a:p>
          <a:p>
            <a:pPr algn="just" fontAlgn="base"/>
            <a:endParaRPr lang="fr-FR" dirty="0">
              <a:solidFill>
                <a:srgbClr val="000000"/>
              </a:solidFill>
              <a:latin typeface="Avenir LT St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Nunito" pitchFamily="2" charset="0"/>
              </a:rPr>
              <a:t>1421  stations</a:t>
            </a:r>
            <a:r>
              <a:rPr lang="fr-FR" b="0" i="0" dirty="0">
                <a:solidFill>
                  <a:srgbClr val="212529"/>
                </a:solidFill>
                <a:effectLst/>
                <a:latin typeface="Nunito" pitchFamily="2" charset="0"/>
              </a:rPr>
              <a:t> à Paris et en Ile-de-France.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12529"/>
                </a:solidFill>
                <a:latin typeface="Nunito" pitchFamily="2" charset="0"/>
              </a:rPr>
              <a:t>58</a:t>
            </a:r>
            <a:r>
              <a:rPr lang="fr-FR" dirty="0">
                <a:solidFill>
                  <a:srgbClr val="212529"/>
                </a:solidFill>
                <a:latin typeface="Nunito" pitchFamily="2" charset="0"/>
              </a:rPr>
              <a:t> communes adhérentes .</a:t>
            </a:r>
            <a:endParaRPr lang="fr-FR" b="0" i="0" dirty="0">
              <a:solidFill>
                <a:srgbClr val="212529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Nunito" pitchFamily="2" charset="0"/>
              </a:rPr>
              <a:t>20 000 vélos</a:t>
            </a:r>
            <a:r>
              <a:rPr lang="fr-FR" b="0" i="0" dirty="0">
                <a:solidFill>
                  <a:srgbClr val="212529"/>
                </a:solidFill>
                <a:effectLst/>
                <a:latin typeface="Nunito" pitchFamily="2" charset="0"/>
              </a:rPr>
              <a:t>, dont 40% à assistance électrique  et 60% mécaniques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12529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Nunito" pitchFamily="2" charset="0"/>
              </a:rPr>
              <a:t>600 000 abonnés:</a:t>
            </a:r>
            <a:r>
              <a:rPr lang="fr-FR" b="0" i="0" dirty="0">
                <a:solidFill>
                  <a:srgbClr val="212529"/>
                </a:solidFill>
                <a:effectLst/>
                <a:latin typeface="Nunito" pitchFamily="2" charset="0"/>
              </a:rPr>
              <a:t> en 2022 presque 360 000 abonnés annuels.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12529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Nunito" pitchFamily="2" charset="0"/>
              </a:rPr>
              <a:t>40  millions de trajets</a:t>
            </a:r>
            <a:r>
              <a:rPr lang="fr-FR" b="0" i="0" dirty="0">
                <a:solidFill>
                  <a:srgbClr val="212529"/>
                </a:solidFill>
                <a:effectLst/>
                <a:latin typeface="Nunito" pitchFamily="2" charset="0"/>
              </a:rPr>
              <a:t> réalisés  en 2022 dont </a:t>
            </a:r>
          </a:p>
          <a:p>
            <a:pPr algn="l"/>
            <a:r>
              <a:rPr lang="fr-FR" dirty="0">
                <a:solidFill>
                  <a:srgbClr val="212529"/>
                </a:solidFill>
                <a:latin typeface="Nunito" pitchFamily="2" charset="0"/>
              </a:rPr>
              <a:t> 51% à VAE </a:t>
            </a:r>
            <a:r>
              <a:rPr lang="fr-FR" b="0" i="0" dirty="0">
                <a:solidFill>
                  <a:srgbClr val="212529"/>
                </a:solidFill>
                <a:effectLst/>
                <a:latin typeface="Nunito" pitchFamily="2" charset="0"/>
              </a:rPr>
              <a:t>(vélo assistante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Nunito" pitchFamily="2" charset="0"/>
              </a:rPr>
              <a:t>electrique</a:t>
            </a:r>
            <a:r>
              <a:rPr lang="fr-FR" b="0" i="0" dirty="0">
                <a:solidFill>
                  <a:srgbClr val="212529"/>
                </a:solidFill>
                <a:effectLst/>
                <a:latin typeface="Nunito" pitchFamily="2" charset="0"/>
              </a:rPr>
              <a:t>)</a:t>
            </a:r>
          </a:p>
          <a:p>
            <a:pPr algn="l"/>
            <a:r>
              <a:rPr lang="fr-FR" dirty="0">
                <a:solidFill>
                  <a:srgbClr val="212529"/>
                </a:solidFill>
                <a:latin typeface="Nunito" pitchFamily="2" charset="0"/>
              </a:rPr>
              <a:t>. 116 Millions de </a:t>
            </a:r>
            <a:endParaRPr lang="fr-FR" b="0" i="0" dirty="0">
              <a:solidFill>
                <a:srgbClr val="212529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12529"/>
              </a:solidFill>
              <a:effectLst/>
              <a:latin typeface="Nunito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Nunito" pitchFamily="2" charset="0"/>
              </a:rPr>
              <a:t>À Paris, </a:t>
            </a:r>
            <a:r>
              <a:rPr lang="fr-FR" i="0" dirty="0">
                <a:solidFill>
                  <a:srgbClr val="212529"/>
                </a:solidFill>
                <a:effectLst/>
                <a:latin typeface="Nunito" pitchFamily="2" charset="0"/>
              </a:rPr>
              <a:t>tous les 300 mètres, une station Vélib' est installée.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12529"/>
              </a:solidFill>
              <a:effectLst/>
              <a:latin typeface="Nunito" pitchFamily="2" charset="0"/>
            </a:endParaRPr>
          </a:p>
          <a:p>
            <a:pPr algn="just" fontAlgn="base"/>
            <a:endParaRPr lang="fr-FR" i="0" dirty="0">
              <a:solidFill>
                <a:srgbClr val="000000"/>
              </a:solidFill>
              <a:effectLst/>
              <a:latin typeface="Avenir LT Std"/>
            </a:endParaRPr>
          </a:p>
          <a:p>
            <a:pPr algn="just" fontAlgn="base"/>
            <a:endParaRPr lang="fr-FR" dirty="0">
              <a:solidFill>
                <a:srgbClr val="000000"/>
              </a:solidFill>
              <a:latin typeface="Avenir LT Std"/>
            </a:endParaRPr>
          </a:p>
          <a:p>
            <a:pPr algn="just" fontAlgn="base"/>
            <a:endParaRPr lang="fr-FR" b="0" i="0" dirty="0">
              <a:solidFill>
                <a:srgbClr val="000000"/>
              </a:solidFill>
              <a:effectLst/>
              <a:latin typeface="Avenir LT St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0C592E-8AF3-8E57-5B7C-E742681F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2" y="281439"/>
            <a:ext cx="5203574" cy="591160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B9E7F69-B529-AA38-ECD5-D29673003EDE}"/>
              </a:ext>
            </a:extLst>
          </p:cNvPr>
          <p:cNvSpPr txBox="1">
            <a:spLocks/>
          </p:cNvSpPr>
          <p:nvPr/>
        </p:nvSpPr>
        <p:spPr>
          <a:xfrm>
            <a:off x="7623969" y="5850675"/>
            <a:ext cx="3598815" cy="103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L’ambition PDG, Stéphane Volant ? </a:t>
            </a:r>
            <a:b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Doubler le réseau Vélib’, </a:t>
            </a:r>
            <a:br>
              <a:rPr lang="fr-FR" sz="1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sz="4400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1CE15-6CE0-A268-22EC-8D4E6FF5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16" y="5685383"/>
            <a:ext cx="835152" cy="8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e 3">
            <a:extLst>
              <a:ext uri="{FF2B5EF4-FFF2-40B4-BE49-F238E27FC236}">
                <a16:creationId xmlns:a16="http://schemas.microsoft.com/office/drawing/2014/main" id="{96B1DD7E-0645-0FEF-74BB-B66704C5D4BB}"/>
              </a:ext>
            </a:extLst>
          </p:cNvPr>
          <p:cNvSpPr/>
          <p:nvPr/>
        </p:nvSpPr>
        <p:spPr>
          <a:xfrm>
            <a:off x="6778928" y="45177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5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57380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14C3BB8-6B16-B27C-3CFC-4E2D5EB2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36" y="1944084"/>
            <a:ext cx="4843757" cy="19820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6AF478-D2F6-8966-F26C-2C545972BA22}"/>
              </a:ext>
            </a:extLst>
          </p:cNvPr>
          <p:cNvSpPr txBox="1"/>
          <p:nvPr/>
        </p:nvSpPr>
        <p:spPr>
          <a:xfrm>
            <a:off x="744308" y="629201"/>
            <a:ext cx="5505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212529"/>
              </a:solidFill>
              <a:latin typeface="Nunito" pitchFamily="2" charset="0"/>
            </a:endParaRPr>
          </a:p>
          <a:p>
            <a:endParaRPr lang="fr-FR" b="1" dirty="0">
              <a:solidFill>
                <a:srgbClr val="212529"/>
              </a:solidFill>
              <a:latin typeface="Nunito" pitchFamily="2" charset="0"/>
            </a:endParaRPr>
          </a:p>
          <a:p>
            <a:endParaRPr lang="fr-FR" b="1" dirty="0">
              <a:solidFill>
                <a:srgbClr val="212529"/>
              </a:solidFill>
              <a:latin typeface="Nunito" pitchFamily="2" charset="0"/>
            </a:endParaRPr>
          </a:p>
          <a:p>
            <a:endParaRPr lang="fr-FR" b="1" dirty="0">
              <a:solidFill>
                <a:srgbClr val="212529"/>
              </a:solidFill>
              <a:latin typeface="Nunito" pitchFamily="2" charset="0"/>
            </a:endParaRPr>
          </a:p>
          <a:p>
            <a:r>
              <a:rPr lang="fr-FR" b="0" i="0" dirty="0">
                <a:solidFill>
                  <a:srgbClr val="212529"/>
                </a:solidFill>
                <a:effectLst/>
                <a:latin typeface="Nunito" pitchFamily="2" charset="0"/>
              </a:rPr>
              <a:t>Les emplacements des stations Vélib’ sont étudiés et choisis par les communes afin d’offrir un maximum d’accessibilité aux utilisateurs et de s’intégrer au mieux dans l’espace public.</a:t>
            </a:r>
            <a:endParaRPr lang="fr-FR" b="1" i="0" dirty="0">
              <a:solidFill>
                <a:srgbClr val="212529"/>
              </a:solidFill>
              <a:effectLst/>
              <a:latin typeface="Nunito" pitchFamily="2" charset="0"/>
            </a:endParaRPr>
          </a:p>
          <a:p>
            <a:endParaRPr lang="fr-FR" b="1" dirty="0">
              <a:solidFill>
                <a:srgbClr val="212529"/>
              </a:solidFill>
              <a:latin typeface="Nunito" pitchFamily="2" charset="0"/>
            </a:endParaRPr>
          </a:p>
          <a:p>
            <a:r>
              <a:rPr lang="fr-FR" b="1" i="0" dirty="0" err="1">
                <a:solidFill>
                  <a:srgbClr val="212529"/>
                </a:solidFill>
                <a:effectLst/>
                <a:latin typeface="Nunito" pitchFamily="2" charset="0"/>
              </a:rPr>
              <a:t>Smovengo</a:t>
            </a:r>
            <a:r>
              <a:rPr lang="fr-FR" b="0" i="0" dirty="0">
                <a:solidFill>
                  <a:srgbClr val="212529"/>
                </a:solidFill>
                <a:effectLst/>
                <a:latin typeface="Nunito" pitchFamily="2" charset="0"/>
              </a:rPr>
              <a:t>, opérateur de Vélib’ Métropole, emploie près de 500 collaborateurs pour la maintenance et la régulation du service public.</a:t>
            </a:r>
          </a:p>
          <a:p>
            <a:endParaRPr lang="fr-FR" dirty="0">
              <a:solidFill>
                <a:srgbClr val="212529"/>
              </a:solidFill>
              <a:latin typeface="Nunito" pitchFamily="2" charset="0"/>
            </a:endParaRPr>
          </a:p>
          <a:p>
            <a:r>
              <a:rPr lang="fr-FR" i="0" dirty="0">
                <a:solidFill>
                  <a:srgbClr val="212529"/>
                </a:solidFill>
                <a:effectLst/>
                <a:latin typeface="Nunito" pitchFamily="2" charset="0"/>
              </a:rPr>
              <a:t>Le saviez-vous ? Au plus fort de la fréquentation saisonnière, chaque vélo est réutilisé plus de 10 fois par jour en moyenne.</a:t>
            </a:r>
            <a:endParaRPr lang="fr-FR" dirty="0">
              <a:solidFill>
                <a:srgbClr val="212529"/>
              </a:solidFill>
              <a:latin typeface="Nunito" pitchFamily="2" charset="0"/>
            </a:endParaRPr>
          </a:p>
          <a:p>
            <a:endParaRPr lang="fr-FR" dirty="0">
              <a:solidFill>
                <a:srgbClr val="212529"/>
              </a:solidFill>
              <a:latin typeface="Nunito" pitchFamily="2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B843F8-E53E-38E5-8742-B4841ADD7CF1}"/>
              </a:ext>
            </a:extLst>
          </p:cNvPr>
          <p:cNvSpPr txBox="1"/>
          <p:nvPr/>
        </p:nvSpPr>
        <p:spPr>
          <a:xfrm>
            <a:off x="7152540" y="809010"/>
            <a:ext cx="4776779" cy="1538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000" cap="all" spc="-50" dirty="0">
                <a:solidFill>
                  <a:schemeClr val="accent4">
                    <a:lumMod val="5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Atelier Vélib’:</a:t>
            </a:r>
            <a:endParaRPr lang="fr-FR" sz="4000" i="0" kern="1200" cap="all" spc="-50" baseline="0" dirty="0">
              <a:solidFill>
                <a:schemeClr val="accent4">
                  <a:lumMod val="50000"/>
                </a:schemeClr>
              </a:solidFill>
              <a:effectLst/>
              <a:latin typeface="Broadway" panose="04040905080B02020502" pitchFamily="82" charset="0"/>
              <a:ea typeface="+mj-ea"/>
              <a:cs typeface="+mj-cs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4000" i="0" kern="1200" cap="all" spc="-50" baseline="0" dirty="0">
              <a:solidFill>
                <a:schemeClr val="accent4">
                  <a:lumMod val="50000"/>
                </a:schemeClr>
              </a:solidFill>
              <a:effectLst/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7" name="Ovale 3">
            <a:extLst>
              <a:ext uri="{FF2B5EF4-FFF2-40B4-BE49-F238E27FC236}">
                <a16:creationId xmlns:a16="http://schemas.microsoft.com/office/drawing/2014/main" id="{767FBEE7-23A6-BCB1-5AC5-1E01B6C6F2A9}"/>
              </a:ext>
            </a:extLst>
          </p:cNvPr>
          <p:cNvSpPr/>
          <p:nvPr/>
        </p:nvSpPr>
        <p:spPr>
          <a:xfrm>
            <a:off x="6096000" y="578219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5"/>
                </a:solidFill>
              </a:rPr>
              <a:t>T2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77311E-7DB1-5A03-0305-EB2F78725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540" y="3515234"/>
            <a:ext cx="4791075" cy="9525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AE41ECA5-724F-9BB5-4868-8436D0AEE5C1}"/>
              </a:ext>
            </a:extLst>
          </p:cNvPr>
          <p:cNvSpPr txBox="1">
            <a:spLocks/>
          </p:cNvSpPr>
          <p:nvPr/>
        </p:nvSpPr>
        <p:spPr>
          <a:xfrm>
            <a:off x="7840377" y="5707514"/>
            <a:ext cx="3598815" cy="849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Expert,des</a:t>
            </a:r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mobilites</a:t>
            </a:r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douces,transport</a:t>
            </a:r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durable.</a:t>
            </a:r>
            <a:endParaRPr lang="fr-FR" sz="4400" b="1" dirty="0">
              <a:solidFill>
                <a:srgbClr val="7030A0"/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7676DE2-C8D0-15F4-F9A8-3D76F6D9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16" y="5685383"/>
            <a:ext cx="835152" cy="8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87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3EA1EC9-4B3F-F048-4715-841ED854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2100" y="1009650"/>
            <a:ext cx="6057900" cy="45910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45055E5-8AEF-8899-52F5-9F97E20FD643}"/>
              </a:ext>
            </a:extLst>
          </p:cNvPr>
          <p:cNvSpPr txBox="1"/>
          <p:nvPr/>
        </p:nvSpPr>
        <p:spPr>
          <a:xfrm>
            <a:off x="8674433" y="6341705"/>
            <a:ext cx="3517567" cy="583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fr-FR" b="1" i="0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Vélib’ Métropole 24h/24 !</a:t>
            </a:r>
            <a:endParaRPr lang="fr-FR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8BC474-60B8-EB4D-E8EC-CE218DBF3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60" y="5109214"/>
            <a:ext cx="3245014" cy="1524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4C2C21-4FCE-E741-C048-547D6BDDE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610" y="2311910"/>
            <a:ext cx="4066458" cy="19865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EAA8432-FF75-268E-891A-03E17706434F}"/>
              </a:ext>
            </a:extLst>
          </p:cNvPr>
          <p:cNvSpPr txBox="1"/>
          <p:nvPr/>
        </p:nvSpPr>
        <p:spPr>
          <a:xfrm>
            <a:off x="4933950" y="269816"/>
            <a:ext cx="592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highlight>
                  <a:srgbClr val="0000FF"/>
                </a:highlight>
              </a:rPr>
              <a:t>LES CARACTÉRISTIQUES TECHNIQUES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99A883-7861-6BC6-F637-AB73B08D0BA8}"/>
              </a:ext>
            </a:extLst>
          </p:cNvPr>
          <p:cNvSpPr txBox="1"/>
          <p:nvPr/>
        </p:nvSpPr>
        <p:spPr>
          <a:xfrm>
            <a:off x="1195171" y="551750"/>
            <a:ext cx="3837995" cy="1538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000" cap="all" spc="-50" dirty="0">
                <a:solidFill>
                  <a:srgbClr val="FFFF00"/>
                </a:solidFill>
                <a:latin typeface="Broadway" panose="04040905080B02020502" pitchFamily="82" charset="0"/>
                <a:ea typeface="+mj-ea"/>
                <a:cs typeface="+mj-cs"/>
              </a:rPr>
              <a:t>Atelier Vélib’:</a:t>
            </a:r>
            <a:endParaRPr lang="fr-FR" sz="4000" i="0" kern="1200" cap="all" spc="-50" baseline="0" dirty="0">
              <a:solidFill>
                <a:srgbClr val="FFFF00"/>
              </a:solidFill>
              <a:effectLst/>
              <a:latin typeface="Broadway" panose="04040905080B02020502" pitchFamily="82" charset="0"/>
              <a:ea typeface="+mj-ea"/>
              <a:cs typeface="+mj-cs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4000" i="0" kern="1200" cap="all" spc="-50" baseline="0" dirty="0">
              <a:solidFill>
                <a:schemeClr val="accent4">
                  <a:lumMod val="50000"/>
                </a:schemeClr>
              </a:solidFill>
              <a:effectLst/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6" name="Ovale 3">
            <a:extLst>
              <a:ext uri="{FF2B5EF4-FFF2-40B4-BE49-F238E27FC236}">
                <a16:creationId xmlns:a16="http://schemas.microsoft.com/office/drawing/2014/main" id="{D28434D6-E6B1-A804-5B76-E097A65FD071}"/>
              </a:ext>
            </a:extLst>
          </p:cNvPr>
          <p:cNvSpPr/>
          <p:nvPr/>
        </p:nvSpPr>
        <p:spPr>
          <a:xfrm>
            <a:off x="262681" y="330203"/>
            <a:ext cx="932490" cy="8774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5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41215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9">
            <a:extLst>
              <a:ext uri="{FF2B5EF4-FFF2-40B4-BE49-F238E27FC236}">
                <a16:creationId xmlns:a16="http://schemas.microsoft.com/office/drawing/2014/main" id="{832D2001-3431-55B7-A95D-6220DAE2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36" y="146428"/>
            <a:ext cx="10374803" cy="86919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key Performance Indice :</a:t>
            </a:r>
          </a:p>
        </p:txBody>
      </p:sp>
      <p:sp>
        <p:nvSpPr>
          <p:cNvPr id="6" name="Ovale 4">
            <a:extLst>
              <a:ext uri="{FF2B5EF4-FFF2-40B4-BE49-F238E27FC236}">
                <a16:creationId xmlns:a16="http://schemas.microsoft.com/office/drawing/2014/main" id="{012F72D2-4AD0-C3E1-AED4-48EF7005CAB8}"/>
              </a:ext>
            </a:extLst>
          </p:cNvPr>
          <p:cNvSpPr/>
          <p:nvPr/>
        </p:nvSpPr>
        <p:spPr>
          <a:xfrm>
            <a:off x="437161" y="14642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FEACAD-C529-B28E-7BDE-5CF8EBCC8C00}"/>
              </a:ext>
            </a:extLst>
          </p:cNvPr>
          <p:cNvSpPr txBox="1"/>
          <p:nvPr/>
        </p:nvSpPr>
        <p:spPr>
          <a:xfrm>
            <a:off x="293510" y="1818061"/>
            <a:ext cx="10925675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Répartition des stations par commune (Mai)</a:t>
            </a:r>
            <a:endParaRPr lang="fr-FR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1 418 stations :</a:t>
            </a:r>
            <a:endParaRPr lang="fr-FR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33375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Paris : 986 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333375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Couronne : 432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fr-FR" b="0" dirty="0">
                <a:effectLst/>
              </a:rPr>
            </a:b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 communes équipées</a:t>
            </a:r>
            <a:endParaRPr lang="fr-FR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 descr="Capture d’écran">
            <a:extLst>
              <a:ext uri="{FF2B5EF4-FFF2-40B4-BE49-F238E27FC236}">
                <a16:creationId xmlns:a16="http://schemas.microsoft.com/office/drawing/2014/main" id="{E581C9B0-0FEC-B358-83D7-6559989A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760" y="3455018"/>
            <a:ext cx="3943350" cy="30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69A591E3-DF1D-1A4C-F4EB-671CF07B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990" y="-274777"/>
            <a:ext cx="2639120" cy="830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sz="1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26%</a:t>
            </a: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74%</a:t>
            </a: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0197FD23-C095-E9B3-12F2-B985C594E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38858"/>
              </p:ext>
            </p:extLst>
          </p:nvPr>
        </p:nvGraphicFramePr>
        <p:xfrm>
          <a:off x="293511" y="4482517"/>
          <a:ext cx="5838825" cy="185166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3797185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4467484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4137402026"/>
                    </a:ext>
                  </a:extLst>
                </a:gridCol>
              </a:tblGrid>
              <a:tr h="80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Commune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 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d'habitants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Répartition des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stations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Vélib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04492"/>
                  </a:ext>
                </a:extLst>
              </a:tr>
              <a:tr h="39089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Paris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9060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Petite couronne 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(92, 93, 94)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4,76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78366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E71207B7-EB2E-6596-659B-8B50FCB7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0" y="38690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C0B463-233F-C59B-5D32-64B2AC53CF29}"/>
              </a:ext>
            </a:extLst>
          </p:cNvPr>
          <p:cNvSpPr txBox="1"/>
          <p:nvPr/>
        </p:nvSpPr>
        <p:spPr>
          <a:xfrm>
            <a:off x="43527" y="6334177"/>
            <a:ext cx="194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Source : INSEE</a:t>
            </a:r>
            <a:endParaRPr lang="fr-FR" b="1" dirty="0">
              <a:solidFill>
                <a:srgbClr val="00B0F0"/>
              </a:solidFill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DE9BC4F3-102D-99F8-BB7A-9BF23BD1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237" y="5716923"/>
            <a:ext cx="835152" cy="8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A352F699-2589-CE03-BB0B-F97DBFCCDE3D}"/>
              </a:ext>
            </a:extLst>
          </p:cNvPr>
          <p:cNvSpPr txBox="1">
            <a:spLocks/>
          </p:cNvSpPr>
          <p:nvPr/>
        </p:nvSpPr>
        <p:spPr>
          <a:xfrm>
            <a:off x="8701847" y="6028686"/>
            <a:ext cx="3598815" cy="849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Répartition des stations 2022</a:t>
            </a:r>
            <a:endParaRPr lang="fr-FR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9">
            <a:extLst>
              <a:ext uri="{FF2B5EF4-FFF2-40B4-BE49-F238E27FC236}">
                <a16:creationId xmlns:a16="http://schemas.microsoft.com/office/drawing/2014/main" id="{832D2001-3431-55B7-A95D-6220DAE2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36" y="146428"/>
            <a:ext cx="10374803" cy="86919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key Performance Indice :</a:t>
            </a:r>
          </a:p>
        </p:txBody>
      </p:sp>
      <p:sp>
        <p:nvSpPr>
          <p:cNvPr id="6" name="Ovale 4">
            <a:extLst>
              <a:ext uri="{FF2B5EF4-FFF2-40B4-BE49-F238E27FC236}">
                <a16:creationId xmlns:a16="http://schemas.microsoft.com/office/drawing/2014/main" id="{012F72D2-4AD0-C3E1-AED4-48EF7005CAB8}"/>
              </a:ext>
            </a:extLst>
          </p:cNvPr>
          <p:cNvSpPr/>
          <p:nvPr/>
        </p:nvSpPr>
        <p:spPr>
          <a:xfrm>
            <a:off x="437161" y="14642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FEACAD-C529-B28E-7BDE-5CF8EBCC8C00}"/>
              </a:ext>
            </a:extLst>
          </p:cNvPr>
          <p:cNvSpPr txBox="1"/>
          <p:nvPr/>
        </p:nvSpPr>
        <p:spPr>
          <a:xfrm>
            <a:off x="450483" y="1404826"/>
            <a:ext cx="10641189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40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Répartition des stations par commune (Juin)</a:t>
            </a:r>
            <a:endParaRPr lang="fr-FR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1 420stations :</a:t>
            </a:r>
            <a:endParaRPr lang="fr-FR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33375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Paris : 988 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333375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Couronne : 432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fr-FR" b="0" dirty="0">
                <a:effectLst/>
              </a:rPr>
            </a:b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 communes équipées</a:t>
            </a:r>
            <a:endParaRPr lang="fr-FR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0197FD23-C095-E9B3-12F2-B985C594E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2992"/>
              </p:ext>
            </p:extLst>
          </p:nvPr>
        </p:nvGraphicFramePr>
        <p:xfrm>
          <a:off x="293511" y="4482517"/>
          <a:ext cx="5838825" cy="185166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3797185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4467484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4137402026"/>
                    </a:ext>
                  </a:extLst>
                </a:gridCol>
              </a:tblGrid>
              <a:tr h="80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Commune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 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d'habitants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Répartition des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stations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Vélib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04492"/>
                  </a:ext>
                </a:extLst>
              </a:tr>
              <a:tr h="39089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Paris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9060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Petite couronne </a:t>
                      </a:r>
                      <a:endParaRPr lang="fr-FR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(92, 93, 94)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4,76 millions</a:t>
                      </a:r>
                      <a:endParaRPr lang="fr-F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30,6%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78366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E71207B7-EB2E-6596-659B-8B50FCB7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" y="3651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5FBE44-88D9-8768-EAC1-3DD1A815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11" y="1999844"/>
            <a:ext cx="5961104" cy="399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D943CEE-F82A-4C82-EA6E-2F51DFAA8B24}"/>
              </a:ext>
            </a:extLst>
          </p:cNvPr>
          <p:cNvSpPr txBox="1"/>
          <p:nvPr/>
        </p:nvSpPr>
        <p:spPr>
          <a:xfrm>
            <a:off x="293511" y="6396335"/>
            <a:ext cx="1765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Source : INSEE</a:t>
            </a:r>
            <a:endParaRPr lang="fr-FR" b="1" dirty="0">
              <a:solidFill>
                <a:srgbClr val="00B0F0"/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896B6D2-01B9-1E15-5E02-5B976ED8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028" y="5848259"/>
            <a:ext cx="835152" cy="8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53B2CBDD-3BF7-7E79-71EC-847A4FDAD9CD}"/>
              </a:ext>
            </a:extLst>
          </p:cNvPr>
          <p:cNvSpPr txBox="1">
            <a:spLocks/>
          </p:cNvSpPr>
          <p:nvPr/>
        </p:nvSpPr>
        <p:spPr>
          <a:xfrm>
            <a:off x="8739940" y="6072992"/>
            <a:ext cx="3598815" cy="849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Répartition des stations 2022</a:t>
            </a:r>
            <a:endParaRPr lang="fr-FR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00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{D5D849F3-0BD0-4217-AE28-33D2C21F5A0A}tf22712842_win32</Template>
  <TotalTime>705</TotalTime>
  <Words>874</Words>
  <Application>Microsoft Office PowerPoint</Application>
  <PresentationFormat>Grand écran</PresentationFormat>
  <Paragraphs>225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6" baseType="lpstr">
      <vt:lpstr>Amasis MT Pro</vt:lpstr>
      <vt:lpstr>Amasis MT Pro Black</vt:lpstr>
      <vt:lpstr>Arial</vt:lpstr>
      <vt:lpstr>Avenir LT Std</vt:lpstr>
      <vt:lpstr>Baskerville Old Face</vt:lpstr>
      <vt:lpstr>Bookman Old Style</vt:lpstr>
      <vt:lpstr>Broadway</vt:lpstr>
      <vt:lpstr>Calibri</vt:lpstr>
      <vt:lpstr>Franklin Gothic Book</vt:lpstr>
      <vt:lpstr>Georgia</vt:lpstr>
      <vt:lpstr>Noto Sans Symbols</vt:lpstr>
      <vt:lpstr>Nunito</vt:lpstr>
      <vt:lpstr>Symbol</vt:lpstr>
      <vt:lpstr>1_RetrospectVTI</vt:lpstr>
      <vt:lpstr>Capst         ne N°3</vt:lpstr>
      <vt:lpstr>Feuille de route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key Performance Indice :</vt:lpstr>
      <vt:lpstr> key Performance Indice :</vt:lpstr>
      <vt:lpstr> key Performance Indice :</vt:lpstr>
      <vt:lpstr> key Performance Indice :</vt:lpstr>
      <vt:lpstr> key Performance Indice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         ne N°3</dc:title>
  <dc:creator>hayet GAUTIER</dc:creator>
  <cp:lastModifiedBy>hayet GAUTIER</cp:lastModifiedBy>
  <cp:revision>2</cp:revision>
  <dcterms:created xsi:type="dcterms:W3CDTF">2022-09-04T11:28:42Z</dcterms:created>
  <dcterms:modified xsi:type="dcterms:W3CDTF">2022-09-05T14:44:23Z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