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-italic.fntdata"/><Relationship Id="rId24" Type="http://schemas.openxmlformats.org/officeDocument/2006/relationships/slide" Target="slides/slide20.xml"/><Relationship Id="rId46" Type="http://schemas.openxmlformats.org/officeDocument/2006/relationships/font" Target="fonts/Oswald-regular.fntdata"/><Relationship Id="rId23" Type="http://schemas.openxmlformats.org/officeDocument/2006/relationships/slide" Target="slides/slide19.xml"/><Relationship Id="rId45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swald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de2135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de2135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de2135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de2135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de2135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de2135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de2135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de2135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ba7196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ba7196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f16501f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f16501f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f16501f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f16501f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f16501f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f16501f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f16501f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f16501f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ba7196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ba7196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299753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299753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5da3c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5da3c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5da3c6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5da3c6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5da3c6e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5da3c6e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5da3c6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5da3c6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6e1970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6e1970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6e1970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6e1970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6e197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6e197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6e1970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6e1970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5da3c6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5da3c6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ba7196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ba7196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ba7196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ba7196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6ee82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6ee82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6ee829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6ee829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6ee829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6ee829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ec954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ec954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ba7196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ba7196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0ba7196c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0ba7196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0ba7196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0ba7196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f433d6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f433d6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b6b36ea5_2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b6b36ea5_2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b6b36ea5_2_2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b6b36ea5_2_2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b6b36ea5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b6b36ea5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b6b36ea5_2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b6b36ea5_2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de213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de213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p3q5zWCw8J4&amp;t=217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09850" y="3254050"/>
            <a:ext cx="87243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74175" y="214275"/>
            <a:ext cx="8770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➢"/>
            </a:pPr>
            <a:r>
              <a:rPr lang="en" sz="2400">
                <a:solidFill>
                  <a:srgbClr val="EEEEEE"/>
                </a:solidFill>
              </a:rPr>
              <a:t>S</a:t>
            </a:r>
            <a:r>
              <a:rPr lang="en" sz="2400">
                <a:solidFill>
                  <a:srgbClr val="EEEEEE"/>
                </a:solidFill>
              </a:rPr>
              <a:t>RAM 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stores a bit using a six-transistor circuit and latch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Faster than DRAM.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Can not be stored many bits per chip and Uses More power.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retains data values without recharging cells.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Generates More heat.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Used for cache.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Random Only Memory (ROM)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❖"/>
            </a:pPr>
            <a:r>
              <a:rPr lang="en" sz="2400">
                <a:solidFill>
                  <a:srgbClr val="EEEEEE"/>
                </a:solidFill>
              </a:rPr>
              <a:t>It is not volatile (does not </a:t>
            </a:r>
            <a:r>
              <a:rPr lang="en" sz="2400">
                <a:solidFill>
                  <a:schemeClr val="dk1"/>
                </a:solidFill>
              </a:rPr>
              <a:t>erases the data if the system is turned off or interrupted).</a:t>
            </a:r>
            <a:endParaRPr sz="2400">
              <a:solidFill>
                <a:srgbClr val="EEEEEE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❖"/>
            </a:pPr>
            <a:r>
              <a:rPr lang="en" sz="2400">
                <a:solidFill>
                  <a:srgbClr val="EEEEEE"/>
                </a:solidFill>
              </a:rPr>
              <a:t>It is much slower than the RA</a:t>
            </a:r>
            <a:r>
              <a:rPr lang="en" sz="2400">
                <a:solidFill>
                  <a:srgbClr val="EEEEEE"/>
                </a:solidFill>
              </a:rPr>
              <a:t>M</a:t>
            </a:r>
            <a:endParaRPr sz="2400">
              <a:solidFill>
                <a:srgbClr val="EEEEEE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❖"/>
            </a:pPr>
            <a:r>
              <a:rPr lang="en" sz="2400">
                <a:solidFill>
                  <a:srgbClr val="EEEEEE"/>
                </a:solidFill>
              </a:rPr>
              <a:t>Data stored in ROM can only be modified slowly, with difficulty, or not at all, so it is mainly used to store firmware or application software in plug-in cartridges.</a:t>
            </a:r>
            <a:endParaRPr sz="24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22600" y="483800"/>
            <a:ext cx="8520600" cy="4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Char char="➢"/>
            </a:pPr>
            <a:r>
              <a:rPr lang="en" sz="1800">
                <a:solidFill>
                  <a:srgbClr val="EEEEEE"/>
                </a:solidFill>
              </a:rPr>
              <a:t>PROM </a:t>
            </a:r>
            <a:endParaRPr sz="1800">
              <a:solidFill>
                <a:srgbClr val="EEEEEE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Char char="■"/>
            </a:pPr>
            <a:r>
              <a:rPr lang="en" sz="1800">
                <a:solidFill>
                  <a:srgbClr val="EEEEEE"/>
                </a:solidFill>
              </a:rPr>
              <a:t>Programmed by the user.</a:t>
            </a:r>
            <a:endParaRPr sz="1800">
              <a:solidFill>
                <a:srgbClr val="EEEEEE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Char char="■"/>
            </a:pPr>
            <a:r>
              <a:rPr lang="en" sz="1800">
                <a:solidFill>
                  <a:srgbClr val="EEEEEE"/>
                </a:solidFill>
              </a:rPr>
              <a:t>Data and </a:t>
            </a:r>
            <a:r>
              <a:rPr lang="en" sz="1800">
                <a:solidFill>
                  <a:srgbClr val="EEEEEE"/>
                </a:solidFill>
              </a:rPr>
              <a:t>Instruction</a:t>
            </a:r>
            <a:r>
              <a:rPr lang="en" sz="1800">
                <a:solidFill>
                  <a:srgbClr val="EEEEEE"/>
                </a:solidFill>
              </a:rPr>
              <a:t> cannot be changed.</a:t>
            </a:r>
            <a:endParaRPr sz="1800">
              <a:solidFill>
                <a:srgbClr val="EEEEE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Char char="➢"/>
            </a:pPr>
            <a:r>
              <a:rPr lang="en" sz="1800">
                <a:solidFill>
                  <a:srgbClr val="EEEEEE"/>
                </a:solidFill>
              </a:rPr>
              <a:t>EPROM</a:t>
            </a:r>
            <a:endParaRPr sz="1800">
              <a:solidFill>
                <a:srgbClr val="EEEEEE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Char char="■"/>
            </a:pPr>
            <a:r>
              <a:rPr lang="en" sz="1800">
                <a:solidFill>
                  <a:srgbClr val="EEEEEE"/>
                </a:solidFill>
              </a:rPr>
              <a:t>Data in this memory chip can be erased by exposing it to </a:t>
            </a:r>
            <a:r>
              <a:rPr lang="en" sz="1800" u="sng">
                <a:solidFill>
                  <a:srgbClr val="EEEEEE"/>
                </a:solidFill>
              </a:rPr>
              <a:t>high-intensity UV light.</a:t>
            </a:r>
            <a:endParaRPr sz="1800" u="sng">
              <a:solidFill>
                <a:srgbClr val="EEEEE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Char char="➢"/>
            </a:pPr>
            <a:r>
              <a:rPr lang="en" sz="1800">
                <a:solidFill>
                  <a:srgbClr val="EEEEEE"/>
                </a:solidFill>
              </a:rPr>
              <a:t>EEPROM</a:t>
            </a:r>
            <a:r>
              <a:rPr lang="en" sz="1800">
                <a:solidFill>
                  <a:srgbClr val="EEEEEE"/>
                </a:solidFill>
              </a:rPr>
              <a:t> </a:t>
            </a:r>
            <a:endParaRPr sz="1800">
              <a:solidFill>
                <a:srgbClr val="EEEEEE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Char char="■"/>
            </a:pPr>
            <a:r>
              <a:rPr lang="en" sz="1800">
                <a:solidFill>
                  <a:srgbClr val="EEEEEE"/>
                </a:solidFill>
              </a:rPr>
              <a:t>Data in this memory can be electrically erased using </a:t>
            </a:r>
            <a:r>
              <a:rPr lang="en" sz="1800" u="sng">
                <a:solidFill>
                  <a:srgbClr val="EEEEEE"/>
                </a:solidFill>
              </a:rPr>
              <a:t>field electron emission.</a:t>
            </a:r>
            <a:endParaRPr sz="1800" u="sng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850325"/>
            <a:ext cx="85206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Additional 5 minute video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5700"/>
            <a:ext cx="57150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System Memory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Registers </a:t>
            </a:r>
            <a:r>
              <a:rPr lang="en"/>
              <a:t>- Processor’s storage locations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Cache (L1 and L2)</a:t>
            </a:r>
            <a:r>
              <a:rPr lang="en"/>
              <a:t> - Where frequently used data is temporarily stored (very high-speed)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Main Memory</a:t>
            </a:r>
            <a:r>
              <a:rPr lang="en"/>
              <a:t> - Connected to the cache memory but slower.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Secondary Memory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the data not directly accessed by the CPU - must me transferred to the main system memory for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Consists of hard disk drives (either solid state or magnetic)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Off-line Bulk Memory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human or robotic involvement and must be transferred to secondary memory for the system to be able to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Tertiary memory </a:t>
            </a:r>
            <a:r>
              <a:rPr lang="en"/>
              <a:t>- Such as optical jukeboxes and tape libraries (Robotic arm mounts and dismounts the discs and tapes)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Off-line Storage </a:t>
            </a:r>
            <a:r>
              <a:rPr lang="en"/>
              <a:t>- Such as flash drives, external hard drives, optical discs,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Locality of Reference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of the memory into groups. This is based on the idea that when information is requested and accessed, the information around it has a higher probability of being accessed in the near future. Therefore, blocks of information are transferred to higher memory in anticipation of this concept.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Temporal Locality</a:t>
            </a:r>
            <a:r>
              <a:rPr lang="en"/>
              <a:t> - Recently accessed data will be used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Spatial Locality</a:t>
            </a:r>
            <a:r>
              <a:rPr lang="en"/>
              <a:t> - Data around the requested data will also be accessed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Sequential Locality </a:t>
            </a:r>
            <a:r>
              <a:rPr lang="en"/>
              <a:t>- Data is accessed in a linear fashion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Memory- What is it?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High-speed static random access memory (SRAM) that a computer can access faster than regular random access memory (RAM).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integrated into the CPU chip.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store program </a:t>
            </a:r>
            <a:r>
              <a:rPr lang="en"/>
              <a:t>instructions</a:t>
            </a:r>
            <a:r>
              <a:rPr lang="en"/>
              <a:t> and data that are used repeatedly in the operation of programs or information that the CPU might need next.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Loses data once power is no longer supplied.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4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Group 3 Roles:</a:t>
            </a:r>
            <a:endParaRPr sz="21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Thuy Hoang- Team Leader &amp; Virtual Memory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Michael Toronto- Cache Memory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Elise Kurtz- Memory Hierarchy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Abifatah Kedirp- Types of Memory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Samantha Larsen- Java Stack Heap Memory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81975"/>
            <a:ext cx="8414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Memory History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performance increased much faster than memory performance which </a:t>
            </a:r>
            <a:r>
              <a:rPr lang="en"/>
              <a:t>created</a:t>
            </a:r>
            <a:r>
              <a:rPr lang="en"/>
              <a:t> a bottleneck.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1980s, experiments with SRAM began to boost memory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memory was </a:t>
            </a:r>
            <a:r>
              <a:rPr lang="en"/>
              <a:t>separate from the processor.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processor included cache memory in the chip.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cache on the chip, clock rates synchronized and the system became more efficient.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caches were added to boost the system (L1, L2, and L3)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Differences 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cache- (Primary cache) extremely fast but relatively small. 32KB - 64KB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cache- Larger capacity than the L1 cache. May be embedded on the CPU or on a separate chip or coprocessor. Connected by high-speed bus from the cache to the CPU. 256KB- 512KB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L3 cache - Developed to improve the performance of the L1 and L2 cache. Slower than previous caches but 2x as fast as RAM. In multicore processors, the L3 cache is shared. 8MB - 32MB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Cache Memory Works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processor needs to execute an instruction, it looks in it’s own registers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data is not there, it moves to the L1 cache, then the L2 cache or L3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data is not in a cache, it goes to the main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data is located in the cache </a:t>
            </a:r>
            <a:r>
              <a:rPr lang="en"/>
              <a:t>it's</a:t>
            </a:r>
            <a:r>
              <a:rPr lang="en"/>
              <a:t> called a “hit.”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data is not located in the cache it’s a “miss.”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“miss” slows the computer as it moves to a deeper level.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Cache Memory Works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53226" cy="3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" y="397088"/>
            <a:ext cx="8776650" cy="4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25" y="42150"/>
            <a:ext cx="6745600" cy="50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00" y="136150"/>
            <a:ext cx="6564021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27" y="242990"/>
            <a:ext cx="6958376" cy="46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Cache Memory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Bigger sized caches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Bigger is not always better - Bigger caches require more power to run, produce much more heat, and complicate production.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</a:t>
            </a:r>
            <a:r>
              <a:rPr lang="en"/>
              <a:t>algorithms</a:t>
            </a:r>
            <a:r>
              <a:rPr lang="en"/>
              <a:t> to manage data in the cache.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cache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Wafer Scale Integration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Virtual Memory</a:t>
            </a:r>
            <a:endParaRPr b="1" u="sng"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042025"/>
            <a:ext cx="8520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technique that allows the execution of processes that are not completely in main memory.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just like cache memory, in terms of mapping main memory address to a logical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easy to implement and can slow down performance if used carelessly.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extend main memory using a secondary disk as a storage place (in most cases, the hard drive).</a:t>
            </a:r>
            <a:br>
              <a:rPr lang="en"/>
            </a:br>
            <a:r>
              <a:rPr lang="en"/>
              <a:t>*Note*</a:t>
            </a:r>
            <a:br>
              <a:rPr lang="en"/>
            </a:br>
            <a:r>
              <a:rPr lang="en"/>
              <a:t>Main memory and physical memory will be used interchangeably.</a:t>
            </a:r>
            <a:br>
              <a:rPr lang="en"/>
            </a:br>
            <a:r>
              <a:rPr lang="en"/>
              <a:t>Virtual memory and logical memory will be used interchangeably.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89025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The scope of this project will include what memory is used for, how it is used, and the </a:t>
            </a:r>
            <a:r>
              <a:rPr lang="en"/>
              <a:t>usefulness</a:t>
            </a:r>
            <a:r>
              <a:rPr lang="en"/>
              <a:t> of different variations of memory along with the following topics: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-Types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-Memory Hierarchy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-Cache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-Virtual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-Java Stack Heap Memory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for Virtual Memory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Virtual Address: </a:t>
            </a:r>
            <a:r>
              <a:rPr lang="en"/>
              <a:t>The program address that the process uses, generated by the CPU. (Also known as a logical address)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Physical</a:t>
            </a:r>
            <a:r>
              <a:rPr i="1" lang="en"/>
              <a:t> Address: </a:t>
            </a:r>
            <a:r>
              <a:rPr lang="en"/>
              <a:t>The real address in physical memory. Generated by the register.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Mapping:</a:t>
            </a:r>
            <a:r>
              <a:rPr lang="en"/>
              <a:t> The mechanism by which virtual addresses are translated into physical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Frames or Page Frames: </a:t>
            </a:r>
            <a:r>
              <a:rPr lang="en"/>
              <a:t>Physical</a:t>
            </a:r>
            <a:r>
              <a:rPr lang="en"/>
              <a:t> Memory broken into fixed size blocks.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Pages: Logical Memory broken into fixed size blocks (same size as Frames)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Paging: The process of copying a page to a page 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Fragmentation: Memory that becomes unusable.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 Fault: An event when page is not in main memory and must be copied into main memory from disk.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that are too large for main memory are often stored in virtual memory and are swapped into main memory when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 programs do not need to be moved from virtual memory into main memory.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memory can be implemented using different techniques: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Paging (most popular)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Combination of 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</a:t>
            </a:r>
            <a:r>
              <a:rPr lang="en"/>
              <a:t>irtual memory address is mapped to a physical memory address by using a page table or a TLB (Translation lookaside Buffer).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TLB is basically like a cache for the page table. It reduces the time it takes to access the </a:t>
            </a:r>
            <a:r>
              <a:rPr lang="en"/>
              <a:t>virtual</a:t>
            </a:r>
            <a:r>
              <a:rPr lang="en"/>
              <a:t> memory (most recent translation between virtual and </a:t>
            </a:r>
            <a:r>
              <a:rPr lang="en"/>
              <a:t>physical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Paging is used to copy pages that are in virtual memory into physical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types of Paging methods, but ‘Demand Paging’ is most common.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Paging only loads the pages needed into </a:t>
            </a:r>
            <a:r>
              <a:rPr lang="en"/>
              <a:t>physical</a:t>
            </a:r>
            <a:r>
              <a:rPr lang="en"/>
              <a:t>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paging for a process that is already in physical memory, we arrive at something called a “page-hit”.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trying to access a page marked invalid, we arrive at a “page-fault”, and the process is interrupted.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occur when the reference page was invalid, which then we terminate the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page is valid, but not yet brought in, we now bring that page in.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Bringing in a new page requires a free frame. If there are no free frames we arrive at a process called “Page Replacement”.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disk read is complete, the interrupted process is restarted, and can now access the page though it had always been in memory.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Replacement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find the ‘victim’ if page frames are full.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page replacements require an algorithm to decide the ‘victim’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FIFO page replacement- replaces the oldest page with the demanded page.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Optimal page replacement- replaces the page not used for the longest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LRU (Least recently Used) page replacement- replaces the page that is used the least within the process. This require foresight and is often not applicable.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lowest fault page replacement algorithm: Optimal Page </a:t>
            </a:r>
            <a:r>
              <a:rPr lang="en"/>
              <a:t>Replacement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be LRU if we need exactly which pages would be accessed.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Stack Heap Memory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Memory is </a:t>
            </a:r>
            <a:r>
              <a:rPr lang="en"/>
              <a:t>constantly</a:t>
            </a:r>
            <a:r>
              <a:rPr lang="en"/>
              <a:t> evolving due to new technologies.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are different memory hierarchies based on speed and storage </a:t>
            </a:r>
            <a:r>
              <a:rPr lang="en"/>
              <a:t>capabilities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Generic overview of memory includes cache, main memory, and virtual memory.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further the “distance” from the CPU, the longer the process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Memory is overall very dynamic and is always changing and moving.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Generally the bigger memory, the faster the system, as there is no need to create as much virtual memory. Where the need for swapping/paging is involved.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93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Types Of Memory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369250"/>
            <a:ext cx="85206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</a:t>
            </a:r>
            <a:r>
              <a:rPr lang="en" sz="3600"/>
              <a:t>hat is Computer Memory ?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10175"/>
            <a:ext cx="8520600" cy="4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verage"/>
              <a:buChar char="❖"/>
            </a:pPr>
            <a:r>
              <a:rPr lang="en" sz="2400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Computer memory is physical device capable of storing information temporarily like RAM (Random Access Memory), or permanently, like ROM (Read-Only Memory).</a:t>
            </a:r>
            <a:endParaRPr sz="2400">
              <a:solidFill>
                <a:srgbClr val="F2F2F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verage"/>
              <a:buChar char="❖"/>
            </a:pPr>
            <a:r>
              <a:rPr lang="en" sz="2400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Memory devices utilize </a:t>
            </a:r>
            <a:r>
              <a:rPr lang="en" sz="2400" u="sng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integrated circuits </a:t>
            </a:r>
            <a:r>
              <a:rPr lang="en" sz="2400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and are used by </a:t>
            </a:r>
            <a:r>
              <a:rPr lang="en" sz="2400" u="sng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operating systems</a:t>
            </a:r>
            <a:r>
              <a:rPr lang="en" sz="2400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2400" u="sng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software</a:t>
            </a:r>
            <a:r>
              <a:rPr lang="en" sz="2400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, and </a:t>
            </a:r>
            <a:r>
              <a:rPr lang="en" sz="2400" u="sng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hardware</a:t>
            </a:r>
            <a:r>
              <a:rPr lang="en" sz="2400">
                <a:solidFill>
                  <a:srgbClr val="F2F2F2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400">
              <a:solidFill>
                <a:srgbClr val="F2F2F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verage"/>
              <a:buChar char="❖"/>
            </a:pPr>
            <a:r>
              <a:rPr lang="en" sz="2400">
                <a:solidFill>
                  <a:srgbClr val="EEEEEE"/>
                </a:solidFill>
                <a:latin typeface="Average"/>
                <a:ea typeface="Average"/>
                <a:cs typeface="Average"/>
                <a:sym typeface="Average"/>
              </a:rPr>
              <a:t>Memory is primarily of three types </a:t>
            </a:r>
            <a:endParaRPr sz="2400">
              <a:solidFill>
                <a:srgbClr val="EEEEE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verage"/>
              <a:buChar char="➢"/>
            </a:pPr>
            <a:r>
              <a:rPr lang="en" sz="2400">
                <a:solidFill>
                  <a:srgbClr val="EEEEEE"/>
                </a:solidFill>
                <a:latin typeface="Average"/>
                <a:ea typeface="Average"/>
                <a:cs typeface="Average"/>
                <a:sym typeface="Average"/>
              </a:rPr>
              <a:t>Cache Memory</a:t>
            </a:r>
            <a:endParaRPr sz="2400">
              <a:solidFill>
                <a:srgbClr val="EEEEE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verage"/>
              <a:buChar char="➢"/>
            </a:pPr>
            <a:r>
              <a:rPr lang="en" sz="2400">
                <a:solidFill>
                  <a:srgbClr val="EEEEEE"/>
                </a:solidFill>
                <a:latin typeface="Average"/>
                <a:ea typeface="Average"/>
                <a:cs typeface="Average"/>
                <a:sym typeface="Average"/>
              </a:rPr>
              <a:t>Primary Memory/Main Memory</a:t>
            </a:r>
            <a:endParaRPr sz="2400">
              <a:solidFill>
                <a:srgbClr val="EEEEE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verage"/>
              <a:buChar char="➢"/>
            </a:pPr>
            <a:r>
              <a:rPr lang="en" sz="2400">
                <a:solidFill>
                  <a:srgbClr val="EEEEEE"/>
                </a:solidFill>
                <a:latin typeface="Average"/>
                <a:ea typeface="Average"/>
                <a:cs typeface="Average"/>
                <a:sym typeface="Average"/>
              </a:rPr>
              <a:t>Secondary Memory</a:t>
            </a:r>
            <a:endParaRPr sz="2400">
              <a:solidFill>
                <a:srgbClr val="F2F2F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602750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3455800" y="922525"/>
            <a:ext cx="2117400" cy="5541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 OF MAIN MEMORY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5573190" y="19007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2032597" y="19007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87350" y="2800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877843" y="2800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DRAM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9" name="Google Shape;99;p19"/>
          <p:cNvCxnSpPr>
            <a:stCxn id="94" idx="2"/>
            <a:endCxn id="95" idx="0"/>
          </p:cNvCxnSpPr>
          <p:nvPr/>
        </p:nvCxnSpPr>
        <p:spPr>
          <a:xfrm flipH="1" rot="-5400000">
            <a:off x="5216200" y="774925"/>
            <a:ext cx="424200" cy="1827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9"/>
          <p:cNvCxnSpPr>
            <a:stCxn id="96" idx="0"/>
            <a:endCxn id="94" idx="2"/>
          </p:cNvCxnSpPr>
          <p:nvPr/>
        </p:nvCxnSpPr>
        <p:spPr>
          <a:xfrm rot="-5400000">
            <a:off x="3446047" y="832101"/>
            <a:ext cx="424200" cy="1713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9"/>
          <p:cNvCxnSpPr>
            <a:stCxn id="96" idx="2"/>
            <a:endCxn id="98" idx="0"/>
          </p:cNvCxnSpPr>
          <p:nvPr/>
        </p:nvCxnSpPr>
        <p:spPr>
          <a:xfrm flipH="1" rot="-5400000">
            <a:off x="2995597" y="214925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9"/>
          <p:cNvCxnSpPr>
            <a:stCxn id="97" idx="0"/>
            <a:endCxn id="96" idx="2"/>
          </p:cNvCxnSpPr>
          <p:nvPr/>
        </p:nvCxnSpPr>
        <p:spPr>
          <a:xfrm rot="-5400000">
            <a:off x="2150350" y="214925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9"/>
          <p:cNvCxnSpPr>
            <a:stCxn id="95" idx="2"/>
          </p:cNvCxnSpPr>
          <p:nvPr/>
        </p:nvCxnSpPr>
        <p:spPr>
          <a:xfrm rot="5400000">
            <a:off x="5839590" y="2772351"/>
            <a:ext cx="931800" cy="7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9"/>
          <p:cNvSpPr/>
          <p:nvPr/>
        </p:nvSpPr>
        <p:spPr>
          <a:xfrm>
            <a:off x="3802938" y="37001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PROM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493431" y="37001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EPROM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183931" y="37001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EEPROM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7" name="Google Shape;107;p19"/>
          <p:cNvCxnSpPr>
            <a:stCxn id="104" idx="0"/>
          </p:cNvCxnSpPr>
          <p:nvPr/>
        </p:nvCxnSpPr>
        <p:spPr>
          <a:xfrm rot="-5400000">
            <a:off x="5207838" y="2659253"/>
            <a:ext cx="405000" cy="16767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9"/>
          <p:cNvCxnSpPr>
            <a:endCxn id="105" idx="0"/>
          </p:cNvCxnSpPr>
          <p:nvPr/>
        </p:nvCxnSpPr>
        <p:spPr>
          <a:xfrm flipH="1">
            <a:off x="6262481" y="3224603"/>
            <a:ext cx="930300" cy="475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9"/>
          <p:cNvCxnSpPr>
            <a:stCxn id="106" idx="0"/>
            <a:endCxn id="110" idx="2"/>
          </p:cNvCxnSpPr>
          <p:nvPr/>
        </p:nvCxnSpPr>
        <p:spPr>
          <a:xfrm flipH="1" rot="5400000">
            <a:off x="7341581" y="3088703"/>
            <a:ext cx="457200" cy="7656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Random Access Memory (RAM)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RAM a</a:t>
            </a:r>
            <a:r>
              <a:rPr lang="en" sz="2400">
                <a:solidFill>
                  <a:schemeClr val="dk1"/>
                </a:solidFill>
              </a:rPr>
              <a:t>lso called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 Read Write Memory.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Is a Volatile Memory(erases the data if the system is turned off or </a:t>
            </a:r>
            <a:r>
              <a:rPr lang="en" sz="2400">
                <a:solidFill>
                  <a:schemeClr val="dk1"/>
                </a:solidFill>
              </a:rPr>
              <a:t>interrupted</a:t>
            </a:r>
            <a:r>
              <a:rPr lang="en" sz="2400">
                <a:solidFill>
                  <a:schemeClr val="dk1"/>
                </a:solidFill>
              </a:rPr>
              <a:t>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It is a high-speed memory.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RAM is subdivided into DRAM  and SRAM.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60475"/>
            <a:ext cx="8520600" cy="4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➢"/>
            </a:pPr>
            <a:r>
              <a:rPr lang="en" sz="2400">
                <a:solidFill>
                  <a:srgbClr val="EEEEEE"/>
                </a:solidFill>
              </a:rPr>
              <a:t>DRAM 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Stores a bit using a single paired capacitor and transistor.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Requires a recharger every few milliseconds to maintain the data.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Slower than SRAM.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 can hold more data than an SRAM chip, but it requires more power.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Generates less heat.</a:t>
            </a:r>
            <a:endParaRPr sz="2400">
              <a:solidFill>
                <a:srgbClr val="EEEEEE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Char char="■"/>
            </a:pPr>
            <a:r>
              <a:rPr lang="en" sz="2400">
                <a:solidFill>
                  <a:srgbClr val="EEEEEE"/>
                </a:solidFill>
              </a:rPr>
              <a:t>Used for main Memory.</a:t>
            </a:r>
            <a:endParaRPr sz="2400">
              <a:solidFill>
                <a:srgbClr val="EEEEE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