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40"/>
  </p:notesMasterIdLst>
  <p:handoutMasterIdLst>
    <p:handoutMasterId r:id="rId41"/>
  </p:handoutMasterIdLst>
  <p:sldIdLst>
    <p:sldId id="258" r:id="rId2"/>
    <p:sldId id="261" r:id="rId3"/>
    <p:sldId id="263" r:id="rId4"/>
    <p:sldId id="283" r:id="rId5"/>
    <p:sldId id="286" r:id="rId6"/>
    <p:sldId id="284" r:id="rId7"/>
    <p:sldId id="285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65" r:id="rId24"/>
    <p:sldId id="317" r:id="rId25"/>
    <p:sldId id="318" r:id="rId26"/>
    <p:sldId id="304" r:id="rId27"/>
    <p:sldId id="306" r:id="rId28"/>
    <p:sldId id="305" r:id="rId29"/>
    <p:sldId id="307" r:id="rId30"/>
    <p:sldId id="308" r:id="rId31"/>
    <p:sldId id="309" r:id="rId32"/>
    <p:sldId id="313" r:id="rId33"/>
    <p:sldId id="314" r:id="rId34"/>
    <p:sldId id="315" r:id="rId35"/>
    <p:sldId id="311" r:id="rId36"/>
    <p:sldId id="312" r:id="rId37"/>
    <p:sldId id="319" r:id="rId38"/>
    <p:sldId id="279" r:id="rId39"/>
  </p:sldIdLst>
  <p:sldSz cx="9144000" cy="6858000" type="screen4x3"/>
  <p:notesSz cx="7086600" cy="9359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B8A746-B920-412C-AE1B-312E8C66682B}">
  <a:tblStyle styleId="{B3A90745-2FDB-45B8-975E-7F37B3672547}" styleName="Broadcom Blue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B8A746-B920-412C-AE1B-312E8C66682B}" styleName="Broadcom Red">
    <a:tblBg>
      <a:fill>
        <a:solidFill>
          <a:srgbClr val="FFFFFF"/>
        </a:solidFill>
      </a:fill>
    </a:tblBg>
    <a:wholeTbl>
      <a:tcTxStyle>
        <a:fontRef idx="minor"/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Style>
        <a:tcBdr/>
        <a:fill>
          <a:solidFill>
            <a:srgbClr val="D8D8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8D8D9"/>
          </a:solidFill>
        </a:fill>
      </a:tcStyle>
    </a:band1V>
    <a:band2V>
      <a:tcStyle>
        <a:tcBdr/>
      </a:tcStyle>
    </a:band2V>
    <a:lastCol>
      <a:tcTxStyle b="on">
        <a:schemeClr val="dk1"/>
      </a:tcTxStyle>
      <a:tcStyle>
        <a:tcBdr/>
        <a:fill>
          <a:solidFill>
            <a:schemeClr val="lt2">
              <a:alpha val="50000"/>
            </a:schemeClr>
          </a:solidFill>
        </a:fill>
      </a:tcStyle>
    </a:lastCol>
    <a:firstCol>
      <a:tcTxStyle b="on">
        <a:schemeClr val="dk1"/>
      </a:tcTxStyle>
      <a:tcStyle>
        <a:tcBdr/>
        <a:fill>
          <a:solidFill>
            <a:schemeClr val="accent5">
              <a:alpha val="50000"/>
            </a:schemeClr>
          </a:solidFill>
        </a:fill>
      </a:tcStyle>
    </a:firstCol>
    <a:lastRow>
      <a:tcTxStyle b="on">
        <a:schemeClr val="lt1"/>
      </a:tcTxStyle>
      <a:tcStyle>
        <a:tcBdr/>
        <a:fill>
          <a:solidFill>
            <a:schemeClr val="lt2"/>
          </a:solidFill>
        </a:fill>
      </a:tcStyle>
    </a:lastRow>
    <a:firstRow>
      <a:tcTxStyle b="on">
        <a:schemeClr val="lt1"/>
      </a:tcTxStyle>
      <a:tcStyle>
        <a:tcBdr/>
        <a:fill>
          <a:solidFill>
            <a:srgbClr val="CC092F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82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949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C50E5DEF-305C-4654-A2C3-CA60F55E85EF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23747F37-FF1C-480A-AD32-7E5696CA9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6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1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/>
          <a:lstStyle>
            <a:lvl1pPr algn="r">
              <a:defRPr sz="1300"/>
            </a:lvl1pPr>
          </a:lstStyle>
          <a:p>
            <a:fld id="{20BAC53A-F092-42C8-9364-10E62332E74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68" tIns="47534" rIns="95068" bIns="4753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1" y="4445953"/>
            <a:ext cx="5669280" cy="4211955"/>
          </a:xfrm>
          <a:prstGeom prst="rect">
            <a:avLst/>
          </a:prstGeom>
        </p:spPr>
        <p:txBody>
          <a:bodyPr vert="horz" lIns="95068" tIns="47534" rIns="95068" bIns="4753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890282"/>
            <a:ext cx="3070860" cy="467995"/>
          </a:xfrm>
          <a:prstGeom prst="rect">
            <a:avLst/>
          </a:prstGeom>
        </p:spPr>
        <p:txBody>
          <a:bodyPr vert="horz" lIns="95068" tIns="47534" rIns="95068" bIns="47534" rtlCol="0" anchor="b"/>
          <a:lstStyle>
            <a:lvl1pPr algn="r">
              <a:defRPr sz="1300"/>
            </a:lvl1pPr>
          </a:lstStyle>
          <a:p>
            <a:fld id="{4FF0A437-926C-4CA3-A06C-CCC97DC4B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701675"/>
            <a:ext cx="4683125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0A437-926C-4CA3-A06C-CCC97DC4BFA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2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5010150"/>
            <a:ext cx="9144000" cy="184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/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288" y="5557210"/>
            <a:ext cx="2007393" cy="362717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51032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8663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">
    <p:bg>
      <p:bgPr>
        <a:gradFill flip="none" rotWithShape="1">
          <a:gsLst>
            <a:gs pos="30000">
              <a:schemeClr val="accent5">
                <a:lumMod val="40000"/>
                <a:lumOff val="60000"/>
                <a:alpha val="50000"/>
              </a:scheme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_55906_Brand_Integration\_55998_Broadcom_Limited_Logo\_Final\01_Red-Black\PNG\Broadcom_Ltd_Logo_Red-Black_w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2537430"/>
            <a:ext cx="7406640" cy="178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Two-tone Red"/>
          <p:cNvGrpSpPr/>
          <p:nvPr userDrawn="1"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11" name="Rectangle 10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2" name="Rectangle 11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67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4992688"/>
            <a:ext cx="9144000" cy="186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27410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5628418"/>
            <a:ext cx="558927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51996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7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>
                    <a:lumMod val="95000"/>
                  </a:schemeClr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539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7200"/>
            <a:ext cx="2400300" cy="4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 bwMode="ltGray">
          <a:xfrm>
            <a:off x="0" y="5010150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5200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67" y="4378200"/>
            <a:ext cx="2563409" cy="463184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 bwMode="gray">
          <a:xfrm>
            <a:off x="1" y="4662176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78608"/>
            <a:ext cx="534924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499208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5420898"/>
            <a:ext cx="5349240" cy="207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030985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5424176"/>
            <a:ext cx="9144000" cy="14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4832085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sp>
        <p:nvSpPr>
          <p:cNvPr id="11" name="Copyright"/>
          <p:cNvSpPr txBox="1">
            <a:spLocks/>
          </p:cNvSpPr>
          <p:nvPr userDrawn="1"/>
        </p:nvSpPr>
        <p:spPr bwMode="white"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22" name="Group 21"/>
          <p:cNvGrpSpPr/>
          <p:nvPr userDrawn="1"/>
        </p:nvGrpSpPr>
        <p:grpSpPr bwMode="ltGray">
          <a:xfrm>
            <a:off x="-1" y="5424175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923396"/>
            <a:ext cx="2400300" cy="4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5001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1" y="1"/>
            <a:ext cx="9145191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>
            <a:spLocks/>
          </p:cNvSpPr>
          <p:nvPr userDrawn="1"/>
        </p:nvSpPr>
        <p:spPr>
          <a:xfrm>
            <a:off x="308610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grpSp>
        <p:nvGrpSpPr>
          <p:cNvPr id="17" name="Two-tone Red Rouded"/>
          <p:cNvGrpSpPr/>
          <p:nvPr userDrawn="1"/>
        </p:nvGrpSpPr>
        <p:grpSpPr bwMode="gray">
          <a:xfrm>
            <a:off x="0" y="5424176"/>
            <a:ext cx="7008019" cy="338449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344" y="5269924"/>
            <a:ext cx="1493044" cy="269778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408399"/>
            <a:ext cx="6515100" cy="1816100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dirty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0541339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3716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73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600201"/>
            <a:ext cx="8524494" cy="1109535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100584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97183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371601"/>
            <a:ext cx="4183380" cy="1109535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292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597092"/>
            <a:ext cx="8524494" cy="27469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82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597092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371601"/>
            <a:ext cx="8524494" cy="110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8610" y="6644790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itchFamily="34" charset="0"/>
              </a:rPr>
              <a:pPr algn="l"/>
              <a:t>‹#›</a:t>
            </a:fld>
            <a:endParaRPr lang="en-US" sz="600" dirty="0">
              <a:solidFill>
                <a:srgbClr val="4D4D4F"/>
              </a:solidFill>
              <a:cs typeface="Arial" pitchFamily="34" charset="0"/>
            </a:endParaRPr>
          </a:p>
        </p:txBody>
      </p:sp>
      <p:sp>
        <p:nvSpPr>
          <p:cNvPr id="14" name="Copyright"/>
          <p:cNvSpPr txBox="1">
            <a:spLocks/>
          </p:cNvSpPr>
          <p:nvPr/>
        </p:nvSpPr>
        <p:spPr>
          <a:xfrm>
            <a:off x="624575" y="6629401"/>
            <a:ext cx="5273880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 dirty="0">
                <a:solidFill>
                  <a:srgbClr val="4D4D4F"/>
                </a:solidFill>
              </a:rPr>
              <a:t>Broadcom Proprietary and Confidential.  © 2018 Broadcom.  All Rights Reserved. The term “Broadcom” refers to Broadcom Limited and/or its subsidiaries.</a:t>
            </a: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03261" y="6644790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 dirty="0">
                <a:solidFill>
                  <a:srgbClr val="4D4D4F"/>
                </a:solidFill>
                <a:cs typeface="Arial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6511510"/>
            <a:ext cx="1133475" cy="204806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 bwMode="ltGray">
          <a:xfrm>
            <a:off x="0" y="0"/>
            <a:ext cx="9144000" cy="137160"/>
            <a:chOff x="0" y="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7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6" r:id="rId2"/>
    <p:sldLayoutId id="2147484068" r:id="rId3"/>
    <p:sldLayoutId id="2147484079" r:id="rId4"/>
    <p:sldLayoutId id="2147484081" r:id="rId5"/>
    <p:sldLayoutId id="2147484034" r:id="rId6"/>
    <p:sldLayoutId id="2147484085" r:id="rId7"/>
    <p:sldLayoutId id="2147484086" r:id="rId8"/>
    <p:sldLayoutId id="2147484082" r:id="rId9"/>
    <p:sldLayoutId id="2147484083" r:id="rId10"/>
    <p:sldLayoutId id="2147484087" r:id="rId11"/>
  </p:sldLayoutIdLst>
  <p:transition spd="med">
    <p:fade/>
  </p:transition>
  <p:hf sldNum="0" hdr="0" ftr="0" dt="0"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ts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f%E2%80%93i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6.04356" TargetMode="External"/><Relationship Id="rId7" Type="http://schemas.openxmlformats.org/officeDocument/2006/relationships/hyperlink" Target="https://datasciencecentral.com/profiles/blogs/introduction-to-classification-regression-trees-cart" TargetMode="External"/><Relationship Id="rId2" Type="http://schemas.openxmlformats.org/officeDocument/2006/relationships/hyperlink" Target="https://jiemingzhu.github.io/pub/pjhe_icws2017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chive.ics.uci.edu/ml/datasets/Iris" TargetMode="External"/><Relationship Id="rId5" Type="http://schemas.openxmlformats.org/officeDocument/2006/relationships/hyperlink" Target="https://en.wikipedia.org/wiki/Tf-idf" TargetMode="External"/><Relationship Id="rId4" Type="http://schemas.openxmlformats.org/officeDocument/2006/relationships/hyperlink" Target="https://jiemingzhu.github.io/pub/slhe_issre2016.pdf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nix_usrname@10.149.6.68:/projects/stbdevH/cmrepos/loganalyzer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LogAnalyzer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09/18/2019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Wei Han</a:t>
            </a:r>
          </a:p>
        </p:txBody>
      </p:sp>
    </p:spTree>
    <p:extLst>
      <p:ext uri="{BB962C8B-B14F-4D97-AF65-F5344CB8AC3E}">
        <p14:creationId xmlns:p14="http://schemas.microsoft.com/office/powerpoint/2010/main" val="2415683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Parsing</a:t>
            </a:r>
          </a:p>
        </p:txBody>
      </p:sp>
    </p:spTree>
    <p:extLst>
      <p:ext uri="{BB962C8B-B14F-4D97-AF65-F5344CB8AC3E}">
        <p14:creationId xmlns:p14="http://schemas.microsoft.com/office/powerpoint/2010/main" val="40233835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6390"/>
            <a:ext cx="8524494" cy="147117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Raw log data are usually unstructured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Data mining models/techniques require structured input, e.g.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matrix (required by anomaly detection w/ machine learning)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 event list (required by traditional method, I call it the old school way)</a:t>
            </a:r>
          </a:p>
          <a:p>
            <a:r>
              <a:rPr lang="en-US" dirty="0">
                <a:latin typeface="Consolas" panose="020B0609020204030204" pitchFamily="49" charset="0"/>
              </a:rPr>
              <a:t>Log Parsing Overview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What is Log Parsing &amp; Why is it Required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657" y="3017042"/>
            <a:ext cx="6648452" cy="85283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57" y="4647927"/>
            <a:ext cx="6648452" cy="882016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&lt;*&gt;</a:t>
            </a:r>
            <a:endParaRPr 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r>
              <a:rPr lang="en-US" sz="1200" kern="100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&lt;*&gt;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318454" y="4076020"/>
            <a:ext cx="363474" cy="365759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  <p:sp>
        <p:nvSpPr>
          <p:cNvPr id="13" name="Right Brace 12"/>
          <p:cNvSpPr/>
          <p:nvPr/>
        </p:nvSpPr>
        <p:spPr>
          <a:xfrm>
            <a:off x="5214803" y="5110934"/>
            <a:ext cx="318407" cy="2264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1" name="Group 30"/>
          <p:cNvGrpSpPr/>
          <p:nvPr/>
        </p:nvGrpSpPr>
        <p:grpSpPr>
          <a:xfrm>
            <a:off x="6551720" y="3904570"/>
            <a:ext cx="2282527" cy="861983"/>
            <a:chOff x="6551720" y="3904570"/>
            <a:chExt cx="2282527" cy="861983"/>
          </a:xfrm>
        </p:grpSpPr>
        <p:cxnSp>
          <p:nvCxnSpPr>
            <p:cNvPr id="10" name="Curved Connector 9"/>
            <p:cNvCxnSpPr>
              <a:stCxn id="16" idx="4"/>
            </p:cNvCxnSpPr>
            <p:nvPr/>
          </p:nvCxnSpPr>
          <p:spPr>
            <a:xfrm rot="5400000">
              <a:off x="6901131" y="3898060"/>
              <a:ext cx="519082" cy="1217903"/>
            </a:xfrm>
            <a:prstGeom prst="curvedConnector2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4998" y="3904570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1</a:t>
              </a:r>
              <a:endParaRPr lang="zh-CN" altLang="en-US" sz="1500" dirty="0" err="1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95503" y="5224146"/>
            <a:ext cx="2129249" cy="1129192"/>
            <a:chOff x="3895503" y="5224146"/>
            <a:chExt cx="2129249" cy="1129192"/>
          </a:xfrm>
        </p:grpSpPr>
        <p:cxnSp>
          <p:nvCxnSpPr>
            <p:cNvPr id="12" name="Curved Connector 11"/>
            <p:cNvCxnSpPr>
              <a:stCxn id="17" idx="6"/>
            </p:cNvCxnSpPr>
            <p:nvPr/>
          </p:nvCxnSpPr>
          <p:spPr>
            <a:xfrm flipH="1" flipV="1">
              <a:off x="5628444" y="5224146"/>
              <a:ext cx="396308" cy="957742"/>
            </a:xfrm>
            <a:prstGeom prst="curvedConnector4">
              <a:avLst>
                <a:gd name="adj1" fmla="val -57682"/>
                <a:gd name="adj2" fmla="val 99736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895503" y="601043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3</a:t>
              </a:r>
              <a:endParaRPr lang="zh-CN" altLang="en-US" sz="1500" dirty="0" err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31620" y="4942308"/>
            <a:ext cx="2202628" cy="1239580"/>
            <a:chOff x="6631620" y="4942308"/>
            <a:chExt cx="2202628" cy="1239580"/>
          </a:xfrm>
        </p:grpSpPr>
        <p:sp>
          <p:nvSpPr>
            <p:cNvPr id="24" name="Oval 23"/>
            <p:cNvSpPr/>
            <p:nvPr/>
          </p:nvSpPr>
          <p:spPr>
            <a:xfrm>
              <a:off x="6704999" y="5838988"/>
              <a:ext cx="2129249" cy="342900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500" dirty="0"/>
                <a:t>Log template 2</a:t>
              </a:r>
              <a:endParaRPr lang="zh-CN" altLang="en-US" sz="1500" dirty="0" err="1"/>
            </a:p>
          </p:txBody>
        </p:sp>
        <p:cxnSp>
          <p:nvCxnSpPr>
            <p:cNvPr id="25" name="Curved Connector 24"/>
            <p:cNvCxnSpPr/>
            <p:nvPr/>
          </p:nvCxnSpPr>
          <p:spPr>
            <a:xfrm rot="10800000">
              <a:off x="6631620" y="4942308"/>
              <a:ext cx="1447065" cy="896687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78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9134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Traditional method w/ regular expression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domain knowledge and </a:t>
            </a:r>
            <a:r>
              <a:rPr lang="en-US" altLang="zh-CN" dirty="0" smtClean="0">
                <a:latin typeface="Consolas" panose="020B0609020204030204" pitchFamily="49" charset="0"/>
              </a:rPr>
              <a:t>developer’s maintenance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It is tedious and error prone for a large system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Need manual update if system evolves</a:t>
            </a:r>
          </a:p>
          <a:p>
            <a:r>
              <a:rPr lang="en-US" dirty="0">
                <a:latin typeface="Consolas" panose="020B0609020204030204" pitchFamily="49" charset="0"/>
              </a:rPr>
              <a:t>Data driven, also called clustering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 not need domain knowledge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Extract log template directly from raw log messages based on some features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E.g.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9991" y="3563178"/>
            <a:ext cx="6660969" cy="84337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2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2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2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  <a:endParaRPr lang="zh-CN" altLang="en-US" sz="12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309753" y="4705989"/>
            <a:ext cx="8524494" cy="1160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14350" marR="0" indent="-227013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572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14300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428750" marR="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500" dirty="0">
                <a:solidFill>
                  <a:schemeClr val="accent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sprintf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message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“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RNG-RSP UsChanId=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%d</a:t>
            </a:r>
            <a:r>
              <a:rPr lang="en-US" altLang="zh-CN" sz="1500" kern="100" dirty="0"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500" kern="100" dirty="0">
                <a:solidFill>
                  <a:schemeClr val="tx2"/>
                </a:solidFill>
                <a:latin typeface="Fira Mono" panose="020B0509050000020004" pitchFamily="49" charset="0"/>
                <a:ea typeface="Fira Mono" panose="020B0509050000020004" pitchFamily="49" charset="0"/>
                <a:cs typeface="Times New Roman" panose="02020603050405020304" pitchFamily="18" charset="0"/>
              </a:rPr>
              <a:t>%s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”,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ucid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, </a:t>
            </a:r>
            <a:r>
              <a:rPr lang="en-US" altLang="zh-CN" sz="1500" dirty="0">
                <a:solidFill>
                  <a:srgbClr val="0070C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currstat</a:t>
            </a:r>
            <a:r>
              <a:rPr lang="en-US" altLang="zh-CN" sz="1500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</a:p>
          <a:p>
            <a:pPr lvl="1"/>
            <a:r>
              <a:rPr lang="en-US" altLang="zh-CN" sz="1500" dirty="0">
                <a:latin typeface="Consolas" panose="020B0609020204030204" pitchFamily="49" charset="0"/>
                <a:ea typeface="Fira Mono" panose="020B0509050000020004" pitchFamily="49" charset="0"/>
              </a:rPr>
              <a:t>Basic features of log message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Log contents: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 and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part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Constant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always the same</a:t>
            </a:r>
          </a:p>
          <a:p>
            <a:pPr lvl="2"/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The </a:t>
            </a:r>
            <a:r>
              <a:rPr lang="en-US" altLang="zh-CN" sz="1300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Fira Mono" panose="020B0509050000020004" pitchFamily="49" charset="0"/>
              </a:rPr>
              <a:t>variable</a:t>
            </a:r>
            <a:r>
              <a:rPr lang="en-US" altLang="zh-CN" sz="1300" dirty="0">
                <a:latin typeface="Consolas" panose="020B0609020204030204" pitchFamily="49" charset="0"/>
                <a:ea typeface="Fira Mono" panose="020B0509050000020004" pitchFamily="49" charset="0"/>
              </a:rPr>
              <a:t> appears w/ changing values </a:t>
            </a:r>
          </a:p>
        </p:txBody>
      </p:sp>
    </p:spTree>
    <p:extLst>
      <p:ext uri="{BB962C8B-B14F-4D97-AF65-F5344CB8AC3E}">
        <p14:creationId xmlns:p14="http://schemas.microsoft.com/office/powerpoint/2010/main" val="910356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</p:spPr>
            <p:txBody>
              <a:bodyPr/>
              <a:lstStyle/>
              <a:p>
                <a:r>
                  <a:rPr lang="zh-CN" altLang="zh-CN" dirty="0" smtClean="0">
                    <a:latin typeface="Consolas" panose="020B0609020204030204" pitchFamily="49" charset="0"/>
                  </a:rPr>
                  <a:t>The clustering problem is often defined as follows:</a:t>
                </a:r>
              </a:p>
              <a:p>
                <a:pPr lvl="1"/>
                <a:r>
                  <a:rPr lang="zh-CN" altLang="zh-CN" dirty="0">
                    <a:latin typeface="Consolas" panose="020B0609020204030204" pitchFamily="49" charset="0"/>
                  </a:rPr>
                  <a:t>Given a set of points with </a:t>
                </a:r>
                <a:r>
                  <a:rPr lang="en-US" altLang="zh-CN" i="1" dirty="0">
                    <a:latin typeface="Consolas" panose="020B0609020204030204" pitchFamily="49" charset="0"/>
                  </a:rPr>
                  <a:t>n </a:t>
                </a:r>
                <a:r>
                  <a:rPr lang="en-US" altLang="zh-CN" dirty="0">
                    <a:latin typeface="Consolas" panose="020B0609020204030204" pitchFamily="49" charset="0"/>
                  </a:rPr>
                  <a:t>attributes in the data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onsolas" panose="020B0609020204030204" pitchFamily="49" charset="0"/>
                  </a:rPr>
                  <a:t>, </a:t>
                </a:r>
                <a:r>
                  <a:rPr lang="en-US" altLang="zh-CN" dirty="0">
                    <a:latin typeface="Consolas" panose="020B0609020204030204" pitchFamily="49" charset="0"/>
                  </a:rPr>
                  <a:t>find a partition of points into clusters so that points within each cluster are close (similar) to each other.</a:t>
                </a:r>
              </a:p>
              <a:p>
                <a:pPr lvl="1"/>
                <a:r>
                  <a:rPr lang="en-US" altLang="zh-CN" dirty="0">
                    <a:latin typeface="Consolas" panose="020B0609020204030204" pitchFamily="49" charset="0"/>
                  </a:rPr>
                  <a:t>E.g. 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09753" y="1232807"/>
                <a:ext cx="8524494" cy="1157240"/>
              </a:xfrm>
              <a:blipFill>
                <a:blip r:embed="rId2"/>
                <a:stretch>
                  <a:fillRect l="-1574" t="-8947" b="-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</a:t>
            </a:r>
            <a:r>
              <a:rPr lang="en-US" sz="2400" dirty="0" smtClean="0">
                <a:latin typeface="Consolas" panose="020B0609020204030204" pitchFamily="49" charset="0"/>
              </a:rPr>
              <a:t>Algorithm Overview, </a:t>
            </a:r>
            <a:r>
              <a:rPr lang="en-US" sz="2400" dirty="0">
                <a:latin typeface="Consolas" panose="020B0609020204030204" pitchFamily="49" charset="0"/>
              </a:rPr>
              <a:t>cont.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1214" y="2550963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788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09753" y="3148200"/>
            <a:ext cx="8524494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Above one line log is represented by one point with dimension size 5, or with 5 attributes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1214" y="3804777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X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09753" y="4368682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If we have another log line that is represented by point below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1214" y="4800559"/>
            <a:ext cx="5084718" cy="36026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nn-NO" altLang="zh-CN" sz="1200" dirty="0">
                <a:latin typeface="Consolas" panose="020B0609020204030204" pitchFamily="49" charset="0"/>
              </a:rPr>
              <a:t>Y = (‘CM’, ‘cfg’, ‘file:’, ‘</a:t>
            </a:r>
            <a:r>
              <a:rPr lang="nn-NO" altLang="zh-CN" sz="1200" dirty="0">
                <a:solidFill>
                  <a:schemeClr val="tx2"/>
                </a:solidFill>
                <a:latin typeface="Consolas" panose="020B0609020204030204" pitchFamily="49" charset="0"/>
              </a:rPr>
              <a:t>172.16.1.1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’,</a:t>
            </a:r>
            <a:r>
              <a:rPr lang="nn-NO" altLang="zh-CN" sz="1200" dirty="0">
                <a:latin typeface="Consolas" panose="020B0609020204030204" pitchFamily="49" charset="0"/>
              </a:rPr>
              <a:t> 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‘</a:t>
            </a:r>
            <a:r>
              <a:rPr lang="nn-NO" altLang="zh-CN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simple.cfg</a:t>
            </a:r>
            <a:r>
              <a:rPr lang="nn-NO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’)</a:t>
            </a:r>
            <a:endParaRPr lang="zh-CN" altLang="en-US" sz="788" kern="1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85" y="5787935"/>
            <a:ext cx="3457575" cy="838200"/>
          </a:xfrm>
          <a:prstGeom prst="rect">
            <a:avLst/>
          </a:prstGeom>
        </p:spPr>
      </p:pic>
      <p:sp>
        <p:nvSpPr>
          <p:cNvPr id="14" name="Text Placeholder 1"/>
          <p:cNvSpPr txBox="1">
            <a:spLocks/>
          </p:cNvSpPr>
          <p:nvPr/>
        </p:nvSpPr>
        <p:spPr>
          <a:xfrm>
            <a:off x="309753" y="5426773"/>
            <a:ext cx="852449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Then we can use formula below for clustering (n=5, p=2)</a:t>
            </a:r>
          </a:p>
        </p:txBody>
      </p:sp>
    </p:spTree>
    <p:extLst>
      <p:ext uri="{BB962C8B-B14F-4D97-AF65-F5344CB8AC3E}">
        <p14:creationId xmlns:p14="http://schemas.microsoft.com/office/powerpoint/2010/main" val="38335973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8524494" cy="205594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Many clustering algorithm were studied over last two decades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SLCT, IPLoM, LenMa, etc…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When log lines are more than 100M, time/space complexities are big </a:t>
            </a:r>
            <a:r>
              <a:rPr lang="en-US" altLang="zh-CN" dirty="0" smtClean="0">
                <a:latin typeface="Consolas" panose="020B0609020204030204" pitchFamily="49" charset="0"/>
              </a:rPr>
              <a:t>issues.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I selected one developed by CUHK, called Drain. Fast, but </a:t>
            </a:r>
            <a:r>
              <a:rPr lang="en-US" altLang="zh-CN" dirty="0" smtClean="0">
                <a:latin typeface="Consolas" panose="020B0609020204030204" pitchFamily="49" charset="0"/>
              </a:rPr>
              <a:t>it still has some </a:t>
            </a:r>
            <a:r>
              <a:rPr lang="en-US" altLang="zh-CN" dirty="0">
                <a:latin typeface="Consolas" panose="020B0609020204030204" pitchFamily="49" charset="0"/>
              </a:rPr>
              <a:t>issues when using it, need workarounds.</a:t>
            </a:r>
          </a:p>
          <a:p>
            <a:pPr lvl="1"/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Drain: </a:t>
            </a:r>
            <a:r>
              <a:rPr lang="en-US" altLang="zh-CN" dirty="0"/>
              <a:t>fixed 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epth t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ee b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sed onl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ne log parsi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g method </a:t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</a:t>
            </a:r>
          </a:p>
        </p:txBody>
      </p:sp>
    </p:spTree>
    <p:extLst>
      <p:ext uri="{BB962C8B-B14F-4D97-AF65-F5344CB8AC3E}">
        <p14:creationId xmlns:p14="http://schemas.microsoft.com/office/powerpoint/2010/main" val="825935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8451" y="306186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Algorithm, Drain, cont.</a:t>
            </a:r>
          </a:p>
        </p:txBody>
      </p:sp>
      <p:sp>
        <p:nvSpPr>
          <p:cNvPr id="4" name="Oval 3"/>
          <p:cNvSpPr/>
          <p:nvPr/>
        </p:nvSpPr>
        <p:spPr>
          <a:xfrm>
            <a:off x="3684233" y="1748139"/>
            <a:ext cx="1384917" cy="34780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chemeClr val="tx1"/>
                </a:solidFill>
              </a:rPr>
              <a:t>Root</a:t>
            </a:r>
            <a:endParaRPr lang="zh-CN" altLang="en-US" sz="2000" dirty="0" err="1">
              <a:solidFill>
                <a:schemeClr val="tx1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4866334" y="2045008"/>
            <a:ext cx="1818585" cy="454836"/>
            <a:chOff x="4866334" y="2045008"/>
            <a:chExt cx="1818585" cy="454836"/>
          </a:xfrm>
        </p:grpSpPr>
        <p:sp>
          <p:nvSpPr>
            <p:cNvPr id="10" name="Rectangle 9"/>
            <p:cNvSpPr/>
            <p:nvPr/>
          </p:nvSpPr>
          <p:spPr>
            <a:xfrm>
              <a:off x="5353269" y="2289242"/>
              <a:ext cx="1331650" cy="21060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8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" idx="5"/>
              <a:endCxn id="10" idx="0"/>
            </p:cNvCxnSpPr>
            <p:nvPr/>
          </p:nvCxnSpPr>
          <p:spPr>
            <a:xfrm>
              <a:off x="4866334" y="2045008"/>
              <a:ext cx="1152760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6201933" y="2510649"/>
            <a:ext cx="1649553" cy="626860"/>
            <a:chOff x="6201933" y="2510649"/>
            <a:chExt cx="1649553" cy="626860"/>
          </a:xfrm>
        </p:grpSpPr>
        <p:sp>
          <p:nvSpPr>
            <p:cNvPr id="13" name="Rectangle 12"/>
            <p:cNvSpPr/>
            <p:nvPr/>
          </p:nvSpPr>
          <p:spPr>
            <a:xfrm>
              <a:off x="6484324" y="2908028"/>
              <a:ext cx="1367162" cy="22948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/>
            <p:cNvCxnSpPr>
              <a:endCxn id="13" idx="0"/>
            </p:cNvCxnSpPr>
            <p:nvPr/>
          </p:nvCxnSpPr>
          <p:spPr>
            <a:xfrm>
              <a:off x="6201933" y="2510649"/>
              <a:ext cx="965972" cy="3973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935224" y="3137509"/>
            <a:ext cx="1552113" cy="721220"/>
            <a:chOff x="6935224" y="3137509"/>
            <a:chExt cx="1552113" cy="721220"/>
          </a:xfrm>
        </p:grpSpPr>
        <p:sp>
          <p:nvSpPr>
            <p:cNvPr id="14" name="Rectangle 13"/>
            <p:cNvSpPr/>
            <p:nvPr/>
          </p:nvSpPr>
          <p:spPr>
            <a:xfrm>
              <a:off x="6935224" y="3596423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13" idx="2"/>
              <a:endCxn id="14" idx="0"/>
            </p:cNvCxnSpPr>
            <p:nvPr/>
          </p:nvCxnSpPr>
          <p:spPr>
            <a:xfrm>
              <a:off x="7167905" y="3137509"/>
              <a:ext cx="543376" cy="4589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2840275" y="2508997"/>
            <a:ext cx="1607592" cy="650169"/>
            <a:chOff x="2840275" y="2508997"/>
            <a:chExt cx="1607592" cy="650169"/>
          </a:xfrm>
        </p:grpSpPr>
        <p:sp>
          <p:nvSpPr>
            <p:cNvPr id="11" name="Rectangle 10"/>
            <p:cNvSpPr/>
            <p:nvPr/>
          </p:nvSpPr>
          <p:spPr>
            <a:xfrm>
              <a:off x="3080705" y="2908029"/>
              <a:ext cx="1367162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CM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endCxn id="11" idx="0"/>
            </p:cNvCxnSpPr>
            <p:nvPr/>
          </p:nvCxnSpPr>
          <p:spPr>
            <a:xfrm>
              <a:off x="2840275" y="2508997"/>
              <a:ext cx="924011" cy="399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/>
          <p:cNvGrpSpPr/>
          <p:nvPr/>
        </p:nvGrpSpPr>
        <p:grpSpPr>
          <a:xfrm>
            <a:off x="3877795" y="3137510"/>
            <a:ext cx="1573839" cy="727442"/>
            <a:chOff x="3877795" y="3137510"/>
            <a:chExt cx="1573839" cy="727442"/>
          </a:xfrm>
        </p:grpSpPr>
        <p:sp>
          <p:nvSpPr>
            <p:cNvPr id="12" name="Rectangle 11"/>
            <p:cNvSpPr/>
            <p:nvPr/>
          </p:nvSpPr>
          <p:spPr>
            <a:xfrm>
              <a:off x="4084472" y="3596423"/>
              <a:ext cx="1367162" cy="2685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cfg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endCxn id="12" idx="0"/>
            </p:cNvCxnSpPr>
            <p:nvPr/>
          </p:nvCxnSpPr>
          <p:spPr>
            <a:xfrm>
              <a:off x="3877795" y="3137510"/>
              <a:ext cx="890258" cy="458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1277903" y="2510649"/>
            <a:ext cx="1523581" cy="650817"/>
            <a:chOff x="1277903" y="2510649"/>
            <a:chExt cx="1523581" cy="650817"/>
          </a:xfrm>
        </p:grpSpPr>
        <p:sp>
          <p:nvSpPr>
            <p:cNvPr id="8" name="Rectangle 7"/>
            <p:cNvSpPr/>
            <p:nvPr/>
          </p:nvSpPr>
          <p:spPr>
            <a:xfrm>
              <a:off x="1277903" y="2910329"/>
              <a:ext cx="1197547" cy="2511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RNG-RSP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" idx="2"/>
              <a:endCxn id="8" idx="0"/>
            </p:cNvCxnSpPr>
            <p:nvPr/>
          </p:nvCxnSpPr>
          <p:spPr>
            <a:xfrm flipH="1">
              <a:off x="1876677" y="2510649"/>
              <a:ext cx="924807" cy="3996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464637" y="3179958"/>
            <a:ext cx="1552113" cy="678772"/>
            <a:chOff x="464637" y="3179958"/>
            <a:chExt cx="1552113" cy="678772"/>
          </a:xfrm>
        </p:grpSpPr>
        <p:sp>
          <p:nvSpPr>
            <p:cNvPr id="9" name="Rectangle 8"/>
            <p:cNvSpPr/>
            <p:nvPr/>
          </p:nvSpPr>
          <p:spPr>
            <a:xfrm>
              <a:off x="464637" y="3596424"/>
              <a:ext cx="1552113" cy="2623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UsChanId=</a:t>
              </a:r>
              <a:endParaRPr lang="zh-CN" altLang="en-US" sz="2000" b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/>
            <p:cNvCxnSpPr>
              <a:endCxn id="9" idx="0"/>
            </p:cNvCxnSpPr>
            <p:nvPr/>
          </p:nvCxnSpPr>
          <p:spPr>
            <a:xfrm flipH="1">
              <a:off x="1240694" y="3179958"/>
              <a:ext cx="614352" cy="4164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2179543" y="2045008"/>
            <a:ext cx="1707506" cy="465641"/>
            <a:chOff x="2179543" y="2045008"/>
            <a:chExt cx="1707506" cy="465641"/>
          </a:xfrm>
        </p:grpSpPr>
        <p:sp>
          <p:nvSpPr>
            <p:cNvPr id="5" name="Rectangle 4"/>
            <p:cNvSpPr/>
            <p:nvPr/>
          </p:nvSpPr>
          <p:spPr>
            <a:xfrm>
              <a:off x="2179543" y="2289242"/>
              <a:ext cx="1243881" cy="2214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Length: 5</a:t>
              </a:r>
              <a:endParaRPr lang="zh-CN" altLang="en-US" sz="20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4" idx="3"/>
              <a:endCxn id="5" idx="0"/>
            </p:cNvCxnSpPr>
            <p:nvPr/>
          </p:nvCxnSpPr>
          <p:spPr>
            <a:xfrm flipH="1">
              <a:off x="2801484" y="2045008"/>
              <a:ext cx="1085565" cy="244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4258613" y="3864952"/>
            <a:ext cx="1708952" cy="1202959"/>
            <a:chOff x="4258613" y="3864952"/>
            <a:chExt cx="1708952" cy="1202959"/>
          </a:xfrm>
        </p:grpSpPr>
        <p:cxnSp>
          <p:nvCxnSpPr>
            <p:cNvPr id="59" name="Straight Arrow Connector 58"/>
            <p:cNvCxnSpPr>
              <a:stCxn id="12" idx="2"/>
              <a:endCxn id="93" idx="0"/>
            </p:cNvCxnSpPr>
            <p:nvPr/>
          </p:nvCxnSpPr>
          <p:spPr>
            <a:xfrm>
              <a:off x="4768053" y="3864952"/>
              <a:ext cx="345036" cy="541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4258613" y="4377509"/>
              <a:ext cx="1708952" cy="690402"/>
              <a:chOff x="4180198" y="3591103"/>
              <a:chExt cx="1708952" cy="69040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90" name="Rounded Rectangle 89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1" name="Can 90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1" name="Can 120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6834703" y="3837442"/>
            <a:ext cx="1708952" cy="1202541"/>
            <a:chOff x="6834703" y="3837442"/>
            <a:chExt cx="1708952" cy="120254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11280" y="3837442"/>
              <a:ext cx="268491" cy="5205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/>
            <p:cNvGrpSpPr/>
            <p:nvPr/>
          </p:nvGrpSpPr>
          <p:grpSpPr>
            <a:xfrm>
              <a:off x="6834703" y="4349581"/>
              <a:ext cx="1708952" cy="690402"/>
              <a:chOff x="4180198" y="3591103"/>
              <a:chExt cx="1708952" cy="69040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38" name="Rounded Rectangle 137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39" name="Can 138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6" name="Can 135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Can 136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309753" y="3858730"/>
            <a:ext cx="1708952" cy="1204955"/>
            <a:chOff x="309753" y="3858730"/>
            <a:chExt cx="1708952" cy="1204955"/>
          </a:xfrm>
        </p:grpSpPr>
        <p:cxnSp>
          <p:nvCxnSpPr>
            <p:cNvPr id="68" name="Straight Arrow Connector 67"/>
            <p:cNvCxnSpPr>
              <a:stCxn id="9" idx="2"/>
            </p:cNvCxnSpPr>
            <p:nvPr/>
          </p:nvCxnSpPr>
          <p:spPr>
            <a:xfrm flipH="1">
              <a:off x="1240693" y="3858730"/>
              <a:ext cx="1" cy="50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/>
            <p:cNvGrpSpPr/>
            <p:nvPr/>
          </p:nvGrpSpPr>
          <p:grpSpPr>
            <a:xfrm>
              <a:off x="309753" y="4373283"/>
              <a:ext cx="1708952" cy="690402"/>
              <a:chOff x="4180198" y="3591103"/>
              <a:chExt cx="1708952" cy="69040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180198" y="3591103"/>
                <a:ext cx="1708952" cy="690402"/>
                <a:chOff x="3064643" y="4753659"/>
                <a:chExt cx="1708952" cy="1114601"/>
              </a:xfrm>
            </p:grpSpPr>
            <p:sp>
              <p:nvSpPr>
                <p:cNvPr id="146" name="Rounded Rectangle 145"/>
                <p:cNvSpPr/>
                <p:nvPr/>
              </p:nvSpPr>
              <p:spPr>
                <a:xfrm>
                  <a:off x="3064643" y="4753659"/>
                  <a:ext cx="1708952" cy="1114601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7" name="Can 146"/>
                <p:cNvSpPr/>
                <p:nvPr/>
              </p:nvSpPr>
              <p:spPr>
                <a:xfrm>
                  <a:off x="3188675" y="5479623"/>
                  <a:ext cx="374778" cy="367588"/>
                </a:xfrm>
                <a:prstGeom prst="can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endParaRPr lang="zh-CN" altLang="en-US" sz="2000" b="1" dirty="0" err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168991" y="4799936"/>
                  <a:ext cx="1500255" cy="47899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A List of Templates</a:t>
                  </a:r>
                  <a:endParaRPr lang="zh-CN" altLang="en-US" sz="12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4095866" y="5498707"/>
                  <a:ext cx="178686" cy="352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altLang="zh-CN" sz="2000" kern="1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2000" b="1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4" name="Can 143"/>
              <p:cNvSpPr/>
              <p:nvPr/>
            </p:nvSpPr>
            <p:spPr>
              <a:xfrm>
                <a:off x="4774627" y="4040777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45" name="Can 144"/>
              <p:cNvSpPr/>
              <p:nvPr/>
            </p:nvSpPr>
            <p:spPr>
              <a:xfrm>
                <a:off x="5410427" y="4045364"/>
                <a:ext cx="374778" cy="227690"/>
              </a:xfrm>
              <a:prstGeom prst="can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23" name="Group 222"/>
          <p:cNvGrpSpPr/>
          <p:nvPr/>
        </p:nvGrpSpPr>
        <p:grpSpPr>
          <a:xfrm>
            <a:off x="2152231" y="4035481"/>
            <a:ext cx="2417802" cy="903071"/>
            <a:chOff x="2152231" y="4035481"/>
            <a:chExt cx="2417802" cy="903071"/>
          </a:xfrm>
        </p:grpSpPr>
        <p:grpSp>
          <p:nvGrpSpPr>
            <p:cNvPr id="82" name="Group 81"/>
            <p:cNvGrpSpPr/>
            <p:nvPr/>
          </p:nvGrpSpPr>
          <p:grpSpPr>
            <a:xfrm>
              <a:off x="2152231" y="4035481"/>
              <a:ext cx="1944524" cy="903071"/>
              <a:chOff x="386217" y="5269898"/>
              <a:chExt cx="2357989" cy="903071"/>
            </a:xfrm>
          </p:grpSpPr>
          <p:sp>
            <p:nvSpPr>
              <p:cNvPr id="83" name="Can 8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77817" y="5278286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4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30090" y="5473785"/>
                <a:ext cx="2006551" cy="69918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  <a:latin typeface="+mj-lt"/>
                  </a:rPr>
                  <a:t>Log Event: </a:t>
                </a:r>
                <a:r>
                  <a:rPr lang="nn-NO" altLang="zh-CN" sz="800" dirty="0">
                    <a:solidFill>
                      <a:schemeClr val="accent1"/>
                    </a:solidFill>
                    <a:latin typeface="+mj-lt"/>
                  </a:rPr>
                  <a:t>CM cfg file: &lt;*&gt; &lt;*&gt;</a:t>
                </a:r>
                <a:endParaRPr lang="en-US" altLang="zh-CN" sz="800" dirty="0">
                  <a:solidFill>
                    <a:schemeClr val="accent1"/>
                  </a:solidFill>
                  <a:latin typeface="+mj-lt"/>
                </a:endParaRP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102, 511, 1083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52" name="Curved Connector 151"/>
            <p:cNvCxnSpPr>
              <a:stCxn id="85" idx="2"/>
              <a:endCxn id="91" idx="0"/>
            </p:cNvCxnSpPr>
            <p:nvPr/>
          </p:nvCxnSpPr>
          <p:spPr>
            <a:xfrm rot="5400000" flipH="1" flipV="1">
              <a:off x="3848142" y="4216660"/>
              <a:ext cx="54446" cy="1389337"/>
            </a:xfrm>
            <a:prstGeom prst="curvedConnector5">
              <a:avLst>
                <a:gd name="adj1" fmla="val -419866"/>
                <a:gd name="adj2" fmla="val 73031"/>
                <a:gd name="adj3" fmla="val 519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211162" y="4961379"/>
            <a:ext cx="2438313" cy="1582823"/>
            <a:chOff x="211162" y="4961379"/>
            <a:chExt cx="2438313" cy="1582823"/>
          </a:xfrm>
        </p:grpSpPr>
        <p:grpSp>
          <p:nvGrpSpPr>
            <p:cNvPr id="81" name="Group 80"/>
            <p:cNvGrpSpPr/>
            <p:nvPr/>
          </p:nvGrpSpPr>
          <p:grpSpPr>
            <a:xfrm>
              <a:off x="211162" y="5534162"/>
              <a:ext cx="2438313" cy="1010040"/>
              <a:chOff x="346054" y="5217599"/>
              <a:chExt cx="2438313" cy="1010040"/>
            </a:xfrm>
          </p:grpSpPr>
          <p:sp>
            <p:nvSpPr>
              <p:cNvPr id="40" name="Can 39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3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Event: RNG-RSP UsChanId= &lt;*&gt;  Stat = &lt;*&gt;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20, 21, 36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67" name="Curved Connector 166"/>
            <p:cNvCxnSpPr/>
            <p:nvPr/>
          </p:nvCxnSpPr>
          <p:spPr>
            <a:xfrm rot="10800000">
              <a:off x="633258" y="4961379"/>
              <a:ext cx="886404" cy="625083"/>
            </a:xfrm>
            <a:prstGeom prst="curvedConnector3">
              <a:avLst>
                <a:gd name="adj1" fmla="val 1138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3893932" y="4913100"/>
            <a:ext cx="3064803" cy="1605086"/>
            <a:chOff x="3893932" y="4913100"/>
            <a:chExt cx="3064803" cy="1605086"/>
          </a:xfrm>
        </p:grpSpPr>
        <p:grpSp>
          <p:nvGrpSpPr>
            <p:cNvPr id="172" name="Group 171"/>
            <p:cNvGrpSpPr/>
            <p:nvPr/>
          </p:nvGrpSpPr>
          <p:grpSpPr>
            <a:xfrm>
              <a:off x="3893932" y="5508146"/>
              <a:ext cx="2438313" cy="1010040"/>
              <a:chOff x="346054" y="5217599"/>
              <a:chExt cx="2438313" cy="1010040"/>
            </a:xfrm>
          </p:grpSpPr>
          <p:sp>
            <p:nvSpPr>
              <p:cNvPr id="173" name="Can 172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1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freq=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      Log IDs: 18, 51, 52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0" name="Curved Connector 179"/>
            <p:cNvCxnSpPr>
              <a:endCxn id="139" idx="2"/>
            </p:cNvCxnSpPr>
            <p:nvPr/>
          </p:nvCxnSpPr>
          <p:spPr>
            <a:xfrm flipV="1">
              <a:off x="5760233" y="4913100"/>
              <a:ext cx="1198502" cy="6560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6743376" y="4799255"/>
            <a:ext cx="2121068" cy="1691991"/>
            <a:chOff x="6743376" y="4799255"/>
            <a:chExt cx="2121068" cy="1691991"/>
          </a:xfrm>
        </p:grpSpPr>
        <p:grpSp>
          <p:nvGrpSpPr>
            <p:cNvPr id="176" name="Group 175"/>
            <p:cNvGrpSpPr/>
            <p:nvPr/>
          </p:nvGrpSpPr>
          <p:grpSpPr>
            <a:xfrm>
              <a:off x="6743376" y="5481206"/>
              <a:ext cx="2121068" cy="1010040"/>
              <a:chOff x="346054" y="5217599"/>
              <a:chExt cx="2438313" cy="1010040"/>
            </a:xfrm>
          </p:grpSpPr>
          <p:sp>
            <p:nvSpPr>
              <p:cNvPr id="177" name="Can 176"/>
              <p:cNvSpPr/>
              <p:nvPr/>
            </p:nvSpPr>
            <p:spPr>
              <a:xfrm>
                <a:off x="386217" y="5269898"/>
                <a:ext cx="2357989" cy="894683"/>
              </a:xfrm>
              <a:prstGeom prst="can">
                <a:avLst>
                  <a:gd name="adj" fmla="val 33725"/>
                </a:avLst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endParaRPr lang="zh-CN" altLang="en-US" sz="2000" b="1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777817" y="5217599"/>
                <a:ext cx="1500255" cy="381740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1200" dirty="0">
                    <a:solidFill>
                      <a:schemeClr val="accent1"/>
                    </a:solidFill>
                  </a:rPr>
                  <a:t>Template 2</a:t>
                </a:r>
                <a:endParaRPr lang="zh-CN" altLang="en-US" sz="1200" dirty="0" err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346054" y="5473785"/>
                <a:ext cx="2438313" cy="753854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kern="100" dirty="0">
                    <a:solidFill>
                      <a:schemeClr val="accent1"/>
                    </a:solidFill>
                    <a:latin typeface="+mj-lt"/>
                    <a:cs typeface="Times New Roman" panose="02020603050405020304" pitchFamily="18" charset="0"/>
                  </a:rPr>
                  <a:t>Log Event: RNG-RSP UsChanId= &lt;*&gt;  Adj:        power= &lt;*&gt;  Stat= &lt;*&gt; 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altLang="zh-CN" sz="800" dirty="0">
                    <a:solidFill>
                      <a:schemeClr val="accent1"/>
                    </a:solidFill>
                  </a:rPr>
                  <a:t>Log IDs: 19, 55, 56</a:t>
                </a:r>
                <a:endParaRPr lang="zh-CN" altLang="en-US" sz="800" dirty="0" err="1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85" name="Curved Connector 184"/>
            <p:cNvCxnSpPr>
              <a:endCxn id="136" idx="1"/>
            </p:cNvCxnSpPr>
            <p:nvPr/>
          </p:nvCxnSpPr>
          <p:spPr>
            <a:xfrm rot="16200000" flipV="1">
              <a:off x="7420011" y="4995765"/>
              <a:ext cx="731580" cy="338559"/>
            </a:xfrm>
            <a:prstGeom prst="curvedConnector3">
              <a:avLst>
                <a:gd name="adj1" fmla="val 1241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ectangle 190"/>
          <p:cNvSpPr/>
          <p:nvPr/>
        </p:nvSpPr>
        <p:spPr>
          <a:xfrm>
            <a:off x="330645" y="760406"/>
            <a:ext cx="5663274" cy="886071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5889933" y="563089"/>
            <a:ext cx="2624117" cy="293583"/>
            <a:chOff x="5863220" y="528375"/>
            <a:chExt cx="2624117" cy="293583"/>
          </a:xfrm>
        </p:grpSpPr>
        <p:sp>
          <p:nvSpPr>
            <p:cNvPr id="194" name="Oval 193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1</a:t>
              </a:r>
              <a:endParaRPr lang="zh-CN" altLang="en-US" sz="1100" dirty="0" err="1"/>
            </a:p>
          </p:txBody>
        </p:sp>
        <p:cxnSp>
          <p:nvCxnSpPr>
            <p:cNvPr id="196" name="Curved Connector 195"/>
            <p:cNvCxnSpPr>
              <a:stCxn id="194" idx="2"/>
            </p:cNvCxnSpPr>
            <p:nvPr/>
          </p:nvCxnSpPr>
          <p:spPr>
            <a:xfrm rot="10800000" flipV="1">
              <a:off x="5863220" y="636754"/>
              <a:ext cx="1368810" cy="185204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5825951" y="889418"/>
            <a:ext cx="2688099" cy="216757"/>
            <a:chOff x="5799238" y="528375"/>
            <a:chExt cx="2688099" cy="216757"/>
          </a:xfrm>
        </p:grpSpPr>
        <p:sp>
          <p:nvSpPr>
            <p:cNvPr id="203" name="Oval 20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2</a:t>
              </a:r>
              <a:endParaRPr lang="zh-CN" altLang="en-US" sz="1100" dirty="0" err="1"/>
            </a:p>
          </p:txBody>
        </p:sp>
        <p:cxnSp>
          <p:nvCxnSpPr>
            <p:cNvPr id="204" name="Curved Connector 203"/>
            <p:cNvCxnSpPr>
              <a:stCxn id="203" idx="2"/>
            </p:cNvCxnSpPr>
            <p:nvPr/>
          </p:nvCxnSpPr>
          <p:spPr>
            <a:xfrm rot="10800000">
              <a:off x="5799238" y="630598"/>
              <a:ext cx="1432793" cy="6157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4940571" y="1238278"/>
            <a:ext cx="3576305" cy="226410"/>
            <a:chOff x="4911032" y="518722"/>
            <a:chExt cx="3576305" cy="226410"/>
          </a:xfrm>
        </p:grpSpPr>
        <p:sp>
          <p:nvSpPr>
            <p:cNvPr id="207" name="Oval 206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3</a:t>
              </a:r>
              <a:endParaRPr lang="zh-CN" altLang="en-US" sz="1100" dirty="0" err="1"/>
            </a:p>
          </p:txBody>
        </p:sp>
        <p:cxnSp>
          <p:nvCxnSpPr>
            <p:cNvPr id="208" name="Curved Connector 207"/>
            <p:cNvCxnSpPr>
              <a:stCxn id="207" idx="2"/>
            </p:cNvCxnSpPr>
            <p:nvPr/>
          </p:nvCxnSpPr>
          <p:spPr>
            <a:xfrm rot="10800000">
              <a:off x="4911032" y="518722"/>
              <a:ext cx="2320998" cy="118032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Right Brace 209"/>
          <p:cNvSpPr/>
          <p:nvPr/>
        </p:nvSpPr>
        <p:spPr>
          <a:xfrm>
            <a:off x="4708282" y="1106175"/>
            <a:ext cx="98281" cy="2431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Group 211"/>
          <p:cNvGrpSpPr/>
          <p:nvPr/>
        </p:nvGrpSpPr>
        <p:grpSpPr>
          <a:xfrm>
            <a:off x="4325695" y="1464689"/>
            <a:ext cx="4188355" cy="361338"/>
            <a:chOff x="4298982" y="383794"/>
            <a:chExt cx="4188355" cy="361338"/>
          </a:xfrm>
        </p:grpSpPr>
        <p:sp>
          <p:nvSpPr>
            <p:cNvPr id="213" name="Oval 212"/>
            <p:cNvSpPr/>
            <p:nvPr/>
          </p:nvSpPr>
          <p:spPr>
            <a:xfrm>
              <a:off x="7232030" y="528375"/>
              <a:ext cx="1255307" cy="216757"/>
            </a:xfrm>
            <a:prstGeom prst="ellips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r>
                <a:rPr lang="en-US" altLang="zh-CN" sz="1100" dirty="0"/>
                <a:t>template 4</a:t>
              </a:r>
              <a:endParaRPr lang="zh-CN" altLang="en-US" sz="1100" dirty="0" err="1"/>
            </a:p>
          </p:txBody>
        </p:sp>
        <p:cxnSp>
          <p:nvCxnSpPr>
            <p:cNvPr id="214" name="Curved Connector 213"/>
            <p:cNvCxnSpPr>
              <a:stCxn id="213" idx="2"/>
            </p:cNvCxnSpPr>
            <p:nvPr/>
          </p:nvCxnSpPr>
          <p:spPr>
            <a:xfrm rot="10800000">
              <a:off x="4298982" y="383794"/>
              <a:ext cx="2933048" cy="252961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2" name="Picture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3" y="1985989"/>
            <a:ext cx="2316807" cy="561650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  <a:softEdge rad="31750"/>
          </a:effectLst>
        </p:spPr>
      </p:pic>
      <p:sp>
        <p:nvSpPr>
          <p:cNvPr id="233" name="Rectangle 232"/>
          <p:cNvSpPr/>
          <p:nvPr/>
        </p:nvSpPr>
        <p:spPr>
          <a:xfrm>
            <a:off x="330645" y="1819620"/>
            <a:ext cx="1458351" cy="523008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Tree depth is 4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24037729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0" grpId="0" animBg="1"/>
      <p:bldP spid="2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templates.csv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All the templates that extracted from raw logs file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count for each Template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structured.csv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Log ID, aka. Line ID for each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Original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ID of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Template for current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708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Log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9882884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196" y="1115276"/>
            <a:ext cx="2711353" cy="997196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Not all logs have expected formats as right. See below.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6" y="2410161"/>
            <a:ext cx="8323625" cy="2315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95" y="2410161"/>
            <a:ext cx="8323625" cy="265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" y="2410161"/>
            <a:ext cx="8323625" cy="3740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96" y="2410161"/>
            <a:ext cx="8323624" cy="3740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486196" y="4473748"/>
            <a:ext cx="8323624" cy="20728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Tables, timestamp from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MAC Management message packet mixed with HEX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Code defect wherein developer lost ‘\n’ at the end of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Multi threads that mess up the logs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9942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5236" y="1115277"/>
            <a:ext cx="1821574" cy="2368151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Facilitate parsing process, e.g. replacing digits, </a:t>
            </a:r>
            <a:r>
              <a:rPr lang="en-US" altLang="zh-CN" dirty="0" err="1">
                <a:latin typeface="Consolas" panose="020B0609020204030204" pitchFamily="49" charset="0"/>
              </a:rPr>
              <a:t>ip</a:t>
            </a:r>
            <a:r>
              <a:rPr lang="en-US" altLang="zh-CN" dirty="0">
                <a:latin typeface="Consolas" panose="020B0609020204030204" pitchFamily="49" charset="0"/>
              </a:rPr>
              <a:t>/mac addresses with &lt;*&gt; ahead.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Why Pre-process the Raw Logs,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0973" y="1085340"/>
            <a:ext cx="5638847" cy="917109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US" altLang="zh-CN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[20190719-08:58:34.233] RNG-RSP UsChanId=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freq=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278</a:t>
            </a:r>
            <a:r>
              <a: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altLang="zh-CN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[20190719-08:58:35.227]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Adj: power=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1000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[20190719-08:58:36.220]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Continue</a:t>
            </a:r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[20190719-08:58:37.718] RNG-RSP UsChanId=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149</a:t>
            </a:r>
            <a:r>
              <a: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Stat= </a:t>
            </a:r>
            <a:r>
              <a:rPr 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Success</a:t>
            </a:r>
          </a:p>
          <a:p>
            <a:pPr algn="just"/>
            <a:r>
              <a:rPr lang="nn-NO" altLang="zh-CN" sz="1000" dirty="0">
                <a:latin typeface="Consolas" panose="020B0609020204030204" pitchFamily="49" charset="0"/>
              </a:rPr>
              <a:t>[20190719-09:41:24.192] CM cfg file: </a:t>
            </a:r>
            <a:r>
              <a:rPr lang="nn-NO" altLang="zh-CN" sz="1000" dirty="0">
                <a:solidFill>
                  <a:schemeClr val="tx2"/>
                </a:solidFill>
                <a:latin typeface="Consolas" panose="020B0609020204030204" pitchFamily="49" charset="0"/>
              </a:rPr>
              <a:t>172.16.0.1</a:t>
            </a:r>
            <a:r>
              <a:rPr lang="nn-NO" altLang="zh-CN" sz="1000" dirty="0">
                <a:latin typeface="Consolas" panose="020B0609020204030204" pitchFamily="49" charset="0"/>
              </a:rPr>
              <a:t> </a:t>
            </a:r>
            <a:r>
              <a:rPr lang="nn-NO" altLang="zh-CN" sz="1000" dirty="0">
                <a:solidFill>
                  <a:srgbClr val="C00000"/>
                </a:solidFill>
                <a:latin typeface="Consolas" panose="020B0609020204030204" pitchFamily="49" charset="0"/>
              </a:rPr>
              <a:t>cm.bin</a:t>
            </a:r>
            <a:endParaRPr lang="zh-CN" altLang="en-US" sz="500" kern="1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000" kern="100" dirty="0">
              <a:solidFill>
                <a:schemeClr val="tx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195400" y="2038754"/>
            <a:ext cx="5638847" cy="1316716"/>
            <a:chOff x="3195400" y="2038754"/>
            <a:chExt cx="5638847" cy="1316716"/>
          </a:xfrm>
        </p:grpSpPr>
        <p:sp>
          <p:nvSpPr>
            <p:cNvPr id="12" name="Rectangle 11"/>
            <p:cNvSpPr/>
            <p:nvPr/>
          </p:nvSpPr>
          <p:spPr>
            <a:xfrm>
              <a:off x="3195400" y="2438361"/>
              <a:ext cx="5638847" cy="917109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en-US" altLang="zh-CN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[20190719-08:58:34.233] RNG-RSP UsChanId=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freq=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altLang="zh-CN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altLang="zh-CN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[20190719-08:58:35.227]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Adj: power=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</a:t>
              </a:r>
              <a:endParaRPr lang="zh-CN" altLang="en-US" sz="1000" kern="1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[20190719-08:58:36.220]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Continue</a:t>
              </a:r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[20190719-08:58:37.718] RNG-RSP UsChanId=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&lt;*&gt;</a:t>
              </a:r>
              <a:r>
                <a:rPr lang="en-US" sz="1000" kern="1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Stat= </a:t>
              </a:r>
              <a:r>
                <a:rPr lang="en-US" sz="1000" kern="100" dirty="0">
                  <a:solidFill>
                    <a:schemeClr val="tx2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Success</a:t>
              </a:r>
            </a:p>
            <a:p>
              <a:pPr algn="just"/>
              <a:r>
                <a:rPr lang="nn-NO" altLang="zh-CN" sz="1000" dirty="0">
                  <a:latin typeface="Consolas" panose="020B0609020204030204" pitchFamily="49" charset="0"/>
                </a:rPr>
                <a:t>[20190719-09:41:24.192] CM cfg file: </a:t>
              </a:r>
              <a:r>
                <a:rPr lang="nn-NO" altLang="zh-CN" sz="1000" dirty="0">
                  <a:solidFill>
                    <a:schemeClr val="tx2"/>
                  </a:solidFill>
                  <a:latin typeface="Consolas" panose="020B0609020204030204" pitchFamily="49" charset="0"/>
                </a:rPr>
                <a:t>&lt;*&gt;</a:t>
              </a:r>
              <a:r>
                <a:rPr lang="nn-NO" altLang="zh-CN" sz="1000" dirty="0">
                  <a:latin typeface="Consolas" panose="020B0609020204030204" pitchFamily="49" charset="0"/>
                </a:rPr>
                <a:t> </a:t>
              </a:r>
              <a:r>
                <a:rPr lang="nn-NO" altLang="zh-CN" sz="10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cm.bin</a:t>
              </a:r>
              <a:endParaRPr lang="zh-CN" altLang="en-US" sz="500" kern="1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/>
              <a:endParaRPr lang="zh-CN" altLang="en-US" sz="1000" kern="1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5808659" y="2038754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  <p:sp>
        <p:nvSpPr>
          <p:cNvPr id="14" name="Text Placeholder 1"/>
          <p:cNvSpPr txBox="1">
            <a:spLocks/>
          </p:cNvSpPr>
          <p:nvPr/>
        </p:nvSpPr>
        <p:spPr>
          <a:xfrm>
            <a:off x="425236" y="4038938"/>
            <a:ext cx="1882535" cy="2608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Facilitate the parameters mapping in the template. It is useful for the old way analyzer.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0984" y="4011129"/>
            <a:ext cx="6540135" cy="526038"/>
          </a:xfrm>
          <a:prstGeom prst="rect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[20190719-09:27:07.379] Requested Spectrum =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(0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..204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(258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..1218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</a:p>
          <a:p>
            <a:pPr algn="just"/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[20190719-09:27:07.382] Best Match = 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1: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US: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..85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 DS: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(108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</a:t>
            </a:r>
            <a:r>
              <a:rPr lang="en-US" altLang="zh-CN" sz="1000" kern="1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..1002 </a:t>
            </a:r>
            <a:r>
              <a:rPr lang="en-US" altLang="zh-CN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MHz)</a:t>
            </a:r>
            <a:endParaRPr lang="zh-CN" altLang="en-US" sz="1000" kern="1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sz="788" kern="1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sz="788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20984" y="4589861"/>
            <a:ext cx="6540135" cy="891649"/>
            <a:chOff x="2420984" y="4589861"/>
            <a:chExt cx="6540135" cy="891649"/>
          </a:xfrm>
        </p:grpSpPr>
        <p:sp>
          <p:nvSpPr>
            <p:cNvPr id="17" name="Rectangle 16"/>
            <p:cNvSpPr/>
            <p:nvPr/>
          </p:nvSpPr>
          <p:spPr>
            <a:xfrm>
              <a:off x="2420984" y="4955472"/>
              <a:ext cx="6540135" cy="526038"/>
            </a:xfrm>
            <a:prstGeom prst="rect">
              <a:avLst/>
            </a:prstGeom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[20190719-09:27:07.379] Requested Spectrum =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( 0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204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( 258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1218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</a:p>
            <a:p>
              <a:pPr algn="just"/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[20190719-09:27:07.382] Best Match = 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 :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 US: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( 5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85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 DS: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( 108 </a:t>
              </a:r>
              <a:r>
                <a:rPr lang="en-US" altLang="zh-CN" sz="1000" kern="1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</a:t>
              </a:r>
              <a:r>
                <a:rPr lang="en-US" altLang="zh-CN" sz="1000" kern="100" dirty="0" err="1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000" kern="1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. 1002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MHz)</a:t>
              </a:r>
              <a:endParaRPr lang="zh-CN" altLang="en-US" sz="1000" kern="1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788" kern="100" dirty="0"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altLang="en-US" sz="788" kern="100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5808659" y="4589861"/>
              <a:ext cx="363474" cy="365759"/>
            </a:xfrm>
            <a:prstGeom prst="downArrow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zh-CN" altLang="en-US" sz="15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536729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5390"/>
            <a:ext cx="8524494" cy="24375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Demo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Parsing</a:t>
            </a:r>
            <a:endParaRPr lang="en-US" dirty="0">
              <a:latin typeface="Consolas" panose="020B060902020403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Log Pre-processing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64254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Pre-processing Results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train_new.txt/test_new.txt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Multi-line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labeling</a:t>
              </a: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train_norm.txt/test_norm.txt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One-line log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is used for Parsing/Drain feeding.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518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(Anomaly detection, ML way)</a:t>
            </a:r>
          </a:p>
        </p:txBody>
      </p:sp>
    </p:spTree>
    <p:extLst>
      <p:ext uri="{BB962C8B-B14F-4D97-AF65-F5344CB8AC3E}">
        <p14:creationId xmlns:p14="http://schemas.microsoft.com/office/powerpoint/2010/main" val="42554250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9868940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Anomaly Detection Overview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141834" y="1151220"/>
            <a:ext cx="3013166" cy="3658217"/>
            <a:chOff x="2141834" y="1151220"/>
            <a:chExt cx="3013166" cy="3658217"/>
          </a:xfrm>
        </p:grpSpPr>
        <p:sp>
          <p:nvSpPr>
            <p:cNvPr id="16" name="Rectangle 15"/>
            <p:cNvSpPr/>
            <p:nvPr/>
          </p:nvSpPr>
          <p:spPr>
            <a:xfrm>
              <a:off x="2141834" y="1399933"/>
              <a:ext cx="3013166" cy="34095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 bwMode="gray">
            <a:xfrm>
              <a:off x="2141834" y="1151220"/>
              <a:ext cx="1254579" cy="1569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Feature Extraction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8610" y="1161825"/>
            <a:ext cx="1334659" cy="3647612"/>
            <a:chOff x="163215" y="1156469"/>
            <a:chExt cx="1334659" cy="3652968"/>
          </a:xfrm>
        </p:grpSpPr>
        <p:sp>
          <p:nvSpPr>
            <p:cNvPr id="23" name="Rectangle 22"/>
            <p:cNvSpPr/>
            <p:nvPr/>
          </p:nvSpPr>
          <p:spPr>
            <a:xfrm>
              <a:off x="163215" y="1399487"/>
              <a:ext cx="1334659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4" name="Title 2"/>
            <p:cNvSpPr txBox="1">
              <a:spLocks/>
            </p:cNvSpPr>
            <p:nvPr/>
          </p:nvSpPr>
          <p:spPr bwMode="gray">
            <a:xfrm>
              <a:off x="163215" y="1156469"/>
              <a:ext cx="1254579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Log Parsing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73486" y="1161825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189617" y="1672175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6189617" y="3451663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sp>
        <p:nvSpPr>
          <p:cNvPr id="30" name="Pentagon 29"/>
          <p:cNvSpPr/>
          <p:nvPr/>
        </p:nvSpPr>
        <p:spPr>
          <a:xfrm>
            <a:off x="547294" y="2159726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(Logs)</a:t>
            </a:r>
            <a:endParaRPr lang="zh-CN" altLang="en-US" sz="1400" dirty="0" err="1"/>
          </a:p>
        </p:txBody>
      </p:sp>
      <p:sp>
        <p:nvSpPr>
          <p:cNvPr id="31" name="Pentagon 30"/>
          <p:cNvSpPr/>
          <p:nvPr/>
        </p:nvSpPr>
        <p:spPr>
          <a:xfrm>
            <a:off x="547294" y="3131909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(Logs)</a:t>
            </a:r>
            <a:endParaRPr lang="zh-CN" altLang="en-US" sz="14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550369" y="2159725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6" name="Pentagon 35"/>
          <p:cNvSpPr/>
          <p:nvPr/>
        </p:nvSpPr>
        <p:spPr>
          <a:xfrm>
            <a:off x="7541622" y="3616542"/>
            <a:ext cx="1291481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86" y="1672175"/>
            <a:ext cx="2840061" cy="2610192"/>
          </a:xfrm>
          <a:prstGeom prst="rect">
            <a:avLst/>
          </a:prstGeom>
        </p:spPr>
      </p:pic>
      <p:sp>
        <p:nvSpPr>
          <p:cNvPr id="32" name="Pentagon 31"/>
          <p:cNvSpPr/>
          <p:nvPr/>
        </p:nvSpPr>
        <p:spPr>
          <a:xfrm>
            <a:off x="4461996" y="1846495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 (ECM)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4461996" y="3616541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 (ECM)</a:t>
            </a:r>
            <a:endParaRPr lang="zh-CN" alt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568234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6" grpId="0" animBg="1"/>
      <p:bldP spid="32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2255894" cy="443198"/>
          </a:xfrm>
        </p:spPr>
        <p:txBody>
          <a:bodyPr/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Classification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An Example of How ML (Bayes &amp; DecisionTree) Works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1681"/>
          <a:stretch/>
        </p:blipFill>
        <p:spPr>
          <a:xfrm>
            <a:off x="494725" y="1607070"/>
            <a:ext cx="1885950" cy="858067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565647" y="1232807"/>
            <a:ext cx="1802166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zh-CN" sz="1600" dirty="0" smtClean="0">
                <a:latin typeface="Consolas" panose="020B0609020204030204" pitchFamily="49" charset="0"/>
              </a:rPr>
              <a:t>Iris Class: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Setosa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Versicolour </a:t>
            </a:r>
            <a:r>
              <a:rPr lang="pt-BR" altLang="zh-CN" sz="1600" dirty="0">
                <a:latin typeface="Consolas" panose="020B0609020204030204" pitchFamily="49" charset="0"/>
              </a:rPr>
              <a:t/>
            </a:r>
            <a:br>
              <a:rPr lang="pt-BR" altLang="zh-CN" sz="1600" dirty="0">
                <a:latin typeface="Consolas" panose="020B0609020204030204" pitchFamily="49" charset="0"/>
              </a:rPr>
            </a:br>
            <a:r>
              <a:rPr lang="pt-BR" altLang="zh-CN" sz="1600" dirty="0" smtClean="0">
                <a:latin typeface="Consolas" panose="020B0609020204030204" pitchFamily="49" charset="0"/>
              </a:rPr>
              <a:t>- </a:t>
            </a:r>
            <a:r>
              <a:rPr lang="pt-BR" altLang="zh-CN" dirty="0" smtClean="0">
                <a:latin typeface="Consolas" panose="020B0609020204030204" pitchFamily="49" charset="0"/>
              </a:rPr>
              <a:t>Virginica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endParaRPr lang="en-US" altLang="zh-CN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302545" y="1068202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4.6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11" y="2187842"/>
            <a:ext cx="3699991" cy="202719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3693111" y="4284191"/>
            <a:ext cx="4579768" cy="2105025"/>
            <a:chOff x="3693111" y="4284191"/>
            <a:chExt cx="4579768" cy="21050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79" y="4284191"/>
              <a:ext cx="3771900" cy="2105025"/>
            </a:xfrm>
            <a:prstGeom prst="rect">
              <a:avLst/>
            </a:prstGeom>
          </p:spPr>
        </p:pic>
        <p:cxnSp>
          <p:nvCxnSpPr>
            <p:cNvPr id="21" name="Elbow Connector 20"/>
            <p:cNvCxnSpPr/>
            <p:nvPr/>
          </p:nvCxnSpPr>
          <p:spPr>
            <a:xfrm flipV="1">
              <a:off x="3693111" y="4379645"/>
              <a:ext cx="2343705" cy="1426351"/>
            </a:xfrm>
            <a:prstGeom prst="bentConnector3">
              <a:avLst>
                <a:gd name="adj1" fmla="val 238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945694"/>
                <a:ext cx="3596229" cy="962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i="1" kern="100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zh-CN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4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4505920"/>
                <a:ext cx="3596229" cy="11446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" y="2560807"/>
            <a:ext cx="3390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67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308286"/>
            <a:ext cx="4027116" cy="747897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For the train dataset, we need label the data ahead by </a:t>
            </a:r>
            <a:r>
              <a:rPr lang="en-US" altLang="zh-CN" dirty="0" smtClean="0">
                <a:latin typeface="Consolas" panose="020B0609020204030204" pitchFamily="49" charset="0"/>
              </a:rPr>
              <a:t>human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Label the Train Dataset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85741" y="3009752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313741" y="2271088"/>
            <a:ext cx="4027116" cy="99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One of Log Parsing result is used. (The file before converting multi-line log to one-line. Just for convenience</a:t>
            </a:r>
            <a:r>
              <a:rPr lang="en-US" altLang="zh-CN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13741" y="4769387"/>
            <a:ext cx="4373669" cy="161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After applying windowing, one instance contains ten or more logs. If one fault log appears in this instance, then label this instance as fault, say, 1.</a:t>
            </a:r>
            <a:endParaRPr lang="zh-CN" altLang="en-US" dirty="0"/>
          </a:p>
          <a:p>
            <a:pPr lvl="0">
              <a:buClr>
                <a:srgbClr val="CC092F"/>
              </a:buClr>
            </a:pPr>
            <a:endParaRPr lang="en-US" altLang="zh-CN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313741" y="3732254"/>
            <a:ext cx="4373669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CC092F"/>
              </a:buClr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</a:rPr>
              <a:t>Convert this labeled log to one-line format then and extract the label vector finally.</a:t>
            </a:r>
          </a:p>
        </p:txBody>
      </p:sp>
    </p:spTree>
    <p:extLst>
      <p:ext uri="{BB962C8B-B14F-4D97-AF65-F5344CB8AC3E}">
        <p14:creationId xmlns:p14="http://schemas.microsoft.com/office/powerpoint/2010/main" val="3363096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2807"/>
            <a:ext cx="4027116" cy="111261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Logs are strings line by line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 need some transformation to get some kind of matrix data like iris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Log Feature Extraction (widowing, weighting)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45864"/>
              </p:ext>
            </p:extLst>
          </p:nvPr>
        </p:nvGraphicFramePr>
        <p:xfrm>
          <a:off x="4336869" y="1267684"/>
          <a:ext cx="4632336" cy="107773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2388">
                  <a:extLst>
                    <a:ext uri="{9D8B030D-6E8A-4147-A177-3AD203B41FA5}">
                      <a16:colId xmlns:a16="http://schemas.microsoft.com/office/drawing/2014/main" val="755225439"/>
                    </a:ext>
                  </a:extLst>
                </a:gridCol>
                <a:gridCol w="976884">
                  <a:extLst>
                    <a:ext uri="{9D8B030D-6E8A-4147-A177-3AD203B41FA5}">
                      <a16:colId xmlns:a16="http://schemas.microsoft.com/office/drawing/2014/main" val="2598577424"/>
                    </a:ext>
                  </a:extLst>
                </a:gridCol>
                <a:gridCol w="903618">
                  <a:extLst>
                    <a:ext uri="{9D8B030D-6E8A-4147-A177-3AD203B41FA5}">
                      <a16:colId xmlns:a16="http://schemas.microsoft.com/office/drawing/2014/main" val="422394602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3921472611"/>
                    </a:ext>
                  </a:extLst>
                </a:gridCol>
                <a:gridCol w="891406">
                  <a:extLst>
                    <a:ext uri="{9D8B030D-6E8A-4147-A177-3AD203B41FA5}">
                      <a16:colId xmlns:a16="http://schemas.microsoft.com/office/drawing/2014/main" val="2753756896"/>
                    </a:ext>
                  </a:extLst>
                </a:gridCol>
              </a:tblGrid>
              <a:tr h="228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Sepal_wid_cm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Petal_len_cm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Petal_wid_cm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63112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5.1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6751600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07377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1.3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Iris-setosa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9240713"/>
                  </a:ext>
                </a:extLst>
              </a:tr>
              <a:tr h="21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4.6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3.1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Iris-</a:t>
                      </a:r>
                      <a:r>
                        <a:rPr lang="en-US" sz="1100" u="none" strike="noStrike" dirty="0" err="1">
                          <a:effectLst/>
                        </a:rPr>
                        <a:t>setosa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12086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37" y="2686469"/>
            <a:ext cx="2834886" cy="260931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0747"/>
              </p:ext>
            </p:extLst>
          </p:nvPr>
        </p:nvGraphicFramePr>
        <p:xfrm>
          <a:off x="4336869" y="3202581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8" name="Text Placeholder 1">
            <a:hlinkClick r:id="rId3"/>
          </p:cNvPr>
          <p:cNvSpPr txBox="1">
            <a:spLocks/>
          </p:cNvSpPr>
          <p:nvPr/>
        </p:nvSpPr>
        <p:spPr>
          <a:xfrm>
            <a:off x="309753" y="5543427"/>
            <a:ext cx="3887778" cy="1157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marR="0" indent="-17145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5763" marR="0" indent="-17026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42938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3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57250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071563" marR="0" indent="-171450" algn="l" defTabSz="6858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05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onsolas" panose="020B0609020204030204" pitchFamily="49" charset="0"/>
              </a:rPr>
              <a:t>Weighting, e.g. </a:t>
            </a:r>
            <a:r>
              <a:rPr lang="en-US" altLang="zh-CN" dirty="0" err="1">
                <a:latin typeface="Consolas" panose="020B0609020204030204" pitchFamily="49" charset="0"/>
              </a:rPr>
              <a:t>tf-idf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tf</a:t>
            </a:r>
            <a:r>
              <a:rPr lang="en-US" altLang="zh-CN" dirty="0">
                <a:latin typeface="Consolas" panose="020B0609020204030204" pitchFamily="49" charset="0"/>
              </a:rPr>
              <a:t>: term frequency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idf</a:t>
            </a:r>
            <a:r>
              <a:rPr lang="en-US" altLang="zh-CN" dirty="0">
                <a:latin typeface="Consolas" panose="020B0609020204030204" pitchFamily="49" charset="0"/>
              </a:rPr>
              <a:t>: diminishes the weight of terms that occur very frequently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35741"/>
              </p:ext>
            </p:extLst>
          </p:nvPr>
        </p:nvGraphicFramePr>
        <p:xfrm>
          <a:off x="4336869" y="5182023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0202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610" y="577119"/>
            <a:ext cx="8524494" cy="314638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Train and Predict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030288" y="962936"/>
            <a:ext cx="2438400" cy="3647612"/>
            <a:chOff x="5573486" y="1161825"/>
            <a:chExt cx="2873828" cy="3647612"/>
          </a:xfrm>
        </p:grpSpPr>
        <p:sp>
          <p:nvSpPr>
            <p:cNvPr id="19" name="Rectangle 18"/>
            <p:cNvSpPr/>
            <p:nvPr/>
          </p:nvSpPr>
          <p:spPr>
            <a:xfrm>
              <a:off x="5573486" y="1399487"/>
              <a:ext cx="2873828" cy="34099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 bwMode="gray">
            <a:xfrm>
              <a:off x="5573486" y="1161825"/>
              <a:ext cx="2319590" cy="156966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0" marR="0" indent="0"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None/>
                <a:defRPr sz="2100" b="1" kern="1200" cap="none" baseline="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1200" b="0" dirty="0">
                  <a:solidFill>
                    <a:schemeClr val="tx1"/>
                  </a:solidFill>
                </a:rPr>
                <a:t>Model Train and Predict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656484" y="1619596"/>
            <a:ext cx="1206137" cy="914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Train</a:t>
            </a:r>
            <a:endParaRPr lang="zh-CN" altLang="en-US" sz="2000" dirty="0" err="1"/>
          </a:p>
        </p:txBody>
      </p:sp>
      <p:sp>
        <p:nvSpPr>
          <p:cNvPr id="29" name="Rounded Rectangle 28"/>
          <p:cNvSpPr/>
          <p:nvPr/>
        </p:nvSpPr>
        <p:spPr>
          <a:xfrm>
            <a:off x="5654794" y="3356244"/>
            <a:ext cx="1206137" cy="9056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2000" dirty="0"/>
              <a:t>Predict</a:t>
            </a:r>
            <a:endParaRPr lang="zh-CN" altLang="en-US" sz="2000" dirty="0" err="1"/>
          </a:p>
        </p:txBody>
      </p:sp>
      <p:grpSp>
        <p:nvGrpSpPr>
          <p:cNvPr id="37" name="Group 36"/>
          <p:cNvGrpSpPr/>
          <p:nvPr/>
        </p:nvGrpSpPr>
        <p:grpSpPr>
          <a:xfrm>
            <a:off x="6072702" y="2114210"/>
            <a:ext cx="2114660" cy="1000963"/>
            <a:chOff x="6550369" y="2159725"/>
            <a:chExt cx="2114660" cy="1000963"/>
          </a:xfrm>
        </p:grpSpPr>
        <p:sp>
          <p:nvSpPr>
            <p:cNvPr id="34" name="Down Arrow 33"/>
            <p:cNvSpPr/>
            <p:nvPr/>
          </p:nvSpPr>
          <p:spPr>
            <a:xfrm>
              <a:off x="6550369" y="2838471"/>
              <a:ext cx="484632" cy="322217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zh-CN" altLang="en-US" sz="2000" b="1" dirty="0" err="1"/>
            </a:p>
          </p:txBody>
        </p:sp>
        <p:sp>
          <p:nvSpPr>
            <p:cNvPr id="35" name="Rounded Rectangular Callout 34"/>
            <p:cNvSpPr/>
            <p:nvPr/>
          </p:nvSpPr>
          <p:spPr>
            <a:xfrm>
              <a:off x="7713617" y="2159725"/>
              <a:ext cx="951412" cy="627017"/>
            </a:xfrm>
            <a:prstGeom prst="wedgeRoundRectCallout">
              <a:avLst>
                <a:gd name="adj1" fmla="val -119881"/>
                <a:gd name="adj2" fmla="val 71029"/>
                <a:gd name="adj3" fmla="val 16667"/>
              </a:avLst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100" dirty="0"/>
                <a:t>Persist model para for further use</a:t>
              </a:r>
              <a:endParaRPr lang="zh-CN" altLang="en-US" sz="1100" dirty="0" err="1"/>
            </a:p>
          </p:txBody>
        </p:sp>
      </p:grpSp>
      <p:sp>
        <p:nvSpPr>
          <p:cNvPr id="32" name="Pentagon 31"/>
          <p:cNvSpPr/>
          <p:nvPr/>
        </p:nvSpPr>
        <p:spPr>
          <a:xfrm>
            <a:off x="3895121" y="1841169"/>
            <a:ext cx="1712106" cy="484632"/>
          </a:xfrm>
          <a:prstGeom prst="homePlat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Train Data</a:t>
            </a:r>
            <a:endParaRPr lang="zh-CN" altLang="en-US" sz="1400" dirty="0" err="1"/>
          </a:p>
        </p:txBody>
      </p:sp>
      <p:sp>
        <p:nvSpPr>
          <p:cNvPr id="33" name="Pentagon 32"/>
          <p:cNvSpPr/>
          <p:nvPr/>
        </p:nvSpPr>
        <p:spPr>
          <a:xfrm>
            <a:off x="3883949" y="3566774"/>
            <a:ext cx="1712106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Test Data</a:t>
            </a:r>
            <a:endParaRPr lang="zh-CN" altLang="en-US" sz="1400" dirty="0" err="1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8858"/>
              </p:ext>
            </p:extLst>
          </p:nvPr>
        </p:nvGraphicFramePr>
        <p:xfrm>
          <a:off x="311272" y="1535015"/>
          <a:ext cx="35345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625799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86926"/>
              </p:ext>
            </p:extLst>
          </p:nvPr>
        </p:nvGraphicFramePr>
        <p:xfrm>
          <a:off x="984372" y="3283309"/>
          <a:ext cx="2861492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13592">
                  <a:extLst>
                    <a:ext uri="{9D8B030D-6E8A-4147-A177-3AD203B41FA5}">
                      <a16:colId xmlns:a16="http://schemas.microsoft.com/office/drawing/2014/main" val="754996846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2260899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49306236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89185075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Instance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Template0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Template1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Template2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91169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17.0939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5912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19.9802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37.0737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7023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66317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19.5621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7.9897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84850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2.8136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20.7216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2691684"/>
                  </a:ext>
                </a:extLst>
              </a:tr>
            </a:tbl>
          </a:graphicData>
        </a:graphic>
      </p:graphicFrame>
      <p:sp>
        <p:nvSpPr>
          <p:cNvPr id="4" name="Pentagon 3"/>
          <p:cNvSpPr/>
          <p:nvPr/>
        </p:nvSpPr>
        <p:spPr>
          <a:xfrm rot="5400000">
            <a:off x="5822971" y="4609303"/>
            <a:ext cx="978408" cy="484632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400" dirty="0"/>
              <a:t>Output</a:t>
            </a:r>
            <a:endParaRPr lang="zh-CN" altLang="en-US" sz="1400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48281"/>
              </p:ext>
            </p:extLst>
          </p:nvPr>
        </p:nvGraphicFramePr>
        <p:xfrm>
          <a:off x="5975625" y="5558104"/>
          <a:ext cx="673100" cy="1051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91498171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Label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3937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82217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3884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8505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489756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F050202020403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4130001"/>
                  </a:ext>
                </a:extLst>
              </a:tr>
            </a:tbl>
          </a:graphicData>
        </a:graphic>
      </p:graphicFrame>
      <p:sp>
        <p:nvSpPr>
          <p:cNvPr id="41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1272" y="5168747"/>
            <a:ext cx="4844390" cy="747897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We can use the Train/Predict models in </a:t>
            </a:r>
            <a:r>
              <a:rPr lang="en-US" altLang="zh-CN" dirty="0" err="1" smtClean="0">
                <a:latin typeface="Consolas" panose="020B0609020204030204" pitchFamily="49" charset="0"/>
              </a:rPr>
              <a:t>sklearn</a:t>
            </a:r>
            <a:r>
              <a:rPr lang="en-US" altLang="zh-CN" dirty="0" smtClean="0">
                <a:latin typeface="Consolas" panose="020B0609020204030204" pitchFamily="49" charset="0"/>
              </a:rPr>
              <a:t>/</a:t>
            </a:r>
            <a:r>
              <a:rPr lang="en-US" altLang="zh-CN" dirty="0" err="1" smtClean="0">
                <a:latin typeface="Consolas" panose="020B0609020204030204" pitchFamily="49" charset="0"/>
              </a:rPr>
              <a:t>onnx</a:t>
            </a:r>
            <a:r>
              <a:rPr lang="en-US" altLang="zh-CN" dirty="0" smtClean="0">
                <a:latin typeface="Consolas" panose="020B0609020204030204" pitchFamily="49" charset="0"/>
              </a:rPr>
              <a:t> or other frameworks instead of implementing from scratch.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294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371207" cy="207287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Predict result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Sliding window tuple 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Structured log file</a:t>
            </a:r>
          </a:p>
          <a:p>
            <a:endParaRPr lang="en-US" altLang="zh-CN" dirty="0" smtClean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final results are list of window tuples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Locate Where the Errors are in Raw Log File</a:t>
            </a:r>
          </a:p>
        </p:txBody>
      </p:sp>
      <p:sp>
        <p:nvSpPr>
          <p:cNvPr id="7" name="Right Brace 6"/>
          <p:cNvSpPr/>
          <p:nvPr/>
        </p:nvSpPr>
        <p:spPr>
          <a:xfrm>
            <a:off x="3910149" y="1314994"/>
            <a:ext cx="461554" cy="8011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Down Arrow 11"/>
          <p:cNvSpPr/>
          <p:nvPr/>
        </p:nvSpPr>
        <p:spPr>
          <a:xfrm>
            <a:off x="3090019" y="2438657"/>
            <a:ext cx="484632" cy="388755"/>
          </a:xfrm>
          <a:prstGeom prst="downArrow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zh-CN" altLang="en-US" sz="2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556395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09" y="4383210"/>
            <a:ext cx="7912281" cy="39241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Analyzing (the old school way)</a:t>
            </a:r>
          </a:p>
        </p:txBody>
      </p:sp>
    </p:spTree>
    <p:extLst>
      <p:ext uri="{BB962C8B-B14F-4D97-AF65-F5344CB8AC3E}">
        <p14:creationId xmlns:p14="http://schemas.microsoft.com/office/powerpoint/2010/main" val="1819801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09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2544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14329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How it 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09792"/>
              </p:ext>
            </p:extLst>
          </p:nvPr>
        </p:nvGraphicFramePr>
        <p:xfrm>
          <a:off x="5080852" y="1403386"/>
          <a:ext cx="3753395" cy="300664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0314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114697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5063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3321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84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No parameter log. If matched, it means the log is wrong anyway.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1093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It has parameters. Analyzing them with domain </a:t>
                      </a:r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knowledges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Error description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Suggestion to fix if something wrong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11339"/>
              </p:ext>
            </p:extLst>
          </p:nvPr>
        </p:nvGraphicFramePr>
        <p:xfrm>
          <a:off x="483926" y="1525820"/>
          <a:ext cx="3870361" cy="119996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18920">
                  <a:extLst>
                    <a:ext uri="{9D8B030D-6E8A-4147-A177-3AD203B41FA5}">
                      <a16:colId xmlns:a16="http://schemas.microsoft.com/office/drawing/2014/main" val="2717448415"/>
                    </a:ext>
                  </a:extLst>
                </a:gridCol>
                <a:gridCol w="1091405">
                  <a:extLst>
                    <a:ext uri="{9D8B030D-6E8A-4147-A177-3AD203B41FA5}">
                      <a16:colId xmlns:a16="http://schemas.microsoft.com/office/drawing/2014/main" val="3991261615"/>
                    </a:ext>
                  </a:extLst>
                </a:gridCol>
                <a:gridCol w="771762">
                  <a:extLst>
                    <a:ext uri="{9D8B030D-6E8A-4147-A177-3AD203B41FA5}">
                      <a16:colId xmlns:a16="http://schemas.microsoft.com/office/drawing/2014/main" val="935698508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2498209212"/>
                    </a:ext>
                  </a:extLst>
                </a:gridCol>
              </a:tblGrid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+mj-lt"/>
                        </a:rPr>
                        <a:t>TemplateId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Content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Template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1003551692"/>
                  </a:ext>
                </a:extLst>
              </a:tr>
              <a:tr h="518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ab=</a:t>
                      </a:r>
                      <a:r>
                        <a:rPr lang="en-US" sz="1400" u="none" strike="noStrike" baseline="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&lt;*&gt;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21285743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00000008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xyz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10:01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210332144"/>
                  </a:ext>
                </a:extLst>
              </a:tr>
              <a:tr h="2187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+mj-lt"/>
                        </a:rPr>
                        <a:t>…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439" marR="4439" marT="4439" marB="0" anchor="ctr"/>
                </a:tc>
                <a:extLst>
                  <a:ext uri="{0D108BD9-81ED-4DB2-BD59-A6C34878D82A}">
                    <a16:rowId xmlns:a16="http://schemas.microsoft.com/office/drawing/2014/main" val="377208883"/>
                  </a:ext>
                </a:extLst>
              </a:tr>
            </a:tbl>
          </a:graphicData>
        </a:graphic>
      </p:graphicFrame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3970082"/>
            <a:ext cx="4436419" cy="1477328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Extract the parameters of each log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Traverse each log to see if </a:t>
            </a:r>
            <a:r>
              <a:rPr lang="en-US" altLang="zh-CN" dirty="0" err="1">
                <a:latin typeface="Consolas" panose="020B0609020204030204" pitchFamily="49" charset="0"/>
              </a:rPr>
              <a:t>TemplateId</a:t>
            </a:r>
            <a:r>
              <a:rPr lang="en-US" altLang="zh-CN" dirty="0">
                <a:latin typeface="Consolas" panose="020B0609020204030204" pitchFamily="49" charset="0"/>
              </a:rPr>
              <a:t> is hit in knowledge base.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4372004" y="2135703"/>
            <a:ext cx="708848" cy="28517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</p:cNvCxnSpPr>
          <p:nvPr/>
        </p:nvCxnSpPr>
        <p:spPr>
          <a:xfrm rot="10800000" flipH="1" flipV="1">
            <a:off x="483925" y="2125800"/>
            <a:ext cx="4579209" cy="1383753"/>
          </a:xfrm>
          <a:prstGeom prst="curvedConnector3">
            <a:avLst>
              <a:gd name="adj1" fmla="val -49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2"/>
          <p:cNvSpPr txBox="1">
            <a:spLocks/>
          </p:cNvSpPr>
          <p:nvPr/>
        </p:nvSpPr>
        <p:spPr bwMode="gray">
          <a:xfrm>
            <a:off x="483926" y="1273288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 bwMode="gray">
          <a:xfrm>
            <a:off x="5063134" y="1115771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knowledgebase</a:t>
            </a:r>
          </a:p>
        </p:txBody>
      </p:sp>
    </p:spTree>
    <p:extLst>
      <p:ext uri="{BB962C8B-B14F-4D97-AF65-F5344CB8AC3E}">
        <p14:creationId xmlns:p14="http://schemas.microsoft.com/office/powerpoint/2010/main" val="17826792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641174" cy="1780359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It’s done in Log Parsing stage. Train and Test logs all </a:t>
            </a:r>
            <a:r>
              <a:rPr lang="en-US" altLang="zh-CN" dirty="0" smtClean="0">
                <a:latin typeface="Consolas" panose="020B0609020204030204" pitchFamily="49" charset="0"/>
              </a:rPr>
              <a:t>pass </a:t>
            </a:r>
            <a:r>
              <a:rPr lang="en-US" altLang="zh-CN" dirty="0">
                <a:latin typeface="Consolas" panose="020B0609020204030204" pitchFamily="49" charset="0"/>
              </a:rPr>
              <a:t>Parsing 1</a:t>
            </a:r>
            <a:r>
              <a:rPr lang="en-US" altLang="zh-CN" baseline="30000" dirty="0">
                <a:latin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Use MD5 HASH for each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Templates collection in knowledgebase and analyzing are independent because of the nature of HASH for each template.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Template and its Id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070F4A-7AFA-48A2-8AF3-7C422BFAF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664546"/>
              </p:ext>
            </p:extLst>
          </p:nvPr>
        </p:nvGraphicFramePr>
        <p:xfrm>
          <a:off x="1293097" y="3074126"/>
          <a:ext cx="5841200" cy="34871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73826">
                  <a:extLst>
                    <a:ext uri="{9D8B030D-6E8A-4147-A177-3AD203B41FA5}">
                      <a16:colId xmlns:a16="http://schemas.microsoft.com/office/drawing/2014/main" val="769007083"/>
                    </a:ext>
                  </a:extLst>
                </a:gridCol>
                <a:gridCol w="4057633">
                  <a:extLst>
                    <a:ext uri="{9D8B030D-6E8A-4147-A177-3AD203B41FA5}">
                      <a16:colId xmlns:a16="http://schemas.microsoft.com/office/drawing/2014/main" val="2841728480"/>
                    </a:ext>
                  </a:extLst>
                </a:gridCol>
                <a:gridCol w="909741">
                  <a:extLst>
                    <a:ext uri="{9D8B030D-6E8A-4147-A177-3AD203B41FA5}">
                      <a16:colId xmlns:a16="http://schemas.microsoft.com/office/drawing/2014/main" val="745443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EventId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EventTemplate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Occurrences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426616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6b0ae484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Ofdm0: profile0 LOCK in &lt;*&gt; </a:t>
                      </a:r>
                      <a:r>
                        <a:rPr lang="en-US" sz="1200" u="none" strike="noStrike" dirty="0" err="1">
                          <a:effectLst/>
                        </a:rPr>
                        <a:t>ms</a:t>
                      </a:r>
                      <a:r>
                        <a:rPr lang="en-US" sz="1200" u="none" strike="noStrike" dirty="0">
                          <a:effectLst/>
                        </a:rPr>
                        <a:t>!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26432625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c481c3c2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Telling application we lost lock on QAM channel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41563900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&lt;*&gt;,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720257429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69ab7cde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Clearing D31 </a:t>
                      </a:r>
                      <a:r>
                        <a:rPr lang="en-US" sz="1200" u="none" strike="noStrike" dirty="0" err="1">
                          <a:effectLst/>
                        </a:rPr>
                        <a:t>PowerSave</a:t>
                      </a:r>
                      <a:r>
                        <a:rPr lang="en-US" sz="1200" u="none" strike="noStrike" dirty="0">
                          <a:effectLst/>
                        </a:rPr>
                        <a:t>., DS: &lt;*&gt; SC-QAM ( &lt;*&gt; ), &lt;*&gt; OFDM ( &lt;*&gt; ), US: &lt;*&gt; SC-QAM ( &lt;*&gt; ), &lt;*&gt; OFDMA ( &lt;*&gt; 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24882699"/>
                  </a:ext>
                </a:extLst>
              </a:tr>
              <a:tr h="284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594a8f8e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Restoring OFDM DS MAC settings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13773117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a82bff10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Initializing Quarantine D31 DS MAC structures to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801610370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22d6782b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DsLockFail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 -&gt; enter </a:t>
                      </a:r>
                      <a:r>
                        <a:rPr lang="en-US" sz="1200" u="none" strike="noStrike" dirty="0" err="1">
                          <a:effectLst/>
                        </a:rPr>
                        <a:t>kDsOperLockToRescueCmts</a:t>
                      </a:r>
                      <a:r>
                        <a:rPr lang="en-US" sz="1200" u="none" strike="noStrike" dirty="0">
                          <a:effectLst/>
                        </a:rPr>
                        <a:t> 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243354733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82f74f80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RecoverChan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retry -&gt;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806477518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db028621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DsLockOk</a:t>
                      </a:r>
                      <a:r>
                        <a:rPr lang="en-US" sz="1200" u="none" strike="noStrike" dirty="0">
                          <a:effectLst/>
                        </a:rPr>
                        <a:t>: ( </a:t>
                      </a:r>
                      <a:r>
                        <a:rPr lang="en-US" sz="1200" u="none" strike="noStrike" dirty="0" err="1">
                          <a:effectLst/>
                        </a:rPr>
                        <a:t>BcmCmDsChan</a:t>
                      </a:r>
                      <a:r>
                        <a:rPr lang="en-US" sz="1200" u="none" strike="noStrike" dirty="0">
                          <a:effectLst/>
                        </a:rPr>
                        <a:t> &lt;*&gt; ) </a:t>
                      </a:r>
                      <a:r>
                        <a:rPr lang="en-US" sz="1200" u="none" strike="noStrike" dirty="0" err="1">
                          <a:effectLst/>
                        </a:rPr>
                        <a:t>hwRxId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freq</a:t>
                      </a:r>
                      <a:r>
                        <a:rPr lang="en-US" sz="1200" u="none" strike="noStrike" dirty="0">
                          <a:effectLst/>
                        </a:rPr>
                        <a:t>= &lt;*&gt; </a:t>
                      </a:r>
                      <a:r>
                        <a:rPr lang="en-US" sz="1200" u="none" strike="noStrike" dirty="0" err="1">
                          <a:effectLst/>
                        </a:rPr>
                        <a:t>dcid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426485319"/>
                  </a:ext>
                </a:extLst>
              </a:tr>
              <a:tr h="128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79df295c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FirstRngRsp</a:t>
                      </a:r>
                      <a:r>
                        <a:rPr lang="en-US" sz="1200" u="none" strike="noStrike" dirty="0">
                          <a:effectLst/>
                        </a:rPr>
                        <a:t> success - adjustment was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1188560331"/>
                  </a:ext>
                </a:extLst>
              </a:tr>
              <a:tr h="2525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bee48b02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BcmCmMultiUsHelper</a:t>
                      </a:r>
                      <a:r>
                        <a:rPr lang="en-US" sz="1200" u="none" strike="noStrike" dirty="0">
                          <a:effectLst/>
                        </a:rPr>
                        <a:t>:: </a:t>
                      </a:r>
                      <a:r>
                        <a:rPr lang="en-US" sz="1200" u="none" strike="noStrike" dirty="0" err="1">
                          <a:effectLst/>
                        </a:rPr>
                        <a:t>UsTimeRefFail</a:t>
                      </a:r>
                      <a:r>
                        <a:rPr lang="en-US" sz="1200" u="none" strike="noStrike" dirty="0">
                          <a:effectLst/>
                        </a:rPr>
                        <a:t>: ( Cm Multi US Helper ) target </a:t>
                      </a:r>
                      <a:r>
                        <a:rPr lang="en-US" sz="1200" u="none" strike="noStrike" dirty="0" err="1">
                          <a:effectLst/>
                        </a:rPr>
                        <a:t>hwTxId</a:t>
                      </a:r>
                      <a:r>
                        <a:rPr lang="en-US" sz="1200" u="none" strike="noStrike" dirty="0">
                          <a:effectLst/>
                        </a:rPr>
                        <a:t>= &lt;*&gt;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362729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91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39002"/>
            <a:ext cx="7371207" cy="219619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Get a mapping between each &lt;*&gt; and its original value.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Each log is bijective to its template.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Offset list of &lt;*&gt; in template can be applied to the log to get the real parameters list.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E.g.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The two &lt;*&gt; offsets are list[2, 5]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Get the real para values by log[list[2, 5]]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Parameter extracting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EE58F9-0CB5-4A22-90B4-144F1285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55749"/>
              </p:ext>
            </p:extLst>
          </p:nvPr>
        </p:nvGraphicFramePr>
        <p:xfrm>
          <a:off x="442729" y="4174691"/>
          <a:ext cx="6721551" cy="1853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4850">
                  <a:extLst>
                    <a:ext uri="{9D8B030D-6E8A-4147-A177-3AD203B41FA5}">
                      <a16:colId xmlns:a16="http://schemas.microsoft.com/office/drawing/2014/main" val="2925568508"/>
                    </a:ext>
                  </a:extLst>
                </a:gridCol>
                <a:gridCol w="2913351">
                  <a:extLst>
                    <a:ext uri="{9D8B030D-6E8A-4147-A177-3AD203B41FA5}">
                      <a16:colId xmlns:a16="http://schemas.microsoft.com/office/drawing/2014/main" val="59339673"/>
                    </a:ext>
                  </a:extLst>
                </a:gridCol>
                <a:gridCol w="2913350">
                  <a:extLst>
                    <a:ext uri="{9D8B030D-6E8A-4147-A177-3AD203B41FA5}">
                      <a16:colId xmlns:a16="http://schemas.microsoft.com/office/drawing/2014/main" val="76972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b4a1c2e6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NumDsChans</a:t>
                      </a:r>
                      <a:r>
                        <a:rPr lang="en-US" sz="1200" u="none" strike="noStrike" dirty="0">
                          <a:effectLst/>
                        </a:rPr>
                        <a:t> = 32 </a:t>
                      </a:r>
                      <a:r>
                        <a:rPr lang="en-US" sz="1200" u="none" strike="noStrike" dirty="0" err="1">
                          <a:effectLst/>
                        </a:rPr>
                        <a:t>NumUsChans</a:t>
                      </a:r>
                      <a:r>
                        <a:rPr lang="en-US" sz="1200" u="none" strike="noStrike" dirty="0">
                          <a:effectLst/>
                        </a:rPr>
                        <a:t> = 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等线" panose="02010600030101010101" pitchFamily="2" charset="-122"/>
                      </a:endParaRPr>
                    </a:p>
                  </a:txBody>
                  <a:tcPr marL="2433" marR="2433" marT="24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u="none" strike="noStrike" dirty="0" err="1">
                          <a:effectLst/>
                        </a:rPr>
                        <a:t>NumDsChans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&lt;*&gt;, </a:t>
                      </a:r>
                      <a:r>
                        <a:rPr lang="en-US" altLang="zh-CN" sz="1200" u="none" strike="noStrike" dirty="0" err="1">
                          <a:effectLst/>
                        </a:rPr>
                        <a:t>NumUsChans</a:t>
                      </a:r>
                      <a:r>
                        <a:rPr lang="en-US" altLang="zh-CN" sz="1200" u="none" strike="noStrike" dirty="0">
                          <a:effectLst/>
                        </a:rPr>
                        <a:t> = &lt;*&gt;</a:t>
                      </a:r>
                      <a:endParaRPr lang="en-US" altLang="zh-CN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2433" marR="2433" marT="2433" marB="0" anchor="ctr"/>
                </a:tc>
                <a:extLst>
                  <a:ext uri="{0D108BD9-81ED-4DB2-BD59-A6C34878D82A}">
                    <a16:rowId xmlns:a16="http://schemas.microsoft.com/office/drawing/2014/main" val="2405202237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75BEDED2-C3BC-4C8D-A59B-16401E06A963}"/>
              </a:ext>
            </a:extLst>
          </p:cNvPr>
          <p:cNvSpPr txBox="1">
            <a:spLocks/>
          </p:cNvSpPr>
          <p:nvPr/>
        </p:nvSpPr>
        <p:spPr bwMode="gray">
          <a:xfrm>
            <a:off x="442729" y="3874037"/>
            <a:ext cx="1418898" cy="1572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  <a:defRPr sz="2100" b="1" kern="1200" cap="none" baseline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structured log</a:t>
            </a:r>
          </a:p>
        </p:txBody>
      </p:sp>
    </p:spTree>
    <p:extLst>
      <p:ext uri="{BB962C8B-B14F-4D97-AF65-F5344CB8AC3E}">
        <p14:creationId xmlns:p14="http://schemas.microsoft.com/office/powerpoint/2010/main" val="317908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70328"/>
            <a:ext cx="7371207" cy="293003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Domain knowledge.</a:t>
            </a:r>
          </a:p>
          <a:p>
            <a:r>
              <a:rPr lang="en-US" altLang="zh-CN" dirty="0"/>
              <a:t>DOCSIS SW system might have several hundreds or even thousands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No need store all templates in knowledgebase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no param templates that indicate wrong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Store the templates that have meaningful parameters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Time &amp; space complexities are not problems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Log Examples the knowledgebase can analyze: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Knowledgebase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6D6B3-A2B7-4064-9D93-152249745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" y="3367966"/>
            <a:ext cx="8007658" cy="852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A0766-472E-4157-9F08-8428D2EA9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53" y="3367966"/>
            <a:ext cx="8007658" cy="1323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2F79CE-303E-4D59-B102-6E839D39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6" y="3367966"/>
            <a:ext cx="8834247" cy="30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9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ML vs. Old School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ML method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No need domain knowledge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It less depends on system changes.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manually label currently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Can only fault detection</a:t>
              </a:r>
              <a:endParaRPr lang="en-US" altLang="zh-CN" sz="160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altLang="zh-CN" sz="1500" b="1" dirty="0">
                  <a:solidFill>
                    <a:schemeClr val="accent1">
                      <a:lumMod val="75000"/>
                    </a:schemeClr>
                  </a:solidFill>
                </a:rPr>
                <a:t>Old School way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Pro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Know what the errors are and give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Con</a:t>
              </a:r>
            </a:p>
            <a:p>
              <a:pPr marL="628650" lvl="1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domain knowledge to update and maintain the base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35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026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2" y="1232807"/>
            <a:ext cx="7710842" cy="4084195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Update Drain algorithm to the new version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Incrementally updating templates w/ Drain based on old ones.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This can fix the issue that some templates cannot be generated because of too few logs.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Prepare for the incremental learning for analyzer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Incremental learning.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Current method needs one big training set and the model cannot learn incrementally.</a:t>
            </a:r>
          </a:p>
          <a:p>
            <a:pPr lvl="1"/>
            <a:r>
              <a:rPr lang="en-US" altLang="zh-CN" dirty="0" smtClean="0">
                <a:latin typeface="Consolas" panose="020B0609020204030204" pitchFamily="49" charset="0"/>
              </a:rPr>
              <a:t>Because of the feature of logging, we should use incremental learning.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</a:rPr>
              <a:t>Restructure the code to adapt NON-CM/NON-DOCSIS system logs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-------------------------------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Long term improvement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Unsupervised </a:t>
            </a:r>
            <a:r>
              <a:rPr lang="en-US" altLang="zh-CN" dirty="0" smtClean="0">
                <a:latin typeface="Consolas" panose="020B0609020204030204" pitchFamily="49" charset="0"/>
              </a:rPr>
              <a:t>learning feasibility. Need investigate.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works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155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1" y="1232807"/>
            <a:ext cx="8442363" cy="3319370"/>
          </a:xfrm>
        </p:spPr>
        <p:txBody>
          <a:bodyPr/>
          <a:lstStyle/>
          <a:p>
            <a:r>
              <a:rPr lang="en-US" altLang="zh-CN" dirty="0" smtClean="0"/>
              <a:t>[1] Pinjia </a:t>
            </a:r>
            <a:r>
              <a:rPr lang="en-US" altLang="zh-CN" dirty="0"/>
              <a:t>He, Jieming Zhu, Zibin Zheng, </a:t>
            </a:r>
            <a:r>
              <a:rPr lang="en-US" altLang="zh-CN" dirty="0" smtClean="0"/>
              <a:t>Michael </a:t>
            </a:r>
            <a:r>
              <a:rPr lang="en-US" altLang="zh-CN" dirty="0"/>
              <a:t>R. </a:t>
            </a:r>
            <a:r>
              <a:rPr lang="en-US" altLang="zh-CN" dirty="0" smtClean="0"/>
              <a:t>Lyu. </a:t>
            </a:r>
            <a:r>
              <a:rPr lang="en-US" altLang="zh-CN" dirty="0" smtClean="0">
                <a:hlinkClick r:id="rId2"/>
              </a:rPr>
              <a:t>Drain</a:t>
            </a:r>
            <a:r>
              <a:rPr lang="en-US" altLang="zh-CN" dirty="0">
                <a:hlinkClick r:id="rId2"/>
              </a:rPr>
              <a:t>: An Online Log </a:t>
            </a:r>
            <a:r>
              <a:rPr lang="en-US" altLang="zh-CN" dirty="0" smtClean="0">
                <a:hlinkClick r:id="rId2"/>
              </a:rPr>
              <a:t>         Parsing </a:t>
            </a:r>
            <a:r>
              <a:rPr lang="en-US" altLang="zh-CN" dirty="0">
                <a:hlinkClick r:id="rId2"/>
              </a:rPr>
              <a:t>Approach with Fixed Depth </a:t>
            </a:r>
            <a:r>
              <a:rPr lang="en-US" altLang="zh-CN" dirty="0" smtClean="0">
                <a:hlinkClick r:id="rId2"/>
              </a:rPr>
              <a:t>Tree</a:t>
            </a:r>
            <a:r>
              <a:rPr lang="en-US" altLang="zh-CN" dirty="0" smtClean="0"/>
              <a:t>, [ICWS’17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r>
              <a:rPr lang="en-US" altLang="zh-CN" dirty="0" smtClean="0"/>
              <a:t>[2] Pinjia He, Jieming Zhu, Hongyu Zhang, Pengcheng Xu, Zibin Zheng, Michael R. Lyu. </a:t>
            </a:r>
            <a:r>
              <a:rPr lang="en-US" altLang="zh-CN" dirty="0" smtClean="0">
                <a:hlinkClick r:id="rId3"/>
              </a:rPr>
              <a:t>A Directed Acyclic Graph Approach to Online Log Parsing</a:t>
            </a:r>
            <a:r>
              <a:rPr lang="en-US" altLang="zh-CN" dirty="0" smtClean="0"/>
              <a:t>, [Arxiv’18]</a:t>
            </a:r>
          </a:p>
          <a:p>
            <a:r>
              <a:rPr lang="en-US" altLang="zh-CN" dirty="0" smtClean="0"/>
              <a:t>[3] Shilin </a:t>
            </a:r>
            <a:r>
              <a:rPr lang="en-US" altLang="zh-CN" dirty="0"/>
              <a:t>He, Jieming Zhu, Pinjia He, Michael R. Lyu. </a:t>
            </a:r>
            <a:r>
              <a:rPr lang="en-US" altLang="zh-CN" dirty="0">
                <a:hlinkClick r:id="rId4"/>
              </a:rPr>
              <a:t>Experience Report: System Log Analysis for Anomaly Detection</a:t>
            </a:r>
            <a:r>
              <a:rPr lang="en-US" altLang="zh-CN" dirty="0"/>
              <a:t>, </a:t>
            </a:r>
            <a:r>
              <a:rPr lang="en-US" altLang="zh-CN" i="1" dirty="0"/>
              <a:t>IEEE International Symposium on Software Reliability Engineering (ISSRE)</a:t>
            </a:r>
            <a:r>
              <a:rPr lang="en-US" altLang="zh-CN" dirty="0"/>
              <a:t>, 2016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[4] 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</a:t>
            </a:r>
            <a:r>
              <a:rPr lang="en-US" altLang="zh-CN" dirty="0" smtClean="0">
                <a:hlinkClick r:id="rId5"/>
              </a:rPr>
              <a:t>en.wikipedia.org/wiki/Tf-idf</a:t>
            </a:r>
            <a:endParaRPr lang="en-US" altLang="zh-CN" dirty="0"/>
          </a:p>
          <a:p>
            <a:r>
              <a:rPr lang="en-US" altLang="zh-CN" dirty="0" smtClean="0"/>
              <a:t>[5] </a:t>
            </a:r>
            <a:r>
              <a:rPr lang="en-US" altLang="zh-CN" dirty="0" smtClean="0">
                <a:hlinkClick r:id="rId6"/>
              </a:rPr>
              <a:t>https</a:t>
            </a:r>
            <a:r>
              <a:rPr lang="en-US" altLang="zh-CN" dirty="0">
                <a:hlinkClick r:id="rId6"/>
              </a:rPr>
              <a:t>://</a:t>
            </a:r>
            <a:r>
              <a:rPr lang="en-US" altLang="zh-CN" dirty="0" smtClean="0">
                <a:hlinkClick r:id="rId6"/>
              </a:rPr>
              <a:t>archive.ics.uci.edu/ml/datasets/Iris</a:t>
            </a:r>
            <a:endParaRPr lang="en-US" altLang="zh-CN" dirty="0" smtClean="0"/>
          </a:p>
          <a:p>
            <a:r>
              <a:rPr lang="en-US" altLang="zh-CN" dirty="0" smtClean="0"/>
              <a:t>[6] </a:t>
            </a:r>
            <a:r>
              <a:rPr lang="en-US" altLang="zh-CN" dirty="0" smtClean="0">
                <a:hlinkClick r:id="rId7"/>
              </a:rPr>
              <a:t>https://datasciencecentral.com/profiles/blogs/introduction-to-classification-   regression-trees-cart</a:t>
            </a:r>
            <a:endParaRPr lang="en-US" altLang="zh-C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472"/>
            <a:ext cx="8524494" cy="313932"/>
          </a:xfrm>
        </p:spPr>
        <p:txBody>
          <a:bodyPr/>
          <a:lstStyle/>
          <a:p>
            <a:r>
              <a:rPr lang="en-US" altLang="zh-CN" sz="2400" dirty="0" smtClean="0">
                <a:latin typeface="Consolas" panose="020B0609020204030204" pitchFamily="49" charset="0"/>
              </a:rPr>
              <a:t>References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7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9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14227"/>
            <a:ext cx="8524494" cy="1343445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Analyzing (Anomaly detection, ML way)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Analyzing (the old school way)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998108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224098"/>
            <a:ext cx="8524494" cy="2693045"/>
          </a:xfrm>
        </p:spPr>
        <p:txBody>
          <a:bodyPr/>
          <a:lstStyle/>
          <a:p>
            <a:r>
              <a:rPr lang="en-US" i="1" dirty="0">
                <a:latin typeface="Consolas" panose="020B0609020204030204" pitchFamily="49" charset="0"/>
                <a:ea typeface="Fira Mono" panose="020B0509050000020004" pitchFamily="49" charset="0"/>
              </a:rPr>
              <a:t>&gt;=</a:t>
            </a:r>
            <a:r>
              <a:rPr lang="en-US" i="1" dirty="0">
                <a:latin typeface="Consolas" panose="020B0609020204030204" pitchFamily="49" charset="0"/>
                <a:ea typeface="Fira Code" panose="020B0809050000020004" pitchFamily="49" charset="0"/>
              </a:rPr>
              <a:t> Python 3.6</a:t>
            </a:r>
          </a:p>
          <a:p>
            <a:r>
              <a:rPr lang="en-US" dirty="0">
                <a:latin typeface="Consolas" panose="020B0609020204030204" pitchFamily="49" charset="0"/>
              </a:rPr>
              <a:t>Packages needed</a:t>
            </a:r>
          </a:p>
          <a:p>
            <a:pPr lvl="1"/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numpy, </a:t>
            </a:r>
            <a:r>
              <a:rPr lang="en-US" altLang="zh-CN" i="1" dirty="0">
                <a:latin typeface="Fira Code" panose="020B0809050000020004" pitchFamily="49" charset="0"/>
                <a:ea typeface="Fira Code" panose="020B0809050000020004" pitchFamily="49" charset="0"/>
              </a:rPr>
              <a:t>pandas, </a:t>
            </a: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</a:rPr>
              <a:t>scipy</a:t>
            </a:r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, scikit-learn, </a:t>
            </a:r>
            <a:r>
              <a:rPr lang="en-US" i="1" dirty="0" smtClean="0">
                <a:latin typeface="Fira Code" panose="020B0809050000020004" pitchFamily="49" charset="0"/>
                <a:ea typeface="Fira Code" panose="020B0809050000020004" pitchFamily="49" charset="0"/>
              </a:rPr>
              <a:t>skl2onnx</a:t>
            </a:r>
            <a:r>
              <a:rPr lang="en-US" i="1" dirty="0">
                <a:latin typeface="Fira Code" panose="020B0809050000020004" pitchFamily="49" charset="0"/>
                <a:ea typeface="Fira Code" panose="020B0809050000020004" pitchFamily="49" charset="0"/>
              </a:rPr>
              <a:t>, onnxruntime</a:t>
            </a:r>
          </a:p>
          <a:p>
            <a:r>
              <a:rPr lang="en-US" dirty="0">
                <a:latin typeface="Consolas" panose="020B0609020204030204" pitchFamily="49" charset="0"/>
              </a:rPr>
              <a:t>OS independent and suppose it works on RGLinux too.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Get the code from Beijing server:</a:t>
            </a:r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i="1" dirty="0">
                <a:solidFill>
                  <a:schemeClr val="accent2">
                    <a:lumMod val="75000"/>
                  </a:schemeClr>
                </a:solidFill>
              </a:rPr>
              <a:t>git clone </a:t>
            </a:r>
            <a:r>
              <a:rPr lang="en-US" altLang="zh-CN" sz="1500" i="1" u="sng" dirty="0">
                <a:hlinkClick r:id="rId2"/>
              </a:rPr>
              <a:t>your_unix_usrname@10.149.6.68:/projects/</a:t>
            </a:r>
            <a:r>
              <a:rPr lang="en-US" altLang="zh-CN" sz="1500" i="1" u="sng" dirty="0" err="1">
                <a:hlinkClick r:id="rId2"/>
              </a:rPr>
              <a:t>stbdevH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cmrepos</a:t>
            </a:r>
            <a:r>
              <a:rPr lang="en-US" altLang="zh-CN" sz="1500" i="1" u="sng" dirty="0">
                <a:hlinkClick r:id="rId2"/>
              </a:rPr>
              <a:t>/</a:t>
            </a:r>
            <a:r>
              <a:rPr lang="en-US" altLang="zh-CN" sz="1500" i="1" u="sng" dirty="0" err="1">
                <a:hlinkClick r:id="rId2"/>
              </a:rPr>
              <a:t>loganalyzer.git</a:t>
            </a:r>
            <a:r>
              <a:rPr lang="en-US" altLang="zh-CN" sz="1500" i="1" dirty="0"/>
              <a:t> </a:t>
            </a:r>
            <a:r>
              <a:rPr lang="en-US" altLang="zh-CN" sz="1500" i="1" dirty="0" err="1" smtClean="0">
                <a:solidFill>
                  <a:schemeClr val="accent2">
                    <a:lumMod val="75000"/>
                  </a:schemeClr>
                </a:solidFill>
              </a:rPr>
              <a:t>loganalyzer</a:t>
            </a:r>
            <a:endParaRPr lang="en-US" altLang="zh-CN" sz="15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/>
              <a:t>    branch updates on 2020/0527:</a:t>
            </a:r>
            <a:endParaRPr lang="en-US" sz="1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Running Environment and Code Repo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39472"/>
              </p:ext>
            </p:extLst>
          </p:nvPr>
        </p:nvGraphicFramePr>
        <p:xfrm>
          <a:off x="434749" y="4026871"/>
          <a:ext cx="7694268" cy="1003431"/>
        </p:xfrm>
        <a:graphic>
          <a:graphicData uri="http://schemas.openxmlformats.org/drawingml/2006/table">
            <a:tbl>
              <a:tblPr/>
              <a:tblGrid>
                <a:gridCol w="1562397">
                  <a:extLst>
                    <a:ext uri="{9D8B030D-6E8A-4147-A177-3AD203B41FA5}">
                      <a16:colId xmlns:a16="http://schemas.microsoft.com/office/drawing/2014/main" val="1292778654"/>
                    </a:ext>
                  </a:extLst>
                </a:gridCol>
                <a:gridCol w="4526669">
                  <a:extLst>
                    <a:ext uri="{9D8B030D-6E8A-4147-A177-3AD203B41FA5}">
                      <a16:colId xmlns:a16="http://schemas.microsoft.com/office/drawing/2014/main" val="2222950392"/>
                    </a:ext>
                  </a:extLst>
                </a:gridCol>
                <a:gridCol w="1605202">
                  <a:extLst>
                    <a:ext uri="{9D8B030D-6E8A-4147-A177-3AD203B41FA5}">
                      <a16:colId xmlns:a16="http://schemas.microsoft.com/office/drawing/2014/main" val="3453916707"/>
                    </a:ext>
                  </a:extLst>
                </a:gridCol>
              </a:tblGrid>
              <a:tr h="24055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Branch</a:t>
                      </a:r>
                      <a:endParaRPr lang="en-US" sz="1200" dirty="0">
                        <a:effectLst/>
                      </a:endParaRP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</a:endParaRP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status</a:t>
                      </a:r>
                      <a:endParaRPr lang="en-US" sz="1200" dirty="0">
                        <a:effectLst/>
                      </a:endParaRP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107525"/>
                  </a:ext>
                </a:extLst>
              </a:tr>
              <a:tr h="24055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master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OSS &amp; supervised learning system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 deprecated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32107"/>
                  </a:ext>
                </a:extLst>
              </a:tr>
              <a:tr h="26456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supervised_models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OSS &amp; </a:t>
                      </a:r>
                      <a:r>
                        <a:rPr lang="en-US" sz="1200" dirty="0" smtClean="0">
                          <a:effectLst/>
                        </a:rPr>
                        <a:t>supervised </a:t>
                      </a:r>
                      <a:r>
                        <a:rPr lang="en-US" sz="1200" dirty="0">
                          <a:effectLst/>
                        </a:rPr>
                        <a:t>learning system w/ incremental learning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 normal, maintaining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135980"/>
                  </a:ext>
                </a:extLst>
              </a:tr>
              <a:tr h="23124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develop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err="1">
                          <a:effectLst/>
                        </a:rPr>
                        <a:t>DeepLog</a:t>
                      </a:r>
                      <a:endParaRPr lang="en-US" sz="1200" dirty="0">
                        <a:effectLst/>
                      </a:endParaRP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 normal, developing</a:t>
                      </a:r>
                    </a:p>
                  </a:txBody>
                  <a:tcPr marL="63409" marR="63409" marT="31705" marB="317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04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310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753" y="1084762"/>
            <a:ext cx="8524494" cy="22006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Put the raw log file with timestamp to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loganalyzer/logs/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folder.</a:t>
            </a: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loganalyzer/entrance/demo_unix.sh </a:t>
            </a:r>
            <a:r>
              <a:rPr lang="en-US" altLang="zh-CN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or</a:t>
            </a:r>
            <a:r>
              <a:rPr lang="en-US" altLang="zh-CN" i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demo_win.bat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results are in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loganalyzer/results/test/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One csv file is </a:t>
            </a:r>
            <a:r>
              <a:rPr lang="en-US" altLang="zh-CN" dirty="0" smtClean="0">
                <a:latin typeface="Consolas" panose="020B0609020204030204" pitchFamily="49" charset="0"/>
              </a:rPr>
              <a:t>for the </a:t>
            </a:r>
            <a:r>
              <a:rPr lang="en-US" altLang="zh-CN" dirty="0">
                <a:latin typeface="Consolas" panose="020B0609020204030204" pitchFamily="49" charset="0"/>
              </a:rPr>
              <a:t>result of machine learning way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Another csv is </a:t>
            </a:r>
            <a:r>
              <a:rPr lang="en-US" altLang="zh-CN" dirty="0" smtClean="0">
                <a:latin typeface="Consolas" panose="020B0609020204030204" pitchFamily="49" charset="0"/>
              </a:rPr>
              <a:t>for old </a:t>
            </a:r>
            <a:r>
              <a:rPr lang="en-US" altLang="zh-CN" dirty="0">
                <a:latin typeface="Consolas" panose="020B0609020204030204" pitchFamily="49" charset="0"/>
              </a:rPr>
              <a:t>school way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An example running the analyzer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How to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3090999"/>
            <a:ext cx="6093687" cy="32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46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90358"/>
            <a:ext cx="8503920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Demo: Summary of Analyzing</a:t>
            </a:r>
          </a:p>
        </p:txBody>
      </p:sp>
      <p:grpSp>
        <p:nvGrpSpPr>
          <p:cNvPr id="7" name="Group 6"/>
          <p:cNvGrpSpPr/>
          <p:nvPr/>
        </p:nvGrpSpPr>
        <p:grpSpPr bwMode="gray">
          <a:xfrm>
            <a:off x="308610" y="1428206"/>
            <a:ext cx="4208417" cy="4606834"/>
            <a:chOff x="287383" y="1001179"/>
            <a:chExt cx="5486400" cy="5216742"/>
          </a:xfrm>
        </p:grpSpPr>
        <p:sp>
          <p:nvSpPr>
            <p:cNvPr id="3" name="Rectangle 2"/>
            <p:cNvSpPr/>
            <p:nvPr/>
          </p:nvSpPr>
          <p:spPr bwMode="gray">
            <a:xfrm>
              <a:off x="287383" y="1001179"/>
              <a:ext cx="5486400" cy="5216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anomaly_timestamp.csv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 tuples (Windows)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385763" lvl="1" indent="-170260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  <a:buFont typeface="Arial" panose="020B0604020202020204" pitchFamily="34" charset="0"/>
                <a:buChar char="–"/>
              </a:pPr>
              <a:r>
                <a:rPr lang="en-US" sz="135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[start time] [end time]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Faults are in between start/end tuple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The window size can be pre-defined as well as the window step size. It depends if the detection algorithm works </a:t>
              </a:r>
              <a:r>
                <a:rPr lang="en-US" altLang="zh-CN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well</a:t>
              </a: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altLang="zh-CN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Need the user check the raw logs per the timestamp tuples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altLang="zh-CN" sz="1500" dirty="0">
                <a:solidFill>
                  <a:schemeClr val="tx1"/>
                </a:solidFill>
                <a:cs typeface="Arial" pitchFamily="34" charset="0"/>
              </a:endParaRPr>
            </a:p>
            <a:p>
              <a:pPr marL="215503" lvl="1"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tx2"/>
                </a:buClr>
              </a:pPr>
              <a:endParaRPr lang="en-US" altLang="zh-CN" sz="1350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gray">
            <a:xfrm>
              <a:off x="580849" y="1495799"/>
              <a:ext cx="4899467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 bwMode="gray">
          <a:xfrm>
            <a:off x="4742134" y="1428207"/>
            <a:ext cx="4198196" cy="4606833"/>
            <a:chOff x="300285" y="1001177"/>
            <a:chExt cx="5597595" cy="5216743"/>
          </a:xfrm>
        </p:grpSpPr>
        <p:sp>
          <p:nvSpPr>
            <p:cNvPr id="9" name="Rectangle 8"/>
            <p:cNvSpPr/>
            <p:nvPr/>
          </p:nvSpPr>
          <p:spPr bwMode="gray">
            <a:xfrm>
              <a:off x="300285" y="1001177"/>
              <a:ext cx="5597595" cy="5216743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71450" tIns="171450" rIns="171450" bIns="171450" rtlCol="0" anchor="t" anchorCtr="0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  <a:spcAft>
                  <a:spcPts val="1800"/>
                </a:spcAft>
              </a:pPr>
              <a:r>
                <a:rPr lang="en-US" sz="1500" b="1" dirty="0">
                  <a:solidFill>
                    <a:schemeClr val="accent1">
                      <a:lumMod val="75000"/>
                    </a:schemeClr>
                  </a:solidFill>
                </a:rPr>
                <a:t>analysis_summary.csv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Timestamp, Description, Suggestion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Timestamp: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 </a:t>
              </a: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location</a:t>
              </a: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Description: What is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error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  <a:p>
              <a:pPr marL="171450" indent="-171450">
                <a:lnSpc>
                  <a:spcPct val="90000"/>
                </a:lnSpc>
                <a:spcBef>
                  <a:spcPts val="45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1500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Suggestion: What might be the </a:t>
              </a:r>
              <a:r>
                <a:rPr lang="en-US" sz="15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rPr>
                <a:t>cause and possible solutions</a:t>
              </a:r>
              <a:endParaRPr lang="en-US" sz="1500" dirty="0">
                <a:solidFill>
                  <a:schemeClr val="tx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gray">
            <a:xfrm>
              <a:off x="584482" y="1495024"/>
              <a:ext cx="5029200" cy="0"/>
            </a:xfrm>
            <a:prstGeom prst="line">
              <a:avLst/>
            </a:prstGeom>
            <a:ln w="19050" cap="rnd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6549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08610" y="4383210"/>
            <a:ext cx="6446520" cy="39241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52040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753" y="577119"/>
            <a:ext cx="8524494" cy="314638"/>
          </a:xfrm>
        </p:spPr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The Big Picture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5067" y="2767693"/>
            <a:ext cx="2025233" cy="162640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Pre-Processing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96835" y="2769404"/>
            <a:ext cx="2035439" cy="162469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Log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Parsing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8811" y="1408079"/>
            <a:ext cx="2036420" cy="162381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Anomaly Detection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27830" y="4065814"/>
            <a:ext cx="2035439" cy="159203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Old-School</a:t>
            </a:r>
          </a:p>
          <a:p>
            <a:pPr algn="ctr">
              <a:lnSpc>
                <a:spcPct val="90000"/>
              </a:lnSpc>
              <a:spcBef>
                <a:spcPts val="450"/>
              </a:spcBef>
            </a:pPr>
            <a:r>
              <a:rPr lang="en-US" altLang="zh-CN" sz="1500" b="1" dirty="0">
                <a:latin typeface="Consolas" panose="020B0609020204030204" pitchFamily="49" charset="0"/>
              </a:rPr>
              <a:t>Analyzing</a:t>
            </a:r>
            <a:endParaRPr lang="zh-CN" altLang="en-US" sz="1500" b="1" dirty="0" err="1">
              <a:latin typeface="Consolas" panose="020B0609020204030204" pitchFamily="49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4016828" y="2024743"/>
            <a:ext cx="1811982" cy="742951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4015847" y="4394096"/>
            <a:ext cx="1811982" cy="700005"/>
          </a:xfrm>
          <a:prstGeom prst="ben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2400300" y="3399158"/>
            <a:ext cx="696535" cy="36347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zh-CN" altLang="en-US" sz="1500" b="1" dirty="0" err="1"/>
          </a:p>
        </p:txBody>
      </p:sp>
    </p:spTree>
    <p:extLst>
      <p:ext uri="{BB962C8B-B14F-4D97-AF65-F5344CB8AC3E}">
        <p14:creationId xmlns:p14="http://schemas.microsoft.com/office/powerpoint/2010/main" val="39725874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  <a:extLst>
    <a:ext uri="{05A4C25C-085E-4340-85A3-A5531E510DB2}">
      <thm15:themeFamily xmlns:thm15="http://schemas.microsoft.com/office/thememl/2012/main" name="Presentation1" id="{CFE71163-8FD6-4520-8BC2-0DC571FFAFC1}" vid="{CCED2511-5E56-49E5-977C-D7110EA078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BroadcomLTD_16x9</Template>
  <TotalTime>14082</TotalTime>
  <Words>2897</Words>
  <Application>Microsoft Office PowerPoint</Application>
  <PresentationFormat>On-screen Show (4:3)</PresentationFormat>
  <Paragraphs>654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等线</vt:lpstr>
      <vt:lpstr>宋体</vt:lpstr>
      <vt:lpstr>Arial</vt:lpstr>
      <vt:lpstr>Calibri</vt:lpstr>
      <vt:lpstr>Cambria Math</vt:lpstr>
      <vt:lpstr>Consolas</vt:lpstr>
      <vt:lpstr>DejaVu Sans Mono</vt:lpstr>
      <vt:lpstr>Fira Code</vt:lpstr>
      <vt:lpstr>Fira Mono</vt:lpstr>
      <vt:lpstr>Times New Roman</vt:lpstr>
      <vt:lpstr>BroadcomLTD_16x9</vt:lpstr>
      <vt:lpstr>PowerPoint Presentation</vt:lpstr>
      <vt:lpstr>AGENDA</vt:lpstr>
      <vt:lpstr>PowerPoint Presentation</vt:lpstr>
      <vt:lpstr>Demo</vt:lpstr>
      <vt:lpstr>Demo: Running Environment and Code Repo</vt:lpstr>
      <vt:lpstr>Demo: How to Use</vt:lpstr>
      <vt:lpstr>Demo: Summary of Analyzing</vt:lpstr>
      <vt:lpstr>PowerPoint Presentation</vt:lpstr>
      <vt:lpstr>The Big Picture</vt:lpstr>
      <vt:lpstr>PowerPoint Presentation</vt:lpstr>
      <vt:lpstr>What is Log Parsing &amp; Why is it Required</vt:lpstr>
      <vt:lpstr>Parsing Algorithm Overview</vt:lpstr>
      <vt:lpstr>Parsing Algorithm Overview, cont.</vt:lpstr>
      <vt:lpstr>Parsing Algorithm, Drain</vt:lpstr>
      <vt:lpstr>Parsing Algorithm, Drain, cont.</vt:lpstr>
      <vt:lpstr>Parsing Results</vt:lpstr>
      <vt:lpstr>PowerPoint Presentation</vt:lpstr>
      <vt:lpstr>Why Pre-process the Raw Logs</vt:lpstr>
      <vt:lpstr>Why Pre-process the Raw Logs, cont.</vt:lpstr>
      <vt:lpstr>Pre-processing Results</vt:lpstr>
      <vt:lpstr>PowerPoint Presentation</vt:lpstr>
      <vt:lpstr>The Big Picture</vt:lpstr>
      <vt:lpstr>Anomaly Detection Overview</vt:lpstr>
      <vt:lpstr>An Example of How ML (Bayes &amp; DecisionTree) Works</vt:lpstr>
      <vt:lpstr>Label the Train Dataset</vt:lpstr>
      <vt:lpstr>Log Feature Extraction (widowing, weighting)</vt:lpstr>
      <vt:lpstr>Train and Predict</vt:lpstr>
      <vt:lpstr>Locate Where the Errors are in Raw Log File</vt:lpstr>
      <vt:lpstr>PowerPoint Presentation</vt:lpstr>
      <vt:lpstr>The Big Picture</vt:lpstr>
      <vt:lpstr>How it Works</vt:lpstr>
      <vt:lpstr>The Template and its Id</vt:lpstr>
      <vt:lpstr>Parameter extracting</vt:lpstr>
      <vt:lpstr>The Knowledgebase</vt:lpstr>
      <vt:lpstr>ML vs. Old School</vt:lpstr>
      <vt:lpstr>Improvement works</vt:lpstr>
      <vt:lpstr>References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Red 16x9</dc:subject>
  <dc:creator>Wei Han</dc:creator>
  <cp:lastModifiedBy>Wei Han</cp:lastModifiedBy>
  <cp:revision>218</cp:revision>
  <dcterms:created xsi:type="dcterms:W3CDTF">2019-09-18T03:29:51Z</dcterms:created>
  <dcterms:modified xsi:type="dcterms:W3CDTF">2020-05-27T02:05:12Z</dcterms:modified>
</cp:coreProperties>
</file>