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1"/>
  </p:notesMasterIdLst>
  <p:handoutMasterIdLst>
    <p:handoutMasterId r:id="rId42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03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7" r:id="rId36"/>
    <p:sldId id="280" r:id="rId37"/>
    <p:sldId id="281" r:id="rId38"/>
    <p:sldId id="282" r:id="rId39"/>
    <p:sldId id="279" r:id="rId40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4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solidFill>
                  <a:schemeClr val="tx1"/>
                </a:solidFill>
              </a:defRPr>
            </a:pPr>
            <a:r>
              <a:rPr lang="en-US" sz="2000" b="0" dirty="0"/>
              <a:t>Chart Title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615312666380353"/>
          <c:y val="0.13844991720423844"/>
          <c:w val="0.6675558098396176"/>
          <c:h val="0.740110374600215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 Chart Title</c:v>
                </c:pt>
              </c:strCache>
            </c:strRef>
          </c:tx>
          <c:spPr>
            <a:solidFill>
              <a:schemeClr val="accent4"/>
            </a:solidFill>
            <a:ln w="28575">
              <a:solidFill>
                <a:sysClr val="window" lastClr="FFFFFF"/>
              </a:solidFill>
            </a:ln>
            <a:effectLst/>
            <a:scene3d>
              <a:camera prst="orthographicFront"/>
              <a:lightRig rig="contrasting" dir="t">
                <a:rot lat="0" lon="0" rev="1500000"/>
              </a:lightRig>
            </a:scene3d>
            <a:sp3d prstMaterial="metal"/>
          </c:spPr>
          <c:dPt>
            <c:idx val="0"/>
            <c:bubble3D val="0"/>
            <c:spPr>
              <a:solidFill>
                <a:srgbClr val="008FBF"/>
              </a:solidFill>
              <a:ln w="28575">
                <a:solidFill>
                  <a:sysClr val="window" lastClr="FFFFFF"/>
                </a:solidFill>
              </a:ln>
              <a:effectLst/>
              <a:scene3d>
                <a:camera prst="orthographicFront"/>
                <a:lightRig rig="contrasting" dir="t">
                  <a:rot lat="0" lon="0" rev="1500000"/>
                </a:lightRig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552D-4A69-ABA4-135222226DFC}"/>
              </c:ext>
            </c:extLst>
          </c:dPt>
          <c:dPt>
            <c:idx val="1"/>
            <c:bubble3D val="0"/>
            <c:spPr>
              <a:solidFill>
                <a:srgbClr val="CC092F"/>
              </a:solidFill>
              <a:ln w="28575">
                <a:solidFill>
                  <a:sysClr val="window" lastClr="FFFFFF"/>
                </a:solidFill>
              </a:ln>
              <a:effectLst/>
              <a:scene3d>
                <a:camera prst="orthographicFront"/>
                <a:lightRig rig="contrasting" dir="t">
                  <a:rot lat="0" lon="0" rev="1500000"/>
                </a:lightRig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552D-4A69-ABA4-135222226DFC}"/>
              </c:ext>
            </c:extLst>
          </c:dPt>
          <c:dPt>
            <c:idx val="2"/>
            <c:bubble3D val="0"/>
            <c:spPr>
              <a:solidFill>
                <a:srgbClr val="D76E25"/>
              </a:solidFill>
              <a:ln w="28575">
                <a:solidFill>
                  <a:sysClr val="window" lastClr="FFFFFF"/>
                </a:solidFill>
              </a:ln>
              <a:effectLst/>
              <a:scene3d>
                <a:camera prst="orthographicFront"/>
                <a:lightRig rig="contrasting" dir="t">
                  <a:rot lat="0" lon="0" rev="1500000"/>
                </a:lightRig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5-552D-4A69-ABA4-135222226DFC}"/>
              </c:ext>
            </c:extLst>
          </c:dPt>
          <c:dPt>
            <c:idx val="3"/>
            <c:bubble3D val="0"/>
            <c:spPr>
              <a:solidFill>
                <a:srgbClr val="007167"/>
              </a:solidFill>
              <a:ln w="28575">
                <a:solidFill>
                  <a:sysClr val="window" lastClr="FFFFFF"/>
                </a:solidFill>
              </a:ln>
              <a:effectLst/>
              <a:scene3d>
                <a:camera prst="orthographicFront"/>
                <a:lightRig rig="contrasting" dir="t">
                  <a:rot lat="0" lon="0" rev="1500000"/>
                </a:lightRig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7-552D-4A69-ABA4-135222226DFC}"/>
              </c:ext>
            </c:extLst>
          </c:dPt>
          <c:dPt>
            <c:idx val="4"/>
            <c:bubble3D val="0"/>
            <c:spPr>
              <a:solidFill>
                <a:schemeClr val="accent5">
                  <a:lumMod val="75000"/>
                </a:schemeClr>
              </a:solidFill>
              <a:ln w="28575">
                <a:solidFill>
                  <a:sysClr val="window" lastClr="FFFFFF"/>
                </a:solidFill>
              </a:ln>
              <a:effectLst/>
              <a:scene3d>
                <a:camera prst="orthographicFront"/>
                <a:lightRig rig="contrasting" dir="t">
                  <a:rot lat="0" lon="0" rev="1500000"/>
                </a:lightRig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9-552D-4A69-ABA4-135222226D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28</c:v>
                </c:pt>
                <c:pt idx="2">
                  <c:v>24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2D-4A69-ABA4-135222226DFC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4.999992352354559E-2"/>
          <c:y val="0.9417675083898166"/>
          <c:w val="0.89638528120407168"/>
          <c:h val="5.3882316464458062E-2"/>
        </c:manualLayout>
      </c:layout>
      <c:overlay val="0"/>
      <c:spPr>
        <a:noFill/>
      </c:spPr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>
              <a:defRPr sz="2000" b="0"/>
            </a:pPr>
            <a:r>
              <a:rPr lang="en-US" dirty="0"/>
              <a:t>Chart Title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9328348577279498E-2"/>
          <c:y val="0.20883634642482099"/>
          <c:w val="0.92349993300940203"/>
          <c:h val="0.6196815088572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2-4685-938C-7E97B4FC8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E2-4685-938C-7E97B4FC8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76E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E2-4685-938C-7E97B4FC8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E2-4685-938C-7E97B4FC8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E2-4685-938C-7E97B4FC8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12"/>
        <c:axId val="114535424"/>
        <c:axId val="114553600"/>
      </c:barChart>
      <c:catAx>
        <c:axId val="1145354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14553600"/>
        <c:crosses val="autoZero"/>
        <c:auto val="1"/>
        <c:lblAlgn val="ctr"/>
        <c:lblOffset val="100"/>
        <c:noMultiLvlLbl val="0"/>
      </c:catAx>
      <c:valAx>
        <c:axId val="11455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145354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/>
            </a:pPr>
            <a:r>
              <a:rPr lang="en-US" dirty="0"/>
              <a:t>Chart Title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9328348577279498E-2"/>
          <c:y val="0.20883634642482099"/>
          <c:w val="0.92349993300940203"/>
          <c:h val="0.619681508857228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D-4F71-BE4A-7EDD454F9B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D-4F71-BE4A-7EDD454F9B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76E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DD-4F71-BE4A-7EDD454F9B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DD-4F71-BE4A-7EDD454F9B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D-4F71-BE4A-7EDD454F9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14609152"/>
        <c:axId val="108409600"/>
      </c:barChart>
      <c:catAx>
        <c:axId val="114609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08409600"/>
        <c:crosses val="autoZero"/>
        <c:auto val="1"/>
        <c:lblAlgn val="ctr"/>
        <c:lblOffset val="100"/>
        <c:noMultiLvlLbl val="0"/>
      </c:catAx>
      <c:valAx>
        <c:axId val="10840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146091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solidFill>
                  <a:schemeClr val="tx1"/>
                </a:solidFill>
              </a:defRPr>
            </a:pPr>
            <a:r>
              <a:rPr lang="en-US" dirty="0"/>
              <a:t>Chart Title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D8-49F2-A54C-99FF6348C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D8-49F2-A54C-99FF6348C0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>
              <a:solidFill>
                <a:schemeClr val="accent2"/>
              </a:solidFill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D8-49F2-A54C-99FF6348C0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63500"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D8-49F2-A54C-99FF6348C0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D8-49F2-A54C-99FF6348C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635904"/>
        <c:axId val="114637440"/>
      </c:lineChart>
      <c:catAx>
        <c:axId val="114635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400">
                <a:solidFill>
                  <a:schemeClr val="tx1"/>
                </a:solidFill>
                <a:latin typeface="+mn-lt"/>
              </a:defRPr>
            </a:pPr>
            <a:endParaRPr lang="zh-CN"/>
          </a:p>
        </c:txPr>
        <c:crossAx val="114637440"/>
        <c:crosses val="autoZero"/>
        <c:auto val="1"/>
        <c:lblAlgn val="ctr"/>
        <c:lblOffset val="100"/>
        <c:noMultiLvlLbl val="0"/>
      </c:catAx>
      <c:valAx>
        <c:axId val="11463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+mn-lt"/>
              </a:defRPr>
            </a:pPr>
            <a:endParaRPr lang="zh-CN"/>
          </a:p>
        </c:txPr>
        <c:crossAx val="1146359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1200">
              <a:solidFill>
                <a:schemeClr val="tx1"/>
              </a:solidFill>
              <a:latin typeface="+mn-lt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solidFill>
                  <a:schemeClr val="tx1"/>
                </a:solidFill>
              </a:defRPr>
            </a:pPr>
            <a:r>
              <a:rPr lang="en-US" dirty="0"/>
              <a:t>Chart Title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4741939785407899E-2"/>
          <c:y val="0.118037743361318"/>
          <c:w val="0.85051612042918401"/>
          <c:h val="0.6921495011203150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D-46A1-BEF7-29C9E5B83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D-46A1-BEF7-29C9E5B83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76E2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7D-46A1-BEF7-29C9E5B831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D-46A1-BEF7-29C9E5B831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7D-46A1-BEF7-29C9E5B83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686976"/>
        <c:axId val="114959104"/>
      </c:areaChart>
      <c:catAx>
        <c:axId val="114686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14959104"/>
        <c:crosses val="autoZero"/>
        <c:auto val="1"/>
        <c:lblAlgn val="ctr"/>
        <c:lblOffset val="100"/>
        <c:noMultiLvlLbl val="0"/>
      </c:catAx>
      <c:valAx>
        <c:axId val="11495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14686976"/>
        <c:crosses val="autoZero"/>
        <c:crossBetween val="midCat"/>
      </c:valAx>
    </c:plotArea>
    <c:legend>
      <c:legendPos val="b"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2925D-9625-4F23-A7FA-93F502455C2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890980"/>
            <a:ext cx="3071168" cy="467376"/>
          </a:xfrm>
          <a:prstGeom prst="rect">
            <a:avLst/>
          </a:prstGeom>
        </p:spPr>
        <p:txBody>
          <a:bodyPr lIns="89925" tIns="44962" rIns="89925" bIns="44962"/>
          <a:lstStyle/>
          <a:p>
            <a:r>
              <a:rPr lang="en-US" dirty="0"/>
              <a:t>Visa Presentation Template</a:t>
            </a: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1095375" y="431800"/>
            <a:ext cx="4857750" cy="3643313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095375" y="431800"/>
            <a:ext cx="4857750" cy="3643313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0161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8" r:id="rId9"/>
    <p:sldLayoutId id="2147484082" r:id="rId10"/>
    <p:sldLayoutId id="2147484083" r:id="rId11"/>
    <p:sldLayoutId id="2147484087" r:id="rId12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09/18/2019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Wei Han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An event list (required by traditional method, I call it the old school way)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Log Parsing Overview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What is Log Parsing &amp; Why is </a:t>
            </a:r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t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equired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Adj: freq=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 smtClean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</a:t>
              </a:r>
              <a:r>
                <a:rPr lang="en-US" altLang="zh-CN" sz="1500" dirty="0" smtClean="0"/>
                <a:t>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</a:t>
              </a:r>
              <a:r>
                <a:rPr lang="en-US" altLang="zh-CN" sz="1500" dirty="0" smtClean="0"/>
                <a:t>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845121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Need domain knowledge and developer maintain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Data driven, also called </a:t>
            </a:r>
            <a:r>
              <a:rPr lang="en-US" dirty="0" smtClean="0">
                <a:latin typeface="Consolas" panose="020B0609020204030204" pitchFamily="49" charset="0"/>
              </a:rPr>
              <a:t>clustering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E.g.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293617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20190719-08:58:34.233]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part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appears w/ changed values </a:t>
            </a:r>
            <a:endParaRPr lang="en-US" altLang="zh-CN" sz="1300" dirty="0">
              <a:latin typeface="Consolas" panose="020B06090202040302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157240"/>
          </a:xfrm>
        </p:spPr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</a:rPr>
              <a:t>The clustering problem is often defined as follows: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Given a set of points with </a:t>
            </a:r>
            <a:r>
              <a:rPr lang="en-US" altLang="zh-CN" i="1" dirty="0">
                <a:latin typeface="Consolas" panose="020B0609020204030204" pitchFamily="49" charset="0"/>
              </a:rPr>
              <a:t>n </a:t>
            </a:r>
            <a:r>
              <a:rPr lang="en-US" altLang="zh-CN" dirty="0">
                <a:latin typeface="Consolas" panose="020B0609020204030204" pitchFamily="49" charset="0"/>
              </a:rPr>
              <a:t>attributes in the data space Rn, find a partition of points into clusters so that points within each cluster are close (similar) to each other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 smtClean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 smtClean="0">
                <a:latin typeface="Consolas" panose="020B0609020204030204" pitchFamily="49" charset="0"/>
              </a:rPr>
              <a:t> 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 smtClean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 smtClean="0">
                <a:latin typeface="Consolas" panose="020B0609020204030204" pitchFamily="49" charset="0"/>
              </a:rPr>
              <a:t> 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Many clustering algorithm were studied over last two decades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When log lines are more than 100M, time/space complexities are big issue.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 selected one developed by CUHK, called Drain. Fast, but still some 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Drain: </a:t>
            </a:r>
            <a:r>
              <a:rPr lang="en-US" altLang="zh-CN" dirty="0" smtClean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 smtClean="0"/>
              <a:t>epth t</a:t>
            </a:r>
            <a:r>
              <a:rPr lang="en-US" altLang="zh-CN" b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/>
              <a:t>ee </a:t>
            </a:r>
            <a:r>
              <a:rPr lang="en-US" altLang="zh-CN" dirty="0"/>
              <a:t>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Drain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Drain,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Root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</a:t>
                </a:r>
                <a:r>
                  <a:rPr lang="nn-NO" altLang="zh-CN" sz="800" dirty="0" smtClean="0">
                    <a:solidFill>
                      <a:schemeClr val="accent1"/>
                    </a:solidFill>
                    <a:latin typeface="+mj-lt"/>
                  </a:rPr>
                  <a:t>&lt;*&gt; &lt;*&gt;</a:t>
                </a:r>
                <a:endParaRPr lang="en-US" altLang="zh-CN" sz="800" dirty="0" smtClean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Event: RNG-RSP UsChanId= &lt;*&gt;</a:t>
                </a: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20, 21, </a:t>
                </a:r>
                <a:r>
                  <a:rPr lang="en-US" altLang="zh-CN" sz="800" dirty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6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UsChanId= &lt;*&gt;  Adj: </a:t>
                </a: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      freq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= &lt;*&gt;  Stat= &lt;*&gt; </a:t>
                </a:r>
                <a:endParaRPr lang="en-US" altLang="zh-CN" sz="800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UsChanId= &lt;*&gt;  Adj: </a:t>
                </a: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      power=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&lt;*&gt;  Stat= &lt;*&gt; </a:t>
                </a:r>
                <a:endParaRPr lang="en-US" altLang="zh-CN" sz="800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</a:t>
              </a:r>
              <a:r>
                <a:rPr lang="en-US" altLang="zh-CN" sz="1100" dirty="0"/>
                <a:t>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Tree depth is 4</a:t>
            </a:r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Results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Log Pre-processing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Not all logs have expected formats as left.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Why Pre-process the Raw </a:t>
            </a:r>
            <a:r>
              <a:rPr lang="en-US" sz="2400" dirty="0"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latin typeface="Consolas" panose="020B0609020204030204" pitchFamily="49" charset="0"/>
              </a:rPr>
              <a:t>ogs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 smtClean="0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……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 smtClean="0">
                <a:latin typeface="Consolas" panose="020B0609020204030204" pitchFamily="49" charset="0"/>
              </a:rPr>
              <a:t>ip</a:t>
            </a:r>
            <a:r>
              <a:rPr lang="en-US" altLang="zh-CN" dirty="0" smtClean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Why Pre-process the Raw </a:t>
            </a:r>
            <a:r>
              <a:rPr lang="en-US" sz="2400" dirty="0" smtClean="0"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latin typeface="Consolas" panose="020B0609020204030204" pitchFamily="49" charset="0"/>
              </a:rPr>
              <a:t>ogs,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RNG-RSP UsChanId= </a:t>
              </a:r>
              <a:r>
                <a:rPr lang="en-US" altLang="zh-CN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Adj: 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freq= </a:t>
              </a:r>
              <a:r>
                <a:rPr lang="en-US" altLang="zh-CN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20190719-08:58:35.227]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Adj: power=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 smtClean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Parsing</a:t>
            </a:r>
            <a:endParaRPr lang="en-US" dirty="0" smtClean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</a:t>
            </a:r>
            <a:r>
              <a:rPr lang="en-US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Pre-processing</a:t>
            </a:r>
            <a:endParaRPr lang="en-US" dirty="0" smtClean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(Anomaly detection,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ML way)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AGENDA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Pre-processing Results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detection, </a:t>
            </a:r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ML way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The Big Picture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Anomaly Detection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Feature Extraction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Log Parsing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Model Train and Predict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Train</a:t>
            </a:r>
            <a:endParaRPr lang="zh-CN" altLang="en-US" sz="2000" dirty="0" err="1" smtClean="0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Predict</a:t>
            </a:r>
            <a:endParaRPr lang="zh-CN" altLang="en-US" sz="2000" dirty="0" err="1" smtClean="0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Train Data (Logs)</a:t>
            </a:r>
            <a:endParaRPr lang="zh-CN" altLang="en-US" sz="1400" dirty="0" err="1" smtClean="0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</a:t>
            </a:r>
            <a:r>
              <a:rPr lang="en-US" altLang="zh-CN" sz="1400" dirty="0"/>
              <a:t>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Persist model para for further use</a:t>
              </a:r>
              <a:endParaRPr lang="zh-CN" altLang="en-US" sz="1100" dirty="0" err="1" smtClean="0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Output</a:t>
            </a:r>
            <a:endParaRPr lang="zh-CN" altLang="en-US" sz="1400" dirty="0" err="1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Train Data (ECM)</a:t>
            </a:r>
            <a:endParaRPr lang="zh-CN" altLang="en-US" sz="1400" dirty="0" err="1" smtClean="0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(ECM)</a:t>
            </a:r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498598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(say, Decision 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824864" y="1643421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4208716" y="1255537"/>
            <a:ext cx="2224441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dirty="0" smtClean="0"/>
              <a:t>Iris class</a:t>
            </a:r>
            <a:r>
              <a:rPr lang="pt-BR" altLang="zh-CN" dirty="0"/>
              <a:t>: </a:t>
            </a:r>
            <a:br>
              <a:rPr lang="pt-BR" altLang="zh-CN" dirty="0"/>
            </a:br>
            <a:r>
              <a:rPr lang="pt-BR" altLang="zh-CN" dirty="0"/>
              <a:t>-- Iris Setosa </a:t>
            </a:r>
            <a:br>
              <a:rPr lang="pt-BR" altLang="zh-CN" dirty="0"/>
            </a:br>
            <a:r>
              <a:rPr lang="pt-BR" altLang="zh-CN" dirty="0"/>
              <a:t>-- Iris Versicolour </a:t>
            </a:r>
            <a:br>
              <a:rPr lang="pt-BR" altLang="zh-CN" dirty="0"/>
            </a:br>
            <a:r>
              <a:rPr lang="pt-BR" altLang="zh-CN" dirty="0"/>
              <a:t>-- Iris Virginica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73495"/>
              </p:ext>
            </p:extLst>
          </p:nvPr>
        </p:nvGraphicFramePr>
        <p:xfrm>
          <a:off x="4208716" y="2431818"/>
          <a:ext cx="4826000" cy="10777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Sepal_len_cm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Sepal_wid_cm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Petal_len_cm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Petal_wid_cm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Class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51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1270733"/>
            <a:ext cx="8503920" cy="274691"/>
          </a:xfrm>
        </p:spPr>
        <p:txBody>
          <a:bodyPr/>
          <a:lstStyle/>
          <a:p>
            <a:r>
              <a:rPr lang="en-US" dirty="0"/>
              <a:t>Two Graphic Boxes Treatment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885950"/>
            <a:ext cx="4114800" cy="3634740"/>
            <a:chOff x="411480" y="1371600"/>
            <a:chExt cx="5486400" cy="4846320"/>
          </a:xfrm>
        </p:grpSpPr>
        <p:sp>
          <p:nvSpPr>
            <p:cNvPr id="3" name="Rectangle 2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Subtitle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</a:p>
            <a:p>
              <a:pPr marL="642938" lvl="2" indent="-17145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697730" y="1885950"/>
            <a:ext cx="4114800" cy="3634740"/>
            <a:chOff x="411480" y="1371600"/>
            <a:chExt cx="5486400" cy="4846320"/>
          </a:xfrm>
        </p:grpSpPr>
        <p:sp>
          <p:nvSpPr>
            <p:cNvPr id="9" name="Rectangle 8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Subtitle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</a:p>
            <a:p>
              <a:pPr marL="642938" lvl="2" indent="-17145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116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53" y="1270733"/>
            <a:ext cx="8524494" cy="274691"/>
          </a:xfrm>
        </p:spPr>
        <p:txBody>
          <a:bodyPr/>
          <a:lstStyle/>
          <a:p>
            <a:r>
              <a:rPr lang="en-US" dirty="0"/>
              <a:t>Three Graphic Boxes Treatment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885950"/>
            <a:ext cx="2777490" cy="3634740"/>
            <a:chOff x="411480" y="1371600"/>
            <a:chExt cx="5486400" cy="4846320"/>
          </a:xfrm>
        </p:grpSpPr>
        <p:sp>
          <p:nvSpPr>
            <p:cNvPr id="3" name="Rectangle 2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Subtitle 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</a:p>
            <a:p>
              <a:pPr marL="642938" lvl="2" indent="-17145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 bwMode="gray">
          <a:xfrm>
            <a:off x="3182684" y="1885950"/>
            <a:ext cx="2777490" cy="3634740"/>
            <a:chOff x="411480" y="1371600"/>
            <a:chExt cx="5486400" cy="4846320"/>
          </a:xfrm>
        </p:grpSpPr>
        <p:sp>
          <p:nvSpPr>
            <p:cNvPr id="12" name="Rectangle 11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Subtitle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</a:p>
            <a:p>
              <a:pPr marL="642938" lvl="2" indent="-17145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 bwMode="gray">
          <a:xfrm>
            <a:off x="6056757" y="1885950"/>
            <a:ext cx="2777490" cy="3634740"/>
            <a:chOff x="411480" y="1371600"/>
            <a:chExt cx="5486400" cy="4846320"/>
          </a:xfrm>
        </p:grpSpPr>
        <p:sp>
          <p:nvSpPr>
            <p:cNvPr id="15" name="Rectangle 14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Subtitle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</a:p>
            <a:p>
              <a:pPr marL="642938" lvl="2" indent="-17145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697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53" y="1270733"/>
            <a:ext cx="8524494" cy="274691"/>
          </a:xfrm>
        </p:spPr>
        <p:txBody>
          <a:bodyPr/>
          <a:lstStyle/>
          <a:p>
            <a:r>
              <a:rPr lang="en-US" dirty="0"/>
              <a:t>Four Graphic Boxes Treatment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885950"/>
            <a:ext cx="2091690" cy="3634740"/>
            <a:chOff x="411480" y="1371600"/>
            <a:chExt cx="5486400" cy="4846320"/>
          </a:xfrm>
        </p:grpSpPr>
        <p:sp>
          <p:nvSpPr>
            <p:cNvPr id="3" name="Rectangle 2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1</a:t>
              </a:r>
            </a:p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2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lvl="1" indent="-127397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0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  <a:endParaRPr lang="en-US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14350" lvl="2" indent="-128588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9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640080" y="226841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 bwMode="gray">
          <a:xfrm>
            <a:off x="2453259" y="1885950"/>
            <a:ext cx="2091690" cy="3634740"/>
            <a:chOff x="411480" y="1371600"/>
            <a:chExt cx="5486400" cy="4846320"/>
          </a:xfrm>
        </p:grpSpPr>
        <p:sp>
          <p:nvSpPr>
            <p:cNvPr id="18" name="Rectangle 17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1</a:t>
              </a:r>
            </a:p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2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lvl="1" indent="-127397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0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  <a:endParaRPr lang="en-US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14350" lvl="2" indent="-128588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9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gray">
            <a:xfrm>
              <a:off x="640080" y="226841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 bwMode="gray">
          <a:xfrm>
            <a:off x="4597908" y="1885950"/>
            <a:ext cx="2091690" cy="3634740"/>
            <a:chOff x="411480" y="1371600"/>
            <a:chExt cx="5486400" cy="4846320"/>
          </a:xfrm>
        </p:grpSpPr>
        <p:sp>
          <p:nvSpPr>
            <p:cNvPr id="21" name="Rectangle 20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1</a:t>
              </a:r>
            </a:p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2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lvl="1" indent="-127397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0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  <a:endParaRPr lang="en-US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14350" lvl="2" indent="-128588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9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gray">
            <a:xfrm>
              <a:off x="640080" y="226841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 bwMode="gray">
          <a:xfrm>
            <a:off x="6742557" y="1885950"/>
            <a:ext cx="2091690" cy="3634740"/>
            <a:chOff x="411480" y="1371600"/>
            <a:chExt cx="5486400" cy="4846320"/>
          </a:xfrm>
        </p:grpSpPr>
        <p:sp>
          <p:nvSpPr>
            <p:cNvPr id="24" name="Rectangle 23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1</a:t>
              </a:r>
            </a:p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350" b="1" dirty="0">
                  <a:solidFill>
                    <a:schemeClr val="accent1">
                      <a:lumMod val="75000"/>
                    </a:schemeClr>
                  </a:solidFill>
                </a:rPr>
                <a:t>Subhead Line 2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marL="132160" indent="-13216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cs typeface="Arial" pitchFamily="34" charset="0"/>
                </a:rPr>
                <a:t>First level bullet</a:t>
              </a:r>
            </a:p>
            <a:p>
              <a:pPr lvl="1" indent="-127397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050" dirty="0">
                  <a:solidFill>
                    <a:schemeClr val="tx1"/>
                  </a:solidFill>
                  <a:cs typeface="Arial" pitchFamily="34" charset="0"/>
                </a:rPr>
                <a:t>Second level Bullet</a:t>
              </a:r>
              <a:endParaRPr lang="en-US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14350" lvl="2" indent="-128588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900" dirty="0">
                  <a:solidFill>
                    <a:schemeClr val="tx1"/>
                  </a:solidFill>
                  <a:cs typeface="Arial" pitchFamily="34" charset="0"/>
                </a:rPr>
                <a:t>Third level Bullet</a:t>
              </a:r>
            </a:p>
          </p:txBody>
        </p:sp>
        <p:cxnSp>
          <p:nvCxnSpPr>
            <p:cNvPr id="25" name="Straight Connector 24"/>
            <p:cNvCxnSpPr/>
            <p:nvPr/>
          </p:nvCxnSpPr>
          <p:spPr bwMode="gray">
            <a:xfrm>
              <a:off x="640080" y="226841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919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885951"/>
            <a:ext cx="4596355" cy="2042867"/>
          </a:xfrm>
        </p:spPr>
        <p:txBody>
          <a:bodyPr/>
          <a:lstStyle/>
          <a:p>
            <a:pPr marL="0" indent="0">
              <a:buNone/>
            </a:pPr>
            <a:r>
              <a:rPr lang="en-US" sz="1350" b="1" dirty="0"/>
              <a:t>Applying Broadcom Standard Chart Template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Click the chart that you want to apply template.  This displays the </a:t>
            </a:r>
            <a:r>
              <a:rPr lang="en-US" sz="1050" b="1" dirty="0"/>
              <a:t>Chart Tools</a:t>
            </a:r>
            <a:r>
              <a:rPr lang="en-US" sz="1050" dirty="0"/>
              <a:t>, adding the </a:t>
            </a:r>
            <a:r>
              <a:rPr lang="en-US" sz="1050" b="1" dirty="0"/>
              <a:t>Design</a:t>
            </a:r>
            <a:r>
              <a:rPr lang="en-US" sz="1050" dirty="0"/>
              <a:t>, </a:t>
            </a:r>
            <a:r>
              <a:rPr lang="en-US" sz="1050" b="1" dirty="0"/>
              <a:t>Layout</a:t>
            </a:r>
            <a:r>
              <a:rPr lang="en-US" sz="1050" dirty="0"/>
              <a:t>, and </a:t>
            </a:r>
            <a:r>
              <a:rPr lang="en-US" sz="1050" b="1" dirty="0"/>
              <a:t>Format</a:t>
            </a:r>
            <a:r>
              <a:rPr lang="en-US" sz="1050" dirty="0"/>
              <a:t> tabs.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On the </a:t>
            </a:r>
            <a:r>
              <a:rPr lang="en-US" sz="1050" b="1" dirty="0"/>
              <a:t>Design</a:t>
            </a:r>
            <a:r>
              <a:rPr lang="en-US" sz="1050" dirty="0"/>
              <a:t> tab, in the </a:t>
            </a:r>
            <a:r>
              <a:rPr lang="en-US" sz="1050" b="1" dirty="0"/>
              <a:t>Type</a:t>
            </a:r>
            <a:r>
              <a:rPr lang="en-US" sz="1050" dirty="0"/>
              <a:t> group, click </a:t>
            </a:r>
            <a:r>
              <a:rPr lang="en-US" sz="1050" b="1" dirty="0"/>
              <a:t>Change Chart Type</a:t>
            </a:r>
            <a:r>
              <a:rPr lang="en-US" sz="1050" dirty="0"/>
              <a:t>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dirty="0"/>
              <a:t>In the </a:t>
            </a:r>
            <a:r>
              <a:rPr lang="en-US" sz="1050" b="1" dirty="0"/>
              <a:t>Change Chart Type </a:t>
            </a:r>
            <a:r>
              <a:rPr lang="en-US" sz="1050" dirty="0"/>
              <a:t>dialog box, click </a:t>
            </a:r>
            <a:r>
              <a:rPr lang="en-US" sz="1050" b="1" dirty="0"/>
              <a:t>Template </a:t>
            </a:r>
            <a:r>
              <a:rPr lang="en-US" sz="1050" dirty="0"/>
              <a:t>folder, and then select a chart template that you want to use.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53" y="1270733"/>
            <a:ext cx="8524494" cy="274691"/>
          </a:xfrm>
        </p:spPr>
        <p:txBody>
          <a:bodyPr/>
          <a:lstStyle/>
          <a:p>
            <a:r>
              <a:rPr lang="en-US" dirty="0"/>
              <a:t>Pie Chart Example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309754" y="5692140"/>
            <a:ext cx="639599" cy="1038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/>
          <a:p>
            <a:r>
              <a:rPr lang="en-US" sz="675" dirty="0"/>
              <a:t>Source: Xxxxxxx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75096"/>
              </p:ext>
            </p:extLst>
          </p:nvPr>
        </p:nvGraphicFramePr>
        <p:xfrm>
          <a:off x="4822005" y="1878515"/>
          <a:ext cx="4012242" cy="361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G:\_55906_Brand_Integration\_PPT_Template\R6_20151228\Images\change_chart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57" y="2442513"/>
            <a:ext cx="828675" cy="6072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/>
          </p:cNvSpPr>
          <p:nvPr/>
        </p:nvSpPr>
        <p:spPr bwMode="auto">
          <a:xfrm>
            <a:off x="4409568" y="2442512"/>
            <a:ext cx="432054" cy="493776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9" y="3693969"/>
            <a:ext cx="286193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950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Chart Example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96634"/>
              </p:ext>
            </p:extLst>
          </p:nvPr>
        </p:nvGraphicFramePr>
        <p:xfrm>
          <a:off x="457200" y="1817370"/>
          <a:ext cx="82296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spect="1"/>
          </p:cNvSpPr>
          <p:nvPr/>
        </p:nvSpPr>
        <p:spPr>
          <a:xfrm>
            <a:off x="309754" y="5692140"/>
            <a:ext cx="639599" cy="1038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/>
          <a:p>
            <a:r>
              <a:rPr lang="en-US" sz="675" dirty="0"/>
              <a:t>Source: Xxxxxxx</a:t>
            </a:r>
          </a:p>
        </p:txBody>
      </p:sp>
    </p:spTree>
    <p:extLst>
      <p:ext uri="{BB962C8B-B14F-4D97-AF65-F5344CB8AC3E}">
        <p14:creationId xmlns:p14="http://schemas.microsoft.com/office/powerpoint/2010/main" val="1847305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Column Chart Example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435508"/>
              </p:ext>
            </p:extLst>
          </p:nvPr>
        </p:nvGraphicFramePr>
        <p:xfrm>
          <a:off x="457200" y="1817370"/>
          <a:ext cx="82296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spect="1"/>
          </p:cNvSpPr>
          <p:nvPr/>
        </p:nvSpPr>
        <p:spPr>
          <a:xfrm>
            <a:off x="309754" y="5692140"/>
            <a:ext cx="639599" cy="1038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/>
          <a:p>
            <a:r>
              <a:rPr lang="en-US" sz="675" dirty="0"/>
              <a:t>Source: Xxxxxxx</a:t>
            </a:r>
          </a:p>
        </p:txBody>
      </p:sp>
    </p:spTree>
    <p:extLst>
      <p:ext uri="{BB962C8B-B14F-4D97-AF65-F5344CB8AC3E}">
        <p14:creationId xmlns:p14="http://schemas.microsoft.com/office/powerpoint/2010/main" val="3906201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Example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269493"/>
              </p:ext>
            </p:extLst>
          </p:nvPr>
        </p:nvGraphicFramePr>
        <p:xfrm>
          <a:off x="457200" y="1817370"/>
          <a:ext cx="82296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>
            <a:spLocks noChangeAspect="1"/>
          </p:cNvSpPr>
          <p:nvPr/>
        </p:nvSpPr>
        <p:spPr>
          <a:xfrm>
            <a:off x="309754" y="5692140"/>
            <a:ext cx="639599" cy="1038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/>
          <a:p>
            <a:r>
              <a:rPr lang="en-US" sz="675" dirty="0"/>
              <a:t>Source: Xxxxxxx</a:t>
            </a:r>
          </a:p>
        </p:txBody>
      </p:sp>
    </p:spTree>
    <p:extLst>
      <p:ext uri="{BB962C8B-B14F-4D97-AF65-F5344CB8AC3E}">
        <p14:creationId xmlns:p14="http://schemas.microsoft.com/office/powerpoint/2010/main" val="2694607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 Example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88315"/>
              </p:ext>
            </p:extLst>
          </p:nvPr>
        </p:nvGraphicFramePr>
        <p:xfrm>
          <a:off x="457200" y="1817370"/>
          <a:ext cx="822960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>
            <a:spLocks noChangeAspect="1"/>
          </p:cNvSpPr>
          <p:nvPr/>
        </p:nvSpPr>
        <p:spPr>
          <a:xfrm>
            <a:off x="309754" y="5692140"/>
            <a:ext cx="639599" cy="1038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/>
          <a:p>
            <a:r>
              <a:rPr lang="en-US" sz="675" dirty="0"/>
              <a:t>Source: Xxxxxxx</a:t>
            </a:r>
          </a:p>
        </p:txBody>
      </p:sp>
    </p:spTree>
    <p:extLst>
      <p:ext uri="{BB962C8B-B14F-4D97-AF65-F5344CB8AC3E}">
        <p14:creationId xmlns:p14="http://schemas.microsoft.com/office/powerpoint/2010/main" val="79732647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_55906_Brand_Integration\_PPT_Template\R6_20151228\Images\table_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" y="2986367"/>
            <a:ext cx="3086099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6"/>
          <p:cNvSpPr txBox="1">
            <a:spLocks/>
          </p:cNvSpPr>
          <p:nvPr/>
        </p:nvSpPr>
        <p:spPr>
          <a:xfrm>
            <a:off x="309754" y="1885951"/>
            <a:ext cx="3981393" cy="238911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/>
              <a:t>Applying Broadcom Standard Table Template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Click the table that you want to apply template.  This displays the </a:t>
            </a:r>
            <a:r>
              <a:rPr lang="en-US" sz="1050" b="1" dirty="0"/>
              <a:t>Table Tools</a:t>
            </a:r>
            <a:r>
              <a:rPr lang="en-US" sz="1050" dirty="0"/>
              <a:t>, adding the </a:t>
            </a:r>
            <a:r>
              <a:rPr lang="en-US" sz="1050" b="1" dirty="0"/>
              <a:t>Design</a:t>
            </a:r>
            <a:r>
              <a:rPr lang="en-US" sz="1050" dirty="0"/>
              <a:t> and </a:t>
            </a:r>
            <a:r>
              <a:rPr lang="en-US" sz="1050" b="1" dirty="0"/>
              <a:t>Layout</a:t>
            </a:r>
            <a:r>
              <a:rPr lang="en-US" sz="1050" dirty="0"/>
              <a:t> tabs.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On the </a:t>
            </a:r>
            <a:r>
              <a:rPr lang="en-US" sz="1050" b="1" dirty="0"/>
              <a:t>Design</a:t>
            </a:r>
            <a:r>
              <a:rPr lang="en-US" sz="1050" dirty="0"/>
              <a:t> tab, in the </a:t>
            </a:r>
            <a:r>
              <a:rPr lang="en-US" sz="1050" b="1" dirty="0"/>
              <a:t>Table Styles </a:t>
            </a:r>
            <a:r>
              <a:rPr lang="en-US" sz="1050" dirty="0"/>
              <a:t>group, click the </a:t>
            </a:r>
            <a:r>
              <a:rPr lang="en-US" sz="1050" b="1" dirty="0"/>
              <a:t>Broadcom Red </a:t>
            </a:r>
            <a:r>
              <a:rPr lang="en-US" sz="1050" dirty="0"/>
              <a:t>table style.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dirty="0"/>
              <a:t>In the </a:t>
            </a:r>
            <a:r>
              <a:rPr lang="en-US" sz="1050" b="1" dirty="0"/>
              <a:t>Table Style Options </a:t>
            </a:r>
            <a:r>
              <a:rPr lang="en-US" sz="1050" dirty="0"/>
              <a:t>group, check (uncheck) the options to turn on (off)  the following row styles.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53" y="1270733"/>
            <a:ext cx="8524494" cy="274691"/>
          </a:xfrm>
        </p:spPr>
        <p:txBody>
          <a:bodyPr/>
          <a:lstStyle/>
          <a:p>
            <a:r>
              <a:rPr lang="en-US" dirty="0"/>
              <a:t>Table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09179"/>
              </p:ext>
            </p:extLst>
          </p:nvPr>
        </p:nvGraphicFramePr>
        <p:xfrm>
          <a:off x="5348178" y="2257264"/>
          <a:ext cx="3486069" cy="3219450"/>
        </p:xfrm>
        <a:graphic>
          <a:graphicData uri="http://schemas.openxmlformats.org/drawingml/2006/table">
            <a:tbl>
              <a:tblPr firstRow="1" lastRow="1" bandRow="1">
                <a:tableStyleId>{28B8A746-B920-412C-AE1B-312E8C66682B}</a:tableStyleId>
              </a:tblPr>
              <a:tblGrid>
                <a:gridCol w="122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29"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1400" dirty="0"/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34290" marT="10287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2011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10287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2012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10287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2013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102870" marB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1400" dirty="0"/>
                        <a:t>Item 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1400" dirty="0"/>
                        <a:t>Item 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1400" dirty="0"/>
                        <a:t>Item 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1400" dirty="0"/>
                        <a:t>Total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/>
                        <a:t>xxx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68580" marB="685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spect="1"/>
          </p:cNvSpPr>
          <p:nvPr/>
        </p:nvSpPr>
        <p:spPr bwMode="gray">
          <a:xfrm>
            <a:off x="566602" y="4954710"/>
            <a:ext cx="102870" cy="102870"/>
          </a:xfrm>
          <a:prstGeom prst="ellipse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sz="825" b="1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97198" y="2365143"/>
            <a:ext cx="828980" cy="124650"/>
            <a:chOff x="5584371" y="1092741"/>
            <a:chExt cx="1105306" cy="166200"/>
          </a:xfrm>
        </p:grpSpPr>
        <p:sp>
          <p:nvSpPr>
            <p:cNvPr id="10" name="TextBox 9"/>
            <p:cNvSpPr txBox="1"/>
            <p:nvPr/>
          </p:nvSpPr>
          <p:spPr>
            <a:xfrm>
              <a:off x="5834742" y="1092741"/>
              <a:ext cx="854935" cy="1662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900" dirty="0"/>
                <a:t>Header Row</a:t>
              </a: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584371" y="1107260"/>
              <a:ext cx="137160" cy="137160"/>
            </a:xfrm>
            <a:prstGeom prst="ellipse">
              <a:avLst/>
            </a:prstGeom>
            <a:solidFill>
              <a:srgbClr val="C41230"/>
            </a:solidFill>
            <a:ln>
              <a:solidFill>
                <a:srgbClr val="C41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b="1" dirty="0"/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7197" y="3416459"/>
            <a:ext cx="905924" cy="249299"/>
            <a:chOff x="5584371" y="1092741"/>
            <a:chExt cx="1207898" cy="332399"/>
          </a:xfrm>
        </p:grpSpPr>
        <p:sp>
          <p:nvSpPr>
            <p:cNvPr id="13" name="TextBox 12"/>
            <p:cNvSpPr txBox="1"/>
            <p:nvPr/>
          </p:nvSpPr>
          <p:spPr>
            <a:xfrm>
              <a:off x="5834742" y="1092741"/>
              <a:ext cx="957527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900" dirty="0"/>
                <a:t>Banded Rows</a:t>
              </a:r>
              <a:br>
                <a:rPr lang="en-US" sz="900" dirty="0"/>
              </a:br>
              <a:r>
                <a:rPr lang="en-US" sz="900" dirty="0"/>
                <a:t>(Alternate Fill)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584371" y="1107260"/>
              <a:ext cx="137160" cy="137160"/>
            </a:xfrm>
            <a:prstGeom prst="ellipse">
              <a:avLst/>
            </a:prstGeom>
            <a:solidFill>
              <a:srgbClr val="C41230"/>
            </a:solidFill>
            <a:ln>
              <a:solidFill>
                <a:srgbClr val="C41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b="1" dirty="0"/>
                <a:t>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7195" y="5191888"/>
            <a:ext cx="707151" cy="124650"/>
            <a:chOff x="5584371" y="1092741"/>
            <a:chExt cx="942868" cy="166200"/>
          </a:xfrm>
        </p:grpSpPr>
        <p:sp>
          <p:nvSpPr>
            <p:cNvPr id="16" name="TextBox 15"/>
            <p:cNvSpPr txBox="1"/>
            <p:nvPr/>
          </p:nvSpPr>
          <p:spPr>
            <a:xfrm>
              <a:off x="5834742" y="1092741"/>
              <a:ext cx="692497" cy="1662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900" dirty="0"/>
                <a:t>Total Row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584371" y="1107260"/>
              <a:ext cx="137160" cy="137160"/>
            </a:xfrm>
            <a:prstGeom prst="ellipse">
              <a:avLst/>
            </a:prstGeom>
            <a:solidFill>
              <a:srgbClr val="C41230"/>
            </a:solidFill>
            <a:ln>
              <a:solidFill>
                <a:srgbClr val="C41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b="1" dirty="0"/>
                <a:t>2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91147" y="2252586"/>
            <a:ext cx="4543100" cy="349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9" name="Rectangle 18"/>
          <p:cNvSpPr/>
          <p:nvPr/>
        </p:nvSpPr>
        <p:spPr>
          <a:xfrm>
            <a:off x="4291147" y="3225640"/>
            <a:ext cx="4543100" cy="6309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20" name="Rectangle 19"/>
          <p:cNvSpPr/>
          <p:nvPr/>
        </p:nvSpPr>
        <p:spPr>
          <a:xfrm>
            <a:off x="4291147" y="5096476"/>
            <a:ext cx="4543100" cy="315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gray">
          <a:xfrm>
            <a:off x="566602" y="5112444"/>
            <a:ext cx="102870" cy="102870"/>
          </a:xfrm>
          <a:prstGeom prst="ellipse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sz="825" b="1" dirty="0"/>
              <a:t>2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gray">
          <a:xfrm>
            <a:off x="566602" y="5270178"/>
            <a:ext cx="102870" cy="102870"/>
          </a:xfrm>
          <a:prstGeom prst="ellipse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sz="825" b="1" dirty="0"/>
              <a:t>3</a:t>
            </a:r>
          </a:p>
        </p:txBody>
      </p:sp>
      <p:pic>
        <p:nvPicPr>
          <p:cNvPr id="4099" name="Picture 3" descr="G:\_55906_Brand_Integration\_PPT_Template\R6_20151228\Images\table_style_op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5" y="4922052"/>
            <a:ext cx="1585913" cy="6072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16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09753" y="1270733"/>
            <a:ext cx="8524494" cy="274691"/>
          </a:xfrm>
        </p:spPr>
        <p:txBody>
          <a:bodyPr/>
          <a:lstStyle/>
          <a:p>
            <a:r>
              <a:rPr lang="en-US" dirty="0"/>
              <a:t>Adding Slides  and Adjusting Layouts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84" y="3314700"/>
            <a:ext cx="1596629" cy="7779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>
            <a:spLocks noChangeAspect="1"/>
          </p:cNvSpPr>
          <p:nvPr/>
        </p:nvSpPr>
        <p:spPr bwMode="gray">
          <a:xfrm>
            <a:off x="3852763" y="1671701"/>
            <a:ext cx="2510909" cy="153054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spAutoFit/>
          </a:bodyPr>
          <a:lstStyle/>
          <a:p>
            <a:pPr marL="257175" indent="-257175">
              <a:lnSpc>
                <a:spcPct val="9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en-US" sz="1350" b="1" dirty="0">
                <a:solidFill>
                  <a:schemeClr val="tx1"/>
                </a:solidFill>
              </a:rPr>
              <a:t>Applying Slide Layouts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>
                <a:solidFill>
                  <a:schemeClr val="tx1"/>
                </a:solidFill>
              </a:rPr>
              <a:t>Slides copied from another presentation may need to be adjusted by applying different slide layouts.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>
                <a:solidFill>
                  <a:schemeClr val="tx1"/>
                </a:solidFill>
              </a:rPr>
              <a:t>On the </a:t>
            </a:r>
            <a:r>
              <a:rPr lang="en-US" sz="975" b="1" dirty="0">
                <a:solidFill>
                  <a:schemeClr val="tx1"/>
                </a:solidFill>
              </a:rPr>
              <a:t>Home</a:t>
            </a:r>
            <a:r>
              <a:rPr lang="en-US" sz="975" dirty="0">
                <a:solidFill>
                  <a:schemeClr val="tx1"/>
                </a:solidFill>
              </a:rPr>
              <a:t> tab, choose </a:t>
            </a:r>
            <a:r>
              <a:rPr lang="en-US" sz="975" b="1" dirty="0">
                <a:solidFill>
                  <a:schemeClr val="tx1"/>
                </a:solidFill>
              </a:rPr>
              <a:t>Layout</a:t>
            </a:r>
            <a:r>
              <a:rPr lang="en-US" sz="975" dirty="0">
                <a:solidFill>
                  <a:schemeClr val="tx1"/>
                </a:solidFill>
              </a:rPr>
              <a:t> to view slide layout options. Or right-click anywhere on the slide and select </a:t>
            </a:r>
            <a:r>
              <a:rPr lang="en-US" sz="975" b="1" dirty="0">
                <a:solidFill>
                  <a:schemeClr val="tx1"/>
                </a:solidFill>
              </a:rPr>
              <a:t>Layout</a:t>
            </a:r>
            <a:r>
              <a:rPr lang="en-US" sz="975" dirty="0">
                <a:solidFill>
                  <a:schemeClr val="tx1"/>
                </a:solidFill>
              </a:rPr>
              <a:t>. Click on the most appropriate layout to apply formatting to the current or new slide.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5251948" y="3586163"/>
            <a:ext cx="458833" cy="171450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 bwMode="gray">
          <a:xfrm>
            <a:off x="478362" y="1671701"/>
            <a:ext cx="2478106" cy="1980799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57175" indent="-257175">
              <a:lnSpc>
                <a:spcPct val="90000"/>
              </a:lnSpc>
              <a:buClr>
                <a:schemeClr val="tx2"/>
              </a:buClr>
              <a:buAutoNum type="arabicPeriod"/>
            </a:pPr>
            <a:r>
              <a:rPr lang="en-US" sz="1350" b="1" dirty="0">
                <a:solidFill>
                  <a:schemeClr val="tx1"/>
                </a:solidFill>
              </a:rPr>
              <a:t>Adding Existing Slides</a:t>
            </a:r>
            <a:br>
              <a:rPr lang="en-US" sz="1350" b="1" dirty="0">
                <a:solidFill>
                  <a:schemeClr val="tx1"/>
                </a:solidFill>
              </a:rPr>
            </a:br>
            <a:r>
              <a:rPr lang="en-US" sz="1350" b="1" dirty="0">
                <a:solidFill>
                  <a:schemeClr val="tx1"/>
                </a:solidFill>
              </a:rPr>
              <a:t>to the Template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b="1" dirty="0">
                <a:solidFill>
                  <a:schemeClr val="tx1"/>
                </a:solidFill>
              </a:rPr>
              <a:t>Copy</a:t>
            </a:r>
            <a:r>
              <a:rPr lang="en-US" sz="975" dirty="0">
                <a:solidFill>
                  <a:schemeClr val="tx1"/>
                </a:solidFill>
              </a:rPr>
              <a:t> your slide(s) from your old presentation in Slide Sorter view.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b="1" dirty="0">
                <a:solidFill>
                  <a:schemeClr val="tx1"/>
                </a:solidFill>
              </a:rPr>
              <a:t>Paste</a:t>
            </a:r>
            <a:r>
              <a:rPr lang="en-US" sz="975" dirty="0">
                <a:solidFill>
                  <a:schemeClr val="tx1"/>
                </a:solidFill>
              </a:rPr>
              <a:t> slide(s) into the new </a:t>
            </a:r>
            <a:br>
              <a:rPr lang="en-US" sz="975" dirty="0">
                <a:solidFill>
                  <a:schemeClr val="tx1"/>
                </a:solidFill>
              </a:rPr>
            </a:br>
            <a:r>
              <a:rPr lang="en-US" sz="975" dirty="0">
                <a:solidFill>
                  <a:schemeClr val="tx1"/>
                </a:solidFill>
              </a:rPr>
              <a:t>Broadcom template presentation.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>
                <a:solidFill>
                  <a:schemeClr val="tx1"/>
                </a:solidFill>
              </a:rPr>
              <a:t>Immediately after pasting the slide(s), look for the </a:t>
            </a:r>
            <a:r>
              <a:rPr lang="en-US" sz="975" b="1" dirty="0">
                <a:solidFill>
                  <a:schemeClr val="tx1"/>
                </a:solidFill>
              </a:rPr>
              <a:t>Paste Options </a:t>
            </a:r>
            <a:r>
              <a:rPr lang="en-US" sz="975" dirty="0">
                <a:solidFill>
                  <a:schemeClr val="tx1"/>
                </a:solidFill>
              </a:rPr>
              <a:t>button (located near the lower right corner </a:t>
            </a:r>
            <a:br>
              <a:rPr lang="en-US" sz="975" dirty="0">
                <a:solidFill>
                  <a:schemeClr val="tx1"/>
                </a:solidFill>
              </a:rPr>
            </a:br>
            <a:r>
              <a:rPr lang="en-US" sz="975" dirty="0">
                <a:solidFill>
                  <a:schemeClr val="tx1"/>
                </a:solidFill>
              </a:rPr>
              <a:t>of the pasted slide). Always select</a:t>
            </a:r>
            <a:br>
              <a:rPr lang="en-US" sz="975" dirty="0">
                <a:solidFill>
                  <a:schemeClr val="tx1"/>
                </a:solidFill>
              </a:rPr>
            </a:br>
            <a:r>
              <a:rPr lang="en-US" sz="975" b="1" dirty="0">
                <a:solidFill>
                  <a:schemeClr val="tx1"/>
                </a:solidFill>
              </a:rPr>
              <a:t>“Use Destination Theme.”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  <a:buAutoNum type="arabicPeriod"/>
            </a:pPr>
            <a:endParaRPr lang="en-US" sz="975" dirty="0">
              <a:solidFill>
                <a:schemeClr val="tx1"/>
              </a:solidFill>
            </a:endParaRPr>
          </a:p>
        </p:txBody>
      </p:sp>
      <p:pic>
        <p:nvPicPr>
          <p:cNvPr id="27" name="Picture 26" descr="Paste-Options-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3713" y="2892176"/>
            <a:ext cx="225722" cy="131445"/>
          </a:xfrm>
          <a:prstGeom prst="rect">
            <a:avLst/>
          </a:prstGeom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478362" y="4212045"/>
            <a:ext cx="2582222" cy="1324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257175" indent="-257175">
              <a:lnSpc>
                <a:spcPct val="9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en-US" sz="1350" b="1" dirty="0"/>
              <a:t>Updating the Slide Footer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/>
              <a:t>On the </a:t>
            </a:r>
            <a:r>
              <a:rPr lang="en-US" sz="975" b="1" dirty="0"/>
              <a:t>View</a:t>
            </a:r>
            <a:r>
              <a:rPr lang="en-US" sz="975" dirty="0"/>
              <a:t> tab, select </a:t>
            </a:r>
            <a:r>
              <a:rPr lang="en-US" sz="975" b="1" dirty="0"/>
              <a:t>Slide Master.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/>
              <a:t>In the left task pane, scroll up to the</a:t>
            </a:r>
            <a:br>
              <a:rPr lang="en-US" sz="975" dirty="0"/>
            </a:br>
            <a:r>
              <a:rPr lang="en-US" sz="975" b="1" dirty="0">
                <a:solidFill>
                  <a:schemeClr val="tx2"/>
                </a:solidFill>
              </a:rPr>
              <a:t>first</a:t>
            </a:r>
            <a:r>
              <a:rPr lang="en-US" sz="975" dirty="0">
                <a:solidFill>
                  <a:schemeClr val="tx2"/>
                </a:solidFill>
              </a:rPr>
              <a:t> </a:t>
            </a:r>
            <a:r>
              <a:rPr lang="en-US" sz="975" dirty="0"/>
              <a:t>master slide. Select the text box to edit and retype. This change will affect</a:t>
            </a:r>
            <a:br>
              <a:rPr lang="en-US" sz="975" dirty="0"/>
            </a:br>
            <a:r>
              <a:rPr lang="en-US" sz="975" dirty="0"/>
              <a:t>all layouts.</a:t>
            </a:r>
          </a:p>
          <a:p>
            <a:pPr marL="257175">
              <a:lnSpc>
                <a:spcPct val="90000"/>
              </a:lnSpc>
              <a:spcBef>
                <a:spcPts val="450"/>
              </a:spcBef>
            </a:pPr>
            <a:r>
              <a:rPr lang="en-US" sz="975" dirty="0"/>
              <a:t>Click on </a:t>
            </a:r>
            <a:r>
              <a:rPr lang="en-US" sz="975" b="1" dirty="0"/>
              <a:t>Close Master View </a:t>
            </a:r>
            <a:r>
              <a:rPr lang="en-US" sz="975" dirty="0"/>
              <a:t>to return</a:t>
            </a:r>
            <a:br>
              <a:rPr lang="en-US" sz="975" dirty="0"/>
            </a:br>
            <a:r>
              <a:rPr lang="en-US" sz="975" dirty="0"/>
              <a:t>to normal slide view.</a:t>
            </a:r>
            <a:endParaRPr lang="en-US" sz="135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3"/>
          <a:stretch/>
        </p:blipFill>
        <p:spPr>
          <a:xfrm>
            <a:off x="1880509" y="5419725"/>
            <a:ext cx="338137" cy="3309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8" y="3476671"/>
            <a:ext cx="695270" cy="581911"/>
          </a:xfrm>
          <a:prstGeom prst="rect">
            <a:avLst/>
          </a:prstGeom>
        </p:spPr>
      </p:pic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1547133" y="3800475"/>
            <a:ext cx="307181" cy="278607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/>
          </a:p>
        </p:txBody>
      </p:sp>
      <p:sp>
        <p:nvSpPr>
          <p:cNvPr id="36" name="Bent-Up Arrow 35"/>
          <p:cNvSpPr>
            <a:spLocks noChangeAspect="1"/>
          </p:cNvSpPr>
          <p:nvPr/>
        </p:nvSpPr>
        <p:spPr>
          <a:xfrm rot="16200000" flipH="1" flipV="1">
            <a:off x="1147082" y="3636171"/>
            <a:ext cx="535784" cy="235744"/>
          </a:xfrm>
          <a:prstGeom prst="bentUpArrow">
            <a:avLst>
              <a:gd name="adj1" fmla="val 10982"/>
              <a:gd name="adj2" fmla="val 22832"/>
              <a:gd name="adj3" fmla="val 31060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9" name="Bent-Up Arrow 18"/>
          <p:cNvSpPr>
            <a:spLocks noChangeAspect="1"/>
          </p:cNvSpPr>
          <p:nvPr/>
        </p:nvSpPr>
        <p:spPr>
          <a:xfrm rot="16200000" flipH="1" flipV="1">
            <a:off x="1631190" y="5525557"/>
            <a:ext cx="210503" cy="235744"/>
          </a:xfrm>
          <a:prstGeom prst="bentUpArrow">
            <a:avLst>
              <a:gd name="adj1" fmla="val 10983"/>
              <a:gd name="adj2" fmla="val 22832"/>
              <a:gd name="adj3" fmla="val 31060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5122" name="Picture 2" descr="G:\_55906_Brand_Integration\_PPT_Template\R6_20151228\Images\Slide_Masters_thumbnail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67"/>
          <a:stretch/>
        </p:blipFill>
        <p:spPr bwMode="auto">
          <a:xfrm>
            <a:off x="3004458" y="4229100"/>
            <a:ext cx="709592" cy="1543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 bwMode="auto">
          <a:xfrm>
            <a:off x="3004458" y="4521920"/>
            <a:ext cx="710293" cy="400050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/>
          </a:p>
        </p:txBody>
      </p:sp>
      <p:cxnSp>
        <p:nvCxnSpPr>
          <p:cNvPr id="10" name="Straight Arrow Connector 9"/>
          <p:cNvCxnSpPr>
            <a:stCxn id="24" idx="3"/>
          </p:cNvCxnSpPr>
          <p:nvPr/>
        </p:nvCxnSpPr>
        <p:spPr>
          <a:xfrm flipV="1">
            <a:off x="5710780" y="3657600"/>
            <a:ext cx="461420" cy="0"/>
          </a:xfrm>
          <a:prstGeom prst="straightConnector1">
            <a:avLst/>
          </a:prstGeom>
          <a:solidFill>
            <a:schemeClr val="tx2"/>
          </a:solidFill>
          <a:ln w="47625"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8" y="3314700"/>
            <a:ext cx="2743200" cy="2137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>
            <a:spLocks noChangeAspect="1"/>
          </p:cNvSpPr>
          <p:nvPr/>
        </p:nvSpPr>
        <p:spPr bwMode="auto">
          <a:xfrm>
            <a:off x="6859901" y="4095928"/>
            <a:ext cx="614627" cy="698153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71028617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_55906_Brand_Integration\_PPT_Template\R6_20151228\Images\Color_Palet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96" y="2894586"/>
            <a:ext cx="1214438" cy="1400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ounded Rectangle 179"/>
          <p:cNvSpPr>
            <a:spLocks noChangeAspect="1"/>
          </p:cNvSpPr>
          <p:nvPr/>
        </p:nvSpPr>
        <p:spPr bwMode="gray">
          <a:xfrm>
            <a:off x="672803" y="1846384"/>
            <a:ext cx="5593077" cy="13702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90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822960" rIns="137160" rtlCol="0" anchor="t"/>
          <a:lstStyle/>
          <a:p>
            <a:pPr>
              <a:lnSpc>
                <a:spcPct val="90000"/>
              </a:lnSpc>
              <a:spcBef>
                <a:spcPts val="450"/>
              </a:spcBef>
            </a:pP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199" name="TextBox 198"/>
          <p:cNvSpPr txBox="1">
            <a:spLocks noChangeAspect="1"/>
          </p:cNvSpPr>
          <p:nvPr/>
        </p:nvSpPr>
        <p:spPr>
          <a:xfrm>
            <a:off x="1053303" y="3478343"/>
            <a:ext cx="4832080" cy="150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50"/>
              </a:spcBef>
              <a:spcAft>
                <a:spcPts val="450"/>
              </a:spcAft>
              <a:buClr>
                <a:srgbClr val="2097B9"/>
              </a:buClr>
            </a:pPr>
            <a:r>
              <a:rPr lang="en-US" sz="975" b="1" dirty="0"/>
              <a:t>Custom Brand Colors </a:t>
            </a:r>
            <a:r>
              <a:rPr lang="en-US" sz="975" dirty="0"/>
              <a:t>that may be used to augment Theme Colors</a:t>
            </a:r>
          </a:p>
        </p:txBody>
      </p:sp>
      <p:sp>
        <p:nvSpPr>
          <p:cNvPr id="200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Color Palette Details</a:t>
            </a:r>
          </a:p>
        </p:txBody>
      </p:sp>
      <p:sp>
        <p:nvSpPr>
          <p:cNvPr id="201" name="TextBox 200"/>
          <p:cNvSpPr txBox="1">
            <a:spLocks noChangeAspect="1"/>
          </p:cNvSpPr>
          <p:nvPr/>
        </p:nvSpPr>
        <p:spPr>
          <a:xfrm>
            <a:off x="1053303" y="1920795"/>
            <a:ext cx="4832080" cy="150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50"/>
              </a:spcBef>
              <a:spcAft>
                <a:spcPts val="450"/>
              </a:spcAft>
              <a:buClr>
                <a:srgbClr val="2097B9"/>
              </a:buClr>
            </a:pPr>
            <a:r>
              <a:rPr lang="en-US" sz="975" b="1" dirty="0"/>
              <a:t>Theme/Primary Colors </a:t>
            </a:r>
            <a:r>
              <a:rPr lang="en-US" sz="975" dirty="0"/>
              <a:t>and variations for general usage in the presentation</a:t>
            </a:r>
          </a:p>
        </p:txBody>
      </p:sp>
      <p:sp>
        <p:nvSpPr>
          <p:cNvPr id="258" name="TextBox 257"/>
          <p:cNvSpPr txBox="1">
            <a:spLocks noChangeAspect="1"/>
          </p:cNvSpPr>
          <p:nvPr/>
        </p:nvSpPr>
        <p:spPr>
          <a:xfrm>
            <a:off x="1401494" y="3957562"/>
            <a:ext cx="9505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ts val="150"/>
              </a:spcBef>
              <a:spcAft>
                <a:spcPts val="450"/>
              </a:spcAft>
              <a:buClr>
                <a:srgbClr val="2097B9"/>
              </a:buClr>
            </a:pPr>
            <a:r>
              <a:rPr lang="en-US" sz="900" b="1" dirty="0"/>
              <a:t>Secondary</a:t>
            </a:r>
            <a:br>
              <a:rPr lang="en-US" sz="900" b="1" dirty="0"/>
            </a:br>
            <a:r>
              <a:rPr lang="en-US" sz="900" b="1" dirty="0"/>
              <a:t>Colors</a:t>
            </a:r>
            <a:endParaRPr lang="en-US" sz="900" dirty="0"/>
          </a:p>
        </p:txBody>
      </p:sp>
      <p:sp>
        <p:nvSpPr>
          <p:cNvPr id="259" name="TextBox 258"/>
          <p:cNvSpPr txBox="1">
            <a:spLocks noChangeAspect="1"/>
          </p:cNvSpPr>
          <p:nvPr/>
        </p:nvSpPr>
        <p:spPr>
          <a:xfrm>
            <a:off x="1401494" y="4896082"/>
            <a:ext cx="95057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ts val="150"/>
              </a:spcBef>
              <a:spcAft>
                <a:spcPts val="450"/>
              </a:spcAft>
              <a:buClr>
                <a:srgbClr val="2097B9"/>
              </a:buClr>
            </a:pPr>
            <a:r>
              <a:rPr lang="en-US" sz="900" b="1" dirty="0"/>
              <a:t>Tertiary</a:t>
            </a:r>
            <a:br>
              <a:rPr lang="en-US" sz="900" b="1" dirty="0"/>
            </a:br>
            <a:r>
              <a:rPr lang="en-US" sz="900" b="1" dirty="0"/>
              <a:t>Colors</a:t>
            </a:r>
            <a:endParaRPr lang="en-US" sz="900" dirty="0"/>
          </a:p>
        </p:txBody>
      </p:sp>
      <p:grpSp>
        <p:nvGrpSpPr>
          <p:cNvPr id="3" name="Group 2"/>
          <p:cNvGrpSpPr/>
          <p:nvPr/>
        </p:nvGrpSpPr>
        <p:grpSpPr bwMode="gray">
          <a:xfrm>
            <a:off x="3102632" y="3733580"/>
            <a:ext cx="402354" cy="751947"/>
            <a:chOff x="3366576" y="3835103"/>
            <a:chExt cx="536472" cy="1002595"/>
          </a:xfrm>
        </p:grpSpPr>
        <p:grpSp>
          <p:nvGrpSpPr>
            <p:cNvPr id="275" name="Group 274"/>
            <p:cNvGrpSpPr>
              <a:grpSpLocks noChangeAspect="1"/>
            </p:cNvGrpSpPr>
            <p:nvPr/>
          </p:nvGrpSpPr>
          <p:grpSpPr bwMode="gray">
            <a:xfrm>
              <a:off x="3411521" y="4445025"/>
              <a:ext cx="387059" cy="392673"/>
              <a:chOff x="547161" y="3750908"/>
              <a:chExt cx="513519" cy="520968"/>
            </a:xfrm>
          </p:grpSpPr>
          <p:sp>
            <p:nvSpPr>
              <p:cNvPr id="276" name="Text Box 4"/>
              <p:cNvSpPr txBox="1">
                <a:spLocks noChangeArrowheads="1"/>
              </p:cNvSpPr>
              <p:nvPr/>
            </p:nvSpPr>
            <p:spPr bwMode="gray">
              <a:xfrm>
                <a:off x="806935" y="3750910"/>
                <a:ext cx="253745" cy="520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cs typeface="Arial" pitchFamily="34" charset="0"/>
                  </a:rPr>
                  <a:t>12136</a:t>
                </a:r>
              </a:p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cs typeface="Arial" pitchFamily="34" charset="0"/>
                  </a:rPr>
                  <a:t>47</a:t>
                </a:r>
                <a:endParaRPr lang="en-US" sz="638" dirty="0">
                  <a:cs typeface="Arial" pitchFamily="34" charset="0"/>
                </a:endParaRPr>
              </a:p>
            </p:txBody>
          </p:sp>
          <p:sp>
            <p:nvSpPr>
              <p:cNvPr id="277" name="Text Box 9"/>
              <p:cNvSpPr txBox="1">
                <a:spLocks noChangeArrowheads="1"/>
              </p:cNvSpPr>
              <p:nvPr/>
            </p:nvSpPr>
            <p:spPr bwMode="gray">
              <a:xfrm>
                <a:off x="547161" y="3750908"/>
                <a:ext cx="172960" cy="520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1" name="Rectangle 280"/>
            <p:cNvSpPr>
              <a:spLocks noChangeAspect="1"/>
            </p:cNvSpPr>
            <p:nvPr/>
          </p:nvSpPr>
          <p:spPr bwMode="gray">
            <a:xfrm>
              <a:off x="3423814" y="3994561"/>
              <a:ext cx="413530" cy="413530"/>
            </a:xfrm>
            <a:prstGeom prst="rect">
              <a:avLst/>
            </a:prstGeom>
            <a:solidFill>
              <a:srgbClr val="792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638" b="1" dirty="0"/>
            </a:p>
          </p:txBody>
        </p:sp>
        <p:sp>
          <p:nvSpPr>
            <p:cNvPr id="316" name="TextBox 315"/>
            <p:cNvSpPr txBox="1">
              <a:spLocks noChangeAspect="1"/>
            </p:cNvSpPr>
            <p:nvPr/>
          </p:nvSpPr>
          <p:spPr bwMode="gray">
            <a:xfrm>
              <a:off x="3366576" y="3835103"/>
              <a:ext cx="536472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Red 188</a:t>
              </a:r>
            </a:p>
          </p:txBody>
        </p:sp>
      </p:grpSp>
      <p:grpSp>
        <p:nvGrpSpPr>
          <p:cNvPr id="4" name="Group 3"/>
          <p:cNvGrpSpPr/>
          <p:nvPr/>
        </p:nvGrpSpPr>
        <p:grpSpPr bwMode="gray">
          <a:xfrm>
            <a:off x="2524526" y="3733576"/>
            <a:ext cx="402354" cy="751944"/>
            <a:chOff x="4083562" y="3835103"/>
            <a:chExt cx="536472" cy="1002593"/>
          </a:xfrm>
        </p:grpSpPr>
        <p:grpSp>
          <p:nvGrpSpPr>
            <p:cNvPr id="260" name="Group 259"/>
            <p:cNvGrpSpPr>
              <a:grpSpLocks noChangeAspect="1"/>
            </p:cNvGrpSpPr>
            <p:nvPr/>
          </p:nvGrpSpPr>
          <p:grpSpPr bwMode="gray">
            <a:xfrm>
              <a:off x="4123997" y="4445024"/>
              <a:ext cx="362553" cy="392672"/>
              <a:chOff x="1395584" y="3750908"/>
              <a:chExt cx="481006" cy="520967"/>
            </a:xfrm>
          </p:grpSpPr>
          <p:sp>
            <p:nvSpPr>
              <p:cNvPr id="261" name="Text Box 4"/>
              <p:cNvSpPr txBox="1">
                <a:spLocks noChangeArrowheads="1"/>
              </p:cNvSpPr>
              <p:nvPr/>
            </p:nvSpPr>
            <p:spPr bwMode="gray">
              <a:xfrm>
                <a:off x="1622844" y="3750908"/>
                <a:ext cx="253746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171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25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45</a:t>
                </a:r>
              </a:p>
            </p:txBody>
          </p:sp>
          <p:sp>
            <p:nvSpPr>
              <p:cNvPr id="262" name="Text Box 9"/>
              <p:cNvSpPr txBox="1">
                <a:spLocks noChangeArrowheads="1"/>
              </p:cNvSpPr>
              <p:nvPr/>
            </p:nvSpPr>
            <p:spPr bwMode="gray">
              <a:xfrm>
                <a:off x="1395584" y="3750908"/>
                <a:ext cx="148999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2" name="Rectangle 281"/>
            <p:cNvSpPr>
              <a:spLocks noChangeAspect="1"/>
            </p:cNvSpPr>
            <p:nvPr/>
          </p:nvSpPr>
          <p:spPr bwMode="gray">
            <a:xfrm>
              <a:off x="4141986" y="3994561"/>
              <a:ext cx="413530" cy="413530"/>
            </a:xfrm>
            <a:prstGeom prst="rect">
              <a:avLst/>
            </a:prstGeom>
            <a:solidFill>
              <a:srgbClr val="AB1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317" name="TextBox 316"/>
            <p:cNvSpPr txBox="1">
              <a:spLocks noChangeAspect="1"/>
            </p:cNvSpPr>
            <p:nvPr/>
          </p:nvSpPr>
          <p:spPr bwMode="gray">
            <a:xfrm>
              <a:off x="4083562" y="3835103"/>
              <a:ext cx="536472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Red 187</a:t>
              </a:r>
            </a:p>
          </p:txBody>
        </p:sp>
      </p:grpSp>
      <p:grpSp>
        <p:nvGrpSpPr>
          <p:cNvPr id="22" name="Group 21"/>
          <p:cNvGrpSpPr/>
          <p:nvPr/>
        </p:nvGrpSpPr>
        <p:grpSpPr bwMode="gray">
          <a:xfrm>
            <a:off x="3713556" y="3733576"/>
            <a:ext cx="369540" cy="751944"/>
            <a:chOff x="4786800" y="3835103"/>
            <a:chExt cx="492720" cy="1002593"/>
          </a:xfrm>
        </p:grpSpPr>
        <p:grpSp>
          <p:nvGrpSpPr>
            <p:cNvPr id="272" name="Group 271"/>
            <p:cNvGrpSpPr>
              <a:grpSpLocks noChangeAspect="1"/>
            </p:cNvGrpSpPr>
            <p:nvPr/>
          </p:nvGrpSpPr>
          <p:grpSpPr bwMode="gray">
            <a:xfrm>
              <a:off x="4786800" y="4445024"/>
              <a:ext cx="428314" cy="392672"/>
              <a:chOff x="2101262" y="3750908"/>
              <a:chExt cx="568254" cy="520967"/>
            </a:xfrm>
          </p:grpSpPr>
          <p:sp>
            <p:nvSpPr>
              <p:cNvPr id="273" name="Text Box 4"/>
              <p:cNvSpPr txBox="1">
                <a:spLocks noChangeArrowheads="1"/>
              </p:cNvSpPr>
              <p:nvPr/>
            </p:nvSpPr>
            <p:spPr bwMode="gray">
              <a:xfrm>
                <a:off x="2415771" y="3750908"/>
                <a:ext cx="253745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200200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200</a:t>
                </a:r>
              </a:p>
            </p:txBody>
          </p:sp>
          <p:sp>
            <p:nvSpPr>
              <p:cNvPr id="274" name="Text Box 9"/>
              <p:cNvSpPr txBox="1">
                <a:spLocks noChangeArrowheads="1"/>
              </p:cNvSpPr>
              <p:nvPr/>
            </p:nvSpPr>
            <p:spPr bwMode="gray">
              <a:xfrm>
                <a:off x="2101262" y="3750908"/>
                <a:ext cx="219790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accent6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accent6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accent6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accent6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accent6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accent6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3" name="Rectangle 282"/>
            <p:cNvSpPr>
              <a:spLocks noChangeAspect="1"/>
            </p:cNvSpPr>
            <p:nvPr/>
          </p:nvSpPr>
          <p:spPr bwMode="gray">
            <a:xfrm>
              <a:off x="4860158" y="3994561"/>
              <a:ext cx="413530" cy="413530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318" name="TextBox 317"/>
            <p:cNvSpPr txBox="1">
              <a:spLocks noChangeAspect="1"/>
            </p:cNvSpPr>
            <p:nvPr/>
          </p:nvSpPr>
          <p:spPr bwMode="gray">
            <a:xfrm>
              <a:off x="4856327" y="3835103"/>
              <a:ext cx="423193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Gray 6</a:t>
              </a:r>
            </a:p>
          </p:txBody>
        </p:sp>
      </p:grpSp>
      <p:grpSp>
        <p:nvGrpSpPr>
          <p:cNvPr id="23" name="Group 22"/>
          <p:cNvGrpSpPr/>
          <p:nvPr/>
        </p:nvGrpSpPr>
        <p:grpSpPr bwMode="gray">
          <a:xfrm>
            <a:off x="4336567" y="3733576"/>
            <a:ext cx="385101" cy="751944"/>
            <a:chOff x="5490197" y="3835103"/>
            <a:chExt cx="513469" cy="1002593"/>
          </a:xfrm>
        </p:grpSpPr>
        <p:grpSp>
          <p:nvGrpSpPr>
            <p:cNvPr id="263" name="Group 262"/>
            <p:cNvGrpSpPr>
              <a:grpSpLocks noChangeAspect="1"/>
            </p:cNvGrpSpPr>
            <p:nvPr/>
          </p:nvGrpSpPr>
          <p:grpSpPr bwMode="gray">
            <a:xfrm>
              <a:off x="5490197" y="4445024"/>
              <a:ext cx="438818" cy="392672"/>
              <a:chOff x="2830885" y="3750908"/>
              <a:chExt cx="582190" cy="520967"/>
            </a:xfrm>
          </p:grpSpPr>
          <p:sp>
            <p:nvSpPr>
              <p:cNvPr id="264" name="Text Box 4"/>
              <p:cNvSpPr txBox="1">
                <a:spLocks noChangeArrowheads="1"/>
              </p:cNvSpPr>
              <p:nvPr/>
            </p:nvSpPr>
            <p:spPr bwMode="gray">
              <a:xfrm>
                <a:off x="3159331" y="3750908"/>
                <a:ext cx="253744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230</a:t>
                </a:r>
              </a:p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230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230</a:t>
                </a:r>
              </a:p>
            </p:txBody>
          </p:sp>
          <p:sp>
            <p:nvSpPr>
              <p:cNvPr id="265" name="Text Box 9"/>
              <p:cNvSpPr txBox="1">
                <a:spLocks noChangeArrowheads="1"/>
              </p:cNvSpPr>
              <p:nvPr/>
            </p:nvSpPr>
            <p:spPr bwMode="gray">
              <a:xfrm>
                <a:off x="2830885" y="3750908"/>
                <a:ext cx="241630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4" name="Rectangle 283"/>
            <p:cNvSpPr>
              <a:spLocks noChangeAspect="1"/>
            </p:cNvSpPr>
            <p:nvPr/>
          </p:nvSpPr>
          <p:spPr bwMode="gray">
            <a:xfrm>
              <a:off x="5578330" y="3994561"/>
              <a:ext cx="413530" cy="4135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319" name="TextBox 318"/>
            <p:cNvSpPr txBox="1">
              <a:spLocks noChangeAspect="1"/>
            </p:cNvSpPr>
            <p:nvPr/>
          </p:nvSpPr>
          <p:spPr bwMode="gray">
            <a:xfrm>
              <a:off x="5580472" y="3835103"/>
              <a:ext cx="423194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Gary 2</a:t>
              </a:r>
            </a:p>
          </p:txBody>
        </p:sp>
      </p:grpSp>
      <p:grpSp>
        <p:nvGrpSpPr>
          <p:cNvPr id="5" name="Group 4"/>
          <p:cNvGrpSpPr/>
          <p:nvPr/>
        </p:nvGrpSpPr>
        <p:grpSpPr bwMode="gray">
          <a:xfrm>
            <a:off x="2496329" y="4689355"/>
            <a:ext cx="419987" cy="758802"/>
            <a:chOff x="3328441" y="5109475"/>
            <a:chExt cx="559982" cy="1011737"/>
          </a:xfrm>
        </p:grpSpPr>
        <p:sp>
          <p:nvSpPr>
            <p:cNvPr id="288" name="Rectangle 287"/>
            <p:cNvSpPr>
              <a:spLocks noChangeAspect="1"/>
            </p:cNvSpPr>
            <p:nvPr/>
          </p:nvSpPr>
          <p:spPr bwMode="gray">
            <a:xfrm>
              <a:off x="3406466" y="5271355"/>
              <a:ext cx="413530" cy="413530"/>
            </a:xfrm>
            <a:prstGeom prst="rect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grpSp>
          <p:nvGrpSpPr>
            <p:cNvPr id="310" name="Group 309"/>
            <p:cNvGrpSpPr>
              <a:grpSpLocks noChangeAspect="1"/>
            </p:cNvGrpSpPr>
            <p:nvPr/>
          </p:nvGrpSpPr>
          <p:grpSpPr bwMode="gray">
            <a:xfrm>
              <a:off x="3411521" y="5728540"/>
              <a:ext cx="387059" cy="392672"/>
              <a:chOff x="547161" y="3750908"/>
              <a:chExt cx="513519" cy="520967"/>
            </a:xfrm>
          </p:grpSpPr>
          <p:sp>
            <p:nvSpPr>
              <p:cNvPr id="311" name="Text Box 4"/>
              <p:cNvSpPr txBox="1">
                <a:spLocks noChangeArrowheads="1"/>
              </p:cNvSpPr>
              <p:nvPr/>
            </p:nvSpPr>
            <p:spPr bwMode="gray">
              <a:xfrm>
                <a:off x="806936" y="3750908"/>
                <a:ext cx="253744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0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37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84</a:t>
                </a:r>
                <a:endParaRPr lang="en-US" sz="638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2" name="Text Box 9"/>
              <p:cNvSpPr txBox="1">
                <a:spLocks noChangeArrowheads="1"/>
              </p:cNvSpPr>
              <p:nvPr/>
            </p:nvSpPr>
            <p:spPr bwMode="gray">
              <a:xfrm>
                <a:off x="547161" y="3750908"/>
                <a:ext cx="172961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23" name="TextBox 322"/>
            <p:cNvSpPr txBox="1">
              <a:spLocks noChangeAspect="1"/>
            </p:cNvSpPr>
            <p:nvPr/>
          </p:nvSpPr>
          <p:spPr bwMode="gray">
            <a:xfrm>
              <a:off x="3328441" y="5109475"/>
              <a:ext cx="559982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Blue 655</a:t>
              </a:r>
            </a:p>
          </p:txBody>
        </p:sp>
      </p:grpSp>
      <p:grpSp>
        <p:nvGrpSpPr>
          <p:cNvPr id="6" name="Group 5"/>
          <p:cNvGrpSpPr/>
          <p:nvPr/>
        </p:nvGrpSpPr>
        <p:grpSpPr bwMode="gray">
          <a:xfrm>
            <a:off x="3017386" y="4689355"/>
            <a:ext cx="573876" cy="758802"/>
            <a:chOff x="3960829" y="5109475"/>
            <a:chExt cx="765168" cy="1011737"/>
          </a:xfrm>
        </p:grpSpPr>
        <p:sp>
          <p:nvSpPr>
            <p:cNvPr id="289" name="Rectangle 288"/>
            <p:cNvSpPr>
              <a:spLocks noChangeAspect="1"/>
            </p:cNvSpPr>
            <p:nvPr/>
          </p:nvSpPr>
          <p:spPr bwMode="gray">
            <a:xfrm>
              <a:off x="4127612" y="5271355"/>
              <a:ext cx="413530" cy="413530"/>
            </a:xfrm>
            <a:prstGeom prst="rect">
              <a:avLst/>
            </a:prstGeom>
            <a:solidFill>
              <a:srgbClr val="382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grpSp>
          <p:nvGrpSpPr>
            <p:cNvPr id="295" name="Group 294"/>
            <p:cNvGrpSpPr>
              <a:grpSpLocks noChangeAspect="1"/>
            </p:cNvGrpSpPr>
            <p:nvPr/>
          </p:nvGrpSpPr>
          <p:grpSpPr bwMode="gray">
            <a:xfrm>
              <a:off x="4098913" y="5728540"/>
              <a:ext cx="362553" cy="392672"/>
              <a:chOff x="1395584" y="3750908"/>
              <a:chExt cx="481006" cy="520967"/>
            </a:xfrm>
          </p:grpSpPr>
          <p:sp>
            <p:nvSpPr>
              <p:cNvPr id="296" name="Text Box 4"/>
              <p:cNvSpPr txBox="1">
                <a:spLocks noChangeArrowheads="1"/>
              </p:cNvSpPr>
              <p:nvPr/>
            </p:nvSpPr>
            <p:spPr bwMode="gray">
              <a:xfrm>
                <a:off x="1622844" y="3750908"/>
                <a:ext cx="253746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56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34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70</a:t>
                </a:r>
              </a:p>
            </p:txBody>
          </p:sp>
          <p:sp>
            <p:nvSpPr>
              <p:cNvPr id="297" name="Text Box 9"/>
              <p:cNvSpPr txBox="1">
                <a:spLocks noChangeArrowheads="1"/>
              </p:cNvSpPr>
              <p:nvPr/>
            </p:nvSpPr>
            <p:spPr bwMode="gray">
              <a:xfrm>
                <a:off x="1395584" y="3750908"/>
                <a:ext cx="148999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24" name="TextBox 323"/>
            <p:cNvSpPr txBox="1">
              <a:spLocks noChangeAspect="1"/>
            </p:cNvSpPr>
            <p:nvPr/>
          </p:nvSpPr>
          <p:spPr bwMode="gray">
            <a:xfrm>
              <a:off x="3960829" y="5109475"/>
              <a:ext cx="765168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Purple 7448</a:t>
              </a:r>
            </a:p>
          </p:txBody>
        </p:sp>
      </p:grpSp>
      <p:grpSp>
        <p:nvGrpSpPr>
          <p:cNvPr id="7" name="Group 6"/>
          <p:cNvGrpSpPr/>
          <p:nvPr/>
        </p:nvGrpSpPr>
        <p:grpSpPr bwMode="gray">
          <a:xfrm>
            <a:off x="3696216" y="4689355"/>
            <a:ext cx="431208" cy="758802"/>
            <a:chOff x="4763676" y="5109475"/>
            <a:chExt cx="574944" cy="1011737"/>
          </a:xfrm>
        </p:grpSpPr>
        <p:sp>
          <p:nvSpPr>
            <p:cNvPr id="290" name="Rectangle 289"/>
            <p:cNvSpPr>
              <a:spLocks noChangeAspect="1"/>
            </p:cNvSpPr>
            <p:nvPr/>
          </p:nvSpPr>
          <p:spPr bwMode="gray">
            <a:xfrm>
              <a:off x="4848758" y="5271355"/>
              <a:ext cx="413530" cy="413530"/>
            </a:xfrm>
            <a:prstGeom prst="rect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grpSp>
          <p:nvGrpSpPr>
            <p:cNvPr id="307" name="Group 306"/>
            <p:cNvGrpSpPr>
              <a:grpSpLocks noChangeAspect="1"/>
            </p:cNvGrpSpPr>
            <p:nvPr/>
          </p:nvGrpSpPr>
          <p:grpSpPr bwMode="gray">
            <a:xfrm>
              <a:off x="4786800" y="5728540"/>
              <a:ext cx="428314" cy="392672"/>
              <a:chOff x="2101262" y="3750908"/>
              <a:chExt cx="568254" cy="520967"/>
            </a:xfrm>
          </p:grpSpPr>
          <p:sp>
            <p:nvSpPr>
              <p:cNvPr id="308" name="Text Box 4"/>
              <p:cNvSpPr txBox="1">
                <a:spLocks noChangeArrowheads="1"/>
              </p:cNvSpPr>
              <p:nvPr/>
            </p:nvSpPr>
            <p:spPr bwMode="gray">
              <a:xfrm>
                <a:off x="2415770" y="3750908"/>
                <a:ext cx="253746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latin typeface="+mj-lt"/>
                    <a:cs typeface="Arial" pitchFamily="34" charset="0"/>
                  </a:rPr>
                  <a:t>255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125</a:t>
                </a:r>
                <a:br>
                  <a:rPr lang="en-US" sz="638" b="1" dirty="0"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latin typeface="+mj-lt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9" name="Text Box 9"/>
              <p:cNvSpPr txBox="1">
                <a:spLocks noChangeArrowheads="1"/>
              </p:cNvSpPr>
              <p:nvPr/>
            </p:nvSpPr>
            <p:spPr bwMode="gray">
              <a:xfrm>
                <a:off x="2101262" y="3750908"/>
                <a:ext cx="219789" cy="52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R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G</a:t>
                </a:r>
                <a:b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</a:br>
                <a:r>
                  <a:rPr lang="en-US" sz="638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</a:t>
                </a:r>
                <a:endParaRPr lang="en-US" sz="638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25" name="TextBox 324"/>
            <p:cNvSpPr txBox="1">
              <a:spLocks noChangeAspect="1"/>
            </p:cNvSpPr>
            <p:nvPr/>
          </p:nvSpPr>
          <p:spPr bwMode="gray">
            <a:xfrm>
              <a:off x="4763676" y="5109475"/>
              <a:ext cx="574944" cy="1523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sz="825" dirty="0"/>
                <a:t>Gold 138</a:t>
              </a:r>
            </a:p>
          </p:txBody>
        </p:sp>
      </p:grpSp>
      <p:cxnSp>
        <p:nvCxnSpPr>
          <p:cNvPr id="330" name="Straight Connector 329"/>
          <p:cNvCxnSpPr>
            <a:cxnSpLocks noChangeAspect="1"/>
          </p:cNvCxnSpPr>
          <p:nvPr/>
        </p:nvCxnSpPr>
        <p:spPr>
          <a:xfrm>
            <a:off x="2527184" y="4581396"/>
            <a:ext cx="23714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Left Bracket 330"/>
          <p:cNvSpPr>
            <a:spLocks noChangeAspect="1"/>
          </p:cNvSpPr>
          <p:nvPr/>
        </p:nvSpPr>
        <p:spPr>
          <a:xfrm>
            <a:off x="2386128" y="3740966"/>
            <a:ext cx="78138" cy="847288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2" name="Left Bracket 331"/>
          <p:cNvSpPr>
            <a:spLocks noChangeAspect="1"/>
          </p:cNvSpPr>
          <p:nvPr/>
        </p:nvSpPr>
        <p:spPr>
          <a:xfrm>
            <a:off x="2387177" y="4648026"/>
            <a:ext cx="78138" cy="847288"/>
          </a:xfrm>
          <a:prstGeom prst="leftBracket">
            <a:avLst>
              <a:gd name="adj" fmla="val 0"/>
            </a:avLst>
          </a:prstGeom>
          <a:noFill/>
          <a:ln w="19050">
            <a:solidFill>
              <a:srgbClr val="FF7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33" name="Group 332"/>
          <p:cNvGrpSpPr>
            <a:grpSpLocks noChangeAspect="1"/>
          </p:cNvGrpSpPr>
          <p:nvPr/>
        </p:nvGrpSpPr>
        <p:grpSpPr bwMode="gray">
          <a:xfrm>
            <a:off x="6548656" y="4429932"/>
            <a:ext cx="105776" cy="269497"/>
            <a:chOff x="7140429" y="5714300"/>
            <a:chExt cx="184278" cy="469503"/>
          </a:xfrm>
        </p:grpSpPr>
        <p:sp>
          <p:nvSpPr>
            <p:cNvPr id="334" name="Rectangle 333"/>
            <p:cNvSpPr/>
            <p:nvPr/>
          </p:nvSpPr>
          <p:spPr bwMode="gray">
            <a:xfrm>
              <a:off x="7140429" y="5714300"/>
              <a:ext cx="182880" cy="18288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335" name="Rectangle 334"/>
            <p:cNvSpPr/>
            <p:nvPr/>
          </p:nvSpPr>
          <p:spPr bwMode="gray">
            <a:xfrm>
              <a:off x="7141827" y="6000923"/>
              <a:ext cx="182880" cy="182880"/>
            </a:xfrm>
            <a:prstGeom prst="rect">
              <a:avLst/>
            </a:prstGeom>
            <a:noFill/>
            <a:ln w="19050">
              <a:solidFill>
                <a:srgbClr val="FF7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  <p:sp>
        <p:nvSpPr>
          <p:cNvPr id="336" name="TextBox 335"/>
          <p:cNvSpPr txBox="1">
            <a:spLocks noChangeAspect="1"/>
          </p:cNvSpPr>
          <p:nvPr/>
        </p:nvSpPr>
        <p:spPr>
          <a:xfrm>
            <a:off x="6711194" y="4441467"/>
            <a:ext cx="844783" cy="11426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sz="825" dirty="0"/>
              <a:t>Secondary Colors</a:t>
            </a:r>
          </a:p>
        </p:txBody>
      </p:sp>
      <p:sp>
        <p:nvSpPr>
          <p:cNvPr id="337" name="TextBox 336"/>
          <p:cNvSpPr txBox="1">
            <a:spLocks noChangeAspect="1"/>
          </p:cNvSpPr>
          <p:nvPr/>
        </p:nvSpPr>
        <p:spPr>
          <a:xfrm>
            <a:off x="6711194" y="4599809"/>
            <a:ext cx="695703" cy="11426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sz="825" dirty="0"/>
              <a:t>Tertiary Colors</a:t>
            </a:r>
          </a:p>
        </p:txBody>
      </p:sp>
      <p:cxnSp>
        <p:nvCxnSpPr>
          <p:cNvPr id="339" name="Straight Arrow Connector 338"/>
          <p:cNvCxnSpPr>
            <a:cxnSpLocks noChangeAspect="1"/>
          </p:cNvCxnSpPr>
          <p:nvPr/>
        </p:nvCxnSpPr>
        <p:spPr>
          <a:xfrm>
            <a:off x="6027924" y="3062725"/>
            <a:ext cx="390250" cy="0"/>
          </a:xfrm>
          <a:prstGeom prst="straightConnector1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cxnSpLocks noChangeAspect="1"/>
          </p:cNvCxnSpPr>
          <p:nvPr/>
        </p:nvCxnSpPr>
        <p:spPr>
          <a:xfrm>
            <a:off x="4910288" y="3837304"/>
            <a:ext cx="1507799" cy="0"/>
          </a:xfrm>
          <a:prstGeom prst="straightConnector1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ft Bracket 343"/>
          <p:cNvSpPr>
            <a:spLocks/>
          </p:cNvSpPr>
          <p:nvPr/>
        </p:nvSpPr>
        <p:spPr>
          <a:xfrm>
            <a:off x="6417038" y="2951019"/>
            <a:ext cx="55068" cy="205740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5" name="Left Bracket 344"/>
          <p:cNvSpPr>
            <a:spLocks/>
          </p:cNvSpPr>
          <p:nvPr/>
        </p:nvSpPr>
        <p:spPr>
          <a:xfrm>
            <a:off x="6418089" y="3734434"/>
            <a:ext cx="43451" cy="205740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0" name="Group 19"/>
          <p:cNvGrpSpPr/>
          <p:nvPr/>
        </p:nvGrpSpPr>
        <p:grpSpPr bwMode="gray">
          <a:xfrm>
            <a:off x="910759" y="2303464"/>
            <a:ext cx="5117566" cy="809433"/>
            <a:chOff x="1371040" y="1928284"/>
            <a:chExt cx="6823421" cy="1079243"/>
          </a:xfrm>
        </p:grpSpPr>
        <p:grpSp>
          <p:nvGrpSpPr>
            <p:cNvPr id="11" name="Group 10"/>
            <p:cNvGrpSpPr/>
            <p:nvPr/>
          </p:nvGrpSpPr>
          <p:grpSpPr bwMode="gray">
            <a:xfrm>
              <a:off x="2034151" y="1928284"/>
              <a:ext cx="497619" cy="1079241"/>
              <a:chOff x="2087637" y="1928284"/>
              <a:chExt cx="497619" cy="1079241"/>
            </a:xfrm>
          </p:grpSpPr>
          <p:sp>
            <p:nvSpPr>
              <p:cNvPr id="206" name="Rectangle 205"/>
              <p:cNvSpPr>
                <a:spLocks noChangeAspect="1"/>
              </p:cNvSpPr>
              <p:nvPr/>
            </p:nvSpPr>
            <p:spPr bwMode="gray">
              <a:xfrm>
                <a:off x="2111339" y="2102525"/>
                <a:ext cx="473917" cy="4739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32" name="Group 231"/>
              <p:cNvGrpSpPr>
                <a:grpSpLocks noChangeAspect="1"/>
              </p:cNvGrpSpPr>
              <p:nvPr/>
            </p:nvGrpSpPr>
            <p:grpSpPr bwMode="gray">
              <a:xfrm>
                <a:off x="2087637" y="2614853"/>
                <a:ext cx="443579" cy="392672"/>
                <a:chOff x="547161" y="2115697"/>
                <a:chExt cx="513517" cy="454585"/>
              </a:xfrm>
            </p:grpSpPr>
            <p:sp>
              <p:nvSpPr>
                <p:cNvPr id="233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806933" y="2115697"/>
                  <a:ext cx="253745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0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0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0</a:t>
                  </a:r>
                  <a:endParaRPr lang="en-US" sz="638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4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547161" y="2115697"/>
                  <a:ext cx="172959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47" name="TextBox 246"/>
              <p:cNvSpPr txBox="1">
                <a:spLocks noChangeAspect="1"/>
              </p:cNvSpPr>
              <p:nvPr/>
            </p:nvSpPr>
            <p:spPr bwMode="gray">
              <a:xfrm>
                <a:off x="2157625" y="1928284"/>
                <a:ext cx="346248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Black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 bwMode="gray">
            <a:xfrm>
              <a:off x="2697262" y="1928284"/>
              <a:ext cx="508297" cy="1079230"/>
              <a:chOff x="2773430" y="1928284"/>
              <a:chExt cx="508297" cy="1079230"/>
            </a:xfrm>
          </p:grpSpPr>
          <p:sp>
            <p:nvSpPr>
              <p:cNvPr id="235" name="Rectangle 234"/>
              <p:cNvSpPr>
                <a:spLocks noChangeAspect="1"/>
              </p:cNvSpPr>
              <p:nvPr/>
            </p:nvSpPr>
            <p:spPr bwMode="gray">
              <a:xfrm>
                <a:off x="2807810" y="2102525"/>
                <a:ext cx="473917" cy="4739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36" name="Group 235"/>
              <p:cNvGrpSpPr>
                <a:grpSpLocks noChangeAspect="1"/>
              </p:cNvGrpSpPr>
              <p:nvPr/>
            </p:nvGrpSpPr>
            <p:grpSpPr bwMode="gray">
              <a:xfrm>
                <a:off x="2773430" y="2614842"/>
                <a:ext cx="443579" cy="392672"/>
                <a:chOff x="547161" y="3750908"/>
                <a:chExt cx="513517" cy="454587"/>
              </a:xfrm>
            </p:grpSpPr>
            <p:sp>
              <p:nvSpPr>
                <p:cNvPr id="237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806933" y="3750908"/>
                  <a:ext cx="253745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90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90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90</a:t>
                  </a:r>
                  <a:endParaRPr lang="en-US" sz="638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8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547161" y="3750908"/>
                  <a:ext cx="172959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48" name="TextBox 247"/>
              <p:cNvSpPr txBox="1">
                <a:spLocks noChangeAspect="1"/>
              </p:cNvSpPr>
              <p:nvPr/>
            </p:nvSpPr>
            <p:spPr bwMode="gray">
              <a:xfrm>
                <a:off x="2875617" y="1928284"/>
                <a:ext cx="305640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Gray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gray">
            <a:xfrm>
              <a:off x="3371051" y="1928284"/>
              <a:ext cx="485419" cy="1079241"/>
              <a:chOff x="3492779" y="1928284"/>
              <a:chExt cx="485419" cy="1079241"/>
            </a:xfrm>
          </p:grpSpPr>
          <p:sp>
            <p:nvSpPr>
              <p:cNvPr id="207" name="Rectangle 206"/>
              <p:cNvSpPr>
                <a:spLocks noChangeAspect="1"/>
              </p:cNvSpPr>
              <p:nvPr/>
            </p:nvSpPr>
            <p:spPr bwMode="gray">
              <a:xfrm>
                <a:off x="3504281" y="2102525"/>
                <a:ext cx="473917" cy="47391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17" name="Group 216"/>
              <p:cNvGrpSpPr>
                <a:grpSpLocks noChangeAspect="1"/>
              </p:cNvGrpSpPr>
              <p:nvPr/>
            </p:nvGrpSpPr>
            <p:grpSpPr bwMode="gray">
              <a:xfrm>
                <a:off x="3492779" y="2614853"/>
                <a:ext cx="415494" cy="392672"/>
                <a:chOff x="1333800" y="2115697"/>
                <a:chExt cx="481004" cy="454585"/>
              </a:xfrm>
            </p:grpSpPr>
            <p:sp>
              <p:nvSpPr>
                <p:cNvPr id="218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1561058" y="2115697"/>
                  <a:ext cx="253746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204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9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47</a:t>
                  </a: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1333800" y="2115697"/>
                  <a:ext cx="148998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49" name="TextBox 248"/>
              <p:cNvSpPr txBox="1">
                <a:spLocks noChangeAspect="1"/>
              </p:cNvSpPr>
              <p:nvPr/>
            </p:nvSpPr>
            <p:spPr bwMode="gray">
              <a:xfrm>
                <a:off x="3604131" y="1928284"/>
                <a:ext cx="260756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Red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 bwMode="gray">
            <a:xfrm>
              <a:off x="4021962" y="1928284"/>
              <a:ext cx="549349" cy="1079241"/>
              <a:chOff x="4125320" y="1928284"/>
              <a:chExt cx="549349" cy="1079241"/>
            </a:xfrm>
          </p:grpSpPr>
          <p:sp>
            <p:nvSpPr>
              <p:cNvPr id="208" name="Rectangle 207"/>
              <p:cNvSpPr>
                <a:spLocks noChangeAspect="1"/>
              </p:cNvSpPr>
              <p:nvPr/>
            </p:nvSpPr>
            <p:spPr bwMode="gray">
              <a:xfrm>
                <a:off x="4200752" y="2102525"/>
                <a:ext cx="473917" cy="4739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29" name="Group 228"/>
              <p:cNvGrpSpPr>
                <a:grpSpLocks noChangeAspect="1"/>
              </p:cNvGrpSpPr>
              <p:nvPr/>
            </p:nvGrpSpPr>
            <p:grpSpPr bwMode="gray">
              <a:xfrm>
                <a:off x="4125320" y="2614853"/>
                <a:ext cx="490861" cy="392672"/>
                <a:chOff x="2039478" y="2115697"/>
                <a:chExt cx="568255" cy="454585"/>
              </a:xfrm>
            </p:grpSpPr>
            <p:sp>
              <p:nvSpPr>
                <p:cNvPr id="230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2353987" y="2115697"/>
                  <a:ext cx="253746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0</a:t>
                  </a:r>
                </a:p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143191</a:t>
                  </a:r>
                </a:p>
              </p:txBody>
            </p:sp>
            <p:sp>
              <p:nvSpPr>
                <p:cNvPr id="231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2039478" y="2115697"/>
                  <a:ext cx="219789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0" name="TextBox 249"/>
              <p:cNvSpPr txBox="1">
                <a:spLocks noChangeAspect="1"/>
              </p:cNvSpPr>
              <p:nvPr/>
            </p:nvSpPr>
            <p:spPr bwMode="gray">
              <a:xfrm>
                <a:off x="4288661" y="1928284"/>
                <a:ext cx="284266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Blue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 bwMode="gray">
            <a:xfrm>
              <a:off x="4736803" y="1928284"/>
              <a:ext cx="579857" cy="1079241"/>
              <a:chOff x="4791283" y="1928284"/>
              <a:chExt cx="579857" cy="1079241"/>
            </a:xfrm>
          </p:grpSpPr>
          <p:sp>
            <p:nvSpPr>
              <p:cNvPr id="214" name="Rectangle 213"/>
              <p:cNvSpPr>
                <a:spLocks noChangeAspect="1"/>
              </p:cNvSpPr>
              <p:nvPr/>
            </p:nvSpPr>
            <p:spPr bwMode="gray">
              <a:xfrm>
                <a:off x="4897223" y="2102525"/>
                <a:ext cx="473917" cy="4739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20" name="Group 219"/>
              <p:cNvGrpSpPr>
                <a:grpSpLocks noChangeAspect="1"/>
              </p:cNvGrpSpPr>
              <p:nvPr/>
            </p:nvGrpSpPr>
            <p:grpSpPr bwMode="gray">
              <a:xfrm>
                <a:off x="4791283" y="2614853"/>
                <a:ext cx="502895" cy="392672"/>
                <a:chOff x="2769101" y="2115697"/>
                <a:chExt cx="582188" cy="454585"/>
              </a:xfrm>
            </p:grpSpPr>
            <p:sp>
              <p:nvSpPr>
                <p:cNvPr id="221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3097544" y="2115697"/>
                  <a:ext cx="253745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0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113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103</a:t>
                  </a:r>
                </a:p>
              </p:txBody>
            </p:sp>
            <p:sp>
              <p:nvSpPr>
                <p:cNvPr id="222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2769101" y="2115697"/>
                  <a:ext cx="241630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1" name="TextBox 250"/>
              <p:cNvSpPr txBox="1">
                <a:spLocks noChangeAspect="1"/>
              </p:cNvSpPr>
              <p:nvPr/>
            </p:nvSpPr>
            <p:spPr bwMode="gray">
              <a:xfrm>
                <a:off x="4989223" y="1928284"/>
                <a:ext cx="275717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Teal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 bwMode="gray">
            <a:xfrm>
              <a:off x="5482152" y="1928284"/>
              <a:ext cx="539608" cy="1079241"/>
              <a:chOff x="5528003" y="1928284"/>
              <a:chExt cx="539608" cy="1079241"/>
            </a:xfrm>
          </p:grpSpPr>
          <p:sp>
            <p:nvSpPr>
              <p:cNvPr id="215" name="Rectangle 214"/>
              <p:cNvSpPr>
                <a:spLocks noChangeAspect="1"/>
              </p:cNvSpPr>
              <p:nvPr/>
            </p:nvSpPr>
            <p:spPr bwMode="gray">
              <a:xfrm>
                <a:off x="5593694" y="2102525"/>
                <a:ext cx="473917" cy="4739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26" name="Group 225"/>
              <p:cNvGrpSpPr>
                <a:grpSpLocks noChangeAspect="1"/>
              </p:cNvGrpSpPr>
              <p:nvPr/>
            </p:nvGrpSpPr>
            <p:grpSpPr bwMode="gray">
              <a:xfrm>
                <a:off x="5528003" y="2614853"/>
                <a:ext cx="470884" cy="392672"/>
                <a:chOff x="3575343" y="2115697"/>
                <a:chExt cx="545130" cy="454585"/>
              </a:xfrm>
            </p:grpSpPr>
            <p:sp>
              <p:nvSpPr>
                <p:cNvPr id="227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3866726" y="2115697"/>
                  <a:ext cx="253747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246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207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63</a:t>
                  </a:r>
                  <a:endParaRPr lang="en-US" sz="638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3575343" y="2115697"/>
                  <a:ext cx="213118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2" name="TextBox 251"/>
              <p:cNvSpPr txBox="1">
                <a:spLocks noChangeAspect="1"/>
              </p:cNvSpPr>
              <p:nvPr/>
            </p:nvSpPr>
            <p:spPr bwMode="gray">
              <a:xfrm>
                <a:off x="5682142" y="1928284"/>
                <a:ext cx="299228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Gold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 bwMode="gray">
            <a:xfrm>
              <a:off x="6187252" y="1928284"/>
              <a:ext cx="556537" cy="1079235"/>
              <a:chOff x="6207545" y="1928284"/>
              <a:chExt cx="556537" cy="1079235"/>
            </a:xfrm>
          </p:grpSpPr>
          <p:sp>
            <p:nvSpPr>
              <p:cNvPr id="216" name="Rectangle 215"/>
              <p:cNvSpPr>
                <a:spLocks noChangeAspect="1"/>
              </p:cNvSpPr>
              <p:nvPr/>
            </p:nvSpPr>
            <p:spPr bwMode="gray">
              <a:xfrm>
                <a:off x="6290165" y="2102525"/>
                <a:ext cx="473917" cy="4739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223" name="Group 222"/>
              <p:cNvGrpSpPr>
                <a:grpSpLocks noChangeAspect="1"/>
              </p:cNvGrpSpPr>
              <p:nvPr/>
            </p:nvGrpSpPr>
            <p:grpSpPr bwMode="gray">
              <a:xfrm>
                <a:off x="6207545" y="2614847"/>
                <a:ext cx="500939" cy="392672"/>
                <a:chOff x="4321033" y="2115697"/>
                <a:chExt cx="579921" cy="454587"/>
              </a:xfrm>
            </p:grpSpPr>
            <p:sp>
              <p:nvSpPr>
                <p:cNvPr id="224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4647208" y="2115697"/>
                  <a:ext cx="253746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98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45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80</a:t>
                  </a:r>
                </a:p>
              </p:txBody>
            </p:sp>
            <p:sp>
              <p:nvSpPr>
                <p:cNvPr id="225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4321033" y="2115697"/>
                  <a:ext cx="229450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3" name="TextBox 252"/>
              <p:cNvSpPr txBox="1">
                <a:spLocks noChangeAspect="1"/>
              </p:cNvSpPr>
              <p:nvPr/>
            </p:nvSpPr>
            <p:spPr bwMode="gray">
              <a:xfrm>
                <a:off x="6314470" y="1928284"/>
                <a:ext cx="410370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Purple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 bwMode="gray">
            <a:xfrm>
              <a:off x="7581045" y="1928284"/>
              <a:ext cx="613416" cy="1079243"/>
              <a:chOff x="7581045" y="1928284"/>
              <a:chExt cx="613416" cy="1079243"/>
            </a:xfrm>
          </p:grpSpPr>
          <p:grpSp>
            <p:nvGrpSpPr>
              <p:cNvPr id="239" name="Group 238"/>
              <p:cNvGrpSpPr>
                <a:grpSpLocks noChangeAspect="1"/>
              </p:cNvGrpSpPr>
              <p:nvPr/>
            </p:nvGrpSpPr>
            <p:grpSpPr bwMode="gray">
              <a:xfrm>
                <a:off x="7605730" y="2614855"/>
                <a:ext cx="490861" cy="392672"/>
                <a:chOff x="2101262" y="3750908"/>
                <a:chExt cx="568255" cy="454585"/>
              </a:xfrm>
            </p:grpSpPr>
            <p:sp>
              <p:nvSpPr>
                <p:cNvPr id="240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2415771" y="3750908"/>
                  <a:ext cx="253746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36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76</a:t>
                  </a:r>
                  <a:br>
                    <a:rPr lang="en-US" sz="638" b="1" dirty="0"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latin typeface="+mj-lt"/>
                      <a:cs typeface="Arial" pitchFamily="34" charset="0"/>
                    </a:rPr>
                    <a:t>90</a:t>
                  </a:r>
                </a:p>
              </p:txBody>
            </p:sp>
            <p:sp>
              <p:nvSpPr>
                <p:cNvPr id="241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2101262" y="3750908"/>
                  <a:ext cx="219789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42" name="Rectangle 241"/>
              <p:cNvSpPr>
                <a:spLocks noChangeAspect="1"/>
              </p:cNvSpPr>
              <p:nvPr/>
            </p:nvSpPr>
            <p:spPr bwMode="gray">
              <a:xfrm>
                <a:off x="7658445" y="2102525"/>
                <a:ext cx="473917" cy="4739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b="1" dirty="0"/>
              </a:p>
            </p:txBody>
          </p:sp>
          <p:sp>
            <p:nvSpPr>
              <p:cNvPr id="254" name="TextBox 253"/>
              <p:cNvSpPr txBox="1">
                <a:spLocks noChangeAspect="1"/>
              </p:cNvSpPr>
              <p:nvPr/>
            </p:nvSpPr>
            <p:spPr bwMode="gray">
              <a:xfrm>
                <a:off x="7581045" y="1928284"/>
                <a:ext cx="613416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Dark Teal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 bwMode="gray">
            <a:xfrm>
              <a:off x="6909281" y="1928284"/>
              <a:ext cx="506805" cy="1079243"/>
              <a:chOff x="6947973" y="1928284"/>
              <a:chExt cx="506805" cy="1079243"/>
            </a:xfrm>
          </p:grpSpPr>
          <p:grpSp>
            <p:nvGrpSpPr>
              <p:cNvPr id="243" name="Group 242"/>
              <p:cNvGrpSpPr>
                <a:grpSpLocks noChangeAspect="1"/>
              </p:cNvGrpSpPr>
              <p:nvPr/>
            </p:nvGrpSpPr>
            <p:grpSpPr bwMode="gray">
              <a:xfrm>
                <a:off x="6947973" y="2614855"/>
                <a:ext cx="443579" cy="392672"/>
                <a:chOff x="547161" y="3750908"/>
                <a:chExt cx="513517" cy="454585"/>
              </a:xfrm>
            </p:grpSpPr>
            <p:sp>
              <p:nvSpPr>
                <p:cNvPr id="244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806933" y="3750908"/>
                  <a:ext cx="253745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158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158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159</a:t>
                  </a:r>
                  <a:endParaRPr lang="en-US" sz="638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5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547161" y="3750908"/>
                  <a:ext cx="172959" cy="454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46" name="Rectangle 245"/>
              <p:cNvSpPr>
                <a:spLocks noChangeAspect="1"/>
              </p:cNvSpPr>
              <p:nvPr/>
            </p:nvSpPr>
            <p:spPr bwMode="gray">
              <a:xfrm>
                <a:off x="6980861" y="2102525"/>
                <a:ext cx="473917" cy="4739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b="1" dirty="0"/>
              </a:p>
            </p:txBody>
          </p:sp>
          <p:sp>
            <p:nvSpPr>
              <p:cNvPr id="255" name="TextBox 254"/>
              <p:cNvSpPr txBox="1">
                <a:spLocks noChangeAspect="1"/>
              </p:cNvSpPr>
              <p:nvPr/>
            </p:nvSpPr>
            <p:spPr bwMode="gray">
              <a:xfrm>
                <a:off x="7041784" y="1928284"/>
                <a:ext cx="305640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Gray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 bwMode="gray">
            <a:xfrm>
              <a:off x="1371040" y="1928284"/>
              <a:ext cx="497619" cy="1079235"/>
              <a:chOff x="2087637" y="1928284"/>
              <a:chExt cx="497619" cy="1079235"/>
            </a:xfrm>
          </p:grpSpPr>
          <p:sp>
            <p:nvSpPr>
              <p:cNvPr id="150" name="Rectangle 149"/>
              <p:cNvSpPr>
                <a:spLocks noChangeAspect="1"/>
              </p:cNvSpPr>
              <p:nvPr/>
            </p:nvSpPr>
            <p:spPr bwMode="gray">
              <a:xfrm>
                <a:off x="2111339" y="2102525"/>
                <a:ext cx="473917" cy="4739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638" b="1" dirty="0"/>
              </a:p>
            </p:txBody>
          </p:sp>
          <p:grpSp>
            <p:nvGrpSpPr>
              <p:cNvPr id="151" name="Group 150"/>
              <p:cNvGrpSpPr>
                <a:grpSpLocks noChangeAspect="1"/>
              </p:cNvGrpSpPr>
              <p:nvPr/>
            </p:nvGrpSpPr>
            <p:grpSpPr bwMode="gray">
              <a:xfrm>
                <a:off x="2087637" y="2614847"/>
                <a:ext cx="443579" cy="392672"/>
                <a:chOff x="547161" y="2115697"/>
                <a:chExt cx="513517" cy="454587"/>
              </a:xfrm>
            </p:grpSpPr>
            <p:sp>
              <p:nvSpPr>
                <p:cNvPr id="153" name="Text Box 4"/>
                <p:cNvSpPr txBox="1">
                  <a:spLocks noChangeArrowheads="1"/>
                </p:cNvSpPr>
                <p:nvPr/>
              </p:nvSpPr>
              <p:spPr bwMode="gray">
                <a:xfrm>
                  <a:off x="806933" y="2115697"/>
                  <a:ext cx="253745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255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255</a:t>
                  </a:r>
                </a:p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latin typeface="+mj-lt"/>
                      <a:cs typeface="Arial" pitchFamily="34" charset="0"/>
                    </a:rPr>
                    <a:t>255</a:t>
                  </a:r>
                </a:p>
              </p:txBody>
            </p:sp>
            <p:sp>
              <p:nvSpPr>
                <p:cNvPr id="154" name="Text Box 9"/>
                <p:cNvSpPr txBox="1">
                  <a:spLocks noChangeArrowheads="1"/>
                </p:cNvSpPr>
                <p:nvPr/>
              </p:nvSpPr>
              <p:spPr bwMode="gray">
                <a:xfrm>
                  <a:off x="547161" y="2115697"/>
                  <a:ext cx="172959" cy="4545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 defTabSz="6858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R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G</a:t>
                  </a:r>
                  <a:b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</a:br>
                  <a:r>
                    <a:rPr lang="en-US" sz="638" b="1" dirty="0">
                      <a:solidFill>
                        <a:schemeClr val="bg2"/>
                      </a:solidFill>
                      <a:latin typeface="+mj-lt"/>
                      <a:cs typeface="Arial" pitchFamily="34" charset="0"/>
                    </a:rPr>
                    <a:t>B</a:t>
                  </a:r>
                  <a:endParaRPr lang="en-US" sz="638" dirty="0">
                    <a:solidFill>
                      <a:schemeClr val="bg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52" name="TextBox 151"/>
              <p:cNvSpPr txBox="1">
                <a:spLocks noChangeAspect="1"/>
              </p:cNvSpPr>
              <p:nvPr/>
            </p:nvSpPr>
            <p:spPr bwMode="gray">
              <a:xfrm>
                <a:off x="2150145" y="1928284"/>
                <a:ext cx="361211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r>
                  <a:rPr lang="en-US" sz="825" dirty="0"/>
                  <a:t>White</a:t>
                </a:r>
              </a:p>
            </p:txBody>
          </p:sp>
        </p:grpSp>
      </p:grpSp>
      <p:sp>
        <p:nvSpPr>
          <p:cNvPr id="341" name="Rectangle 340"/>
          <p:cNvSpPr>
            <a:spLocks/>
          </p:cNvSpPr>
          <p:nvPr/>
        </p:nvSpPr>
        <p:spPr>
          <a:xfrm>
            <a:off x="6480496" y="3777094"/>
            <a:ext cx="480060" cy="1233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342" name="Rectangle 341"/>
          <p:cNvSpPr>
            <a:spLocks/>
          </p:cNvSpPr>
          <p:nvPr/>
        </p:nvSpPr>
        <p:spPr>
          <a:xfrm>
            <a:off x="6979227" y="3777093"/>
            <a:ext cx="377190" cy="123444"/>
          </a:xfrm>
          <a:prstGeom prst="rect">
            <a:avLst/>
          </a:prstGeom>
          <a:noFill/>
          <a:ln w="19050">
            <a:solidFill>
              <a:srgbClr val="FF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10494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 bwMode="gray">
          <a:xfrm>
            <a:off x="4719447" y="2023110"/>
            <a:ext cx="4114800" cy="3634740"/>
            <a:chOff x="411480" y="1371600"/>
            <a:chExt cx="5486400" cy="4846320"/>
          </a:xfrm>
        </p:grpSpPr>
        <p:sp>
          <p:nvSpPr>
            <p:cNvPr id="58" name="Rectangle 57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Featured/Special Attention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 bwMode="gray">
          <a:xfrm>
            <a:off x="308610" y="2023110"/>
            <a:ext cx="4114800" cy="3634740"/>
            <a:chOff x="411480" y="1371600"/>
            <a:chExt cx="5486400" cy="4846320"/>
          </a:xfrm>
        </p:grpSpPr>
        <p:sp>
          <p:nvSpPr>
            <p:cNvPr id="55" name="Rectangle 54"/>
            <p:cNvSpPr/>
            <p:nvPr/>
          </p:nvSpPr>
          <p:spPr bwMode="gray">
            <a:xfrm>
              <a:off x="411480" y="1371600"/>
              <a:ext cx="5486400" cy="4846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Regular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gray">
            <a:xfrm>
              <a:off x="640080" y="2022230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456135" algn="l"/>
              </a:tabLst>
            </a:pPr>
            <a:r>
              <a:rPr lang="en-US" dirty="0"/>
              <a:t>Broadcom Chip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09753" y="1611631"/>
            <a:ext cx="8524494" cy="249299"/>
          </a:xfrm>
        </p:spPr>
        <p:txBody>
          <a:bodyPr/>
          <a:lstStyle/>
          <a:p>
            <a:r>
              <a:rPr lang="en-US" dirty="0"/>
              <a:t>Use the Pulse Symbol Alone on Chip to Represent Corporate or Product Branding</a:t>
            </a:r>
          </a:p>
        </p:txBody>
      </p:sp>
      <p:grpSp>
        <p:nvGrpSpPr>
          <p:cNvPr id="9" name="BRCM Chip SM"/>
          <p:cNvGrpSpPr/>
          <p:nvPr/>
        </p:nvGrpSpPr>
        <p:grpSpPr>
          <a:xfrm>
            <a:off x="2451735" y="2857500"/>
            <a:ext cx="800100" cy="800100"/>
            <a:chOff x="2933700" y="1600200"/>
            <a:chExt cx="1066800" cy="1066800"/>
          </a:xfrm>
        </p:grpSpPr>
        <p:sp>
          <p:nvSpPr>
            <p:cNvPr id="24" name="Rounded Rectangle 23"/>
            <p:cNvSpPr/>
            <p:nvPr/>
          </p:nvSpPr>
          <p:spPr>
            <a:xfrm>
              <a:off x="2933700" y="1600200"/>
              <a:ext cx="1066800" cy="1066800"/>
            </a:xfrm>
            <a:prstGeom prst="roundRect">
              <a:avLst>
                <a:gd name="adj" fmla="val 3545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48000">
                  <a:schemeClr val="tx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900" b="1" dirty="0"/>
            </a:p>
          </p:txBody>
        </p:sp>
        <p:sp>
          <p:nvSpPr>
            <p:cNvPr id="25" name="TextBox 24"/>
            <p:cNvSpPr txBox="1"/>
            <p:nvPr/>
          </p:nvSpPr>
          <p:spPr bwMode="gray">
            <a:xfrm>
              <a:off x="3056793" y="2319310"/>
              <a:ext cx="820615" cy="2535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BCM12345</a:t>
              </a:r>
            </a:p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Name</a:t>
              </a:r>
            </a:p>
          </p:txBody>
        </p:sp>
        <p:pic>
          <p:nvPicPr>
            <p:cNvPr id="36" name="Pulse Symbol Red" descr="J:\02_Logo_Library\BRCM_Pulse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644" y="1774357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BRCM Chip SM"/>
          <p:cNvGrpSpPr/>
          <p:nvPr/>
        </p:nvGrpSpPr>
        <p:grpSpPr>
          <a:xfrm>
            <a:off x="1480185" y="2857500"/>
            <a:ext cx="800100" cy="800100"/>
            <a:chOff x="1638300" y="1600200"/>
            <a:chExt cx="1066800" cy="1066800"/>
          </a:xfrm>
        </p:grpSpPr>
        <p:sp>
          <p:nvSpPr>
            <p:cNvPr id="28" name="Rounded Rectangle 27"/>
            <p:cNvSpPr/>
            <p:nvPr/>
          </p:nvSpPr>
          <p:spPr>
            <a:xfrm>
              <a:off x="1638300" y="1600200"/>
              <a:ext cx="1066800" cy="1066800"/>
            </a:xfrm>
            <a:prstGeom prst="roundRect">
              <a:avLst>
                <a:gd name="adj" fmla="val 3545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48000">
                  <a:schemeClr val="tx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900" b="1" dirty="0"/>
            </a:p>
          </p:txBody>
        </p:sp>
        <p:sp>
          <p:nvSpPr>
            <p:cNvPr id="29" name="TextBox 28"/>
            <p:cNvSpPr txBox="1"/>
            <p:nvPr/>
          </p:nvSpPr>
          <p:spPr bwMode="gray">
            <a:xfrm>
              <a:off x="1761393" y="2319310"/>
              <a:ext cx="820615" cy="2535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BCM12345</a:t>
              </a:r>
            </a:p>
          </p:txBody>
        </p:sp>
        <p:pic>
          <p:nvPicPr>
            <p:cNvPr id="37" name="Pulse Symbol Red" descr="J:\02_Logo_Library\BRCM_Pulse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244" y="1774357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BRCM Chip LG"/>
          <p:cNvGrpSpPr/>
          <p:nvPr/>
        </p:nvGrpSpPr>
        <p:grpSpPr>
          <a:xfrm>
            <a:off x="765810" y="3943350"/>
            <a:ext cx="1485900" cy="1485900"/>
            <a:chOff x="685800" y="3276600"/>
            <a:chExt cx="1981200" cy="1981200"/>
          </a:xfrm>
        </p:grpSpPr>
        <p:sp>
          <p:nvSpPr>
            <p:cNvPr id="32" name="Rounded Rectangle 31"/>
            <p:cNvSpPr/>
            <p:nvPr/>
          </p:nvSpPr>
          <p:spPr>
            <a:xfrm>
              <a:off x="685800" y="3276600"/>
              <a:ext cx="1981200" cy="1981200"/>
            </a:xfrm>
            <a:prstGeom prst="roundRect">
              <a:avLst>
                <a:gd name="adj" fmla="val 3545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48000">
                  <a:schemeClr val="tx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34" name="TextBox 33"/>
            <p:cNvSpPr txBox="1"/>
            <p:nvPr/>
          </p:nvSpPr>
          <p:spPr bwMode="gray">
            <a:xfrm>
              <a:off x="914400" y="4542985"/>
              <a:ext cx="1524000" cy="47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1500" b="1" kern="0" dirty="0">
                  <a:solidFill>
                    <a:schemeClr val="bg1"/>
                  </a:solidFill>
                </a:rPr>
                <a:t>BCM12345</a:t>
              </a:r>
            </a:p>
          </p:txBody>
        </p:sp>
        <p:pic>
          <p:nvPicPr>
            <p:cNvPr id="38" name="Pulse Symbol Red" descr="J:\02_Logo_Library\BRCM_Pulse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920" y="3520517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BRCM Chip LG"/>
          <p:cNvGrpSpPr/>
          <p:nvPr/>
        </p:nvGrpSpPr>
        <p:grpSpPr>
          <a:xfrm>
            <a:off x="2480310" y="3943350"/>
            <a:ext cx="1485900" cy="1485900"/>
            <a:chOff x="2971800" y="3276600"/>
            <a:chExt cx="1981200" cy="1981200"/>
          </a:xfrm>
        </p:grpSpPr>
        <p:sp>
          <p:nvSpPr>
            <p:cNvPr id="19" name="Rounded Rectangle 18"/>
            <p:cNvSpPr/>
            <p:nvPr/>
          </p:nvSpPr>
          <p:spPr>
            <a:xfrm>
              <a:off x="2971800" y="3276600"/>
              <a:ext cx="1981200" cy="1981200"/>
            </a:xfrm>
            <a:prstGeom prst="roundRect">
              <a:avLst>
                <a:gd name="adj" fmla="val 3545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48000">
                  <a:schemeClr val="tx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3200400" y="4542985"/>
              <a:ext cx="1524000" cy="47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1500" b="1" kern="0" dirty="0">
                  <a:solidFill>
                    <a:schemeClr val="bg1"/>
                  </a:solidFill>
                </a:rPr>
                <a:t>BCM12345</a:t>
              </a:r>
            </a:p>
            <a:p>
              <a:pPr algn="ctr" defTabSz="685800">
                <a:lnSpc>
                  <a:spcPct val="85000"/>
                </a:lnSpc>
                <a:defRPr/>
              </a:pPr>
              <a:r>
                <a:rPr lang="en-US" sz="1350" b="1" kern="0" dirty="0">
                  <a:solidFill>
                    <a:schemeClr val="bg1"/>
                  </a:solidFill>
                </a:rPr>
                <a:t>Name</a:t>
              </a:r>
            </a:p>
          </p:txBody>
        </p:sp>
        <p:pic>
          <p:nvPicPr>
            <p:cNvPr id="39" name="Pulse Symbol Red" descr="J:\02_Logo_Library\BRCM_Pulse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920" y="3520517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BRCM Chip SM"/>
          <p:cNvGrpSpPr/>
          <p:nvPr/>
        </p:nvGrpSpPr>
        <p:grpSpPr>
          <a:xfrm>
            <a:off x="6862572" y="2857500"/>
            <a:ext cx="800100" cy="800100"/>
            <a:chOff x="2933700" y="1600200"/>
            <a:chExt cx="1066800" cy="1066800"/>
          </a:xfrm>
        </p:grpSpPr>
        <p:sp>
          <p:nvSpPr>
            <p:cNvPr id="33" name="Rounded Rectangle 32"/>
            <p:cNvSpPr/>
            <p:nvPr/>
          </p:nvSpPr>
          <p:spPr>
            <a:xfrm>
              <a:off x="2933700" y="1600200"/>
              <a:ext cx="1066800" cy="1066800"/>
            </a:xfrm>
            <a:prstGeom prst="roundRect">
              <a:avLst>
                <a:gd name="adj" fmla="val 3545"/>
              </a:avLst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 bwMode="gray">
            <a:xfrm>
              <a:off x="3056793" y="2319310"/>
              <a:ext cx="820615" cy="2535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BCM12345</a:t>
              </a:r>
            </a:p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Name</a:t>
              </a:r>
            </a:p>
          </p:txBody>
        </p:sp>
        <p:pic>
          <p:nvPicPr>
            <p:cNvPr id="40" name="Pulse Symbol 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47644" y="1774357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BRCM Chip SM"/>
          <p:cNvGrpSpPr/>
          <p:nvPr/>
        </p:nvGrpSpPr>
        <p:grpSpPr>
          <a:xfrm>
            <a:off x="5891022" y="2857500"/>
            <a:ext cx="800100" cy="800100"/>
            <a:chOff x="1638300" y="1600200"/>
            <a:chExt cx="1066800" cy="1066800"/>
          </a:xfrm>
        </p:grpSpPr>
        <p:sp>
          <p:nvSpPr>
            <p:cNvPr id="43" name="Rounded Rectangle 42"/>
            <p:cNvSpPr/>
            <p:nvPr/>
          </p:nvSpPr>
          <p:spPr>
            <a:xfrm>
              <a:off x="1638300" y="1600200"/>
              <a:ext cx="1066800" cy="1066800"/>
            </a:xfrm>
            <a:prstGeom prst="roundRect">
              <a:avLst>
                <a:gd name="adj" fmla="val 3545"/>
              </a:avLst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900" b="1" dirty="0"/>
            </a:p>
          </p:txBody>
        </p:sp>
        <p:sp>
          <p:nvSpPr>
            <p:cNvPr id="44" name="TextBox 43"/>
            <p:cNvSpPr txBox="1"/>
            <p:nvPr/>
          </p:nvSpPr>
          <p:spPr bwMode="gray">
            <a:xfrm>
              <a:off x="1761393" y="2319310"/>
              <a:ext cx="820615" cy="2535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825" b="1" kern="0" dirty="0">
                  <a:solidFill>
                    <a:schemeClr val="bg1"/>
                  </a:solidFill>
                </a:rPr>
                <a:t>BCM12345</a:t>
              </a:r>
            </a:p>
          </p:txBody>
        </p:sp>
        <p:pic>
          <p:nvPicPr>
            <p:cNvPr id="45" name="Pulse Symbol 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52244" y="1774357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BRCM Chip LG"/>
          <p:cNvGrpSpPr/>
          <p:nvPr/>
        </p:nvGrpSpPr>
        <p:grpSpPr>
          <a:xfrm>
            <a:off x="5176647" y="3943350"/>
            <a:ext cx="1485900" cy="1485900"/>
            <a:chOff x="685800" y="3276600"/>
            <a:chExt cx="1981200" cy="1981200"/>
          </a:xfrm>
        </p:grpSpPr>
        <p:sp>
          <p:nvSpPr>
            <p:cNvPr id="47" name="Rounded Rectangle 46"/>
            <p:cNvSpPr/>
            <p:nvPr/>
          </p:nvSpPr>
          <p:spPr>
            <a:xfrm>
              <a:off x="685800" y="3276600"/>
              <a:ext cx="1981200" cy="1981200"/>
            </a:xfrm>
            <a:prstGeom prst="roundRect">
              <a:avLst>
                <a:gd name="adj" fmla="val 3545"/>
              </a:avLst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48" name="TextBox 47"/>
            <p:cNvSpPr txBox="1"/>
            <p:nvPr/>
          </p:nvSpPr>
          <p:spPr bwMode="gray">
            <a:xfrm>
              <a:off x="914400" y="4542985"/>
              <a:ext cx="1524000" cy="47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1500" b="1" kern="0" dirty="0">
                  <a:solidFill>
                    <a:schemeClr val="bg1"/>
                  </a:solidFill>
                </a:rPr>
                <a:t>BCM12345</a:t>
              </a:r>
            </a:p>
          </p:txBody>
        </p:sp>
        <p:pic>
          <p:nvPicPr>
            <p:cNvPr id="49" name="Pulse Symbol 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64920" y="3520517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BRCM Chip LG"/>
          <p:cNvGrpSpPr/>
          <p:nvPr/>
        </p:nvGrpSpPr>
        <p:grpSpPr>
          <a:xfrm>
            <a:off x="6891147" y="3943350"/>
            <a:ext cx="1485900" cy="1485900"/>
            <a:chOff x="2971800" y="3276600"/>
            <a:chExt cx="1981200" cy="1981200"/>
          </a:xfrm>
        </p:grpSpPr>
        <p:sp>
          <p:nvSpPr>
            <p:cNvPr id="51" name="Rounded Rectangle 50"/>
            <p:cNvSpPr/>
            <p:nvPr/>
          </p:nvSpPr>
          <p:spPr>
            <a:xfrm>
              <a:off x="2971800" y="3276600"/>
              <a:ext cx="1981200" cy="1981200"/>
            </a:xfrm>
            <a:prstGeom prst="roundRect">
              <a:avLst>
                <a:gd name="adj" fmla="val 3545"/>
              </a:avLst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soft" dir="t">
                <a:rot lat="0" lon="0" rev="0"/>
              </a:lightRig>
            </a:scene3d>
            <a:sp3d>
              <a:bevelT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52" name="TextBox 51"/>
            <p:cNvSpPr txBox="1"/>
            <p:nvPr/>
          </p:nvSpPr>
          <p:spPr bwMode="gray">
            <a:xfrm>
              <a:off x="3200400" y="4542985"/>
              <a:ext cx="1524000" cy="47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685800">
                <a:lnSpc>
                  <a:spcPct val="85000"/>
                </a:lnSpc>
                <a:defRPr/>
              </a:pPr>
              <a:r>
                <a:rPr lang="en-US" sz="1500" b="1" kern="0" dirty="0">
                  <a:solidFill>
                    <a:schemeClr val="bg1"/>
                  </a:solidFill>
                </a:rPr>
                <a:t>BCM12345</a:t>
              </a:r>
            </a:p>
            <a:p>
              <a:pPr algn="ctr" defTabSz="685800">
                <a:lnSpc>
                  <a:spcPct val="85000"/>
                </a:lnSpc>
                <a:defRPr/>
              </a:pPr>
              <a:r>
                <a:rPr lang="en-US" sz="1350" b="1" kern="0" dirty="0">
                  <a:solidFill>
                    <a:schemeClr val="bg1"/>
                  </a:solidFill>
                </a:rPr>
                <a:t>Name</a:t>
              </a:r>
            </a:p>
          </p:txBody>
        </p:sp>
        <p:pic>
          <p:nvPicPr>
            <p:cNvPr id="53" name="Pulse Symbol 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50920" y="3520517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0327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9447" y="1828800"/>
            <a:ext cx="4114800" cy="377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753" y="1270734"/>
            <a:ext cx="8524494" cy="274691"/>
          </a:xfrm>
        </p:spPr>
        <p:txBody>
          <a:bodyPr/>
          <a:lstStyle/>
          <a:p>
            <a:pPr>
              <a:tabLst>
                <a:tab pos="1456135" algn="l"/>
              </a:tabLst>
            </a:pPr>
            <a:r>
              <a:rPr lang="en-US" dirty="0"/>
              <a:t>Broadcom Logo Guidelines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62347" y="2376477"/>
            <a:ext cx="3429000" cy="2676547"/>
            <a:chOff x="6248400" y="1644636"/>
            <a:chExt cx="4572000" cy="3568729"/>
          </a:xfrm>
        </p:grpSpPr>
        <p:pic>
          <p:nvPicPr>
            <p:cNvPr id="1027" name="BRCM Logo Reversed" descr="M:\Broadcom\_Broadcom_Limited_Logo\Broadcom_Ltd_Logo_PNG\Broadcom_Ltd_Logo_Red-White_no-ta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254236"/>
              <a:ext cx="4572000" cy="623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BRCM Logo Reversed w Tagline" descr="M:\Broadcom\_Broadcom_Limited_Logo\Broadcom_Ltd_Logo_PNG\Broadcom_Ltd_Logo_Red-White_w-ta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387836"/>
              <a:ext cx="4572000" cy="82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553200" y="1644636"/>
              <a:ext cx="3962400" cy="304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25" dirty="0">
                  <a:solidFill>
                    <a:schemeClr val="bg1"/>
                  </a:solidFill>
                </a:rPr>
                <a:t>The primary logo should be no smaller than 0.75 inches </a:t>
              </a:r>
              <a:br>
                <a:rPr lang="en-US" sz="825" dirty="0">
                  <a:solidFill>
                    <a:schemeClr val="bg1"/>
                  </a:solidFill>
                </a:rPr>
              </a:br>
              <a:r>
                <a:rPr lang="en-US" sz="825" dirty="0">
                  <a:solidFill>
                    <a:schemeClr val="bg1"/>
                  </a:solidFill>
                </a:rPr>
                <a:t>or 100 pixels wide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48400" y="1723094"/>
              <a:ext cx="4572000" cy="226342"/>
              <a:chOff x="6324600" y="1526258"/>
              <a:chExt cx="4572000" cy="147782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6324600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 flipH="1">
                <a:off x="10702637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553200" y="3854436"/>
              <a:ext cx="3962400" cy="304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25" dirty="0">
                  <a:solidFill>
                    <a:schemeClr val="bg1"/>
                  </a:solidFill>
                </a:rPr>
                <a:t>The alternate logo with tagline should be no smaller than 1 inch</a:t>
              </a:r>
            </a:p>
            <a:p>
              <a:pPr algn="ctr">
                <a:lnSpc>
                  <a:spcPct val="90000"/>
                </a:lnSpc>
              </a:pPr>
              <a:r>
                <a:rPr lang="en-US" sz="825" dirty="0">
                  <a:solidFill>
                    <a:schemeClr val="bg1"/>
                  </a:solidFill>
                </a:rPr>
                <a:t>or 175 pixels wide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48400" y="3932894"/>
              <a:ext cx="4572000" cy="226342"/>
              <a:chOff x="6324600" y="1526258"/>
              <a:chExt cx="4572000" cy="14778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324600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10702637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309753" y="1828800"/>
            <a:ext cx="4114800" cy="37719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171450" rIns="171450" bIns="171450" rtlCol="0" anchor="t" anchorCtr="0"/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1800"/>
              </a:spcAft>
            </a:pPr>
            <a:endParaRPr 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52653" y="2376477"/>
            <a:ext cx="3429000" cy="2676547"/>
            <a:chOff x="6248400" y="1644636"/>
            <a:chExt cx="4572000" cy="3568729"/>
          </a:xfrm>
        </p:grpSpPr>
        <p:pic>
          <p:nvPicPr>
            <p:cNvPr id="42" name="BRC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48400" y="2254236"/>
              <a:ext cx="4572000" cy="62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BRCM Logo w Tagl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48401" y="4387836"/>
              <a:ext cx="4571998" cy="82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553200" y="1644636"/>
              <a:ext cx="3962400" cy="304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25" dirty="0"/>
                <a:t>The primary logo should be no smaller than 0.75 inches </a:t>
              </a:r>
              <a:br>
                <a:rPr lang="en-US" sz="825" dirty="0"/>
              </a:br>
              <a:r>
                <a:rPr lang="en-US" sz="825" dirty="0"/>
                <a:t>or 100 pixels wide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248400" y="1723094"/>
              <a:ext cx="4572000" cy="226342"/>
              <a:chOff x="6324600" y="1526258"/>
              <a:chExt cx="4572000" cy="147782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6324600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Freeform 50"/>
              <p:cNvSpPr/>
              <p:nvPr/>
            </p:nvSpPr>
            <p:spPr>
              <a:xfrm flipH="1">
                <a:off x="10702637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553200" y="3854436"/>
              <a:ext cx="3962400" cy="304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25" dirty="0"/>
                <a:t>The alternate logo with tagline should be no smaller than 1 inch</a:t>
              </a:r>
            </a:p>
            <a:p>
              <a:pPr algn="ctr">
                <a:lnSpc>
                  <a:spcPct val="90000"/>
                </a:lnSpc>
              </a:pPr>
              <a:r>
                <a:rPr lang="en-US" sz="825" dirty="0"/>
                <a:t>or 175 pixels wide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248400" y="3932894"/>
              <a:ext cx="4572000" cy="226342"/>
              <a:chOff x="6324600" y="1526258"/>
              <a:chExt cx="4572000" cy="147782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6324600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Freeform 48"/>
              <p:cNvSpPr/>
              <p:nvPr/>
            </p:nvSpPr>
            <p:spPr>
              <a:xfrm flipH="1">
                <a:off x="10702637" y="1526258"/>
                <a:ext cx="193963" cy="147782"/>
              </a:xfrm>
              <a:custGeom>
                <a:avLst/>
                <a:gdLst>
                  <a:gd name="connsiteX0" fmla="*/ 0 w 193963"/>
                  <a:gd name="connsiteY0" fmla="*/ 147782 h 147782"/>
                  <a:gd name="connsiteX1" fmla="*/ 0 w 193963"/>
                  <a:gd name="connsiteY1" fmla="*/ 0 h 147782"/>
                  <a:gd name="connsiteX2" fmla="*/ 193963 w 193963"/>
                  <a:gd name="connsiteY2" fmla="*/ 0 h 14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" h="147782">
                    <a:moveTo>
                      <a:pt x="0" y="147782"/>
                    </a:moveTo>
                    <a:lnTo>
                      <a:pt x="0" y="0"/>
                    </a:lnTo>
                    <a:lnTo>
                      <a:pt x="193963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279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456135" algn="l"/>
              </a:tabLst>
            </a:pPr>
            <a:r>
              <a:rPr lang="en-US" dirty="0"/>
              <a:t>Broadcom PowerPoint Icon Library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086AAA-B0C8-497F-A5EC-9DF30FB56F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9753" y="1611631"/>
            <a:ext cx="8524494" cy="249299"/>
          </a:xfrm>
        </p:spPr>
        <p:txBody>
          <a:bodyPr/>
          <a:lstStyle/>
          <a:p>
            <a:r>
              <a:rPr lang="en-US" dirty="0"/>
              <a:t>Editable, Scalable and PowerPoint-Ready Icons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E4905-7AC1-405F-B3F0-C958BE562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92"/>
          <a:stretch/>
        </p:blipFill>
        <p:spPr>
          <a:xfrm>
            <a:off x="309753" y="2430908"/>
            <a:ext cx="5815765" cy="327061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51" name="Text Placeholder 6">
            <a:extLst>
              <a:ext uri="{FF2B5EF4-FFF2-40B4-BE49-F238E27FC236}">
                <a16:creationId xmlns:a16="http://schemas.microsoft.com/office/drawing/2014/main" id="{DB5A6683-FC17-4541-8D24-8EBFE7EC3C54}"/>
              </a:ext>
            </a:extLst>
          </p:cNvPr>
          <p:cNvSpPr txBox="1">
            <a:spLocks/>
          </p:cNvSpPr>
          <p:nvPr/>
        </p:nvSpPr>
        <p:spPr>
          <a:xfrm>
            <a:off x="309753" y="2065684"/>
            <a:ext cx="4424288" cy="1869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/>
              <a:t>Okta &gt; Broadcom Image Library                 </a:t>
            </a:r>
            <a:r>
              <a:rPr lang="en-US" sz="1350" dirty="0"/>
              <a:t>&gt; </a:t>
            </a:r>
            <a:r>
              <a:rPr lang="en-US" sz="1350" b="1" dirty="0"/>
              <a:t>PPT Icons</a:t>
            </a:r>
            <a:endParaRPr lang="en-US" sz="10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5CFD09-8AD0-41D9-B5FF-05874A05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63" y="2016296"/>
            <a:ext cx="777737" cy="2592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34B6F9-BC4F-4AE0-90CC-2C7A1CEB871E}"/>
              </a:ext>
            </a:extLst>
          </p:cNvPr>
          <p:cNvSpPr/>
          <p:nvPr/>
        </p:nvSpPr>
        <p:spPr>
          <a:xfrm>
            <a:off x="1727200" y="3427730"/>
            <a:ext cx="1264920" cy="15697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A41838-968A-4382-889C-993598E2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2721260"/>
            <a:ext cx="2215078" cy="12459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08C5BD-B9F1-40B6-947E-801BBFB0F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4159373"/>
            <a:ext cx="2215078" cy="12459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52" name="Rectangle 451">
            <a:extLst>
              <a:ext uri="{FF2B5EF4-FFF2-40B4-BE49-F238E27FC236}">
                <a16:creationId xmlns:a16="http://schemas.microsoft.com/office/drawing/2014/main" id="{AFFA5774-6720-4F2B-915E-D2510C8E24C1}"/>
              </a:ext>
            </a:extLst>
          </p:cNvPr>
          <p:cNvSpPr/>
          <p:nvPr/>
        </p:nvSpPr>
        <p:spPr>
          <a:xfrm>
            <a:off x="309753" y="5265185"/>
            <a:ext cx="1264920" cy="14016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880280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Analyzing </a:t>
            </a:r>
            <a:r>
              <a:rPr lang="en-US" altLang="zh-CN" dirty="0" smtClean="0">
                <a:latin typeface="Consolas" panose="020B0609020204030204" pitchFamily="49" charset="0"/>
              </a:rPr>
              <a:t>(Anomaly detection, </a:t>
            </a:r>
            <a:r>
              <a:rPr lang="en-US" altLang="zh-CN" dirty="0" smtClean="0">
                <a:latin typeface="Consolas" panose="020B0609020204030204" pitchFamily="49" charset="0"/>
              </a:rPr>
              <a:t>ML way)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 smtClean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Mono" panose="020B0509050000020004" pitchFamily="49" charset="0"/>
                <a:ea typeface="Fira Mono" panose="020B0509050000020004" pitchFamily="49" charset="0"/>
              </a:rPr>
              <a:t>n</a:t>
            </a:r>
            <a:r>
              <a:rPr lang="en-US" i="1" dirty="0" smtClean="0">
                <a:latin typeface="Fira Mono" panose="020B0509050000020004" pitchFamily="49" charset="0"/>
                <a:ea typeface="Fira Mono" panose="020B0509050000020004" pitchFamily="49" charset="0"/>
              </a:rPr>
              <a:t>umpy, scipy, scikit-learn, </a:t>
            </a:r>
            <a:r>
              <a:rPr lang="en-US" i="1" dirty="0" smtClean="0">
                <a:latin typeface="Fira Mono" panose="020B0509050000020004" pitchFamily="49" charset="0"/>
                <a:ea typeface="Fira Mono" panose="020B0509050000020004" pitchFamily="49" charset="0"/>
              </a:rPr>
              <a:t>pandas, skl2onnx, onnxruntime</a:t>
            </a:r>
            <a:endParaRPr lang="en-US" i="1" dirty="0" smtClean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OS </a:t>
            </a:r>
            <a:r>
              <a:rPr lang="en-US" dirty="0" smtClean="0">
                <a:latin typeface="Consolas" panose="020B0609020204030204" pitchFamily="49" charset="0"/>
              </a:rPr>
              <a:t>independent and </a:t>
            </a:r>
            <a:r>
              <a:rPr lang="en-US" dirty="0" smtClean="0">
                <a:latin typeface="Consolas" panose="020B0609020204030204" pitchFamily="49" charset="0"/>
              </a:rPr>
              <a:t>suppose it works on RGLinux too.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Get the </a:t>
            </a:r>
            <a:r>
              <a:rPr lang="en-US" dirty="0" smtClean="0">
                <a:latin typeface="Consolas" panose="020B0609020204030204" pitchFamily="49" charset="0"/>
              </a:rPr>
              <a:t>code from Beijing server: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clone </a:t>
            </a:r>
            <a:r>
              <a:rPr lang="en-US" altLang="zh-CN" sz="1500" i="1" u="sng" dirty="0">
                <a:hlinkClick r:id="rId2"/>
              </a:rPr>
              <a:t>your_unix_usrname@10.149.6.68</a:t>
            </a:r>
            <a:r>
              <a:rPr lang="en-US" altLang="zh-CN" sz="1500" i="1" u="sng" dirty="0">
                <a:hlinkClick r:id="rId2"/>
              </a:rPr>
              <a:t>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unning Environment and Code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epo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demo_win.bat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One csv file is the result of machine learning way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Another csv is old school </a:t>
            </a:r>
            <a:r>
              <a:rPr lang="en-US" altLang="zh-CN" dirty="0" smtClean="0">
                <a:latin typeface="Consolas" panose="020B0609020204030204" pitchFamily="49" charset="0"/>
              </a:rPr>
              <a:t>way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An example running the analyzer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How to Use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Summary of Analyzing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uple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good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fault 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is the fault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cause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Possible solutions</a:t>
              </a: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The Big Picture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The Big Picture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oadcom colors">
    <a:dk1>
      <a:sysClr val="windowText" lastClr="000000"/>
    </a:dk1>
    <a:lt1>
      <a:sysClr val="window" lastClr="FFFFFF"/>
    </a:lt1>
    <a:dk2>
      <a:srgbClr val="C1132F"/>
    </a:dk2>
    <a:lt2>
      <a:srgbClr val="5F5F5F"/>
    </a:lt2>
    <a:accent1>
      <a:srgbClr val="0F86A9"/>
    </a:accent1>
    <a:accent2>
      <a:srgbClr val="8EAE28"/>
    </a:accent2>
    <a:accent3>
      <a:srgbClr val="FFC000"/>
    </a:accent3>
    <a:accent4>
      <a:srgbClr val="973875"/>
    </a:accent4>
    <a:accent5>
      <a:srgbClr val="969696"/>
    </a:accent5>
    <a:accent6>
      <a:srgbClr val="15CDFF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roadcom_Ltd">
    <a:dk1>
      <a:sysClr val="windowText" lastClr="000000"/>
    </a:dk1>
    <a:lt1>
      <a:sysClr val="window" lastClr="FFFFFF"/>
    </a:lt1>
    <a:dk2>
      <a:srgbClr val="CC092F"/>
    </a:dk2>
    <a:lt2>
      <a:srgbClr val="5A5A5A"/>
    </a:lt2>
    <a:accent1>
      <a:srgbClr val="008FBF"/>
    </a:accent1>
    <a:accent2>
      <a:srgbClr val="007167"/>
    </a:accent2>
    <a:accent3>
      <a:srgbClr val="F6CF3F"/>
    </a:accent3>
    <a:accent4>
      <a:srgbClr val="622D50"/>
    </a:accent4>
    <a:accent5>
      <a:srgbClr val="9E9E9F"/>
    </a:accent5>
    <a:accent6>
      <a:srgbClr val="244C5A"/>
    </a:accent6>
    <a:hlink>
      <a:srgbClr val="008FBF"/>
    </a:hlink>
    <a:folHlink>
      <a:srgbClr val="622D50"/>
    </a:folHlink>
  </a:clrScheme>
  <a:fontScheme name="Broadcom_Fon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roadcom_Ltd">
    <a:dk1>
      <a:sysClr val="windowText" lastClr="000000"/>
    </a:dk1>
    <a:lt1>
      <a:sysClr val="window" lastClr="FFFFFF"/>
    </a:lt1>
    <a:dk2>
      <a:srgbClr val="CC092F"/>
    </a:dk2>
    <a:lt2>
      <a:srgbClr val="5A5A5A"/>
    </a:lt2>
    <a:accent1>
      <a:srgbClr val="008FBF"/>
    </a:accent1>
    <a:accent2>
      <a:srgbClr val="007167"/>
    </a:accent2>
    <a:accent3>
      <a:srgbClr val="F6CF3F"/>
    </a:accent3>
    <a:accent4>
      <a:srgbClr val="622D50"/>
    </a:accent4>
    <a:accent5>
      <a:srgbClr val="9E9E9F"/>
    </a:accent5>
    <a:accent6>
      <a:srgbClr val="244C5A"/>
    </a:accent6>
    <a:hlink>
      <a:srgbClr val="008FBF"/>
    </a:hlink>
    <a:folHlink>
      <a:srgbClr val="622D50"/>
    </a:folHlink>
  </a:clrScheme>
  <a:fontScheme name="Broadcom_Fon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roadcom_Ltd">
    <a:dk1>
      <a:sysClr val="windowText" lastClr="000000"/>
    </a:dk1>
    <a:lt1>
      <a:sysClr val="window" lastClr="FFFFFF"/>
    </a:lt1>
    <a:dk2>
      <a:srgbClr val="CC092F"/>
    </a:dk2>
    <a:lt2>
      <a:srgbClr val="5A5A5A"/>
    </a:lt2>
    <a:accent1>
      <a:srgbClr val="008FBF"/>
    </a:accent1>
    <a:accent2>
      <a:srgbClr val="007167"/>
    </a:accent2>
    <a:accent3>
      <a:srgbClr val="F6CF3F"/>
    </a:accent3>
    <a:accent4>
      <a:srgbClr val="622D50"/>
    </a:accent4>
    <a:accent5>
      <a:srgbClr val="9E9E9F"/>
    </a:accent5>
    <a:accent6>
      <a:srgbClr val="244C5A"/>
    </a:accent6>
    <a:hlink>
      <a:srgbClr val="008FBF"/>
    </a:hlink>
    <a:folHlink>
      <a:srgbClr val="622D50"/>
    </a:folHlink>
  </a:clrScheme>
  <a:fontScheme name="Broadcom_Fon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roadcom_Ltd">
    <a:dk1>
      <a:sysClr val="windowText" lastClr="000000"/>
    </a:dk1>
    <a:lt1>
      <a:sysClr val="window" lastClr="FFFFFF"/>
    </a:lt1>
    <a:dk2>
      <a:srgbClr val="CC092F"/>
    </a:dk2>
    <a:lt2>
      <a:srgbClr val="5A5A5A"/>
    </a:lt2>
    <a:accent1>
      <a:srgbClr val="008FBF"/>
    </a:accent1>
    <a:accent2>
      <a:srgbClr val="007167"/>
    </a:accent2>
    <a:accent3>
      <a:srgbClr val="F6CF3F"/>
    </a:accent3>
    <a:accent4>
      <a:srgbClr val="622D50"/>
    </a:accent4>
    <a:accent5>
      <a:srgbClr val="9E9E9F"/>
    </a:accent5>
    <a:accent6>
      <a:srgbClr val="244C5A"/>
    </a:accent6>
    <a:hlink>
      <a:srgbClr val="008FBF"/>
    </a:hlink>
    <a:folHlink>
      <a:srgbClr val="622D50"/>
    </a:folHlink>
  </a:clrScheme>
  <a:fontScheme name="Broadcom_Fon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11909</TotalTime>
  <Words>2220</Words>
  <Application>Microsoft Office PowerPoint</Application>
  <PresentationFormat>On-screen Show (4:3)</PresentationFormat>
  <Paragraphs>513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等线</vt:lpstr>
      <vt:lpstr>宋体</vt:lpstr>
      <vt:lpstr>Arial</vt:lpstr>
      <vt:lpstr>Calibri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</vt:lpstr>
      <vt:lpstr>Parsing Algorithm,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(say, Decision Tree) Works</vt:lpstr>
      <vt:lpstr>Two Graphic Boxes Treatment</vt:lpstr>
      <vt:lpstr>Three Graphic Boxes Treatment</vt:lpstr>
      <vt:lpstr>Four Graphic Boxes Treatment</vt:lpstr>
      <vt:lpstr>Pie Chart Example</vt:lpstr>
      <vt:lpstr>Clustered Column Chart Example</vt:lpstr>
      <vt:lpstr>Stacked Column Chart Example</vt:lpstr>
      <vt:lpstr>Line Chart Example</vt:lpstr>
      <vt:lpstr>Area Chart Example</vt:lpstr>
      <vt:lpstr>Table Example</vt:lpstr>
      <vt:lpstr>Adding Slides  and Adjusting Layouts</vt:lpstr>
      <vt:lpstr>PowerPoint Color Palette Details</vt:lpstr>
      <vt:lpstr>Broadcom Chip Template</vt:lpstr>
      <vt:lpstr>Broadcom Logo Guidelines</vt:lpstr>
      <vt:lpstr>Broadcom PowerPoint Icon Library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123</cp:revision>
  <dcterms:created xsi:type="dcterms:W3CDTF">2019-09-18T03:29:51Z</dcterms:created>
  <dcterms:modified xsi:type="dcterms:W3CDTF">2019-09-26T10:00:52Z</dcterms:modified>
</cp:coreProperties>
</file>