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40"/>
  </p:notesMasterIdLst>
  <p:handoutMasterIdLst>
    <p:handoutMasterId r:id="rId41"/>
  </p:handoutMasterIdLst>
  <p:sldIdLst>
    <p:sldId id="258" r:id="rId2"/>
    <p:sldId id="261" r:id="rId3"/>
    <p:sldId id="263" r:id="rId4"/>
    <p:sldId id="283" r:id="rId5"/>
    <p:sldId id="286" r:id="rId6"/>
    <p:sldId id="284" r:id="rId7"/>
    <p:sldId id="285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5" r:id="rId24"/>
    <p:sldId id="317" r:id="rId25"/>
    <p:sldId id="318" r:id="rId26"/>
    <p:sldId id="304" r:id="rId27"/>
    <p:sldId id="306" r:id="rId28"/>
    <p:sldId id="305" r:id="rId29"/>
    <p:sldId id="307" r:id="rId30"/>
    <p:sldId id="308" r:id="rId31"/>
    <p:sldId id="309" r:id="rId32"/>
    <p:sldId id="313" r:id="rId33"/>
    <p:sldId id="314" r:id="rId34"/>
    <p:sldId id="315" r:id="rId35"/>
    <p:sldId id="311" r:id="rId36"/>
    <p:sldId id="312" r:id="rId37"/>
    <p:sldId id="319" r:id="rId38"/>
    <p:sldId id="279" r:id="rId39"/>
  </p:sldIdLst>
  <p:sldSz cx="9144000" cy="6858000" type="screen4x3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4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20BAC53A-F092-42C8-9364-10E62332E740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4FF0A437-926C-4CA3-A06C-CCC97DC4B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1738" y="701675"/>
            <a:ext cx="4683125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 userDrawn="1"/>
        </p:nvSpPr>
        <p:spPr bwMode="white"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/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_55906_Brand_Integration\_55998_Broadcom_Limited_Logo\_Final\01_Red-Black\PNG\Broadcom_Ltd_Logo_Red-Black_w-ta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2537430"/>
            <a:ext cx="740664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 userDrawn="1"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67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>
                    <a:lumMod val="95000"/>
                  </a:schemeClr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 userDrawn="1"/>
        </p:nvGrpSpPr>
        <p:grpSpPr bwMode="gray"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white"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832085"/>
            <a:ext cx="644652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3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22" name="Group 21"/>
          <p:cNvGrpSpPr/>
          <p:nvPr userDrawn="1"/>
        </p:nvGrpSpPr>
        <p:grpSpPr bwMode="ltGray"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17" name="Two-tone Red Rouded"/>
          <p:cNvGrpSpPr/>
          <p:nvPr userDrawn="1"/>
        </p:nvGrpSpPr>
        <p:grpSpPr bwMode="gray"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2492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09753" y="597092"/>
            <a:ext cx="8524494" cy="2746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10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44790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6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6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44790"/>
            <a:ext cx="19236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6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6" r:id="rId2"/>
    <p:sldLayoutId id="2147484068" r:id="rId3"/>
    <p:sldLayoutId id="2147484079" r:id="rId4"/>
    <p:sldLayoutId id="2147484081" r:id="rId5"/>
    <p:sldLayoutId id="2147484034" r:id="rId6"/>
    <p:sldLayoutId id="2147484085" r:id="rId7"/>
    <p:sldLayoutId id="2147484086" r:id="rId8"/>
    <p:sldLayoutId id="2147484082" r:id="rId9"/>
    <p:sldLayoutId id="2147484083" r:id="rId10"/>
    <p:sldLayoutId id="2147484087" r:id="rId11"/>
  </p:sldLayoutIdLst>
  <p:transition spd="med">
    <p:fade/>
  </p:transition>
  <p:hf sldNum="0" hdr="0" ftr="0" dt="0"/>
  <p:txStyles>
    <p:titleStyle>
      <a:lvl1pPr marL="0" marR="0" indent="0" algn="l" defTabSz="6858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1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171450" marR="0" indent="-171450" algn="l" defTabSz="6858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5763" marR="0" indent="-17026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5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42938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857250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71563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6.04356" TargetMode="External"/><Relationship Id="rId7" Type="http://schemas.openxmlformats.org/officeDocument/2006/relationships/hyperlink" Target="https://datasciencecentral.com/profiles/blogs/introduction-to-classification-regression-trees-cart" TargetMode="External"/><Relationship Id="rId2" Type="http://schemas.openxmlformats.org/officeDocument/2006/relationships/hyperlink" Target="https://jiemingzhu.github.io/pub/pjhe_icws2017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chive.ics.uci.edu/ml/datasets/Iris" TargetMode="External"/><Relationship Id="rId5" Type="http://schemas.openxmlformats.org/officeDocument/2006/relationships/hyperlink" Target="https://en.wikipedia.org/wiki/Tf-idf" TargetMode="External"/><Relationship Id="rId4" Type="http://schemas.openxmlformats.org/officeDocument/2006/relationships/hyperlink" Target="https://jiemingzhu.github.io/pub/slhe_issre2016.pdf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unix_usrname@10.149.6.68:/projects/stbdevH/cmrepos/loganalyzer.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LogAnalyzer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09/18/2019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Wei Han</a:t>
            </a:r>
          </a:p>
        </p:txBody>
      </p:sp>
    </p:spTree>
    <p:extLst>
      <p:ext uri="{BB962C8B-B14F-4D97-AF65-F5344CB8AC3E}">
        <p14:creationId xmlns:p14="http://schemas.microsoft.com/office/powerpoint/2010/main" val="2415683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Parsing</a:t>
            </a:r>
          </a:p>
        </p:txBody>
      </p:sp>
    </p:spTree>
    <p:extLst>
      <p:ext uri="{BB962C8B-B14F-4D97-AF65-F5344CB8AC3E}">
        <p14:creationId xmlns:p14="http://schemas.microsoft.com/office/powerpoint/2010/main" val="4023383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6390"/>
            <a:ext cx="8524494" cy="147117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Raw log data are usually unstructured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Data mining models/techniques require structured input, e.g.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 matrix (required by anomaly detection w/ machine learning)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 event list (required by traditional method, I call it the old school way)</a:t>
            </a:r>
          </a:p>
          <a:p>
            <a:r>
              <a:rPr lang="en-US" dirty="0">
                <a:latin typeface="Consolas" panose="020B0609020204030204" pitchFamily="49" charset="0"/>
              </a:rPr>
              <a:t>Log Parsing Overview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What is Log Parsing &amp; Why is it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657" y="3017042"/>
            <a:ext cx="6648452" cy="85283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657" y="4647927"/>
            <a:ext cx="6648452" cy="88201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endParaRPr 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18454" y="4076020"/>
            <a:ext cx="363474" cy="36575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  <p:sp>
        <p:nvSpPr>
          <p:cNvPr id="13" name="Right Brace 12"/>
          <p:cNvSpPr/>
          <p:nvPr/>
        </p:nvSpPr>
        <p:spPr>
          <a:xfrm>
            <a:off x="5214803" y="5110934"/>
            <a:ext cx="318407" cy="2264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1" name="Group 30"/>
          <p:cNvGrpSpPr/>
          <p:nvPr/>
        </p:nvGrpSpPr>
        <p:grpSpPr>
          <a:xfrm>
            <a:off x="6551720" y="3904570"/>
            <a:ext cx="2282527" cy="861983"/>
            <a:chOff x="6551720" y="3904570"/>
            <a:chExt cx="2282527" cy="861983"/>
          </a:xfrm>
        </p:grpSpPr>
        <p:cxnSp>
          <p:nvCxnSpPr>
            <p:cNvPr id="10" name="Curved Connector 9"/>
            <p:cNvCxnSpPr>
              <a:stCxn id="16" idx="4"/>
            </p:cNvCxnSpPr>
            <p:nvPr/>
          </p:nvCxnSpPr>
          <p:spPr>
            <a:xfrm rot="5400000">
              <a:off x="6901131" y="3898060"/>
              <a:ext cx="519082" cy="1217903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4998" y="3904570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1</a:t>
              </a:r>
              <a:endParaRPr lang="zh-CN" altLang="en-US" sz="1500" dirty="0" err="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95503" y="5224146"/>
            <a:ext cx="2129249" cy="1129192"/>
            <a:chOff x="3895503" y="5224146"/>
            <a:chExt cx="2129249" cy="1129192"/>
          </a:xfrm>
        </p:grpSpPr>
        <p:cxnSp>
          <p:nvCxnSpPr>
            <p:cNvPr id="12" name="Curved Connector 11"/>
            <p:cNvCxnSpPr>
              <a:stCxn id="17" idx="6"/>
            </p:cNvCxnSpPr>
            <p:nvPr/>
          </p:nvCxnSpPr>
          <p:spPr>
            <a:xfrm flipH="1" flipV="1">
              <a:off x="5628444" y="5224146"/>
              <a:ext cx="396308" cy="957742"/>
            </a:xfrm>
            <a:prstGeom prst="curvedConnector4">
              <a:avLst>
                <a:gd name="adj1" fmla="val -57682"/>
                <a:gd name="adj2" fmla="val 99736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895503" y="601043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3</a:t>
              </a:r>
              <a:endParaRPr lang="zh-CN" altLang="en-US" sz="1500" dirty="0" err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31620" y="4942308"/>
            <a:ext cx="2202628" cy="1239580"/>
            <a:chOff x="6631620" y="4942308"/>
            <a:chExt cx="2202628" cy="1239580"/>
          </a:xfrm>
        </p:grpSpPr>
        <p:sp>
          <p:nvSpPr>
            <p:cNvPr id="24" name="Oval 23"/>
            <p:cNvSpPr/>
            <p:nvPr/>
          </p:nvSpPr>
          <p:spPr>
            <a:xfrm>
              <a:off x="6704999" y="583898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2</a:t>
              </a:r>
              <a:endParaRPr lang="zh-CN" altLang="en-US" sz="1500" dirty="0" err="1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10800000">
              <a:off x="6631620" y="4942308"/>
              <a:ext cx="1447065" cy="896687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7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9134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Traditional method w/ regular expression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domain knowledge and </a:t>
            </a:r>
            <a:r>
              <a:rPr lang="en-US" altLang="zh-CN" dirty="0" smtClean="0">
                <a:latin typeface="Consolas" panose="020B0609020204030204" pitchFamily="49" charset="0"/>
              </a:rPr>
              <a:t>developer’s maintenance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It is tedious and error prone for a large system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manual update if system evolves</a:t>
            </a:r>
          </a:p>
          <a:p>
            <a:r>
              <a:rPr lang="en-US" dirty="0">
                <a:latin typeface="Consolas" panose="020B0609020204030204" pitchFamily="49" charset="0"/>
              </a:rPr>
              <a:t>Data driven, also called clustering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 not need domain knowledge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Extract log template directly from raw log messages based on some features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</a:t>
            </a:r>
            <a:r>
              <a:rPr lang="en-US" sz="2400" dirty="0" smtClean="0">
                <a:latin typeface="Consolas" panose="020B0609020204030204" pitchFamily="49" charset="0"/>
              </a:rPr>
              <a:t>Algorithm Overview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9991" y="3563178"/>
            <a:ext cx="6660969" cy="84337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09753" y="4705989"/>
            <a:ext cx="8524494" cy="1160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500" dirty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sprintf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message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“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%d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%s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”,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ucid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currstat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1"/>
            <a:r>
              <a:rPr lang="en-US" altLang="zh-CN" sz="1500" dirty="0">
                <a:latin typeface="Consolas" panose="020B0609020204030204" pitchFamily="49" charset="0"/>
                <a:ea typeface="Fira Mono" panose="020B0509050000020004" pitchFamily="49" charset="0"/>
              </a:rPr>
              <a:t>Basic features of log message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Log contents: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 and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always the same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w/ changing values </a:t>
            </a:r>
          </a:p>
        </p:txBody>
      </p:sp>
    </p:spTree>
    <p:extLst>
      <p:ext uri="{BB962C8B-B14F-4D97-AF65-F5344CB8AC3E}">
        <p14:creationId xmlns:p14="http://schemas.microsoft.com/office/powerpoint/2010/main" val="910356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09753" y="1232807"/>
                <a:ext cx="8524494" cy="1157240"/>
              </a:xfrm>
            </p:spPr>
            <p:txBody>
              <a:bodyPr/>
              <a:lstStyle/>
              <a:p>
                <a:r>
                  <a:rPr lang="zh-CN" altLang="zh-CN" dirty="0" smtClean="0">
                    <a:latin typeface="Consolas" panose="020B0609020204030204" pitchFamily="49" charset="0"/>
                  </a:rPr>
                  <a:t>The clustering problem is often defined as follows:</a:t>
                </a:r>
              </a:p>
              <a:p>
                <a:pPr lvl="1"/>
                <a:r>
                  <a:rPr lang="zh-CN" altLang="zh-CN" dirty="0">
                    <a:latin typeface="Consolas" panose="020B0609020204030204" pitchFamily="49" charset="0"/>
                  </a:rPr>
                  <a:t>Given a set of points with </a:t>
                </a:r>
                <a:r>
                  <a:rPr lang="en-US" altLang="zh-CN" i="1" dirty="0">
                    <a:latin typeface="Consolas" panose="020B0609020204030204" pitchFamily="49" charset="0"/>
                  </a:rPr>
                  <a:t>n </a:t>
                </a:r>
                <a:r>
                  <a:rPr lang="en-US" altLang="zh-CN" dirty="0">
                    <a:latin typeface="Consolas" panose="020B0609020204030204" pitchFamily="49" charset="0"/>
                  </a:rPr>
                  <a:t>attributes in the data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onsolas" panose="020B0609020204030204" pitchFamily="49" charset="0"/>
                  </a:rPr>
                  <a:t>, </a:t>
                </a:r>
                <a:r>
                  <a:rPr lang="en-US" altLang="zh-CN" dirty="0">
                    <a:latin typeface="Consolas" panose="020B0609020204030204" pitchFamily="49" charset="0"/>
                  </a:rPr>
                  <a:t>find a partition of points into clusters so that points within each cluster are close (similar) to each other.</a:t>
                </a:r>
              </a:p>
              <a:p>
                <a:pPr lvl="1"/>
                <a:r>
                  <a:rPr lang="en-US" altLang="zh-CN" dirty="0">
                    <a:latin typeface="Consolas" panose="020B0609020204030204" pitchFamily="49" charset="0"/>
                  </a:rPr>
                  <a:t>E.g. 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09753" y="1232807"/>
                <a:ext cx="8524494" cy="1157240"/>
              </a:xfrm>
              <a:blipFill>
                <a:blip r:embed="rId2"/>
                <a:stretch>
                  <a:fillRect l="-1574" t="-8947" b="-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</a:t>
            </a:r>
            <a:r>
              <a:rPr lang="en-US" sz="2400" dirty="0" smtClean="0">
                <a:latin typeface="Consolas" panose="020B0609020204030204" pitchFamily="49" charset="0"/>
              </a:rPr>
              <a:t>Algorithm Overview, </a:t>
            </a:r>
            <a:r>
              <a:rPr lang="en-US" sz="2400" dirty="0">
                <a:latin typeface="Consolas" panose="020B0609020204030204" pitchFamily="49" charset="0"/>
              </a:rPr>
              <a:t>cont.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1214" y="2550963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788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09753" y="3148200"/>
            <a:ext cx="8524494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Above one line log is represented by one point with dimension size 5, or with 5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1214" y="3804777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X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09753" y="4368682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If we have another log line that is represented by point below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1214" y="4800559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Y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172.16.1.1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simple.cfg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85" y="5787935"/>
            <a:ext cx="3457575" cy="838200"/>
          </a:xfrm>
          <a:prstGeom prst="rect">
            <a:avLst/>
          </a:prstGeom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309753" y="5426773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Then we can use formula below for clustering (n=5, p=2)</a:t>
            </a:r>
          </a:p>
        </p:txBody>
      </p:sp>
    </p:spTree>
    <p:extLst>
      <p:ext uri="{BB962C8B-B14F-4D97-AF65-F5344CB8AC3E}">
        <p14:creationId xmlns:p14="http://schemas.microsoft.com/office/powerpoint/2010/main" val="3833597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5594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Many clustering algorithm were studied over last two decades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SLCT, IPLoM, LenMa, etc…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When log lines are more than 100M, time/space complexities are big </a:t>
            </a:r>
            <a:r>
              <a:rPr lang="en-US" altLang="zh-CN" dirty="0" smtClean="0">
                <a:latin typeface="Consolas" panose="020B0609020204030204" pitchFamily="49" charset="0"/>
              </a:rPr>
              <a:t>issues.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 selected one developed by CUHK, called Drain. Fast, but </a:t>
            </a:r>
            <a:r>
              <a:rPr lang="en-US" altLang="zh-CN" dirty="0" smtClean="0">
                <a:latin typeface="Consolas" panose="020B0609020204030204" pitchFamily="49" charset="0"/>
              </a:rPr>
              <a:t>it still has some </a:t>
            </a:r>
            <a:r>
              <a:rPr lang="en-US" altLang="zh-CN" dirty="0">
                <a:latin typeface="Consolas" panose="020B0609020204030204" pitchFamily="49" charset="0"/>
              </a:rPr>
              <a:t>issues when using it, need workarounds.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Drain: </a:t>
            </a:r>
            <a:r>
              <a:rPr lang="en-US" altLang="zh-CN" dirty="0"/>
              <a:t>fixed 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en-US" altLang="zh-CN" dirty="0"/>
              <a:t>epth t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dirty="0"/>
              <a:t>ee b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sed onl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ne log parsi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g method 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</a:t>
            </a:r>
          </a:p>
        </p:txBody>
      </p:sp>
    </p:spTree>
    <p:extLst>
      <p:ext uri="{BB962C8B-B14F-4D97-AF65-F5344CB8AC3E}">
        <p14:creationId xmlns:p14="http://schemas.microsoft.com/office/powerpoint/2010/main" val="825935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451" y="306186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Drain, cont.</a:t>
            </a:r>
          </a:p>
        </p:txBody>
      </p:sp>
      <p:sp>
        <p:nvSpPr>
          <p:cNvPr id="4" name="Oval 3"/>
          <p:cNvSpPr/>
          <p:nvPr/>
        </p:nvSpPr>
        <p:spPr>
          <a:xfrm>
            <a:off x="3684233" y="1748139"/>
            <a:ext cx="1384917" cy="347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66334" y="2045008"/>
            <a:ext cx="1818585" cy="454836"/>
            <a:chOff x="4866334" y="2045008"/>
            <a:chExt cx="1818585" cy="454836"/>
          </a:xfrm>
        </p:grpSpPr>
        <p:sp>
          <p:nvSpPr>
            <p:cNvPr id="10" name="Rectangle 9"/>
            <p:cNvSpPr/>
            <p:nvPr/>
          </p:nvSpPr>
          <p:spPr>
            <a:xfrm>
              <a:off x="5353269" y="2289242"/>
              <a:ext cx="1331650" cy="21060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8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" idx="5"/>
              <a:endCxn id="10" idx="0"/>
            </p:cNvCxnSpPr>
            <p:nvPr/>
          </p:nvCxnSpPr>
          <p:spPr>
            <a:xfrm>
              <a:off x="4866334" y="2045008"/>
              <a:ext cx="1152760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6201933" y="2510649"/>
            <a:ext cx="1649553" cy="626860"/>
            <a:chOff x="6201933" y="2510649"/>
            <a:chExt cx="1649553" cy="626860"/>
          </a:xfrm>
        </p:grpSpPr>
        <p:sp>
          <p:nvSpPr>
            <p:cNvPr id="13" name="Rectangle 12"/>
            <p:cNvSpPr/>
            <p:nvPr/>
          </p:nvSpPr>
          <p:spPr>
            <a:xfrm>
              <a:off x="6484324" y="2908028"/>
              <a:ext cx="1367162" cy="2294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endCxn id="13" idx="0"/>
            </p:cNvCxnSpPr>
            <p:nvPr/>
          </p:nvCxnSpPr>
          <p:spPr>
            <a:xfrm>
              <a:off x="6201933" y="2510649"/>
              <a:ext cx="965972" cy="3973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6935224" y="3137509"/>
            <a:ext cx="1552113" cy="721220"/>
            <a:chOff x="6935224" y="3137509"/>
            <a:chExt cx="1552113" cy="721220"/>
          </a:xfrm>
        </p:grpSpPr>
        <p:sp>
          <p:nvSpPr>
            <p:cNvPr id="14" name="Rectangle 13"/>
            <p:cNvSpPr/>
            <p:nvPr/>
          </p:nvSpPr>
          <p:spPr>
            <a:xfrm>
              <a:off x="6935224" y="3596423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13" idx="2"/>
              <a:endCxn id="14" idx="0"/>
            </p:cNvCxnSpPr>
            <p:nvPr/>
          </p:nvCxnSpPr>
          <p:spPr>
            <a:xfrm>
              <a:off x="7167905" y="3137509"/>
              <a:ext cx="543376" cy="4589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2840275" y="2508997"/>
            <a:ext cx="1607592" cy="650169"/>
            <a:chOff x="2840275" y="2508997"/>
            <a:chExt cx="1607592" cy="650169"/>
          </a:xfrm>
        </p:grpSpPr>
        <p:sp>
          <p:nvSpPr>
            <p:cNvPr id="11" name="Rectangle 10"/>
            <p:cNvSpPr/>
            <p:nvPr/>
          </p:nvSpPr>
          <p:spPr>
            <a:xfrm>
              <a:off x="3080705" y="2908029"/>
              <a:ext cx="1367162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CM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11" idx="0"/>
            </p:cNvCxnSpPr>
            <p:nvPr/>
          </p:nvCxnSpPr>
          <p:spPr>
            <a:xfrm>
              <a:off x="2840275" y="2508997"/>
              <a:ext cx="924011" cy="399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3877795" y="3137510"/>
            <a:ext cx="1573839" cy="727442"/>
            <a:chOff x="3877795" y="3137510"/>
            <a:chExt cx="1573839" cy="727442"/>
          </a:xfrm>
        </p:grpSpPr>
        <p:sp>
          <p:nvSpPr>
            <p:cNvPr id="12" name="Rectangle 11"/>
            <p:cNvSpPr/>
            <p:nvPr/>
          </p:nvSpPr>
          <p:spPr>
            <a:xfrm>
              <a:off x="4084472" y="3596423"/>
              <a:ext cx="1367162" cy="2685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cfg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endCxn id="12" idx="0"/>
            </p:cNvCxnSpPr>
            <p:nvPr/>
          </p:nvCxnSpPr>
          <p:spPr>
            <a:xfrm>
              <a:off x="3877795" y="3137510"/>
              <a:ext cx="890258" cy="458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277903" y="2510649"/>
            <a:ext cx="1523581" cy="650817"/>
            <a:chOff x="1277903" y="2510649"/>
            <a:chExt cx="1523581" cy="650817"/>
          </a:xfrm>
        </p:grpSpPr>
        <p:sp>
          <p:nvSpPr>
            <p:cNvPr id="8" name="Rectangle 7"/>
            <p:cNvSpPr/>
            <p:nvPr/>
          </p:nvSpPr>
          <p:spPr>
            <a:xfrm>
              <a:off x="1277903" y="2910329"/>
              <a:ext cx="1197547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" idx="2"/>
              <a:endCxn id="8" idx="0"/>
            </p:cNvCxnSpPr>
            <p:nvPr/>
          </p:nvCxnSpPr>
          <p:spPr>
            <a:xfrm flipH="1">
              <a:off x="1876677" y="2510649"/>
              <a:ext cx="924807" cy="399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464637" y="3179958"/>
            <a:ext cx="1552113" cy="678772"/>
            <a:chOff x="464637" y="3179958"/>
            <a:chExt cx="1552113" cy="678772"/>
          </a:xfrm>
        </p:grpSpPr>
        <p:sp>
          <p:nvSpPr>
            <p:cNvPr id="9" name="Rectangle 8"/>
            <p:cNvSpPr/>
            <p:nvPr/>
          </p:nvSpPr>
          <p:spPr>
            <a:xfrm>
              <a:off x="464637" y="3596424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endCxn id="9" idx="0"/>
            </p:cNvCxnSpPr>
            <p:nvPr/>
          </p:nvCxnSpPr>
          <p:spPr>
            <a:xfrm flipH="1">
              <a:off x="1240694" y="3179958"/>
              <a:ext cx="614352" cy="416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2179543" y="2045008"/>
            <a:ext cx="1707506" cy="465641"/>
            <a:chOff x="2179543" y="2045008"/>
            <a:chExt cx="1707506" cy="465641"/>
          </a:xfrm>
        </p:grpSpPr>
        <p:sp>
          <p:nvSpPr>
            <p:cNvPr id="5" name="Rectangle 4"/>
            <p:cNvSpPr/>
            <p:nvPr/>
          </p:nvSpPr>
          <p:spPr>
            <a:xfrm>
              <a:off x="2179543" y="2289242"/>
              <a:ext cx="1243881" cy="2214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5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4" idx="3"/>
              <a:endCxn id="5" idx="0"/>
            </p:cNvCxnSpPr>
            <p:nvPr/>
          </p:nvCxnSpPr>
          <p:spPr>
            <a:xfrm flipH="1">
              <a:off x="2801484" y="2045008"/>
              <a:ext cx="1085565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4258613" y="3864952"/>
            <a:ext cx="1708952" cy="1202959"/>
            <a:chOff x="4258613" y="3864952"/>
            <a:chExt cx="1708952" cy="1202959"/>
          </a:xfrm>
        </p:grpSpPr>
        <p:cxnSp>
          <p:nvCxnSpPr>
            <p:cNvPr id="59" name="Straight Arrow Connector 58"/>
            <p:cNvCxnSpPr>
              <a:stCxn id="12" idx="2"/>
              <a:endCxn id="93" idx="0"/>
            </p:cNvCxnSpPr>
            <p:nvPr/>
          </p:nvCxnSpPr>
          <p:spPr>
            <a:xfrm>
              <a:off x="4768053" y="3864952"/>
              <a:ext cx="345036" cy="541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4258613" y="4377509"/>
              <a:ext cx="1708952" cy="690402"/>
              <a:chOff x="4180198" y="3591103"/>
              <a:chExt cx="1708952" cy="6904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1" name="Can 90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1" name="Can 120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Can 121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6834703" y="3837442"/>
            <a:ext cx="1708952" cy="1202541"/>
            <a:chOff x="6834703" y="3837442"/>
            <a:chExt cx="1708952" cy="120254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11280" y="3837442"/>
              <a:ext cx="268491" cy="5205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6834703" y="4349581"/>
              <a:ext cx="1708952" cy="690402"/>
              <a:chOff x="4180198" y="3591103"/>
              <a:chExt cx="1708952" cy="69040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38" name="Rounded Rectangle 137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9" name="Can 138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6" name="Can 135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Can 136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309753" y="3858730"/>
            <a:ext cx="1708952" cy="1204955"/>
            <a:chOff x="309753" y="3858730"/>
            <a:chExt cx="1708952" cy="1204955"/>
          </a:xfrm>
        </p:grpSpPr>
        <p:cxnSp>
          <p:nvCxnSpPr>
            <p:cNvPr id="68" name="Straight Arrow Connector 67"/>
            <p:cNvCxnSpPr>
              <a:stCxn id="9" idx="2"/>
            </p:cNvCxnSpPr>
            <p:nvPr/>
          </p:nvCxnSpPr>
          <p:spPr>
            <a:xfrm flipH="1">
              <a:off x="1240693" y="3858730"/>
              <a:ext cx="1" cy="506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09753" y="4373283"/>
              <a:ext cx="1708952" cy="690402"/>
              <a:chOff x="4180198" y="3591103"/>
              <a:chExt cx="1708952" cy="69040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7" name="Can 146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4" name="Can 143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Can 144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2152231" y="4035481"/>
            <a:ext cx="2417802" cy="903071"/>
            <a:chOff x="2152231" y="4035481"/>
            <a:chExt cx="2417802" cy="903071"/>
          </a:xfrm>
        </p:grpSpPr>
        <p:grpSp>
          <p:nvGrpSpPr>
            <p:cNvPr id="82" name="Group 81"/>
            <p:cNvGrpSpPr/>
            <p:nvPr/>
          </p:nvGrpSpPr>
          <p:grpSpPr>
            <a:xfrm>
              <a:off x="2152231" y="4035481"/>
              <a:ext cx="1944524" cy="903071"/>
              <a:chOff x="386217" y="5269898"/>
              <a:chExt cx="2357989" cy="903071"/>
            </a:xfrm>
          </p:grpSpPr>
          <p:sp>
            <p:nvSpPr>
              <p:cNvPr id="83" name="Can 8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77817" y="5278286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4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30090" y="5473785"/>
                <a:ext cx="2006551" cy="69918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  <a:latin typeface="+mj-lt"/>
                  </a:rPr>
                  <a:t>Log Event: </a:t>
                </a:r>
                <a:r>
                  <a:rPr lang="nn-NO" altLang="zh-CN" sz="800" dirty="0">
                    <a:solidFill>
                      <a:schemeClr val="accent1"/>
                    </a:solidFill>
                    <a:latin typeface="+mj-lt"/>
                  </a:rPr>
                  <a:t>CM cfg file: &lt;*&gt; &lt;*&gt;</a:t>
                </a:r>
                <a:endParaRPr lang="en-US" altLang="zh-CN" sz="800" dirty="0">
                  <a:solidFill>
                    <a:schemeClr val="accent1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102, 511, 1083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52" name="Curved Connector 151"/>
            <p:cNvCxnSpPr>
              <a:stCxn id="85" idx="2"/>
              <a:endCxn id="91" idx="0"/>
            </p:cNvCxnSpPr>
            <p:nvPr/>
          </p:nvCxnSpPr>
          <p:spPr>
            <a:xfrm rot="5400000" flipH="1" flipV="1">
              <a:off x="3848142" y="4216660"/>
              <a:ext cx="54446" cy="1389337"/>
            </a:xfrm>
            <a:prstGeom prst="curvedConnector5">
              <a:avLst>
                <a:gd name="adj1" fmla="val -419866"/>
                <a:gd name="adj2" fmla="val 73031"/>
                <a:gd name="adj3" fmla="val 519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211162" y="4961379"/>
            <a:ext cx="2438313" cy="1582823"/>
            <a:chOff x="211162" y="4961379"/>
            <a:chExt cx="2438313" cy="1582823"/>
          </a:xfrm>
        </p:grpSpPr>
        <p:grpSp>
          <p:nvGrpSpPr>
            <p:cNvPr id="81" name="Group 80"/>
            <p:cNvGrpSpPr/>
            <p:nvPr/>
          </p:nvGrpSpPr>
          <p:grpSpPr>
            <a:xfrm>
              <a:off x="211162" y="5534162"/>
              <a:ext cx="2438313" cy="1010040"/>
              <a:chOff x="346054" y="5217599"/>
              <a:chExt cx="2438313" cy="1010040"/>
            </a:xfrm>
          </p:grpSpPr>
          <p:sp>
            <p:nvSpPr>
              <p:cNvPr id="40" name="Can 39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3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Event: RNG-RSP UsChanId= &lt;*&gt;  Stat = &lt;*&gt;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20, 21, 36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67" name="Curved Connector 166"/>
            <p:cNvCxnSpPr/>
            <p:nvPr/>
          </p:nvCxnSpPr>
          <p:spPr>
            <a:xfrm rot="10800000">
              <a:off x="633258" y="4961379"/>
              <a:ext cx="886404" cy="625083"/>
            </a:xfrm>
            <a:prstGeom prst="curvedConnector3">
              <a:avLst>
                <a:gd name="adj1" fmla="val 1138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3893932" y="4913100"/>
            <a:ext cx="3064803" cy="1605086"/>
            <a:chOff x="3893932" y="4913100"/>
            <a:chExt cx="3064803" cy="1605086"/>
          </a:xfrm>
        </p:grpSpPr>
        <p:grpSp>
          <p:nvGrpSpPr>
            <p:cNvPr id="172" name="Group 171"/>
            <p:cNvGrpSpPr/>
            <p:nvPr/>
          </p:nvGrpSpPr>
          <p:grpSpPr>
            <a:xfrm>
              <a:off x="3893932" y="5508146"/>
              <a:ext cx="2438313" cy="1010040"/>
              <a:chOff x="346054" y="5217599"/>
              <a:chExt cx="2438313" cy="1010040"/>
            </a:xfrm>
          </p:grpSpPr>
          <p:sp>
            <p:nvSpPr>
              <p:cNvPr id="173" name="Can 17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1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freq=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      Log IDs: 18, 51, 52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0" name="Curved Connector 179"/>
            <p:cNvCxnSpPr>
              <a:endCxn id="139" idx="2"/>
            </p:cNvCxnSpPr>
            <p:nvPr/>
          </p:nvCxnSpPr>
          <p:spPr>
            <a:xfrm flipV="1">
              <a:off x="5760233" y="4913100"/>
              <a:ext cx="1198502" cy="6560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6743376" y="4799255"/>
            <a:ext cx="2121068" cy="1691991"/>
            <a:chOff x="6743376" y="4799255"/>
            <a:chExt cx="2121068" cy="1691991"/>
          </a:xfrm>
        </p:grpSpPr>
        <p:grpSp>
          <p:nvGrpSpPr>
            <p:cNvPr id="176" name="Group 175"/>
            <p:cNvGrpSpPr/>
            <p:nvPr/>
          </p:nvGrpSpPr>
          <p:grpSpPr>
            <a:xfrm>
              <a:off x="6743376" y="5481206"/>
              <a:ext cx="2121068" cy="1010040"/>
              <a:chOff x="346054" y="5217599"/>
              <a:chExt cx="2438313" cy="1010040"/>
            </a:xfrm>
          </p:grpSpPr>
          <p:sp>
            <p:nvSpPr>
              <p:cNvPr id="177" name="Can 176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2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power=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19, 55, 56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5" name="Curved Connector 184"/>
            <p:cNvCxnSpPr>
              <a:endCxn id="136" idx="1"/>
            </p:cNvCxnSpPr>
            <p:nvPr/>
          </p:nvCxnSpPr>
          <p:spPr>
            <a:xfrm rot="16200000" flipV="1">
              <a:off x="7420011" y="4995765"/>
              <a:ext cx="731580" cy="338559"/>
            </a:xfrm>
            <a:prstGeom prst="curvedConnector3">
              <a:avLst>
                <a:gd name="adj1" fmla="val 124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/>
          <p:cNvSpPr/>
          <p:nvPr/>
        </p:nvSpPr>
        <p:spPr>
          <a:xfrm>
            <a:off x="330645" y="760406"/>
            <a:ext cx="5663274" cy="886071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889933" y="563089"/>
            <a:ext cx="2624117" cy="293583"/>
            <a:chOff x="5863220" y="528375"/>
            <a:chExt cx="2624117" cy="293583"/>
          </a:xfrm>
        </p:grpSpPr>
        <p:sp>
          <p:nvSpPr>
            <p:cNvPr id="194" name="Oval 193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1</a:t>
              </a:r>
              <a:endParaRPr lang="zh-CN" altLang="en-US" sz="1100" dirty="0" err="1"/>
            </a:p>
          </p:txBody>
        </p:sp>
        <p:cxnSp>
          <p:nvCxnSpPr>
            <p:cNvPr id="196" name="Curved Connector 195"/>
            <p:cNvCxnSpPr>
              <a:stCxn id="194" idx="2"/>
            </p:cNvCxnSpPr>
            <p:nvPr/>
          </p:nvCxnSpPr>
          <p:spPr>
            <a:xfrm rot="10800000" flipV="1">
              <a:off x="5863220" y="636754"/>
              <a:ext cx="1368810" cy="185204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5825951" y="889418"/>
            <a:ext cx="2688099" cy="216757"/>
            <a:chOff x="5799238" y="528375"/>
            <a:chExt cx="2688099" cy="216757"/>
          </a:xfrm>
        </p:grpSpPr>
        <p:sp>
          <p:nvSpPr>
            <p:cNvPr id="203" name="Oval 20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2</a:t>
              </a:r>
              <a:endParaRPr lang="zh-CN" altLang="en-US" sz="1100" dirty="0" err="1"/>
            </a:p>
          </p:txBody>
        </p:sp>
        <p:cxnSp>
          <p:nvCxnSpPr>
            <p:cNvPr id="204" name="Curved Connector 203"/>
            <p:cNvCxnSpPr>
              <a:stCxn id="203" idx="2"/>
            </p:cNvCxnSpPr>
            <p:nvPr/>
          </p:nvCxnSpPr>
          <p:spPr>
            <a:xfrm rot="10800000">
              <a:off x="5799238" y="630598"/>
              <a:ext cx="1432793" cy="6157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4940571" y="1238278"/>
            <a:ext cx="3576305" cy="226410"/>
            <a:chOff x="4911032" y="518722"/>
            <a:chExt cx="3576305" cy="226410"/>
          </a:xfrm>
        </p:grpSpPr>
        <p:sp>
          <p:nvSpPr>
            <p:cNvPr id="207" name="Oval 206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3</a:t>
              </a:r>
              <a:endParaRPr lang="zh-CN" altLang="en-US" sz="1100" dirty="0" err="1"/>
            </a:p>
          </p:txBody>
        </p:sp>
        <p:cxnSp>
          <p:nvCxnSpPr>
            <p:cNvPr id="208" name="Curved Connector 207"/>
            <p:cNvCxnSpPr>
              <a:stCxn id="207" idx="2"/>
            </p:cNvCxnSpPr>
            <p:nvPr/>
          </p:nvCxnSpPr>
          <p:spPr>
            <a:xfrm rot="10800000">
              <a:off x="4911032" y="518722"/>
              <a:ext cx="2320998" cy="118032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Right Brace 209"/>
          <p:cNvSpPr/>
          <p:nvPr/>
        </p:nvSpPr>
        <p:spPr>
          <a:xfrm>
            <a:off x="4708282" y="1106175"/>
            <a:ext cx="98281" cy="243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4325695" y="1464689"/>
            <a:ext cx="4188355" cy="361338"/>
            <a:chOff x="4298982" y="383794"/>
            <a:chExt cx="4188355" cy="361338"/>
          </a:xfrm>
        </p:grpSpPr>
        <p:sp>
          <p:nvSpPr>
            <p:cNvPr id="213" name="Oval 21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4</a:t>
              </a:r>
              <a:endParaRPr lang="zh-CN" altLang="en-US" sz="1100" dirty="0" err="1"/>
            </a:p>
          </p:txBody>
        </p:sp>
        <p:cxnSp>
          <p:nvCxnSpPr>
            <p:cNvPr id="214" name="Curved Connector 213"/>
            <p:cNvCxnSpPr>
              <a:stCxn id="213" idx="2"/>
            </p:cNvCxnSpPr>
            <p:nvPr/>
          </p:nvCxnSpPr>
          <p:spPr>
            <a:xfrm rot="10800000">
              <a:off x="4298982" y="383794"/>
              <a:ext cx="2933048" cy="252961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93" y="1985989"/>
            <a:ext cx="2316807" cy="56165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</p:pic>
      <p:sp>
        <p:nvSpPr>
          <p:cNvPr id="233" name="Rectangle 232"/>
          <p:cNvSpPr/>
          <p:nvPr/>
        </p:nvSpPr>
        <p:spPr>
          <a:xfrm>
            <a:off x="330645" y="1819620"/>
            <a:ext cx="1458351" cy="52300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Tree depth is 4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403772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0" grpId="0" animBg="1"/>
      <p:bldP spid="2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templates.csv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All the templates that extracted from raw logs file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count for each Template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structured.csv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ID, aka. Line ID for each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Original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 of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for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70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988288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196" y="1115276"/>
            <a:ext cx="2711353" cy="997196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Not all logs have expected formats as right. See below.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6" y="2410161"/>
            <a:ext cx="8323625" cy="2315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5" y="2410161"/>
            <a:ext cx="8323625" cy="265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5" y="2410161"/>
            <a:ext cx="8323625" cy="3740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" y="2410161"/>
            <a:ext cx="8323624" cy="3740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486196" y="4473748"/>
            <a:ext cx="8323624" cy="20728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Tables, timestamp from code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MAC Management message packet mixed with HEX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Code defect wherein developer lost ‘\n’ at the end of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Multi threads that mess up the logs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58994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236" y="1115277"/>
            <a:ext cx="1821574" cy="2368151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Facilitate parsing process, e.g. replacing digits, </a:t>
            </a:r>
            <a:r>
              <a:rPr lang="en-US" altLang="zh-CN" dirty="0" err="1">
                <a:latin typeface="Consolas" panose="020B0609020204030204" pitchFamily="49" charset="0"/>
              </a:rPr>
              <a:t>ip</a:t>
            </a:r>
            <a:r>
              <a:rPr lang="en-US" altLang="zh-CN" dirty="0">
                <a:latin typeface="Consolas" panose="020B0609020204030204" pitchFamily="49" charset="0"/>
              </a:rPr>
              <a:t>/mac addresses with &lt;*&gt; ahead.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Logs,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95400" y="2038754"/>
            <a:ext cx="5638847" cy="1316716"/>
            <a:chOff x="3195400" y="2038754"/>
            <a:chExt cx="5638847" cy="1316716"/>
          </a:xfrm>
        </p:grpSpPr>
        <p:sp>
          <p:nvSpPr>
            <p:cNvPr id="12" name="Rectangle 11"/>
            <p:cNvSpPr/>
            <p:nvPr/>
          </p:nvSpPr>
          <p:spPr>
            <a:xfrm>
              <a:off x="3195400" y="2438361"/>
              <a:ext cx="5638847" cy="917109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[20190719-08:58:34.233] RNG-RSP UsChanId=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freq=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[20190719-08:58:35.227]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power=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endParaRPr lang="zh-CN" alt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[20190719-08:58:36.220]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[20190719-08:58:37.718]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Success</a:t>
              </a:r>
            </a:p>
            <a:p>
              <a:pPr algn="just"/>
              <a:r>
                <a:rPr lang="nn-NO" altLang="zh-CN" sz="1000" dirty="0">
                  <a:latin typeface="Consolas" panose="020B0609020204030204" pitchFamily="49" charset="0"/>
                </a:rPr>
                <a:t>[20190719-09:41:24.192] CM cfg file: </a:t>
              </a:r>
              <a:r>
                <a:rPr lang="nn-NO" altLang="zh-CN" sz="1000" dirty="0">
                  <a:solidFill>
                    <a:schemeClr val="tx2"/>
                  </a:solidFill>
                  <a:latin typeface="Consolas" panose="020B0609020204030204" pitchFamily="49" charset="0"/>
                </a:rPr>
                <a:t>&lt;*&gt;</a:t>
              </a:r>
              <a:r>
                <a:rPr lang="nn-NO" altLang="zh-CN" sz="1000" dirty="0">
                  <a:latin typeface="Consolas" panose="020B0609020204030204" pitchFamily="49" charset="0"/>
                </a:rPr>
                <a:t> </a:t>
              </a:r>
              <a:r>
                <a:rPr lang="nn-NO" altLang="zh-CN" sz="1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cm.bin</a:t>
              </a:r>
              <a:endParaRPr lang="zh-CN" altLang="en-US" sz="500" kern="1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08659" y="2038754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  <p:sp>
        <p:nvSpPr>
          <p:cNvPr id="14" name="Text Placeholder 1"/>
          <p:cNvSpPr txBox="1">
            <a:spLocks/>
          </p:cNvSpPr>
          <p:nvPr/>
        </p:nvSpPr>
        <p:spPr>
          <a:xfrm>
            <a:off x="425236" y="4038938"/>
            <a:ext cx="1882535" cy="260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Facilitate the parameters mapping in the template. It is useful for the old way analyzer.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0984" y="4011129"/>
            <a:ext cx="6540135" cy="526038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[20190719-09:27:07.379] Requested Spectrum =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(0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..204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(258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..1218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</a:p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[20190719-09:27:07.382] Best Match = 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1: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..85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(108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..1002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  <a:endParaRPr lang="zh-CN" altLang="en-US" sz="1000" kern="1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0984" y="4589861"/>
            <a:ext cx="6540135" cy="891649"/>
            <a:chOff x="2420984" y="4589861"/>
            <a:chExt cx="6540135" cy="891649"/>
          </a:xfrm>
        </p:grpSpPr>
        <p:sp>
          <p:nvSpPr>
            <p:cNvPr id="17" name="Rectangle 16"/>
            <p:cNvSpPr/>
            <p:nvPr/>
          </p:nvSpPr>
          <p:spPr>
            <a:xfrm>
              <a:off x="2420984" y="4955472"/>
              <a:ext cx="6540135" cy="526038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[20190719-09:27:07.379] Requested Spectrum =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( 0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204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( 258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1218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</a:p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[20190719-09:27:07.382] Best Match = 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 :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( 5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85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( 108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1002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  <a:endParaRPr lang="zh-CN" altLang="en-US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5808659" y="4589861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453672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5390"/>
            <a:ext cx="8524494" cy="243759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Demo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Parsing</a:t>
            </a:r>
            <a:endParaRPr lang="en-US" dirty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Pre-processing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64254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Pre-processing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train_new.txt/test_new.txt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Multi-line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labeling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train_norm.txt/test_norm.txt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One-line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Parsing/Drain feeding.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18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</p:txBody>
      </p:sp>
    </p:spTree>
    <p:extLst>
      <p:ext uri="{BB962C8B-B14F-4D97-AF65-F5344CB8AC3E}">
        <p14:creationId xmlns:p14="http://schemas.microsoft.com/office/powerpoint/2010/main" val="4255425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986894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Anomaly Detection Overview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141834" y="1151220"/>
            <a:ext cx="3013166" cy="3658217"/>
            <a:chOff x="2141834" y="1151220"/>
            <a:chExt cx="3013166" cy="3658217"/>
          </a:xfrm>
        </p:grpSpPr>
        <p:sp>
          <p:nvSpPr>
            <p:cNvPr id="16" name="Rectangle 15"/>
            <p:cNvSpPr/>
            <p:nvPr/>
          </p:nvSpPr>
          <p:spPr>
            <a:xfrm>
              <a:off x="2141834" y="1399933"/>
              <a:ext cx="3013166" cy="34095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 bwMode="gray">
            <a:xfrm>
              <a:off x="2141834" y="1151220"/>
              <a:ext cx="1254579" cy="1569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Feature Extraction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8610" y="1161825"/>
            <a:ext cx="1334659" cy="3647612"/>
            <a:chOff x="163215" y="1156469"/>
            <a:chExt cx="1334659" cy="3652968"/>
          </a:xfrm>
        </p:grpSpPr>
        <p:sp>
          <p:nvSpPr>
            <p:cNvPr id="23" name="Rectangle 2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4" name="Title 2"/>
            <p:cNvSpPr txBox="1">
              <a:spLocks/>
            </p:cNvSpPr>
            <p:nvPr/>
          </p:nvSpPr>
          <p:spPr bwMode="gray">
            <a:xfrm>
              <a:off x="163215" y="1156469"/>
              <a:ext cx="1254579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Log Parsing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73486" y="1161825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189617" y="1672175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6189617" y="3451663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sp>
        <p:nvSpPr>
          <p:cNvPr id="30" name="Pentagon 29"/>
          <p:cNvSpPr/>
          <p:nvPr/>
        </p:nvSpPr>
        <p:spPr>
          <a:xfrm>
            <a:off x="547294" y="2159726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(Logs)</a:t>
            </a:r>
            <a:endParaRPr lang="zh-CN" altLang="en-US" sz="1400" dirty="0" err="1"/>
          </a:p>
        </p:txBody>
      </p:sp>
      <p:sp>
        <p:nvSpPr>
          <p:cNvPr id="31" name="Pentagon 30"/>
          <p:cNvSpPr/>
          <p:nvPr/>
        </p:nvSpPr>
        <p:spPr>
          <a:xfrm>
            <a:off x="547294" y="3131909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(Logs)</a:t>
            </a:r>
            <a:endParaRPr lang="zh-CN" altLang="en-US" sz="14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550369" y="2159725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6" name="Pentagon 35"/>
          <p:cNvSpPr/>
          <p:nvPr/>
        </p:nvSpPr>
        <p:spPr>
          <a:xfrm>
            <a:off x="7541622" y="3616542"/>
            <a:ext cx="1291481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86" y="1672175"/>
            <a:ext cx="2840061" cy="2610192"/>
          </a:xfrm>
          <a:prstGeom prst="rect">
            <a:avLst/>
          </a:prstGeom>
        </p:spPr>
      </p:pic>
      <p:sp>
        <p:nvSpPr>
          <p:cNvPr id="32" name="Pentagon 31"/>
          <p:cNvSpPr/>
          <p:nvPr/>
        </p:nvSpPr>
        <p:spPr>
          <a:xfrm>
            <a:off x="4461996" y="1846495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(ECM)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4461996" y="3616541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(ECM)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56823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2255894" cy="443198"/>
          </a:xfrm>
        </p:spPr>
        <p:txBody>
          <a:bodyPr/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Classification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An Example of How ML (Bayes &amp; DecisionTree) Works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81"/>
          <a:stretch/>
        </p:blipFill>
        <p:spPr>
          <a:xfrm>
            <a:off x="494725" y="1607070"/>
            <a:ext cx="1885950" cy="858067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2565647" y="1232807"/>
            <a:ext cx="1802166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smtClean="0">
                <a:latin typeface="Consolas" panose="020B0609020204030204" pitchFamily="49" charset="0"/>
              </a:rPr>
              <a:t>Iris Class: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Setosa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Versicolour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</a:t>
            </a:r>
            <a:r>
              <a:rPr lang="pt-BR" altLang="zh-CN" dirty="0" smtClean="0">
                <a:latin typeface="Consolas" panose="020B0609020204030204" pitchFamily="49" charset="0"/>
              </a:rPr>
              <a:t>Virginica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302545" y="1068202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11" y="2187842"/>
            <a:ext cx="3699991" cy="202719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693111" y="4284191"/>
            <a:ext cx="4579768" cy="2105025"/>
            <a:chOff x="3693111" y="4284191"/>
            <a:chExt cx="4579768" cy="21050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979" y="4284191"/>
              <a:ext cx="3771900" cy="2105025"/>
            </a:xfrm>
            <a:prstGeom prst="rect">
              <a:avLst/>
            </a:prstGeom>
          </p:spPr>
        </p:pic>
        <p:cxnSp>
          <p:nvCxnSpPr>
            <p:cNvPr id="21" name="Elbow Connector 20"/>
            <p:cNvCxnSpPr/>
            <p:nvPr/>
          </p:nvCxnSpPr>
          <p:spPr>
            <a:xfrm flipV="1">
              <a:off x="3693111" y="4379645"/>
              <a:ext cx="2343705" cy="1426351"/>
            </a:xfrm>
            <a:prstGeom prst="bentConnector3">
              <a:avLst>
                <a:gd name="adj1" fmla="val 238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" y="2560807"/>
            <a:ext cx="3390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67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308286"/>
            <a:ext cx="4027116" cy="74789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For the train dataset, we need label the data ahead by </a:t>
            </a:r>
            <a:r>
              <a:rPr lang="en-US" altLang="zh-CN" dirty="0" smtClean="0">
                <a:latin typeface="Consolas" panose="020B0609020204030204" pitchFamily="49" charset="0"/>
              </a:rPr>
              <a:t>human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Label the Train Dataset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85741" y="3009752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9" name="Text Placeholder 1"/>
          <p:cNvSpPr txBox="1">
            <a:spLocks/>
          </p:cNvSpPr>
          <p:nvPr/>
        </p:nvSpPr>
        <p:spPr>
          <a:xfrm>
            <a:off x="313741" y="2271088"/>
            <a:ext cx="4027116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One of Log Parsing result is used. (The file before converting multi-line log to one-line. Just for convenience</a:t>
            </a:r>
            <a:r>
              <a:rPr lang="en-US" altLang="zh-CN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13741" y="4769387"/>
            <a:ext cx="4373669" cy="161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After applying windowing, one instance contains ten or more logs. If one fault log appears in this instance, then label this instance as fault, say, 1.</a:t>
            </a:r>
            <a:endParaRPr lang="zh-CN" altLang="en-US" dirty="0"/>
          </a:p>
          <a:p>
            <a:pPr lvl="0">
              <a:buClr>
                <a:srgbClr val="CC092F"/>
              </a:buClr>
            </a:pP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13741" y="3732254"/>
            <a:ext cx="4373669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Convert this labeled log to one-line format then and extract the label vector finally.</a:t>
            </a:r>
          </a:p>
        </p:txBody>
      </p:sp>
    </p:spTree>
    <p:extLst>
      <p:ext uri="{BB962C8B-B14F-4D97-AF65-F5344CB8AC3E}">
        <p14:creationId xmlns:p14="http://schemas.microsoft.com/office/powerpoint/2010/main" val="336309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4027116" cy="111261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Logs are strings line by line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We need some transformation to get some kind of matrix data like iris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Log Feature Extraction (widowing, weighting)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45864"/>
              </p:ext>
            </p:extLst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37" y="2686469"/>
            <a:ext cx="2834886" cy="26093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80747"/>
              </p:ext>
            </p:extLst>
          </p:nvPr>
        </p:nvGraphicFramePr>
        <p:xfrm>
          <a:off x="4336869" y="3202581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8" name="Text Placeholder 1">
            <a:hlinkClick r:id="rId3"/>
          </p:cNvPr>
          <p:cNvSpPr txBox="1">
            <a:spLocks/>
          </p:cNvSpPr>
          <p:nvPr/>
        </p:nvSpPr>
        <p:spPr>
          <a:xfrm>
            <a:off x="309753" y="5543427"/>
            <a:ext cx="3887778" cy="115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Weighting, e.g. </a:t>
            </a:r>
            <a:r>
              <a:rPr lang="en-US" altLang="zh-CN" dirty="0" err="1">
                <a:latin typeface="Consolas" panose="020B0609020204030204" pitchFamily="49" charset="0"/>
              </a:rPr>
              <a:t>tf-idf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tf</a:t>
            </a:r>
            <a:r>
              <a:rPr lang="en-US" altLang="zh-CN" dirty="0">
                <a:latin typeface="Consolas" panose="020B0609020204030204" pitchFamily="49" charset="0"/>
              </a:rPr>
              <a:t>: term frequency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idf</a:t>
            </a:r>
            <a:r>
              <a:rPr lang="en-US" altLang="zh-CN" dirty="0">
                <a:latin typeface="Consolas" panose="020B0609020204030204" pitchFamily="49" charset="0"/>
              </a:rPr>
              <a:t>: diminishes the weight of terms that occur very frequently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35741"/>
              </p:ext>
            </p:extLst>
          </p:nvPr>
        </p:nvGraphicFramePr>
        <p:xfrm>
          <a:off x="4336869" y="5182023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20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Train and Predict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30288" y="962936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656484" y="1619596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5654794" y="3356244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072702" y="2114210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2" name="Pentagon 31"/>
          <p:cNvSpPr/>
          <p:nvPr/>
        </p:nvSpPr>
        <p:spPr>
          <a:xfrm>
            <a:off x="3895121" y="1841169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3883949" y="3566774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</a:t>
            </a:r>
            <a:endParaRPr lang="zh-CN" altLang="en-US" sz="1400" dirty="0" err="1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8858"/>
              </p:ext>
            </p:extLst>
          </p:nvPr>
        </p:nvGraphicFramePr>
        <p:xfrm>
          <a:off x="311272" y="1535015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86926"/>
              </p:ext>
            </p:extLst>
          </p:nvPr>
        </p:nvGraphicFramePr>
        <p:xfrm>
          <a:off x="984372" y="3283309"/>
          <a:ext cx="28614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4" name="Pentagon 3"/>
          <p:cNvSpPr/>
          <p:nvPr/>
        </p:nvSpPr>
        <p:spPr>
          <a:xfrm rot="5400000">
            <a:off x="5822971" y="4609303"/>
            <a:ext cx="978408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48281"/>
              </p:ext>
            </p:extLst>
          </p:nvPr>
        </p:nvGraphicFramePr>
        <p:xfrm>
          <a:off x="5975625" y="5558104"/>
          <a:ext cx="673100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914981718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43937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82217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38840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8505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489756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4130001"/>
                  </a:ext>
                </a:extLst>
              </a:tr>
            </a:tbl>
          </a:graphicData>
        </a:graphic>
      </p:graphicFrame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1272" y="5168747"/>
            <a:ext cx="4844390" cy="74789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We can use the Train/Predict models in </a:t>
            </a:r>
            <a:r>
              <a:rPr lang="en-US" altLang="zh-CN" dirty="0" err="1" smtClean="0">
                <a:latin typeface="Consolas" panose="020B0609020204030204" pitchFamily="49" charset="0"/>
              </a:rPr>
              <a:t>sklearn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en-US" altLang="zh-CN" dirty="0" err="1" smtClean="0">
                <a:latin typeface="Consolas" panose="020B0609020204030204" pitchFamily="49" charset="0"/>
              </a:rPr>
              <a:t>onnx</a:t>
            </a:r>
            <a:r>
              <a:rPr lang="en-US" altLang="zh-CN" dirty="0" smtClean="0">
                <a:latin typeface="Consolas" panose="020B0609020204030204" pitchFamily="49" charset="0"/>
              </a:rPr>
              <a:t> or other frameworks instead of implementing from scratch.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94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207287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Predict result vector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Sliding window tuple 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Structured log file</a:t>
            </a: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final results are list of window tuples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Locate Where the Errors are in Raw Log File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910149" y="1314994"/>
            <a:ext cx="461554" cy="80118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Down Arrow 11"/>
          <p:cNvSpPr/>
          <p:nvPr/>
        </p:nvSpPr>
        <p:spPr>
          <a:xfrm>
            <a:off x="3090019" y="2438657"/>
            <a:ext cx="484632" cy="388755"/>
          </a:xfrm>
          <a:prstGeom prst="down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2556395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</p:txBody>
      </p:sp>
    </p:spTree>
    <p:extLst>
      <p:ext uri="{BB962C8B-B14F-4D97-AF65-F5344CB8AC3E}">
        <p14:creationId xmlns:p14="http://schemas.microsoft.com/office/powerpoint/2010/main" val="1819801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09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2544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4329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How it 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09792"/>
              </p:ext>
            </p:extLst>
          </p:nvPr>
        </p:nvGraphicFramePr>
        <p:xfrm>
          <a:off x="5080852" y="1403386"/>
          <a:ext cx="3753395" cy="300664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80314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3321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84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No parameter log. If matched, it means the log is wrong anyway.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1093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It has parameters. Analyzing them with domain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knowledges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11339"/>
              </p:ext>
            </p:extLst>
          </p:nvPr>
        </p:nvGraphicFramePr>
        <p:xfrm>
          <a:off x="483926" y="1525820"/>
          <a:ext cx="3870361" cy="11999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18920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091405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1762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Content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Template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Timestamp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&lt;*&gt;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3970082"/>
            <a:ext cx="4436419" cy="1477328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Extract the parameters of each log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Traverse each log to see if </a:t>
            </a:r>
            <a:r>
              <a:rPr lang="en-US" altLang="zh-CN" dirty="0" err="1">
                <a:latin typeface="Consolas" panose="020B0609020204030204" pitchFamily="49" charset="0"/>
              </a:rPr>
              <a:t>TemplateId</a:t>
            </a:r>
            <a:r>
              <a:rPr lang="en-US" altLang="zh-CN" dirty="0">
                <a:latin typeface="Consolas" panose="020B0609020204030204" pitchFamily="49" charset="0"/>
              </a:rPr>
              <a:t> is hit in knowledge base.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372004" y="2135703"/>
            <a:ext cx="708848" cy="2851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1"/>
          </p:cNvCxnSpPr>
          <p:nvPr/>
        </p:nvCxnSpPr>
        <p:spPr>
          <a:xfrm rot="10800000" flipH="1" flipV="1">
            <a:off x="483925" y="2125800"/>
            <a:ext cx="4579209" cy="1383753"/>
          </a:xfrm>
          <a:prstGeom prst="curvedConnector3">
            <a:avLst>
              <a:gd name="adj1" fmla="val -49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2"/>
          <p:cNvSpPr txBox="1">
            <a:spLocks/>
          </p:cNvSpPr>
          <p:nvPr/>
        </p:nvSpPr>
        <p:spPr bwMode="gray">
          <a:xfrm>
            <a:off x="483926" y="1273288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  <p:sp>
        <p:nvSpPr>
          <p:cNvPr id="40" name="Title 2"/>
          <p:cNvSpPr txBox="1">
            <a:spLocks/>
          </p:cNvSpPr>
          <p:nvPr/>
        </p:nvSpPr>
        <p:spPr bwMode="gray">
          <a:xfrm>
            <a:off x="5063134" y="1115771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knowledgebase</a:t>
            </a:r>
          </a:p>
        </p:txBody>
      </p:sp>
    </p:spTree>
    <p:extLst>
      <p:ext uri="{BB962C8B-B14F-4D97-AF65-F5344CB8AC3E}">
        <p14:creationId xmlns:p14="http://schemas.microsoft.com/office/powerpoint/2010/main" val="1782679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641174" cy="1780359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It’s done in Log Parsing stage. Train and Test logs all </a:t>
            </a:r>
            <a:r>
              <a:rPr lang="en-US" altLang="zh-CN" dirty="0" smtClean="0">
                <a:latin typeface="Consolas" panose="020B0609020204030204" pitchFamily="49" charset="0"/>
              </a:rPr>
              <a:t>pass </a:t>
            </a:r>
            <a:r>
              <a:rPr lang="en-US" altLang="zh-CN" dirty="0">
                <a:latin typeface="Consolas" panose="020B0609020204030204" pitchFamily="49" charset="0"/>
              </a:rPr>
              <a:t>Parsing 1</a:t>
            </a:r>
            <a:r>
              <a:rPr lang="en-US" altLang="zh-CN" baseline="30000" dirty="0">
                <a:latin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Use MD5 HASH for each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Templates collection in knowledgebase and analyzing are independent because of the nature of HASH for each template.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Template and its Id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070F4A-7AFA-48A2-8AF3-7C422BFA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64546"/>
              </p:ext>
            </p:extLst>
          </p:nvPr>
        </p:nvGraphicFramePr>
        <p:xfrm>
          <a:off x="1293097" y="3074126"/>
          <a:ext cx="5841200" cy="34871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3826">
                  <a:extLst>
                    <a:ext uri="{9D8B030D-6E8A-4147-A177-3AD203B41FA5}">
                      <a16:colId xmlns:a16="http://schemas.microsoft.com/office/drawing/2014/main" val="769007083"/>
                    </a:ext>
                  </a:extLst>
                </a:gridCol>
                <a:gridCol w="4057633">
                  <a:extLst>
                    <a:ext uri="{9D8B030D-6E8A-4147-A177-3AD203B41FA5}">
                      <a16:colId xmlns:a16="http://schemas.microsoft.com/office/drawing/2014/main" val="2841728480"/>
                    </a:ext>
                  </a:extLst>
                </a:gridCol>
                <a:gridCol w="909741">
                  <a:extLst>
                    <a:ext uri="{9D8B030D-6E8A-4147-A177-3AD203B41FA5}">
                      <a16:colId xmlns:a16="http://schemas.microsoft.com/office/drawing/2014/main" val="745443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EventId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EventTemplate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Occurrences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426616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6b0ae484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Ofdm0: profile0 LOCK in &lt;*&gt; </a:t>
                      </a:r>
                      <a:r>
                        <a:rPr lang="en-US" sz="1200" u="none" strike="noStrike" dirty="0" err="1">
                          <a:effectLst/>
                        </a:rPr>
                        <a:t>ms</a:t>
                      </a:r>
                      <a:r>
                        <a:rPr lang="en-US" sz="1200" u="none" strike="noStrike" dirty="0">
                          <a:effectLst/>
                        </a:rPr>
                        <a:t>!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26432625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c481c3c2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Telling application we lost lock on QAM channel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41563900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&lt;*&gt;,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0257429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69ab7cde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Clearing D31 </a:t>
                      </a:r>
                      <a:r>
                        <a:rPr lang="en-US" sz="1200" u="none" strike="noStrike" dirty="0" err="1">
                          <a:effectLst/>
                        </a:rPr>
                        <a:t>PowerSave</a:t>
                      </a:r>
                      <a:r>
                        <a:rPr lang="en-US" sz="1200" u="none" strike="noStrike" dirty="0">
                          <a:effectLst/>
                        </a:rPr>
                        <a:t>., DS: &lt;*&gt; SC-QAM ( &lt;*&gt; ), &lt;*&gt; OFDM ( &lt;*&gt; ), US: &lt;*&gt; SC-QAM ( &lt;*&gt; ), &lt;*&gt; OFDMA ( &lt;*&gt; 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24882699"/>
                  </a:ext>
                </a:extLst>
              </a:tr>
              <a:tr h="28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594a8f8e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Restoring OFDM DS MAC settings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13773117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a82bff10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Initializing Quarantine D31 DS MAC structures to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01610370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22d6782b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DsLockFail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 -&gt; enter </a:t>
                      </a:r>
                      <a:r>
                        <a:rPr lang="en-US" sz="1200" u="none" strike="noStrike" dirty="0" err="1">
                          <a:effectLst/>
                        </a:rPr>
                        <a:t>kDsOperLockToRescueCmts</a:t>
                      </a:r>
                      <a:r>
                        <a:rPr lang="en-US" sz="1200" u="none" strike="noStrike" dirty="0">
                          <a:effectLst/>
                        </a:rPr>
                        <a:t> 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243354733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82f74f80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RecoverChan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retry -&gt;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806477518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db028621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DsLockOk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2648531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79df295c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FirstRngRsp</a:t>
                      </a:r>
                      <a:r>
                        <a:rPr lang="en-US" sz="1200" u="none" strike="noStrike" dirty="0">
                          <a:effectLst/>
                        </a:rPr>
                        <a:t> success - adjustment was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18856033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bee48b02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BcmCmMultiUsHelper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UsTimeRefFail</a:t>
                      </a:r>
                      <a:r>
                        <a:rPr lang="en-US" sz="1200" u="none" strike="noStrike" dirty="0">
                          <a:effectLst/>
                        </a:rPr>
                        <a:t>: ( Cm Multi US Helper ) target </a:t>
                      </a:r>
                      <a:r>
                        <a:rPr lang="en-US" sz="1200" u="none" strike="noStrike" dirty="0" err="1">
                          <a:effectLst/>
                        </a:rPr>
                        <a:t>hwTxId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62729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69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9002"/>
            <a:ext cx="7371207" cy="219619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Get a mapping between each &lt;*&gt; and its original value.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Each log is bijective to its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Offset list of &lt;*&gt; in template can be applied to the log to get the real parameters list.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E.g.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The two &lt;*&gt; offsets are list[2, 5]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Get the real para values by log[list[2, 5]]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Parameter extracting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EE58F9-0CB5-4A22-90B4-144F1285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55749"/>
              </p:ext>
            </p:extLst>
          </p:nvPr>
        </p:nvGraphicFramePr>
        <p:xfrm>
          <a:off x="442729" y="4174691"/>
          <a:ext cx="6721551" cy="1853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94850">
                  <a:extLst>
                    <a:ext uri="{9D8B030D-6E8A-4147-A177-3AD203B41FA5}">
                      <a16:colId xmlns:a16="http://schemas.microsoft.com/office/drawing/2014/main" val="2925568508"/>
                    </a:ext>
                  </a:extLst>
                </a:gridCol>
                <a:gridCol w="2913351">
                  <a:extLst>
                    <a:ext uri="{9D8B030D-6E8A-4147-A177-3AD203B41FA5}">
                      <a16:colId xmlns:a16="http://schemas.microsoft.com/office/drawing/2014/main" val="59339673"/>
                    </a:ext>
                  </a:extLst>
                </a:gridCol>
                <a:gridCol w="2913350">
                  <a:extLst>
                    <a:ext uri="{9D8B030D-6E8A-4147-A177-3AD203B41FA5}">
                      <a16:colId xmlns:a16="http://schemas.microsoft.com/office/drawing/2014/main" val="769725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32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err="1">
                          <a:effectLst/>
                        </a:rPr>
                        <a:t>NumDsChans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&lt;*&gt;, 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NumUsChans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05202237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5BEDED2-C3BC-4C8D-A59B-16401E06A963}"/>
              </a:ext>
            </a:extLst>
          </p:cNvPr>
          <p:cNvSpPr txBox="1">
            <a:spLocks/>
          </p:cNvSpPr>
          <p:nvPr/>
        </p:nvSpPr>
        <p:spPr bwMode="gray">
          <a:xfrm>
            <a:off x="442729" y="3874037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</p:spTree>
    <p:extLst>
      <p:ext uri="{BB962C8B-B14F-4D97-AF65-F5344CB8AC3E}">
        <p14:creationId xmlns:p14="http://schemas.microsoft.com/office/powerpoint/2010/main" val="3179088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70328"/>
            <a:ext cx="7371207" cy="293003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Domain knowledge.</a:t>
            </a:r>
          </a:p>
          <a:p>
            <a:r>
              <a:rPr lang="en-US" altLang="zh-CN" dirty="0"/>
              <a:t>DOCSIS SW system might have several hundreds or even thousands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No need store all templates in knowledgebase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no param templates that indicate wrong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templates that have meaningful parameters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Time &amp; space complexities are not problems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Log Examples the knowledgebase can analyze: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Knowledgebase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6D6B3-A2B7-4064-9D93-15224974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" y="3367966"/>
            <a:ext cx="8007658" cy="852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EA0766-472E-4157-9F08-8428D2EA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3" y="3367966"/>
            <a:ext cx="8007658" cy="1323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2F79CE-303E-4D59-B102-6E839D39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6" y="3367966"/>
            <a:ext cx="8834247" cy="30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69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ML vs. Old School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ML method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No need domain knowledge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less depends on system changes.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manually label currently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Can only fault detection</a:t>
              </a:r>
              <a:endParaRPr lang="en-US" altLang="zh-CN" sz="160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Old School way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Know what the errors are and give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domain knowledge to update and maintain the base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26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710842" cy="4084195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Update Drain algorithm to the new version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Incrementally updating templates w/ Drain based on old ones.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This can fix the issue that some templates cannot be generated because of too few logs.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Prepare for the incremental learning for analyzer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Incremental learning.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Current method needs one big training set and the model cannot learn incrementally.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Because of the feature of logging, we should use incremental learning.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Restructure the code to adapt NON-CM/NON-DOCSIS system logs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-------------------------------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Long term improvement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Unsupervised </a:t>
            </a:r>
            <a:r>
              <a:rPr lang="en-US" altLang="zh-CN" dirty="0" smtClean="0">
                <a:latin typeface="Consolas" panose="020B0609020204030204" pitchFamily="49" charset="0"/>
              </a:rPr>
              <a:t>learning feasibility. Need investigate.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Improvement works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15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1" y="1232807"/>
            <a:ext cx="8442363" cy="3319370"/>
          </a:xfrm>
        </p:spPr>
        <p:txBody>
          <a:bodyPr/>
          <a:lstStyle/>
          <a:p>
            <a:r>
              <a:rPr lang="en-US" altLang="zh-CN" dirty="0" smtClean="0"/>
              <a:t>[1] Pinjia </a:t>
            </a:r>
            <a:r>
              <a:rPr lang="en-US" altLang="zh-CN" dirty="0"/>
              <a:t>He, Jieming Zhu, Zibin Zheng, </a:t>
            </a:r>
            <a:r>
              <a:rPr lang="en-US" altLang="zh-CN" dirty="0" smtClean="0"/>
              <a:t>Michael </a:t>
            </a:r>
            <a:r>
              <a:rPr lang="en-US" altLang="zh-CN" dirty="0"/>
              <a:t>R. </a:t>
            </a:r>
            <a:r>
              <a:rPr lang="en-US" altLang="zh-CN" dirty="0" smtClean="0"/>
              <a:t>Lyu. </a:t>
            </a:r>
            <a:r>
              <a:rPr lang="en-US" altLang="zh-CN" dirty="0" smtClean="0">
                <a:hlinkClick r:id="rId2"/>
              </a:rPr>
              <a:t>Drain</a:t>
            </a:r>
            <a:r>
              <a:rPr lang="en-US" altLang="zh-CN" dirty="0">
                <a:hlinkClick r:id="rId2"/>
              </a:rPr>
              <a:t>: An Online Log </a:t>
            </a:r>
            <a:r>
              <a:rPr lang="en-US" altLang="zh-CN" dirty="0" smtClean="0">
                <a:hlinkClick r:id="rId2"/>
              </a:rPr>
              <a:t>         Parsing </a:t>
            </a:r>
            <a:r>
              <a:rPr lang="en-US" altLang="zh-CN" dirty="0">
                <a:hlinkClick r:id="rId2"/>
              </a:rPr>
              <a:t>Approach with Fixed Depth </a:t>
            </a:r>
            <a:r>
              <a:rPr lang="en-US" altLang="zh-CN" dirty="0" smtClean="0">
                <a:hlinkClick r:id="rId2"/>
              </a:rPr>
              <a:t>Tree</a:t>
            </a:r>
            <a:r>
              <a:rPr lang="en-US" altLang="zh-CN" dirty="0" smtClean="0"/>
              <a:t>, [ICWS’17</a:t>
            </a:r>
            <a:r>
              <a:rPr lang="en-US" altLang="zh-CN" dirty="0"/>
              <a:t>] </a:t>
            </a:r>
            <a:endParaRPr lang="en-US" altLang="zh-CN" dirty="0" smtClean="0"/>
          </a:p>
          <a:p>
            <a:r>
              <a:rPr lang="en-US" altLang="zh-CN" dirty="0" smtClean="0"/>
              <a:t>[2] Pinjia He, Jieming Zhu, Hongyu Zhang, Pengcheng Xu, Zibin Zheng, Michael R. Lyu. </a:t>
            </a:r>
            <a:r>
              <a:rPr lang="en-US" altLang="zh-CN" dirty="0" smtClean="0">
                <a:hlinkClick r:id="rId3"/>
              </a:rPr>
              <a:t>A Directed Acyclic Graph Approach to Online Log Parsing</a:t>
            </a:r>
            <a:r>
              <a:rPr lang="en-US" altLang="zh-CN" dirty="0" smtClean="0"/>
              <a:t>, [Arxiv’18]</a:t>
            </a:r>
          </a:p>
          <a:p>
            <a:r>
              <a:rPr lang="en-US" altLang="zh-CN" dirty="0" smtClean="0"/>
              <a:t>[3] Shilin </a:t>
            </a:r>
            <a:r>
              <a:rPr lang="en-US" altLang="zh-CN" dirty="0"/>
              <a:t>He, Jieming Zhu, Pinjia He, Michael R. Lyu. </a:t>
            </a:r>
            <a:r>
              <a:rPr lang="en-US" altLang="zh-CN" dirty="0">
                <a:hlinkClick r:id="rId4"/>
              </a:rPr>
              <a:t>Experience Report: System Log Analysis for Anomaly Detection</a:t>
            </a:r>
            <a:r>
              <a:rPr lang="en-US" altLang="zh-CN" dirty="0"/>
              <a:t>, </a:t>
            </a:r>
            <a:r>
              <a:rPr lang="en-US" altLang="zh-CN" i="1" dirty="0"/>
              <a:t>IEEE International Symposium on Software Reliability Engineering (ISSRE)</a:t>
            </a:r>
            <a:r>
              <a:rPr lang="en-US" altLang="zh-CN" dirty="0"/>
              <a:t>, 2016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[4] </a:t>
            </a:r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en.wikipedia.org/wiki/Tf-idf</a:t>
            </a:r>
            <a:endParaRPr lang="en-US" altLang="zh-CN" dirty="0"/>
          </a:p>
          <a:p>
            <a:r>
              <a:rPr lang="en-US" altLang="zh-CN" dirty="0" smtClean="0"/>
              <a:t>[5] </a:t>
            </a: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archive.ics.uci.edu/ml/datasets/Iris</a:t>
            </a:r>
            <a:endParaRPr lang="en-US" altLang="zh-CN" dirty="0" smtClean="0"/>
          </a:p>
          <a:p>
            <a:r>
              <a:rPr lang="en-US" altLang="zh-CN" dirty="0" smtClean="0"/>
              <a:t>[6] </a:t>
            </a:r>
            <a:r>
              <a:rPr lang="en-US" altLang="zh-CN" dirty="0" smtClean="0">
                <a:hlinkClick r:id="rId7"/>
              </a:rPr>
              <a:t>https://datasciencecentral.com/profiles/blogs/introduction-to-classification-   regression-trees-cart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 smtClean="0">
                <a:latin typeface="Consolas" panose="020B0609020204030204" pitchFamily="49" charset="0"/>
              </a:rPr>
              <a:t>References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78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4227"/>
            <a:ext cx="8524494" cy="134344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9810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4098"/>
            <a:ext cx="8524494" cy="2277547"/>
          </a:xfrm>
        </p:spPr>
        <p:txBody>
          <a:bodyPr/>
          <a:lstStyle/>
          <a:p>
            <a:r>
              <a:rPr lang="en-US" i="1" dirty="0">
                <a:latin typeface="Consolas" panose="020B0609020204030204" pitchFamily="49" charset="0"/>
                <a:ea typeface="Fira Mono" panose="020B0509050000020004" pitchFamily="49" charset="0"/>
              </a:rPr>
              <a:t>&gt;=</a:t>
            </a:r>
            <a:r>
              <a:rPr lang="en-US" i="1" dirty="0">
                <a:latin typeface="Consolas" panose="020B0609020204030204" pitchFamily="49" charset="0"/>
                <a:ea typeface="Fira Code" panose="020B0809050000020004" pitchFamily="49" charset="0"/>
              </a:rPr>
              <a:t> Python 3.6</a:t>
            </a:r>
          </a:p>
          <a:p>
            <a:r>
              <a:rPr lang="en-US" dirty="0">
                <a:latin typeface="Consolas" panose="020B0609020204030204" pitchFamily="49" charset="0"/>
              </a:rPr>
              <a:t>Packages needed</a:t>
            </a:r>
          </a:p>
          <a:p>
            <a:pPr lvl="1"/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numpy, </a:t>
            </a:r>
            <a:r>
              <a:rPr lang="en-US" altLang="zh-CN" i="1" dirty="0">
                <a:latin typeface="Fira Code" panose="020B0809050000020004" pitchFamily="49" charset="0"/>
                <a:ea typeface="Fira Code" panose="020B0809050000020004" pitchFamily="49" charset="0"/>
              </a:rPr>
              <a:t>pandas, </a:t>
            </a:r>
            <a: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</a:rPr>
              <a:t>scipy</a:t>
            </a:r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, scikit-learn, </a:t>
            </a:r>
            <a: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</a:rPr>
              <a:t>skl2onnx</a:t>
            </a:r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, onnxruntime</a:t>
            </a:r>
          </a:p>
          <a:p>
            <a:r>
              <a:rPr lang="en-US" dirty="0">
                <a:latin typeface="Consolas" panose="020B0609020204030204" pitchFamily="49" charset="0"/>
              </a:rPr>
              <a:t>OS independent and suppose it works on RGLinux too.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Get the code from Beijing server:</a:t>
            </a: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git clone </a:t>
            </a:r>
            <a:r>
              <a:rPr lang="en-US" altLang="zh-CN" sz="1500" i="1" u="sng" dirty="0">
                <a:hlinkClick r:id="rId2"/>
              </a:rPr>
              <a:t>your_unix_usrname@10.149.6.68:/projects/</a:t>
            </a:r>
            <a:r>
              <a:rPr lang="en-US" altLang="zh-CN" sz="1500" i="1" u="sng" dirty="0" err="1">
                <a:hlinkClick r:id="rId2"/>
              </a:rPr>
              <a:t>stbdevH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cmrepos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loganalyzer.git</a:t>
            </a:r>
            <a:r>
              <a:rPr lang="en-US" altLang="zh-CN" sz="1500" i="1" dirty="0"/>
              <a:t>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loganalyzer</a:t>
            </a:r>
            <a:endParaRPr lang="en-US" sz="15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Running Environment and Code Repo</a:t>
            </a:r>
          </a:p>
        </p:txBody>
      </p:sp>
    </p:spTree>
    <p:extLst>
      <p:ext uri="{BB962C8B-B14F-4D97-AF65-F5344CB8AC3E}">
        <p14:creationId xmlns:p14="http://schemas.microsoft.com/office/powerpoint/2010/main" val="3282231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84762"/>
            <a:ext cx="8524494" cy="220060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Put the raw log file with timestamp to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loganalyzer/logs/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folder.</a:t>
            </a:r>
          </a:p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loganalyzer/entrance/demo_unix.sh </a:t>
            </a:r>
            <a:r>
              <a:rPr lang="en-US" altLang="zh-CN" i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or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demo_win.bat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results are in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loganalyzer/results/test/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One csv file is </a:t>
            </a:r>
            <a:r>
              <a:rPr lang="en-US" altLang="zh-CN" dirty="0" smtClean="0">
                <a:latin typeface="Consolas" panose="020B0609020204030204" pitchFamily="49" charset="0"/>
              </a:rPr>
              <a:t>for the </a:t>
            </a:r>
            <a:r>
              <a:rPr lang="en-US" altLang="zh-CN" dirty="0">
                <a:latin typeface="Consolas" panose="020B0609020204030204" pitchFamily="49" charset="0"/>
              </a:rPr>
              <a:t>result of machine learning way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Another csv is </a:t>
            </a:r>
            <a:r>
              <a:rPr lang="en-US" altLang="zh-CN" dirty="0" smtClean="0">
                <a:latin typeface="Consolas" panose="020B0609020204030204" pitchFamily="49" charset="0"/>
              </a:rPr>
              <a:t>for old </a:t>
            </a:r>
            <a:r>
              <a:rPr lang="en-US" altLang="zh-CN" dirty="0">
                <a:latin typeface="Consolas" panose="020B0609020204030204" pitchFamily="49" charset="0"/>
              </a:rPr>
              <a:t>school way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 example running the analyzer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How to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3090999"/>
            <a:ext cx="6093687" cy="3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4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Summary of Analyzing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anomaly_timestamp.csv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 tuples (Windows)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[start time] [end time]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Faults are in between start/end tuple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The window size can be pre-defined as well as the window step size. It depends if the detection algorithm works </a:t>
              </a: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well</a:t>
              </a: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the user check the raw logs per the timestamp tuples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analysis_summary.csv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Timestamp, Description,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Timestamp: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error </a:t>
              </a: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location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Description: What is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error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Suggestion: What might be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cause and possible solutions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654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52040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3972587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BroadcomLTD_16x9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  <a:extLst>
    <a:ext uri="{05A4C25C-085E-4340-85A3-A5531E510DB2}">
      <thm15:themeFamily xmlns:thm15="http://schemas.microsoft.com/office/thememl/2012/main" name="Presentation1" id="{CFE71163-8FD6-4520-8BC2-0DC571FFAFC1}" vid="{CCED2511-5E56-49E5-977C-D7110EA078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BroadcomLTD_16x9</Template>
  <TotalTime>14070</TotalTime>
  <Words>2703</Words>
  <Application>Microsoft Office PowerPoint</Application>
  <PresentationFormat>On-screen Show (4:3)</PresentationFormat>
  <Paragraphs>640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等线</vt:lpstr>
      <vt:lpstr>宋体</vt:lpstr>
      <vt:lpstr>Arial</vt:lpstr>
      <vt:lpstr>Calibri</vt:lpstr>
      <vt:lpstr>Cambria Math</vt:lpstr>
      <vt:lpstr>Consolas</vt:lpstr>
      <vt:lpstr>DejaVu Sans Mono</vt:lpstr>
      <vt:lpstr>Fira Code</vt:lpstr>
      <vt:lpstr>Fira Mono</vt:lpstr>
      <vt:lpstr>Times New Roman</vt:lpstr>
      <vt:lpstr>BroadcomLTD_16x9</vt:lpstr>
      <vt:lpstr>PowerPoint Presentation</vt:lpstr>
      <vt:lpstr>AGENDA</vt:lpstr>
      <vt:lpstr>PowerPoint Presentation</vt:lpstr>
      <vt:lpstr>Demo</vt:lpstr>
      <vt:lpstr>Demo: Running Environment and Code Repo</vt:lpstr>
      <vt:lpstr>Demo: How to Use</vt:lpstr>
      <vt:lpstr>Demo: Summary of Analyzing</vt:lpstr>
      <vt:lpstr>PowerPoint Presentation</vt:lpstr>
      <vt:lpstr>The Big Picture</vt:lpstr>
      <vt:lpstr>PowerPoint Presentation</vt:lpstr>
      <vt:lpstr>What is Log Parsing &amp; Why is it Required</vt:lpstr>
      <vt:lpstr>Parsing Algorithm Overview</vt:lpstr>
      <vt:lpstr>Parsing Algorithm Overview, cont.</vt:lpstr>
      <vt:lpstr>Parsing Algorithm, Drain</vt:lpstr>
      <vt:lpstr>Parsing Algorithm, Drain, cont.</vt:lpstr>
      <vt:lpstr>Parsing Results</vt:lpstr>
      <vt:lpstr>PowerPoint Presentation</vt:lpstr>
      <vt:lpstr>Why Pre-process the Raw Logs</vt:lpstr>
      <vt:lpstr>Why Pre-process the Raw Logs, cont.</vt:lpstr>
      <vt:lpstr>Pre-processing Results</vt:lpstr>
      <vt:lpstr>PowerPoint Presentation</vt:lpstr>
      <vt:lpstr>The Big Picture</vt:lpstr>
      <vt:lpstr>Anomaly Detection Overview</vt:lpstr>
      <vt:lpstr>An Example of How ML (Bayes &amp; DecisionTree) Works</vt:lpstr>
      <vt:lpstr>Label the Train Dataset</vt:lpstr>
      <vt:lpstr>Log Feature Extraction (widowing, weighting)</vt:lpstr>
      <vt:lpstr>Train and Predict</vt:lpstr>
      <vt:lpstr>Locate Where the Errors are in Raw Log File</vt:lpstr>
      <vt:lpstr>PowerPoint Presentation</vt:lpstr>
      <vt:lpstr>The Big Picture</vt:lpstr>
      <vt:lpstr>How it Works</vt:lpstr>
      <vt:lpstr>The Template and its Id</vt:lpstr>
      <vt:lpstr>Parameter extracting</vt:lpstr>
      <vt:lpstr>The Knowledgebase</vt:lpstr>
      <vt:lpstr>ML vs. Old School</vt:lpstr>
      <vt:lpstr>Improvement works</vt:lpstr>
      <vt:lpstr>References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Wei Han</dc:creator>
  <cp:lastModifiedBy>Wei Han</cp:lastModifiedBy>
  <cp:revision>216</cp:revision>
  <dcterms:created xsi:type="dcterms:W3CDTF">2019-09-18T03:29:51Z</dcterms:created>
  <dcterms:modified xsi:type="dcterms:W3CDTF">2019-10-25T05:53:28Z</dcterms:modified>
</cp:coreProperties>
</file>