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40"/>
  </p:notesMasterIdLst>
  <p:handoutMasterIdLst>
    <p:handoutMasterId r:id="rId41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17" r:id="rId25"/>
    <p:sldId id="318" r:id="rId26"/>
    <p:sldId id="304" r:id="rId27"/>
    <p:sldId id="306" r:id="rId28"/>
    <p:sldId id="305" r:id="rId29"/>
    <p:sldId id="307" r:id="rId30"/>
    <p:sldId id="308" r:id="rId31"/>
    <p:sldId id="309" r:id="rId32"/>
    <p:sldId id="313" r:id="rId33"/>
    <p:sldId id="314" r:id="rId34"/>
    <p:sldId id="315" r:id="rId35"/>
    <p:sldId id="311" r:id="rId36"/>
    <p:sldId id="312" r:id="rId37"/>
    <p:sldId id="319" r:id="rId38"/>
    <p:sldId id="279" r:id="rId39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2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2" r:id="rId9"/>
    <p:sldLayoutId id="2147484083" r:id="rId10"/>
    <p:sldLayoutId id="2147484087" r:id="rId11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iemingzhu.github.io/pub/slhe_issre2016.pdf" TargetMode="External"/><Relationship Id="rId2" Type="http://schemas.openxmlformats.org/officeDocument/2006/relationships/hyperlink" Target="https://jiemingzhu.github.io/pub/pjhe_icws2017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atasciencecentral.com/profiles/blogs/introduction-to-classification-regression-trees-cart" TargetMode="External"/><Relationship Id="rId5" Type="http://schemas.openxmlformats.org/officeDocument/2006/relationships/hyperlink" Target="https://archive.ics.uci.edu/ml/datasets/Iris" TargetMode="External"/><Relationship Id="rId4" Type="http://schemas.openxmlformats.org/officeDocument/2006/relationships/hyperlink" Target="https://en.wikipedia.org/wiki/Tf-idf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09/18/2019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Wei Han</a:t>
            </a: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Parsing</a:t>
            </a: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 event list (required by traditional method, I call it the old school way)</a:t>
            </a:r>
          </a:p>
          <a:p>
            <a:r>
              <a:rPr lang="en-US" dirty="0">
                <a:latin typeface="Consolas" panose="020B0609020204030204" pitchFamily="49" charset="0"/>
              </a:rPr>
              <a:t>Log Parsing 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What is Log Parsing &amp; Why is it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9134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domain knowledge and </a:t>
            </a:r>
            <a:r>
              <a:rPr lang="en-US" altLang="zh-CN" dirty="0" smtClean="0">
                <a:latin typeface="Consolas" panose="020B0609020204030204" pitchFamily="49" charset="0"/>
              </a:rPr>
              <a:t>developer’s maintenance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>
                <a:latin typeface="Consolas" panose="020B0609020204030204" pitchFamily="49" charset="0"/>
              </a:rPr>
              <a:t>Data driven, also called clustering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 not need domain knowledge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Algorithm Overview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991" y="3563178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w/ changing values </a:t>
            </a: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9753" y="1232807"/>
                <a:ext cx="8524494" cy="1157240"/>
              </a:xfrm>
            </p:spPr>
            <p:txBody>
              <a:bodyPr/>
              <a:lstStyle/>
              <a:p>
                <a:r>
                  <a:rPr lang="zh-CN" altLang="zh-CN" dirty="0" smtClean="0">
                    <a:latin typeface="Consolas" panose="020B0609020204030204" pitchFamily="49" charset="0"/>
                  </a:rPr>
                  <a:t>The clustering problem is often defined as follows:</a:t>
                </a:r>
              </a:p>
              <a:p>
                <a:pPr lvl="1"/>
                <a:r>
                  <a:rPr lang="zh-CN" altLang="zh-CN" dirty="0">
                    <a:latin typeface="Consolas" panose="020B0609020204030204" pitchFamily="49" charset="0"/>
                  </a:rPr>
                  <a:t>Given a set of points with </a:t>
                </a:r>
                <a:r>
                  <a:rPr lang="en-US" altLang="zh-CN" i="1" dirty="0">
                    <a:latin typeface="Consolas" panose="020B0609020204030204" pitchFamily="49" charset="0"/>
                  </a:rPr>
                  <a:t>n </a:t>
                </a:r>
                <a:r>
                  <a:rPr lang="en-US" altLang="zh-CN" dirty="0">
                    <a:latin typeface="Consolas" panose="020B0609020204030204" pitchFamily="49" charset="0"/>
                  </a:rPr>
                  <a:t>attributes in the data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onsolas" panose="020B0609020204030204" pitchFamily="49" charset="0"/>
                  </a:rPr>
                  <a:t>, </a:t>
                </a:r>
                <a:r>
                  <a:rPr lang="en-US" altLang="zh-CN" dirty="0">
                    <a:latin typeface="Consolas" panose="020B0609020204030204" pitchFamily="49" charset="0"/>
                  </a:rPr>
                  <a:t>find a partition of points into clusters so that points within each cluster are close (similar) to each other.</a:t>
                </a: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E.g. 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9753" y="1232807"/>
                <a:ext cx="8524494" cy="1157240"/>
              </a:xfrm>
              <a:blipFill>
                <a:blip r:embed="rId2"/>
                <a:stretch>
                  <a:fillRect l="-1574" t="-8947" b="-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Algorithm Overview, </a:t>
            </a:r>
            <a:r>
              <a:rPr lang="en-US" sz="2400" dirty="0">
                <a:latin typeface="Consolas" panose="020B0609020204030204" pitchFamily="49" charset="0"/>
              </a:rPr>
              <a:t>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Many clustering algorithm were studied over last two decades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When log lines are more than 100M, time/space complexities are big </a:t>
            </a:r>
            <a:r>
              <a:rPr lang="en-US" altLang="zh-CN" dirty="0" smtClean="0">
                <a:latin typeface="Consolas" panose="020B0609020204030204" pitchFamily="49" charset="0"/>
              </a:rPr>
              <a:t>issues.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 selected one developed by CUHK, called Drain. Fast, but </a:t>
            </a:r>
            <a:r>
              <a:rPr lang="en-US" altLang="zh-CN" dirty="0" smtClean="0">
                <a:latin typeface="Consolas" panose="020B0609020204030204" pitchFamily="49" charset="0"/>
              </a:rPr>
              <a:t>it still has some </a:t>
            </a:r>
            <a:r>
              <a:rPr lang="en-US" altLang="zh-CN" dirty="0">
                <a:latin typeface="Consolas" panose="020B0609020204030204" pitchFamily="49" charset="0"/>
              </a:rPr>
              <a:t>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Drain: </a:t>
            </a:r>
            <a:r>
              <a:rPr lang="en-US" altLang="zh-CN" dirty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/>
              <a:t>epth t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ee 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</a:t>
            </a: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Drain, cont.</a:t>
            </a: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569102"/>
            <a:chOff x="6201933" y="2510649"/>
            <a:chExt cx="1649553" cy="569102"/>
          </a:xfrm>
        </p:grpSpPr>
        <p:sp>
          <p:nvSpPr>
            <p:cNvPr id="13" name="Rectangle 12"/>
            <p:cNvSpPr/>
            <p:nvPr/>
          </p:nvSpPr>
          <p:spPr>
            <a:xfrm>
              <a:off x="6484324" y="2878289"/>
              <a:ext cx="1367162" cy="2014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6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084584"/>
            <a:ext cx="1552113" cy="774145"/>
            <a:chOff x="6935224" y="3084584"/>
            <a:chExt cx="1552113" cy="774145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endCxn id="14" idx="0"/>
            </p:cNvCxnSpPr>
            <p:nvPr/>
          </p:nvCxnSpPr>
          <p:spPr>
            <a:xfrm>
              <a:off x="7167905" y="3084584"/>
              <a:ext cx="543376" cy="5118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&lt;*&gt; &lt;*&gt;</a:t>
                </a:r>
                <a:endParaRPr lang="en-US" altLang="zh-CN" sz="800" dirty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Event: RNG-RSP UsChanId= &lt;*&gt;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20, 21, 36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freq=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power=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Tree depth is 4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Not all logs have expected formats as right. See below.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>
                <a:latin typeface="Consolas" panose="020B0609020204030204" pitchFamily="49" charset="0"/>
              </a:rPr>
              <a:t>ip</a:t>
            </a:r>
            <a:r>
              <a:rPr lang="en-US" altLang="zh-CN" dirty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Logs,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RNG-RSP UsChanId=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freq=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[20190719-08:58:35.227]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power=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Pre-processing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Pre-processing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Anomaly Detection Overview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Feature Extraction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Log Parsing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(Logs)</a:t>
            </a:r>
            <a:endParaRPr lang="zh-CN" altLang="en-US" sz="1400" dirty="0" err="1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(ECM)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(ECM)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2255894" cy="443198"/>
          </a:xfrm>
        </p:spPr>
        <p:txBody>
          <a:bodyPr/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Classification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 Example of How ML (Bayes &amp; DecisionTree)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94725" y="1607070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565647" y="1232807"/>
            <a:ext cx="1802166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smtClean="0">
                <a:latin typeface="Consolas" panose="020B0609020204030204" pitchFamily="49" charset="0"/>
              </a:rPr>
              <a:t>Iris Class: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Setosa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Versicolour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</a:t>
            </a:r>
            <a:r>
              <a:rPr lang="pt-BR" altLang="zh-CN" dirty="0" smtClean="0">
                <a:latin typeface="Consolas" panose="020B0609020204030204" pitchFamily="49" charset="0"/>
              </a:rPr>
              <a:t>Virginica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302545" y="1068202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1" y="2187842"/>
            <a:ext cx="3699991" cy="20271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93111" y="4284191"/>
            <a:ext cx="4579768" cy="2105025"/>
            <a:chOff x="3693111" y="4284191"/>
            <a:chExt cx="4579768" cy="21050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79" y="4284191"/>
              <a:ext cx="3771900" cy="2105025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3693111" y="4379645"/>
              <a:ext cx="2343705" cy="1426351"/>
            </a:xfrm>
            <a:prstGeom prst="bentConnector3">
              <a:avLst>
                <a:gd name="adj1" fmla="val 238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" y="2560807"/>
            <a:ext cx="3390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7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308286"/>
            <a:ext cx="4027116" cy="74789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 the train dataset, we need label the data ahead by </a:t>
            </a:r>
            <a:r>
              <a:rPr lang="en-US" altLang="zh-CN" dirty="0" smtClean="0">
                <a:latin typeface="Consolas" panose="020B0609020204030204" pitchFamily="49" charset="0"/>
              </a:rPr>
              <a:t>human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Label the Train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85741" y="3009752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313741" y="2271088"/>
            <a:ext cx="4027116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One of Log Parsing result is used. (The file before converting multi-line log to one-line. Just for convenience</a:t>
            </a:r>
            <a:r>
              <a:rPr lang="en-US" altLang="zh-CN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13741" y="4769387"/>
            <a:ext cx="4373669" cy="161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After applying windowing, one instance contains ten or more logs. If one fault log appears in this instance, then label this instance as fault, say, 1.</a:t>
            </a:r>
            <a:endParaRPr lang="zh-CN" altLang="en-US" dirty="0"/>
          </a:p>
          <a:p>
            <a:pPr lvl="0">
              <a:buClr>
                <a:srgbClr val="CC092F"/>
              </a:buClr>
            </a:pP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3741" y="3732254"/>
            <a:ext cx="4373669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Convert this labeled log to one-line format then and extract the label vector finally.</a:t>
            </a:r>
          </a:p>
        </p:txBody>
      </p:sp>
    </p:spTree>
    <p:extLst>
      <p:ext uri="{BB962C8B-B14F-4D97-AF65-F5344CB8AC3E}">
        <p14:creationId xmlns:p14="http://schemas.microsoft.com/office/powerpoint/2010/main" val="336309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111261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Logs are strings line by line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We need some transformation to get some kind of matrix data like iris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Log Feature Extraction (widowing, weighting)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45864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2686469"/>
            <a:ext cx="2834886" cy="26093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0747"/>
              </p:ext>
            </p:extLst>
          </p:nvPr>
        </p:nvGraphicFramePr>
        <p:xfrm>
          <a:off x="4336869" y="3202581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8" name="Text Placeholder 1">
            <a:hlinkClick r:id="rId3"/>
          </p:cNvPr>
          <p:cNvSpPr txBox="1">
            <a:spLocks/>
          </p:cNvSpPr>
          <p:nvPr/>
        </p:nvSpPr>
        <p:spPr>
          <a:xfrm>
            <a:off x="309753" y="5543427"/>
            <a:ext cx="3635231" cy="115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Weighting, e.g. </a:t>
            </a:r>
            <a:r>
              <a:rPr lang="en-US" altLang="zh-CN" dirty="0" err="1">
                <a:latin typeface="Consolas" panose="020B0609020204030204" pitchFamily="49" charset="0"/>
              </a:rPr>
              <a:t>tf-idf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/>
              <a:t>tf</a:t>
            </a:r>
            <a:r>
              <a:rPr lang="en-US" altLang="zh-CN" dirty="0"/>
              <a:t>: term frequency</a:t>
            </a:r>
          </a:p>
          <a:p>
            <a:pPr lvl="1"/>
            <a:r>
              <a:rPr lang="en-US" altLang="zh-CN" dirty="0" err="1"/>
              <a:t>idf</a:t>
            </a:r>
            <a:r>
              <a:rPr lang="en-US" altLang="zh-CN" dirty="0"/>
              <a:t>: diminishes the weight of terms that occur very frequently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5741"/>
              </p:ext>
            </p:extLst>
          </p:nvPr>
        </p:nvGraphicFramePr>
        <p:xfrm>
          <a:off x="4336869" y="5182023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20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Train and Predict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30288" y="962936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56484" y="1619596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5654794" y="3356244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072702" y="2114210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2" name="Pentagon 31"/>
          <p:cNvSpPr/>
          <p:nvPr/>
        </p:nvSpPr>
        <p:spPr>
          <a:xfrm>
            <a:off x="3895121" y="1841169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3883949" y="3566774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</a:t>
            </a:r>
            <a:endParaRPr lang="zh-CN" altLang="en-US" sz="1400" dirty="0" err="1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858"/>
              </p:ext>
            </p:extLst>
          </p:nvPr>
        </p:nvGraphicFramePr>
        <p:xfrm>
          <a:off x="311272" y="1535015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6926"/>
              </p:ext>
            </p:extLst>
          </p:nvPr>
        </p:nvGraphicFramePr>
        <p:xfrm>
          <a:off x="984372" y="3283309"/>
          <a:ext cx="28614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5804796" y="4627192"/>
            <a:ext cx="978408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7706"/>
              </p:ext>
            </p:extLst>
          </p:nvPr>
        </p:nvGraphicFramePr>
        <p:xfrm>
          <a:off x="6014356" y="5477081"/>
          <a:ext cx="673100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1498171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3937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221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3884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505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8975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13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94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957459"/>
          </a:xfrm>
        </p:spPr>
        <p:txBody>
          <a:bodyPr/>
          <a:lstStyle/>
          <a:p>
            <a:r>
              <a:rPr lang="en-US" altLang="zh-CN" dirty="0"/>
              <a:t>Predict result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Sliding window tuple 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Structured log file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final results are list of window tuples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Locate Where the Errors are in Raw Log File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910149" y="1314994"/>
            <a:ext cx="461554" cy="8011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95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</p:txBody>
      </p:sp>
    </p:spTree>
    <p:extLst>
      <p:ext uri="{BB962C8B-B14F-4D97-AF65-F5344CB8AC3E}">
        <p14:creationId xmlns:p14="http://schemas.microsoft.com/office/powerpoint/2010/main" val="1819801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432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How it 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9792"/>
              </p:ext>
            </p:extLst>
          </p:nvPr>
        </p:nvGraphicFramePr>
        <p:xfrm>
          <a:off x="5080852" y="1403386"/>
          <a:ext cx="3753395" cy="3006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0314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3321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84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No parameter log. If matched, it means the log is wrong anyway.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1093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It has parameters. Analyzing them with domain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knowledges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11339"/>
              </p:ext>
            </p:extLst>
          </p:nvPr>
        </p:nvGraphicFramePr>
        <p:xfrm>
          <a:off x="483926" y="1525820"/>
          <a:ext cx="3870361" cy="11999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8920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091405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1762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Template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&lt;*&gt;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3970082"/>
            <a:ext cx="4436419" cy="147732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Extract the parameters of each log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Traverse each log to see if </a:t>
            </a:r>
            <a:r>
              <a:rPr lang="en-US" altLang="zh-CN" dirty="0" err="1">
                <a:latin typeface="Consolas" panose="020B0609020204030204" pitchFamily="49" charset="0"/>
              </a:rPr>
              <a:t>TemplateId</a:t>
            </a:r>
            <a:r>
              <a:rPr lang="en-US" altLang="zh-CN" dirty="0">
                <a:latin typeface="Consolas" panose="020B0609020204030204" pitchFamily="49" charset="0"/>
              </a:rPr>
              <a:t> is hit in knowledge base.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372004" y="2135703"/>
            <a:ext cx="708848" cy="285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</p:cNvCxnSpPr>
          <p:nvPr/>
        </p:nvCxnSpPr>
        <p:spPr>
          <a:xfrm rot="10800000" flipH="1" flipV="1">
            <a:off x="483925" y="2125800"/>
            <a:ext cx="4579209" cy="1383753"/>
          </a:xfrm>
          <a:prstGeom prst="curvedConnector3">
            <a:avLst>
              <a:gd name="adj1" fmla="val -49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 bwMode="gray">
          <a:xfrm>
            <a:off x="483926" y="1273288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 bwMode="gray">
          <a:xfrm>
            <a:off x="5063134" y="1115771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knowledgebase</a:t>
            </a:r>
          </a:p>
        </p:txBody>
      </p:sp>
    </p:spTree>
    <p:extLst>
      <p:ext uri="{BB962C8B-B14F-4D97-AF65-F5344CB8AC3E}">
        <p14:creationId xmlns:p14="http://schemas.microsoft.com/office/powerpoint/2010/main" val="1782679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571473"/>
          </a:xfrm>
        </p:spPr>
        <p:txBody>
          <a:bodyPr/>
          <a:lstStyle/>
          <a:p>
            <a:r>
              <a:rPr lang="en-US" altLang="zh-CN" dirty="0"/>
              <a:t>It’s done in Log Parsing stage. Train and Test logs all parse Parsing 1</a:t>
            </a:r>
            <a:r>
              <a:rPr lang="en-US" altLang="zh-CN" baseline="30000" dirty="0"/>
              <a:t>st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Use MD5 HASH for each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Templates collection in knowledgebase and analyzing are independent because of the nature of HASH for each template.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Template and its Id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070F4A-7AFA-48A2-8AF3-7C422B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904"/>
              </p:ext>
            </p:extLst>
          </p:nvPr>
        </p:nvGraphicFramePr>
        <p:xfrm>
          <a:off x="1136342" y="2759923"/>
          <a:ext cx="5841200" cy="34871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3826">
                  <a:extLst>
                    <a:ext uri="{9D8B030D-6E8A-4147-A177-3AD203B41FA5}">
                      <a16:colId xmlns:a16="http://schemas.microsoft.com/office/drawing/2014/main" val="769007083"/>
                    </a:ext>
                  </a:extLst>
                </a:gridCol>
                <a:gridCol w="4057633">
                  <a:extLst>
                    <a:ext uri="{9D8B030D-6E8A-4147-A177-3AD203B41FA5}">
                      <a16:colId xmlns:a16="http://schemas.microsoft.com/office/drawing/2014/main" val="2841728480"/>
                    </a:ext>
                  </a:extLst>
                </a:gridCol>
                <a:gridCol w="909741">
                  <a:extLst>
                    <a:ext uri="{9D8B030D-6E8A-4147-A177-3AD203B41FA5}">
                      <a16:colId xmlns:a16="http://schemas.microsoft.com/office/drawing/2014/main" val="745443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EventId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EventTemplate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Occurrences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426616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6b0ae484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Ofdm0: profile0 LOCK in &lt;*&gt; </a:t>
                      </a:r>
                      <a:r>
                        <a:rPr lang="en-US" sz="1200" u="none" strike="noStrike" dirty="0" err="1">
                          <a:effectLst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</a:rPr>
                        <a:t>!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26432625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c481c3c2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Telling application we lost lock on QAM channel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41563900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&lt;*&gt;,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0257429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69ab7cde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Clearing D31 </a:t>
                      </a:r>
                      <a:r>
                        <a:rPr lang="en-US" sz="1200" u="none" strike="noStrike" dirty="0" err="1">
                          <a:effectLst/>
                        </a:rPr>
                        <a:t>PowerSave</a:t>
                      </a:r>
                      <a:r>
                        <a:rPr lang="en-US" sz="1200" u="none" strike="noStrike" dirty="0">
                          <a:effectLst/>
                        </a:rPr>
                        <a:t>., DS: &lt;*&gt; SC-QAM ( &lt;*&gt; ), &lt;*&gt; OFDM ( &lt;*&gt; ), US: &lt;*&gt; SC-QAM ( &lt;*&gt; ), &lt;*&gt; OFDMA ( &lt;*&gt;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24882699"/>
                  </a:ext>
                </a:extLst>
              </a:tr>
              <a:tr h="28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594a8f8e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Restoring OFDM DS MAC settings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13773117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a82bff10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Initializing Quarantine D31 DS MAC structures to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01610370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22d6782b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DsLockFail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 -&gt; enter </a:t>
                      </a:r>
                      <a:r>
                        <a:rPr lang="en-US" sz="1200" u="none" strike="noStrike" dirty="0" err="1">
                          <a:effectLst/>
                        </a:rPr>
                        <a:t>kDsOperLockToRescueCmts</a:t>
                      </a:r>
                      <a:r>
                        <a:rPr lang="en-US" sz="1200" u="none" strike="noStrike" dirty="0">
                          <a:effectLst/>
                        </a:rPr>
                        <a:t> 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243354733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82f74f80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RecoverChan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retry -&gt;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806477518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db028621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DsLockOk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2648531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79df295c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FirstRngRsp</a:t>
                      </a:r>
                      <a:r>
                        <a:rPr lang="en-US" sz="1200" u="none" strike="noStrike" dirty="0">
                          <a:effectLst/>
                        </a:rPr>
                        <a:t> success - adjustment was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18856033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bee48b02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BcmCmMultiUsHelper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UsTimeRefFail</a:t>
                      </a:r>
                      <a:r>
                        <a:rPr lang="en-US" sz="1200" u="none" strike="noStrike" dirty="0">
                          <a:effectLst/>
                        </a:rPr>
                        <a:t>: ( Cm Multi US Helper ) target </a:t>
                      </a:r>
                      <a:r>
                        <a:rPr lang="en-US" sz="1200" u="none" strike="noStrike" dirty="0" err="1">
                          <a:effectLst/>
                        </a:rPr>
                        <a:t>hwTxId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62729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9181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9002"/>
            <a:ext cx="7371207" cy="219619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Get a mapping between each &lt;*&gt; and its original value.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Each log is bijective to its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Offset list of &lt;*&gt; in template can be applied to the log to get the real parameters list.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E.g.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The two &lt;*&gt; offsets are list[2, 5]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Get the real para values by log[list[2, 5]]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Parameter extracting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EE58F9-0CB5-4A22-90B4-144F1285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5749"/>
              </p:ext>
            </p:extLst>
          </p:nvPr>
        </p:nvGraphicFramePr>
        <p:xfrm>
          <a:off x="442729" y="4174691"/>
          <a:ext cx="6721551" cy="1853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4850">
                  <a:extLst>
                    <a:ext uri="{9D8B030D-6E8A-4147-A177-3AD203B41FA5}">
                      <a16:colId xmlns:a16="http://schemas.microsoft.com/office/drawing/2014/main" val="2925568508"/>
                    </a:ext>
                  </a:extLst>
                </a:gridCol>
                <a:gridCol w="2913351">
                  <a:extLst>
                    <a:ext uri="{9D8B030D-6E8A-4147-A177-3AD203B41FA5}">
                      <a16:colId xmlns:a16="http://schemas.microsoft.com/office/drawing/2014/main" val="59339673"/>
                    </a:ext>
                  </a:extLst>
                </a:gridCol>
                <a:gridCol w="2913350">
                  <a:extLst>
                    <a:ext uri="{9D8B030D-6E8A-4147-A177-3AD203B41FA5}">
                      <a16:colId xmlns:a16="http://schemas.microsoft.com/office/drawing/2014/main" val="76972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32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err="1">
                          <a:effectLst/>
                        </a:rPr>
                        <a:t>NumDsChans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&lt;*&gt;, 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NumUsChans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05202237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5BEDED2-C3BC-4C8D-A59B-16401E06A963}"/>
              </a:ext>
            </a:extLst>
          </p:cNvPr>
          <p:cNvSpPr txBox="1">
            <a:spLocks/>
          </p:cNvSpPr>
          <p:nvPr/>
        </p:nvSpPr>
        <p:spPr bwMode="gray">
          <a:xfrm>
            <a:off x="442729" y="3874037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</p:spTree>
    <p:extLst>
      <p:ext uri="{BB962C8B-B14F-4D97-AF65-F5344CB8AC3E}">
        <p14:creationId xmlns:p14="http://schemas.microsoft.com/office/powerpoint/2010/main" val="317908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70328"/>
            <a:ext cx="7371207" cy="293003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Domain knowledge.</a:t>
            </a:r>
          </a:p>
          <a:p>
            <a:r>
              <a:rPr lang="en-US" altLang="zh-CN" dirty="0"/>
              <a:t>DOCSIS SW system might have several hundreds or even thousands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No need store all templates in knowledgebase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no param templates that indicate wrong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templates that have meaningful parameters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Time &amp; space complexities are not problems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Log Examples the knowledgebase can analyze: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Knowledgebase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6D6B3-A2B7-4064-9D93-15224974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3367966"/>
            <a:ext cx="8007658" cy="852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A0766-472E-4157-9F08-8428D2EA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" y="3367966"/>
            <a:ext cx="8007658" cy="1323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F79CE-303E-4D59-B102-6E839D39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6" y="3367966"/>
            <a:ext cx="8834247" cy="30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ML vs. Old School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ML method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No need domain knowledge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less depends on system changes.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manually label currently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Can only fault detection</a:t>
              </a:r>
              <a:endParaRPr lang="en-US" altLang="zh-CN" sz="160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Old School way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Know what the errors are and give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domain knowledge to update and maintain the base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26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343445"/>
          </a:xfrm>
        </p:spPr>
        <p:txBody>
          <a:bodyPr/>
          <a:lstStyle/>
          <a:p>
            <a:r>
              <a:rPr lang="en-US" altLang="zh-CN" dirty="0"/>
              <a:t>Log parsing is not updated on old templates. Some issues.</a:t>
            </a:r>
          </a:p>
          <a:p>
            <a:r>
              <a:rPr lang="en-US" altLang="zh-CN" dirty="0"/>
              <a:t>Unsupervised learning is OK?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Need update and add more templates to the knowledgebase.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Improvement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15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705356"/>
          </a:xfrm>
        </p:spPr>
        <p:txBody>
          <a:bodyPr/>
          <a:lstStyle/>
          <a:p>
            <a:r>
              <a:rPr lang="en-US" altLang="zh-CN" dirty="0"/>
              <a:t>Pinjia He, Jieming Zhu, Zibin Zheng, and Michael R. </a:t>
            </a:r>
            <a:r>
              <a:rPr lang="en-US" altLang="zh-CN" dirty="0" smtClean="0"/>
              <a:t>Lyu. </a:t>
            </a:r>
            <a:r>
              <a:rPr lang="en-US" altLang="zh-CN" dirty="0" smtClean="0">
                <a:hlinkClick r:id="rId2"/>
              </a:rPr>
              <a:t>Drain</a:t>
            </a:r>
            <a:r>
              <a:rPr lang="en-US" altLang="zh-CN" dirty="0">
                <a:hlinkClick r:id="rId2"/>
              </a:rPr>
              <a:t>: An Online Log Parsing Approach with Fixed Depth </a:t>
            </a:r>
            <a:r>
              <a:rPr lang="en-US" altLang="zh-CN" dirty="0" smtClean="0">
                <a:hlinkClick r:id="rId2"/>
              </a:rPr>
              <a:t>Tree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[</a:t>
            </a:r>
            <a:r>
              <a:rPr lang="en-US" altLang="zh-CN" i="1" dirty="0"/>
              <a:t>ICWS'17] </a:t>
            </a:r>
            <a:endParaRPr lang="en-US" altLang="zh-CN" i="1" dirty="0" smtClean="0"/>
          </a:p>
          <a:p>
            <a:r>
              <a:rPr lang="en-US" altLang="zh-CN" dirty="0" smtClean="0"/>
              <a:t>Shilin </a:t>
            </a:r>
            <a:r>
              <a:rPr lang="en-US" altLang="zh-CN" dirty="0"/>
              <a:t>He, Jieming Zhu, Pinjia He, Michael R. Lyu. </a:t>
            </a:r>
            <a:r>
              <a:rPr lang="en-US" altLang="zh-CN" dirty="0">
                <a:hlinkClick r:id="rId3"/>
              </a:rPr>
              <a:t>Experience Report: System Log Analysis for Anomaly Detection</a:t>
            </a:r>
            <a:r>
              <a:rPr lang="en-US" altLang="zh-CN" dirty="0"/>
              <a:t>, </a:t>
            </a:r>
            <a:r>
              <a:rPr lang="en-US" altLang="zh-CN" i="1" dirty="0"/>
              <a:t>IEEE International Symposium on Software Reliability Engineering (ISSRE)</a:t>
            </a:r>
            <a:r>
              <a:rPr lang="en-US" altLang="zh-CN" dirty="0"/>
              <a:t>, 2016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  <a:hlinkClick r:id="rId4"/>
              </a:rPr>
              <a:t>https://</a:t>
            </a:r>
            <a:r>
              <a:rPr lang="en-US" altLang="zh-CN" dirty="0" smtClean="0">
                <a:latin typeface="Consolas" panose="020B0609020204030204" pitchFamily="49" charset="0"/>
                <a:hlinkClick r:id="rId4"/>
              </a:rPr>
              <a:t>en.wikipedia.org/wiki/Tf-idf</a:t>
            </a:r>
            <a:endParaRPr lang="en-US" altLang="zh-CN" dirty="0">
              <a:latin typeface="Consolas" panose="020B0609020204030204" pitchFamily="49" charset="0"/>
              <a:hlinkClick r:id="rId4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hlinkClick r:id="rId5"/>
              </a:rPr>
              <a:t>https</a:t>
            </a:r>
            <a:r>
              <a:rPr lang="en-US" altLang="zh-CN" dirty="0">
                <a:latin typeface="Consolas" panose="020B0609020204030204" pitchFamily="49" charset="0"/>
                <a:hlinkClick r:id="rId5"/>
              </a:rPr>
              <a:t>://</a:t>
            </a:r>
            <a:r>
              <a:rPr lang="en-US" altLang="zh-CN" dirty="0" smtClean="0">
                <a:latin typeface="Consolas" panose="020B0609020204030204" pitchFamily="49" charset="0"/>
                <a:hlinkClick r:id="rId5"/>
              </a:rPr>
              <a:t>archive.ics.uci.edu/ml/datasets/Iris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hlinkClick r:id="rId6"/>
              </a:rPr>
              <a:t>https://</a:t>
            </a:r>
            <a:r>
              <a:rPr lang="en-US" altLang="zh-CN" dirty="0" smtClean="0">
                <a:latin typeface="Consolas" panose="020B0609020204030204" pitchFamily="49" charset="0"/>
                <a:hlinkClick r:id="rId6"/>
              </a:rPr>
              <a:t>www.datasciencecentral.com/profiles/blogs/introduction-to-classification-regression-trees-cart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References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78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277547"/>
          </a:xfrm>
        </p:spPr>
        <p:txBody>
          <a:bodyPr/>
          <a:lstStyle/>
          <a:p>
            <a:r>
              <a:rPr lang="en-US" i="1" dirty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numpy, scipy, scikit-learn, pandas, skl2onnx, onnxruntime</a:t>
            </a:r>
          </a:p>
          <a:p>
            <a:r>
              <a:rPr lang="en-US" dirty="0">
                <a:latin typeface="Consolas" panose="020B0609020204030204" pitchFamily="49" charset="0"/>
              </a:rPr>
              <a:t>OS independent and suppose it works on RGLinux too.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Get the code from Beijing server: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clone </a:t>
            </a:r>
            <a:r>
              <a:rPr lang="en-US" altLang="zh-CN" sz="1500" i="1" u="sng" dirty="0">
                <a:hlinkClick r:id="rId2"/>
              </a:rPr>
              <a:t>your_unix_usrname@10.149.6.68:/projects/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sz="15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Running Environment and Code Repo</a:t>
            </a:r>
          </a:p>
        </p:txBody>
      </p:sp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or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demo_win.bat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One csv file is </a:t>
            </a:r>
            <a:r>
              <a:rPr lang="en-US" altLang="zh-CN" dirty="0" smtClean="0">
                <a:latin typeface="Consolas" panose="020B0609020204030204" pitchFamily="49" charset="0"/>
              </a:rPr>
              <a:t>for the </a:t>
            </a:r>
            <a:r>
              <a:rPr lang="en-US" altLang="zh-CN" dirty="0">
                <a:latin typeface="Consolas" panose="020B0609020204030204" pitchFamily="49" charset="0"/>
              </a:rPr>
              <a:t>result of machine learning way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Another csv is </a:t>
            </a:r>
            <a:r>
              <a:rPr lang="en-US" altLang="zh-CN" dirty="0" smtClean="0">
                <a:latin typeface="Consolas" panose="020B0609020204030204" pitchFamily="49" charset="0"/>
              </a:rPr>
              <a:t>for old </a:t>
            </a:r>
            <a:r>
              <a:rPr lang="en-US" altLang="zh-CN" dirty="0">
                <a:latin typeface="Consolas" panose="020B0609020204030204" pitchFamily="49" charset="0"/>
              </a:rPr>
              <a:t>school way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 example running the analyzer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How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Summary of Analyzing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tuple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</a:t>
              </a: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well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error </a:t>
              </a: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is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error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cause and possible solutions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12704</TotalTime>
  <Words>2571</Words>
  <Application>Microsoft Office PowerPoint</Application>
  <PresentationFormat>On-screen Show (4:3)</PresentationFormat>
  <Paragraphs>629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等线</vt:lpstr>
      <vt:lpstr>宋体</vt:lpstr>
      <vt:lpstr>Arial</vt:lpstr>
      <vt:lpstr>Calibri</vt:lpstr>
      <vt:lpstr>Cambria Math</vt:lpstr>
      <vt:lpstr>Consolas</vt:lpstr>
      <vt:lpstr>DejaVu Sans Mono</vt:lpstr>
      <vt:lpstr>Fira Code</vt:lpstr>
      <vt:lpstr>Fira Mono</vt:lpstr>
      <vt:lpstr>Times New Roman</vt:lpstr>
      <vt:lpstr>BroadcomLTD_16x9</vt:lpstr>
      <vt:lpstr>PowerPoint Presentation</vt:lpstr>
      <vt:lpstr>AGENDA</vt:lpstr>
      <vt:lpstr>PowerPoint Presentation</vt:lpstr>
      <vt:lpstr>Demo</vt:lpstr>
      <vt:lpstr>Demo: Running Environment and Code Repo</vt:lpstr>
      <vt:lpstr>Demo: How to Use</vt:lpstr>
      <vt:lpstr>Demo: Summary of Analyzing</vt:lpstr>
      <vt:lpstr>PowerPoint Presentation</vt:lpstr>
      <vt:lpstr>The Big Picture</vt:lpstr>
      <vt:lpstr>PowerPoint Presentation</vt:lpstr>
      <vt:lpstr>What is Log Parsing &amp; Why is it Required</vt:lpstr>
      <vt:lpstr>Parsing Algorithm Overview</vt:lpstr>
      <vt:lpstr>Parsing Algorithm Overview, cont.</vt:lpstr>
      <vt:lpstr>Parsing Algorithm, Drain</vt:lpstr>
      <vt:lpstr>Parsing Algorithm, Drain, cont.</vt:lpstr>
      <vt:lpstr>Parsing Results</vt:lpstr>
      <vt:lpstr>PowerPoint Presentation</vt:lpstr>
      <vt:lpstr>Why Pre-process the Raw Logs</vt:lpstr>
      <vt:lpstr>Why Pre-process the Raw Logs, cont.</vt:lpstr>
      <vt:lpstr>Pre-processing Results</vt:lpstr>
      <vt:lpstr>PowerPoint Presentation</vt:lpstr>
      <vt:lpstr>The Big Picture</vt:lpstr>
      <vt:lpstr>Anomaly Detection Overview</vt:lpstr>
      <vt:lpstr>An Example of How ML (Bayes &amp; DecisionTree) Works</vt:lpstr>
      <vt:lpstr>Label the Train Dataset</vt:lpstr>
      <vt:lpstr>Log Feature Extraction (widowing, weighting)</vt:lpstr>
      <vt:lpstr>Train and Predict</vt:lpstr>
      <vt:lpstr>Locate Where the Errors are in Raw Log File</vt:lpstr>
      <vt:lpstr>PowerPoint Presentation</vt:lpstr>
      <vt:lpstr>The Big Picture</vt:lpstr>
      <vt:lpstr>How it Works</vt:lpstr>
      <vt:lpstr>The Template and its Id</vt:lpstr>
      <vt:lpstr>Parameter extracting</vt:lpstr>
      <vt:lpstr>The Knowledgebase</vt:lpstr>
      <vt:lpstr>ML vs. Old School</vt:lpstr>
      <vt:lpstr>Improvement works</vt:lpstr>
      <vt:lpstr>References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189</cp:revision>
  <dcterms:created xsi:type="dcterms:W3CDTF">2019-09-18T03:29:51Z</dcterms:created>
  <dcterms:modified xsi:type="dcterms:W3CDTF">2019-10-09T09:58:13Z</dcterms:modified>
</cp:coreProperties>
</file>