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E6A4B-87EC-4098-9EC8-04CC21B02322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4974B-2605-4692-A133-2B94AD74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01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9949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836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314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04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51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569F-C773-4BD1-A688-2233665607DA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3C12-CE36-4FB7-AF56-3683274D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8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569F-C773-4BD1-A688-2233665607DA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3C12-CE36-4FB7-AF56-3683274D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0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569F-C773-4BD1-A688-2233665607DA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3C12-CE36-4FB7-AF56-3683274D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18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830033" y="2655767"/>
            <a:ext cx="65320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6133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6133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6133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6133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6133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6133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6133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6133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6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" name="Google Shape;12;p2"/>
          <p:cNvGrpSpPr/>
          <p:nvPr/>
        </p:nvGrpSpPr>
        <p:grpSpPr>
          <a:xfrm>
            <a:off x="743929" y="-12"/>
            <a:ext cx="2086112" cy="37667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9675158" y="-540737"/>
            <a:ext cx="1390929" cy="3642753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703135" y="3690821"/>
            <a:ext cx="1852856" cy="3258923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9159335" y="3216091"/>
            <a:ext cx="2358211" cy="3641927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6219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8128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609600" y="782633"/>
            <a:ext cx="6851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609600" y="2229733"/>
            <a:ext cx="3325600" cy="4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4135536" y="2229733"/>
            <a:ext cx="3325600" cy="4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  <p:grpSp>
        <p:nvGrpSpPr>
          <p:cNvPr id="118" name="Google Shape;118;p6"/>
          <p:cNvGrpSpPr/>
          <p:nvPr/>
        </p:nvGrpSpPr>
        <p:grpSpPr>
          <a:xfrm>
            <a:off x="8652201" y="0"/>
            <a:ext cx="2510300" cy="32616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8651933" y="4375184"/>
            <a:ext cx="2865851" cy="24828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2769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11744000" y="2944372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8128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609600" y="782633"/>
            <a:ext cx="6851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609600" y="2209800"/>
            <a:ext cx="6851600" cy="42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8562987" y="-83"/>
            <a:ext cx="2203300" cy="302700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9474851" y="3566485"/>
            <a:ext cx="2068116" cy="3291500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4460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3501800" y="2517533"/>
            <a:ext cx="5188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3501800" y="4193139"/>
            <a:ext cx="5188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9941359" y="386673"/>
            <a:ext cx="1631643" cy="2869620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961385" y="3419782"/>
            <a:ext cx="1475128" cy="3397897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147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569F-C773-4BD1-A688-2233665607DA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3C12-CE36-4FB7-AF56-3683274D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1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569F-C773-4BD1-A688-2233665607DA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3C12-CE36-4FB7-AF56-3683274D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569F-C773-4BD1-A688-2233665607DA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3C12-CE36-4FB7-AF56-3683274D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7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569F-C773-4BD1-A688-2233665607DA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3C12-CE36-4FB7-AF56-3683274D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0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569F-C773-4BD1-A688-2233665607DA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3C12-CE36-4FB7-AF56-3683274D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7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569F-C773-4BD1-A688-2233665607DA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3C12-CE36-4FB7-AF56-3683274D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2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569F-C773-4BD1-A688-2233665607DA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3C12-CE36-4FB7-AF56-3683274D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569F-C773-4BD1-A688-2233665607DA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3C12-CE36-4FB7-AF56-3683274D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5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7569F-C773-4BD1-A688-2233665607DA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B3C12-CE36-4FB7-AF56-3683274DC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6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sdy" TargetMode="External"/><Relationship Id="rId2" Type="http://schemas.openxmlformats.org/officeDocument/2006/relationships/hyperlink" Target="https://github.com/crysdy/Tugas-besar-data-mining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github.com/kstudylife22" TargetMode="External"/><Relationship Id="rId4" Type="http://schemas.openxmlformats.org/officeDocument/2006/relationships/hyperlink" Target="https://github.com/hayilha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Shill+Bidding+Datas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830033" y="2655767"/>
            <a:ext cx="65320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THIS IS YOUR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555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2909521"/>
            <a:ext cx="8769595" cy="159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86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500009" y="522355"/>
            <a:ext cx="68516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3200" dirty="0" err="1"/>
              <a:t>Menentukan</a:t>
            </a:r>
            <a:r>
              <a:rPr lang="en-US" sz="3200" dirty="0"/>
              <a:t> Model </a:t>
            </a:r>
            <a:r>
              <a:rPr lang="en-US" sz="3200" dirty="0" err="1"/>
              <a:t>dari</a:t>
            </a:r>
            <a:r>
              <a:rPr lang="en-US" sz="3200" dirty="0"/>
              <a:t> Dataset</a:t>
            </a:r>
            <a:endParaRPr sz="3200"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11744000" y="2944372"/>
            <a:ext cx="448000" cy="96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11</a:t>
            </a:fld>
            <a:endParaRPr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225" y="2184398"/>
            <a:ext cx="8980153" cy="248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88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12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74437" y="1925833"/>
            <a:ext cx="6397600" cy="44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64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13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983671" y="1925833"/>
            <a:ext cx="6719455" cy="3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13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14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67" dirty="0" err="1"/>
              <a:t>Menampilkan</a:t>
            </a:r>
            <a:r>
              <a:rPr lang="en-US" sz="2667" dirty="0"/>
              <a:t> </a:t>
            </a:r>
            <a:r>
              <a:rPr lang="en-US" sz="2667" dirty="0" err="1"/>
              <a:t>pohon</a:t>
            </a:r>
            <a:r>
              <a:rPr lang="en-US" sz="2667" dirty="0"/>
              <a:t> </a:t>
            </a:r>
            <a:r>
              <a:rPr lang="en-US" sz="2667" dirty="0" err="1"/>
              <a:t>keputusan</a:t>
            </a:r>
            <a:endParaRPr lang="en-US" sz="2667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97" y="2944373"/>
            <a:ext cx="917068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11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15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925833"/>
            <a:ext cx="8132618" cy="466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0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16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Meentukan</a:t>
            </a:r>
            <a:r>
              <a:rPr lang="en-US" dirty="0" smtClean="0"/>
              <a:t> Data Testing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15" y="2944372"/>
            <a:ext cx="4839376" cy="292141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88" y="3391332"/>
            <a:ext cx="4699656" cy="863720"/>
          </a:xfrm>
          <a:prstGeom prst="rect">
            <a:avLst/>
          </a:prstGeom>
        </p:spPr>
      </p:pic>
      <p:cxnSp>
        <p:nvCxnSpPr>
          <p:cNvPr id="8" name="Elbow Connector 7"/>
          <p:cNvCxnSpPr/>
          <p:nvPr/>
        </p:nvCxnSpPr>
        <p:spPr>
          <a:xfrm>
            <a:off x="5397357" y="3090444"/>
            <a:ext cx="1917843" cy="116460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461200" y="3913973"/>
            <a:ext cx="2443088" cy="1433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Kode</a:t>
            </a:r>
            <a:r>
              <a:rPr lang="en-US" sz="2400" dirty="0"/>
              <a:t> program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menentukan</a:t>
            </a:r>
            <a:r>
              <a:rPr lang="en-US" sz="2400" dirty="0"/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1901139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17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83" y="2677636"/>
            <a:ext cx="5385552" cy="266737"/>
          </a:xfrm>
          <a:prstGeom prst="rect">
            <a:avLst/>
          </a:prstGeom>
        </p:spPr>
      </p:pic>
      <p:cxnSp>
        <p:nvCxnSpPr>
          <p:cNvPr id="8" name="Elbow Connector 7"/>
          <p:cNvCxnSpPr/>
          <p:nvPr/>
        </p:nvCxnSpPr>
        <p:spPr>
          <a:xfrm>
            <a:off x="5931613" y="2677635"/>
            <a:ext cx="1529587" cy="95256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739866" y="3376232"/>
            <a:ext cx="2191820" cy="1144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Kode</a:t>
            </a:r>
            <a:r>
              <a:rPr lang="en-US" sz="2400" dirty="0"/>
              <a:t> </a:t>
            </a:r>
            <a:r>
              <a:rPr lang="en-US" sz="2400" dirty="0" err="1"/>
              <a:t>progra</a:t>
            </a:r>
            <a:r>
              <a:rPr lang="en-US" sz="2400" dirty="0"/>
              <a:t>,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prediksi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83" y="3033503"/>
            <a:ext cx="4181264" cy="47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74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18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Dataset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87" y="2207670"/>
            <a:ext cx="5614184" cy="7367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786" y="3429172"/>
            <a:ext cx="8774903" cy="104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76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19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Repositori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github.com/crysdy/Tugas-besar-data-mining</a:t>
            </a:r>
            <a:endParaRPr lang="en-US" dirty="0" smtClean="0"/>
          </a:p>
          <a:p>
            <a:pPr marL="101598" indent="0" algn="ctr">
              <a:buNone/>
            </a:pPr>
            <a:r>
              <a:rPr lang="en-US" dirty="0" err="1" smtClean="0"/>
              <a:t>Repositori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github.com/crysdy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github.com/hayilham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github.com/kstudylife22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075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609600" y="782633"/>
            <a:ext cx="68516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lvl="0" algn="ctr"/>
            <a:r>
              <a:rPr lang="en-US" dirty="0">
                <a:latin typeface="Miriam Libre" panose="020B0604020202020204" charset="-79"/>
                <a:cs typeface="Miriam Libre" panose="020B0604020202020204" charset="-79"/>
              </a:rPr>
              <a:t>Dataset</a:t>
            </a:r>
            <a:endParaRPr dirty="0">
              <a:latin typeface="Miriam Libre" panose="020B0604020202020204" charset="-79"/>
              <a:cs typeface="Miriam Libre" panose="020B0604020202020204" charset="-79"/>
            </a:endParaRPr>
          </a:p>
        </p:txBody>
      </p:sp>
      <p:sp>
        <p:nvSpPr>
          <p:cNvPr id="246" name="Google Shape;246;p14"/>
          <p:cNvSpPr txBox="1">
            <a:spLocks noGrp="1"/>
          </p:cNvSpPr>
          <p:nvPr>
            <p:ph type="body" idx="2"/>
          </p:nvPr>
        </p:nvSpPr>
        <p:spPr>
          <a:xfrm>
            <a:off x="609601" y="1794554"/>
            <a:ext cx="6851535" cy="337718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1600" dirty="0"/>
              <a:t>Link Dataset</a:t>
            </a:r>
          </a:p>
          <a:p>
            <a:pPr marL="0" indent="0">
              <a:buNone/>
            </a:pPr>
            <a:r>
              <a:rPr lang="en-US" sz="1600" dirty="0" smtClean="0">
                <a:hlinkClick r:id="rId3"/>
              </a:rPr>
              <a:t>archive.ics.uci.edu/ml/datasets/</a:t>
            </a:r>
            <a:r>
              <a:rPr lang="en-US" sz="1600" dirty="0" err="1" smtClean="0">
                <a:hlinkClick r:id="rId3"/>
              </a:rPr>
              <a:t>Shill+Bidding+Dataset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1600" b="1" dirty="0">
              <a:solidFill>
                <a:srgbClr val="000000"/>
              </a:solidFill>
            </a:endParaRPr>
          </a:p>
        </p:txBody>
      </p:sp>
      <p:sp>
        <p:nvSpPr>
          <p:cNvPr id="248" name="Google Shape;248;p14"/>
          <p:cNvSpPr txBox="1">
            <a:spLocks noGrp="1"/>
          </p:cNvSpPr>
          <p:nvPr>
            <p:ph type="body" idx="2"/>
          </p:nvPr>
        </p:nvSpPr>
        <p:spPr>
          <a:xfrm>
            <a:off x="609600" y="5207900"/>
            <a:ext cx="6851600" cy="152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600" dirty="0">
              <a:solidFill>
                <a:srgbClr val="4F4A9E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600" dirty="0">
              <a:solidFill>
                <a:srgbClr val="4F4A9E"/>
              </a:solidFill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51" y="3654312"/>
            <a:ext cx="79438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44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20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96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3501800" y="2517533"/>
            <a:ext cx="51884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1.</a:t>
            </a:r>
            <a:endParaRPr dirty="0"/>
          </a:p>
          <a:p>
            <a:r>
              <a:rPr lang="en"/>
              <a:t>TRANSITION HEADLINE</a:t>
            </a:r>
            <a:endParaRPr dirty="0"/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1"/>
          </p:nvPr>
        </p:nvSpPr>
        <p:spPr>
          <a:xfrm>
            <a:off x="3501800" y="4193139"/>
            <a:ext cx="5188400" cy="10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/>
              <a:t>Let’s start with the first set of slides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872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6851600" cy="11432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201"/>
            <a:ext cx="8102885" cy="4628281"/>
          </a:xfrm>
        </p:spPr>
        <p:txBody>
          <a:bodyPr/>
          <a:lstStyle/>
          <a:p>
            <a:r>
              <a:rPr lang="en-US" sz="1600" b="1" dirty="0"/>
              <a:t>Attribute Information:</a:t>
            </a:r>
            <a:endParaRPr lang="en-US" sz="1600" dirty="0"/>
          </a:p>
          <a:p>
            <a:r>
              <a:rPr lang="en-US" sz="1600" dirty="0"/>
              <a:t>Record ID: Unique identifier of a record in the dataset.</a:t>
            </a:r>
            <a:br>
              <a:rPr lang="en-US" sz="1600" dirty="0"/>
            </a:br>
            <a:r>
              <a:rPr lang="en-US" sz="1600" dirty="0"/>
              <a:t>Auction ID: Unique identifier of an auction.</a:t>
            </a:r>
            <a:br>
              <a:rPr lang="en-US" sz="1600" dirty="0"/>
            </a:br>
            <a:r>
              <a:rPr lang="en-US" sz="1600" dirty="0"/>
              <a:t>Bidder ID: Unique identifier of a bidder.</a:t>
            </a:r>
            <a:br>
              <a:rPr lang="en-US" sz="1600" dirty="0"/>
            </a:br>
            <a:r>
              <a:rPr lang="en-US" sz="1600" dirty="0"/>
              <a:t>Bidder Tendency: A shill bidder participates exclusively in auctions of few sellers rather than a diversified lot. This is a collusive act involving the fraudulent seller and an accomplice.</a:t>
            </a:r>
            <a:br>
              <a:rPr lang="en-US" sz="1600" dirty="0"/>
            </a:br>
            <a:r>
              <a:rPr lang="en-US" sz="1600" dirty="0"/>
              <a:t>Bidding Ratio: A shill bidder participates more frequently to raise the auction price and attract higher bids from legitimate participants.</a:t>
            </a:r>
            <a:br>
              <a:rPr lang="en-US" sz="1600" dirty="0"/>
            </a:br>
            <a:r>
              <a:rPr lang="en-US" sz="1600" dirty="0"/>
              <a:t>Successive Outbidding: A shill bidder successively outbids himself even though he is the current winner to increase the price gradually with small consecutive increments.</a:t>
            </a:r>
            <a:br>
              <a:rPr lang="en-US" sz="1600" dirty="0"/>
            </a:br>
            <a:r>
              <a:rPr lang="en-US" sz="1600" dirty="0"/>
              <a:t>Last Bidding: A shill bidder becomes inactive at the last stage of the auction (more than 90\% of the auction duration) to avoid winning the auction.</a:t>
            </a:r>
            <a:br>
              <a:rPr lang="en-US" sz="1600" dirty="0"/>
            </a:br>
            <a:r>
              <a:rPr lang="en-US" sz="1600" dirty="0"/>
              <a:t>Auction Bids: Auctions with SB activities tend to have a much higher number of bids than the average of bids in concurrent auctions.</a:t>
            </a:r>
            <a:br>
              <a:rPr lang="en-US" sz="1600" dirty="0"/>
            </a:br>
            <a:r>
              <a:rPr lang="en-US" sz="1600" dirty="0"/>
              <a:t>Auction Starting Price: a shill bidder usually offers a small starting price to attract legitimate bidders into the auction.</a:t>
            </a:r>
            <a:br>
              <a:rPr lang="en-US" sz="1600" dirty="0"/>
            </a:br>
            <a:r>
              <a:rPr lang="en-US" sz="1600" dirty="0"/>
              <a:t>Early Bidding: A shill bidder tends to bid pretty early in the auction (less than 25\% of the auction duration) to get the attention of auction users.</a:t>
            </a:r>
            <a:br>
              <a:rPr lang="en-US" sz="1600" dirty="0"/>
            </a:br>
            <a:r>
              <a:rPr lang="en-US" sz="1600" dirty="0"/>
              <a:t>Winning Ratio: A shill bidder competes in many auctions but hardly wins any auctions.</a:t>
            </a:r>
            <a:br>
              <a:rPr lang="en-US" sz="1600" dirty="0"/>
            </a:br>
            <a:r>
              <a:rPr lang="en-US" sz="1600" dirty="0"/>
              <a:t>Auction Duration: How long an auction lasted.</a:t>
            </a:r>
            <a:br>
              <a:rPr lang="en-US" sz="1600" dirty="0"/>
            </a:br>
            <a:r>
              <a:rPr lang="en-US" sz="1600" dirty="0"/>
              <a:t>Class: 0 for normal </a:t>
            </a:r>
            <a:r>
              <a:rPr lang="en-US" sz="1600" dirty="0" err="1"/>
              <a:t>behaviour</a:t>
            </a:r>
            <a:r>
              <a:rPr lang="en-US" sz="1600" dirty="0"/>
              <a:t> bidding; 1 for otherwise.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403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Kolom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25834"/>
            <a:ext cx="8774131" cy="4510700"/>
          </a:xfrm>
        </p:spPr>
        <p:txBody>
          <a:bodyPr/>
          <a:lstStyle/>
          <a:p>
            <a:pPr marL="0" indent="0" defTabSz="914377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dirty="0" err="1">
                <a:solidFill>
                  <a:srgbClr val="202124"/>
                </a:solidFill>
                <a:latin typeface="Google Sans"/>
              </a:rPr>
              <a:t>Atribut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 target </a:t>
            </a:r>
            <a:r>
              <a:rPr lang="en-US" dirty="0" err="1">
                <a:solidFill>
                  <a:srgbClr val="202124"/>
                </a:solidFill>
                <a:latin typeface="Google Sans"/>
              </a:rPr>
              <a:t>untuk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Google Sans"/>
              </a:rPr>
              <a:t>klasifikasi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Google Sans"/>
              </a:rPr>
              <a:t>adalah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Google Sans"/>
              </a:rPr>
              <a:t>Kategori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 </a:t>
            </a:r>
          </a:p>
          <a:p>
            <a:pPr marL="0" indent="0" defTabSz="914377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(donor </a:t>
            </a:r>
            <a:r>
              <a:rPr lang="en-US" dirty="0" err="1">
                <a:solidFill>
                  <a:srgbClr val="202124"/>
                </a:solidFill>
                <a:latin typeface="Google Sans"/>
              </a:rPr>
              <a:t>darah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 vs. Hepatitis C (</a:t>
            </a:r>
            <a:r>
              <a:rPr lang="en-US" dirty="0" err="1">
                <a:solidFill>
                  <a:srgbClr val="202124"/>
                </a:solidFill>
                <a:latin typeface="Google Sans"/>
              </a:rPr>
              <a:t>termasuk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Google Sans"/>
              </a:rPr>
              <a:t>perkembangannya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 ('</a:t>
            </a:r>
            <a:r>
              <a:rPr lang="en-US" dirty="0" err="1">
                <a:solidFill>
                  <a:srgbClr val="202124"/>
                </a:solidFill>
                <a:latin typeface="Google Sans"/>
              </a:rPr>
              <a:t>hanya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' Hepatitis C, Fibrosis, </a:t>
            </a:r>
            <a:r>
              <a:rPr lang="en-US" dirty="0" err="1">
                <a:solidFill>
                  <a:srgbClr val="202124"/>
                </a:solidFill>
                <a:latin typeface="Google Sans"/>
              </a:rPr>
              <a:t>Sirosis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).</a:t>
            </a:r>
            <a:r>
              <a:rPr lang="en-US" sz="1333" dirty="0"/>
              <a:t> </a:t>
            </a:r>
            <a:endParaRPr lang="en-US" sz="2133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04" y="3507310"/>
            <a:ext cx="8313916" cy="263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2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068531"/>
            <a:ext cx="7308351" cy="4368003"/>
          </a:xfrm>
        </p:spPr>
        <p:txBody>
          <a:bodyPr/>
          <a:lstStyle/>
          <a:p>
            <a:r>
              <a:rPr lang="en-US" b="1" dirty="0"/>
              <a:t>Classification </a:t>
            </a:r>
            <a:r>
              <a:rPr lang="en-US" b="1" dirty="0" err="1"/>
              <a:t>adalah</a:t>
            </a:r>
            <a:r>
              <a:rPr lang="en-US" b="1" dirty="0"/>
              <a:t> </a:t>
            </a:r>
            <a:r>
              <a:rPr lang="en-US" b="1" dirty="0" err="1"/>
              <a:t>tindakan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memberikan</a:t>
            </a:r>
            <a:r>
              <a:rPr lang="en-US" b="1" dirty="0"/>
              <a:t> </a:t>
            </a:r>
            <a:r>
              <a:rPr lang="en-US" b="1" dirty="0" err="1"/>
              <a:t>kelompok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setiap</a:t>
            </a:r>
            <a:r>
              <a:rPr lang="en-US" b="1" dirty="0"/>
              <a:t> </a:t>
            </a:r>
            <a:r>
              <a:rPr lang="en-US" b="1" dirty="0" err="1"/>
              <a:t>keadaan</a:t>
            </a:r>
            <a:r>
              <a:rPr lang="en-US" dirty="0"/>
              <a:t>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sekelompok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,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class attribute.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butuh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model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class attribute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input attribute.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143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C5.0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25835"/>
            <a:ext cx="6851601" cy="4510699"/>
          </a:xfrm>
        </p:spPr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 </a:t>
            </a:r>
            <a:r>
              <a:rPr lang="en-US" b="1" dirty="0"/>
              <a:t>C5</a:t>
            </a:r>
            <a:r>
              <a:rPr lang="en-US" dirty="0"/>
              <a:t>.</a:t>
            </a:r>
            <a:r>
              <a:rPr lang="en-US" b="1" dirty="0"/>
              <a:t>0</a:t>
            </a:r>
            <a:r>
              <a:rPr lang="en-US" dirty="0"/>
              <a:t> 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memproses</a:t>
            </a:r>
            <a:r>
              <a:rPr lang="en-US" dirty="0"/>
              <a:t> data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.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184 data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96.08%.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297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66538"/>
            <a:ext cx="7195440" cy="310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8</a:t>
            </a:fld>
            <a:endParaRPr lang="en"/>
          </a:p>
        </p:txBody>
      </p:sp>
      <p:pic>
        <p:nvPicPr>
          <p:cNvPr id="6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61" y="2305318"/>
            <a:ext cx="7305489" cy="25769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575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9</a:t>
            </a:fld>
            <a:endParaRPr lang="en"/>
          </a:p>
        </p:txBody>
      </p:sp>
      <p:pic>
        <p:nvPicPr>
          <p:cNvPr id="6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378" y="1925833"/>
            <a:ext cx="5050823" cy="43513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3957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188</Words>
  <Application>Microsoft Office PowerPoint</Application>
  <PresentationFormat>Widescreen</PresentationFormat>
  <Paragraphs>59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Google Sans</vt:lpstr>
      <vt:lpstr>Miriam Libre</vt:lpstr>
      <vt:lpstr>Times New Roman</vt:lpstr>
      <vt:lpstr>Office Theme</vt:lpstr>
      <vt:lpstr>THIS IS YOUR PRESENTATION TITLE</vt:lpstr>
      <vt:lpstr>Dataset</vt:lpstr>
      <vt:lpstr>Informasi Dataset</vt:lpstr>
      <vt:lpstr>Informasi Kolom</vt:lpstr>
      <vt:lpstr>Metode yang digunakan</vt:lpstr>
      <vt:lpstr>Algoritma C5.0</vt:lpstr>
      <vt:lpstr>Full Code</vt:lpstr>
      <vt:lpstr>Menentukan Lokasi Kerja</vt:lpstr>
      <vt:lpstr>Instalasi Packages</vt:lpstr>
      <vt:lpstr>Impor Dataset</vt:lpstr>
      <vt:lpstr>Menentukan Model dari Dataset</vt:lpstr>
      <vt:lpstr>Console</vt:lpstr>
      <vt:lpstr>Console</vt:lpstr>
      <vt:lpstr>Menampilkan pohon keputusan</vt:lpstr>
      <vt:lpstr>Decision Tree</vt:lpstr>
      <vt:lpstr>Meentukan Data Testing</vt:lpstr>
      <vt:lpstr>Menentukan Prediksi</vt:lpstr>
      <vt:lpstr>Hasil prediksi Dataset</vt:lpstr>
      <vt:lpstr>Repositori Github</vt:lpstr>
      <vt:lpstr>PowerPoint Presentation</vt:lpstr>
      <vt:lpstr>1. TRANSITION HEADLINE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5</cp:revision>
  <dcterms:created xsi:type="dcterms:W3CDTF">2021-01-17T10:42:00Z</dcterms:created>
  <dcterms:modified xsi:type="dcterms:W3CDTF">2021-01-17T11:34:10Z</dcterms:modified>
</cp:coreProperties>
</file>