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1"/>
  </p:normalViewPr>
  <p:slideViewPr>
    <p:cSldViewPr snapToGrid="0">
      <p:cViewPr varScale="1">
        <p:scale>
          <a:sx n="129" d="100"/>
          <a:sy n="129" d="100"/>
        </p:scale>
        <p:origin x="2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F317-6EA8-EEBF-CE88-BB9857FD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EB0B7-21CE-B357-F412-A0715F6B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06C5-DFAC-249E-540A-3B0F05AC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BD6-05CE-7E66-81B2-6EF02669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8088-38CC-0EB8-8CE5-773C4AB0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4F8C-24E6-6952-D59B-7A2B730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3D488-0782-62F3-4ADD-7097F0CA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8AD3-93CA-8E02-1DC9-846C921A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DE1F-A051-65F2-F51A-64E6E78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113A-7193-1800-62A8-97AF4938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1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3DE85-0E09-BBBF-BDE1-F1353388A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AD580-6D45-7467-1C1A-1B2A6EA25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96FE-3A0A-B178-A389-9F8EB678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750F8-AED9-8327-EA02-B5961DE3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96EB-0F19-1917-E0A2-7A93D195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F4A6-D037-5E67-7EFE-9D003559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06E8-3DED-C1BB-136C-651BD20E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E210-1CB6-6376-57DC-C42B10C8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7041-E900-50B1-A9E5-828142BA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AF29-EB19-A1A6-F9E3-69285F0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82A7-71D2-BE95-00A4-BE36B50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2D21D-97F4-C92F-AE92-C1B96982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C1E3-8C82-F0F4-4139-0A55C077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A9D0-7106-FC03-DD49-039D63C1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5B2A-E6DE-A025-2E7B-9D76633D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107-449C-B329-D954-9CA2392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ADB4-FF70-33BE-C133-E9989E0CD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153E6-0557-6E32-3208-894E8DF4F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3CD3-D936-5965-B6DC-6FA7F1A0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09AB2-F379-2D2E-313E-75FCDAD5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360F-3026-20F8-FBF9-D218125B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B4B6-2203-FC9D-A861-13578C75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D06B9-5AAF-9BB9-92BA-F3910BDB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3949-4589-D704-3D6C-EE80586E3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91090-C657-26F7-E5A5-DEA98861C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2211C-176E-180B-C1D1-A52A375C2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73618-3057-8304-5D54-A9B6617A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F4C8-925F-2053-D703-67FF787B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81730-462B-9F44-F265-CA47441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D4F0-1192-A01D-036D-501974A8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37148-BAFB-4BE5-FC8E-807AD51D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3D4E7-43AB-69F3-435F-9F5F4DAF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5C27A-630A-F3C1-31BC-79E6A4ED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CEC0C-41C8-FDA1-4FF9-BEFE4044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EBB60-3305-7581-C8FF-C922C2DB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F7D72-2013-D892-374C-A2EC96AD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C306-1B72-CCEC-3E9B-B1ABA616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1D39-023D-2D4F-5E63-8AFE7E11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C33CD-3046-A310-CCF7-7BDA04630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46C03-1026-3C2F-41E6-3423F87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8D99-CC94-89BF-2E6B-F685FF57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87B91-2EF1-B0DC-980D-80CF53E5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DED2-F0A5-F004-16F2-AA4E6340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840A5-93EF-7564-265E-F89778942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320F5-5B06-3304-322C-707228030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A46AA-1B4A-4012-CF92-A7D24B3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C47A4-4AEC-76C8-A641-1BF394A6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7FBF-5972-464E-9C84-04D6AC04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C8365-16AF-3B91-5B82-A9000724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27090-3D78-05EC-3912-57CCE0FC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B926-C72B-672C-214F-ECE18D2FA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487A-5351-9D4B-87ED-507969B914B3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166E-9F40-6789-2DBA-D9E7A9114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C2BD1-A39C-36AB-A749-2A1F80811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3EE3-1F51-533B-C184-3F35C15CA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7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Engineering Medical Images for Improved Interoperability and Patient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B5F7-EEC1-4373-64D9-69AD4CCBE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4345"/>
            <a:ext cx="9144000" cy="1655762"/>
          </a:xfrm>
        </p:spPr>
        <p:txBody>
          <a:bodyPr/>
          <a:lstStyle/>
          <a:p>
            <a:r>
              <a:rPr lang="en-US" dirty="0"/>
              <a:t>Ian Hay</a:t>
            </a:r>
          </a:p>
          <a:p>
            <a:r>
              <a:rPr lang="en-US" dirty="0"/>
              <a:t>Professor John </a:t>
            </a:r>
            <a:r>
              <a:rPr lang="en-US" dirty="0" err="1"/>
              <a:t>Rachlin</a:t>
            </a:r>
            <a:endParaRPr lang="en-US" dirty="0"/>
          </a:p>
          <a:p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September</a:t>
            </a:r>
            <a:r>
              <a:rPr lang="en-US" baseline="30000" dirty="0"/>
              <a:t>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8600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28C1-39D4-65C7-0A81-138EFD3E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Medical Image 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80ED-1801-BCA5-381B-4791E0F1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Images can be multi-dimensional</a:t>
            </a:r>
          </a:p>
          <a:p>
            <a:pPr lvl="1"/>
            <a:r>
              <a:rPr lang="en-US" dirty="0"/>
              <a:t>2D : X-Ray</a:t>
            </a:r>
          </a:p>
          <a:p>
            <a:pPr lvl="1"/>
            <a:r>
              <a:rPr lang="en-US" dirty="0"/>
              <a:t>3D : CT Scan</a:t>
            </a:r>
          </a:p>
          <a:p>
            <a:pPr lvl="1"/>
            <a:r>
              <a:rPr lang="en-US" dirty="0"/>
              <a:t>4D : MRIs taken across time</a:t>
            </a:r>
          </a:p>
          <a:p>
            <a:r>
              <a:rPr lang="en-US" dirty="0"/>
              <a:t>Medical Images are sensitive data</a:t>
            </a:r>
          </a:p>
          <a:p>
            <a:pPr lvl="1"/>
            <a:r>
              <a:rPr lang="en-US" dirty="0"/>
              <a:t>Contain identifying patient information and health data</a:t>
            </a:r>
          </a:p>
          <a:p>
            <a:pPr lvl="1"/>
            <a:r>
              <a:rPr lang="en-US" dirty="0"/>
              <a:t>Represents one of the biggest targets for cybersecurity breaches</a:t>
            </a:r>
          </a:p>
          <a:p>
            <a:r>
              <a:rPr lang="en-US" dirty="0"/>
              <a:t>Medical Images can be incredibly complex</a:t>
            </a:r>
          </a:p>
          <a:p>
            <a:pPr lvl="1"/>
            <a:r>
              <a:rPr lang="en-US" dirty="0"/>
              <a:t>A single patient may have tens of thousands of images for a single diagnosis</a:t>
            </a:r>
          </a:p>
          <a:p>
            <a:pPr lvl="1"/>
            <a:r>
              <a:rPr lang="en-US" dirty="0"/>
              <a:t>Feature vectors of these images can contain thousands of dimensions</a:t>
            </a:r>
          </a:p>
        </p:txBody>
      </p:sp>
    </p:spTree>
    <p:extLst>
      <p:ext uri="{BB962C8B-B14F-4D97-AF65-F5344CB8AC3E}">
        <p14:creationId xmlns:p14="http://schemas.microsoft.com/office/powerpoint/2010/main" val="167591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1A0A-C368-E9B4-FDE5-D3AE050C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Medical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AAD7-4DEC-1E3E-BF14-6EB812DC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medical data has grown, more hospitals are outsourcing data storage to cloud servers</a:t>
            </a:r>
          </a:p>
          <a:p>
            <a:pPr lvl="1"/>
            <a:r>
              <a:rPr lang="en-US" dirty="0"/>
              <a:t>Data in transfer is most vulnerable</a:t>
            </a:r>
          </a:p>
          <a:p>
            <a:r>
              <a:rPr lang="en-US" dirty="0"/>
              <a:t>Two options to maintain HIPAA compliance:</a:t>
            </a:r>
          </a:p>
          <a:p>
            <a:pPr lvl="1"/>
            <a:r>
              <a:rPr lang="en-US" dirty="0"/>
              <a:t>Encrypt data before sending to storage</a:t>
            </a:r>
          </a:p>
          <a:p>
            <a:pPr lvl="2"/>
            <a:r>
              <a:rPr lang="en-US" dirty="0"/>
              <a:t>Contains full, raw image data</a:t>
            </a:r>
          </a:p>
          <a:p>
            <a:pPr lvl="2"/>
            <a:r>
              <a:rPr lang="en-US" dirty="0"/>
              <a:t>Ensures only key holder has access</a:t>
            </a:r>
          </a:p>
          <a:p>
            <a:pPr lvl="2"/>
            <a:r>
              <a:rPr lang="en-US" dirty="0"/>
              <a:t>Cannot process raw data without downloading on local machine</a:t>
            </a:r>
          </a:p>
          <a:p>
            <a:pPr lvl="1"/>
            <a:r>
              <a:rPr lang="en-US" dirty="0"/>
              <a:t>Anonymize image</a:t>
            </a:r>
          </a:p>
          <a:p>
            <a:pPr lvl="2"/>
            <a:r>
              <a:rPr lang="en-US" dirty="0"/>
              <a:t>Remove identifying features</a:t>
            </a:r>
          </a:p>
          <a:p>
            <a:pPr lvl="2"/>
            <a:r>
              <a:rPr lang="en-US" dirty="0"/>
              <a:t>Able to remotely render image</a:t>
            </a:r>
          </a:p>
          <a:p>
            <a:pPr lvl="2"/>
            <a:r>
              <a:rPr lang="en-US" dirty="0"/>
              <a:t>Not encrypted; does not contain totality of image data</a:t>
            </a:r>
          </a:p>
        </p:txBody>
      </p:sp>
    </p:spTree>
    <p:extLst>
      <p:ext uri="{BB962C8B-B14F-4D97-AF65-F5344CB8AC3E}">
        <p14:creationId xmlns:p14="http://schemas.microsoft.com/office/powerpoint/2010/main" val="54161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AFDB-BD9A-F5CB-5DD5-59FC8276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Difficulties in Transferring Medical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8B2C-2F18-1572-24F8-07211691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Linking raw files to DICOM/rendered formats</a:t>
            </a:r>
          </a:p>
          <a:p>
            <a:pPr lvl="1"/>
            <a:r>
              <a:rPr lang="en-US" dirty="0"/>
              <a:t>There may be many raw files that render to a single DICOM file, and vice-versa</a:t>
            </a:r>
          </a:p>
          <a:p>
            <a:r>
              <a:rPr lang="en-US" dirty="0"/>
              <a:t>Linking reports to images</a:t>
            </a:r>
          </a:p>
          <a:p>
            <a:pPr lvl="1"/>
            <a:r>
              <a:rPr lang="en-US" dirty="0"/>
              <a:t>Reports are necessary to gain full context of the image</a:t>
            </a:r>
          </a:p>
          <a:p>
            <a:pPr lvl="1"/>
            <a:r>
              <a:rPr lang="en-US" dirty="0"/>
              <a:t>May be multiple reports tied to a single image – remains a challenge</a:t>
            </a:r>
          </a:p>
          <a:p>
            <a:r>
              <a:rPr lang="en-US" dirty="0"/>
              <a:t>Linking the patient to their image</a:t>
            </a:r>
          </a:p>
          <a:p>
            <a:pPr lvl="1"/>
            <a:r>
              <a:rPr lang="en-US" dirty="0"/>
              <a:t>Difficulties associated in validating and correcting the patient identifier tied to the image</a:t>
            </a:r>
          </a:p>
          <a:p>
            <a:r>
              <a:rPr lang="en-US" dirty="0"/>
              <a:t>Interoperability of above solutions</a:t>
            </a:r>
          </a:p>
          <a:p>
            <a:pPr lvl="1"/>
            <a:r>
              <a:rPr lang="en-US" dirty="0"/>
              <a:t>EHR data systems have been generated by medical data companies…</a:t>
            </a:r>
          </a:p>
          <a:p>
            <a:pPr lvl="1"/>
            <a:r>
              <a:rPr lang="en-US" dirty="0"/>
              <a:t>But the lack of standardization of solutions to the above problems has contributed to dismal interoperability for medical image transfers, particularly to hospitals/practices outside of the sender’s system</a:t>
            </a:r>
          </a:p>
        </p:txBody>
      </p:sp>
    </p:spTree>
    <p:extLst>
      <p:ext uri="{BB962C8B-B14F-4D97-AF65-F5344CB8AC3E}">
        <p14:creationId xmlns:p14="http://schemas.microsoft.com/office/powerpoint/2010/main" val="27799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AFDB-BD9A-F5CB-5DD5-59FC8276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HIMSS-SIIMs Enterprise Imaging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8B2C-2F18-1572-24F8-07211691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Society for Imaging Informatics in Medicine</a:t>
            </a:r>
          </a:p>
        </p:txBody>
      </p:sp>
    </p:spTree>
    <p:extLst>
      <p:ext uri="{BB962C8B-B14F-4D97-AF65-F5344CB8AC3E}">
        <p14:creationId xmlns:p14="http://schemas.microsoft.com/office/powerpoint/2010/main" val="19475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304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Engineering Medical Images for Improved Interoperability and Patient Security</vt:lpstr>
      <vt:lpstr>Challenges in Medical Image Data Engineering</vt:lpstr>
      <vt:lpstr>Transferring Medical Image Data</vt:lpstr>
      <vt:lpstr>Technical Difficulties in Transferring Medical Images</vt:lpstr>
      <vt:lpstr>HIMSS-SIIMs Enterprise Imaging Community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Medical Images for Improved Interoperability and Patient Security</dc:title>
  <dc:creator>Ian Hay</dc:creator>
  <cp:lastModifiedBy>Ian Hay</cp:lastModifiedBy>
  <cp:revision>35</cp:revision>
  <dcterms:created xsi:type="dcterms:W3CDTF">2022-09-18T14:11:30Z</dcterms:created>
  <dcterms:modified xsi:type="dcterms:W3CDTF">2022-09-26T17:00:07Z</dcterms:modified>
</cp:coreProperties>
</file>