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34384-6950-D84D-881C-5FCAD28C5334}">
          <p14:sldIdLst>
            <p14:sldId id="256"/>
          </p14:sldIdLst>
        </p14:section>
        <p14:section name="Organizations" id="{10E3131E-31C6-2845-98D3-8C2C7A1F677C}">
          <p14:sldIdLst>
            <p14:sldId id="263"/>
            <p14:sldId id="266"/>
          </p14:sldIdLst>
        </p14:section>
        <p14:section name="Corporations" id="{5882008D-48B4-DE48-AA0C-6909811AEB5E}">
          <p14:sldIdLst>
            <p14:sldId id="264"/>
            <p14:sldId id="267"/>
          </p14:sldIdLst>
        </p14:section>
        <p14:section name="Open-Source Projects" id="{4DC90E72-6A24-8E4A-8986-2C8E737E7D8F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0"/>
    <p:restoredTop sz="94660"/>
  </p:normalViewPr>
  <p:slideViewPr>
    <p:cSldViewPr snapToGrid="0">
      <p:cViewPr varScale="1">
        <p:scale>
          <a:sx n="129" d="100"/>
          <a:sy n="129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Developed 6 technical whitepapers for challenges in enterprise medical data, particularly surrounding medical images</a:t>
            </a:r>
          </a:p>
          <a:p>
            <a:r>
              <a:rPr lang="en-US" dirty="0"/>
              <a:t>Host yearly hackathons, workshops, and conferences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A4B-28A2-65EC-2A60-B98F5EB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IHE: Integrating the Health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5E5-7C68-7AAE-1871-67349963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Initiative for healthcare individuals and organizations to improve computer systems integration in medical professions</a:t>
            </a:r>
          </a:p>
          <a:p>
            <a:r>
              <a:rPr lang="en-US" dirty="0"/>
              <a:t>More general and broad organization than HIMSS-SIIM</a:t>
            </a:r>
          </a:p>
          <a:p>
            <a:r>
              <a:rPr lang="en-US" dirty="0"/>
              <a:t>Established cross-enterprise document sharing (XDS) exchange standards</a:t>
            </a:r>
          </a:p>
          <a:p>
            <a:pPr lvl="1"/>
            <a:r>
              <a:rPr lang="en-US" dirty="0"/>
              <a:t> XDS-</a:t>
            </a:r>
            <a:r>
              <a:rPr lang="en-US" dirty="0" err="1"/>
              <a:t>I.b</a:t>
            </a:r>
            <a:r>
              <a:rPr lang="en-US" dirty="0"/>
              <a:t> standard for medical image data sharing</a:t>
            </a:r>
          </a:p>
        </p:txBody>
      </p:sp>
    </p:spTree>
    <p:extLst>
      <p:ext uri="{BB962C8B-B14F-4D97-AF65-F5344CB8AC3E}">
        <p14:creationId xmlns:p14="http://schemas.microsoft.com/office/powerpoint/2010/main" val="33519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A6B-5D69-8616-7A21-6739942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corporations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D4D8-38A4-5B40-369A-4433AF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Offers cloud solutions for medical data storage and retrieval</a:t>
            </a:r>
          </a:p>
          <a:p>
            <a:r>
              <a:rPr lang="en-US" dirty="0"/>
              <a:t>Siemens</a:t>
            </a:r>
          </a:p>
          <a:p>
            <a:pPr lvl="1"/>
            <a:r>
              <a:rPr lang="en-US" dirty="0"/>
              <a:t>Image sharing and archiving software following IHE XDS standards</a:t>
            </a:r>
          </a:p>
          <a:p>
            <a:pPr lvl="1"/>
            <a:r>
              <a:rPr lang="en-US" dirty="0"/>
              <a:t>Integrates DICOM and HL7 standards</a:t>
            </a:r>
          </a:p>
          <a:p>
            <a:r>
              <a:rPr lang="en-US" dirty="0"/>
              <a:t>Phillips</a:t>
            </a:r>
          </a:p>
          <a:p>
            <a:pPr lvl="1"/>
            <a:r>
              <a:rPr lang="en-US" dirty="0"/>
              <a:t>Enterprise image sharing and viewing software with IHE’s XDS standards profile</a:t>
            </a:r>
          </a:p>
        </p:txBody>
      </p:sp>
    </p:spTree>
    <p:extLst>
      <p:ext uri="{BB962C8B-B14F-4D97-AF65-F5344CB8AC3E}">
        <p14:creationId xmlns:p14="http://schemas.microsoft.com/office/powerpoint/2010/main" val="19556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40A-CD07-68C8-8A34-C2FCD30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start-ups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9ED-FB90-5A52-E6B9-A854CE93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NextGen Healthcare</a:t>
            </a:r>
          </a:p>
          <a:p>
            <a:pPr lvl="1"/>
            <a:r>
              <a:rPr lang="en-US" dirty="0"/>
              <a:t>Offers open-source GitHub repo for handling HL7 medical data</a:t>
            </a:r>
          </a:p>
          <a:p>
            <a:pPr lvl="1"/>
            <a:r>
              <a:rPr lang="en-US" dirty="0"/>
              <a:t>Premium software service with FHIR compatibility and “interoperability”</a:t>
            </a:r>
          </a:p>
          <a:p>
            <a:r>
              <a:rPr lang="en-US" dirty="0" err="1"/>
              <a:t>PostDICOM</a:t>
            </a:r>
            <a:endParaRPr lang="en-US" dirty="0"/>
          </a:p>
          <a:p>
            <a:pPr lvl="1"/>
            <a:r>
              <a:rPr lang="en-US" dirty="0"/>
              <a:t>Medical image data sharing &amp; viewing for individuals and small physicians</a:t>
            </a:r>
          </a:p>
          <a:p>
            <a:pPr lvl="1"/>
            <a:r>
              <a:rPr lang="en-US" dirty="0"/>
              <a:t>Offers web interface for data anonymization</a:t>
            </a:r>
          </a:p>
          <a:p>
            <a:r>
              <a:rPr lang="en-US" dirty="0" err="1"/>
              <a:t>Vaultara</a:t>
            </a:r>
            <a:r>
              <a:rPr lang="en-US" dirty="0"/>
              <a:t>, Nuance, </a:t>
            </a:r>
            <a:r>
              <a:rPr lang="en-US" dirty="0" err="1"/>
              <a:t>ShareMedix</a:t>
            </a:r>
            <a:endParaRPr lang="en-US" dirty="0"/>
          </a:p>
          <a:p>
            <a:pPr lvl="1"/>
            <a:r>
              <a:rPr lang="en-US" dirty="0"/>
              <a:t>All offer a data sharing platform for medical images</a:t>
            </a:r>
          </a:p>
          <a:p>
            <a:pPr lvl="1"/>
            <a:r>
              <a:rPr lang="en-US" dirty="0"/>
              <a:t>Unclear on the level of interoperability between members outside the same hospital network</a:t>
            </a:r>
          </a:p>
        </p:txBody>
      </p:sp>
    </p:spTree>
    <p:extLst>
      <p:ext uri="{BB962C8B-B14F-4D97-AF65-F5344CB8AC3E}">
        <p14:creationId xmlns:p14="http://schemas.microsoft.com/office/powerpoint/2010/main" val="37561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A56-9FD6-0C11-FC14-CAF692C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Cancer Institute – Blockchain for Medical Image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1BFA-9335-FDF6-A64B-27D7B85A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PI: Professor </a:t>
            </a:r>
            <a:r>
              <a:rPr lang="en-US" dirty="0" err="1"/>
              <a:t>Jianjing</a:t>
            </a:r>
            <a:r>
              <a:rPr lang="en-US" dirty="0"/>
              <a:t> Li</a:t>
            </a:r>
          </a:p>
          <a:p>
            <a:r>
              <a:rPr lang="en-US" dirty="0"/>
              <a:t>”The project aims to build a blockchain-based information system for medical image sharing between different entities, particularly facilitating image transfer to enable a data library of medical images for an AI/ML application to improve image processing, analysis, reconstruction, and enhancement. We plan to test the system with real image data and assess its performance from a socioeconomic perspective.”</a:t>
            </a:r>
          </a:p>
        </p:txBody>
      </p:sp>
    </p:spTree>
    <p:extLst>
      <p:ext uri="{BB962C8B-B14F-4D97-AF65-F5344CB8AC3E}">
        <p14:creationId xmlns:p14="http://schemas.microsoft.com/office/powerpoint/2010/main" val="11983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37A-7F79-0186-56F5-834DCFB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4FE7-2F28-4F0F-3C96-1F1DA7B3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MedRec</a:t>
            </a:r>
            <a:endParaRPr lang="en-US" dirty="0"/>
          </a:p>
          <a:p>
            <a:pPr lvl="1"/>
            <a:r>
              <a:rPr lang="en-US" dirty="0"/>
              <a:t>Blockchain system for transfer of medical data from distributed systems to  unified patient EHR</a:t>
            </a:r>
          </a:p>
          <a:p>
            <a:r>
              <a:rPr lang="en-US" dirty="0"/>
              <a:t>EHR4CR</a:t>
            </a:r>
          </a:p>
          <a:p>
            <a:pPr lvl="1"/>
            <a:r>
              <a:rPr lang="en-US" dirty="0"/>
              <a:t>EU implemented protocol for sharing medical data with clinical researchers</a:t>
            </a:r>
          </a:p>
          <a:p>
            <a:r>
              <a:rPr lang="en-US" dirty="0"/>
              <a:t>MIFS</a:t>
            </a:r>
          </a:p>
          <a:p>
            <a:pPr lvl="1"/>
            <a:r>
              <a:rPr lang="en-US" dirty="0"/>
              <a:t>Blockchain protocol for storing and sharing medical images cross hospitals using an access-control scheme</a:t>
            </a:r>
          </a:p>
          <a:p>
            <a:r>
              <a:rPr lang="en-US" dirty="0" err="1"/>
              <a:t>EHRChain</a:t>
            </a:r>
            <a:endParaRPr lang="en-US" dirty="0"/>
          </a:p>
          <a:p>
            <a:pPr lvl="1"/>
            <a:r>
              <a:rPr lang="en-US" dirty="0"/>
              <a:t>Blockchain framework to overcome existing barriers in blockchain-based EHR solutions</a:t>
            </a:r>
          </a:p>
        </p:txBody>
      </p:sp>
    </p:spTree>
    <p:extLst>
      <p:ext uri="{BB962C8B-B14F-4D97-AF65-F5344CB8AC3E}">
        <p14:creationId xmlns:p14="http://schemas.microsoft.com/office/powerpoint/2010/main" val="5024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340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HIMSS-SIIMs Enterprise Imaging Community</vt:lpstr>
      <vt:lpstr>IHE: Integrating the Health Enterprise</vt:lpstr>
      <vt:lpstr>Large corporations</vt:lpstr>
      <vt:lpstr>Small start-ups</vt:lpstr>
      <vt:lpstr>National Cancer Institute – Blockchain for Medical Image Sharing</vt:lpstr>
      <vt:lpstr>Blockchain-based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48</cp:revision>
  <dcterms:created xsi:type="dcterms:W3CDTF">2022-09-18T14:11:30Z</dcterms:created>
  <dcterms:modified xsi:type="dcterms:W3CDTF">2022-10-04T00:31:35Z</dcterms:modified>
</cp:coreProperties>
</file>