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C434384-6950-D84D-881C-5FCAD28C5334}">
          <p14:sldIdLst>
            <p14:sldId id="256"/>
          </p14:sldIdLst>
        </p14:section>
        <p14:section name="Blockchain Background" id="{10E3131E-31C6-2845-98D3-8C2C7A1F677C}">
          <p14:sldIdLst>
            <p14:sldId id="257"/>
            <p14:sldId id="258"/>
          </p14:sldIdLst>
        </p14:section>
        <p14:section name="Challenges with EHRs" id="{5882008D-48B4-DE48-AA0C-6909811AEB5E}">
          <p14:sldIdLst>
            <p14:sldId id="259"/>
            <p14:sldId id="260"/>
            <p14:sldId id="261"/>
          </p14:sldIdLst>
        </p14:section>
        <p14:section name="Opportunities for Blockchain in EHRs" id="{6A8A27F7-C468-A742-B7CE-12A252F495CF}">
          <p14:sldIdLst>
            <p14:sldId id="262"/>
            <p14:sldId id="266"/>
          </p14:sldIdLst>
        </p14:section>
        <p14:section name="Open-Source Projects" id="{4DC90E72-6A24-8E4A-8986-2C8E737E7D8F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/>
    <p:restoredTop sz="91706"/>
  </p:normalViewPr>
  <p:slideViewPr>
    <p:cSldViewPr snapToGrid="0">
      <p:cViewPr varScale="1">
        <p:scale>
          <a:sx n="137" d="100"/>
          <a:sy n="137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713E7-8494-1D4E-AB7D-8A7C69C47646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A4626-CCB1-BE4A-9507-52166292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2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96/1359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www.healthit.gov</a:t>
            </a:r>
            <a:r>
              <a:rPr lang="en-US" dirty="0"/>
              <a:t>/data/</a:t>
            </a:r>
            <a:r>
              <a:rPr lang="en-US" dirty="0" err="1"/>
              <a:t>quickstats</a:t>
            </a:r>
            <a:r>
              <a:rPr lang="en-US" dirty="0"/>
              <a:t>/office-based-physician-electronic-health-record-adoption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A4626-CCB1-BE4A-9507-52166292F4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A4626-CCB1-BE4A-9507-52166292F4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1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R. H. </a:t>
            </a:r>
            <a:r>
              <a:rPr lang="en-US" b="1" dirty="0" err="1">
                <a:effectLst/>
              </a:rPr>
              <a:t>Hylock</a:t>
            </a:r>
            <a:r>
              <a:rPr lang="en-US" b="1" dirty="0">
                <a:effectLst/>
              </a:rPr>
              <a:t> and X. Zeng, “A Blockchain Framework for Patient-Centered Health Records and Exchange (</a:t>
            </a:r>
            <a:r>
              <a:rPr lang="en-US" b="1" dirty="0" err="1">
                <a:effectLst/>
              </a:rPr>
              <a:t>HealthChain</a:t>
            </a:r>
            <a:r>
              <a:rPr lang="en-US" b="1" dirty="0">
                <a:effectLst/>
              </a:rPr>
              <a:t>): Evaluation and Proof-of-Concept Study,” </a:t>
            </a:r>
            <a:r>
              <a:rPr lang="en-US" b="1" i="1" dirty="0">
                <a:effectLst/>
              </a:rPr>
              <a:t>J Med Internet Res</a:t>
            </a:r>
            <a:r>
              <a:rPr lang="en-US" b="1" dirty="0">
                <a:effectLst/>
              </a:rPr>
              <a:t>, vol. 21, no. 8, p. e13592, Aug. 2019, </a:t>
            </a:r>
            <a:r>
              <a:rPr lang="en-US" b="1" dirty="0" err="1">
                <a:effectLst/>
              </a:rPr>
              <a:t>doi</a:t>
            </a:r>
            <a:r>
              <a:rPr lang="en-US" b="1" dirty="0">
                <a:effectLst/>
              </a:rPr>
              <a:t>: </a:t>
            </a:r>
            <a:r>
              <a:rPr lang="en-US" b="1" dirty="0">
                <a:effectLst/>
                <a:hlinkClick r:id="rId3"/>
              </a:rPr>
              <a:t>10.2196/13592</a:t>
            </a:r>
            <a:r>
              <a:rPr lang="en-US" b="1" dirty="0">
                <a:effectLst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A4626-CCB1-BE4A-9507-52166292F4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F317-6EA8-EEBF-CE88-BB9857FD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EB0B7-21CE-B357-F412-A0715F6B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06C5-DFAC-249E-540A-3B0F05AC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BD6-05CE-7E66-81B2-6EF02669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8088-38CC-0EB8-8CE5-773C4AB0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2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4F8C-24E6-6952-D59B-7A2B730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3D488-0782-62F3-4ADD-7097F0CA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8AD3-93CA-8E02-1DC9-846C921A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DE1F-A051-65F2-F51A-64E6E78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113A-7193-1800-62A8-97AF4938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1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3DE85-0E09-BBBF-BDE1-F1353388A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AD580-6D45-7467-1C1A-1B2A6EA25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96FE-3A0A-B178-A389-9F8EB678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750F8-AED9-8327-EA02-B5961DE3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96EB-0F19-1917-E0A2-7A93D195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F4A6-D037-5E67-7EFE-9D003559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06E8-3DED-C1BB-136C-651BD20E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E210-1CB6-6376-57DC-C42B10C8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7041-E900-50B1-A9E5-828142BA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AF29-EB19-A1A6-F9E3-69285F0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82A7-71D2-BE95-00A4-BE36B50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2D21D-97F4-C92F-AE92-C1B96982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C1E3-8C82-F0F4-4139-0A55C077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A9D0-7106-FC03-DD49-039D63C1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5B2A-E6DE-A025-2E7B-9D76633D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107-449C-B329-D954-9CA2392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ADB4-FF70-33BE-C133-E9989E0CD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153E6-0557-6E32-3208-894E8DF4F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03CD3-D936-5965-B6DC-6FA7F1A0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09AB2-F379-2D2E-313E-75FCDAD5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360F-3026-20F8-FBF9-D218125B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B4B6-2203-FC9D-A861-13578C75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D06B9-5AAF-9BB9-92BA-F3910BDB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3949-4589-D704-3D6C-EE80586E3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91090-C657-26F7-E5A5-DEA98861C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2211C-176E-180B-C1D1-A52A375C2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73618-3057-8304-5D54-A9B6617A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F4C8-925F-2053-D703-67FF787B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81730-462B-9F44-F265-CA47441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D4F0-1192-A01D-036D-501974A8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37148-BAFB-4BE5-FC8E-807AD51D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3D4E7-43AB-69F3-435F-9F5F4DAF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5C27A-630A-F3C1-31BC-79E6A4ED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CEC0C-41C8-FDA1-4FF9-BEFE4044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EBB60-3305-7581-C8FF-C922C2DB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F7D72-2013-D892-374C-A2EC96AD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C306-1B72-CCEC-3E9B-B1ABA616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1D39-023D-2D4F-5E63-8AFE7E11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C33CD-3046-A310-CCF7-7BDA04630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46C03-1026-3C2F-41E6-3423F87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8D99-CC94-89BF-2E6B-F685FF57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87B91-2EF1-B0DC-980D-80CF53E5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DED2-F0A5-F004-16F2-AA4E6340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840A5-93EF-7564-265E-F89778942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320F5-5B06-3304-322C-707228030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A46AA-1B4A-4012-CF92-A7D24B3B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C47A4-4AEC-76C8-A641-1BF394A6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7FBF-5972-464E-9C84-04D6AC04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C8365-16AF-3B91-5B82-A9000724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27090-3D78-05EC-3912-57CCE0FC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B926-C72B-672C-214F-ECE18D2FA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487A-5351-9D4B-87ED-507969B914B3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166E-9F40-6789-2DBA-D9E7A9114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C2BD1-A39C-36AB-A749-2A1F80811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3EE3-1F51-533B-C184-3F35C15CA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7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Engineering Medical Images for Improved Interoperability and Patient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DB5F7-EEC1-4373-64D9-69AD4CCBE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4345"/>
            <a:ext cx="9144000" cy="1655762"/>
          </a:xfrm>
        </p:spPr>
        <p:txBody>
          <a:bodyPr/>
          <a:lstStyle/>
          <a:p>
            <a:r>
              <a:rPr lang="en-US" dirty="0"/>
              <a:t>Ian Hay</a:t>
            </a:r>
          </a:p>
          <a:p>
            <a:r>
              <a:rPr lang="en-US" dirty="0"/>
              <a:t>Professor John </a:t>
            </a:r>
            <a:r>
              <a:rPr lang="en-US" dirty="0" err="1"/>
              <a:t>Rachlin</a:t>
            </a:r>
            <a:endParaRPr lang="en-US" dirty="0"/>
          </a:p>
          <a:p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October</a:t>
            </a:r>
            <a:r>
              <a:rPr lang="en-US" baseline="30000" dirty="0"/>
              <a:t>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86002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8AD1-3056-7B39-D734-6BD69FE6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 File Sharing (MIFS)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DD65-6CE4-C174-5FD8-26EF99C0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219575"/>
          </a:xfrm>
        </p:spPr>
        <p:txBody>
          <a:bodyPr/>
          <a:lstStyle/>
          <a:p>
            <a:r>
              <a:rPr lang="en-US" dirty="0"/>
              <a:t>Built around organizational-level </a:t>
            </a:r>
            <a:r>
              <a:rPr lang="en-US" dirty="0" err="1"/>
              <a:t>FileNode’s</a:t>
            </a:r>
            <a:endParaRPr lang="en-US" dirty="0"/>
          </a:p>
          <a:p>
            <a:pPr lvl="1"/>
            <a:r>
              <a:rPr lang="en-US" dirty="0"/>
              <a:t>Each hospital operates their own node</a:t>
            </a:r>
          </a:p>
          <a:p>
            <a:pPr lvl="1"/>
            <a:r>
              <a:rPr lang="en-US" dirty="0"/>
              <a:t>Consortium blockchain handles data transactions</a:t>
            </a:r>
          </a:p>
          <a:p>
            <a:r>
              <a:rPr lang="en-US" dirty="0"/>
              <a:t>System built for sharing medical images for machine learning</a:t>
            </a:r>
          </a:p>
          <a:p>
            <a:pPr lvl="1"/>
            <a:r>
              <a:rPr lang="en-US" dirty="0"/>
              <a:t>Current systems severely limit medical image data for research</a:t>
            </a:r>
          </a:p>
        </p:txBody>
      </p:sp>
      <p:pic>
        <p:nvPicPr>
          <p:cNvPr id="4" name="Picture 2" descr="Fig. 1.">
            <a:extLst>
              <a:ext uri="{FF2B5EF4-FFF2-40B4-BE49-F238E27FC236}">
                <a16:creationId xmlns:a16="http://schemas.microsoft.com/office/drawing/2014/main" id="{7EB08D39-4B85-7077-D4E3-EB18C857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100" y="2590798"/>
            <a:ext cx="5897799" cy="287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46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AB7B-2D04-6C51-15E1-2E44EA1B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MedRec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BF3E2-DEFB-B656-BE80-E9F9C011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86739" cy="45098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MIT Media Lab project – uses smart contracts atop Ethereum Blockchain</a:t>
            </a:r>
          </a:p>
          <a:p>
            <a:r>
              <a:rPr lang="en-US" dirty="0"/>
              <a:t>3 contracts – Registrar, Summary, Patient-Provider</a:t>
            </a:r>
          </a:p>
          <a:p>
            <a:pPr lvl="1"/>
            <a:r>
              <a:rPr lang="en-US" dirty="0"/>
              <a:t>Registrar maps participants ID to their Ethereum wallet</a:t>
            </a:r>
          </a:p>
          <a:p>
            <a:pPr lvl="1"/>
            <a:r>
              <a:rPr lang="en-US" dirty="0"/>
              <a:t>Patient-provider relationship (PPR) contracts link 2 nodes in system</a:t>
            </a:r>
          </a:p>
          <a:p>
            <a:pPr lvl="2"/>
            <a:r>
              <a:rPr lang="en-US" dirty="0"/>
              <a:t>One node stores &amp; manages records for another</a:t>
            </a:r>
          </a:p>
          <a:p>
            <a:pPr lvl="1"/>
            <a:r>
              <a:rPr lang="en-US" dirty="0"/>
              <a:t>Summary holds reference list to PPR contracts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B4EC8AB-58EE-DC88-5361-88EF1E89C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18" y="1690688"/>
            <a:ext cx="6507082" cy="422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1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E1A1-E4F9-B6F7-14C9-A7A7582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B529-CAE9-4B12-8A6A-A1D84B54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979" cy="4351338"/>
          </a:xfrm>
        </p:spPr>
        <p:txBody>
          <a:bodyPr/>
          <a:lstStyle/>
          <a:p>
            <a:r>
              <a:rPr lang="en-US" dirty="0"/>
              <a:t>A distributed ledger of blocks connected by a chain of cryptographic hashes</a:t>
            </a:r>
          </a:p>
          <a:p>
            <a:pPr lvl="1"/>
            <a:r>
              <a:rPr lang="en-US" dirty="0"/>
              <a:t>Content of block </a:t>
            </a:r>
            <a:r>
              <a:rPr lang="en-US" i="1" dirty="0"/>
              <a:t>n</a:t>
            </a:r>
            <a:r>
              <a:rPr lang="en-US" dirty="0"/>
              <a:t> is dependent on content of block </a:t>
            </a:r>
            <a:r>
              <a:rPr lang="en-US" i="1" dirty="0"/>
              <a:t>n-1</a:t>
            </a:r>
          </a:p>
          <a:p>
            <a:pPr lvl="1"/>
            <a:r>
              <a:rPr lang="en-US" dirty="0"/>
              <a:t>Hash of entire block’s content ensures tamper proofing</a:t>
            </a:r>
          </a:p>
          <a:p>
            <a:pPr lvl="2"/>
            <a:r>
              <a:rPr lang="en-US" dirty="0"/>
              <a:t>Cannot alter block content without changing the block’s hash</a:t>
            </a:r>
          </a:p>
          <a:p>
            <a:pPr lvl="2"/>
            <a:r>
              <a:rPr lang="en-US" dirty="0"/>
              <a:t>Cannot change the block’s hash without disrupting the chain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F799BE-19E6-C2F7-AE95-7F2C57821A62}"/>
              </a:ext>
            </a:extLst>
          </p:cNvPr>
          <p:cNvSpPr/>
          <p:nvPr/>
        </p:nvSpPr>
        <p:spPr>
          <a:xfrm>
            <a:off x="6896157" y="1482655"/>
            <a:ext cx="4322686" cy="17628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Message:</a:t>
            </a:r>
          </a:p>
          <a:p>
            <a:pPr algn="ctr"/>
            <a:r>
              <a:rPr lang="en-US" dirty="0"/>
              <a:t>Transaction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C20F65-1604-2418-638E-A714E84834EF}"/>
              </a:ext>
            </a:extLst>
          </p:cNvPr>
          <p:cNvSpPr/>
          <p:nvPr/>
        </p:nvSpPr>
        <p:spPr>
          <a:xfrm>
            <a:off x="6896157" y="933595"/>
            <a:ext cx="4322686" cy="414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Header: Previous block’s hash, block metadata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437A2-72B6-BB10-946B-FB2FE5E77CF7}"/>
              </a:ext>
            </a:extLst>
          </p:cNvPr>
          <p:cNvSpPr txBox="1"/>
          <p:nvPr/>
        </p:nvSpPr>
        <p:spPr>
          <a:xfrm>
            <a:off x="7770741" y="3356298"/>
            <a:ext cx="25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of a single 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7D148-98D5-00CF-D122-9A2623132846}"/>
              </a:ext>
            </a:extLst>
          </p:cNvPr>
          <p:cNvSpPr/>
          <p:nvPr/>
        </p:nvSpPr>
        <p:spPr>
          <a:xfrm>
            <a:off x="6049346" y="4672764"/>
            <a:ext cx="1370029" cy="1350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ADAAC-5AA9-7EA5-1016-DE0B35A24BF4}"/>
              </a:ext>
            </a:extLst>
          </p:cNvPr>
          <p:cNvSpPr/>
          <p:nvPr/>
        </p:nvSpPr>
        <p:spPr>
          <a:xfrm>
            <a:off x="6049346" y="4347976"/>
            <a:ext cx="1370029" cy="324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8CBB28-2D1A-2D20-EF11-9DAB7771A3E7}"/>
              </a:ext>
            </a:extLst>
          </p:cNvPr>
          <p:cNvSpPr/>
          <p:nvPr/>
        </p:nvSpPr>
        <p:spPr>
          <a:xfrm>
            <a:off x="8219082" y="4672764"/>
            <a:ext cx="1370029" cy="1350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5AD431-7A33-DA71-EC75-685FAAA65BD2}"/>
              </a:ext>
            </a:extLst>
          </p:cNvPr>
          <p:cNvSpPr/>
          <p:nvPr/>
        </p:nvSpPr>
        <p:spPr>
          <a:xfrm>
            <a:off x="8219082" y="4347976"/>
            <a:ext cx="1370029" cy="324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DF2D23-55ED-3BD5-3C0D-0062DB1FE5DA}"/>
              </a:ext>
            </a:extLst>
          </p:cNvPr>
          <p:cNvSpPr/>
          <p:nvPr/>
        </p:nvSpPr>
        <p:spPr>
          <a:xfrm>
            <a:off x="10388818" y="4672763"/>
            <a:ext cx="1370029" cy="1350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FECB4-9483-BAD5-E566-D0598A69DB07}"/>
              </a:ext>
            </a:extLst>
          </p:cNvPr>
          <p:cNvSpPr/>
          <p:nvPr/>
        </p:nvSpPr>
        <p:spPr>
          <a:xfrm>
            <a:off x="10388818" y="4347975"/>
            <a:ext cx="1370029" cy="324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514975-25D7-EFC0-0B0D-97C0BC93CD59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>
            <a:off x="7419375" y="4510370"/>
            <a:ext cx="799707" cy="83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A30181-42C7-53FD-BBC1-C111801D1278}"/>
              </a:ext>
            </a:extLst>
          </p:cNvPr>
          <p:cNvCxnSpPr/>
          <p:nvPr/>
        </p:nvCxnSpPr>
        <p:spPr>
          <a:xfrm flipH="1">
            <a:off x="9589111" y="4510369"/>
            <a:ext cx="799707" cy="83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07521C-D7F2-F29E-D9C7-4FC6B6198968}"/>
              </a:ext>
            </a:extLst>
          </p:cNvPr>
          <p:cNvSpPr txBox="1"/>
          <p:nvPr/>
        </p:nvSpPr>
        <p:spPr>
          <a:xfrm>
            <a:off x="6049346" y="4037357"/>
            <a:ext cx="1520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Genesis Block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F3900-7637-FA45-41F3-D24BCFB516AC}"/>
              </a:ext>
            </a:extLst>
          </p:cNvPr>
          <p:cNvSpPr txBox="1"/>
          <p:nvPr/>
        </p:nvSpPr>
        <p:spPr>
          <a:xfrm>
            <a:off x="7677827" y="6308209"/>
            <a:ext cx="245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of a blockchain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F32C855-5753-E30C-F3D5-B7592494585D}"/>
              </a:ext>
            </a:extLst>
          </p:cNvPr>
          <p:cNvSpPr/>
          <p:nvPr/>
        </p:nvSpPr>
        <p:spPr>
          <a:xfrm>
            <a:off x="6761824" y="741112"/>
            <a:ext cx="4628561" cy="2655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80B79-96C4-390A-7BA7-6C5C80C583FB}"/>
              </a:ext>
            </a:extLst>
          </p:cNvPr>
          <p:cNvSpPr txBox="1"/>
          <p:nvPr/>
        </p:nvSpPr>
        <p:spPr>
          <a:xfrm>
            <a:off x="6474130" y="6023202"/>
            <a:ext cx="57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Hash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6FED9D-C472-EB25-DFB4-425AB46200BE}"/>
              </a:ext>
            </a:extLst>
          </p:cNvPr>
          <p:cNvSpPr txBox="1"/>
          <p:nvPr/>
        </p:nvSpPr>
        <p:spPr>
          <a:xfrm>
            <a:off x="8616402" y="4371871"/>
            <a:ext cx="57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Hash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8E58BF-912D-4346-C13F-0EA236CDF0BE}"/>
              </a:ext>
            </a:extLst>
          </p:cNvPr>
          <p:cNvSpPr txBox="1"/>
          <p:nvPr/>
        </p:nvSpPr>
        <p:spPr>
          <a:xfrm>
            <a:off x="8616402" y="6038463"/>
            <a:ext cx="57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Hash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2F1DD1-7705-57E7-2F4E-8F65441F66A3}"/>
              </a:ext>
            </a:extLst>
          </p:cNvPr>
          <p:cNvSpPr txBox="1"/>
          <p:nvPr/>
        </p:nvSpPr>
        <p:spPr>
          <a:xfrm>
            <a:off x="10825833" y="4371869"/>
            <a:ext cx="57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Hash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6DBDA1-B33E-941F-E042-19C66C44E996}"/>
              </a:ext>
            </a:extLst>
          </p:cNvPr>
          <p:cNvSpPr txBox="1"/>
          <p:nvPr/>
        </p:nvSpPr>
        <p:spPr>
          <a:xfrm>
            <a:off x="10870931" y="6040940"/>
            <a:ext cx="57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Hash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82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8E8C-8232-C6B1-121B-599761A8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2304-E47B-7869-DC14-ADD55C24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467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Permissioned</a:t>
            </a:r>
          </a:p>
          <a:p>
            <a:r>
              <a:rPr lang="en-US" sz="2400" dirty="0"/>
              <a:t>Nodes are not created equal</a:t>
            </a:r>
          </a:p>
          <a:p>
            <a:pPr lvl="1"/>
            <a:r>
              <a:rPr lang="en-US" sz="2000" dirty="0"/>
              <a:t>Allows for access control</a:t>
            </a:r>
          </a:p>
          <a:p>
            <a:r>
              <a:rPr lang="en-US" sz="2400" dirty="0"/>
              <a:t>Hyperledger Fabric most widely used permissioned blockchain</a:t>
            </a:r>
          </a:p>
          <a:p>
            <a:pPr lvl="1"/>
            <a:r>
              <a:rPr lang="en-US" sz="2000" dirty="0"/>
              <a:t>Open-source from the Linux Foundation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Used to form trusted, private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3ECD4-E481-3AF3-7E1F-CF1DB3B64884}"/>
              </a:ext>
            </a:extLst>
          </p:cNvPr>
          <p:cNvSpPr txBox="1"/>
          <p:nvPr/>
        </p:nvSpPr>
        <p:spPr>
          <a:xfrm>
            <a:off x="6096000" y="1825625"/>
            <a:ext cx="52578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/>
              <a:t>Permissionless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All nodes are created equal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Anyone can add to blocks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With a certain cost associated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Bitcoin, Ethereum are examples of permissionless blockchains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Used to form trustless, decentralized public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F0709A-2CE8-504F-B91F-A9513A23CF8C}"/>
              </a:ext>
            </a:extLst>
          </p:cNvPr>
          <p:cNvCxnSpPr>
            <a:cxnSpLocks/>
          </p:cNvCxnSpPr>
          <p:nvPr/>
        </p:nvCxnSpPr>
        <p:spPr>
          <a:xfrm>
            <a:off x="5982878" y="1910499"/>
            <a:ext cx="0" cy="41815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90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7D81-7F14-54BF-16B5-4EEF6FC3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transition from paper to electronic health records?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4DC35-CEF6-7D5A-21FA-2FCFD363D5B2}"/>
              </a:ext>
            </a:extLst>
          </p:cNvPr>
          <p:cNvSpPr txBox="1"/>
          <p:nvPr/>
        </p:nvSpPr>
        <p:spPr>
          <a:xfrm>
            <a:off x="838200" y="1906426"/>
            <a:ext cx="10515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1996 Health Insurance Portability and Accountability Act (HIPAA) established modern security and privacy guidelines for personal health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Healthcare organizations and businesses are only allowed to disclose personal health information to the patient and their authorized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Requires privacy-preserving data storage and transfer via encryption and anonymization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US Government, through Medicare and Medicaid financial incentives, subsidized the adoption of EHRs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Health Information Technology for Economic and Clinical Health (HITECH) Act of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Paid out $13 Billion from 2009-2013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Prioritized EHR adoption over interoperability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Extended security and privacy requirements for businesses associated with medical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Implemented fines and legal consequences for non-compliance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383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E9CB-035D-BB46-CC87-7C9FB1DE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EHRs (in the US)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9729288-A0C1-16D1-F6FF-C1E97963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50" y="2204499"/>
            <a:ext cx="6721689" cy="3058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3A819F-02F6-1DD2-F86F-75E2A8F9B1B9}"/>
              </a:ext>
            </a:extLst>
          </p:cNvPr>
          <p:cNvSpPr txBox="1"/>
          <p:nvPr/>
        </p:nvSpPr>
        <p:spPr>
          <a:xfrm>
            <a:off x="7088458" y="2019833"/>
            <a:ext cx="39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Office-based Physician EHR Adoption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3A8CF-D8D6-F771-3331-7A4D39BDF837}"/>
              </a:ext>
            </a:extLst>
          </p:cNvPr>
          <p:cNvSpPr txBox="1"/>
          <p:nvPr/>
        </p:nvSpPr>
        <p:spPr>
          <a:xfrm>
            <a:off x="278780" y="1976690"/>
            <a:ext cx="48246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Hospital systems adopted proprietary data storage and management systems to preserve patient privacy and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Medical data is among the most complex and challenging to standardize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Health Level 7 (HL7) Standard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V2: criticized for being too simplistic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Most widely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V3: criticized for being complex and inconsistent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FHIR: Fast Health Interoperability Resources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Utilizes API structure to incentivize interoperability between systems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515AB-19BB-6E47-B17C-4CB50B9DA5D7}"/>
              </a:ext>
            </a:extLst>
          </p:cNvPr>
          <p:cNvSpPr txBox="1"/>
          <p:nvPr/>
        </p:nvSpPr>
        <p:spPr>
          <a:xfrm>
            <a:off x="7638586" y="5263619"/>
            <a:ext cx="2263698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HealthIT.gov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1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42F9-F921-E663-DABA-2A4BF0F1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of EHR data between healthcare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BA16-A495-58AE-5255-91F2D5A9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Why do EHRs need to be transferred outside of a hospital’s system?</a:t>
            </a:r>
          </a:p>
          <a:p>
            <a:pPr lvl="1"/>
            <a:r>
              <a:rPr lang="en-US" sz="2000" dirty="0"/>
              <a:t>To get a collaborator’s medical opinion</a:t>
            </a:r>
          </a:p>
          <a:p>
            <a:pPr lvl="1"/>
            <a:r>
              <a:rPr lang="en-US" sz="2000" dirty="0"/>
              <a:t>To a patient’s new hospital</a:t>
            </a:r>
          </a:p>
          <a:p>
            <a:pPr lvl="1"/>
            <a:r>
              <a:rPr lang="en-US" sz="2000" dirty="0"/>
              <a:t>To share with clinical researchers for disease modeling</a:t>
            </a:r>
          </a:p>
          <a:p>
            <a:r>
              <a:rPr lang="en-US" sz="2400" dirty="0"/>
              <a:t>Data in transfer is at its most vulnerable</a:t>
            </a:r>
          </a:p>
          <a:p>
            <a:pPr lvl="1"/>
            <a:r>
              <a:rPr lang="en-US" sz="2000" dirty="0"/>
              <a:t>Medical data particularly sensitive due to personal, irrevocable nature of the data</a:t>
            </a:r>
          </a:p>
          <a:p>
            <a:pPr lvl="1"/>
            <a:r>
              <a:rPr lang="en-US" sz="2000" dirty="0"/>
              <a:t>Average of more than 1 medical data leak per day</a:t>
            </a:r>
          </a:p>
          <a:p>
            <a:r>
              <a:rPr lang="en-US" sz="2400" dirty="0"/>
              <a:t>Several initiatives designed to standardize medical data transfer</a:t>
            </a:r>
          </a:p>
          <a:p>
            <a:pPr lvl="1"/>
            <a:r>
              <a:rPr lang="en-US" sz="2000" dirty="0"/>
              <a:t>Integrating Health Enterprise (IHE): ITI-43 transaction standard</a:t>
            </a:r>
          </a:p>
          <a:p>
            <a:pPr lvl="1"/>
            <a:r>
              <a:rPr lang="en-US" sz="2000" dirty="0"/>
              <a:t>Health Information and Management Systems Society (HIMSS): Health Information Exchange (HIE) standards</a:t>
            </a:r>
          </a:p>
          <a:p>
            <a:r>
              <a:rPr lang="en-US" sz="2400" dirty="0"/>
              <a:t>Challenges remain in adopting universal standard between hospital system’s data silos</a:t>
            </a:r>
          </a:p>
        </p:txBody>
      </p:sp>
    </p:spTree>
    <p:extLst>
      <p:ext uri="{BB962C8B-B14F-4D97-AF65-F5344CB8AC3E}">
        <p14:creationId xmlns:p14="http://schemas.microsoft.com/office/powerpoint/2010/main" val="422715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407E-1807-DA1B-EECB-4883BF16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Blockchain Solve Medical Data Transfer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4B304-AE01-9B3E-D031-A4541405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2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 transfer systems require 3</a:t>
            </a:r>
            <a:r>
              <a:rPr lang="en-US" baseline="30000" dirty="0"/>
              <a:t>rd</a:t>
            </a:r>
            <a:r>
              <a:rPr lang="en-US" dirty="0"/>
              <a:t> party clearinghouse to distribute transferred data</a:t>
            </a:r>
          </a:p>
          <a:p>
            <a:pPr lvl="1"/>
            <a:r>
              <a:rPr lang="en-US" dirty="0"/>
              <a:t>Must trust the clearinghouse</a:t>
            </a:r>
          </a:p>
          <a:p>
            <a:pPr lvl="1"/>
            <a:r>
              <a:rPr lang="en-US" dirty="0"/>
              <a:t>Blockchain enables peer-to-peer network capable of logging data transactions</a:t>
            </a:r>
          </a:p>
          <a:p>
            <a:r>
              <a:rPr lang="en-US" dirty="0"/>
              <a:t>Blockchain’s tamper proof nature and consensus mechanisms prevent unwarranted data transfer</a:t>
            </a:r>
          </a:p>
          <a:p>
            <a:pPr lvl="1"/>
            <a:r>
              <a:rPr lang="en-US" dirty="0"/>
              <a:t>Implementation of access control grants patients or organizations control over encryption keys and transfer permissions</a:t>
            </a:r>
          </a:p>
          <a:p>
            <a:r>
              <a:rPr lang="en-US" dirty="0"/>
              <a:t>Widespread implementation enables consistent adoption of medical image transfer standard</a:t>
            </a:r>
          </a:p>
          <a:p>
            <a:pPr lvl="1"/>
            <a:r>
              <a:rPr lang="en-US" dirty="0"/>
              <a:t>Participants must follow standard to participate in network</a:t>
            </a:r>
          </a:p>
        </p:txBody>
      </p:sp>
    </p:spTree>
    <p:extLst>
      <p:ext uri="{BB962C8B-B14F-4D97-AF65-F5344CB8AC3E}">
        <p14:creationId xmlns:p14="http://schemas.microsoft.com/office/powerpoint/2010/main" val="8597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E134-145B-1DB9-D033-4D2E1D86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Blockchain-based EHR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3E46-0F68-ECC6-B82F-ED8B205B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Storing data on blockchain is computationally expensive</a:t>
            </a:r>
          </a:p>
          <a:p>
            <a:pPr lvl="1"/>
            <a:r>
              <a:rPr lang="en-US" dirty="0"/>
              <a:t>Each node must store the complete blockchain</a:t>
            </a:r>
          </a:p>
          <a:p>
            <a:pPr lvl="1"/>
            <a:r>
              <a:rPr lang="en-US" dirty="0"/>
              <a:t>Can store data off-chain and transfers on-chain</a:t>
            </a:r>
          </a:p>
          <a:p>
            <a:pPr lvl="2"/>
            <a:r>
              <a:rPr lang="en-US" dirty="0"/>
              <a:t>Blockchain only secures on-chain data</a:t>
            </a:r>
          </a:p>
          <a:p>
            <a:pPr lvl="2"/>
            <a:r>
              <a:rPr lang="en-US" dirty="0"/>
              <a:t>Need to design data storage and access mechanisms to fulfill security and privacy requirements</a:t>
            </a:r>
          </a:p>
          <a:p>
            <a:r>
              <a:rPr lang="en-US" dirty="0"/>
              <a:t>Data lifecycle</a:t>
            </a:r>
          </a:p>
          <a:p>
            <a:pPr lvl="1"/>
            <a:r>
              <a:rPr lang="en-US" dirty="0"/>
              <a:t>Infeasible to store all data permanently</a:t>
            </a:r>
          </a:p>
          <a:p>
            <a:pPr lvl="1"/>
            <a:r>
              <a:rPr lang="en-US" dirty="0"/>
              <a:t>Immutable nature of blockchain makes data lifecycle challenging</a:t>
            </a:r>
          </a:p>
          <a:p>
            <a:pPr lvl="2"/>
            <a:r>
              <a:rPr lang="en-US" dirty="0"/>
              <a:t>Off-chain storage can help solve this by enabling deletion of data after predetermined amount of time</a:t>
            </a:r>
          </a:p>
          <a:p>
            <a:pPr lvl="3"/>
            <a:r>
              <a:rPr lang="en-US" dirty="0"/>
              <a:t>Potentially enforceable by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274411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BD68-0277-E3C0-8C6E-E98FB0CA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HealthChain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888D-B972-43CD-E71D-90EAB600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8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EHR exchange protocol desired for interoperability</a:t>
            </a:r>
          </a:p>
          <a:p>
            <a:pPr lvl="1"/>
            <a:r>
              <a:rPr lang="en-US" dirty="0"/>
              <a:t>Built around HL7 FHIR standard</a:t>
            </a:r>
          </a:p>
          <a:p>
            <a:r>
              <a:rPr lang="en-US" dirty="0"/>
              <a:t>Mixed-block approach</a:t>
            </a:r>
          </a:p>
          <a:p>
            <a:pPr lvl="1"/>
            <a:r>
              <a:rPr lang="en-US" dirty="0"/>
              <a:t>Trustless “Log Blocks” store history of data transfers (transactions)</a:t>
            </a:r>
          </a:p>
          <a:p>
            <a:pPr lvl="1"/>
            <a:r>
              <a:rPr lang="en-US" dirty="0"/>
              <a:t>Permissioned “Patient Blocks” handles access control of patient’s data</a:t>
            </a:r>
          </a:p>
          <a:p>
            <a:r>
              <a:rPr lang="en-US" dirty="0"/>
              <a:t>Proxy Re-Encryption (RPE) enables mutability – compliance with regulations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88D472-A369-95A3-7637-86B6781D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10" y="4629445"/>
            <a:ext cx="7805980" cy="184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70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4115</TotalTime>
  <Words>854</Words>
  <Application>Microsoft Macintosh PowerPoint</Application>
  <PresentationFormat>Widescreen</PresentationFormat>
  <Paragraphs>118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Engineering Medical Images for Improved Interoperability and Patient Security</vt:lpstr>
      <vt:lpstr>What is a Blockchain?</vt:lpstr>
      <vt:lpstr>Types of Blockchains</vt:lpstr>
      <vt:lpstr>How did we transition from paper to electronic health records?</vt:lpstr>
      <vt:lpstr>Current State of EHRs (in the US)</vt:lpstr>
      <vt:lpstr>Transfer of EHR data between healthcare systems</vt:lpstr>
      <vt:lpstr>Where Can Blockchain Solve Medical Data Transfer Problems?</vt:lpstr>
      <vt:lpstr>Challenges in Blockchain-based EHR Technology</vt:lpstr>
      <vt:lpstr>HealthChain</vt:lpstr>
      <vt:lpstr>Medical Image File Sharing (MIFS)</vt:lpstr>
      <vt:lpstr>MedRec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Medical Images for Improved Interoperability and Patient Security</dc:title>
  <dc:creator>Ian Hay</dc:creator>
  <cp:lastModifiedBy>Ian Hay</cp:lastModifiedBy>
  <cp:revision>121</cp:revision>
  <dcterms:created xsi:type="dcterms:W3CDTF">2022-09-18T14:11:30Z</dcterms:created>
  <dcterms:modified xsi:type="dcterms:W3CDTF">2022-10-24T04:02:28Z</dcterms:modified>
</cp:coreProperties>
</file>