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6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9C434384-6950-D84D-881C-5FCAD28C5334}">
          <p14:sldIdLst>
            <p14:sldId id="256"/>
            <p14:sldId id="267"/>
          </p14:sldIdLst>
        </p14:section>
        <p14:section name="Blockchain Background" id="{10E3131E-31C6-2845-98D3-8C2C7A1F677C}">
          <p14:sldIdLst/>
        </p14:section>
        <p14:section name="Challenges with EHRs" id="{5882008D-48B4-DE48-AA0C-6909811AEB5E}">
          <p14:sldIdLst/>
        </p14:section>
        <p14:section name="Opportunities for Blockchain in EHRs" id="{6A8A27F7-C468-A742-B7CE-12A252F495CF}">
          <p14:sldIdLst/>
        </p14:section>
        <p14:section name="Open-Source Projects" id="{4DC90E72-6A24-8E4A-8986-2C8E737E7D8F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0"/>
    <p:restoredTop sz="91706"/>
  </p:normalViewPr>
  <p:slideViewPr>
    <p:cSldViewPr snapToGrid="0">
      <p:cViewPr varScale="1">
        <p:scale>
          <a:sx n="137" d="100"/>
          <a:sy n="137" d="100"/>
        </p:scale>
        <p:origin x="9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D713E7-8494-1D4E-AB7D-8A7C69C47646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A4626-CCB1-BE4A-9507-52166292F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21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2F317-6EA8-EEBF-CE88-BB9857FDF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1EB0B7-21CE-B357-F412-A0715F6B8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806C5-DFAC-249E-540A-3B0F05AC4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87A-5351-9D4B-87ED-507969B914B3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C5BD6-05CE-7E66-81B2-6EF026696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28088-38CC-0EB8-8CE5-773C4AB01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E1C7-1BAE-6B48-88BB-75864DE1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24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64F8C-24E6-6952-D59B-7A2B73008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23D488-0782-62F3-4ADD-7097F0CA7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68AD3-93CA-8E02-1DC9-846C921A9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87A-5351-9D4B-87ED-507969B914B3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3DE1F-A051-65F2-F51A-64E6E7843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D113A-7193-1800-62A8-97AF4938A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E1C7-1BAE-6B48-88BB-75864DE1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12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83DE85-0E09-BBBF-BDE1-F1353388AA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AAD580-6D45-7467-1C1A-1B2A6EA25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D96FE-3A0A-B178-A389-9F8EB6788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87A-5351-9D4B-87ED-507969B914B3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750F8-AED9-8327-EA02-B5961DE35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496EB-0F19-1917-E0A2-7A93D195D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E1C7-1BAE-6B48-88BB-75864DE1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36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DF4A6-D037-5E67-7EFE-9D0035597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706E8-3DED-C1BB-136C-651BD20E4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9E210-1CB6-6376-57DC-C42B10C88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87A-5351-9D4B-87ED-507969B914B3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D7041-E900-50B1-A9E5-828142BAF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BAF29-EB19-A1A6-F9E3-69285F046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E1C7-1BAE-6B48-88BB-75864DE1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F82A7-71D2-BE95-00A4-BE36B50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2D21D-97F4-C92F-AE92-C1B969824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3C1E3-8C82-F0F4-4139-0A55C0777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87A-5351-9D4B-87ED-507969B914B3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7A9D0-7106-FC03-DD49-039D63C11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05B2A-E6DE-A025-2E7B-9D76633DD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E1C7-1BAE-6B48-88BB-75864DE1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19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CD107-449C-B329-D954-9CA2392E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FADB4-FF70-33BE-C133-E9989E0CD5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4153E6-0557-6E32-3208-894E8DF4F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03CD3-D936-5965-B6DC-6FA7F1A05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87A-5351-9D4B-87ED-507969B914B3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109AB2-F379-2D2E-313E-75FCDAD58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1360F-3026-20F8-FBF9-D218125B8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E1C7-1BAE-6B48-88BB-75864DE1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81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8B4B6-2203-FC9D-A861-13578C753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D06B9-5AAF-9BB9-92BA-F3910BDB7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63949-4589-D704-3D6C-EE80586E3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491090-C657-26F7-E5A5-DEA98861C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82211C-176E-180B-C1D1-A52A375C27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C73618-3057-8304-5D54-A9B6617A9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87A-5351-9D4B-87ED-507969B914B3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0FF4C8-925F-2053-D703-67FF787BD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081730-462B-9F44-F265-CA47441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E1C7-1BAE-6B48-88BB-75864DE1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90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D4F0-1192-A01D-036D-501974A81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637148-BAFB-4BE5-FC8E-807AD51D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87A-5351-9D4B-87ED-507969B914B3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63D4E7-43AB-69F3-435F-9F5F4DAF8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E5C27A-630A-F3C1-31BC-79E6A4ED4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E1C7-1BAE-6B48-88BB-75864DE1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48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ACEC0C-41C8-FDA1-4FF9-BEFE4044B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87A-5351-9D4B-87ED-507969B914B3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EBB60-3305-7581-C8FF-C922C2DBF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F7D72-2013-D892-374C-A2EC96AD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E1C7-1BAE-6B48-88BB-75864DE1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04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C306-1B72-CCEC-3E9B-B1ABA6169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61D39-023D-2D4F-5E63-8AFE7E11B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C33CD-3046-A310-CCF7-7BDA04630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46C03-1026-3C2F-41E6-3423F8742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87A-5351-9D4B-87ED-507969B914B3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48D99-CC94-89BF-2E6B-F685FF574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087B91-2EF1-B0DC-980D-80CF53E5C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E1C7-1BAE-6B48-88BB-75864DE1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31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DED2-F0A5-F004-16F2-AA4E6340E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A840A5-93EF-7564-265E-F897789427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B320F5-5B06-3304-322C-707228030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A46AA-1B4A-4012-CF92-A7D24B3B9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87A-5351-9D4B-87ED-507969B914B3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C47A4-4AEC-76C8-A641-1BF394A66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A7FBF-5972-464E-9C84-04D6AC047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E1C7-1BAE-6B48-88BB-75864DE1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7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0C8365-16AF-3B91-5B82-A9000724F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27090-3D78-05EC-3912-57CCE0FC1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BB926-C72B-672C-214F-ECE18D2FA7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D487A-5351-9D4B-87ED-507969B914B3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9166E-9F40-6789-2DBA-D9E7A91149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C2BD1-A39C-36AB-A749-2A1F80811B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EE1C7-1BAE-6B48-88BB-75864DE1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33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03EE3-1F51-533B-C184-3F35C15CA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471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Engineering Medical Images for Improved Interoperability and Patient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0DB5F7-EEC1-4373-64D9-69AD4CCBE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94345"/>
            <a:ext cx="9144000" cy="1655762"/>
          </a:xfrm>
        </p:spPr>
        <p:txBody>
          <a:bodyPr/>
          <a:lstStyle/>
          <a:p>
            <a:r>
              <a:rPr lang="en-US" dirty="0"/>
              <a:t>Ian Hay</a:t>
            </a:r>
          </a:p>
          <a:p>
            <a:r>
              <a:rPr lang="en-US" dirty="0"/>
              <a:t>Professor John </a:t>
            </a:r>
            <a:r>
              <a:rPr lang="en-US" dirty="0" err="1"/>
              <a:t>Rachlin</a:t>
            </a:r>
            <a:endParaRPr lang="en-US" dirty="0"/>
          </a:p>
          <a:p>
            <a:r>
              <a:rPr lang="en-US" dirty="0"/>
              <a:t>24</a:t>
            </a:r>
            <a:r>
              <a:rPr lang="en-US" baseline="30000" dirty="0"/>
              <a:t>th</a:t>
            </a:r>
            <a:r>
              <a:rPr lang="en-US" dirty="0"/>
              <a:t> October</a:t>
            </a:r>
            <a:r>
              <a:rPr lang="en-US" baseline="30000" dirty="0"/>
              <a:t> </a:t>
            </a:r>
            <a:r>
              <a:rPr lang="en-US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1860026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A26D4-01CE-610D-3049-E3A01474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Whitepaper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533CE-CB8E-864F-615A-61AF69ECE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Challenges in Implementing Interoperable Medical Data Systems and Opportunities for Blockchain Technology</a:t>
            </a:r>
          </a:p>
          <a:p>
            <a:pPr lvl="1"/>
            <a:r>
              <a:rPr lang="en-US" dirty="0"/>
              <a:t>Transition to EHRs</a:t>
            </a:r>
          </a:p>
          <a:p>
            <a:pPr lvl="2"/>
            <a:r>
              <a:rPr lang="en-US" dirty="0"/>
              <a:t>HITECH, ACA, and HIPAA laws</a:t>
            </a:r>
          </a:p>
          <a:p>
            <a:pPr lvl="1"/>
            <a:r>
              <a:rPr lang="en-US" dirty="0"/>
              <a:t>Difficulties in current system</a:t>
            </a:r>
          </a:p>
          <a:p>
            <a:pPr lvl="2"/>
            <a:r>
              <a:rPr lang="en-US" dirty="0"/>
              <a:t>Transfer of data outside legacy systems</a:t>
            </a:r>
          </a:p>
          <a:p>
            <a:pPr lvl="2"/>
            <a:r>
              <a:rPr lang="en-US" dirty="0"/>
              <a:t>Preservation of security and privacy, particularly for sharing clinical data with outside collaborators or researchers</a:t>
            </a:r>
          </a:p>
          <a:p>
            <a:pPr lvl="1"/>
            <a:r>
              <a:rPr lang="en-US" dirty="0"/>
              <a:t>Opportunities for P2P blockchain network to alleviate problems</a:t>
            </a:r>
          </a:p>
          <a:p>
            <a:pPr lvl="2"/>
            <a:r>
              <a:rPr lang="en-US" dirty="0"/>
              <a:t>Establishment of consensus for data transfer standards</a:t>
            </a:r>
          </a:p>
          <a:p>
            <a:pPr lvl="2"/>
            <a:r>
              <a:rPr lang="en-US" dirty="0"/>
              <a:t>Innate privacy and security of transactions published on network</a:t>
            </a:r>
          </a:p>
          <a:p>
            <a:pPr lvl="1"/>
            <a:r>
              <a:rPr lang="en-US" dirty="0"/>
              <a:t>Challenges for blockchain tech in this topic</a:t>
            </a:r>
          </a:p>
          <a:p>
            <a:pPr lvl="2"/>
            <a:r>
              <a:rPr lang="en-US" dirty="0"/>
              <a:t>Expensive ”on-chain” data storage</a:t>
            </a:r>
          </a:p>
          <a:p>
            <a:pPr lvl="2"/>
            <a:r>
              <a:rPr lang="en-US" dirty="0"/>
              <a:t>Immutable nature likely challenging for regulatory approval</a:t>
            </a:r>
          </a:p>
          <a:p>
            <a:pPr lvl="3"/>
            <a:r>
              <a:rPr lang="en-US" dirty="0"/>
              <a:t>Revoking access</a:t>
            </a:r>
          </a:p>
          <a:p>
            <a:pPr lvl="3"/>
            <a:r>
              <a:rPr lang="en-US" dirty="0"/>
              <a:t>Recovering lost private keys</a:t>
            </a:r>
          </a:p>
          <a:p>
            <a:pPr lvl="1"/>
            <a:r>
              <a:rPr lang="en-US" dirty="0"/>
              <a:t>Light framework built on Hyperledger Fabric</a:t>
            </a:r>
          </a:p>
          <a:p>
            <a:pPr lvl="2"/>
            <a:r>
              <a:rPr lang="en-US" dirty="0"/>
              <a:t>Connect to FHIR standards</a:t>
            </a:r>
          </a:p>
          <a:p>
            <a:pPr lvl="2"/>
            <a:r>
              <a:rPr lang="en-US" dirty="0"/>
              <a:t>Usable in either cloud (e.g. AWS) or local servers</a:t>
            </a:r>
          </a:p>
        </p:txBody>
      </p:sp>
    </p:spTree>
    <p:extLst>
      <p:ext uri="{BB962C8B-B14F-4D97-AF65-F5344CB8AC3E}">
        <p14:creationId xmlns:p14="http://schemas.microsoft.com/office/powerpoint/2010/main" val="3702199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4894</TotalTime>
  <Words>142</Words>
  <Application>Microsoft Macintosh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Data Engineering Medical Images for Improved Interoperability and Patient Security</vt:lpstr>
      <vt:lpstr>Whitepaper Topic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Engineering Medical Images for Improved Interoperability and Patient Security</dc:title>
  <dc:creator>Ian Hay</dc:creator>
  <cp:lastModifiedBy>Ian Hay</cp:lastModifiedBy>
  <cp:revision>129</cp:revision>
  <dcterms:created xsi:type="dcterms:W3CDTF">2022-09-18T14:11:30Z</dcterms:created>
  <dcterms:modified xsi:type="dcterms:W3CDTF">2022-10-24T17:01:30Z</dcterms:modified>
</cp:coreProperties>
</file>