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4" r:id="rId5"/>
    <p:sldId id="267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434384-6950-D84D-881C-5FCAD28C5334}">
          <p14:sldIdLst>
            <p14:sldId id="256"/>
          </p14:sldIdLst>
        </p14:section>
        <p14:section name="Organizations" id="{10E3131E-31C6-2845-98D3-8C2C7A1F677C}">
          <p14:sldIdLst>
            <p14:sldId id="263"/>
            <p14:sldId id="266"/>
          </p14:sldIdLst>
        </p14:section>
        <p14:section name="Corporations" id="{5882008D-48B4-DE48-AA0C-6909811AEB5E}">
          <p14:sldIdLst>
            <p14:sldId id="264"/>
            <p14:sldId id="267"/>
          </p14:sldIdLst>
        </p14:section>
        <p14:section name="Open-Source Projects" id="{4DC90E72-6A24-8E4A-8986-2C8E737E7D8F}">
          <p14:sldIdLst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50"/>
    <p:restoredTop sz="94678"/>
  </p:normalViewPr>
  <p:slideViewPr>
    <p:cSldViewPr snapToGrid="0">
      <p:cViewPr varScale="1">
        <p:scale>
          <a:sx n="129" d="100"/>
          <a:sy n="129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F317-6EA8-EEBF-CE88-BB9857FD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B0B7-21CE-B357-F412-A0715F6B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06C5-DFAC-249E-540A-3B0F05A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BD6-05CE-7E66-81B2-6EF0266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088-38CC-0EB8-8CE5-773C4AB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4F8C-24E6-6952-D59B-7A2B730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3D488-0782-62F3-4ADD-7097F0CA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8AD3-93CA-8E02-1DC9-846C921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DE1F-A051-65F2-F51A-64E6E78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113A-7193-1800-62A8-97AF4938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DE85-0E09-BBBF-BDE1-F1353388A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D580-6D45-7467-1C1A-1B2A6EA2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96FE-3A0A-B178-A389-9F8EB6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50F8-AED9-8327-EA02-B5961DE3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96EB-0F19-1917-E0A2-7A93D19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F4A6-D037-5E67-7EFE-9D00355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06E8-3DED-C1BB-136C-651BD20E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E210-1CB6-6376-57DC-C42B10C8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7041-E900-50B1-A9E5-828142BA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AF29-EB19-A1A6-F9E3-69285F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82A7-71D2-BE95-00A4-BE36B50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2D21D-97F4-C92F-AE92-C1B96982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C1E3-8C82-F0F4-4139-0A55C077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A9D0-7106-FC03-DD49-039D63C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5B2A-E6DE-A025-2E7B-9D76633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107-449C-B329-D954-9CA2392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ADB4-FF70-33BE-C133-E9989E0C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153E6-0557-6E32-3208-894E8DF4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3CD3-D936-5965-B6DC-6FA7F1A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9AB2-F379-2D2E-313E-75FCDAD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360F-3026-20F8-FBF9-D218125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4B6-2203-FC9D-A861-13578C75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06B9-5AAF-9BB9-92BA-F3910BD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3949-4589-D704-3D6C-EE80586E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1090-C657-26F7-E5A5-DEA98861C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211C-176E-180B-C1D1-A52A375C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73618-3057-8304-5D54-A9B6617A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F4C8-925F-2053-D703-67FF787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81730-462B-9F44-F265-CA47441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4F0-1192-A01D-036D-501974A8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37148-BAFB-4BE5-FC8E-807AD51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D4E7-43AB-69F3-435F-9F5F4DAF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5C27A-630A-F3C1-31BC-79E6A4ED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CEC0C-41C8-FDA1-4FF9-BEFE4044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BB60-3305-7581-C8FF-C922C2DB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7D72-2013-D892-374C-A2EC96AD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C306-1B72-CCEC-3E9B-B1ABA616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1D39-023D-2D4F-5E63-8AFE7E1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33CD-3046-A310-CCF7-7BDA0463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6C03-1026-3C2F-41E6-3423F87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D99-CC94-89BF-2E6B-F685FF5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87B91-2EF1-B0DC-980D-80CF53E5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DED2-F0A5-F004-16F2-AA4E634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40A5-93EF-7564-265E-F8977894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320F5-5B06-3304-322C-70722803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46AA-1B4A-4012-CF92-A7D24B3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47A4-4AEC-76C8-A641-1BF394A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7FBF-5972-464E-9C84-04D6AC04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C8365-16AF-3B91-5B82-A900072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7090-3D78-05EC-3912-57CCE0FC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B926-C72B-672C-214F-ECE18D2F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166E-9F40-6789-2DBA-D9E7A9114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2BD1-A39C-36AB-A749-2A1F80811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3EE3-1F51-533B-C184-3F35C15C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7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Engineering Medical Images for Improved Interoperability and Patient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B5F7-EEC1-4373-64D9-69AD4CCB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4345"/>
            <a:ext cx="9144000" cy="1655762"/>
          </a:xfrm>
        </p:spPr>
        <p:txBody>
          <a:bodyPr/>
          <a:lstStyle/>
          <a:p>
            <a:r>
              <a:rPr lang="en-US" dirty="0"/>
              <a:t>Ian Hay</a:t>
            </a:r>
          </a:p>
          <a:p>
            <a:r>
              <a:rPr lang="en-US" dirty="0"/>
              <a:t>Professor John </a:t>
            </a:r>
            <a:r>
              <a:rPr lang="en-US" dirty="0" err="1"/>
              <a:t>Rachlin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October</a:t>
            </a:r>
            <a:r>
              <a:rPr lang="en-US" baseline="30000" dirty="0"/>
              <a:t>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600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FDB-BD9A-F5CB-5DD5-59FC8276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HIMSS-SIIMs Enterprise Imaging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8B2C-2F18-1572-24F8-07211691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Society for Imaging Informatics in Medicine</a:t>
            </a:r>
          </a:p>
          <a:p>
            <a:r>
              <a:rPr lang="en-US" dirty="0"/>
              <a:t>Developed 6 technical whitepapers for challenges in enterprise medical data, particularly surrounding medical images</a:t>
            </a:r>
          </a:p>
          <a:p>
            <a:r>
              <a:rPr lang="en-US" dirty="0"/>
              <a:t>Host yearly hackathons, workshops, and conferences</a:t>
            </a:r>
          </a:p>
        </p:txBody>
      </p:sp>
    </p:spTree>
    <p:extLst>
      <p:ext uri="{BB962C8B-B14F-4D97-AF65-F5344CB8AC3E}">
        <p14:creationId xmlns:p14="http://schemas.microsoft.com/office/powerpoint/2010/main" val="19475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EA4B-28A2-65EC-2A60-B98F5EB7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IHE: Integrating the Health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25E5-7C68-7AAE-1871-67349963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Initiative for healthcare individuals and organizations to improve computer systems integration in medical professions</a:t>
            </a:r>
          </a:p>
          <a:p>
            <a:r>
              <a:rPr lang="en-US" dirty="0"/>
              <a:t>More general and broad organization than HIMSS-SIIM</a:t>
            </a:r>
          </a:p>
          <a:p>
            <a:r>
              <a:rPr lang="en-US" dirty="0"/>
              <a:t>Established cross-enterprise document sharing (XDS) exchange standards</a:t>
            </a:r>
          </a:p>
          <a:p>
            <a:pPr lvl="1"/>
            <a:r>
              <a:rPr lang="en-US" dirty="0"/>
              <a:t> XDS-</a:t>
            </a:r>
            <a:r>
              <a:rPr lang="en-US" dirty="0" err="1"/>
              <a:t>I.b</a:t>
            </a:r>
            <a:r>
              <a:rPr lang="en-US" dirty="0"/>
              <a:t> standard for medical image data sharing</a:t>
            </a:r>
          </a:p>
        </p:txBody>
      </p:sp>
    </p:spTree>
    <p:extLst>
      <p:ext uri="{BB962C8B-B14F-4D97-AF65-F5344CB8AC3E}">
        <p14:creationId xmlns:p14="http://schemas.microsoft.com/office/powerpoint/2010/main" val="33519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A6B-5D69-8616-7A21-67399427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corporations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D4D8-38A4-5B40-369A-4433AF47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  <a:p>
            <a:pPr lvl="1"/>
            <a:r>
              <a:rPr lang="en-US" dirty="0"/>
              <a:t>Offers cloud solutions for medical data storage and retrieval</a:t>
            </a:r>
          </a:p>
          <a:p>
            <a:r>
              <a:rPr lang="en-US" dirty="0"/>
              <a:t>Siemens</a:t>
            </a:r>
          </a:p>
          <a:p>
            <a:pPr lvl="1"/>
            <a:r>
              <a:rPr lang="en-US" dirty="0"/>
              <a:t>Image sharing and archiving software following IHE XDS standards</a:t>
            </a:r>
          </a:p>
          <a:p>
            <a:pPr lvl="1"/>
            <a:r>
              <a:rPr lang="en-US" dirty="0"/>
              <a:t>Integrates DICOM and HL7 standards</a:t>
            </a:r>
          </a:p>
          <a:p>
            <a:r>
              <a:rPr lang="en-US" dirty="0"/>
              <a:t>Phillips</a:t>
            </a:r>
          </a:p>
          <a:p>
            <a:pPr lvl="1"/>
            <a:r>
              <a:rPr lang="en-US" dirty="0"/>
              <a:t>Enterprise image sharing and viewing software with IHE’s XDS standards profile</a:t>
            </a:r>
          </a:p>
        </p:txBody>
      </p:sp>
    </p:spTree>
    <p:extLst>
      <p:ext uri="{BB962C8B-B14F-4D97-AF65-F5344CB8AC3E}">
        <p14:creationId xmlns:p14="http://schemas.microsoft.com/office/powerpoint/2010/main" val="195568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B40A-CD07-68C8-8A34-C2FCD30F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start-ups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79ED-FB90-5A52-E6B9-A854CE93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NextGen Healthcare</a:t>
            </a:r>
          </a:p>
          <a:p>
            <a:pPr lvl="1"/>
            <a:r>
              <a:rPr lang="en-US" dirty="0"/>
              <a:t>Offers open-source GitHub repo for handling HL7 medical data</a:t>
            </a:r>
          </a:p>
          <a:p>
            <a:pPr lvl="1"/>
            <a:r>
              <a:rPr lang="en-US" dirty="0"/>
              <a:t>Premium software service with FHIR compatibility and “interoperability”</a:t>
            </a:r>
          </a:p>
          <a:p>
            <a:r>
              <a:rPr lang="en-US" dirty="0" err="1"/>
              <a:t>PostDICOM</a:t>
            </a:r>
            <a:endParaRPr lang="en-US" dirty="0"/>
          </a:p>
          <a:p>
            <a:pPr lvl="1"/>
            <a:r>
              <a:rPr lang="en-US" dirty="0"/>
              <a:t>Medical image data sharing &amp; viewing for individuals and small physicians</a:t>
            </a:r>
          </a:p>
          <a:p>
            <a:pPr lvl="1"/>
            <a:r>
              <a:rPr lang="en-US" dirty="0"/>
              <a:t>Offers web interface for data anonymization</a:t>
            </a:r>
          </a:p>
          <a:p>
            <a:r>
              <a:rPr lang="en-US" dirty="0" err="1"/>
              <a:t>Vaultara</a:t>
            </a:r>
            <a:r>
              <a:rPr lang="en-US" dirty="0"/>
              <a:t>, Nuance, </a:t>
            </a:r>
            <a:r>
              <a:rPr lang="en-US" dirty="0" err="1"/>
              <a:t>ShareMedix</a:t>
            </a:r>
            <a:endParaRPr lang="en-US" dirty="0"/>
          </a:p>
          <a:p>
            <a:pPr lvl="1"/>
            <a:r>
              <a:rPr lang="en-US" dirty="0"/>
              <a:t>All offer a data sharing platform for medical images</a:t>
            </a:r>
          </a:p>
          <a:p>
            <a:pPr lvl="1"/>
            <a:r>
              <a:rPr lang="en-US" dirty="0"/>
              <a:t>Unclear on the level of interoperability between members outside the same hospital network</a:t>
            </a:r>
          </a:p>
        </p:txBody>
      </p:sp>
    </p:spTree>
    <p:extLst>
      <p:ext uri="{BB962C8B-B14F-4D97-AF65-F5344CB8AC3E}">
        <p14:creationId xmlns:p14="http://schemas.microsoft.com/office/powerpoint/2010/main" val="37561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4A56-9FD6-0C11-FC14-CAF692CC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Cancer Institute – Blockchain for Medical Image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1BFA-9335-FDF6-A64B-27D7B85A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PI: Professor </a:t>
            </a:r>
            <a:r>
              <a:rPr lang="en-US" dirty="0" err="1"/>
              <a:t>Jianjing</a:t>
            </a:r>
            <a:r>
              <a:rPr lang="en-US" dirty="0"/>
              <a:t> Li</a:t>
            </a:r>
          </a:p>
          <a:p>
            <a:r>
              <a:rPr lang="en-US" dirty="0"/>
              <a:t>”The project aims to build a blockchain-based information system for medical image sharing between different entities, particularly facilitating image transfer to enable a data library of medical images for an AI/ML application to improve image processing, analysis, reconstruction, and enhancement. We plan to test the system with real image data and assess its performance from a socioeconomic perspective.”</a:t>
            </a:r>
          </a:p>
        </p:txBody>
      </p:sp>
    </p:spTree>
    <p:extLst>
      <p:ext uri="{BB962C8B-B14F-4D97-AF65-F5344CB8AC3E}">
        <p14:creationId xmlns:p14="http://schemas.microsoft.com/office/powerpoint/2010/main" val="119836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737A-7F79-0186-56F5-834DCFBF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Blockchain-based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4FE7-2F28-4F0F-3C96-1F1DA7B3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MedRec</a:t>
            </a:r>
            <a:endParaRPr lang="en-US" dirty="0"/>
          </a:p>
          <a:p>
            <a:pPr lvl="1"/>
            <a:r>
              <a:rPr lang="en-US" dirty="0"/>
              <a:t>Blockchain system for transfer of medical data from distributed systems to  unified patient EHR</a:t>
            </a:r>
          </a:p>
          <a:p>
            <a:r>
              <a:rPr lang="en-US" dirty="0"/>
              <a:t>EHR4CR</a:t>
            </a:r>
          </a:p>
          <a:p>
            <a:pPr lvl="1"/>
            <a:r>
              <a:rPr lang="en-US" dirty="0"/>
              <a:t>EU implemented protocol for sharing medical data with clinical researchers</a:t>
            </a:r>
          </a:p>
          <a:p>
            <a:r>
              <a:rPr lang="en-US" dirty="0"/>
              <a:t>MIFS</a:t>
            </a:r>
          </a:p>
          <a:p>
            <a:pPr lvl="1"/>
            <a:r>
              <a:rPr lang="en-US" dirty="0"/>
              <a:t>Blockchain protocol for storing and sharing medical images cross hospitals using an access-control scheme</a:t>
            </a:r>
          </a:p>
          <a:p>
            <a:r>
              <a:rPr lang="en-US" dirty="0" err="1"/>
              <a:t>EHRChain</a:t>
            </a:r>
            <a:endParaRPr lang="en-US" dirty="0"/>
          </a:p>
          <a:p>
            <a:pPr lvl="1"/>
            <a:r>
              <a:rPr lang="en-US" dirty="0"/>
              <a:t>Blockchain framework to overcome existing barriers in blockchain-based EHR solutions</a:t>
            </a:r>
          </a:p>
        </p:txBody>
      </p:sp>
    </p:spTree>
    <p:extLst>
      <p:ext uri="{BB962C8B-B14F-4D97-AF65-F5344CB8AC3E}">
        <p14:creationId xmlns:p14="http://schemas.microsoft.com/office/powerpoint/2010/main" val="50249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340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Engineering Medical Images for Improved Interoperability and Patient Security</vt:lpstr>
      <vt:lpstr>HIMSS-SIIMs Enterprise Imaging Community</vt:lpstr>
      <vt:lpstr>IHE: Integrating the Health Enterprise</vt:lpstr>
      <vt:lpstr>Large corporations</vt:lpstr>
      <vt:lpstr>Small start-ups</vt:lpstr>
      <vt:lpstr>National Cancer Institute – Blockchain for Medical Image Sharing</vt:lpstr>
      <vt:lpstr>Blockchain-based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Medical Images for Improved Interoperability and Patient Security</dc:title>
  <dc:creator>Ian Hay</dc:creator>
  <cp:lastModifiedBy>Ian Hay</cp:lastModifiedBy>
  <cp:revision>48</cp:revision>
  <dcterms:created xsi:type="dcterms:W3CDTF">2022-09-18T14:11:30Z</dcterms:created>
  <dcterms:modified xsi:type="dcterms:W3CDTF">2022-10-03T17:22:31Z</dcterms:modified>
</cp:coreProperties>
</file>