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Ian, and I am a senior at Conestoga High School. </a:t>
            </a:r>
            <a:endParaRPr/>
          </a:p>
          <a:p>
            <a:pPr indent="-298450" lvl="0" marL="457200" rtl="0" algn="l">
              <a:spcBef>
                <a:spcPts val="0"/>
              </a:spcBef>
              <a:spcAft>
                <a:spcPts val="0"/>
              </a:spcAft>
              <a:buSzPts val="1100"/>
              <a:buChar char="●"/>
            </a:pPr>
            <a:r>
              <a:rPr lang="en"/>
              <a:t>Traffic, regardless of location, is a hassle and inefficient</a:t>
            </a:r>
            <a:endParaRPr/>
          </a:p>
          <a:p>
            <a:pPr indent="-298450" lvl="0" marL="457200" rtl="0" algn="l">
              <a:spcBef>
                <a:spcPts val="0"/>
              </a:spcBef>
              <a:spcAft>
                <a:spcPts val="0"/>
              </a:spcAft>
              <a:buSzPts val="1100"/>
              <a:buChar char="●"/>
            </a:pPr>
            <a:r>
              <a:rPr lang="en"/>
              <a:t>Reduction of traffic can make our society more efficient and give us more time in every day to do meaningful tasks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4d22cc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4d22cc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results represented the best case scenario for the scheduling system. These assumptions include assuming that classes were taught in their room for all 8 periods of the day, allowing the algorithm to place classes at any period in the day without worry for class availability. While this assumption is not safe for use in the real world, it not only made the program much faster but also fit my research question of finding the fullest extent that a program like this could reduce hallway traffic. In addition, the A-Star algorithm used in this program is useful for finding the distance travelled by possible schedules determined by the current school’s system. For instance, the school could find all of the potential schedules for an applicable student and use this algorithm to find the distance travelled by each of them, picking the schedule with the least distance travelled. While this system would not reach the same results displayed here, the application of this method would be possible in the real world very seamlessly and could be an avenue for future research.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4d22cc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4d22cc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limitations</a:t>
            </a:r>
            <a:r>
              <a:rPr lang="en"/>
              <a:t> to the results I reached include the “best case scenario” assumptions I mentioned earlier. I assumed that students would take the shortest path in between classes, which is not necessarily the case but is a fair enough assumption to make. Also, the program did not check for class sizes/availability or class </a:t>
            </a:r>
            <a:r>
              <a:rPr lang="en"/>
              <a:t>compatibility</a:t>
            </a:r>
            <a:r>
              <a:rPr lang="en"/>
              <a:t> at all. In other words, it never checked to see if the same room was hosting two different classes at the same time. While I was looking for the fullest extent that this program could reduce hallway traffic, it is still noteworthy to say that a program with these parameters in check would provide a more realistic estimate as to how a program like this would impact the real world traffic.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4d22cc8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4d22cc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a program that takes in to account the conditions and limitations of the school system, there are other possibilities for additional research. One potential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6c120a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6c120a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Population of </a:t>
            </a:r>
            <a:r>
              <a:rPr lang="en"/>
              <a:t>Conestoga</a:t>
            </a:r>
            <a:r>
              <a:rPr lang="en"/>
              <a:t> growing to largest size</a:t>
            </a:r>
            <a:endParaRPr/>
          </a:p>
          <a:p>
            <a:pPr indent="-298450" lvl="0" marL="457200" rtl="0" algn="l">
              <a:spcBef>
                <a:spcPts val="0"/>
              </a:spcBef>
              <a:spcAft>
                <a:spcPts val="0"/>
              </a:spcAft>
              <a:buSzPts val="1100"/>
              <a:buChar char="●"/>
            </a:pPr>
            <a:r>
              <a:rPr lang="en"/>
              <a:t>4-5 minutes between classes to get to class, still not enough in certain scenarios</a:t>
            </a:r>
            <a:endParaRPr/>
          </a:p>
          <a:p>
            <a:pPr indent="-298450" lvl="0" marL="457200" rtl="0" algn="l">
              <a:spcBef>
                <a:spcPts val="0"/>
              </a:spcBef>
              <a:spcAft>
                <a:spcPts val="0"/>
              </a:spcAft>
              <a:buSzPts val="1100"/>
              <a:buChar char="●"/>
            </a:pPr>
            <a:r>
              <a:rPr lang="en"/>
              <a:t>Current potential solution for this problem is to make a new wing for the school to allow another avenue for traffic passthrough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6c120a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6c120a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computer programming to try and rework the schedules to minimize distance travelled</a:t>
            </a:r>
            <a:endParaRPr/>
          </a:p>
          <a:p>
            <a:pPr indent="-298450" lvl="0" marL="457200" rtl="0" algn="l">
              <a:spcBef>
                <a:spcPts val="0"/>
              </a:spcBef>
              <a:spcAft>
                <a:spcPts val="0"/>
              </a:spcAft>
              <a:buSzPts val="1100"/>
              <a:buChar char="●"/>
            </a:pPr>
            <a:r>
              <a:rPr lang="en"/>
              <a:t>Has been done to an extent in Boston with computer science graduate students at MIT for the Boston school system</a:t>
            </a:r>
            <a:endParaRPr/>
          </a:p>
          <a:p>
            <a:pPr indent="-298450" lvl="0" marL="457200" rtl="0" algn="l">
              <a:spcBef>
                <a:spcPts val="0"/>
              </a:spcBef>
              <a:spcAft>
                <a:spcPts val="0"/>
              </a:spcAft>
              <a:buSzPts val="1100"/>
              <a:buChar char="●"/>
            </a:pPr>
            <a:r>
              <a:rPr lang="en"/>
              <a:t>Had serious implications to the budget of the boston school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4d22cc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4d22cc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Algorithm used to tackle problems related to finding the shortest path to a set of points</a:t>
            </a:r>
            <a:endParaRPr/>
          </a:p>
          <a:p>
            <a:pPr indent="-298450" lvl="0" marL="457200" rtl="0" algn="l">
              <a:spcBef>
                <a:spcPts val="0"/>
              </a:spcBef>
              <a:spcAft>
                <a:spcPts val="0"/>
              </a:spcAft>
              <a:buSzPts val="1100"/>
              <a:buChar char="●"/>
            </a:pPr>
            <a:r>
              <a:rPr lang="en"/>
              <a:t>Many different algorithms that can be used, each of them have different benefits and drawbacks</a:t>
            </a:r>
            <a:endParaRPr/>
          </a:p>
          <a:p>
            <a:pPr indent="-298450" lvl="0" marL="457200" rtl="0" algn="l">
              <a:spcBef>
                <a:spcPts val="0"/>
              </a:spcBef>
              <a:spcAft>
                <a:spcPts val="0"/>
              </a:spcAft>
              <a:buSzPts val="1100"/>
              <a:buChar char="●"/>
            </a:pPr>
            <a:r>
              <a:rPr lang="en"/>
              <a:t>This problem has N! Possible routes for a set of N points</a:t>
            </a:r>
            <a:endParaRPr/>
          </a:p>
          <a:p>
            <a:pPr indent="-298450" lvl="0" marL="457200" rtl="0" algn="l">
              <a:spcBef>
                <a:spcPts val="0"/>
              </a:spcBef>
              <a:spcAft>
                <a:spcPts val="0"/>
              </a:spcAft>
              <a:buSzPts val="1100"/>
              <a:buChar char="●"/>
            </a:pPr>
            <a:r>
              <a:rPr lang="en"/>
              <a:t>For a single schedule, that is 40,320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668b26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668b26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4d22cc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4d22cc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Pathfinding algorithm for finding the path and distance between two points given the possible routes available</a:t>
            </a:r>
            <a:endParaRPr/>
          </a:p>
          <a:p>
            <a:pPr indent="-298450" lvl="0" marL="457200" rtl="0" algn="l">
              <a:spcBef>
                <a:spcPts val="0"/>
              </a:spcBef>
              <a:spcAft>
                <a:spcPts val="0"/>
              </a:spcAft>
              <a:buSzPts val="1100"/>
              <a:buChar char="●"/>
            </a:pPr>
            <a:r>
              <a:rPr lang="en"/>
              <a:t>NEcessary for my project because Students and factulty must walk to class along the hallways, they cant travel directly from class to class through the walls</a:t>
            </a:r>
            <a:endParaRPr/>
          </a:p>
          <a:p>
            <a:pPr indent="-298450" lvl="0" marL="457200" rtl="0" algn="l">
              <a:spcBef>
                <a:spcPts val="0"/>
              </a:spcBef>
              <a:spcAft>
                <a:spcPts val="0"/>
              </a:spcAft>
              <a:buSzPts val="1100"/>
              <a:buChar char="●"/>
            </a:pPr>
            <a:r>
              <a:rPr lang="en"/>
              <a:t>Manually scored a map of the school and inputted it in to my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4d22cc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4d22cc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Coded in both the pathfinding and the travelling salesman algorithms for use in my project</a:t>
            </a:r>
            <a:endParaRPr/>
          </a:p>
          <a:p>
            <a:pPr indent="-298450" lvl="0" marL="457200" rtl="0" algn="l">
              <a:spcBef>
                <a:spcPts val="0"/>
              </a:spcBef>
              <a:spcAft>
                <a:spcPts val="0"/>
              </a:spcAft>
              <a:buSzPts val="1100"/>
              <a:buChar char="●"/>
            </a:pPr>
            <a:r>
              <a:rPr lang="en"/>
              <a:t>For the travelling salesman algorithm, I chose an algorithm that </a:t>
            </a:r>
            <a:r>
              <a:rPr lang="en"/>
              <a:t>sacrifices</a:t>
            </a:r>
            <a:r>
              <a:rPr lang="en"/>
              <a:t> some accuracy for speed, allowing it to potentially be run for 2,200 students in a relatively short amount of time</a:t>
            </a:r>
            <a:endParaRPr/>
          </a:p>
          <a:p>
            <a:pPr indent="-298450" lvl="0" marL="457200" rtl="0" algn="l">
              <a:spcBef>
                <a:spcPts val="0"/>
              </a:spcBef>
              <a:spcAft>
                <a:spcPts val="0"/>
              </a:spcAft>
              <a:buSzPts val="1100"/>
              <a:buChar char="●"/>
            </a:pPr>
            <a:r>
              <a:rPr lang="en"/>
              <a:t>I scored and coded in a grid, as seen on the right</a:t>
            </a:r>
            <a:endParaRPr/>
          </a:p>
          <a:p>
            <a:pPr indent="-298450" lvl="1" marL="914400" rtl="0" algn="l">
              <a:spcBef>
                <a:spcPts val="0"/>
              </a:spcBef>
              <a:spcAft>
                <a:spcPts val="0"/>
              </a:spcAft>
              <a:buSzPts val="1100"/>
              <a:buChar char="○"/>
            </a:pPr>
            <a:r>
              <a:rPr lang="en"/>
              <a:t>Zero’s represent walls / impassable objects</a:t>
            </a:r>
            <a:endParaRPr/>
          </a:p>
          <a:p>
            <a:pPr indent="-298450" lvl="1" marL="914400" rtl="0" algn="l">
              <a:spcBef>
                <a:spcPts val="0"/>
              </a:spcBef>
              <a:spcAft>
                <a:spcPts val="0"/>
              </a:spcAft>
              <a:buSzPts val="1100"/>
              <a:buChar char="○"/>
            </a:pPr>
            <a:r>
              <a:rPr lang="en"/>
              <a:t>-1’s are hallways</a:t>
            </a:r>
            <a:endParaRPr/>
          </a:p>
          <a:p>
            <a:pPr indent="-298450" lvl="1" marL="914400" rtl="0" algn="l">
              <a:spcBef>
                <a:spcPts val="0"/>
              </a:spcBef>
              <a:spcAft>
                <a:spcPts val="0"/>
              </a:spcAft>
              <a:buSzPts val="1100"/>
              <a:buChar char="○"/>
            </a:pPr>
            <a:r>
              <a:rPr lang="en"/>
              <a:t>11-19 are staircases</a:t>
            </a:r>
            <a:endParaRPr/>
          </a:p>
          <a:p>
            <a:pPr indent="-298450" lvl="1" marL="914400" rtl="0" algn="l">
              <a:spcBef>
                <a:spcPts val="0"/>
              </a:spcBef>
              <a:spcAft>
                <a:spcPts val="0"/>
              </a:spcAft>
              <a:buSzPts val="1100"/>
              <a:buChar char="○"/>
            </a:pPr>
            <a:r>
              <a:rPr lang="en"/>
              <a:t>Everything else is a room number, with any number over 300 corresponding to a “special” room (e.g. Gym becomes 302)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4d22cc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4d22cc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Split up the code in to three different classes</a:t>
            </a:r>
            <a:endParaRPr/>
          </a:p>
          <a:p>
            <a:pPr indent="-298450" lvl="1" marL="914400" rtl="0" algn="l">
              <a:spcBef>
                <a:spcPts val="0"/>
              </a:spcBef>
              <a:spcAft>
                <a:spcPts val="0"/>
              </a:spcAft>
              <a:buSzPts val="1100"/>
              <a:buChar char="○"/>
            </a:pPr>
            <a:r>
              <a:rPr lang="en"/>
              <a:t>Theoretically</a:t>
            </a:r>
            <a:r>
              <a:rPr lang="en"/>
              <a:t>, this code can be used for any school or really any building as long as you code in a new map of the school/building</a:t>
            </a:r>
            <a:endParaRPr/>
          </a:p>
          <a:p>
            <a:pPr indent="-298450" lvl="1" marL="914400" rtl="0" algn="l">
              <a:spcBef>
                <a:spcPts val="0"/>
              </a:spcBef>
              <a:spcAft>
                <a:spcPts val="0"/>
              </a:spcAft>
              <a:buSzPts val="1100"/>
              <a:buChar char="○"/>
            </a:pPr>
            <a:r>
              <a:rPr lang="en"/>
              <a:t>// not sure if i want to leave this slide in after explaining most of the methodology in the previous slide but oh well. Might include snippets of code to use as examples. LMK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4d22cc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4d22cc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program on a random sample of 20 student schedules, stratified by grade level and provided by the school administration, I generated these results. Across the board, you can see that the program decreased the distance travelled by each student by 40% on average. One key point to note is the second point from the right. In this situation, the heuristic </a:t>
            </a:r>
            <a:r>
              <a:rPr lang="en"/>
              <a:t>travelling</a:t>
            </a:r>
            <a:r>
              <a:rPr lang="en"/>
              <a:t> salesman algorithm actually increased the distance travelled with that particular schedule. This is completely </a:t>
            </a:r>
            <a:r>
              <a:rPr lang="en"/>
              <a:t>normal</a:t>
            </a:r>
            <a:r>
              <a:rPr lang="en"/>
              <a:t> and not some anomaly against mathematics. The </a:t>
            </a:r>
            <a:r>
              <a:rPr lang="en"/>
              <a:t>heuristic</a:t>
            </a:r>
            <a:r>
              <a:rPr lang="en"/>
              <a:t> is only good enough to produce a result that is about 60-70% as efficient as the true best answer. It simply occurred by chance that the original schedule was more efficient than the heuristically generated schedule.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71258" y="102632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Using a Travelling Salesman Algorithm to Minimize Hallway Traffic</a:t>
            </a:r>
            <a:endParaRPr sz="3600"/>
          </a:p>
        </p:txBody>
      </p:sp>
      <p:sp>
        <p:nvSpPr>
          <p:cNvPr id="67" name="Google Shape;67;p13"/>
          <p:cNvSpPr txBox="1"/>
          <p:nvPr>
            <p:ph idx="1" type="subTitle"/>
          </p:nvPr>
        </p:nvSpPr>
        <p:spPr>
          <a:xfrm>
            <a:off x="671250" y="325302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Ian Hay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Assumed best case scenario</a:t>
            </a:r>
            <a:endParaRPr/>
          </a:p>
          <a:p>
            <a:pPr indent="-342900" lvl="0" marL="457200" rtl="0" algn="l">
              <a:spcBef>
                <a:spcPts val="0"/>
              </a:spcBef>
              <a:spcAft>
                <a:spcPts val="0"/>
              </a:spcAft>
              <a:buSzPts val="1800"/>
              <a:buChar char="●"/>
            </a:pPr>
            <a:r>
              <a:rPr lang="en"/>
              <a:t>Plausible, not necessarily this extreme</a:t>
            </a:r>
            <a:endParaRPr/>
          </a:p>
          <a:p>
            <a:pPr indent="-342900" lvl="0" marL="457200" rtl="0" algn="l">
              <a:spcBef>
                <a:spcPts val="0"/>
              </a:spcBef>
              <a:spcAft>
                <a:spcPts val="0"/>
              </a:spcAft>
              <a:buSzPts val="1800"/>
              <a:buChar char="●"/>
            </a:pPr>
            <a:r>
              <a:rPr lang="en"/>
              <a:t>Reduction of traffic by on average ~40%</a:t>
            </a:r>
            <a:endParaRPr/>
          </a:p>
          <a:p>
            <a:pPr indent="-342900" lvl="0" marL="457200" rtl="0" algn="l">
              <a:spcBef>
                <a:spcPts val="0"/>
              </a:spcBef>
              <a:spcAft>
                <a:spcPts val="0"/>
              </a:spcAft>
              <a:buSzPts val="1800"/>
              <a:buChar char="●"/>
            </a:pPr>
            <a:r>
              <a:rPr lang="en"/>
              <a:t>Useful to find the best class schedule among a selection of pre-made schedules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Assumed students took the shortest path between classes</a:t>
            </a:r>
            <a:endParaRPr/>
          </a:p>
          <a:p>
            <a:pPr indent="-342900" lvl="0" marL="457200" rtl="0" algn="l">
              <a:spcBef>
                <a:spcPts val="0"/>
              </a:spcBef>
              <a:spcAft>
                <a:spcPts val="0"/>
              </a:spcAft>
              <a:buSzPts val="1800"/>
              <a:buChar char="●"/>
            </a:pPr>
            <a:r>
              <a:rPr lang="en"/>
              <a:t>No check for class sizes or number of classes/labs available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Research</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Extent and plausibility of a more complex program that uses conditions</a:t>
            </a:r>
            <a:endParaRPr/>
          </a:p>
          <a:p>
            <a:pPr indent="-342900" lvl="0" marL="457200" rtl="0" algn="l">
              <a:spcBef>
                <a:spcPts val="0"/>
              </a:spcBef>
              <a:spcAft>
                <a:spcPts val="0"/>
              </a:spcAft>
              <a:buSzPts val="1800"/>
              <a:buChar char="●"/>
            </a:pPr>
            <a:r>
              <a:rPr lang="en"/>
              <a:t>Runtime of algorithm as conditions are added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Conestoga High School student body growing</a:t>
            </a:r>
            <a:endParaRPr/>
          </a:p>
          <a:p>
            <a:pPr indent="-317500" lvl="1" marL="914400" rtl="0" algn="l">
              <a:spcBef>
                <a:spcPts val="0"/>
              </a:spcBef>
              <a:spcAft>
                <a:spcPts val="0"/>
              </a:spcAft>
              <a:buSzPts val="1400"/>
              <a:buChar char="○"/>
            </a:pPr>
            <a:r>
              <a:rPr lang="en"/>
              <a:t>Reached 2,200 students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What Extent Can Computer Programming Minimize Hallway Traffic?</a:t>
            </a:r>
            <a:endParaRPr/>
          </a:p>
        </p:txBody>
      </p:sp>
      <p:sp>
        <p:nvSpPr>
          <p:cNvPr id="79" name="Google Shape;79;p15"/>
          <p:cNvSpPr txBox="1"/>
          <p:nvPr>
            <p:ph idx="1" type="body"/>
          </p:nvPr>
        </p:nvSpPr>
        <p:spPr>
          <a:xfrm>
            <a:off x="311700" y="1520325"/>
            <a:ext cx="8520600" cy="304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Graduate students at MIT coded a bus-routing algorithm to optimize Boston’s school bus system</a:t>
            </a:r>
            <a:endParaRPr/>
          </a:p>
          <a:p>
            <a:pPr indent="-317500" lvl="1" marL="914400" rtl="0" algn="l">
              <a:spcBef>
                <a:spcPts val="0"/>
              </a:spcBef>
              <a:spcAft>
                <a:spcPts val="0"/>
              </a:spcAft>
              <a:buSzPts val="1400"/>
              <a:buChar char="○"/>
            </a:pPr>
            <a:r>
              <a:rPr lang="en"/>
              <a:t>Eliminated 50 bus routes, saving $3-5 million per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Travelling Salesman Problem</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definite solution/algorithm</a:t>
            </a:r>
            <a:endParaRPr/>
          </a:p>
          <a:p>
            <a:pPr indent="-317500" lvl="1" marL="914400" rtl="0" algn="l">
              <a:spcBef>
                <a:spcPts val="0"/>
              </a:spcBef>
              <a:spcAft>
                <a:spcPts val="0"/>
              </a:spcAft>
              <a:buSzPts val="1400"/>
              <a:buChar char="○"/>
            </a:pPr>
            <a:r>
              <a:rPr lang="en"/>
              <a:t>N! Possible routes to test</a:t>
            </a:r>
            <a:endParaRPr/>
          </a:p>
          <a:p>
            <a:pPr indent="-342900" lvl="0" marL="457200" rtl="0" algn="l">
              <a:spcBef>
                <a:spcPts val="0"/>
              </a:spcBef>
              <a:spcAft>
                <a:spcPts val="0"/>
              </a:spcAft>
              <a:buSzPts val="1800"/>
              <a:buChar char="●"/>
            </a:pPr>
            <a:r>
              <a:rPr lang="en"/>
              <a:t>Heuristic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Pathfinding Algorithm</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190950" y="1092950"/>
            <a:ext cx="6558151" cy="384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Pathfinding Algorithm</a:t>
            </a:r>
            <a:endParaRPr/>
          </a:p>
        </p:txBody>
      </p:sp>
      <p:pic>
        <p:nvPicPr>
          <p:cNvPr id="98" name="Google Shape;98;p18"/>
          <p:cNvPicPr preferRelativeResize="0"/>
          <p:nvPr/>
        </p:nvPicPr>
        <p:blipFill>
          <a:blip r:embed="rId3">
            <a:alphaModFix/>
          </a:blip>
          <a:stretch>
            <a:fillRect/>
          </a:stretch>
        </p:blipFill>
        <p:spPr>
          <a:xfrm>
            <a:off x="311700" y="1094525"/>
            <a:ext cx="7336648" cy="385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Combination of A* Algorithm and Travelling Salesman Algorithm</a:t>
            </a:r>
            <a:endParaRPr/>
          </a:p>
          <a:p>
            <a:pPr indent="-317500" lvl="1" marL="914400" rtl="0" algn="l">
              <a:spcBef>
                <a:spcPts val="0"/>
              </a:spcBef>
              <a:spcAft>
                <a:spcPts val="0"/>
              </a:spcAft>
              <a:buSzPts val="1400"/>
              <a:buChar char="○"/>
            </a:pPr>
            <a:r>
              <a:rPr lang="en"/>
              <a:t>Coded both in to Java</a:t>
            </a:r>
            <a:endParaRPr/>
          </a:p>
          <a:p>
            <a:pPr indent="-342900" lvl="0" marL="457200" rtl="0" algn="l">
              <a:spcBef>
                <a:spcPts val="0"/>
              </a:spcBef>
              <a:spcAft>
                <a:spcPts val="0"/>
              </a:spcAft>
              <a:buSzPts val="1800"/>
              <a:buChar char="●"/>
            </a:pPr>
            <a:r>
              <a:rPr lang="en"/>
              <a:t>Coded in grid to represent the school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Stratified random sample of 20 current student schedules</a:t>
            </a:r>
            <a:endParaRPr/>
          </a:p>
          <a:p>
            <a:pPr indent="-317500" lvl="1" marL="914400" marR="0" rtl="0" algn="l">
              <a:lnSpc>
                <a:spcPct val="115000"/>
              </a:lnSpc>
              <a:spcBef>
                <a:spcPts val="0"/>
              </a:spcBef>
              <a:spcAft>
                <a:spcPts val="0"/>
              </a:spcAft>
              <a:buSzPts val="1400"/>
              <a:buChar char="○"/>
            </a:pPr>
            <a:r>
              <a:rPr lang="en"/>
              <a:t>Recorded total distance before and after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title="Points scored"/>
          <p:cNvPicPr preferRelativeResize="0"/>
          <p:nvPr/>
        </p:nvPicPr>
        <p:blipFill>
          <a:blip r:embed="rId3">
            <a:alphaModFix/>
          </a:blip>
          <a:stretch>
            <a:fillRect/>
          </a:stretch>
        </p:blipFill>
        <p:spPr>
          <a:xfrm>
            <a:off x="233550" y="1095600"/>
            <a:ext cx="6138999" cy="37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