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9" r:id="rId2"/>
    <p:sldId id="258" r:id="rId3"/>
    <p:sldId id="262" r:id="rId4"/>
    <p:sldId id="261" r:id="rId5"/>
    <p:sldId id="265" r:id="rId6"/>
    <p:sldId id="263" r:id="rId7"/>
    <p:sldId id="264" r:id="rId8"/>
    <p:sldId id="256" r:id="rId9"/>
    <p:sldId id="266" r:id="rId10"/>
    <p:sldId id="267" r:id="rId11"/>
  </p:sldIdLst>
  <p:sldSz cx="15846425" cy="8915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43" d="100"/>
          <a:sy n="43" d="100"/>
        </p:scale>
        <p:origin x="108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80803" y="1459072"/>
            <a:ext cx="11884819" cy="3103880"/>
          </a:xfrm>
        </p:spPr>
        <p:txBody>
          <a:bodyPr anchor="b"/>
          <a:lstStyle>
            <a:lvl1pPr algn="ctr"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80803" y="4682649"/>
            <a:ext cx="11884819" cy="2152491"/>
          </a:xfrm>
        </p:spPr>
        <p:txBody>
          <a:bodyPr/>
          <a:lstStyle>
            <a:lvl1pPr marL="0" indent="0" algn="ctr">
              <a:buNone/>
              <a:defRPr sz="3119"/>
            </a:lvl1pPr>
            <a:lvl2pPr marL="594223" indent="0" algn="ctr">
              <a:buNone/>
              <a:defRPr sz="2599"/>
            </a:lvl2pPr>
            <a:lvl3pPr marL="1188446" indent="0" algn="ctr">
              <a:buNone/>
              <a:defRPr sz="2339"/>
            </a:lvl3pPr>
            <a:lvl4pPr marL="1782669" indent="0" algn="ctr">
              <a:buNone/>
              <a:defRPr sz="2080"/>
            </a:lvl4pPr>
            <a:lvl5pPr marL="2376891" indent="0" algn="ctr">
              <a:buNone/>
              <a:defRPr sz="2080"/>
            </a:lvl5pPr>
            <a:lvl6pPr marL="2971114" indent="0" algn="ctr">
              <a:buNone/>
              <a:defRPr sz="2080"/>
            </a:lvl6pPr>
            <a:lvl7pPr marL="3565337" indent="0" algn="ctr">
              <a:buNone/>
              <a:defRPr sz="2080"/>
            </a:lvl7pPr>
            <a:lvl8pPr marL="4159560" indent="0" algn="ctr">
              <a:buNone/>
              <a:defRPr sz="2080"/>
            </a:lvl8pPr>
            <a:lvl9pPr marL="4753783" indent="0" algn="ctr">
              <a:buNone/>
              <a:defRPr sz="20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6621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4708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340098" y="474663"/>
            <a:ext cx="3416885" cy="755538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89442" y="474663"/>
            <a:ext cx="10052576" cy="75553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2797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3633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1188" y="2222660"/>
            <a:ext cx="13667542" cy="3708558"/>
          </a:xfrm>
        </p:spPr>
        <p:txBody>
          <a:bodyPr anchor="b"/>
          <a:lstStyle>
            <a:lvl1pPr>
              <a:defRPr sz="7798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1188" y="5966303"/>
            <a:ext cx="13667542" cy="1950243"/>
          </a:xfrm>
        </p:spPr>
        <p:txBody>
          <a:bodyPr/>
          <a:lstStyle>
            <a:lvl1pPr marL="0" indent="0">
              <a:buNone/>
              <a:defRPr sz="3119">
                <a:solidFill>
                  <a:schemeClr val="tx1">
                    <a:tint val="75000"/>
                  </a:schemeClr>
                </a:solidFill>
              </a:defRPr>
            </a:lvl1pPr>
            <a:lvl2pPr marL="594223" indent="0">
              <a:buNone/>
              <a:defRPr sz="2599">
                <a:solidFill>
                  <a:schemeClr val="tx1">
                    <a:tint val="75000"/>
                  </a:schemeClr>
                </a:solidFill>
              </a:defRPr>
            </a:lvl2pPr>
            <a:lvl3pPr marL="1188446" indent="0">
              <a:buNone/>
              <a:defRPr sz="2339">
                <a:solidFill>
                  <a:schemeClr val="tx1">
                    <a:tint val="75000"/>
                  </a:schemeClr>
                </a:solidFill>
              </a:defRPr>
            </a:lvl3pPr>
            <a:lvl4pPr marL="1782669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4pPr>
            <a:lvl5pPr marL="2376891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5pPr>
            <a:lvl6pPr marL="2971114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6pPr>
            <a:lvl7pPr marL="3565337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7pPr>
            <a:lvl8pPr marL="4159560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8pPr>
            <a:lvl9pPr marL="4753783" indent="0">
              <a:buNone/>
              <a:defRPr sz="208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35534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8944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022252" y="2373313"/>
            <a:ext cx="6734731" cy="565673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82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5" y="474663"/>
            <a:ext cx="13667542" cy="17232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1506" y="2185512"/>
            <a:ext cx="6703780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1506" y="3256598"/>
            <a:ext cx="6703780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022252" y="2185512"/>
            <a:ext cx="6736795" cy="1071086"/>
          </a:xfrm>
        </p:spPr>
        <p:txBody>
          <a:bodyPr anchor="b"/>
          <a:lstStyle>
            <a:lvl1pPr marL="0" indent="0">
              <a:buNone/>
              <a:defRPr sz="3119" b="1"/>
            </a:lvl1pPr>
            <a:lvl2pPr marL="594223" indent="0">
              <a:buNone/>
              <a:defRPr sz="2599" b="1"/>
            </a:lvl2pPr>
            <a:lvl3pPr marL="1188446" indent="0">
              <a:buNone/>
              <a:defRPr sz="2339" b="1"/>
            </a:lvl3pPr>
            <a:lvl4pPr marL="1782669" indent="0">
              <a:buNone/>
              <a:defRPr sz="2080" b="1"/>
            </a:lvl4pPr>
            <a:lvl5pPr marL="2376891" indent="0">
              <a:buNone/>
              <a:defRPr sz="2080" b="1"/>
            </a:lvl5pPr>
            <a:lvl6pPr marL="2971114" indent="0">
              <a:buNone/>
              <a:defRPr sz="2080" b="1"/>
            </a:lvl6pPr>
            <a:lvl7pPr marL="3565337" indent="0">
              <a:buNone/>
              <a:defRPr sz="2080" b="1"/>
            </a:lvl7pPr>
            <a:lvl8pPr marL="4159560" indent="0">
              <a:buNone/>
              <a:defRPr sz="2080" b="1"/>
            </a:lvl8pPr>
            <a:lvl9pPr marL="4753783" indent="0">
              <a:buNone/>
              <a:defRPr sz="20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022252" y="3256598"/>
            <a:ext cx="6736795" cy="47899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0716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22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39483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794" y="1283653"/>
            <a:ext cx="8022253" cy="6335713"/>
          </a:xfrm>
        </p:spPr>
        <p:txBody>
          <a:bodyPr/>
          <a:lstStyle>
            <a:lvl1pPr>
              <a:defRPr sz="4159"/>
            </a:lvl1pPr>
            <a:lvl2pPr>
              <a:defRPr sz="3639"/>
            </a:lvl2pPr>
            <a:lvl3pPr>
              <a:defRPr sz="3119"/>
            </a:lvl3pPr>
            <a:lvl4pPr>
              <a:defRPr sz="2599"/>
            </a:lvl4pPr>
            <a:lvl5pPr>
              <a:defRPr sz="2599"/>
            </a:lvl5pPr>
            <a:lvl6pPr>
              <a:defRPr sz="2599"/>
            </a:lvl6pPr>
            <a:lvl7pPr>
              <a:defRPr sz="2599"/>
            </a:lvl7pPr>
            <a:lvl8pPr>
              <a:defRPr sz="2599"/>
            </a:lvl8pPr>
            <a:lvl9pPr>
              <a:defRPr sz="2599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6851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1506" y="594360"/>
            <a:ext cx="5110884" cy="2080260"/>
          </a:xfrm>
        </p:spPr>
        <p:txBody>
          <a:bodyPr anchor="b"/>
          <a:lstStyle>
            <a:lvl1pPr>
              <a:defRPr sz="415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36794" y="1283653"/>
            <a:ext cx="8022253" cy="6335713"/>
          </a:xfrm>
        </p:spPr>
        <p:txBody>
          <a:bodyPr anchor="t"/>
          <a:lstStyle>
            <a:lvl1pPr marL="0" indent="0">
              <a:buNone/>
              <a:defRPr sz="4159"/>
            </a:lvl1pPr>
            <a:lvl2pPr marL="594223" indent="0">
              <a:buNone/>
              <a:defRPr sz="3639"/>
            </a:lvl2pPr>
            <a:lvl3pPr marL="1188446" indent="0">
              <a:buNone/>
              <a:defRPr sz="3119"/>
            </a:lvl3pPr>
            <a:lvl4pPr marL="1782669" indent="0">
              <a:buNone/>
              <a:defRPr sz="2599"/>
            </a:lvl4pPr>
            <a:lvl5pPr marL="2376891" indent="0">
              <a:buNone/>
              <a:defRPr sz="2599"/>
            </a:lvl5pPr>
            <a:lvl6pPr marL="2971114" indent="0">
              <a:buNone/>
              <a:defRPr sz="2599"/>
            </a:lvl6pPr>
            <a:lvl7pPr marL="3565337" indent="0">
              <a:buNone/>
              <a:defRPr sz="2599"/>
            </a:lvl7pPr>
            <a:lvl8pPr marL="4159560" indent="0">
              <a:buNone/>
              <a:defRPr sz="2599"/>
            </a:lvl8pPr>
            <a:lvl9pPr marL="4753783" indent="0">
              <a:buNone/>
              <a:defRPr sz="2599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1506" y="2674620"/>
            <a:ext cx="5110884" cy="4955064"/>
          </a:xfrm>
        </p:spPr>
        <p:txBody>
          <a:bodyPr/>
          <a:lstStyle>
            <a:lvl1pPr marL="0" indent="0">
              <a:buNone/>
              <a:defRPr sz="2080"/>
            </a:lvl1pPr>
            <a:lvl2pPr marL="594223" indent="0">
              <a:buNone/>
              <a:defRPr sz="1820"/>
            </a:lvl2pPr>
            <a:lvl3pPr marL="1188446" indent="0">
              <a:buNone/>
              <a:defRPr sz="1560"/>
            </a:lvl3pPr>
            <a:lvl4pPr marL="1782669" indent="0">
              <a:buNone/>
              <a:defRPr sz="1300"/>
            </a:lvl4pPr>
            <a:lvl5pPr marL="2376891" indent="0">
              <a:buNone/>
              <a:defRPr sz="1300"/>
            </a:lvl5pPr>
            <a:lvl6pPr marL="2971114" indent="0">
              <a:buNone/>
              <a:defRPr sz="1300"/>
            </a:lvl6pPr>
            <a:lvl7pPr marL="3565337" indent="0">
              <a:buNone/>
              <a:defRPr sz="1300"/>
            </a:lvl7pPr>
            <a:lvl8pPr marL="4159560" indent="0">
              <a:buNone/>
              <a:defRPr sz="1300"/>
            </a:lvl8pPr>
            <a:lvl9pPr marL="4753783" indent="0">
              <a:buNone/>
              <a:defRPr sz="13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823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89442" y="474663"/>
            <a:ext cx="13667542" cy="172323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89442" y="2373313"/>
            <a:ext cx="13667542" cy="5656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89442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19682D0-1010-43CF-8214-3A8C3DAD6D35}" type="datetimeFigureOut">
              <a:rPr lang="en-US" smtClean="0"/>
              <a:t>8/29/2025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249129" y="8263255"/>
            <a:ext cx="5348168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191537" y="8263255"/>
            <a:ext cx="3565446" cy="47466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5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9AA2F30-3598-4E28-99E0-7E5DC970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68758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188446" rtl="0" eaLnBrk="1" latinLnBrk="0" hangingPunct="1">
        <a:lnSpc>
          <a:spcPct val="90000"/>
        </a:lnSpc>
        <a:spcBef>
          <a:spcPct val="0"/>
        </a:spcBef>
        <a:buNone/>
        <a:defRPr sz="571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7111" indent="-297111" algn="l" defTabSz="1188446" rtl="0" eaLnBrk="1" latinLnBrk="0" hangingPunct="1">
        <a:lnSpc>
          <a:spcPct val="90000"/>
        </a:lnSpc>
        <a:spcBef>
          <a:spcPts val="1300"/>
        </a:spcBef>
        <a:buFont typeface="Arial" panose="020B0604020202020204" pitchFamily="34" charset="0"/>
        <a:buChar char="•"/>
        <a:defRPr sz="3639" kern="1200">
          <a:solidFill>
            <a:schemeClr val="tx1"/>
          </a:solidFill>
          <a:latin typeface="+mn-lt"/>
          <a:ea typeface="+mn-ea"/>
          <a:cs typeface="+mn-cs"/>
        </a:defRPr>
      </a:lvl1pPr>
      <a:lvl2pPr marL="89133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9" kern="1200">
          <a:solidFill>
            <a:schemeClr val="tx1"/>
          </a:solidFill>
          <a:latin typeface="+mn-lt"/>
          <a:ea typeface="+mn-ea"/>
          <a:cs typeface="+mn-cs"/>
        </a:defRPr>
      </a:lvl2pPr>
      <a:lvl3pPr marL="1485557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9" kern="1200">
          <a:solidFill>
            <a:schemeClr val="tx1"/>
          </a:solidFill>
          <a:latin typeface="+mn-lt"/>
          <a:ea typeface="+mn-ea"/>
          <a:cs typeface="+mn-cs"/>
        </a:defRPr>
      </a:lvl3pPr>
      <a:lvl4pPr marL="2079780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674003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3268226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862448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456671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5050894" indent="-297111" algn="l" defTabSz="1188446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1pPr>
      <a:lvl2pPr marL="59422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2pPr>
      <a:lvl3pPr marL="1188446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3pPr>
      <a:lvl4pPr marL="1782669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4pPr>
      <a:lvl5pPr marL="2376891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5pPr>
      <a:lvl6pPr marL="2971114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6pPr>
      <a:lvl7pPr marL="3565337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7pPr>
      <a:lvl8pPr marL="4159560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8pPr>
      <a:lvl9pPr marL="4753783" algn="l" defTabSz="1188446" rtl="0" eaLnBrk="1" latinLnBrk="0" hangingPunct="1">
        <a:defRPr sz="233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tmp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tmp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tmp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tmp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tmp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tmp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D65A52-36A1-0155-1FC6-129E65802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B61836EB-63BC-6FAC-36A2-650BD5CC2F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86" y="1379456"/>
            <a:ext cx="7754335" cy="3905468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2162DC92-6E9E-0123-2E3C-60AB6F9ADE2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33718" y="1131481"/>
            <a:ext cx="7605953" cy="378148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D4FCAEAC-64FE-2344-F9F9-0829AB5E389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32277" y="6074573"/>
            <a:ext cx="2573278" cy="218954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B7F051F3-A0A2-8E0E-E4C7-1C57DD1DC95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03" y="5903500"/>
            <a:ext cx="3437616" cy="2459431"/>
          </a:xfrm>
          <a:prstGeom prst="rect">
            <a:avLst/>
          </a:prstGeom>
        </p:spPr>
      </p:pic>
      <p:pic>
        <p:nvPicPr>
          <p:cNvPr id="23" name="Picture 22">
            <a:extLst>
              <a:ext uri="{FF2B5EF4-FFF2-40B4-BE49-F238E27FC236}">
                <a16:creationId xmlns:a16="http://schemas.microsoft.com/office/drawing/2014/main" id="{C7EB75AA-BD13-34C0-92A9-3050D7C03BF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4437" y="6230913"/>
            <a:ext cx="2963130" cy="2116520"/>
          </a:xfrm>
          <a:prstGeom prst="rect">
            <a:avLst/>
          </a:prstGeom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A58D143A-EE74-3F21-0160-76D81A606DDD}"/>
              </a:ext>
            </a:extLst>
          </p:cNvPr>
          <p:cNvSpPr txBox="1"/>
          <p:nvPr/>
        </p:nvSpPr>
        <p:spPr>
          <a:xfrm>
            <a:off x="206754" y="139485"/>
            <a:ext cx="97121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/>
              <a:t>E-Commerce Store Performance Snapshot</a:t>
            </a:r>
          </a:p>
        </p:txBody>
      </p:sp>
    </p:spTree>
    <p:extLst>
      <p:ext uri="{BB962C8B-B14F-4D97-AF65-F5344CB8AC3E}">
        <p14:creationId xmlns:p14="http://schemas.microsoft.com/office/powerpoint/2010/main" val="36646407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8F61E30-AE91-205F-82C0-4A41C8C7022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97"/>
            <a:ext cx="15846425" cy="8884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7915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F2CCD7-A8C4-4067-3DD4-A731D431EB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B7BF07A-C836-5C05-A1A8-4CB7FD8091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313" y="801743"/>
            <a:ext cx="7428125" cy="48354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A5FF8FA6-2809-1EDA-3E15-60395208AFB7}"/>
              </a:ext>
            </a:extLst>
          </p:cNvPr>
          <p:cNvSpPr txBox="1"/>
          <p:nvPr/>
        </p:nvSpPr>
        <p:spPr>
          <a:xfrm>
            <a:off x="8971472" y="1864254"/>
            <a:ext cx="621101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Customers under 35 years old contribute the highest purchase with $147.57k ( 53.65%) of total spend 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Customers Above 36 spend less with $125.5k (46.35%)</a:t>
            </a:r>
          </a:p>
          <a:p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This shows the youngers are buying more from the store</a:t>
            </a:r>
          </a:p>
        </p:txBody>
      </p:sp>
    </p:spTree>
    <p:extLst>
      <p:ext uri="{BB962C8B-B14F-4D97-AF65-F5344CB8AC3E}">
        <p14:creationId xmlns:p14="http://schemas.microsoft.com/office/powerpoint/2010/main" val="3865247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7E1F18-697F-2863-A739-E642D8F6C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D8CAC0-9A66-9190-AC72-7C94F1030F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344" y="1248452"/>
            <a:ext cx="7262855" cy="6184777"/>
          </a:xfrm>
          <a:prstGeom prst="rect">
            <a:avLst/>
          </a:prstGeom>
        </p:spPr>
      </p:pic>
      <p:sp>
        <p:nvSpPr>
          <p:cNvPr id="10" name="Rectangle 4">
            <a:extLst>
              <a:ext uri="{FF2B5EF4-FFF2-40B4-BE49-F238E27FC236}">
                <a16:creationId xmlns:a16="http://schemas.microsoft.com/office/drawing/2014/main" id="{898B95C3-3530-7833-E91A-EDAC4A1B35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9577" y="1991276"/>
            <a:ext cx="7816845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High-income customers use discounts most frequently and show a significant increase in spending during discount periods.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Middle-income customers use discounts less often and their spending remains stable regardless of discount offers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7506281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CB2C42-6B4F-725D-1F1B-82F4C6D7A1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CC6F275-451B-B4FC-AF6C-4C132659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597" y="864908"/>
            <a:ext cx="7072750" cy="6896665"/>
          </a:xfrm>
          <a:prstGeom prst="rect">
            <a:avLst/>
          </a:prstGeom>
        </p:spPr>
      </p:pic>
      <p:sp>
        <p:nvSpPr>
          <p:cNvPr id="12" name="Rectangle 3">
            <a:extLst>
              <a:ext uri="{FF2B5EF4-FFF2-40B4-BE49-F238E27FC236}">
                <a16:creationId xmlns:a16="http://schemas.microsoft.com/office/drawing/2014/main" id="{24D5A283-5E72-0742-4A95-8A5F3B7BC8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59347" y="1243407"/>
            <a:ext cx="7600481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 social media influence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generate the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sales amount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indicating strong impact of digital engagement on revenue.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b="1" dirty="0">
                <a:latin typeface="Arial" panose="020B0604020202020204" pitchFamily="34" charset="0"/>
              </a:rPr>
              <a:t> </a:t>
            </a:r>
            <a:r>
              <a:rPr kumimoji="0" lang="en-US" altLang="en-US" sz="2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 influence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customers account for </a:t>
            </a:r>
            <a:r>
              <a:rPr lang="en-US" altLang="en-US" sz="2800" dirty="0">
                <a:latin typeface="Arial" panose="020B0604020202020204" pitchFamily="34" charset="0"/>
              </a:rPr>
              <a:t>contribute steadily</a:t>
            </a:r>
            <a:r>
              <a:rPr kumimoji="0" lang="en-US" altLang="en-US" sz="2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showing limited conversion without engagement.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800" dirty="0">
                <a:latin typeface="Arial" panose="020B0604020202020204" pitchFamily="34" charset="0"/>
              </a:rPr>
              <a:t> </a:t>
            </a:r>
            <a:r>
              <a:rPr lang="en-US" altLang="en-US" sz="2800" b="1" dirty="0">
                <a:latin typeface="Arial" panose="020B0604020202020204" pitchFamily="34" charset="0"/>
              </a:rPr>
              <a:t>Medium influence</a:t>
            </a:r>
            <a:r>
              <a:rPr lang="en-US" altLang="en-US" sz="2800" dirty="0">
                <a:latin typeface="Arial" panose="020B0604020202020204" pitchFamily="34" charset="0"/>
              </a:rPr>
              <a:t> customers contribute significantly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246456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C471BA-5F70-05B9-F644-E52864EF33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6C6FC1-A1ED-1BA1-0EE6-FDFDB00DCA9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1942" y="1088988"/>
            <a:ext cx="7663076" cy="602301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C371F23-B226-211C-B23D-CAA41ED9DF96}"/>
              </a:ext>
            </a:extLst>
          </p:cNvPr>
          <p:cNvSpPr txBox="1"/>
          <p:nvPr/>
        </p:nvSpPr>
        <p:spPr>
          <a:xfrm>
            <a:off x="9420968" y="3344334"/>
            <a:ext cx="576351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There is high number of return from the discount used </a:t>
            </a:r>
          </a:p>
        </p:txBody>
      </p:sp>
    </p:spTree>
    <p:extLst>
      <p:ext uri="{BB962C8B-B14F-4D97-AF65-F5344CB8AC3E}">
        <p14:creationId xmlns:p14="http://schemas.microsoft.com/office/powerpoint/2010/main" val="7177773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6A8FB6-A19F-46F6-6C93-981C071CB4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93CBA01-E4F1-9C25-B065-BDDE495FDE6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440" y="1311216"/>
            <a:ext cx="8529433" cy="58734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A5A232C-E549-F4F3-C8C2-96CBA69E485F}"/>
              </a:ext>
            </a:extLst>
          </p:cNvPr>
          <p:cNvSpPr txBox="1"/>
          <p:nvPr/>
        </p:nvSpPr>
        <p:spPr>
          <a:xfrm>
            <a:off x="9483976" y="3293825"/>
            <a:ext cx="6362449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No preference have the highest shipping volumes.</a:t>
            </a:r>
          </a:p>
        </p:txBody>
      </p:sp>
    </p:spTree>
    <p:extLst>
      <p:ext uri="{BB962C8B-B14F-4D97-AF65-F5344CB8AC3E}">
        <p14:creationId xmlns:p14="http://schemas.microsoft.com/office/powerpoint/2010/main" val="26628131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C7DE1-D4A7-5B8D-1E79-93CFA558A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267B23B-2363-A06A-B7F0-61440B4553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536" y="646006"/>
            <a:ext cx="5774266" cy="7546748"/>
          </a:xfrm>
          <a:prstGeom prst="rect">
            <a:avLst/>
          </a:prstGeo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75D2AD03-0065-F295-408D-BAAF40FF06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3466" y="2552369"/>
            <a:ext cx="8280400" cy="310854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No Preference (372 orders) leads as the most used shipping option, followed by Standard (334) and Express (294)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8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Electronics (54 orders), Sports &amp; Outdoors (51), and Home Appliances/Jewelry (50 each) are the top categories driving overall shipping demand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993257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0982BC5-794C-EF26-6B46-4A100428BF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7563" y="0"/>
            <a:ext cx="15881552" cy="8915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4156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D1BD995-0843-6895-EF9A-B7B7EA68A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6932" y="-30544"/>
            <a:ext cx="15846424" cy="89442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44073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9326</TotalTime>
  <Words>194</Words>
  <Application>Microsoft Office PowerPoint</Application>
  <PresentationFormat>Custom</PresentationFormat>
  <Paragraphs>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adediji joshua</dc:creator>
  <cp:lastModifiedBy>adediji joshua</cp:lastModifiedBy>
  <cp:revision>6</cp:revision>
  <dcterms:created xsi:type="dcterms:W3CDTF">2025-08-19T21:39:48Z</dcterms:created>
  <dcterms:modified xsi:type="dcterms:W3CDTF">2025-08-29T09:58:26Z</dcterms:modified>
</cp:coreProperties>
</file>