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Scripter" charset="1" panose="00000000000000000000"/>
      <p:regular r:id="rId10"/>
    </p:embeddedFont>
    <p:embeddedFont>
      <p:font typeface="Handyman" charset="1" panose="00000000000000000000"/>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3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3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3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3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36.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TextBox 2" id="2"/>
          <p:cNvSpPr txBox="true"/>
          <p:nvPr/>
        </p:nvSpPr>
        <p:spPr>
          <a:xfrm rot="0">
            <a:off x="3704771" y="2286389"/>
            <a:ext cx="10878457" cy="4933670"/>
          </a:xfrm>
          <a:prstGeom prst="rect">
            <a:avLst/>
          </a:prstGeom>
        </p:spPr>
        <p:txBody>
          <a:bodyPr anchor="t" rtlCol="false" tIns="0" lIns="0" bIns="0" rIns="0">
            <a:spAutoFit/>
          </a:bodyPr>
          <a:lstStyle/>
          <a:p>
            <a:pPr algn="ctr">
              <a:lnSpc>
                <a:spcPts val="18501"/>
              </a:lnSpc>
            </a:pPr>
            <a:r>
              <a:rPr lang="en-US" sz="17290">
                <a:solidFill>
                  <a:srgbClr val="B85E24"/>
                </a:solidFill>
                <a:latin typeface="Scripter"/>
              </a:rPr>
              <a:t>Tugas</a:t>
            </a:r>
          </a:p>
          <a:p>
            <a:pPr algn="ctr">
              <a:lnSpc>
                <a:spcPts val="18501"/>
              </a:lnSpc>
            </a:pPr>
            <a:r>
              <a:rPr lang="en-US" sz="17290">
                <a:solidFill>
                  <a:srgbClr val="743812"/>
                </a:solidFill>
                <a:latin typeface="Scripter"/>
              </a:rPr>
              <a:t>Presentasi</a:t>
            </a:r>
          </a:p>
        </p:txBody>
      </p:sp>
      <p:sp>
        <p:nvSpPr>
          <p:cNvPr name="Freeform 3" id="3"/>
          <p:cNvSpPr/>
          <p:nvPr/>
        </p:nvSpPr>
        <p:spPr>
          <a:xfrm flipH="false" flipV="false" rot="0">
            <a:off x="14583229" y="-471414"/>
            <a:ext cx="3890356" cy="4114800"/>
          </a:xfrm>
          <a:custGeom>
            <a:avLst/>
            <a:gdLst/>
            <a:ahLst/>
            <a:cxnLst/>
            <a:rect r="r" b="b" t="t" l="l"/>
            <a:pathLst>
              <a:path h="4114800" w="3890356">
                <a:moveTo>
                  <a:pt x="0" y="0"/>
                </a:moveTo>
                <a:lnTo>
                  <a:pt x="3890356" y="0"/>
                </a:lnTo>
                <a:lnTo>
                  <a:pt x="3890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20984" y="428137"/>
            <a:ext cx="3525844" cy="1634709"/>
          </a:xfrm>
          <a:custGeom>
            <a:avLst/>
            <a:gdLst/>
            <a:ahLst/>
            <a:cxnLst/>
            <a:rect r="r" b="b" t="t" l="l"/>
            <a:pathLst>
              <a:path h="1634709" w="3525844">
                <a:moveTo>
                  <a:pt x="0" y="0"/>
                </a:moveTo>
                <a:lnTo>
                  <a:pt x="3525844" y="0"/>
                </a:lnTo>
                <a:lnTo>
                  <a:pt x="3525844"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5661914"/>
            <a:ext cx="1841572" cy="358270"/>
          </a:xfrm>
          <a:custGeom>
            <a:avLst/>
            <a:gdLst/>
            <a:ahLst/>
            <a:cxnLst/>
            <a:rect r="r" b="b" t="t" l="l"/>
            <a:pathLst>
              <a:path h="358270" w="1841572">
                <a:moveTo>
                  <a:pt x="0" y="0"/>
                </a:moveTo>
                <a:lnTo>
                  <a:pt x="1841572" y="0"/>
                </a:lnTo>
                <a:lnTo>
                  <a:pt x="1841572" y="358269"/>
                </a:lnTo>
                <a:lnTo>
                  <a:pt x="0" y="3582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908357" y="2628732"/>
            <a:ext cx="1841572" cy="358270"/>
          </a:xfrm>
          <a:custGeom>
            <a:avLst/>
            <a:gdLst/>
            <a:ahLst/>
            <a:cxnLst/>
            <a:rect r="r" b="b" t="t" l="l"/>
            <a:pathLst>
              <a:path h="358270" w="1841572">
                <a:moveTo>
                  <a:pt x="0" y="0"/>
                </a:moveTo>
                <a:lnTo>
                  <a:pt x="1841572" y="0"/>
                </a:lnTo>
                <a:lnTo>
                  <a:pt x="1841572" y="358269"/>
                </a:lnTo>
                <a:lnTo>
                  <a:pt x="0" y="358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6214726" y="7046702"/>
            <a:ext cx="5858548" cy="1013245"/>
            <a:chOff x="0" y="0"/>
            <a:chExt cx="1542992" cy="266863"/>
          </a:xfrm>
        </p:grpSpPr>
        <p:sp>
          <p:nvSpPr>
            <p:cNvPr name="Freeform 8" id="8"/>
            <p:cNvSpPr/>
            <p:nvPr/>
          </p:nvSpPr>
          <p:spPr>
            <a:xfrm flipH="false" flipV="false" rot="0">
              <a:off x="0" y="0"/>
              <a:ext cx="1542992" cy="266863"/>
            </a:xfrm>
            <a:custGeom>
              <a:avLst/>
              <a:gdLst/>
              <a:ahLst/>
              <a:cxnLst/>
              <a:rect r="r" b="b" t="t" l="l"/>
              <a:pathLst>
                <a:path h="266863" w="1542992">
                  <a:moveTo>
                    <a:pt x="67395" y="0"/>
                  </a:moveTo>
                  <a:lnTo>
                    <a:pt x="1475597" y="0"/>
                  </a:lnTo>
                  <a:cubicBezTo>
                    <a:pt x="1512818" y="0"/>
                    <a:pt x="1542992" y="30174"/>
                    <a:pt x="1542992" y="67395"/>
                  </a:cubicBezTo>
                  <a:lnTo>
                    <a:pt x="1542992" y="199468"/>
                  </a:lnTo>
                  <a:cubicBezTo>
                    <a:pt x="1542992" y="217342"/>
                    <a:pt x="1535892" y="234484"/>
                    <a:pt x="1523252" y="247123"/>
                  </a:cubicBezTo>
                  <a:cubicBezTo>
                    <a:pt x="1510613" y="259762"/>
                    <a:pt x="1493471" y="266863"/>
                    <a:pt x="1475597" y="266863"/>
                  </a:cubicBezTo>
                  <a:lnTo>
                    <a:pt x="67395" y="266863"/>
                  </a:lnTo>
                  <a:cubicBezTo>
                    <a:pt x="49521" y="266863"/>
                    <a:pt x="32379" y="259762"/>
                    <a:pt x="19740" y="247123"/>
                  </a:cubicBezTo>
                  <a:cubicBezTo>
                    <a:pt x="7101" y="234484"/>
                    <a:pt x="0" y="217342"/>
                    <a:pt x="0" y="199468"/>
                  </a:cubicBezTo>
                  <a:lnTo>
                    <a:pt x="0" y="67395"/>
                  </a:lnTo>
                  <a:cubicBezTo>
                    <a:pt x="0" y="49521"/>
                    <a:pt x="7101" y="32379"/>
                    <a:pt x="19740" y="19740"/>
                  </a:cubicBezTo>
                  <a:cubicBezTo>
                    <a:pt x="32379" y="7101"/>
                    <a:pt x="49521" y="0"/>
                    <a:pt x="67395" y="0"/>
                  </a:cubicBezTo>
                  <a:close/>
                </a:path>
              </a:pathLst>
            </a:custGeom>
            <a:solidFill>
              <a:srgbClr val="F88C46"/>
            </a:solidFill>
          </p:spPr>
        </p:sp>
        <p:sp>
          <p:nvSpPr>
            <p:cNvPr name="TextBox 9" id="9"/>
            <p:cNvSpPr txBox="true"/>
            <p:nvPr/>
          </p:nvSpPr>
          <p:spPr>
            <a:xfrm>
              <a:off x="0" y="-76200"/>
              <a:ext cx="1542992" cy="343063"/>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true" rot="0">
            <a:off x="4308" y="6675302"/>
            <a:ext cx="3890356" cy="4114800"/>
          </a:xfrm>
          <a:custGeom>
            <a:avLst/>
            <a:gdLst/>
            <a:ahLst/>
            <a:cxnLst/>
            <a:rect r="r" b="b" t="t" l="l"/>
            <a:pathLst>
              <a:path h="4114800" w="3890356">
                <a:moveTo>
                  <a:pt x="3890356" y="4114800"/>
                </a:moveTo>
                <a:lnTo>
                  <a:pt x="0" y="4114800"/>
                </a:lnTo>
                <a:lnTo>
                  <a:pt x="0" y="0"/>
                </a:lnTo>
                <a:lnTo>
                  <a:pt x="3890356" y="0"/>
                </a:lnTo>
                <a:lnTo>
                  <a:pt x="3890356"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655571" y="8059947"/>
            <a:ext cx="3525844" cy="1634709"/>
          </a:xfrm>
          <a:custGeom>
            <a:avLst/>
            <a:gdLst/>
            <a:ahLst/>
            <a:cxnLst/>
            <a:rect r="r" b="b" t="t" l="l"/>
            <a:pathLst>
              <a:path h="1634709" w="3525844">
                <a:moveTo>
                  <a:pt x="0" y="0"/>
                </a:moveTo>
                <a:lnTo>
                  <a:pt x="3525843" y="0"/>
                </a:lnTo>
                <a:lnTo>
                  <a:pt x="3525843"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6557" y="-372315"/>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5943643" y="7851839"/>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4815913" y="2987001"/>
            <a:ext cx="993704" cy="836518"/>
          </a:xfrm>
          <a:custGeom>
            <a:avLst/>
            <a:gdLst/>
            <a:ahLst/>
            <a:cxnLst/>
            <a:rect r="r" b="b" t="t" l="l"/>
            <a:pathLst>
              <a:path h="836518" w="993704">
                <a:moveTo>
                  <a:pt x="0" y="0"/>
                </a:moveTo>
                <a:lnTo>
                  <a:pt x="993704" y="0"/>
                </a:lnTo>
                <a:lnTo>
                  <a:pt x="993704" y="836519"/>
                </a:lnTo>
                <a:lnTo>
                  <a:pt x="0" y="8365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5809617" y="7207941"/>
            <a:ext cx="6668765" cy="681242"/>
          </a:xfrm>
          <a:prstGeom prst="rect">
            <a:avLst/>
          </a:prstGeom>
        </p:spPr>
        <p:txBody>
          <a:bodyPr anchor="t" rtlCol="false" tIns="0" lIns="0" bIns="0" rIns="0">
            <a:spAutoFit/>
          </a:bodyPr>
          <a:lstStyle/>
          <a:p>
            <a:pPr algn="ctr">
              <a:lnSpc>
                <a:spcPts val="5260"/>
              </a:lnSpc>
            </a:pPr>
            <a:r>
              <a:rPr lang="en-US" sz="4916">
                <a:solidFill>
                  <a:srgbClr val="FEECDF"/>
                </a:solidFill>
                <a:latin typeface="Open Sans"/>
              </a:rPr>
              <a:t>Kelompok 3</a:t>
            </a:r>
          </a:p>
        </p:txBody>
      </p:sp>
      <p:sp>
        <p:nvSpPr>
          <p:cNvPr name="Freeform 16" id="16"/>
          <p:cNvSpPr/>
          <p:nvPr/>
        </p:nvSpPr>
        <p:spPr>
          <a:xfrm flipH="false" flipV="false" rot="0">
            <a:off x="12914652" y="7135065"/>
            <a:ext cx="993704" cy="836518"/>
          </a:xfrm>
          <a:custGeom>
            <a:avLst/>
            <a:gdLst/>
            <a:ahLst/>
            <a:cxnLst/>
            <a:rect r="r" b="b" t="t" l="l"/>
            <a:pathLst>
              <a:path h="836518" w="993704">
                <a:moveTo>
                  <a:pt x="0" y="0"/>
                </a:moveTo>
                <a:lnTo>
                  <a:pt x="993705" y="0"/>
                </a:lnTo>
                <a:lnTo>
                  <a:pt x="993705" y="836519"/>
                </a:lnTo>
                <a:lnTo>
                  <a:pt x="0" y="8365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TextBox 2" id="2"/>
          <p:cNvSpPr txBox="true"/>
          <p:nvPr/>
        </p:nvSpPr>
        <p:spPr>
          <a:xfrm rot="0">
            <a:off x="4012446" y="3510370"/>
            <a:ext cx="11278589" cy="35209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Alat dapat berkerja dan dapat </a:t>
            </a:r>
          </a:p>
          <a:p>
            <a:pPr>
              <a:lnSpc>
                <a:spcPts val="3491"/>
              </a:lnSpc>
            </a:pPr>
            <a:r>
              <a:rPr lang="en-US" sz="3262">
                <a:solidFill>
                  <a:srgbClr val="743812"/>
                </a:solidFill>
                <a:latin typeface="Open Sans"/>
              </a:rPr>
              <a:t>melakukan perintah sesuai suara yang terdaftar pada program (yang direkam). Voice Recognition dapat membedakan suara orang yang terekam dan yang tidak terekam pada program. Semua relay dapat diaktifkan dan dinonaktifkan sesuai perintah sehingga berpengaruh pada aktif atau tidaknya beban. Dan alat juga dapat dikontrol dari jarak jauh melalui aplikasi Telegram.</a:t>
            </a:r>
          </a:p>
        </p:txBody>
      </p:sp>
      <p:sp>
        <p:nvSpPr>
          <p:cNvPr name="Freeform 3" id="3"/>
          <p:cNvSpPr/>
          <p:nvPr/>
        </p:nvSpPr>
        <p:spPr>
          <a:xfrm flipH="false" flipV="false" rot="0">
            <a:off x="15923464" y="-98331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67638" y="5845314"/>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60786" y="723954"/>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86577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996966" y="3472270"/>
            <a:ext cx="626307" cy="6263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9" id="9"/>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466463" y="1469533"/>
            <a:ext cx="9355075"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 penelitian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5529011" y="1826746"/>
            <a:ext cx="7229979" cy="6633508"/>
          </a:xfrm>
          <a:custGeom>
            <a:avLst/>
            <a:gdLst/>
            <a:ahLst/>
            <a:cxnLst/>
            <a:rect r="r" b="b" t="t" l="l"/>
            <a:pathLst>
              <a:path h="6633508" w="7229979">
                <a:moveTo>
                  <a:pt x="0" y="0"/>
                </a:moveTo>
                <a:lnTo>
                  <a:pt x="7229978" y="0"/>
                </a:lnTo>
                <a:lnTo>
                  <a:pt x="7229978" y="6633508"/>
                </a:lnTo>
                <a:lnTo>
                  <a:pt x="0" y="6633508"/>
                </a:lnTo>
                <a:lnTo>
                  <a:pt x="0" y="0"/>
                </a:lnTo>
                <a:close/>
              </a:path>
            </a:pathLst>
          </a:custGeom>
          <a:blipFill>
            <a:blip r:embed="rId4"/>
            <a:stretch>
              <a:fillRect l="-1156" t="-4348" r="-554" b="-14322"/>
            </a:stretch>
          </a:blipFill>
        </p:spPr>
      </p:sp>
      <p:sp>
        <p:nvSpPr>
          <p:cNvPr name="TextBox 11" id="11"/>
          <p:cNvSpPr txBox="true"/>
          <p:nvPr/>
        </p:nvSpPr>
        <p:spPr>
          <a:xfrm rot="0">
            <a:off x="881904" y="1488077"/>
            <a:ext cx="8262096" cy="1338560"/>
          </a:xfrm>
          <a:prstGeom prst="rect">
            <a:avLst/>
          </a:prstGeom>
        </p:spPr>
        <p:txBody>
          <a:bodyPr anchor="t" rtlCol="false" tIns="0" lIns="0" bIns="0" rIns="0">
            <a:spAutoFit/>
          </a:bodyPr>
          <a:lstStyle/>
          <a:p>
            <a:pPr>
              <a:lnSpc>
                <a:spcPts val="9587"/>
              </a:lnSpc>
            </a:pPr>
            <a:r>
              <a:rPr lang="en-US" sz="8960">
                <a:solidFill>
                  <a:srgbClr val="FFEEE3"/>
                </a:solidFill>
                <a:latin typeface="Scripter"/>
              </a:rPr>
              <a:t>USEcase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821130" y="3687077"/>
            <a:ext cx="14645740" cy="2912846"/>
          </a:xfrm>
          <a:custGeom>
            <a:avLst/>
            <a:gdLst/>
            <a:ahLst/>
            <a:cxnLst/>
            <a:rect r="r" b="b" t="t" l="l"/>
            <a:pathLst>
              <a:path h="2912846" w="14645740">
                <a:moveTo>
                  <a:pt x="0" y="0"/>
                </a:moveTo>
                <a:lnTo>
                  <a:pt x="14645740" y="0"/>
                </a:lnTo>
                <a:lnTo>
                  <a:pt x="14645740" y="2912846"/>
                </a:lnTo>
                <a:lnTo>
                  <a:pt x="0" y="2912846"/>
                </a:lnTo>
                <a:lnTo>
                  <a:pt x="0" y="0"/>
                </a:lnTo>
                <a:close/>
              </a:path>
            </a:pathLst>
          </a:custGeom>
          <a:blipFill>
            <a:blip r:embed="rId4"/>
            <a:stretch>
              <a:fillRect l="-1001" t="0" r="-1001" b="-7782"/>
            </a:stretch>
          </a:blipFill>
        </p:spPr>
      </p:sp>
      <p:sp>
        <p:nvSpPr>
          <p:cNvPr name="TextBox 11" id="11"/>
          <p:cNvSpPr txBox="true"/>
          <p:nvPr/>
        </p:nvSpPr>
        <p:spPr>
          <a:xfrm rot="0">
            <a:off x="204023" y="1627762"/>
            <a:ext cx="8262096" cy="1338560"/>
          </a:xfrm>
          <a:prstGeom prst="rect">
            <a:avLst/>
          </a:prstGeom>
        </p:spPr>
        <p:txBody>
          <a:bodyPr anchor="t" rtlCol="false" tIns="0" lIns="0" bIns="0" rIns="0">
            <a:spAutoFit/>
          </a:bodyPr>
          <a:lstStyle/>
          <a:p>
            <a:pPr>
              <a:lnSpc>
                <a:spcPts val="9587"/>
              </a:lnSpc>
            </a:pPr>
            <a:r>
              <a:rPr lang="en-US" sz="8960">
                <a:solidFill>
                  <a:srgbClr val="FFEEE3"/>
                </a:solidFill>
                <a:latin typeface="Scripter"/>
              </a:rPr>
              <a:t>activity diagram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961016" y="2386310"/>
            <a:ext cx="9839785" cy="6301385"/>
          </a:xfrm>
          <a:custGeom>
            <a:avLst/>
            <a:gdLst/>
            <a:ahLst/>
            <a:cxnLst/>
            <a:rect r="r" b="b" t="t" l="l"/>
            <a:pathLst>
              <a:path h="6301385" w="9839785">
                <a:moveTo>
                  <a:pt x="0" y="0"/>
                </a:moveTo>
                <a:lnTo>
                  <a:pt x="9839785" y="0"/>
                </a:lnTo>
                <a:lnTo>
                  <a:pt x="9839785" y="6301385"/>
                </a:lnTo>
                <a:lnTo>
                  <a:pt x="0" y="6301385"/>
                </a:lnTo>
                <a:lnTo>
                  <a:pt x="0" y="0"/>
                </a:lnTo>
                <a:close/>
              </a:path>
            </a:pathLst>
          </a:custGeom>
          <a:blipFill>
            <a:blip r:embed="rId4"/>
            <a:stretch>
              <a:fillRect l="0" t="-9037" r="0" b="-9037"/>
            </a:stretch>
          </a:blipFill>
        </p:spPr>
      </p:sp>
      <p:sp>
        <p:nvSpPr>
          <p:cNvPr name="TextBox 11" id="11"/>
          <p:cNvSpPr txBox="true"/>
          <p:nvPr/>
        </p:nvSpPr>
        <p:spPr>
          <a:xfrm rot="0">
            <a:off x="0" y="1047750"/>
            <a:ext cx="8262096" cy="1338560"/>
          </a:xfrm>
          <a:prstGeom prst="rect">
            <a:avLst/>
          </a:prstGeom>
        </p:spPr>
        <p:txBody>
          <a:bodyPr anchor="t" rtlCol="false" tIns="0" lIns="0" bIns="0" rIns="0">
            <a:spAutoFit/>
          </a:bodyPr>
          <a:lstStyle/>
          <a:p>
            <a:pPr>
              <a:lnSpc>
                <a:spcPts val="9587"/>
              </a:lnSpc>
            </a:pPr>
            <a:r>
              <a:rPr lang="en-US" sz="8960">
                <a:solidFill>
                  <a:srgbClr val="FFEEE3"/>
                </a:solidFill>
                <a:latin typeface="Scripter"/>
              </a:rPr>
              <a:t>class diagram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890118" y="1383282"/>
            <a:ext cx="11571455" cy="7875018"/>
          </a:xfrm>
          <a:custGeom>
            <a:avLst/>
            <a:gdLst/>
            <a:ahLst/>
            <a:cxnLst/>
            <a:rect r="r" b="b" t="t" l="l"/>
            <a:pathLst>
              <a:path h="7875018" w="11571455">
                <a:moveTo>
                  <a:pt x="0" y="0"/>
                </a:moveTo>
                <a:lnTo>
                  <a:pt x="11571455" y="0"/>
                </a:lnTo>
                <a:lnTo>
                  <a:pt x="11571455" y="7875018"/>
                </a:lnTo>
                <a:lnTo>
                  <a:pt x="0" y="7875018"/>
                </a:lnTo>
                <a:lnTo>
                  <a:pt x="0" y="0"/>
                </a:lnTo>
                <a:close/>
              </a:path>
            </a:pathLst>
          </a:custGeom>
          <a:blipFill>
            <a:blip r:embed="rId8"/>
            <a:stretch>
              <a:fillRect l="0" t="0" r="0" b="0"/>
            </a:stretch>
          </a:blipFill>
        </p:spPr>
      </p:sp>
      <p:sp>
        <p:nvSpPr>
          <p:cNvPr name="TextBox 7" id="7"/>
          <p:cNvSpPr txBox="true"/>
          <p:nvPr/>
        </p:nvSpPr>
        <p:spPr>
          <a:xfrm rot="0">
            <a:off x="2488009" y="298290"/>
            <a:ext cx="12375673" cy="824228"/>
          </a:xfrm>
          <a:prstGeom prst="rect">
            <a:avLst/>
          </a:prstGeom>
        </p:spPr>
        <p:txBody>
          <a:bodyPr anchor="t" rtlCol="false" tIns="0" lIns="0" bIns="0" rIns="0">
            <a:spAutoFit/>
          </a:bodyPr>
          <a:lstStyle/>
          <a:p>
            <a:pPr algn="ctr">
              <a:lnSpc>
                <a:spcPts val="5884"/>
              </a:lnSpc>
            </a:pPr>
            <a:r>
              <a:rPr lang="en-US" sz="5499">
                <a:solidFill>
                  <a:srgbClr val="FFBB8F"/>
                </a:solidFill>
                <a:latin typeface="Scripter"/>
              </a:rPr>
              <a:t>program menambahkan perangkat 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499618" y="1028700"/>
            <a:ext cx="11288764" cy="8746111"/>
          </a:xfrm>
          <a:custGeom>
            <a:avLst/>
            <a:gdLst/>
            <a:ahLst/>
            <a:cxnLst/>
            <a:rect r="r" b="b" t="t" l="l"/>
            <a:pathLst>
              <a:path h="8746111" w="11288764">
                <a:moveTo>
                  <a:pt x="0" y="0"/>
                </a:moveTo>
                <a:lnTo>
                  <a:pt x="11288764" y="0"/>
                </a:lnTo>
                <a:lnTo>
                  <a:pt x="11288764" y="8746111"/>
                </a:lnTo>
                <a:lnTo>
                  <a:pt x="0" y="8746111"/>
                </a:lnTo>
                <a:lnTo>
                  <a:pt x="0" y="0"/>
                </a:lnTo>
                <a:close/>
              </a:path>
            </a:pathLst>
          </a:custGeom>
          <a:blipFill>
            <a:blip r:embed="rId8"/>
            <a:stretch>
              <a:fillRect l="0" t="0" r="0" b="0"/>
            </a:stretch>
          </a:blipFill>
        </p:spPr>
      </p:sp>
      <p:sp>
        <p:nvSpPr>
          <p:cNvPr name="TextBox 7" id="7"/>
          <p:cNvSpPr txBox="true"/>
          <p:nvPr/>
        </p:nvSpPr>
        <p:spPr>
          <a:xfrm rot="0">
            <a:off x="2658283" y="211922"/>
            <a:ext cx="12971435" cy="1643081"/>
          </a:xfrm>
          <a:prstGeom prst="rect">
            <a:avLst/>
          </a:prstGeom>
        </p:spPr>
        <p:txBody>
          <a:bodyPr anchor="t" rtlCol="false" tIns="0" lIns="0" bIns="0" rIns="0">
            <a:spAutoFit/>
          </a:bodyPr>
          <a:lstStyle/>
          <a:p>
            <a:pPr algn="ctr">
              <a:lnSpc>
                <a:spcPts val="6168"/>
              </a:lnSpc>
            </a:pPr>
            <a:r>
              <a:rPr lang="en-US" sz="5764">
                <a:solidFill>
                  <a:srgbClr val="FFBB8F"/>
                </a:solidFill>
                <a:latin typeface="Scripter"/>
              </a:rPr>
              <a:t>program  AudioRecorderWithWaveform</a:t>
            </a:r>
          </a:p>
          <a:p>
            <a:pPr algn="ctr">
              <a:lnSpc>
                <a:spcPts val="6168"/>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008423" y="327492"/>
            <a:ext cx="12271155" cy="9632016"/>
          </a:xfrm>
          <a:custGeom>
            <a:avLst/>
            <a:gdLst/>
            <a:ahLst/>
            <a:cxnLst/>
            <a:rect r="r" b="b" t="t" l="l"/>
            <a:pathLst>
              <a:path h="9632016" w="12271155">
                <a:moveTo>
                  <a:pt x="0" y="0"/>
                </a:moveTo>
                <a:lnTo>
                  <a:pt x="12271154" y="0"/>
                </a:lnTo>
                <a:lnTo>
                  <a:pt x="12271154" y="9632016"/>
                </a:lnTo>
                <a:lnTo>
                  <a:pt x="0" y="9632016"/>
                </a:lnTo>
                <a:lnTo>
                  <a:pt x="0" y="0"/>
                </a:lnTo>
                <a:close/>
              </a:path>
            </a:pathLst>
          </a:custGeom>
          <a:blipFill>
            <a:blip r:embed="rId8"/>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341545" y="353007"/>
            <a:ext cx="11604909" cy="9580987"/>
          </a:xfrm>
          <a:custGeom>
            <a:avLst/>
            <a:gdLst/>
            <a:ahLst/>
            <a:cxnLst/>
            <a:rect r="r" b="b" t="t" l="l"/>
            <a:pathLst>
              <a:path h="9580987" w="11604909">
                <a:moveTo>
                  <a:pt x="0" y="0"/>
                </a:moveTo>
                <a:lnTo>
                  <a:pt x="11604910" y="0"/>
                </a:lnTo>
                <a:lnTo>
                  <a:pt x="11604910" y="9580986"/>
                </a:lnTo>
                <a:lnTo>
                  <a:pt x="0" y="9580986"/>
                </a:lnTo>
                <a:lnTo>
                  <a:pt x="0" y="0"/>
                </a:lnTo>
                <a:close/>
              </a:path>
            </a:pathLst>
          </a:custGeom>
          <a:blipFill>
            <a:blip r:embed="rId8"/>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71432" y="2182387"/>
            <a:ext cx="14745135" cy="5922226"/>
          </a:xfrm>
          <a:custGeom>
            <a:avLst/>
            <a:gdLst/>
            <a:ahLst/>
            <a:cxnLst/>
            <a:rect r="r" b="b" t="t" l="l"/>
            <a:pathLst>
              <a:path h="5922226" w="14745135">
                <a:moveTo>
                  <a:pt x="0" y="0"/>
                </a:moveTo>
                <a:lnTo>
                  <a:pt x="14745136" y="0"/>
                </a:lnTo>
                <a:lnTo>
                  <a:pt x="14745136" y="5922226"/>
                </a:lnTo>
                <a:lnTo>
                  <a:pt x="0" y="5922226"/>
                </a:lnTo>
                <a:lnTo>
                  <a:pt x="0" y="0"/>
                </a:lnTo>
                <a:close/>
              </a:path>
            </a:pathLst>
          </a:custGeom>
          <a:blipFill>
            <a:blip r:embed="rId8"/>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grpSp>
        <p:nvGrpSpPr>
          <p:cNvPr name="Group 2" id="2"/>
          <p:cNvGrpSpPr/>
          <p:nvPr/>
        </p:nvGrpSpPr>
        <p:grpSpPr>
          <a:xfrm rot="0">
            <a:off x="3553387" y="2955900"/>
            <a:ext cx="11035556" cy="3567465"/>
            <a:chOff x="0" y="0"/>
            <a:chExt cx="14714074" cy="4756620"/>
          </a:xfrm>
        </p:grpSpPr>
        <p:grpSp>
          <p:nvGrpSpPr>
            <p:cNvPr name="Group 3" id="3"/>
            <p:cNvGrpSpPr/>
            <p:nvPr/>
          </p:nvGrpSpPr>
          <p:grpSpPr>
            <a:xfrm rot="0">
              <a:off x="0" y="0"/>
              <a:ext cx="14714074" cy="4756620"/>
              <a:chOff x="0" y="0"/>
              <a:chExt cx="2906484" cy="939579"/>
            </a:xfrm>
          </p:grpSpPr>
          <p:sp>
            <p:nvSpPr>
              <p:cNvPr name="Freeform 4" id="4"/>
              <p:cNvSpPr/>
              <p:nvPr/>
            </p:nvSpPr>
            <p:spPr>
              <a:xfrm flipH="false" flipV="false" rot="0">
                <a:off x="0" y="0"/>
                <a:ext cx="2906484" cy="939579"/>
              </a:xfrm>
              <a:custGeom>
                <a:avLst/>
                <a:gdLst/>
                <a:ahLst/>
                <a:cxnLst/>
                <a:rect r="r" b="b" t="t" l="l"/>
                <a:pathLst>
                  <a:path h="939579" w="2906484">
                    <a:moveTo>
                      <a:pt x="35779" y="0"/>
                    </a:moveTo>
                    <a:lnTo>
                      <a:pt x="2870705" y="0"/>
                    </a:lnTo>
                    <a:cubicBezTo>
                      <a:pt x="2890465" y="0"/>
                      <a:pt x="2906484" y="16019"/>
                      <a:pt x="2906484" y="35779"/>
                    </a:cubicBezTo>
                    <a:lnTo>
                      <a:pt x="2906484" y="903801"/>
                    </a:lnTo>
                    <a:cubicBezTo>
                      <a:pt x="2906484" y="923561"/>
                      <a:pt x="2890465" y="939579"/>
                      <a:pt x="2870705" y="939579"/>
                    </a:cubicBezTo>
                    <a:lnTo>
                      <a:pt x="35779" y="939579"/>
                    </a:lnTo>
                    <a:cubicBezTo>
                      <a:pt x="16019" y="939579"/>
                      <a:pt x="0" y="923561"/>
                      <a:pt x="0" y="903801"/>
                    </a:cubicBezTo>
                    <a:lnTo>
                      <a:pt x="0" y="35779"/>
                    </a:lnTo>
                    <a:cubicBezTo>
                      <a:pt x="0" y="16019"/>
                      <a:pt x="16019" y="0"/>
                      <a:pt x="35779" y="0"/>
                    </a:cubicBezTo>
                    <a:close/>
                  </a:path>
                </a:pathLst>
              </a:custGeom>
              <a:solidFill>
                <a:srgbClr val="743812"/>
              </a:solidFill>
            </p:spPr>
          </p:sp>
          <p:sp>
            <p:nvSpPr>
              <p:cNvPr name="TextBox 5" id="5"/>
              <p:cNvSpPr txBox="true"/>
              <p:nvPr/>
            </p:nvSpPr>
            <p:spPr>
              <a:xfrm>
                <a:off x="0" y="-76200"/>
                <a:ext cx="2906484" cy="101577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50098" y="1067853"/>
              <a:ext cx="13013879" cy="2565115"/>
            </a:xfrm>
            <a:prstGeom prst="rect">
              <a:avLst/>
            </a:prstGeom>
          </p:spPr>
          <p:txBody>
            <a:bodyPr anchor="t" rtlCol="false" tIns="0" lIns="0" bIns="0" rIns="0">
              <a:spAutoFit/>
            </a:bodyPr>
            <a:lstStyle/>
            <a:p>
              <a:pPr algn="ctr">
                <a:lnSpc>
                  <a:spcPts val="13721"/>
                </a:lnSpc>
              </a:pPr>
              <a:r>
                <a:rPr lang="en-US" sz="12823">
                  <a:solidFill>
                    <a:srgbClr val="FFEEE3"/>
                  </a:solidFill>
                  <a:latin typeface="Scripter"/>
                </a:rPr>
                <a:t>Terima Kasih</a:t>
              </a:r>
            </a:p>
          </p:txBody>
        </p:sp>
      </p:grpSp>
      <p:sp>
        <p:nvSpPr>
          <p:cNvPr name="Freeform 7" id="7"/>
          <p:cNvSpPr/>
          <p:nvPr/>
        </p:nvSpPr>
        <p:spPr>
          <a:xfrm flipH="false" flipV="false" rot="0">
            <a:off x="2697093" y="4210681"/>
            <a:ext cx="1841737" cy="2312684"/>
          </a:xfrm>
          <a:custGeom>
            <a:avLst/>
            <a:gdLst/>
            <a:ahLst/>
            <a:cxnLst/>
            <a:rect r="r" b="b" t="t" l="l"/>
            <a:pathLst>
              <a:path h="2312684" w="1841737">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668074" y="5680625"/>
            <a:ext cx="1841737" cy="2312684"/>
          </a:xfrm>
          <a:custGeom>
            <a:avLst/>
            <a:gdLst/>
            <a:ahLst/>
            <a:cxnLst/>
            <a:rect r="r" b="b" t="t" l="l"/>
            <a:pathLst>
              <a:path h="2312684" w="1841737">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14441" y="8410239"/>
            <a:ext cx="2590665" cy="1201127"/>
          </a:xfrm>
          <a:custGeom>
            <a:avLst/>
            <a:gdLst/>
            <a:ahLst/>
            <a:cxnLst/>
            <a:rect r="r" b="b" t="t" l="l"/>
            <a:pathLst>
              <a:path h="1201127" w="2590665">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239504" y="648992"/>
            <a:ext cx="2590665" cy="1201127"/>
          </a:xfrm>
          <a:custGeom>
            <a:avLst/>
            <a:gdLst/>
            <a:ahLst/>
            <a:cxnLst/>
            <a:rect r="r" b="b" t="t" l="l"/>
            <a:pathLst>
              <a:path h="1201127" w="2590665">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80891" y="-187526"/>
            <a:ext cx="1987408" cy="1673036"/>
          </a:xfrm>
          <a:custGeom>
            <a:avLst/>
            <a:gdLst/>
            <a:ahLst/>
            <a:cxnLst/>
            <a:rect r="r" b="b" t="t" l="l"/>
            <a:pathLst>
              <a:path h="1673036" w="1987408">
                <a:moveTo>
                  <a:pt x="0" y="0"/>
                </a:moveTo>
                <a:lnTo>
                  <a:pt x="1987409" y="0"/>
                </a:lnTo>
                <a:lnTo>
                  <a:pt x="1987409"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865942" y="8421782"/>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302318"/>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56163" y="4281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739487">
            <a:off x="15421913" y="629082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864091" y="4186840"/>
            <a:ext cx="13392071" cy="2005612"/>
          </a:xfrm>
          <a:prstGeom prst="rect">
            <a:avLst/>
          </a:prstGeom>
        </p:spPr>
        <p:txBody>
          <a:bodyPr anchor="t" rtlCol="false" tIns="0" lIns="0" bIns="0" rIns="0">
            <a:spAutoFit/>
          </a:bodyPr>
          <a:lstStyle/>
          <a:p>
            <a:pPr marL="1061412" indent="-530706" lvl="1">
              <a:lnSpc>
                <a:spcPts val="5260"/>
              </a:lnSpc>
              <a:buFont typeface="Arial"/>
              <a:buChar char="•"/>
            </a:pPr>
            <a:r>
              <a:rPr lang="en-US" sz="4916">
                <a:solidFill>
                  <a:srgbClr val="743812"/>
                </a:solidFill>
                <a:latin typeface="Open Sans"/>
              </a:rPr>
              <a:t>Dendi Nur Alamsyah (222310029)</a:t>
            </a:r>
          </a:p>
          <a:p>
            <a:pPr marL="1061412" indent="-530706" lvl="1">
              <a:lnSpc>
                <a:spcPts val="5260"/>
              </a:lnSpc>
              <a:buFont typeface="Arial"/>
              <a:buChar char="•"/>
            </a:pPr>
            <a:r>
              <a:rPr lang="en-US" sz="4916">
                <a:solidFill>
                  <a:srgbClr val="743812"/>
                </a:solidFill>
                <a:latin typeface="Open Sans"/>
              </a:rPr>
              <a:t>Ibrahim (222310033)</a:t>
            </a:r>
          </a:p>
          <a:p>
            <a:pPr marL="1061412" indent="-530706" lvl="1">
              <a:lnSpc>
                <a:spcPts val="5260"/>
              </a:lnSpc>
              <a:buFont typeface="Arial"/>
              <a:buChar char="•"/>
            </a:pPr>
            <a:r>
              <a:rPr lang="en-US" sz="4916">
                <a:solidFill>
                  <a:srgbClr val="743812"/>
                </a:solidFill>
                <a:latin typeface="Open Sans"/>
              </a:rPr>
              <a:t>Muhammad Haykal Fadhillah (222310040)</a:t>
            </a:r>
          </a:p>
        </p:txBody>
      </p:sp>
      <p:sp>
        <p:nvSpPr>
          <p:cNvPr name="Freeform 6" id="6"/>
          <p:cNvSpPr/>
          <p:nvPr/>
        </p:nvSpPr>
        <p:spPr>
          <a:xfrm flipH="false" flipV="false" rot="-2311817">
            <a:off x="-1493892" y="-2908390"/>
            <a:ext cx="5732173" cy="5816781"/>
          </a:xfrm>
          <a:custGeom>
            <a:avLst/>
            <a:gdLst/>
            <a:ahLst/>
            <a:cxnLst/>
            <a:rect r="r" b="b" t="t" l="l"/>
            <a:pathLst>
              <a:path h="5816781" w="5732173">
                <a:moveTo>
                  <a:pt x="0" y="0"/>
                </a:moveTo>
                <a:lnTo>
                  <a:pt x="5732173" y="0"/>
                </a:lnTo>
                <a:lnTo>
                  <a:pt x="5732173" y="5816780"/>
                </a:lnTo>
                <a:lnTo>
                  <a:pt x="0" y="58167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362308" y="8724806"/>
            <a:ext cx="5484520" cy="1066988"/>
          </a:xfrm>
          <a:custGeom>
            <a:avLst/>
            <a:gdLst/>
            <a:ahLst/>
            <a:cxnLst/>
            <a:rect r="r" b="b" t="t" l="l"/>
            <a:pathLst>
              <a:path h="1066988" w="5484520">
                <a:moveTo>
                  <a:pt x="0" y="0"/>
                </a:moveTo>
                <a:lnTo>
                  <a:pt x="5484520" y="0"/>
                </a:lnTo>
                <a:lnTo>
                  <a:pt x="5484520"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572585" y="2781605"/>
            <a:ext cx="9295375" cy="1338560"/>
          </a:xfrm>
          <a:prstGeom prst="rect">
            <a:avLst/>
          </a:prstGeom>
        </p:spPr>
        <p:txBody>
          <a:bodyPr anchor="t" rtlCol="false" tIns="0" lIns="0" bIns="0" rIns="0">
            <a:spAutoFit/>
          </a:bodyPr>
          <a:lstStyle/>
          <a:p>
            <a:pPr>
              <a:lnSpc>
                <a:spcPts val="9587"/>
              </a:lnSpc>
            </a:pPr>
            <a:r>
              <a:rPr lang="en-US" sz="8960">
                <a:solidFill>
                  <a:srgbClr val="743812"/>
                </a:solidFill>
                <a:latin typeface="Scripter"/>
              </a:rPr>
              <a:t>Anggota Kelompok: </a:t>
            </a:r>
          </a:p>
        </p:txBody>
      </p:sp>
      <p:sp>
        <p:nvSpPr>
          <p:cNvPr name="Freeform 9" id="9"/>
          <p:cNvSpPr/>
          <p:nvPr/>
        </p:nvSpPr>
        <p:spPr>
          <a:xfrm flipH="false" flipV="false" rot="0">
            <a:off x="-1370066" y="562275"/>
            <a:ext cx="5484520" cy="1066988"/>
          </a:xfrm>
          <a:custGeom>
            <a:avLst/>
            <a:gdLst/>
            <a:ahLst/>
            <a:cxnLst/>
            <a:rect r="r" b="b" t="t" l="l"/>
            <a:pathLst>
              <a:path h="1066988" w="5484520">
                <a:moveTo>
                  <a:pt x="0" y="0"/>
                </a:moveTo>
                <a:lnTo>
                  <a:pt x="5484521" y="0"/>
                </a:lnTo>
                <a:lnTo>
                  <a:pt x="5484521"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TextBox 2" id="2"/>
          <p:cNvSpPr txBox="true"/>
          <p:nvPr/>
        </p:nvSpPr>
        <p:spPr>
          <a:xfrm rot="0">
            <a:off x="664849" y="3540389"/>
            <a:ext cx="16958302" cy="4847913"/>
          </a:xfrm>
          <a:prstGeom prst="rect">
            <a:avLst/>
          </a:prstGeom>
        </p:spPr>
        <p:txBody>
          <a:bodyPr anchor="t" rtlCol="false" tIns="0" lIns="0" bIns="0" rIns="0">
            <a:spAutoFit/>
          </a:bodyPr>
          <a:lstStyle/>
          <a:p>
            <a:pPr>
              <a:lnSpc>
                <a:spcPts val="2966"/>
              </a:lnSpc>
            </a:pPr>
            <a:r>
              <a:rPr lang="en-US" sz="2772">
                <a:solidFill>
                  <a:srgbClr val="FFEEE3"/>
                </a:solidFill>
                <a:latin typeface="Open Sans"/>
              </a:rPr>
              <a:t>Dalam beberapa tahun terakhir, teknologi membuat segalanya lebih mudah dilakukan. Salah satunya adalah sistem otomatisasi pada rumah pintar. Pemaparan dari hasil tugas akhir yang bertujuan untuk merancang sistem otomatis rumah pintar menggunakan Arduino UNO sebagai pusat pengontrolan, Voice Recognition sebagai pengolah suara, ESP8266 sebagai penghubung kejaringan Wi-Fi, modul relay sebagai saklar elektronik dan catu daya sebagai sumber. Pada tugas akhir ini, penulis menggunakan metode penelitian kuantitatif. Dimana pengujian dilakukan menggunakan data berupa angka untuk menganalisis keterangan yang ingin diketahui sehingga terlihat lebih detail dan jelas. Untuk memudahkan pembacaan, penulis menggunakan tabel-tabel sebagai penjabaran hasil pengujian.Setelah pengujian, hasil dari tugas akhir ini menunjukkan rancangan dapat mengontrol alat elektronik di rumah menggunakan perintah suara dan perintah jarak jauh dengan aplikasi Telegram di Android. Data yang diambil menunjukkan bahwa fungsi keseluruhan cukup baik dan membutuhkan jeda sekitar 2 detik dari saat perintah diberikan hingga respon pengaktifan output bekerja. Persentase rata-rata suara yang diterima dari suara yang diucapkan dalam pengujian adalah 80.2%</a:t>
            </a:r>
          </a:p>
        </p:txBody>
      </p:sp>
      <p:sp>
        <p:nvSpPr>
          <p:cNvPr name="Freeform 3" id="3"/>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24033" y="1648313"/>
            <a:ext cx="6819967" cy="1338560"/>
          </a:xfrm>
          <a:prstGeom prst="rect">
            <a:avLst/>
          </a:prstGeom>
        </p:spPr>
        <p:txBody>
          <a:bodyPr anchor="t" rtlCol="false" tIns="0" lIns="0" bIns="0" rIns="0">
            <a:spAutoFit/>
          </a:bodyPr>
          <a:lstStyle/>
          <a:p>
            <a:pPr>
              <a:lnSpc>
                <a:spcPts val="9587"/>
              </a:lnSpc>
            </a:pPr>
            <a:r>
              <a:rPr lang="en-US" sz="8960">
                <a:solidFill>
                  <a:srgbClr val="FFEEE3"/>
                </a:solidFill>
                <a:latin typeface="Scripter"/>
              </a:rPr>
              <a:t>abstrak</a:t>
            </a:r>
          </a:p>
        </p:txBody>
      </p:sp>
      <p:sp>
        <p:nvSpPr>
          <p:cNvPr name="Freeform 5" id="5"/>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TextBox 2" id="2"/>
          <p:cNvSpPr txBox="true"/>
          <p:nvPr/>
        </p:nvSpPr>
        <p:spPr>
          <a:xfrm rot="0">
            <a:off x="2364536" y="4445377"/>
            <a:ext cx="13558929" cy="892070"/>
          </a:xfrm>
          <a:prstGeom prst="rect">
            <a:avLst/>
          </a:prstGeom>
        </p:spPr>
        <p:txBody>
          <a:bodyPr anchor="t" rtlCol="false" tIns="0" lIns="0" bIns="0" rIns="0">
            <a:spAutoFit/>
          </a:bodyPr>
          <a:lstStyle/>
          <a:p>
            <a:pPr algn="ctr">
              <a:lnSpc>
                <a:spcPts val="3491"/>
              </a:lnSpc>
            </a:pPr>
            <a:r>
              <a:rPr lang="en-US" sz="3262">
                <a:solidFill>
                  <a:srgbClr val="FFEEE3"/>
                </a:solidFill>
                <a:latin typeface="Open Sans"/>
              </a:rPr>
              <a:t>Sistem Kendali Rumah Pintar Menggunakan Voice Recognition Module V3 Berbasis Mikrokontroler dan IOT</a:t>
            </a:r>
          </a:p>
        </p:txBody>
      </p:sp>
      <p:sp>
        <p:nvSpPr>
          <p:cNvPr name="Freeform 3" id="3"/>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930542" y="2106809"/>
            <a:ext cx="8426915" cy="1338560"/>
          </a:xfrm>
          <a:prstGeom prst="rect">
            <a:avLst/>
          </a:prstGeom>
        </p:spPr>
        <p:txBody>
          <a:bodyPr anchor="t" rtlCol="false" tIns="0" lIns="0" bIns="0" rIns="0">
            <a:spAutoFit/>
          </a:bodyPr>
          <a:lstStyle/>
          <a:p>
            <a:pPr algn="ctr">
              <a:lnSpc>
                <a:spcPts val="9587"/>
              </a:lnSpc>
            </a:pPr>
            <a:r>
              <a:rPr lang="en-US" sz="8960">
                <a:solidFill>
                  <a:srgbClr val="FFBB8F"/>
                </a:solidFill>
                <a:latin typeface="Scripter"/>
              </a:rPr>
              <a:t>Judul</a:t>
            </a:r>
          </a:p>
        </p:txBody>
      </p:sp>
      <p:sp>
        <p:nvSpPr>
          <p:cNvPr name="Freeform 7" id="7"/>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TextBox 2" id="2"/>
          <p:cNvSpPr txBox="true"/>
          <p:nvPr/>
        </p:nvSpPr>
        <p:spPr>
          <a:xfrm rot="0">
            <a:off x="3982197" y="4406486"/>
            <a:ext cx="11278589" cy="8920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Micro controller, Voice Recognition V3 module,  ESP8266 wi-fi module, Driver Relay Module - Maret 11, 2020</a:t>
            </a:r>
          </a:p>
        </p:txBody>
      </p:sp>
      <p:sp>
        <p:nvSpPr>
          <p:cNvPr name="Freeform 3" id="3"/>
          <p:cNvSpPr/>
          <p:nvPr/>
        </p:nvSpPr>
        <p:spPr>
          <a:xfrm flipH="false" flipV="false" rot="0">
            <a:off x="15923464" y="-98331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67638" y="5845314"/>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60786" y="723954"/>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86577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466463" y="2398905"/>
            <a:ext cx="9355075"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jurnal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657737"/>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63967" y="551606"/>
            <a:ext cx="2590665" cy="1201127"/>
          </a:xfrm>
          <a:custGeom>
            <a:avLst/>
            <a:gdLst/>
            <a:ahLst/>
            <a:cxnLst/>
            <a:rect r="r" b="b" t="t" l="l"/>
            <a:pathLst>
              <a:path h="1201127" w="2590665">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24033" y="4885215"/>
            <a:ext cx="14166117" cy="892070"/>
          </a:xfrm>
          <a:prstGeom prst="rect">
            <a:avLst/>
          </a:prstGeom>
        </p:spPr>
        <p:txBody>
          <a:bodyPr anchor="t" rtlCol="false" tIns="0" lIns="0" bIns="0" rIns="0">
            <a:spAutoFit/>
          </a:bodyPr>
          <a:lstStyle/>
          <a:p>
            <a:pPr algn="ctr">
              <a:lnSpc>
                <a:spcPts val="3491"/>
              </a:lnSpc>
            </a:pPr>
            <a:r>
              <a:rPr lang="en-US" sz="3262">
                <a:solidFill>
                  <a:srgbClr val="743812"/>
                </a:solidFill>
                <a:latin typeface="Open Sans"/>
              </a:rPr>
              <a:t>Volume 06 Number 02 2020, 19 - 32</a:t>
            </a:r>
          </a:p>
          <a:p>
            <a:pPr algn="ctr">
              <a:lnSpc>
                <a:spcPts val="3491"/>
              </a:lnSpc>
            </a:pPr>
          </a:p>
        </p:txBody>
      </p:sp>
      <p:sp>
        <p:nvSpPr>
          <p:cNvPr name="Freeform 5" id="5"/>
          <p:cNvSpPr/>
          <p:nvPr/>
        </p:nvSpPr>
        <p:spPr>
          <a:xfrm flipH="false" flipV="false" rot="0">
            <a:off x="-266633" y="-428137"/>
            <a:ext cx="2590665" cy="2180869"/>
          </a:xfrm>
          <a:custGeom>
            <a:avLst/>
            <a:gdLst/>
            <a:ahLst/>
            <a:cxnLst/>
            <a:rect r="r" b="b" t="t" l="l"/>
            <a:pathLst>
              <a:path h="2180869" w="2590665">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330647" y="2641780"/>
            <a:ext cx="10152888"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volume dan halaman</a:t>
            </a:r>
          </a:p>
        </p:txBody>
      </p:sp>
      <p:sp>
        <p:nvSpPr>
          <p:cNvPr name="Freeform 7" id="7"/>
          <p:cNvSpPr/>
          <p:nvPr/>
        </p:nvSpPr>
        <p:spPr>
          <a:xfrm flipH="false" flipV="false" rot="0">
            <a:off x="15963967" y="8302318"/>
            <a:ext cx="2590665" cy="2180869"/>
          </a:xfrm>
          <a:custGeom>
            <a:avLst/>
            <a:gdLst/>
            <a:ahLst/>
            <a:cxnLst/>
            <a:rect r="r" b="b" t="t" l="l"/>
            <a:pathLst>
              <a:path h="2180869" w="2590665">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TextBox 2" id="2"/>
          <p:cNvSpPr txBox="true"/>
          <p:nvPr/>
        </p:nvSpPr>
        <p:spPr>
          <a:xfrm rot="0">
            <a:off x="2518915" y="4829080"/>
            <a:ext cx="14166117" cy="3082820"/>
          </a:xfrm>
          <a:prstGeom prst="rect">
            <a:avLst/>
          </a:prstGeom>
        </p:spPr>
        <p:txBody>
          <a:bodyPr anchor="t" rtlCol="false" tIns="0" lIns="0" bIns="0" rIns="0">
            <a:spAutoFit/>
          </a:bodyPr>
          <a:lstStyle/>
          <a:p>
            <a:pPr algn="ctr">
              <a:lnSpc>
                <a:spcPts val="3491"/>
              </a:lnSpc>
            </a:pPr>
            <a:r>
              <a:rPr lang="en-US" sz="3262">
                <a:solidFill>
                  <a:srgbClr val="FFEEE3"/>
                </a:solidFill>
                <a:latin typeface="Open Sans"/>
              </a:rPr>
              <a:t> Alat ini dibuat bertujuan untuk mengontrol peralatan rumah menggunakan Voice Recognition modul V3 yang dapat memudahkan pemilik rumah untuk mengendalikan keamanan rumah beserta peralatan elektronik rumah tangga serta menggunakan modul Wi-Fi ESP8266 untuk mengontrol dan mengendalikan rumah pintar dari jarak jauh.</a:t>
            </a:r>
          </a:p>
          <a:p>
            <a:pPr algn="ctr">
              <a:lnSpc>
                <a:spcPts val="3491"/>
              </a:lnSpc>
            </a:pPr>
          </a:p>
        </p:txBody>
      </p:sp>
      <p:sp>
        <p:nvSpPr>
          <p:cNvPr name="Freeform 3" id="3"/>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470925" y="3250679"/>
            <a:ext cx="8262096" cy="1338560"/>
          </a:xfrm>
          <a:prstGeom prst="rect">
            <a:avLst/>
          </a:prstGeom>
        </p:spPr>
        <p:txBody>
          <a:bodyPr anchor="t" rtlCol="false" tIns="0" lIns="0" bIns="0" rIns="0">
            <a:spAutoFit/>
          </a:bodyPr>
          <a:lstStyle/>
          <a:p>
            <a:pPr>
              <a:lnSpc>
                <a:spcPts val="9587"/>
              </a:lnSpc>
            </a:pPr>
            <a:r>
              <a:rPr lang="en-US" sz="8960">
                <a:solidFill>
                  <a:srgbClr val="FFEEE3"/>
                </a:solidFill>
                <a:latin typeface="Scripter"/>
              </a:rPr>
              <a:t>tujuan penelitian</a:t>
            </a:r>
          </a:p>
        </p:txBody>
      </p:sp>
      <p:sp>
        <p:nvSpPr>
          <p:cNvPr name="Freeform 5" id="5"/>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TextBox 2" id="2"/>
          <p:cNvSpPr txBox="true"/>
          <p:nvPr/>
        </p:nvSpPr>
        <p:spPr>
          <a:xfrm rot="0">
            <a:off x="2518915" y="4829080"/>
            <a:ext cx="14166117" cy="892070"/>
          </a:xfrm>
          <a:prstGeom prst="rect">
            <a:avLst/>
          </a:prstGeom>
        </p:spPr>
        <p:txBody>
          <a:bodyPr anchor="t" rtlCol="false" tIns="0" lIns="0" bIns="0" rIns="0">
            <a:spAutoFit/>
          </a:bodyPr>
          <a:lstStyle/>
          <a:p>
            <a:pPr algn="ctr">
              <a:lnSpc>
                <a:spcPts val="3491"/>
              </a:lnSpc>
            </a:pPr>
            <a:r>
              <a:rPr lang="en-US" sz="3262">
                <a:solidFill>
                  <a:srgbClr val="FFEEE3"/>
                </a:solidFill>
                <a:latin typeface="Open Sans"/>
              </a:rPr>
              <a:t>Sistem Kendali Rumah Pintar Menggunakan Voice Recognition Module V3 Berbasis Mikrokontroler dan IOT</a:t>
            </a:r>
          </a:p>
        </p:txBody>
      </p:sp>
      <p:sp>
        <p:nvSpPr>
          <p:cNvPr name="Freeform 3" id="3"/>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470925" y="3250679"/>
            <a:ext cx="8262096" cy="1338560"/>
          </a:xfrm>
          <a:prstGeom prst="rect">
            <a:avLst/>
          </a:prstGeom>
        </p:spPr>
        <p:txBody>
          <a:bodyPr anchor="t" rtlCol="false" tIns="0" lIns="0" bIns="0" rIns="0">
            <a:spAutoFit/>
          </a:bodyPr>
          <a:lstStyle/>
          <a:p>
            <a:pPr>
              <a:lnSpc>
                <a:spcPts val="9587"/>
              </a:lnSpc>
            </a:pPr>
            <a:r>
              <a:rPr lang="en-US" sz="8960">
                <a:solidFill>
                  <a:srgbClr val="FFEEE3"/>
                </a:solidFill>
                <a:latin typeface="Scripter"/>
              </a:rPr>
              <a:t>subjek penelitian</a:t>
            </a:r>
          </a:p>
        </p:txBody>
      </p:sp>
      <p:sp>
        <p:nvSpPr>
          <p:cNvPr name="Freeform 5" id="5"/>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657737"/>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63967" y="551606"/>
            <a:ext cx="2590665" cy="1201127"/>
          </a:xfrm>
          <a:custGeom>
            <a:avLst/>
            <a:gdLst/>
            <a:ahLst/>
            <a:cxnLst/>
            <a:rect r="r" b="b" t="t" l="l"/>
            <a:pathLst>
              <a:path h="1201127" w="2590665">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24033" y="3196423"/>
            <a:ext cx="14166117" cy="3082820"/>
          </a:xfrm>
          <a:prstGeom prst="rect">
            <a:avLst/>
          </a:prstGeom>
        </p:spPr>
        <p:txBody>
          <a:bodyPr anchor="t" rtlCol="false" tIns="0" lIns="0" bIns="0" rIns="0">
            <a:spAutoFit/>
          </a:bodyPr>
          <a:lstStyle/>
          <a:p>
            <a:pPr>
              <a:lnSpc>
                <a:spcPts val="3491"/>
              </a:lnSpc>
            </a:pPr>
            <a:r>
              <a:rPr lang="en-US" sz="3262">
                <a:solidFill>
                  <a:srgbClr val="743812"/>
                </a:solidFill>
                <a:latin typeface="Open Sans"/>
              </a:rPr>
              <a:t>ini menggunakan metode penelitian kuantitatif dengan pengujian menggunakan data berupa angka. Diagram blok dan flowchart digunakan untuk mendeskripsikan sistem secara menyeluruh. Perancangan hardware melibatkan Arduino UNO, microphone, Voice Recognition V3 module, ESP8266, driver relay, motor servo, dan solenoid door lock.</a:t>
            </a:r>
          </a:p>
          <a:p>
            <a:pPr>
              <a:lnSpc>
                <a:spcPts val="3491"/>
              </a:lnSpc>
            </a:pPr>
          </a:p>
        </p:txBody>
      </p:sp>
      <p:sp>
        <p:nvSpPr>
          <p:cNvPr name="Freeform 5" id="5"/>
          <p:cNvSpPr/>
          <p:nvPr/>
        </p:nvSpPr>
        <p:spPr>
          <a:xfrm flipH="false" flipV="false" rot="0">
            <a:off x="-266633" y="-428137"/>
            <a:ext cx="2590665" cy="2180869"/>
          </a:xfrm>
          <a:custGeom>
            <a:avLst/>
            <a:gdLst/>
            <a:ahLst/>
            <a:cxnLst/>
            <a:rect r="r" b="b" t="t" l="l"/>
            <a:pathLst>
              <a:path h="2180869" w="2590665">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24033" y="1648313"/>
            <a:ext cx="8358238" cy="1338560"/>
          </a:xfrm>
          <a:prstGeom prst="rect">
            <a:avLst/>
          </a:prstGeom>
        </p:spPr>
        <p:txBody>
          <a:bodyPr anchor="t" rtlCol="false" tIns="0" lIns="0" bIns="0" rIns="0">
            <a:spAutoFit/>
          </a:bodyPr>
          <a:lstStyle/>
          <a:p>
            <a:pPr>
              <a:lnSpc>
                <a:spcPts val="9587"/>
              </a:lnSpc>
            </a:pPr>
            <a:r>
              <a:rPr lang="en-US" sz="8960">
                <a:solidFill>
                  <a:srgbClr val="743812"/>
                </a:solidFill>
                <a:latin typeface="Scripter"/>
              </a:rPr>
              <a:t>metode penelitian</a:t>
            </a:r>
          </a:p>
        </p:txBody>
      </p:sp>
      <p:sp>
        <p:nvSpPr>
          <p:cNvPr name="Freeform 7" id="7"/>
          <p:cNvSpPr/>
          <p:nvPr/>
        </p:nvSpPr>
        <p:spPr>
          <a:xfrm flipH="false" flipV="false" rot="0">
            <a:off x="15963967" y="8302318"/>
            <a:ext cx="2590665" cy="2180869"/>
          </a:xfrm>
          <a:custGeom>
            <a:avLst/>
            <a:gdLst/>
            <a:ahLst/>
            <a:cxnLst/>
            <a:rect r="r" b="b" t="t" l="l"/>
            <a:pathLst>
              <a:path h="2180869" w="2590665">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DAF2YevRyDo</dc:identifier>
  <dcterms:modified xsi:type="dcterms:W3CDTF">2011-08-01T06:04:30Z</dcterms:modified>
  <cp:revision>1</cp:revision>
  <dc:title>Kelompok 3</dc:title>
</cp:coreProperties>
</file>