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5"/>
  </p:notesMasterIdLst>
  <p:sldIdLst>
    <p:sldId id="294" r:id="rId5"/>
    <p:sldId id="295" r:id="rId6"/>
    <p:sldId id="306" r:id="rId7"/>
    <p:sldId id="304" r:id="rId8"/>
    <p:sldId id="305" r:id="rId9"/>
    <p:sldId id="303" r:id="rId10"/>
    <p:sldId id="307" r:id="rId11"/>
    <p:sldId id="298" r:id="rId12"/>
    <p:sldId id="301" r:id="rId13"/>
    <p:sldId id="290" r:id="rId14"/>
  </p:sldIdLst>
  <p:sldSz cx="18288000" cy="10287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Poppins Bold" panose="00000800000000000000" pitchFamily="2" charset="0"/>
      <p:regular r:id="rId20"/>
      <p:bold r:id="rId21"/>
    </p:embeddedFont>
    <p:embeddedFont>
      <p:font typeface="Poppins Light" panose="00000400000000000000" pitchFamily="2" charset="0"/>
      <p:regular r:id="rId22"/>
      <p:italic r:id="rId23"/>
    </p:embeddedFont>
    <p:embeddedFont>
      <p:font typeface="Poppins Medium" panose="00000600000000000000" pitchFamily="2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325"/>
    <a:srgbClr val="E34B36"/>
    <a:srgbClr val="F49C21"/>
    <a:srgbClr val="1F9F88"/>
    <a:srgbClr val="874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4575" autoAdjust="0"/>
  </p:normalViewPr>
  <p:slideViewPr>
    <p:cSldViewPr>
      <p:cViewPr varScale="1">
        <p:scale>
          <a:sx n="47" d="100"/>
          <a:sy n="47" d="100"/>
        </p:scale>
        <p:origin x="11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4058-2DF3-4EE9-9551-12A412F84BBF}" type="datetimeFigureOut">
              <a:rPr lang="en-ID" smtClean="0"/>
              <a:t>11/05/2024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23FB2-621F-4598-87BA-6C3D8705D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17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3FB2-621F-4598-87BA-6C3D8705D8F4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245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3FB2-621F-4598-87BA-6C3D8705D8F4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023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3FB2-621F-4598-87BA-6C3D8705D8F4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95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4" name="AutoShape 4"/>
          <p:cNvSpPr/>
          <p:nvPr/>
        </p:nvSpPr>
        <p:spPr>
          <a:xfrm rot="-5400000">
            <a:off x="5327279" y="1095267"/>
            <a:ext cx="2161958" cy="0"/>
          </a:xfrm>
          <a:prstGeom prst="line">
            <a:avLst/>
          </a:prstGeom>
          <a:ln w="19050" cap="rnd">
            <a:solidFill>
              <a:srgbClr val="ED72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5" name="AutoShape 5"/>
          <p:cNvSpPr/>
          <p:nvPr/>
        </p:nvSpPr>
        <p:spPr>
          <a:xfrm rot="-5400000">
            <a:off x="10913455" y="1107768"/>
            <a:ext cx="2161958" cy="0"/>
          </a:xfrm>
          <a:prstGeom prst="line">
            <a:avLst/>
          </a:prstGeom>
          <a:ln w="19050" cap="rnd">
            <a:solidFill>
              <a:srgbClr val="ED72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6" name="AutoShape 6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ED72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8642" y="273334"/>
            <a:ext cx="5279944" cy="168791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3065796"/>
            <a:ext cx="13556232" cy="488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Designing and Infrasound-based Early Warning System for Merapi Volcano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92448" y="402916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33333"/>
                </a:solidFill>
                <a:latin typeface="Poppins Medium"/>
              </a:rPr>
              <a:t>ADVISOR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44014" y="1069668"/>
            <a:ext cx="4151967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33333"/>
                </a:solidFill>
                <a:latin typeface="Poppins Light"/>
              </a:rPr>
              <a:t>Dr. Eng. Dhany Arifianto, ST., M.Eng</a:t>
            </a:r>
          </a:p>
          <a:p>
            <a:pPr algn="r">
              <a:lnSpc>
                <a:spcPts val="3359"/>
              </a:lnSpc>
            </a:pPr>
            <a:endParaRPr lang="en-US" sz="2400">
              <a:solidFill>
                <a:srgbClr val="333333"/>
              </a:solidFill>
              <a:latin typeface="Poppins Light"/>
            </a:endParaRPr>
          </a:p>
          <a:p>
            <a:pPr algn="r">
              <a:lnSpc>
                <a:spcPts val="3359"/>
              </a:lnSpc>
            </a:pPr>
            <a:endParaRPr lang="en-US" sz="240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55767" y="402916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33333"/>
                </a:solidFill>
                <a:latin typeface="Poppins Medium"/>
              </a:rPr>
              <a:t>STUDENT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00335" y="1069668"/>
            <a:ext cx="5158965" cy="84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Muhamad Haykal Hanif Gifari Adi</a:t>
            </a:r>
          </a:p>
          <a:p>
            <a:pPr algn="r"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02311940000154</a:t>
            </a:r>
          </a:p>
        </p:txBody>
      </p:sp>
    </p:spTree>
    <p:extLst>
      <p:ext uri="{BB962C8B-B14F-4D97-AF65-F5344CB8AC3E}">
        <p14:creationId xmlns:p14="http://schemas.microsoft.com/office/powerpoint/2010/main" val="190312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91CC67-1D82-0F1D-5A7D-0A687D8F5910}"/>
              </a:ext>
            </a:extLst>
          </p:cNvPr>
          <p:cNvSpPr txBox="1"/>
          <p:nvPr/>
        </p:nvSpPr>
        <p:spPr>
          <a:xfrm>
            <a:off x="4029282" y="4403271"/>
            <a:ext cx="103165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Poppins Bold" panose="00000800000000000000" pitchFamily="2" charset="0"/>
                <a:cs typeface="Poppins Bold" panose="00000800000000000000" pitchFamily="2" charset="0"/>
              </a:rPr>
              <a:t>Thank You</a:t>
            </a:r>
            <a:endParaRPr lang="en-US" sz="6600" b="1" i="1" dirty="0"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A940F9-F577-EA93-091E-F4385410CCB4}"/>
              </a:ext>
            </a:extLst>
          </p:cNvPr>
          <p:cNvGrpSpPr/>
          <p:nvPr/>
        </p:nvGrpSpPr>
        <p:grpSpPr>
          <a:xfrm>
            <a:off x="7956891" y="5977569"/>
            <a:ext cx="2628589" cy="765959"/>
            <a:chOff x="6998592" y="279719"/>
            <a:chExt cx="1530466" cy="445972"/>
          </a:xfrm>
        </p:grpSpPr>
        <p:pic>
          <p:nvPicPr>
            <p:cNvPr id="24" name="Picture 23" descr="lambang-its-png-v2">
              <a:extLst>
                <a:ext uri="{FF2B5EF4-FFF2-40B4-BE49-F238E27FC236}">
                  <a16:creationId xmlns:a16="http://schemas.microsoft.com/office/drawing/2014/main" id="{8840E198-1F6D-31AA-AD45-802C80C8B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8592" y="279719"/>
              <a:ext cx="440509" cy="440594"/>
            </a:xfrm>
            <a:prstGeom prst="rect">
              <a:avLst/>
            </a:prstGeom>
          </p:spPr>
        </p:pic>
        <p:pic>
          <p:nvPicPr>
            <p:cNvPr id="25" name="Picture 24" descr="TF">
              <a:extLst>
                <a:ext uri="{FF2B5EF4-FFF2-40B4-BE49-F238E27FC236}">
                  <a16:creationId xmlns:a16="http://schemas.microsoft.com/office/drawing/2014/main" id="{1C674D4E-6250-CFB1-F506-4C2A78211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467" y="285183"/>
              <a:ext cx="490717" cy="435130"/>
            </a:xfrm>
            <a:prstGeom prst="rect">
              <a:avLst/>
            </a:prstGeom>
          </p:spPr>
        </p:pic>
        <p:pic>
          <p:nvPicPr>
            <p:cNvPr id="26" name="Picture 25" descr="Logo&#10;&#10;Description automatically generated">
              <a:extLst>
                <a:ext uri="{FF2B5EF4-FFF2-40B4-BE49-F238E27FC236}">
                  <a16:creationId xmlns:a16="http://schemas.microsoft.com/office/drawing/2014/main" id="{CC6DE8A3-8351-F766-2B12-0AC2100E3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550" y="285183"/>
              <a:ext cx="440508" cy="440508"/>
            </a:xfrm>
            <a:prstGeom prst="rect">
              <a:avLst/>
            </a:prstGeom>
          </p:spPr>
        </p:pic>
      </p:grpSp>
      <p:grpSp>
        <p:nvGrpSpPr>
          <p:cNvPr id="2" name="Google Shape;7390;p94">
            <a:extLst>
              <a:ext uri="{FF2B5EF4-FFF2-40B4-BE49-F238E27FC236}">
                <a16:creationId xmlns:a16="http://schemas.microsoft.com/office/drawing/2014/main" id="{49B89E37-014F-3AD1-277C-3A9D97F4200D}"/>
              </a:ext>
            </a:extLst>
          </p:cNvPr>
          <p:cNvGrpSpPr/>
          <p:nvPr/>
        </p:nvGrpSpPr>
        <p:grpSpPr>
          <a:xfrm>
            <a:off x="8162947" y="1787189"/>
            <a:ext cx="2044178" cy="2013764"/>
            <a:chOff x="-60991775" y="3376900"/>
            <a:chExt cx="315850" cy="311150"/>
          </a:xfrm>
          <a:solidFill>
            <a:schemeClr val="tx1"/>
          </a:solidFill>
        </p:grpSpPr>
        <p:sp>
          <p:nvSpPr>
            <p:cNvPr id="3" name="Google Shape;7391;p94">
              <a:extLst>
                <a:ext uri="{FF2B5EF4-FFF2-40B4-BE49-F238E27FC236}">
                  <a16:creationId xmlns:a16="http://schemas.microsoft.com/office/drawing/2014/main" id="{8C8A7D37-DEDA-3AB8-EC53-A5CD03EB1B47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37138" tIns="137138" rIns="137138" bIns="137138" anchor="ctr" anchorCtr="0">
              <a:noAutofit/>
            </a:bodyPr>
            <a:lstStyle/>
            <a:p>
              <a:endParaRPr sz="2700"/>
            </a:p>
          </p:txBody>
        </p:sp>
        <p:sp>
          <p:nvSpPr>
            <p:cNvPr id="4" name="Google Shape;7392;p94">
              <a:extLst>
                <a:ext uri="{FF2B5EF4-FFF2-40B4-BE49-F238E27FC236}">
                  <a16:creationId xmlns:a16="http://schemas.microsoft.com/office/drawing/2014/main" id="{363A5B7E-8B87-5E84-3F92-107D1D901D41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37138" tIns="137138" rIns="137138" bIns="137138" anchor="ctr" anchorCtr="0">
              <a:noAutofit/>
            </a:bodyPr>
            <a:lstStyle/>
            <a:p>
              <a:endParaRPr sz="2700"/>
            </a:p>
          </p:txBody>
        </p:sp>
        <p:sp>
          <p:nvSpPr>
            <p:cNvPr id="7" name="Google Shape;7393;p94">
              <a:extLst>
                <a:ext uri="{FF2B5EF4-FFF2-40B4-BE49-F238E27FC236}">
                  <a16:creationId xmlns:a16="http://schemas.microsoft.com/office/drawing/2014/main" id="{85A10C08-E50A-6543-6657-8D8202DAAEB4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37138" tIns="137138" rIns="137138" bIns="137138" anchor="ctr" anchorCtr="0">
              <a:noAutofit/>
            </a:bodyPr>
            <a:lstStyle/>
            <a:p>
              <a:endParaRPr sz="2700"/>
            </a:p>
          </p:txBody>
        </p:sp>
      </p:grpSp>
      <p:grpSp>
        <p:nvGrpSpPr>
          <p:cNvPr id="6" name="Group 2">
            <a:extLst>
              <a:ext uri="{FF2B5EF4-FFF2-40B4-BE49-F238E27FC236}">
                <a16:creationId xmlns:a16="http://schemas.microsoft.com/office/drawing/2014/main" id="{FD0115A2-0E59-F020-4B30-235C5E38BA5A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D7078FAC-810A-6A87-2DFA-0E44BA3AE99A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3524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19E8A0-65C2-FBBC-867B-14ACDBFE9328}"/>
              </a:ext>
            </a:extLst>
          </p:cNvPr>
          <p:cNvCxnSpPr>
            <a:cxnSpLocks/>
          </p:cNvCxnSpPr>
          <p:nvPr/>
        </p:nvCxnSpPr>
        <p:spPr>
          <a:xfrm>
            <a:off x="13409" y="560070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13409" y="787283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Timeline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94706AD-6485-83FF-335D-C8DE9601B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41450"/>
              </p:ext>
            </p:extLst>
          </p:nvPr>
        </p:nvGraphicFramePr>
        <p:xfrm>
          <a:off x="1121974" y="2461996"/>
          <a:ext cx="14041828" cy="6150914"/>
        </p:xfrm>
        <a:graphic>
          <a:graphicData uri="http://schemas.openxmlformats.org/drawingml/2006/table">
            <a:tbl>
              <a:tblPr/>
              <a:tblGrid>
                <a:gridCol w="956038">
                  <a:extLst>
                    <a:ext uri="{9D8B030D-6E8A-4147-A177-3AD203B41FA5}">
                      <a16:colId xmlns:a16="http://schemas.microsoft.com/office/drawing/2014/main" val="1916247750"/>
                    </a:ext>
                  </a:extLst>
                </a:gridCol>
                <a:gridCol w="4282255">
                  <a:extLst>
                    <a:ext uri="{9D8B030D-6E8A-4147-A177-3AD203B41FA5}">
                      <a16:colId xmlns:a16="http://schemas.microsoft.com/office/drawing/2014/main" val="2459074425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2483734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67253201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58008291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668622977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7097406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25454229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4018819083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18804705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598822123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37063478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643072482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54771247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246188778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794920835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918961517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260700195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854697265"/>
                    </a:ext>
                  </a:extLst>
                </a:gridCol>
              </a:tblGrid>
              <a:tr h="4697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No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Kegiatan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Bulan ke-1</a:t>
                      </a:r>
                      <a:endParaRPr lang="en-ID" sz="19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Bulan ke-2</a:t>
                      </a:r>
                      <a:endParaRPr lang="en-ID" sz="19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Bulan ke-3</a:t>
                      </a:r>
                      <a:endParaRPr lang="en-ID" sz="19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Bulan ke-4</a:t>
                      </a:r>
                      <a:endParaRPr lang="en-ID" sz="19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9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8921493"/>
                  </a:ext>
                </a:extLst>
              </a:tr>
              <a:tr h="382789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1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2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3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4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1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2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3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4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1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2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3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4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1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2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3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4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91740"/>
                  </a:ext>
                </a:extLst>
              </a:tr>
              <a:tr h="737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1.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Data Ingestion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688008"/>
                  </a:ext>
                </a:extLst>
              </a:tr>
              <a:tr h="1320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2.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Data Exploration and Understanding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157848"/>
                  </a:ext>
                </a:extLst>
              </a:tr>
              <a:tr h="791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3.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Data Pre-Processing and Feature Engineering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78405"/>
                  </a:ext>
                </a:extLst>
              </a:tr>
              <a:tr h="40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4.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Model Building and Selection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27029"/>
                  </a:ext>
                </a:extLst>
              </a:tr>
              <a:tr h="40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5.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Model Deployment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36995"/>
                  </a:ext>
                </a:extLst>
              </a:tr>
              <a:tr h="791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6.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Forecasting Solution Acceptance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86151"/>
                  </a:ext>
                </a:extLst>
              </a:tr>
              <a:tr h="40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7.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Report Writing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53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2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44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19E8A0-65C2-FBBC-867B-14ACDBFE9328}"/>
              </a:ext>
            </a:extLst>
          </p:cNvPr>
          <p:cNvCxnSpPr>
            <a:cxnSpLocks/>
          </p:cNvCxnSpPr>
          <p:nvPr/>
        </p:nvCxnSpPr>
        <p:spPr>
          <a:xfrm>
            <a:off x="13409" y="560070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13409" y="787283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Data Ingestion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004BAA-6538-75C6-CF95-6863B0C87F86}"/>
              </a:ext>
            </a:extLst>
          </p:cNvPr>
          <p:cNvSpPr/>
          <p:nvPr/>
        </p:nvSpPr>
        <p:spPr>
          <a:xfrm>
            <a:off x="1393076" y="1945863"/>
            <a:ext cx="4484767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Data Timeline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7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0" y="7955135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Data Preprocessing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5E371F-69AC-BD79-F111-BBFC870D6DB8}"/>
              </a:ext>
            </a:extLst>
          </p:cNvPr>
          <p:cNvSpPr/>
          <p:nvPr/>
        </p:nvSpPr>
        <p:spPr>
          <a:xfrm>
            <a:off x="1338648" y="1787790"/>
            <a:ext cx="5824152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Detection &amp; Beamforming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1" name="Picture 10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661A6C67-ED6D-0AB0-0496-E4E11CBAB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01" y="6202322"/>
            <a:ext cx="4400869" cy="3300652"/>
          </a:xfrm>
          <a:prstGeom prst="rect">
            <a:avLst/>
          </a:prstGeom>
        </p:spPr>
      </p:pic>
      <p:pic>
        <p:nvPicPr>
          <p:cNvPr id="17" name="Picture 1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30D8A15E-064A-8416-EA6C-2AADFD0C8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33" y="3137870"/>
            <a:ext cx="4400869" cy="3300652"/>
          </a:xfrm>
          <a:prstGeom prst="rect">
            <a:avLst/>
          </a:prstGeom>
        </p:spPr>
      </p:pic>
      <p:pic>
        <p:nvPicPr>
          <p:cNvPr id="19" name="Picture 18" descr="A picture containing text, line, diagram, font&#10;&#10;Description automatically generated">
            <a:extLst>
              <a:ext uri="{FF2B5EF4-FFF2-40B4-BE49-F238E27FC236}">
                <a16:creationId xmlns:a16="http://schemas.microsoft.com/office/drawing/2014/main" id="{CF5FE6CB-1D3C-A89B-580F-AD6EEC299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81" y="3204402"/>
            <a:ext cx="7939350" cy="5954513"/>
          </a:xfrm>
          <a:prstGeom prst="rect">
            <a:avLst/>
          </a:prstGeom>
        </p:spPr>
      </p:pic>
      <p:pic>
        <p:nvPicPr>
          <p:cNvPr id="21" name="Picture 20" descr="A picture containing plot, screenshot, diagram, line&#10;&#10;Description automatically generated">
            <a:extLst>
              <a:ext uri="{FF2B5EF4-FFF2-40B4-BE49-F238E27FC236}">
                <a16:creationId xmlns:a16="http://schemas.microsoft.com/office/drawing/2014/main" id="{E12F0BE2-20B6-9367-578A-662320DF48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32" y="6253571"/>
            <a:ext cx="4400869" cy="3300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731B5-9F67-3330-9629-19F05F72E8F0}"/>
              </a:ext>
            </a:extLst>
          </p:cNvPr>
          <p:cNvSpPr txBox="1"/>
          <p:nvPr/>
        </p:nvSpPr>
        <p:spPr>
          <a:xfrm>
            <a:off x="13621807" y="3112923"/>
            <a:ext cx="3810000" cy="281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Results: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Detection Time(s)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Back Azimuth(s)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Trace Velocity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Array ID</a:t>
            </a:r>
          </a:p>
        </p:txBody>
      </p:sp>
    </p:spTree>
    <p:extLst>
      <p:ext uri="{BB962C8B-B14F-4D97-AF65-F5344CB8AC3E}">
        <p14:creationId xmlns:p14="http://schemas.microsoft.com/office/powerpoint/2010/main" val="236938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0" y="7955135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Data Preprocessing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5E371F-69AC-BD79-F111-BBFC870D6DB8}"/>
              </a:ext>
            </a:extLst>
          </p:cNvPr>
          <p:cNvSpPr/>
          <p:nvPr/>
        </p:nvSpPr>
        <p:spPr>
          <a:xfrm>
            <a:off x="1338648" y="1787790"/>
            <a:ext cx="3497992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Association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731B5-9F67-3330-9629-19F05F72E8F0}"/>
              </a:ext>
            </a:extLst>
          </p:cNvPr>
          <p:cNvSpPr txBox="1"/>
          <p:nvPr/>
        </p:nvSpPr>
        <p:spPr>
          <a:xfrm>
            <a:off x="11658600" y="4707371"/>
            <a:ext cx="5864852" cy="281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Results: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Spatial and temporal PDFs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Maximum Posteriori Solution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20 Normal approximation of Spatial PSD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F61B0-8B27-3132-3581-D4DD1B70B8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r="16666"/>
          <a:stretch/>
        </p:blipFill>
        <p:spPr>
          <a:xfrm>
            <a:off x="6096000" y="3500878"/>
            <a:ext cx="5257626" cy="5757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46A12E-F89C-876E-BBA8-731E63420C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r="16625"/>
          <a:stretch/>
        </p:blipFill>
        <p:spPr>
          <a:xfrm>
            <a:off x="960288" y="3500878"/>
            <a:ext cx="5257626" cy="57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4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13409" y="787283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Data Preprocessing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B4F22B-7985-DA8A-F379-D32B42EFC2FE}"/>
              </a:ext>
            </a:extLst>
          </p:cNvPr>
          <p:cNvSpPr/>
          <p:nvPr/>
        </p:nvSpPr>
        <p:spPr>
          <a:xfrm>
            <a:off x="1393076" y="1945863"/>
            <a:ext cx="4484767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Feature Engineering 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9972C-A202-3F22-84BD-47EB0D1880ED}"/>
              </a:ext>
            </a:extLst>
          </p:cNvPr>
          <p:cNvSpPr txBox="1"/>
          <p:nvPr/>
        </p:nvSpPr>
        <p:spPr>
          <a:xfrm>
            <a:off x="1393076" y="3467100"/>
            <a:ext cx="7598524" cy="605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10 segments, 53 features that would be used for the model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Temporal characteristics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 mean, var, amplitude, quantiles, rolling gradient amplitude, number of peaks (using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tsfresh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), autocorrelation, zeros-cross rate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Frequential features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 mean/var/amplitude of imaginary and real parts of Fourier Transform.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Cepstral features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 Mel-frequency cepstral coefficients (20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coeff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Spectral features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 the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spectral_contrast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(7 coefficients)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All these features were calculated for each sensor (missing values set to -1) and saved as csv locally (90min to run for train + test sets).</a:t>
            </a:r>
          </a:p>
          <a:p>
            <a:pPr>
              <a:lnSpc>
                <a:spcPct val="150000"/>
              </a:lnSpc>
            </a:pPr>
            <a:endParaRPr lang="en-ID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B97EB-86D4-BD67-5CD5-1912FA04C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600" y="2171699"/>
            <a:ext cx="5257800" cy="737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13409" y="787283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Data Preprocessing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B4F22B-7985-DA8A-F379-D32B42EFC2FE}"/>
              </a:ext>
            </a:extLst>
          </p:cNvPr>
          <p:cNvSpPr/>
          <p:nvPr/>
        </p:nvSpPr>
        <p:spPr>
          <a:xfrm>
            <a:off x="1393076" y="1945863"/>
            <a:ext cx="4484767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Data Splitting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DD32F-BA64-455E-FDC5-18C898FA9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2882474"/>
            <a:ext cx="9967658" cy="58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13409" y="787283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Model Building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DB0BEA-2A11-FBAD-1B11-98BDF998AA9B}"/>
              </a:ext>
            </a:extLst>
          </p:cNvPr>
          <p:cNvSpPr/>
          <p:nvPr/>
        </p:nvSpPr>
        <p:spPr>
          <a:xfrm>
            <a:off x="10769076" y="2039395"/>
            <a:ext cx="4484767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Neural Network Model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C6EC-63F9-33A3-E81A-0514CBB25B62}"/>
              </a:ext>
            </a:extLst>
          </p:cNvPr>
          <p:cNvSpPr txBox="1"/>
          <p:nvPr/>
        </p:nvSpPr>
        <p:spPr>
          <a:xfrm>
            <a:off x="10156719" y="3447825"/>
            <a:ext cx="5709483" cy="537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LSTM layer followed by 3 Conv1D layers (param 128, 84, 64).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Then a flattening operation allows to send the data in 3 Dense layers (fully connected) (size 64, 32 and 1).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 </a:t>
            </a:r>
            <a:r>
              <a:rPr lang="en-US" sz="21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ReLu</a:t>
            </a: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activation function is used.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The optimizer is </a:t>
            </a:r>
            <a:r>
              <a:rPr lang="en-US" sz="21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Nadam</a:t>
            </a: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with a learning rate of 5e-3, the loss is the MAE.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8 models trained of subsets of the training sets were averaged to give the final result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616E0B-75CF-8617-E421-2C02624220BC}"/>
              </a:ext>
            </a:extLst>
          </p:cNvPr>
          <p:cNvSpPr/>
          <p:nvPr/>
        </p:nvSpPr>
        <p:spPr>
          <a:xfrm>
            <a:off x="3565613" y="2039394"/>
            <a:ext cx="3646567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Decision Tree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7A17D-49CA-6A32-A3D7-4827935DE5D2}"/>
              </a:ext>
            </a:extLst>
          </p:cNvPr>
          <p:cNvSpPr txBox="1"/>
          <p:nvPr/>
        </p:nvSpPr>
        <p:spPr>
          <a:xfrm>
            <a:off x="2209800" y="3325522"/>
            <a:ext cx="6358194" cy="593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model = </a:t>
            </a:r>
            <a:r>
              <a:rPr lang="en-US" sz="2100" b="1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LGBMRegressor</a:t>
            </a:r>
            <a:endParaRPr lang="en-US" sz="2100" b="1" i="0" dirty="0">
              <a:solidFill>
                <a:srgbClr val="1F2328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algn="l">
              <a:lnSpc>
                <a:spcPct val="150000"/>
              </a:lnSpc>
            </a:pPr>
            <a:endParaRPr lang="en-US" sz="2100" dirty="0">
              <a:solidFill>
                <a:srgbClr val="1F232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0.2685684371804056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boosting_type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'dart’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'objective'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'regression’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'metric'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sub_feature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0.6191142906653122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408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min_data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132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max_bin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2693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min_data_in_leaf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69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3232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num_iterations</a:t>
            </a:r>
            <a:r>
              <a:rPr lang="en-ID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7000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sz="2100" b="0" i="0" dirty="0">
              <a:solidFill>
                <a:srgbClr val="1F2328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7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9E9AF1-71A0-C215-78E8-649843379E12}"/>
              </a:ext>
            </a:extLst>
          </p:cNvPr>
          <p:cNvSpPr/>
          <p:nvPr/>
        </p:nvSpPr>
        <p:spPr>
          <a:xfrm>
            <a:off x="582439" y="6694910"/>
            <a:ext cx="17149184" cy="27696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B713B9-D101-40CE-3BC3-5D79CC7D9E25}"/>
              </a:ext>
            </a:extLst>
          </p:cNvPr>
          <p:cNvSpPr/>
          <p:nvPr/>
        </p:nvSpPr>
        <p:spPr>
          <a:xfrm>
            <a:off x="582439" y="3513868"/>
            <a:ext cx="17149184" cy="27696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Model Result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DB0BEA-2A11-FBAD-1B11-98BDF998AA9B}"/>
              </a:ext>
            </a:extLst>
          </p:cNvPr>
          <p:cNvSpPr/>
          <p:nvPr/>
        </p:nvSpPr>
        <p:spPr>
          <a:xfrm>
            <a:off x="1017519" y="7517787"/>
            <a:ext cx="3646568" cy="9366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Neural Network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616E0B-75CF-8617-E421-2C02624220BC}"/>
              </a:ext>
            </a:extLst>
          </p:cNvPr>
          <p:cNvSpPr/>
          <p:nvPr/>
        </p:nvSpPr>
        <p:spPr>
          <a:xfrm>
            <a:off x="1017519" y="4411477"/>
            <a:ext cx="3646567" cy="9366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Decision Tree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D064E-1624-4FF8-34EC-024CD55A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167" y="6763753"/>
            <a:ext cx="9180238" cy="2579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43B4C5-2771-B68D-1A44-FB42B70B16DC}"/>
              </a:ext>
            </a:extLst>
          </p:cNvPr>
          <p:cNvSpPr txBox="1"/>
          <p:nvPr/>
        </p:nvSpPr>
        <p:spPr>
          <a:xfrm>
            <a:off x="14872031" y="7329763"/>
            <a:ext cx="2707323" cy="149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MAE for NN: 26530363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A8C03D-EF0C-57F1-0FA0-D74CB3501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3961493"/>
            <a:ext cx="9174795" cy="18365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7A831D-3CCA-8FE4-ED87-72CBCAC282B1}"/>
              </a:ext>
            </a:extLst>
          </p:cNvPr>
          <p:cNvSpPr txBox="1"/>
          <p:nvPr/>
        </p:nvSpPr>
        <p:spPr>
          <a:xfrm>
            <a:off x="15024300" y="4010027"/>
            <a:ext cx="2707323" cy="149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MAE: 3634232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ACA05F-1582-495D-87C4-BB2092979915}"/>
              </a:ext>
            </a:extLst>
          </p:cNvPr>
          <p:cNvSpPr txBox="1"/>
          <p:nvPr/>
        </p:nvSpPr>
        <p:spPr>
          <a:xfrm>
            <a:off x="5181600" y="2093117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40C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Mean Absolute Error is the magnitude of difference between the prediction of an observation and the true value of that observation</a:t>
            </a:r>
            <a:endParaRPr lang="en-ID" sz="2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EBE5C0-EA0B-2C83-0B56-94CB98943CFE}"/>
              </a:ext>
            </a:extLst>
          </p:cNvPr>
          <p:cNvSpPr txBox="1"/>
          <p:nvPr/>
        </p:nvSpPr>
        <p:spPr>
          <a:xfrm>
            <a:off x="2209800" y="1943100"/>
            <a:ext cx="2707323" cy="122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MAE:</a:t>
            </a:r>
          </a:p>
        </p:txBody>
      </p:sp>
    </p:spTree>
    <p:extLst>
      <p:ext uri="{BB962C8B-B14F-4D97-AF65-F5344CB8AC3E}">
        <p14:creationId xmlns:p14="http://schemas.microsoft.com/office/powerpoint/2010/main" val="428400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166B2A128A3F1046B2B551AA84FB9D72" ma:contentTypeVersion="15" ma:contentTypeDescription="Buat sebuah dokumen baru." ma:contentTypeScope="" ma:versionID="2ef2b31ff3f9a5f9c49e60c91637c96b">
  <xsd:schema xmlns:xsd="http://www.w3.org/2001/XMLSchema" xmlns:xs="http://www.w3.org/2001/XMLSchema" xmlns:p="http://schemas.microsoft.com/office/2006/metadata/properties" xmlns:ns3="5bb41a46-ca4a-4c8c-a8ab-7a81dc7f76d5" xmlns:ns4="c30c2994-03ed-44a0-adc5-cd89ddb3fb80" targetNamespace="http://schemas.microsoft.com/office/2006/metadata/properties" ma:root="true" ma:fieldsID="31a43fbfe240a2d17640ae362b742b1f" ns3:_="" ns4:_="">
    <xsd:import namespace="5bb41a46-ca4a-4c8c-a8ab-7a81dc7f76d5"/>
    <xsd:import namespace="c30c2994-03ed-44a0-adc5-cd89ddb3fb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41a46-ca4a-4c8c-a8ab-7a81dc7f7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c2994-03ed-44a0-adc5-cd89ddb3fb8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Berbagi Hash Petunjuk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b41a46-ca4a-4c8c-a8ab-7a81dc7f76d5" xsi:nil="true"/>
  </documentManagement>
</p:properties>
</file>

<file path=customXml/itemProps1.xml><?xml version="1.0" encoding="utf-8"?>
<ds:datastoreItem xmlns:ds="http://schemas.openxmlformats.org/officeDocument/2006/customXml" ds:itemID="{36D72EE2-F22E-4D0F-BB5C-23B370EA9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FFF21D-8234-45B4-8AF2-A09D721606A3}">
  <ds:schemaRefs>
    <ds:schemaRef ds:uri="5bb41a46-ca4a-4c8c-a8ab-7a81dc7f76d5"/>
    <ds:schemaRef ds:uri="c30c2994-03ed-44a0-adc5-cd89ddb3fb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69DA6C-2C3D-450A-9E7F-C0C99900FAA0}">
  <ds:schemaRefs>
    <ds:schemaRef ds:uri="http://purl.org/dc/elements/1.1/"/>
    <ds:schemaRef ds:uri="5bb41a46-ca4a-4c8c-a8ab-7a81dc7f76d5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30c2994-03ed-44a0-adc5-cd89ddb3fb8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491</Words>
  <Application>Microsoft Office PowerPoint</Application>
  <PresentationFormat>Custom</PresentationFormat>
  <Paragraphs>140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Times New Roman</vt:lpstr>
      <vt:lpstr>Consolas</vt:lpstr>
      <vt:lpstr>Poppins Bold</vt:lpstr>
      <vt:lpstr>Arial</vt:lpstr>
      <vt:lpstr>Calibri</vt:lpstr>
      <vt:lpstr>Poppins Medium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Seminar Proposal</dc:title>
  <dc:creator>Haykal Hanif</dc:creator>
  <cp:lastModifiedBy>Haykal Hanif</cp:lastModifiedBy>
  <cp:revision>6</cp:revision>
  <dcterms:created xsi:type="dcterms:W3CDTF">2006-08-16T00:00:00Z</dcterms:created>
  <dcterms:modified xsi:type="dcterms:W3CDTF">2024-05-11T04:04:54Z</dcterms:modified>
  <dc:identifier>DAFXoOLqZa0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0x010100166B2A128A3F1046B2B551AA84FB9D72</vt:lpwstr>
  </property>
</Properties>
</file>