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Condensed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regular.fntdata"/><Relationship Id="rId25" Type="http://schemas.openxmlformats.org/officeDocument/2006/relationships/slide" Target="slides/slide21.xml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5d3ed17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c5d3ed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5d3ed175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5d3ed1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c5d3ed175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c5d3ed1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5d3ed175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5d3ed1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c4a38462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c4a3846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9a46630a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9a46630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9a46630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99a4663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a995072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9a99507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jpg"/><Relationship Id="rId5" Type="http://schemas.openxmlformats.org/officeDocument/2006/relationships/hyperlink" Target="http://www.omdbapi.com/?apikey=90d07043&amp;t=The+Social+Network" TargetMode="External"/><Relationship Id="rId6" Type="http://schemas.openxmlformats.org/officeDocument/2006/relationships/hyperlink" Target="http://www.omdbapi.com/?apikey=90d07043&amp;t=The+Social+Networ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omdbap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554150" y="16106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B600"/>
                </a:solidFill>
              </a:rPr>
              <a:t>Հայկ </a:t>
            </a:r>
            <a:endParaRPr b="1" sz="4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B600"/>
                </a:solidFill>
              </a:rPr>
              <a:t>Հայրապետյան</a:t>
            </a:r>
            <a:endParaRPr b="1" sz="4800">
              <a:solidFill>
                <a:srgbClr val="FFB600"/>
              </a:solidFill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554150" y="3546400"/>
            <a:ext cx="50595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</a:rPr>
              <a:t>Ծրագրավորում Java, </a:t>
            </a:r>
            <a:endParaRPr sz="3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</a:rPr>
              <a:t>Խումբ J7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300">
                <a:solidFill>
                  <a:srgbClr val="FFB600"/>
                </a:solidFill>
              </a:rPr>
              <a:t>‹#›</a:t>
            </a:fld>
            <a:endParaRPr b="1" sz="1300">
              <a:solidFill>
                <a:srgbClr val="FFB600"/>
              </a:solidFill>
            </a:endParaRPr>
          </a:p>
        </p:txBody>
      </p:sp>
      <p:grpSp>
        <p:nvGrpSpPr>
          <p:cNvPr id="170" name="Google Shape;170;p1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171" name="Google Shape;171;p12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4" name="Google Shape;174;p12"/>
          <p:cNvSpPr txBox="1"/>
          <p:nvPr/>
        </p:nvSpPr>
        <p:spPr>
          <a:xfrm>
            <a:off x="3394525" y="356325"/>
            <a:ext cx="49272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600" u="none" cap="none" strike="noStrike">
                <a:solidFill>
                  <a:srgbClr val="666666"/>
                </a:solidFill>
              </a:rPr>
              <a:t>ՀԱՊՀ Դասախոսների վերապատրաստման </a:t>
            </a:r>
            <a:br>
              <a:rPr i="0" lang="en" sz="1600" u="none" cap="none" strike="noStrike">
                <a:solidFill>
                  <a:srgbClr val="666666"/>
                </a:solidFill>
              </a:rPr>
            </a:br>
            <a:r>
              <a:rPr i="0" lang="en" sz="1600" u="none" cap="none" strike="noStrike">
                <a:solidFill>
                  <a:srgbClr val="666666"/>
                </a:solidFill>
              </a:rPr>
              <a:t>և շարունակական կրթության կենտրոն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2390100" y="393600"/>
            <a:ext cx="57603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API-ի նկարագրությունը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193300" y="1447925"/>
            <a:ext cx="36603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96BF"/>
                </a:solidFill>
              </a:rPr>
              <a:t>Պարամետրեր</a:t>
            </a:r>
            <a:endParaRPr b="1" sz="18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607896"/>
                </a:solidFill>
              </a:rPr>
              <a:t>Պարամետրերը կարելի է տեսակավորել ըստ ID-ի, անվան և հարցումի: Դրանք նույնպես կցվում են URL-ին, և ծրագիրը պահանջում է առնվազն 1 պարամետր:</a:t>
            </a:r>
            <a:endParaRPr sz="1800">
              <a:solidFill>
                <a:srgbClr val="607896"/>
              </a:solidFill>
            </a:endParaRPr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0" t="55033"/>
          <a:stretch/>
        </p:blipFill>
        <p:spPr>
          <a:xfrm>
            <a:off x="300300" y="3965700"/>
            <a:ext cx="5760300" cy="35403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3853600" y="1447925"/>
            <a:ext cx="41130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96BF"/>
                </a:solidFill>
              </a:rPr>
              <a:t>Օգտագործումը</a:t>
            </a:r>
            <a:endParaRPr b="1" sz="18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</a:rPr>
              <a:t>Ծրագրի աշխատանքի համար անհրաժեշտ է API Key (բանալի) , որը կարելի է ստանալ՝ գրանցվելով կայքում: Ամեն անգամ հարցում ուղարկելիս հարկավոր է Key-ը կցել հարցմանը: </a:t>
            </a:r>
            <a:endParaRPr sz="1800">
              <a:solidFill>
                <a:srgbClr val="607896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07896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07896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60789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/>
        </p:nvSpPr>
        <p:spPr>
          <a:xfrm>
            <a:off x="2135025" y="265000"/>
            <a:ext cx="63060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3796BF"/>
                </a:solidFill>
              </a:rPr>
              <a:t>Պարամետրերը՝ ը</a:t>
            </a:r>
            <a:r>
              <a:rPr b="1" lang="en" sz="2400">
                <a:solidFill>
                  <a:srgbClr val="3796BF"/>
                </a:solidFill>
              </a:rPr>
              <a:t>ստ ID-ի կամ անվան.</a:t>
            </a:r>
            <a:endParaRPr b="1" sz="2400">
              <a:solidFill>
                <a:srgbClr val="3796BF"/>
              </a:solidFill>
            </a:endParaRPr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" y="1263700"/>
            <a:ext cx="7262426" cy="20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380475" y="3501800"/>
            <a:ext cx="4601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</a:rPr>
              <a:t>Այս տեսակի պարամետրերով՝ API-ը վերադարձնում է 1 ֆիլմ</a:t>
            </a:r>
            <a:endParaRPr sz="1800">
              <a:solidFill>
                <a:srgbClr val="60789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/>
        </p:nvSpPr>
        <p:spPr>
          <a:xfrm>
            <a:off x="2107900" y="611525"/>
            <a:ext cx="5980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3796BF"/>
                </a:solidFill>
              </a:rPr>
              <a:t>Պարամետրերը՝ ը</a:t>
            </a:r>
            <a:r>
              <a:rPr b="1" lang="en" sz="2400">
                <a:solidFill>
                  <a:srgbClr val="3796BF"/>
                </a:solidFill>
              </a:rPr>
              <a:t>ստ հարցումի.</a:t>
            </a:r>
            <a:endParaRPr b="1" sz="2400">
              <a:solidFill>
                <a:srgbClr val="3796BF"/>
              </a:solidFill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50" y="1390350"/>
            <a:ext cx="7591474" cy="18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/>
          <p:nvPr/>
        </p:nvSpPr>
        <p:spPr>
          <a:xfrm>
            <a:off x="380475" y="3501800"/>
            <a:ext cx="4601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07896"/>
                </a:solidFill>
              </a:rPr>
              <a:t>Այս տեսակի պարամետրերով՝ API-ը վերադարձնում է ֆիլմերի ցանկ</a:t>
            </a:r>
            <a:endParaRPr sz="1800">
              <a:solidFill>
                <a:srgbClr val="60789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3171250" y="73425"/>
            <a:ext cx="479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796BF"/>
                </a:solidFill>
              </a:rPr>
              <a:t>Օրինակ</a:t>
            </a:r>
            <a:endParaRPr b="1" sz="28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3796BF"/>
              </a:solidFill>
            </a:endParaRPr>
          </a:p>
        </p:txBody>
      </p:sp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13575" l="18627" r="39559" t="63723"/>
          <a:stretch/>
        </p:blipFill>
        <p:spPr>
          <a:xfrm>
            <a:off x="5559475" y="2011400"/>
            <a:ext cx="3584525" cy="31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4">
            <a:alphaModFix/>
          </a:blip>
          <a:srcRect b="4516" l="6768" r="0" t="0"/>
          <a:stretch/>
        </p:blipFill>
        <p:spPr>
          <a:xfrm>
            <a:off x="5393175" y="972325"/>
            <a:ext cx="3750825" cy="41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 txBox="1"/>
          <p:nvPr/>
        </p:nvSpPr>
        <p:spPr>
          <a:xfrm>
            <a:off x="5441800" y="500113"/>
            <a:ext cx="3000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3796BF"/>
                </a:solidFill>
              </a:rPr>
              <a:t>Արդյունքը</a:t>
            </a:r>
            <a:endParaRPr b="1" sz="1600">
              <a:solidFill>
                <a:srgbClr val="3796BF"/>
              </a:solidFill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105650" y="1625200"/>
            <a:ext cx="46998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96BF"/>
                </a:solidFill>
              </a:rPr>
              <a:t>Հարցումը</a:t>
            </a:r>
            <a:r>
              <a:rPr lang="en" sz="1800">
                <a:solidFill>
                  <a:srgbClr val="3796BF"/>
                </a:solidFill>
              </a:rPr>
              <a:t>-The Social Network</a:t>
            </a:r>
            <a:endParaRPr sz="18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96BF"/>
                </a:solidFill>
              </a:rPr>
              <a:t>Հղումը</a:t>
            </a:r>
            <a:r>
              <a:rPr lang="en" sz="1800">
                <a:solidFill>
                  <a:srgbClr val="3796BF"/>
                </a:solidFill>
              </a:rPr>
              <a:t>(URL)-</a:t>
            </a:r>
            <a:endParaRPr sz="18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http://www.omdbapi.com/?</a:t>
            </a:r>
            <a:endParaRPr sz="18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apikey=90d07043&amp;t=The+Social+Network</a:t>
            </a:r>
            <a:endParaRPr sz="1800">
              <a:solidFill>
                <a:srgbClr val="3796B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3796B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idx="4294967295" type="ctrTitle"/>
          </p:nvPr>
        </p:nvSpPr>
        <p:spPr>
          <a:xfrm>
            <a:off x="681425" y="2552225"/>
            <a:ext cx="558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00">
                <a:solidFill>
                  <a:srgbClr val="FF9900"/>
                </a:solidFill>
              </a:rPr>
              <a:t>450</a:t>
            </a:r>
            <a:r>
              <a:rPr lang="en" sz="10600">
                <a:solidFill>
                  <a:srgbClr val="FF9900"/>
                </a:solidFill>
              </a:rPr>
              <a:t>,000</a:t>
            </a:r>
            <a:endParaRPr sz="10600">
              <a:solidFill>
                <a:srgbClr val="FF9900"/>
              </a:solidFill>
            </a:endParaRPr>
          </a:p>
        </p:txBody>
      </p:sp>
      <p:sp>
        <p:nvSpPr>
          <p:cNvPr id="283" name="Google Shape;283;p25"/>
          <p:cNvSpPr txBox="1"/>
          <p:nvPr>
            <p:ph idx="4294967295" type="subTitle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Ֆիլմեր և հեռուստասերիալներ ներառված են տվյալների բազայում</a:t>
            </a:r>
            <a:endParaRPr sz="2400"/>
          </a:p>
        </p:txBody>
      </p:sp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930900" y="1213025"/>
            <a:ext cx="4128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4BB5D9"/>
                </a:solidFill>
                <a:highlight>
                  <a:schemeClr val="lt1"/>
                </a:highlight>
              </a:rPr>
              <a:t>Ավ</a:t>
            </a:r>
            <a:r>
              <a:rPr lang="en" sz="4800">
                <a:solidFill>
                  <a:srgbClr val="4BB5D9"/>
                </a:solidFill>
                <a:highlight>
                  <a:schemeClr val="lt1"/>
                </a:highlight>
              </a:rPr>
              <a:t>ելի քան</a:t>
            </a:r>
            <a:endParaRPr sz="4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4294967295" type="ctrTitle"/>
          </p:nvPr>
        </p:nvSpPr>
        <p:spPr>
          <a:xfrm>
            <a:off x="583000" y="1453850"/>
            <a:ext cx="6114000" cy="24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1D1EC"/>
                </a:solidFill>
                <a:latin typeface="Arial"/>
                <a:ea typeface="Arial"/>
                <a:cs typeface="Arial"/>
                <a:sym typeface="Arial"/>
              </a:rPr>
              <a:t>Ծրագրային կոդ</a:t>
            </a:r>
            <a:endParaRPr sz="7200">
              <a:solidFill>
                <a:srgbClr val="81D1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"/>
          <p:cNvSpPr txBox="1"/>
          <p:nvPr>
            <p:ph idx="4294967295" type="subTitle"/>
          </p:nvPr>
        </p:nvSpPr>
        <p:spPr>
          <a:xfrm>
            <a:off x="583000" y="3885950"/>
            <a:ext cx="5439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Ծրագրային կոդը մշակվել է </a:t>
            </a:r>
            <a:r>
              <a:rPr lang="en"/>
              <a:t>օբ</a:t>
            </a:r>
            <a:r>
              <a:rPr lang="en"/>
              <a:t>յեկտ-կողմնորոշված մեթոդաբանությամբ</a:t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8171042" y="1952331"/>
            <a:ext cx="282133" cy="26939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7244486" y="815838"/>
            <a:ext cx="1208686" cy="1209005"/>
            <a:chOff x="6654650" y="3665275"/>
            <a:chExt cx="409100" cy="409125"/>
          </a:xfrm>
        </p:grpSpPr>
        <p:sp>
          <p:nvSpPr>
            <p:cNvPr id="294" name="Google Shape;294;p2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6"/>
          <p:cNvGrpSpPr/>
          <p:nvPr/>
        </p:nvGrpSpPr>
        <p:grpSpPr>
          <a:xfrm rot="1057032">
            <a:off x="7034673" y="2211611"/>
            <a:ext cx="798554" cy="798615"/>
            <a:chOff x="570875" y="4322250"/>
            <a:chExt cx="443300" cy="443325"/>
          </a:xfrm>
        </p:grpSpPr>
        <p:sp>
          <p:nvSpPr>
            <p:cNvPr id="297" name="Google Shape;297;p2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6"/>
          <p:cNvSpPr/>
          <p:nvPr/>
        </p:nvSpPr>
        <p:spPr>
          <a:xfrm rot="2466689">
            <a:off x="6169174" y="105002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 rot="-1609379">
            <a:off x="6742440" y="1285518"/>
            <a:ext cx="282082" cy="2693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rot="2925831">
            <a:off x="8452843" y="1498895"/>
            <a:ext cx="211251" cy="2017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 rot="-1609195">
            <a:off x="7573726" y="147624"/>
            <a:ext cx="190312" cy="18171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1595900" y="817975"/>
            <a:ext cx="6321000" cy="9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Օգտագործված package-ներ և կլասներ</a:t>
            </a:r>
            <a:endParaRPr/>
          </a:p>
        </p:txBody>
      </p:sp>
      <p:sp>
        <p:nvSpPr>
          <p:cNvPr id="311" name="Google Shape;311;p27"/>
          <p:cNvSpPr txBox="1"/>
          <p:nvPr>
            <p:ph idx="1" type="body"/>
          </p:nvPr>
        </p:nvSpPr>
        <p:spPr>
          <a:xfrm>
            <a:off x="598900" y="1856675"/>
            <a:ext cx="16578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Main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JsonFinder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LocalJsonWorker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PropertiesWorker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LanguageChanger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(Interface)</a:t>
            </a:r>
            <a:endParaRPr/>
          </a:p>
        </p:txBody>
      </p:sp>
      <p:sp>
        <p:nvSpPr>
          <p:cNvPr id="312" name="Google Shape;312;p27"/>
          <p:cNvSpPr txBox="1"/>
          <p:nvPr>
            <p:ph idx="2" type="body"/>
          </p:nvPr>
        </p:nvSpPr>
        <p:spPr>
          <a:xfrm>
            <a:off x="2558100" y="1830425"/>
            <a:ext cx="1549200" cy="24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Panels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ContentPanel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ListPanel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Favourites</a:t>
            </a:r>
            <a:endParaRPr/>
          </a:p>
        </p:txBody>
      </p:sp>
      <p:sp>
        <p:nvSpPr>
          <p:cNvPr id="313" name="Google Shape;313;p27"/>
          <p:cNvSpPr txBox="1"/>
          <p:nvPr>
            <p:ph idx="3" type="body"/>
          </p:nvPr>
        </p:nvSpPr>
        <p:spPr>
          <a:xfrm>
            <a:off x="4195575" y="1792800"/>
            <a:ext cx="12111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Season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Episode</a:t>
            </a:r>
            <a:endParaRPr/>
          </a:p>
        </p:txBody>
      </p:sp>
      <p:sp>
        <p:nvSpPr>
          <p:cNvPr id="314" name="Google Shape;314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27"/>
          <p:cNvSpPr txBox="1"/>
          <p:nvPr>
            <p:ph idx="1" type="body"/>
          </p:nvPr>
        </p:nvSpPr>
        <p:spPr>
          <a:xfrm>
            <a:off x="5494950" y="1792800"/>
            <a:ext cx="17082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Managers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Manager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PageManager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SearchManager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title"/>
          </p:nvPr>
        </p:nvSpPr>
        <p:spPr>
          <a:xfrm>
            <a:off x="288600" y="1081350"/>
            <a:ext cx="34182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3796BF"/>
                </a:solidFill>
              </a:rPr>
              <a:t>Ծրագրային </a:t>
            </a:r>
            <a:r>
              <a:rPr lang="en" sz="3400"/>
              <a:t>կոդի ստեղծումը</a:t>
            </a:r>
            <a:endParaRPr sz="3400"/>
          </a:p>
        </p:txBody>
      </p:sp>
      <p:sp>
        <p:nvSpPr>
          <p:cNvPr id="321" name="Google Shape;321;p28"/>
          <p:cNvSpPr txBox="1"/>
          <p:nvPr>
            <p:ph idx="1" type="body"/>
          </p:nvPr>
        </p:nvSpPr>
        <p:spPr>
          <a:xfrm>
            <a:off x="103425" y="3017725"/>
            <a:ext cx="42033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Կոդը մշակելիս պահպանվել են օբյեկտ-կողմնորոշված ծրագրավորման սկզբունքները.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(Պոլիմորֆիզմ, Ժառանգում,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Ինկապսուլյացիա, Աբստրակցիա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3">
            <a:alphaModFix/>
          </a:blip>
          <a:srcRect b="0" l="33492" r="0" t="0"/>
          <a:stretch/>
        </p:blipFill>
        <p:spPr>
          <a:xfrm>
            <a:off x="5725800" y="0"/>
            <a:ext cx="34182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idx="1" type="body"/>
          </p:nvPr>
        </p:nvSpPr>
        <p:spPr>
          <a:xfrm>
            <a:off x="375000" y="1342775"/>
            <a:ext cx="74997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»"/>
            </a:pPr>
            <a:r>
              <a:rPr lang="en" sz="2800"/>
              <a:t>Ծրագրում ավելացված են կոդի մեկնաբանություններ JavaDoc ոճով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n" sz="2800"/>
              <a:t>Գեներացվել է ծրագրային կոդի փաստաթուղթը JavaDoc ստանդարտով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n" sz="2800"/>
              <a:t>Գեներացվել է կլասների UML դիագրամը</a:t>
            </a:r>
            <a:endParaRPr sz="2800"/>
          </a:p>
        </p:txBody>
      </p:sp>
      <p:sp>
        <p:nvSpPr>
          <p:cNvPr id="329" name="Google Shape;329;p2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875" y="2736500"/>
            <a:ext cx="2975124" cy="24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BB5D9"/>
                </a:solidFill>
              </a:rPr>
              <a:t>‹#›</a:t>
            </a:fld>
            <a:endParaRPr>
              <a:solidFill>
                <a:srgbClr val="4BB5D9"/>
              </a:solidFill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571500" y="1588725"/>
            <a:ext cx="85725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</a:rPr>
              <a:t>Դասընթացի արդյունքները</a:t>
            </a:r>
            <a:endParaRPr b="1" sz="6000">
              <a:solidFill>
                <a:schemeClr val="accent1"/>
              </a:solidFill>
            </a:endParaRPr>
          </a:p>
        </p:txBody>
      </p:sp>
      <p:pic>
        <p:nvPicPr>
          <p:cNvPr id="337" name="Google Shape;3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600" y="2980225"/>
            <a:ext cx="2163275" cy="21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ctrTitle"/>
          </p:nvPr>
        </p:nvSpPr>
        <p:spPr>
          <a:xfrm>
            <a:off x="514325" y="1433425"/>
            <a:ext cx="7439700" cy="20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796BF"/>
                </a:solidFill>
                <a:latin typeface="Arial"/>
                <a:ea typeface="Arial"/>
                <a:cs typeface="Arial"/>
                <a:sym typeface="Arial"/>
              </a:rPr>
              <a:t>Ֆիլմերի որոնման ծրագիր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199" y="3734175"/>
            <a:ext cx="1194600" cy="12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idx="4294967295" type="ctrTitle"/>
          </p:nvPr>
        </p:nvSpPr>
        <p:spPr>
          <a:xfrm>
            <a:off x="692300" y="1382250"/>
            <a:ext cx="7112400" cy="23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607896"/>
              </a:buClr>
              <a:buSzPts val="3000"/>
              <a:buFont typeface="Roboto Condensed"/>
              <a:buChar char="»"/>
            </a:pPr>
            <a:r>
              <a:rPr b="0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Օբյեկտ կողմնորոշված ծրագրավորում</a:t>
            </a:r>
            <a:endParaRPr b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3000"/>
              <a:buFont typeface="Roboto Condensed"/>
              <a:buChar char="»"/>
            </a:pPr>
            <a:r>
              <a:rPr b="0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Խնդիրներ լուծելու կարողություն</a:t>
            </a:r>
            <a:endParaRPr b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3000"/>
              <a:buFont typeface="Roboto Condensed"/>
              <a:buChar char="»"/>
            </a:pPr>
            <a:r>
              <a:rPr b="0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Թիմային աշխատանք</a:t>
            </a:r>
            <a:endParaRPr b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3000"/>
              <a:buFont typeface="Roboto Condensed"/>
              <a:buChar char="»"/>
            </a:pPr>
            <a:r>
              <a:rPr b="0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Նախագծի մենեջմենթ</a:t>
            </a:r>
            <a:endParaRPr b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3" name="Google Shape;343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idx="4294967295" type="ctrTitle"/>
          </p:nvPr>
        </p:nvSpPr>
        <p:spPr>
          <a:xfrm>
            <a:off x="534725" y="1770825"/>
            <a:ext cx="7677600" cy="13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Շնորհակալություն ուշադրության համար</a:t>
            </a:r>
            <a:endParaRPr sz="4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2212975" y="425175"/>
            <a:ext cx="4817100" cy="3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Ծրագիրը նախատեսված է ֆիլմերի որոնման, մանրամասն ինֆորմացիա ստանալու, ինչպես նաև պաշտոնական կայքի միջոցով ֆիլմը ուսումնասիրելու համար</a:t>
            </a:r>
            <a:endParaRPr sz="2800"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1584925" y="12776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Impact"/>
                <a:ea typeface="Impact"/>
                <a:cs typeface="Impact"/>
                <a:sym typeface="Impact"/>
              </a:rPr>
              <a:t>Ծրագրի հիմնական հնարավորությունները</a:t>
            </a:r>
            <a:endParaRPr sz="3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375000" y="1777125"/>
            <a:ext cx="74997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 sz="2400"/>
              <a:t>Որոնել ֆիլմեր ըստ API-ի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sz="2400"/>
              <a:t>Ավելացնել նախընտրելիների ցուցակում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sz="2400"/>
              <a:t>Բացել ֆիլմի Web կայքը և IMDb-ի էջը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sz="2400"/>
              <a:t>Ստանալ մանրամասն տեղեկություն ֆիլմի վերաբերյալ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375000" y="3836325"/>
            <a:ext cx="60576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Ծրագրի ինտերֆեյսը հասանելի է հայերեն և անգլերեն լեզուներով։ </a:t>
            </a:r>
            <a:endParaRPr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385250" y="1166825"/>
            <a:ext cx="85998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Ծրագրի առջև դրված խնդիրները 3-ն են</a:t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fmla="val 30129" name="adj"/>
            </a:avLst>
          </a:prstGeom>
          <a:solidFill>
            <a:srgbClr val="81D1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4BB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2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37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3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Ինտերնետի միջոցով ստանալ տվյալները API-ից՝ ըստ օգտվողի հարցման</a:t>
            </a:r>
            <a:endParaRPr/>
          </a:p>
        </p:txBody>
      </p:sp>
      <p:sp>
        <p:nvSpPr>
          <p:cNvPr id="210" name="Google Shape;210;p17"/>
          <p:cNvSpPr txBox="1"/>
          <p:nvPr>
            <p:ph type="title"/>
          </p:nvPr>
        </p:nvSpPr>
        <p:spPr>
          <a:xfrm>
            <a:off x="949725" y="1015625"/>
            <a:ext cx="7071000" cy="8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Ծրագրի առջև դրված խնդիրները</a:t>
            </a:r>
            <a:endParaRPr/>
          </a:p>
        </p:txBody>
      </p:sp>
      <p:sp>
        <p:nvSpPr>
          <p:cNvPr id="211" name="Google Shape;211;p1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Մշակել ստացված տվյալները կլասների միջոցով և պահել դրանք </a:t>
            </a:r>
            <a:endParaRPr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17"/>
          <p:cNvSpPr txBox="1"/>
          <p:nvPr>
            <p:ph idx="3" type="body"/>
          </p:nvPr>
        </p:nvSpPr>
        <p:spPr>
          <a:xfrm>
            <a:off x="5315125" y="1830425"/>
            <a:ext cx="24048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3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Ցուցադրել մշակված տվյալները օգտվողին հնարավորինս հարմար եղանակով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/>
          <p:nvPr/>
        </p:nvSpPr>
        <p:spPr>
          <a:xfrm>
            <a:off x="3968600" y="849476"/>
            <a:ext cx="4546141" cy="35392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18"/>
          <p:cNvSpPr txBox="1"/>
          <p:nvPr>
            <p:ph idx="4294967295" type="body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Ծրագրի</a:t>
            </a: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Ինտերֆեյսը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Գլխավոր էջում օգտվողը կարող է տեղեկություն ստանալ ծրագրի վերաբերյալ, այցելել API-ի կայք և փոխել ծրագրի լեզուն: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00" y="1924955"/>
            <a:ext cx="2694900" cy="8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825" y="1037425"/>
            <a:ext cx="4165501" cy="2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/>
          <p:nvPr/>
        </p:nvSpPr>
        <p:spPr>
          <a:xfrm>
            <a:off x="3968600" y="849476"/>
            <a:ext cx="4546141" cy="35392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0" name="Google Shape;230;p19"/>
          <p:cNvSpPr txBox="1"/>
          <p:nvPr>
            <p:ph idx="4294967295" type="body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Ֆիլմի</a:t>
            </a: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Նկարագրության </a:t>
            </a: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էջը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Էջում ներկայացված է ֆիլմի մասին ամբողջ տեղեկությունը: Նկարի վրա կամ “Ցույց տալ IMDb-ում” կոճակի վրա սեղմելիս բրաուզերում կբացվի տվյալ ֆիլմի IMDb էջը: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00" y="1924955"/>
            <a:ext cx="2694900" cy="8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825" y="1037425"/>
            <a:ext cx="4165500" cy="2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/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300">
                <a:solidFill>
                  <a:srgbClr val="FFB600"/>
                </a:solidFill>
              </a:rPr>
              <a:t>‹#›</a:t>
            </a:fld>
            <a:endParaRPr b="1" sz="1300">
              <a:solidFill>
                <a:srgbClr val="FFB600"/>
              </a:solidFill>
            </a:endParaRPr>
          </a:p>
        </p:txBody>
      </p:sp>
      <p:grpSp>
        <p:nvGrpSpPr>
          <p:cNvPr id="239" name="Google Shape;239;p20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240" name="Google Shape;240;p2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243" name="Google Shape;243;p20"/>
          <p:cNvSpPr txBox="1"/>
          <p:nvPr/>
        </p:nvSpPr>
        <p:spPr>
          <a:xfrm>
            <a:off x="2256725" y="861125"/>
            <a:ext cx="61026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B600"/>
                </a:solidFill>
              </a:rPr>
              <a:t>Տվյալների բազա, API</a:t>
            </a:r>
            <a:endParaRPr sz="4400">
              <a:solidFill>
                <a:srgbClr val="FFB600"/>
              </a:solidFill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84600" y="2074100"/>
            <a:ext cx="7701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Ծրագրի մեջ տվյալները փոխանցվում են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OMDb API</a:t>
            </a:r>
            <a:r>
              <a:rPr lang="en" sz="2200">
                <a:solidFill>
                  <a:srgbClr val="FFFFFF"/>
                </a:solidFill>
              </a:rPr>
              <a:t>-ի միջոցով: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Դա վեբ ծառայություն է, որը հասանելի է ֆիլմերի մասին տեղեկատվություն ստանալու համար: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Համակարգը հարցումը ստանում է URL-ի միջոցով և արդյունքը վերադարձնում է JSON ֆորմատով: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