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77" r:id="rId6"/>
    <p:sldId id="263" r:id="rId7"/>
    <p:sldId id="261" r:id="rId8"/>
    <p:sldId id="278" r:id="rId9"/>
    <p:sldId id="265" r:id="rId10"/>
    <p:sldId id="266" r:id="rId11"/>
    <p:sldId id="276" r:id="rId12"/>
    <p:sldId id="275" r:id="rId13"/>
    <p:sldId id="274" r:id="rId14"/>
    <p:sldId id="279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000000"/>
          </p15:clr>
        </p15:guide>
        <p15:guide id="2" orient="horz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x7yZR+QShUrMXuDPHh5jnOeF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8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jpe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3.jpe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br>
              <a:rPr lang="fr-FR" dirty="0"/>
            </a:br>
            <a:r>
              <a:rPr lang="fr-FR" dirty="0"/>
              <a:t> PROJET CA25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BTS CIEL : option A informatique et réseau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fr-FR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Rodriguez-</a:t>
            </a:r>
            <a:r>
              <a:rPr lang="fr-FR" dirty="0" err="1"/>
              <a:t>Glise</a:t>
            </a:r>
            <a:r>
              <a:rPr lang="fr-FR" dirty="0"/>
              <a:t> Raphaël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fr-FR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Année 2024-2025</a:t>
            </a:r>
          </a:p>
        </p:txBody>
      </p:sp>
      <p:sp>
        <p:nvSpPr>
          <p:cNvPr id="86" name="Google Shape;86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 dirty="0"/>
          </a:p>
        </p:txBody>
      </p:sp>
      <p:pic>
        <p:nvPicPr>
          <p:cNvPr id="5122" name="Picture 2" descr="Présentation du lycée - Présentation du lycée - Lycée Charles Poncet">
            <a:extLst>
              <a:ext uri="{FF2B5EF4-FFF2-40B4-BE49-F238E27FC236}">
                <a16:creationId xmlns:a16="http://schemas.microsoft.com/office/drawing/2014/main" id="{903F4D49-AEF3-4CCD-8860-44FF2D4F4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717" y="0"/>
            <a:ext cx="2564031" cy="251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C01071F-71CE-49FA-95C7-F152111A4C47}"/>
              </a:ext>
            </a:extLst>
          </p:cNvPr>
          <p:cNvSpPr txBox="1"/>
          <p:nvPr/>
        </p:nvSpPr>
        <p:spPr>
          <a:xfrm>
            <a:off x="3047260" y="3277331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211035-E3DD-48DF-B8C9-F0F9663A4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150283" y="809624"/>
            <a:ext cx="3491466" cy="214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FR" dirty="0"/>
              <a:t>Partie 2 : </a:t>
            </a:r>
            <a:r>
              <a:rPr lang="fr-FR" sz="4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 Accéder au local :</a:t>
            </a:r>
            <a:endParaRPr dirty="0"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8320" y="809624"/>
            <a:ext cx="8582024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B8384-BC65-47A4-B383-F3D1E386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Modèle de la base de données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4462D6-3381-4079-8105-A7E49B29D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F11B82-F145-4563-AF95-E2818F9B58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893D03-F2AE-40F3-B717-61DB17C0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488396"/>
            <a:ext cx="8040222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8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D5C63-2942-4022-BF4C-68B274C1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Code détection id carte (python)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0FDDBB-AE48-4D3E-AA7D-8F103C8D2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13F8BA-60F2-459B-BD6F-70F2CC07AE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B0EC25-A363-478A-9610-A573C581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589" y="2645545"/>
            <a:ext cx="4406021" cy="21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3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C1E04-60F6-4103-9417-A43FE184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fr-CH" dirty="0"/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1EED3A-9722-4331-99E2-A6E3CA26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741949-C7B9-4F26-86B3-B7C84E0B82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998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07C20-F74A-440D-8F4A-954FBB27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37E2C7-DF99-4CD4-8489-CAB6239B0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95BEB-4280-4E3C-A2C1-D7E323E81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FR" dirty="0"/>
              <a:t>Objectif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3A528B-E301-43AF-AF8A-26156B32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1703"/>
            <a:ext cx="9678751" cy="43249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FR" dirty="0"/>
              <a:t>Quelles contraintes ?</a:t>
            </a:r>
            <a:endParaRPr dirty="0"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41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FR" dirty="0"/>
              <a:t> Budget 130 euros </a:t>
            </a:r>
            <a:endParaRPr dirty="0"/>
          </a:p>
          <a:p>
            <a:pPr marL="228600" lvl="0" indent="-264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FR" dirty="0"/>
              <a:t>Système embarqué : RPI + capteur et actionneurs</a:t>
            </a:r>
            <a:endParaRPr dirty="0"/>
          </a:p>
          <a:p>
            <a:pPr marL="228600" lvl="0" indent="-264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FR" dirty="0"/>
              <a:t>Communications : Ethernet</a:t>
            </a:r>
          </a:p>
          <a:p>
            <a:pPr marL="228600" lvl="0" indent="-264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FR" dirty="0"/>
              <a:t>Langage au utilisé python, </a:t>
            </a:r>
            <a:r>
              <a:rPr lang="fr-FR" dirty="0" err="1"/>
              <a:t>php</a:t>
            </a:r>
            <a:r>
              <a:rPr lang="fr-FR" dirty="0"/>
              <a:t>, html, </a:t>
            </a:r>
            <a:r>
              <a:rPr lang="fr-FR" dirty="0" err="1"/>
              <a:t>css</a:t>
            </a:r>
            <a:endParaRPr lang="fr-FR" dirty="0"/>
          </a:p>
          <a:p>
            <a:pPr marL="228600" lvl="0" indent="-264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FR" dirty="0"/>
              <a:t>OS : Serveur Linux</a:t>
            </a:r>
          </a:p>
          <a:p>
            <a:pPr marL="228600" lvl="0" indent="-2641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fr-FR" dirty="0"/>
              <a:t>Serveur BDD MySQL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774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FR" dirty="0"/>
              <a:t>Quels moyens matériel (Hardware)?</a:t>
            </a:r>
            <a:endParaRPr dirty="0"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85725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pic>
        <p:nvPicPr>
          <p:cNvPr id="7" name="Picture 6" descr="RPI4 CASE BLACK/GREY BULK | Raspberry Pi 4 Enclosure, Black / Grey |  Distrelec International">
            <a:extLst>
              <a:ext uri="{FF2B5EF4-FFF2-40B4-BE49-F238E27FC236}">
                <a16:creationId xmlns:a16="http://schemas.microsoft.com/office/drawing/2014/main" id="{03F6C8F8-236A-493C-BCF2-1D292C09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974" y="3860749"/>
            <a:ext cx="2830666" cy="15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rveurs informatiques | CONTY INFORMATIQUE">
            <a:extLst>
              <a:ext uri="{FF2B5EF4-FFF2-40B4-BE49-F238E27FC236}">
                <a16:creationId xmlns:a16="http://schemas.microsoft.com/office/drawing/2014/main" id="{D15EEB66-4BE0-4434-A7AF-0DD77066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31" y="1943914"/>
            <a:ext cx="1873336" cy="170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19914A-F9D1-49B8-ACCE-FD98CEA4B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276" y="1892816"/>
            <a:ext cx="1944062" cy="15818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72A2429-DF4F-4A02-A182-5E5408743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5613" y="2098413"/>
            <a:ext cx="2108922" cy="1394034"/>
          </a:xfrm>
          <a:prstGeom prst="rect">
            <a:avLst/>
          </a:prstGeom>
        </p:spPr>
      </p:pic>
      <p:pic>
        <p:nvPicPr>
          <p:cNvPr id="17" name="Picture 6" descr="Cartes PVC NFC NTAG 216 NXP VIERGE">
            <a:extLst>
              <a:ext uri="{FF2B5EF4-FFF2-40B4-BE49-F238E27FC236}">
                <a16:creationId xmlns:a16="http://schemas.microsoft.com/office/drawing/2014/main" id="{84D11FBC-4AE9-4F83-A3BB-585A58C6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78" y="3621713"/>
            <a:ext cx="1867547" cy="186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Connectez et contrôlez le détecteur de mouvement PIR Raspberry Pi –  Tutorials for Raspberry Pi">
            <a:extLst>
              <a:ext uri="{FF2B5EF4-FFF2-40B4-BE49-F238E27FC236}">
                <a16:creationId xmlns:a16="http://schemas.microsoft.com/office/drawing/2014/main" id="{FFCAFBB0-DB66-4568-BD9C-CC1E97014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19" y="3668383"/>
            <a:ext cx="1774209" cy="177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CF6598B-097F-4F83-BE41-DB6584E200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4474" y="2201220"/>
            <a:ext cx="1774209" cy="1545653"/>
          </a:xfrm>
          <a:prstGeom prst="rect">
            <a:avLst/>
          </a:prstGeom>
        </p:spPr>
      </p:pic>
      <p:pic>
        <p:nvPicPr>
          <p:cNvPr id="22" name="Picture 2" descr="Lecteur/encodeur RFID NFC ACS ACR122U ISO 14443 Type A et B, MIFARE®">
            <a:extLst>
              <a:ext uri="{FF2B5EF4-FFF2-40B4-BE49-F238E27FC236}">
                <a16:creationId xmlns:a16="http://schemas.microsoft.com/office/drawing/2014/main" id="{451E1C53-0E56-4593-BAC3-BF4D62197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6" y="1916721"/>
            <a:ext cx="1815483" cy="18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73B7B6B-9F0C-47A8-B586-B959A08B4B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126" y="3621713"/>
            <a:ext cx="1703033" cy="170303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2126E88-F86F-46FA-A257-9EA70F95361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2884" y="3713326"/>
            <a:ext cx="1035826" cy="158184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15EAED-1B74-444D-902F-20A0A7811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28722" y="4146472"/>
            <a:ext cx="1025078" cy="8633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8E9A1-9A14-4DAD-8055-E762E610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Quels logiciels </a:t>
            </a:r>
            <a:r>
              <a:rPr lang="fr-FR" sz="4400" dirty="0"/>
              <a:t>(Software) et langages ?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AE9815-2052-484B-8295-3BBC8BAAB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74E606-7C95-4830-8C66-05AB893128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FD4FDC-6501-428D-A769-C97C930C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91" y="1881695"/>
            <a:ext cx="3691107" cy="1937831"/>
          </a:xfrm>
          <a:prstGeom prst="rect">
            <a:avLst/>
          </a:prstGeom>
        </p:spPr>
      </p:pic>
      <p:pic>
        <p:nvPicPr>
          <p:cNvPr id="7" name="Picture 12" descr="PHP — Wikipédia">
            <a:extLst>
              <a:ext uri="{FF2B5EF4-FFF2-40B4-BE49-F238E27FC236}">
                <a16:creationId xmlns:a16="http://schemas.microsoft.com/office/drawing/2014/main" id="{239F1FEA-AE7E-4AE1-8F3C-41115D09B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94" y="4829452"/>
            <a:ext cx="1880471" cy="101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5A4AE15A-2411-419E-8B0E-8E03E4A0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44" y="4213424"/>
            <a:ext cx="1736370" cy="190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ypertext Markup Language — Wikipédia">
            <a:extLst>
              <a:ext uri="{FF2B5EF4-FFF2-40B4-BE49-F238E27FC236}">
                <a16:creationId xmlns:a16="http://schemas.microsoft.com/office/drawing/2014/main" id="{C9FF6AF0-2316-4280-8F52-14F8C6DB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89" y="185816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3BCD18B-0C1C-4747-9E67-B6D733C04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375" y="2247790"/>
            <a:ext cx="2800741" cy="7906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EBE2A17-AAA9-47CE-BE29-412BEDB22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375" y="3259859"/>
            <a:ext cx="1956628" cy="12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FR" dirty="0"/>
              <a:t>Diagramme de cas d’utilisation</a:t>
            </a:r>
            <a:endParaRPr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8437" y="1690687"/>
            <a:ext cx="6715125" cy="3905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FR" dirty="0"/>
              <a:t>Diagramme de déploiement</a:t>
            </a:r>
            <a:endParaRPr dirty="0"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sp>
        <p:nvSpPr>
          <p:cNvPr id="123" name="Google Shape;12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7</a:t>
            </a:fld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624E544-4CF0-4012-AE0B-F4D86DFD5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14" y="1735978"/>
            <a:ext cx="8868564" cy="4351338"/>
          </a:xfrm>
          <a:prstGeom prst="rect">
            <a:avLst/>
          </a:prstGeom>
        </p:spPr>
      </p:pic>
      <p:pic>
        <p:nvPicPr>
          <p:cNvPr id="6" name="Picture 6" descr="RPI4 CASE BLACK/GREY BULK | Raspberry Pi 4 Enclosure, Black / Grey |  Distrelec International">
            <a:extLst>
              <a:ext uri="{FF2B5EF4-FFF2-40B4-BE49-F238E27FC236}">
                <a16:creationId xmlns:a16="http://schemas.microsoft.com/office/drawing/2014/main" id="{80CAEFCD-A635-42EC-8319-7BA62725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050" y="2128269"/>
            <a:ext cx="1190549" cy="66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70DD849-18C4-4F55-970B-38C4F80CD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3628" y="3429000"/>
            <a:ext cx="681562" cy="5545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E11D9E-6A19-425D-BCF7-D645A8DF1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7390" y="4345032"/>
            <a:ext cx="614038" cy="614038"/>
          </a:xfrm>
          <a:prstGeom prst="rect">
            <a:avLst/>
          </a:prstGeom>
        </p:spPr>
      </p:pic>
      <p:pic>
        <p:nvPicPr>
          <p:cNvPr id="9" name="Picture 16" descr="Connectez et contrôlez le détecteur de mouvement PIR Raspberry Pi –  Tutorials for Raspberry Pi">
            <a:extLst>
              <a:ext uri="{FF2B5EF4-FFF2-40B4-BE49-F238E27FC236}">
                <a16:creationId xmlns:a16="http://schemas.microsoft.com/office/drawing/2014/main" id="{52D5D29F-E1BD-46BD-A0F5-0B43BF33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717" y="5094007"/>
            <a:ext cx="895455" cy="89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849E581-E43B-4D15-9D1C-BCB2FBF090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97717" y="2452014"/>
            <a:ext cx="1024473" cy="892499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3391181-AB10-4A13-A4A3-D4B3E087092E}"/>
              </a:ext>
            </a:extLst>
          </p:cNvPr>
          <p:cNvCxnSpPr/>
          <p:nvPr/>
        </p:nvCxnSpPr>
        <p:spPr>
          <a:xfrm>
            <a:off x="8610600" y="2281561"/>
            <a:ext cx="33298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6AE6C93-D77B-4E98-926A-B3B40E8C5B86}"/>
              </a:ext>
            </a:extLst>
          </p:cNvPr>
          <p:cNvCxnSpPr>
            <a:cxnSpLocks/>
          </p:cNvCxnSpPr>
          <p:nvPr/>
        </p:nvCxnSpPr>
        <p:spPr>
          <a:xfrm>
            <a:off x="11940466" y="2281561"/>
            <a:ext cx="0" cy="326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AC70D6F-DC5F-45B0-B61E-ADF8A608EC47}"/>
              </a:ext>
            </a:extLst>
          </p:cNvPr>
          <p:cNvCxnSpPr>
            <a:cxnSpLocks/>
          </p:cNvCxnSpPr>
          <p:nvPr/>
        </p:nvCxnSpPr>
        <p:spPr>
          <a:xfrm flipH="1">
            <a:off x="11572076" y="3773010"/>
            <a:ext cx="368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483CF8A-9666-4646-99DB-9CF85BC6F2E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11722190" y="2898264"/>
            <a:ext cx="21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5EC2EB5-88C8-4991-8DA1-76C03383A14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381428" y="4652051"/>
            <a:ext cx="559038" cy="1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91BDC0C-CB5F-436C-89F2-138A15FE220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593172" y="5541734"/>
            <a:ext cx="3472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2C73CF05-4D53-48C7-B817-42B69BCD3F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9569" y="5815855"/>
            <a:ext cx="895455" cy="52015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AE0964D-C137-4293-A213-6C316C6D43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427" y="3829516"/>
            <a:ext cx="1190549" cy="878097"/>
          </a:xfrm>
          <a:prstGeom prst="rect">
            <a:avLst/>
          </a:prstGeom>
        </p:spPr>
      </p:pic>
      <p:pic>
        <p:nvPicPr>
          <p:cNvPr id="38" name="Picture 2" descr="Lecteur/encodeur RFID NFC ACS ACR122U ISO 14443 Type A et B, MIFARE®">
            <a:extLst>
              <a:ext uri="{FF2B5EF4-FFF2-40B4-BE49-F238E27FC236}">
                <a16:creationId xmlns:a16="http://schemas.microsoft.com/office/drawing/2014/main" id="{E576E65B-659D-472F-A272-4F901B9AF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13" y="5214130"/>
            <a:ext cx="995378" cy="99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A6B313F-1C86-4B6A-9F02-25AB489B36EE}"/>
              </a:ext>
            </a:extLst>
          </p:cNvPr>
          <p:cNvCxnSpPr>
            <a:cxnSpLocks/>
            <a:stCxn id="38" idx="0"/>
            <a:endCxn id="34" idx="2"/>
          </p:cNvCxnSpPr>
          <p:nvPr/>
        </p:nvCxnSpPr>
        <p:spPr>
          <a:xfrm flipV="1">
            <a:off x="1527702" y="4707613"/>
            <a:ext cx="0" cy="506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 43">
            <a:extLst>
              <a:ext uri="{FF2B5EF4-FFF2-40B4-BE49-F238E27FC236}">
                <a16:creationId xmlns:a16="http://schemas.microsoft.com/office/drawing/2014/main" id="{A4513F85-2630-4E2B-9290-211F4CCEC8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00" y="2444902"/>
            <a:ext cx="1190549" cy="878097"/>
          </a:xfrm>
          <a:prstGeom prst="rect">
            <a:avLst/>
          </a:prstGeom>
        </p:spPr>
      </p:pic>
      <p:pic>
        <p:nvPicPr>
          <p:cNvPr id="48" name="Picture 14">
            <a:extLst>
              <a:ext uri="{FF2B5EF4-FFF2-40B4-BE49-F238E27FC236}">
                <a16:creationId xmlns:a16="http://schemas.microsoft.com/office/drawing/2014/main" id="{8CACAE93-415C-4C7C-9002-84B74615B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411" y="1571378"/>
            <a:ext cx="525825" cy="5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DB317DF-F19F-4A07-88BD-EC43FAC52D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9287" y="2110614"/>
            <a:ext cx="1024474" cy="1465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61F00-4B91-4786-80DF-4EA08537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4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DASHBOARD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1E6E47-C31C-46C8-A938-A26EB351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778" y="1700157"/>
            <a:ext cx="10515600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56E99D-CF8D-4CB2-9EDE-8069B54D91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D345FD-E06B-4C5D-BA96-2EDD0F29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148" y="3319191"/>
            <a:ext cx="1024474" cy="537849"/>
          </a:xfrm>
          <a:prstGeom prst="rect">
            <a:avLst/>
          </a:prstGeom>
        </p:spPr>
      </p:pic>
      <p:pic>
        <p:nvPicPr>
          <p:cNvPr id="8" name="Picture 2" descr="Hypertext Markup Language — Wikipédia">
            <a:extLst>
              <a:ext uri="{FF2B5EF4-FFF2-40B4-BE49-F238E27FC236}">
                <a16:creationId xmlns:a16="http://schemas.microsoft.com/office/drawing/2014/main" id="{896FE845-FA28-4794-990D-E4AE19201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727" y="3373694"/>
            <a:ext cx="428841" cy="42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HP — Wikipédia">
            <a:extLst>
              <a:ext uri="{FF2B5EF4-FFF2-40B4-BE49-F238E27FC236}">
                <a16:creationId xmlns:a16="http://schemas.microsoft.com/office/drawing/2014/main" id="{09DE436B-6C71-4A15-9978-CECB7614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769" y="3411269"/>
            <a:ext cx="724567" cy="3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248AD0-5D59-4AB8-A12E-D673AC9C6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8" y="1244917"/>
            <a:ext cx="9868189" cy="52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2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838199" y="365124"/>
            <a:ext cx="2506133" cy="347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FR" dirty="0"/>
              <a:t>Partie 1 DS Accéder au local :</a:t>
            </a:r>
            <a:endParaRPr dirty="0"/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dirty="0"/>
          </a:p>
        </p:txBody>
      </p:sp>
      <p:pic>
        <p:nvPicPr>
          <p:cNvPr id="154" name="Google Shape;1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4333" y="42333"/>
            <a:ext cx="6510831" cy="66373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118</Words>
  <Application>Microsoft Office PowerPoint</Application>
  <PresentationFormat>Grand écran</PresentationFormat>
  <Paragraphs>39</Paragraphs>
  <Slides>14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  PROJET CA25</vt:lpstr>
      <vt:lpstr>Objectif</vt:lpstr>
      <vt:lpstr>Quelles contraintes ?</vt:lpstr>
      <vt:lpstr>Quels moyens matériel (Hardware)?</vt:lpstr>
      <vt:lpstr>Quels logiciels (Software) et langages ?</vt:lpstr>
      <vt:lpstr>Diagramme de cas d’utilisation</vt:lpstr>
      <vt:lpstr>Diagramme de déploiement</vt:lpstr>
      <vt:lpstr>DASHBOARD</vt:lpstr>
      <vt:lpstr>Partie 1 DS Accéder au local :</vt:lpstr>
      <vt:lpstr>Partie 2 : DS Accéder au local :</vt:lpstr>
      <vt:lpstr>Modèle de la base de données</vt:lpstr>
      <vt:lpstr>Code détection id carte (python)</vt:lpstr>
      <vt:lpstr>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CA25</dc:title>
  <dc:creator>Raph</dc:creator>
  <cp:lastModifiedBy>RAPHAEL RODRIGUEZ</cp:lastModifiedBy>
  <cp:revision>48</cp:revision>
  <dcterms:created xsi:type="dcterms:W3CDTF">2012-12-03T06:56:55Z</dcterms:created>
  <dcterms:modified xsi:type="dcterms:W3CDTF">2025-04-09T13:21:46Z</dcterms:modified>
</cp:coreProperties>
</file>