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91c152a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91c152a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Shaping Attitudes Towards Covid-19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17,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BUS288: Business Analytics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885600" y="4421450"/>
            <a:ext cx="225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Hayk Mkhitaryan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Artur Aloyan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0" y="4651200"/>
            <a:ext cx="734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Instructor: Dr Hrant Davtyan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0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Illustrate the common features of </a:t>
            </a:r>
            <a:r>
              <a:rPr lang="en"/>
              <a:t>individuals</a:t>
            </a:r>
            <a:r>
              <a:rPr lang="en"/>
              <a:t> disregarding the seriousness of the recent pandemic, with the application of machine learning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policies to raise awareness and combat the issues related with non-adherence of </a:t>
            </a:r>
            <a:r>
              <a:rPr lang="en"/>
              <a:t>restrictions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Target Audience: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Governments; Policy Makers; Researchers; Psychologists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Hypotheses</a:t>
            </a: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Hypothesis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Education level: positive</a:t>
            </a:r>
            <a:endParaRPr sz="1600"/>
          </a:p>
        </p:txBody>
      </p:sp>
      <p:grpSp>
        <p:nvGrpSpPr>
          <p:cNvPr id="79" name="Google Shape;79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0" name="Google Shape;80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Hypothesis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3396775" y="1850300"/>
            <a:ext cx="2632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Government Trust: Positive</a:t>
            </a:r>
            <a:endParaRPr sz="1600"/>
          </a:p>
        </p:txBody>
      </p:sp>
      <p:grpSp>
        <p:nvGrpSpPr>
          <p:cNvPr id="84" name="Google Shape;84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5" name="Google Shape;85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Hypothesis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Age: Positive</a:t>
            </a:r>
            <a:endParaRPr sz="1600"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49" y="2965304"/>
            <a:ext cx="2632509" cy="175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550" y="2998212"/>
            <a:ext cx="2632501" cy="175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2238" y="2965300"/>
            <a:ext cx="2628925" cy="17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</a:t>
            </a:r>
            <a:r>
              <a:rPr lang="en"/>
              <a:t>Validation</a:t>
            </a:r>
            <a:r>
              <a:rPr lang="en"/>
              <a:t> &amp; </a:t>
            </a:r>
            <a:r>
              <a:rPr lang="en"/>
              <a:t>Methodology</a:t>
            </a:r>
            <a:endParaRPr/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311700" y="1152475"/>
            <a:ext cx="83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DataSet (8427 obs.) from CRRC Armenia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Data Cleansing; </a:t>
            </a:r>
            <a:r>
              <a:rPr b="1" lang="en" sz="2000">
                <a:solidFill>
                  <a:schemeClr val="dk1"/>
                </a:solidFill>
              </a:rPr>
              <a:t>Comparison</a:t>
            </a:r>
            <a:r>
              <a:rPr b="1" lang="en" sz="2000">
                <a:solidFill>
                  <a:schemeClr val="dk1"/>
                </a:solidFill>
              </a:rPr>
              <a:t> of the means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Proxy Dependent Variable -  Public Response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Models : </a:t>
            </a:r>
            <a:r>
              <a:rPr lang="en" sz="2000">
                <a:solidFill>
                  <a:schemeClr val="dk1"/>
                </a:solidFill>
              </a:rPr>
              <a:t>Logistics Regression; Decision Tree; Random Forest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Findings</a:t>
            </a:r>
            <a:endParaRPr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424825" y="1123438"/>
            <a:ext cx="8294372" cy="929876"/>
            <a:chOff x="424813" y="1177875"/>
            <a:chExt cx="8294372" cy="849900"/>
          </a:xfrm>
        </p:grpSpPr>
        <p:sp>
          <p:nvSpPr>
            <p:cNvPr id="104" name="Google Shape;104;p1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539675" y="1172988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Hypothesis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H:1 - Confirmed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H:2 - Confirmed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H:3 - Not Rejected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09" name="Google Shape;109;p1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Best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Logistic Regression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14" name="Google Shape;114;p17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Overfitting Test (Train-test split)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7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test revealed almost no differences between performances (confusion matrix)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19" name="Google Shape;119;p17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Probability Cut-Off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Optimal - 60%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737" y="2240675"/>
            <a:ext cx="52988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4294967295" type="title"/>
          </p:nvPr>
        </p:nvSpPr>
        <p:spPr>
          <a:xfrm>
            <a:off x="311700" y="821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Policy Recommendation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3578625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Governments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31" name="Google Shape;131;p18"/>
          <p:cNvCxnSpPr/>
          <p:nvPr/>
        </p:nvCxnSpPr>
        <p:spPr>
          <a:xfrm>
            <a:off x="45318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4294967295" type="body"/>
          </p:nvPr>
        </p:nvSpPr>
        <p:spPr>
          <a:xfrm>
            <a:off x="3578600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Honest, Transparent and </a:t>
            </a:r>
            <a:r>
              <a:rPr lang="en" sz="1300"/>
              <a:t>Consistent Communication </a:t>
            </a:r>
            <a:endParaRPr sz="1300"/>
          </a:p>
        </p:txBody>
      </p:sp>
      <p:sp>
        <p:nvSpPr>
          <p:cNvPr id="133" name="Google Shape;133;p18"/>
          <p:cNvSpPr txBox="1"/>
          <p:nvPr>
            <p:ph idx="4294967295" type="body"/>
          </p:nvPr>
        </p:nvSpPr>
        <p:spPr>
          <a:xfrm>
            <a:off x="502334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Education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34" name="Google Shape;134;p18"/>
          <p:cNvCxnSpPr/>
          <p:nvPr/>
        </p:nvCxnSpPr>
        <p:spPr>
          <a:xfrm>
            <a:off x="14555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8"/>
          <p:cNvSpPr txBox="1"/>
          <p:nvPr>
            <p:ph idx="4294967295" type="body"/>
          </p:nvPr>
        </p:nvSpPr>
        <p:spPr>
          <a:xfrm>
            <a:off x="502320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Educate people and stay away from trouble!</a:t>
            </a:r>
            <a:endParaRPr sz="1300"/>
          </a:p>
        </p:txBody>
      </p:sp>
      <p:cxnSp>
        <p:nvCxnSpPr>
          <p:cNvPr id="136" name="Google Shape;136;p18"/>
          <p:cNvCxnSpPr/>
          <p:nvPr/>
        </p:nvCxnSpPr>
        <p:spPr>
          <a:xfrm>
            <a:off x="76081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-6117" l="-12246" r="0" t="-6128"/>
          <a:stretch/>
        </p:blipFill>
        <p:spPr>
          <a:xfrm>
            <a:off x="3055200" y="713375"/>
            <a:ext cx="2496900" cy="16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6702825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Economic Recessions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6654875" y="3674725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Educate People </a:t>
            </a:r>
            <a:r>
              <a:rPr lang="en" sz="1300"/>
              <a:t>about</a:t>
            </a:r>
            <a:r>
              <a:rPr lang="en" sz="1300"/>
              <a:t> the Economic Side of the Pandemic to make them MORE Risk- Averse</a:t>
            </a:r>
            <a:endParaRPr sz="1300"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650" y="991600"/>
            <a:ext cx="1667602" cy="11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800" y="921050"/>
            <a:ext cx="1836525" cy="12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912750" y="656250"/>
            <a:ext cx="7318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THANK YOU </a:t>
            </a:r>
            <a:endParaRPr sz="6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