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943FA-FC19-4321-BB71-E895C356E5E0}">
  <a:tblStyle styleId="{E23943FA-FC19-4321-BB71-E895C356E5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bff95ebb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bff95ebb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bff95ebb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bff95ebb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bff95eb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bff95eb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bff95eb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bff95ebb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5bff95ebb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5bff95ebb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bff95ebb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bff95ebb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bff95ebb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bff95ebb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5bff95eb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5bff95eb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db7247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5db7247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https://lh5.googleusercontent.com/VvRxoKhTH5pOXSq-eNWXVCHb2FJOoOYBayhGCae5xDL_57Syub2fygsktN-HAs9Gc9KLAgFLoZo_EJKve0LC66SR5VfplOc8eQRPSDYlvbWFxFNHE0dE3M2aQ4HJBcgfCPTKBFv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1271901"/>
            <a:ext cx="8847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The Impact of Growing Government Debt on Economic Growth </a:t>
            </a:r>
            <a:endParaRPr sz="23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247060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Special Topics in Economics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Student: Hayk Mkhitaryan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Instructor: Aleksandr </a:t>
            </a:r>
            <a:r>
              <a:rPr lang="en" sz="2000" dirty="0" err="1"/>
              <a:t>Grigoryan</a:t>
            </a:r>
            <a:endParaRPr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AE93B5-0789-334F-AF5A-0A30635A0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50" y="-457200"/>
            <a:ext cx="6408560" cy="32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6">
            <a:extLst>
              <a:ext uri="{FF2B5EF4-FFF2-40B4-BE49-F238E27FC236}">
                <a16:creationId xmlns:a16="http://schemas.microsoft.com/office/drawing/2014/main" id="{9BCDB7F2-7D16-FF45-A607-5E0D447A0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0" y="0"/>
            <a:ext cx="1344018" cy="1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11700" y="1598700"/>
            <a:ext cx="8520600" cy="27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Debt have effect on growth in short run, and no effect in long run</a:t>
            </a:r>
            <a:endParaRPr sz="1700"/>
          </a:p>
          <a:p>
            <a:pPr marL="457200" marR="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Optimized government spendings should trigger higher growth</a:t>
            </a:r>
            <a:endParaRPr sz="1700"/>
          </a:p>
          <a:p>
            <a:pPr marL="457200" marR="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Government spendings should be directed to economically productive projects</a:t>
            </a:r>
            <a:endParaRPr sz="1700"/>
          </a:p>
          <a:p>
            <a:pPr marL="45720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ctrTitle" idx="4294967295"/>
          </p:nvPr>
        </p:nvSpPr>
        <p:spPr>
          <a:xfrm>
            <a:off x="5437075" y="-4"/>
            <a:ext cx="5246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Impact of Growing Government Debt on Economic Growth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Introduction of the paper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 Information &amp; Data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Graphical Illustrations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Econometric Model &amp; Methodology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Estimation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Discussion/Recommendation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ctrTitle" idx="4294967295"/>
          </p:nvPr>
        </p:nvSpPr>
        <p:spPr>
          <a:xfrm>
            <a:off x="5437075" y="-4"/>
            <a:ext cx="5246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Impact of Growing Government Debt on Economic Growth 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27825" y="1299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Main research question:</a:t>
            </a:r>
            <a:br>
              <a:rPr lang="en" sz="1700"/>
            </a:br>
            <a:r>
              <a:rPr lang="en" sz="1700" i="1"/>
              <a:t>Are the short-term and long term impacts of increasing government debt significant on Armenian gross domestic product growth?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Hypothesis 1:</a:t>
            </a:r>
            <a:r>
              <a:rPr lang="en"/>
              <a:t> The cumulative estimated short-term coefficient of lagged variables of debt is zero on level of confidence.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Hypothesis 2:</a:t>
            </a:r>
            <a:r>
              <a:rPr lang="en"/>
              <a:t> The cumulative estimated long-term coefficient of lagged variables of debt is zero on level of confidence.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Hypothesis 3:</a:t>
            </a:r>
            <a:r>
              <a:rPr lang="en"/>
              <a:t> There is statistically significant causality on Armenian economic growth and Russian economic growth.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1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5437075" y="-4"/>
            <a:ext cx="5246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Impact of Growing Government Debt on Economic Growth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data sources: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Statistics of International Monetary Fund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Committee of Armenia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Quarterly time series data, from 2000 to 2019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Growth rate of Arm. GDP, Growth rate of Russian GDP, Growth rate of debt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ctrTitle" idx="4294967295"/>
          </p:nvPr>
        </p:nvSpPr>
        <p:spPr>
          <a:xfrm>
            <a:off x="5437075" y="-4"/>
            <a:ext cx="5246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Impact of Growing Government Debt on Economic Growth 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76126"/>
            <a:ext cx="4160900" cy="30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532" y="1076126"/>
            <a:ext cx="4160894" cy="30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>
            <a:spLocks noGrp="1"/>
          </p:cNvSpPr>
          <p:nvPr>
            <p:ph type="ctrTitle" idx="4294967295"/>
          </p:nvPr>
        </p:nvSpPr>
        <p:spPr>
          <a:xfrm>
            <a:off x="5437075" y="-4"/>
            <a:ext cx="5246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Impact of Growing Government Debt on Economic Growth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Econometric Model and Methodology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Quarterly Percentage Growth forms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Dickey-Fuller Tests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ARDL Model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7567199" cy="6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ctrTitle" idx="4294967295"/>
          </p:nvPr>
        </p:nvSpPr>
        <p:spPr>
          <a:xfrm>
            <a:off x="5437075" y="-4"/>
            <a:ext cx="5246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Impact of Growing Government Debt on Economic Growth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graphicFrame>
        <p:nvGraphicFramePr>
          <p:cNvPr id="129" name="Google Shape;129;p19"/>
          <p:cNvGraphicFramePr/>
          <p:nvPr>
            <p:extLst>
              <p:ext uri="{D42A27DB-BD31-4B8C-83A1-F6EECF244321}">
                <p14:modId xmlns:p14="http://schemas.microsoft.com/office/powerpoint/2010/main" val="4104693508"/>
              </p:ext>
            </p:extLst>
          </p:nvPr>
        </p:nvGraphicFramePr>
        <p:xfrm>
          <a:off x="527975" y="1177325"/>
          <a:ext cx="7660500" cy="2375000"/>
        </p:xfrm>
        <a:graphic>
          <a:graphicData uri="http://schemas.openxmlformats.org/drawingml/2006/table">
            <a:tbl>
              <a:tblPr>
                <a:noFill/>
                <a:tableStyleId>{E23943FA-FC19-4321-BB71-E895C356E5E0}</a:tableStyleId>
              </a:tblPr>
              <a:tblGrid>
                <a:gridCol w="117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4.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Model1</a:t>
                      </a: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2</a:t>
                      </a: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3</a:t>
                      </a: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4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Model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Lags</a:t>
                      </a:r>
                      <a:endParaRPr sz="1100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(4,0,0) </a:t>
                      </a: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(8,3,1) </a:t>
                      </a: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(8,8,1)</a:t>
                      </a: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(3,12,0) </a:t>
                      </a:r>
                      <a:endParaRPr lang="en"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(4,12,0,0)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Adjuted R2</a:t>
                      </a:r>
                      <a:endParaRPr sz="1200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</a:t>
                      </a: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</a:t>
                      </a: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</a:t>
                      </a:r>
                      <a:endParaRPr lang="en"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0.62</a:t>
                      </a:r>
                      <a:endParaRPr sz="1200"/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H:1</a:t>
                      </a:r>
                      <a:endParaRPr sz="1200"/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Uncertain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Rejected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Rejected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Uncertain</a:t>
                      </a:r>
                      <a:endParaRPr lang="en-US" sz="1200" dirty="0"/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Rejected</a:t>
                      </a:r>
                      <a:endParaRPr sz="1200"/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H:2</a:t>
                      </a:r>
                      <a:endParaRPr sz="1200"/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Uncertain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Uncertain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Not Rejected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Not Rejected</a:t>
                      </a:r>
                      <a:endParaRPr lang="en-US" sz="1200" dirty="0"/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Rejected</a:t>
                      </a:r>
                      <a:endParaRPr sz="1200"/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H:3</a:t>
                      </a:r>
                      <a:endParaRPr sz="1200"/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Rejected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Rejected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Rejected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Rejected</a:t>
                      </a: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Rejected</a:t>
                      </a:r>
                      <a:endParaRPr sz="1200" dirty="0"/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0" name="Google Shape;130;p19"/>
          <p:cNvSpPr txBox="1">
            <a:spLocks noGrp="1"/>
          </p:cNvSpPr>
          <p:nvPr>
            <p:ph type="ctrTitle" idx="4294967295"/>
          </p:nvPr>
        </p:nvSpPr>
        <p:spPr>
          <a:xfrm>
            <a:off x="5437075" y="-4"/>
            <a:ext cx="5246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Impact of Growing Government Debt on Economic Growth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Discussion/Recommendations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I (Short-Term): Rejected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II (Long-Term): Not Rejected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III (Zero Interdependence): Rejected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Limitation of 20 years/Bias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5437075" y="-4"/>
            <a:ext cx="5246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Impact of Growing Government Debt on Economic Growth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Discussion/Recommendations (cont.)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611175"/>
            <a:ext cx="8520600" cy="25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Ministry of Finance projected debt/GDP ratio 0.67 by the end of 2021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$500 million dollars were raised through Eurobonds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Dependence on debt is inevitable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ctrTitle" idx="4294967295"/>
          </p:nvPr>
        </p:nvSpPr>
        <p:spPr>
          <a:xfrm>
            <a:off x="5437075" y="-4"/>
            <a:ext cx="52461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Impact of Growing Government Debt on Economic Growth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422</Words>
  <Application>Microsoft Macintosh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Roboto</vt:lpstr>
      <vt:lpstr>Arial</vt:lpstr>
      <vt:lpstr>Geometric</vt:lpstr>
      <vt:lpstr>The Impact of Growing Government Debt on Economic Growth </vt:lpstr>
      <vt:lpstr>Table of Contents</vt:lpstr>
      <vt:lpstr>Introduction </vt:lpstr>
      <vt:lpstr>Data</vt:lpstr>
      <vt:lpstr>Graphs</vt:lpstr>
      <vt:lpstr>Econometric Model and Methodology</vt:lpstr>
      <vt:lpstr>Estimation</vt:lpstr>
      <vt:lpstr>Discussion/Recommendations</vt:lpstr>
      <vt:lpstr>Discussion/Recommendations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Growing Government Debt on Economic Growth </dc:title>
  <cp:lastModifiedBy>Anush Kamalyan</cp:lastModifiedBy>
  <cp:revision>2</cp:revision>
  <dcterms:modified xsi:type="dcterms:W3CDTF">2021-05-09T12:33:12Z</dcterms:modified>
</cp:coreProperties>
</file>