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9" r:id="rId3"/>
    <p:sldId id="268" r:id="rId4"/>
    <p:sldId id="269" r:id="rId5"/>
    <p:sldId id="263" r:id="rId6"/>
    <p:sldId id="264" r:id="rId7"/>
    <p:sldId id="265" r:id="rId8"/>
    <p:sldId id="266" r:id="rId9"/>
    <p:sldId id="258" r:id="rId10"/>
    <p:sldId id="257" r:id="rId11"/>
    <p:sldId id="260" r:id="rId12"/>
    <p:sldId id="261" r:id="rId13"/>
    <p:sldId id="267" r:id="rId14"/>
    <p:sldId id="270" r:id="rId15"/>
    <p:sldId id="271" r:id="rId16"/>
    <p:sldId id="262"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24" r:id="rId35"/>
    <p:sldId id="325" r:id="rId36"/>
    <p:sldId id="326" r:id="rId37"/>
    <p:sldId id="327" r:id="rId38"/>
    <p:sldId id="328" r:id="rId39"/>
    <p:sldId id="329" r:id="rId40"/>
    <p:sldId id="330" r:id="rId41"/>
    <p:sldId id="331" r:id="rId42"/>
    <p:sldId id="332" r:id="rId43"/>
    <p:sldId id="333" r:id="rId44"/>
    <p:sldId id="289" r:id="rId45"/>
    <p:sldId id="296" r:id="rId46"/>
    <p:sldId id="301" r:id="rId47"/>
    <p:sldId id="297" r:id="rId48"/>
    <p:sldId id="298" r:id="rId49"/>
    <p:sldId id="300" r:id="rId50"/>
    <p:sldId id="299" r:id="rId51"/>
    <p:sldId id="303" r:id="rId52"/>
    <p:sldId id="302" r:id="rId53"/>
    <p:sldId id="304" r:id="rId54"/>
    <p:sldId id="305" r:id="rId55"/>
    <p:sldId id="306" r:id="rId56"/>
    <p:sldId id="307" r:id="rId57"/>
    <p:sldId id="309" r:id="rId58"/>
    <p:sldId id="308" r:id="rId59"/>
    <p:sldId id="311" r:id="rId60"/>
    <p:sldId id="312" r:id="rId61"/>
    <p:sldId id="313" r:id="rId62"/>
    <p:sldId id="310" r:id="rId63"/>
    <p:sldId id="314" r:id="rId64"/>
    <p:sldId id="315" r:id="rId65"/>
    <p:sldId id="317" r:id="rId66"/>
    <p:sldId id="316" r:id="rId67"/>
    <p:sldId id="319" r:id="rId68"/>
    <p:sldId id="318" r:id="rId69"/>
    <p:sldId id="320" r:id="rId70"/>
    <p:sldId id="321" r:id="rId71"/>
    <p:sldId id="323" r:id="rId72"/>
    <p:sldId id="322" r:id="rId73"/>
    <p:sldId id="290" r:id="rId74"/>
    <p:sldId id="293" r:id="rId75"/>
    <p:sldId id="294" r:id="rId76"/>
    <p:sldId id="295" r:id="rId77"/>
    <p:sldId id="291" r:id="rId78"/>
    <p:sldId id="292" r:id="rId79"/>
    <p:sldId id="334" r:id="rId80"/>
    <p:sldId id="33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FBFD9-A10C-4E2B-AF12-EDAEA111897C}" type="datetimeFigureOut">
              <a:rPr lang="en-GB" smtClean="0"/>
              <a:t>01/06/2023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4F1C5-06D0-48FD-ADCD-C1D531B14522}" type="slidenum">
              <a:rPr lang="en-GB" smtClean="0"/>
              <a:t>‹#›</a:t>
            </a:fld>
            <a:endParaRPr lang="en-GB"/>
          </a:p>
        </p:txBody>
      </p:sp>
    </p:spTree>
    <p:extLst>
      <p:ext uri="{BB962C8B-B14F-4D97-AF65-F5344CB8AC3E}">
        <p14:creationId xmlns:p14="http://schemas.microsoft.com/office/powerpoint/2010/main" val="406472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5F4F1C5-06D0-48FD-ADCD-C1D531B14522}" type="slidenum">
              <a:rPr lang="en-GB" smtClean="0"/>
              <a:t>12</a:t>
            </a:fld>
            <a:endParaRPr lang="en-GB"/>
          </a:p>
        </p:txBody>
      </p:sp>
    </p:spTree>
    <p:extLst>
      <p:ext uri="{BB962C8B-B14F-4D97-AF65-F5344CB8AC3E}">
        <p14:creationId xmlns:p14="http://schemas.microsoft.com/office/powerpoint/2010/main" val="63407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262F-88E0-7D19-1A85-89D3D2ECA7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EB0E9C-39CE-6C05-A86A-6F02EBA2F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B48B1F6-95B0-6B6D-C2FA-36ACA9457F64}"/>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2387737F-44FB-D28A-DADE-035925C932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70EC32-C282-00A2-B51B-2665FCF5C43C}"/>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134745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CB69-5741-4BFB-2B5D-F2E366B8FA7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C65E9EA-972E-2569-DA88-DC24E95A4A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00DE83-C3CD-433B-9FAC-37EB7565B59E}"/>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CBBE1F25-B571-6C96-7D5C-AF2855D2C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E8C445-DD5E-C81E-D929-95AF854D61FE}"/>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6255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48A527-A594-4E89-46B5-35F38B8117D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18CEAD4-8114-06D8-3B4D-9F6313FB70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F838BED-D0B4-94F3-653F-A953D1C58CB3}"/>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D81A2B6C-60D7-7B33-CBC0-53376DAC18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9F5A5A-11A5-BFA3-FA21-E475A70ACB41}"/>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308568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9C20-52FB-8303-0C31-BE49FAD6883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D38E4B4-A44B-53AD-4052-44B0BC9F55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3A18670-7F1C-6A59-8CAE-2848E0627E86}"/>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B5879E44-5D7B-FD97-19C5-FB51E4858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CE615A-FC76-E29E-2BC3-88CF7FF07F06}"/>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80495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1508-A318-5C7A-31D9-2F36D408410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29EAEA8-586E-9EE0-402C-830F6D681A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0B5B4D-6968-2872-6AFC-98B7E36B3764}"/>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3774422B-7351-78A4-6177-51D904D5C6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219EAA-34E6-36C8-9346-DEF2E959CCE7}"/>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277465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2B5F-C72C-CA23-1E7B-09E527D7063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A032A8-6FEB-D110-5261-FA3F6A9FFA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1412E45-8AC3-FDA4-0E1C-86248CCB2B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1F455C6-416F-2EF9-594F-1AC2995033D8}"/>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6" name="Footer Placeholder 5">
            <a:extLst>
              <a:ext uri="{FF2B5EF4-FFF2-40B4-BE49-F238E27FC236}">
                <a16:creationId xmlns:a16="http://schemas.microsoft.com/office/drawing/2014/main" id="{D25C3C7D-B71B-0B76-31A2-794455C1BF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672EB7-8942-2BDE-7FE7-3623AA778B2E}"/>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301399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7B5C-44EC-4C0D-FE03-E5D058AE5EC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711D9B2-085D-F0EA-B48D-1A8CD08B5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0B4A23-4BD4-950B-0B3E-BA0A857E27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D409986-4184-D426-793E-054421080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67C401-FE30-0812-88E9-18FB5EB968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B263CA4-9E72-1B7B-8D4F-8E253FF8CC20}"/>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8" name="Footer Placeholder 7">
            <a:extLst>
              <a:ext uri="{FF2B5EF4-FFF2-40B4-BE49-F238E27FC236}">
                <a16:creationId xmlns:a16="http://schemas.microsoft.com/office/drawing/2014/main" id="{0659E439-19FB-B43B-4AA7-DE33F4565D9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615516-540F-9CF7-C6DD-4D7D18DB573C}"/>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89357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6F5C-BAED-2B7E-E3FF-847FBE7AE04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1D9318D-D12C-5E2A-FB1B-0E18A917CF2D}"/>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4" name="Footer Placeholder 3">
            <a:extLst>
              <a:ext uri="{FF2B5EF4-FFF2-40B4-BE49-F238E27FC236}">
                <a16:creationId xmlns:a16="http://schemas.microsoft.com/office/drawing/2014/main" id="{5A616C5E-E934-E228-3581-2217FD7F82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910170-E46B-1A6E-7B1D-02EA12BB16DA}"/>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392325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55DC8-7506-A01F-2D04-9FD600BB2F9C}"/>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3" name="Footer Placeholder 2">
            <a:extLst>
              <a:ext uri="{FF2B5EF4-FFF2-40B4-BE49-F238E27FC236}">
                <a16:creationId xmlns:a16="http://schemas.microsoft.com/office/drawing/2014/main" id="{6CF3F061-74B4-8348-1B74-733C516932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4B430E-2CEF-4E20-C906-45317CBABBDC}"/>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189945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0409-1A5C-C281-F468-68BAF9CE71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4F24960-1D04-D42D-F7D0-489A399F7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BDBDB8E-9636-BCF7-4C36-2DCE8B99A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70856E-CE99-7565-422E-94CA069238F8}"/>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6" name="Footer Placeholder 5">
            <a:extLst>
              <a:ext uri="{FF2B5EF4-FFF2-40B4-BE49-F238E27FC236}">
                <a16:creationId xmlns:a16="http://schemas.microsoft.com/office/drawing/2014/main" id="{A205EED4-0A8F-6E52-D7F0-D242913E78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F05BA5-165D-DFBF-A71C-33A35A155D19}"/>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418135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493D-894D-81E0-BC68-3C14889A7F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5F5E5F5-7C68-92F4-8F29-D89D08B47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F8672B-1DA7-D1A4-580E-D2E6FA46D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D4B48D-2C92-74F1-1CCE-4F7C193061C4}"/>
              </a:ext>
            </a:extLst>
          </p:cNvPr>
          <p:cNvSpPr>
            <a:spLocks noGrp="1"/>
          </p:cNvSpPr>
          <p:nvPr>
            <p:ph type="dt" sz="half" idx="10"/>
          </p:nvPr>
        </p:nvSpPr>
        <p:spPr/>
        <p:txBody>
          <a:bodyPr/>
          <a:lstStyle/>
          <a:p>
            <a:fld id="{507D5D5B-6EA1-43EC-86AB-15D2E9AF776F}" type="datetimeFigureOut">
              <a:rPr lang="en-GB" smtClean="0"/>
              <a:t>01/06/2023</a:t>
            </a:fld>
            <a:endParaRPr lang="en-GB"/>
          </a:p>
        </p:txBody>
      </p:sp>
      <p:sp>
        <p:nvSpPr>
          <p:cNvPr id="6" name="Footer Placeholder 5">
            <a:extLst>
              <a:ext uri="{FF2B5EF4-FFF2-40B4-BE49-F238E27FC236}">
                <a16:creationId xmlns:a16="http://schemas.microsoft.com/office/drawing/2014/main" id="{13F38970-B750-1795-226E-CBD24D1DF4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8C7A33-FCA0-B676-8A49-D870A7DA1383}"/>
              </a:ext>
            </a:extLst>
          </p:cNvPr>
          <p:cNvSpPr>
            <a:spLocks noGrp="1"/>
          </p:cNvSpPr>
          <p:nvPr>
            <p:ph type="sldNum" sz="quarter" idx="12"/>
          </p:nvPr>
        </p:nvSpPr>
        <p:spPr/>
        <p:txBody>
          <a:bodyPr/>
          <a:lstStyle/>
          <a:p>
            <a:fld id="{6B6308A8-BB7A-43D6-A6D2-337012C72A75}" type="slidenum">
              <a:rPr lang="en-GB" smtClean="0"/>
              <a:t>‹#›</a:t>
            </a:fld>
            <a:endParaRPr lang="en-GB"/>
          </a:p>
        </p:txBody>
      </p:sp>
    </p:spTree>
    <p:extLst>
      <p:ext uri="{BB962C8B-B14F-4D97-AF65-F5344CB8AC3E}">
        <p14:creationId xmlns:p14="http://schemas.microsoft.com/office/powerpoint/2010/main" val="21274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A16AE-992D-C6E0-0C67-4D401685B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7C74F1C-4CD7-4FEF-2BF6-0141F2E68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F9A0035-82F7-8672-1F36-5D0E6A799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D5D5B-6EA1-43EC-86AB-15D2E9AF776F}" type="datetimeFigureOut">
              <a:rPr lang="en-GB" smtClean="0"/>
              <a:t>01/06/2023</a:t>
            </a:fld>
            <a:endParaRPr lang="en-GB"/>
          </a:p>
        </p:txBody>
      </p:sp>
      <p:sp>
        <p:nvSpPr>
          <p:cNvPr id="5" name="Footer Placeholder 4">
            <a:extLst>
              <a:ext uri="{FF2B5EF4-FFF2-40B4-BE49-F238E27FC236}">
                <a16:creationId xmlns:a16="http://schemas.microsoft.com/office/drawing/2014/main" id="{B7C3F5D9-D1A7-F355-DC6B-E1470B1FD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AFA5186-198E-3CD6-2D32-68184C3AA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308A8-BB7A-43D6-A6D2-337012C72A75}" type="slidenum">
              <a:rPr lang="en-GB" smtClean="0"/>
              <a:t>‹#›</a:t>
            </a:fld>
            <a:endParaRPr lang="en-GB"/>
          </a:p>
        </p:txBody>
      </p:sp>
    </p:spTree>
    <p:extLst>
      <p:ext uri="{BB962C8B-B14F-4D97-AF65-F5344CB8AC3E}">
        <p14:creationId xmlns:p14="http://schemas.microsoft.com/office/powerpoint/2010/main" val="25497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oastbrook.com/blog/sharing-the-knowledge/understanding-the-10-most-popular-wine-grape-varieties/#:~:text=Wine%20grapes%20are%20one%20of,the%20most%20popular%20grape%20varieties" TargetMode="External"/><Relationship Id="rId13" Type="http://schemas.openxmlformats.org/officeDocument/2006/relationships/hyperlink" Target="https://www.wine-searcher.com/wine-scores" TargetMode="External"/><Relationship Id="rId3" Type="http://schemas.openxmlformats.org/officeDocument/2006/relationships/hyperlink" Target="https://corkbeard.com/blogs/news/wine-101-what-are-the-different-types-of-wine" TargetMode="External"/><Relationship Id="rId7" Type="http://schemas.openxmlformats.org/officeDocument/2006/relationships/hyperlink" Target="https://winefolly.com/deep-dive/common-types-of-wine/" TargetMode="External"/><Relationship Id="rId12" Type="http://schemas.openxmlformats.org/officeDocument/2006/relationships/hyperlink" Target="https://winefolly.com/lifestyle/reality-of-wine-prices-what-you-get-for-what-you-spend/" TargetMode="External"/><Relationship Id="rId2" Type="http://schemas.openxmlformats.org/officeDocument/2006/relationships/hyperlink" Target="https://www.purewow.com/food/types-of-wine" TargetMode="External"/><Relationship Id="rId1" Type="http://schemas.openxmlformats.org/officeDocument/2006/relationships/slideLayout" Target="../slideLayouts/slideLayout2.xml"/><Relationship Id="rId6" Type="http://schemas.openxmlformats.org/officeDocument/2006/relationships/hyperlink" Target="https://winefolly.com/wine-regions/south-africa/" TargetMode="External"/><Relationship Id="rId11" Type="http://schemas.openxmlformats.org/officeDocument/2006/relationships/hyperlink" Target="https://www.vinovest.co/blog/white-wine-grapes" TargetMode="External"/><Relationship Id="rId5" Type="http://schemas.openxmlformats.org/officeDocument/2006/relationships/hyperlink" Target="https://vinocritic.com/category/types-of-wine/red-wine-types/" TargetMode="External"/><Relationship Id="rId10" Type="http://schemas.openxmlformats.org/officeDocument/2006/relationships/hyperlink" Target="https://www.wines.com/wine-varietals/" TargetMode="External"/><Relationship Id="rId4" Type="http://schemas.openxmlformats.org/officeDocument/2006/relationships/hyperlink" Target="https://www.virginwines.co.uk/hub/wine-guide/wine-basics/quick-guide-to-red-wine/" TargetMode="External"/><Relationship Id="rId9" Type="http://schemas.openxmlformats.org/officeDocument/2006/relationships/hyperlink" Target="https://en.wikipedia.org/wiki/South_African_wine#:~:text=The%20seven%20wards%20of%20Stellenbosch,%2C%20Merlot%2C%20Pinotage%20and%20Shiraz" TargetMode="External"/><Relationship Id="rId14" Type="http://schemas.openxmlformats.org/officeDocument/2006/relationships/hyperlink" Target="https://foodandroad.com/what-is-wine-touris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9CD1-B9B3-4491-F9EF-E9770E719739}"/>
              </a:ext>
            </a:extLst>
          </p:cNvPr>
          <p:cNvSpPr>
            <a:spLocks noGrp="1"/>
          </p:cNvSpPr>
          <p:nvPr>
            <p:ph type="ctrTitle"/>
          </p:nvPr>
        </p:nvSpPr>
        <p:spPr/>
        <p:txBody>
          <a:bodyPr/>
          <a:lstStyle/>
          <a:p>
            <a:r>
              <a:rPr lang="en-US" dirty="0"/>
              <a:t>Practical Assignment 5</a:t>
            </a:r>
            <a:endParaRPr lang="en-GB" dirty="0"/>
          </a:p>
        </p:txBody>
      </p:sp>
      <p:sp>
        <p:nvSpPr>
          <p:cNvPr id="3" name="Subtitle 2">
            <a:extLst>
              <a:ext uri="{FF2B5EF4-FFF2-40B4-BE49-F238E27FC236}">
                <a16:creationId xmlns:a16="http://schemas.microsoft.com/office/drawing/2014/main" id="{1BE8893C-7B2D-6844-3421-89D0D8AE36C7}"/>
              </a:ext>
            </a:extLst>
          </p:cNvPr>
          <p:cNvSpPr>
            <a:spLocks noGrp="1"/>
          </p:cNvSpPr>
          <p:nvPr>
            <p:ph type="subTitle" idx="1"/>
          </p:nvPr>
        </p:nvSpPr>
        <p:spPr>
          <a:xfrm>
            <a:off x="1612777" y="5202238"/>
            <a:ext cx="9144000" cy="1655762"/>
          </a:xfrm>
        </p:spPr>
        <p:txBody>
          <a:bodyPr/>
          <a:lstStyle/>
          <a:p>
            <a:r>
              <a:rPr lang="en-US" dirty="0"/>
              <a:t>By Hayley Dodkins, Jessica Bloem, </a:t>
            </a:r>
            <a:r>
              <a:rPr lang="en-US" dirty="0" err="1"/>
              <a:t>Mihail</a:t>
            </a:r>
            <a:r>
              <a:rPr lang="en-US" dirty="0"/>
              <a:t> </a:t>
            </a:r>
            <a:r>
              <a:rPr lang="en-US" dirty="0" err="1"/>
              <a:t>Dicoski</a:t>
            </a:r>
            <a:r>
              <a:rPr lang="en-US" dirty="0"/>
              <a:t>, Thando Dlamini, </a:t>
            </a:r>
            <a:r>
              <a:rPr lang="en-US" dirty="0" err="1"/>
              <a:t>Tinotenda</a:t>
            </a:r>
            <a:r>
              <a:rPr lang="en-US" dirty="0"/>
              <a:t> </a:t>
            </a:r>
            <a:r>
              <a:rPr lang="en-US" dirty="0" err="1"/>
              <a:t>Gwanyanya</a:t>
            </a:r>
            <a:r>
              <a:rPr lang="en-US" dirty="0"/>
              <a:t>, Precious Nhlapho and </a:t>
            </a:r>
            <a:r>
              <a:rPr lang="en-US" dirty="0" err="1"/>
              <a:t>Kumbi</a:t>
            </a:r>
            <a:r>
              <a:rPr lang="en-US" dirty="0"/>
              <a:t> </a:t>
            </a:r>
            <a:r>
              <a:rPr lang="en-US" dirty="0" err="1"/>
              <a:t>Shonhiwa</a:t>
            </a:r>
            <a:endParaRPr lang="en-GB" dirty="0"/>
          </a:p>
        </p:txBody>
      </p:sp>
    </p:spTree>
    <p:extLst>
      <p:ext uri="{BB962C8B-B14F-4D97-AF65-F5344CB8AC3E}">
        <p14:creationId xmlns:p14="http://schemas.microsoft.com/office/powerpoint/2010/main" val="191327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19DF-3D24-9E8F-B1E9-250133B56FD4}"/>
              </a:ext>
            </a:extLst>
          </p:cNvPr>
          <p:cNvSpPr>
            <a:spLocks noGrp="1"/>
          </p:cNvSpPr>
          <p:nvPr>
            <p:ph type="title"/>
          </p:nvPr>
        </p:nvSpPr>
        <p:spPr/>
        <p:txBody>
          <a:bodyPr/>
          <a:lstStyle/>
          <a:p>
            <a:pPr algn="ctr"/>
            <a:r>
              <a:rPr lang="en-US" dirty="0"/>
              <a:t>Wine Varietals vs. Wine Blends</a:t>
            </a:r>
            <a:endParaRPr lang="en-GB" dirty="0"/>
          </a:p>
        </p:txBody>
      </p:sp>
      <p:sp>
        <p:nvSpPr>
          <p:cNvPr id="3" name="Content Placeholder 2">
            <a:extLst>
              <a:ext uri="{FF2B5EF4-FFF2-40B4-BE49-F238E27FC236}">
                <a16:creationId xmlns:a16="http://schemas.microsoft.com/office/drawing/2014/main" id="{AF201396-7EF2-9E08-B849-F1751A3D1443}"/>
              </a:ext>
            </a:extLst>
          </p:cNvPr>
          <p:cNvSpPr>
            <a:spLocks noGrp="1"/>
          </p:cNvSpPr>
          <p:nvPr>
            <p:ph idx="1"/>
          </p:nvPr>
        </p:nvSpPr>
        <p:spPr/>
        <p:txBody>
          <a:bodyPr/>
          <a:lstStyle/>
          <a:p>
            <a:pPr marL="0" indent="0">
              <a:buNone/>
            </a:pPr>
            <a:r>
              <a:rPr lang="en-US" dirty="0"/>
              <a:t>Wines that are made from two or more types of grapes that don't meet the varietal threshold are blends. </a:t>
            </a:r>
          </a:p>
          <a:p>
            <a:pPr marL="0" indent="0">
              <a:buNone/>
            </a:pPr>
            <a:r>
              <a:rPr lang="en-US" dirty="0"/>
              <a:t>For example, a Bordeaux blend usually contains cabernet sauvignon, merlot, Malbec, and Petit Verdot.</a:t>
            </a:r>
          </a:p>
          <a:p>
            <a:pPr marL="0" indent="0">
              <a:buNone/>
            </a:pPr>
            <a:endParaRPr lang="en-US" dirty="0"/>
          </a:p>
          <a:p>
            <a:pPr marL="0" indent="0">
              <a:buNone/>
            </a:pPr>
            <a:r>
              <a:rPr lang="en-US" dirty="0"/>
              <a:t>There are an estimated 10,000 varieties of wine grapes grown around the world (Vineyard, 2023).</a:t>
            </a:r>
            <a:endParaRPr lang="en-GB" dirty="0"/>
          </a:p>
        </p:txBody>
      </p:sp>
    </p:spTree>
    <p:extLst>
      <p:ext uri="{BB962C8B-B14F-4D97-AF65-F5344CB8AC3E}">
        <p14:creationId xmlns:p14="http://schemas.microsoft.com/office/powerpoint/2010/main" val="99977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AB8-4327-CDC1-A4E7-C1412E0FD403}"/>
              </a:ext>
            </a:extLst>
          </p:cNvPr>
          <p:cNvSpPr>
            <a:spLocks noGrp="1"/>
          </p:cNvSpPr>
          <p:nvPr>
            <p:ph type="title"/>
          </p:nvPr>
        </p:nvSpPr>
        <p:spPr>
          <a:xfrm>
            <a:off x="894844" y="222531"/>
            <a:ext cx="10515600" cy="977292"/>
          </a:xfrm>
        </p:spPr>
        <p:txBody>
          <a:bodyPr>
            <a:normAutofit/>
          </a:bodyPr>
          <a:lstStyle/>
          <a:p>
            <a:pPr algn="ctr"/>
            <a:r>
              <a:rPr lang="en-GB" sz="4000" dirty="0"/>
              <a:t>Red Wine Varietals</a:t>
            </a:r>
          </a:p>
        </p:txBody>
      </p:sp>
      <p:sp>
        <p:nvSpPr>
          <p:cNvPr id="3" name="Content Placeholder 2">
            <a:extLst>
              <a:ext uri="{FF2B5EF4-FFF2-40B4-BE49-F238E27FC236}">
                <a16:creationId xmlns:a16="http://schemas.microsoft.com/office/drawing/2014/main" id="{D7125EFB-9A82-E708-4DB9-8823052FAB32}"/>
              </a:ext>
            </a:extLst>
          </p:cNvPr>
          <p:cNvSpPr>
            <a:spLocks noGrp="1"/>
          </p:cNvSpPr>
          <p:nvPr>
            <p:ph idx="1"/>
          </p:nvPr>
        </p:nvSpPr>
        <p:spPr>
          <a:xfrm>
            <a:off x="225622" y="1199824"/>
            <a:ext cx="11854045" cy="5435646"/>
          </a:xfrm>
        </p:spPr>
        <p:txBody>
          <a:bodyPr>
            <a:noAutofit/>
          </a:bodyPr>
          <a:lstStyle/>
          <a:p>
            <a:pPr marL="0" indent="0">
              <a:buNone/>
            </a:pPr>
            <a:r>
              <a:rPr lang="en-US" sz="1400" b="1" dirty="0"/>
              <a:t>1. Cabernet sauvignon: </a:t>
            </a:r>
          </a:p>
          <a:p>
            <a:pPr marL="0" indent="0">
              <a:buNone/>
            </a:pPr>
            <a:r>
              <a:rPr lang="en-US" sz="1400" dirty="0"/>
              <a:t>This varietal is high in tannins and has peppery and fruity notes (</a:t>
            </a:r>
            <a:r>
              <a:rPr lang="en-US" sz="1400" dirty="0" err="1"/>
              <a:t>Puckette</a:t>
            </a:r>
            <a:r>
              <a:rPr lang="en-US" sz="1400" dirty="0"/>
              <a:t>, </a:t>
            </a:r>
            <a:r>
              <a:rPr lang="en-US" sz="1400" dirty="0" err="1"/>
              <a:t>n.a</a:t>
            </a:r>
            <a:r>
              <a:rPr lang="en-US" sz="1400" dirty="0"/>
              <a:t>). </a:t>
            </a:r>
          </a:p>
          <a:p>
            <a:pPr marL="0" indent="0">
              <a:buNone/>
            </a:pPr>
            <a:r>
              <a:rPr lang="en-US" sz="1400" b="1" dirty="0"/>
              <a:t>2. Malbec: </a:t>
            </a:r>
          </a:p>
          <a:p>
            <a:pPr marL="0" indent="0">
              <a:buNone/>
            </a:pPr>
            <a:r>
              <a:rPr lang="en-US" sz="1400" dirty="0"/>
              <a:t>This varietal has hints of blackberry, plum, cloves, and pepper. Malbec grapes originated in France but are the predominant variety in Argentina (Critic, 2023).</a:t>
            </a:r>
          </a:p>
          <a:p>
            <a:pPr marL="0" indent="0">
              <a:buNone/>
            </a:pPr>
            <a:r>
              <a:rPr lang="en-US" sz="1400" b="1" dirty="0"/>
              <a:t>3. Merlot: </a:t>
            </a:r>
          </a:p>
          <a:p>
            <a:pPr marL="0" indent="0">
              <a:buNone/>
            </a:pPr>
            <a:r>
              <a:rPr lang="en-US" sz="1400" dirty="0"/>
              <a:t>Merlot wines have deep fruity flavors such as blackberry, plum, black cherry, and black currant. In warm climates like Chile, merlots tend to have a higher alcohol content (Critic, 2023).</a:t>
            </a:r>
          </a:p>
          <a:p>
            <a:pPr marL="0" indent="0">
              <a:buNone/>
            </a:pPr>
            <a:r>
              <a:rPr lang="en-US" sz="1400" b="1" dirty="0"/>
              <a:t>4. Pinot noir: </a:t>
            </a:r>
          </a:p>
          <a:p>
            <a:pPr marL="0" indent="0">
              <a:buNone/>
            </a:pPr>
            <a:r>
              <a:rPr lang="en-US" sz="1400" dirty="0"/>
              <a:t>This red wine has notes of red fruit, such as strawberry, cherry, and cranberry. Pinot noir is a versatile grape variety that winemakers also used to make white wine, rosé wine, and sparkling wine (</a:t>
            </a:r>
            <a:r>
              <a:rPr lang="en-US" sz="1400" dirty="0" err="1"/>
              <a:t>Puckette</a:t>
            </a:r>
            <a:r>
              <a:rPr lang="en-US" sz="1400" dirty="0"/>
              <a:t>, </a:t>
            </a:r>
            <a:r>
              <a:rPr lang="en-US" sz="1400" dirty="0" err="1"/>
              <a:t>n.a</a:t>
            </a:r>
            <a:r>
              <a:rPr lang="en-US" sz="1400" dirty="0"/>
              <a:t>). </a:t>
            </a:r>
          </a:p>
          <a:p>
            <a:pPr marL="0" indent="0">
              <a:buNone/>
            </a:pPr>
            <a:r>
              <a:rPr lang="en-US" sz="1400" b="1" dirty="0"/>
              <a:t>5. Sangiovese: </a:t>
            </a:r>
          </a:p>
          <a:p>
            <a:pPr marL="0" indent="0">
              <a:buNone/>
            </a:pPr>
            <a:r>
              <a:rPr lang="en-US" sz="1400" dirty="0"/>
              <a:t>Sangiovese varietals have hints of raspberry and licorice. Producers commonly blend the black Sangiovese grape with other varietals in Chianti, an Italian Tuscan wine blend (Critic, 2023).</a:t>
            </a:r>
          </a:p>
          <a:p>
            <a:pPr marL="0" indent="0">
              <a:buNone/>
            </a:pPr>
            <a:r>
              <a:rPr lang="en-US" sz="1400" b="1" dirty="0"/>
              <a:t>6. Syrah: </a:t>
            </a:r>
          </a:p>
          <a:p>
            <a:pPr marL="0" indent="0">
              <a:buNone/>
            </a:pPr>
            <a:r>
              <a:rPr lang="en-US" sz="1400" dirty="0"/>
              <a:t>This red grape goes by ”Syrah” in the French Rhône Valley and “Shiraz” in Australia. Due to regional differences, </a:t>
            </a:r>
            <a:r>
              <a:rPr lang="en-US" sz="1400" dirty="0" err="1"/>
              <a:t>syrahs</a:t>
            </a:r>
            <a:r>
              <a:rPr lang="en-US" sz="1400" dirty="0"/>
              <a:t> from Italy and France are more acidic and have earthy tones with herbaceous aromas. New World </a:t>
            </a:r>
            <a:r>
              <a:rPr lang="en-US" sz="1400" dirty="0" err="1"/>
              <a:t>syrahs</a:t>
            </a:r>
            <a:r>
              <a:rPr lang="en-US" sz="1400" dirty="0"/>
              <a:t> tend to be fruit-forward with hints of spice (</a:t>
            </a:r>
            <a:r>
              <a:rPr lang="en-US" sz="1400" dirty="0" err="1"/>
              <a:t>Puckette</a:t>
            </a:r>
            <a:r>
              <a:rPr lang="en-US" sz="1400" dirty="0"/>
              <a:t>, </a:t>
            </a:r>
            <a:r>
              <a:rPr lang="en-US" sz="1400" dirty="0" err="1"/>
              <a:t>n.a</a:t>
            </a:r>
            <a:r>
              <a:rPr lang="en-US" sz="1400" dirty="0"/>
              <a:t>). </a:t>
            </a:r>
          </a:p>
          <a:p>
            <a:pPr marL="0" indent="0">
              <a:buNone/>
            </a:pPr>
            <a:r>
              <a:rPr lang="en-US" sz="1400" b="1" dirty="0"/>
              <a:t>7. Zinfandel: </a:t>
            </a:r>
          </a:p>
          <a:p>
            <a:pPr marL="0" indent="0">
              <a:buNone/>
            </a:pPr>
            <a:r>
              <a:rPr lang="en-US" sz="1400" dirty="0"/>
              <a:t>Fruity and spicy with strawberry, raspberry, cherry, and blackberry notes, zinfandel is both a red wine and a sweet rosé. Some winemakers also produce white zinfandel (</a:t>
            </a:r>
            <a:r>
              <a:rPr lang="en-US" sz="1400" dirty="0" err="1"/>
              <a:t>Puckette</a:t>
            </a:r>
            <a:r>
              <a:rPr lang="en-US" sz="1400" dirty="0"/>
              <a:t>, </a:t>
            </a:r>
            <a:r>
              <a:rPr lang="en-US" sz="1400" dirty="0" err="1"/>
              <a:t>n.a</a:t>
            </a:r>
            <a:r>
              <a:rPr lang="en-US" sz="1400" dirty="0"/>
              <a:t>). </a:t>
            </a:r>
            <a:endParaRPr lang="en-GB" sz="1400" dirty="0"/>
          </a:p>
        </p:txBody>
      </p:sp>
    </p:spTree>
    <p:extLst>
      <p:ext uri="{BB962C8B-B14F-4D97-AF65-F5344CB8AC3E}">
        <p14:creationId xmlns:p14="http://schemas.microsoft.com/office/powerpoint/2010/main" val="18071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55FD-211D-57BC-64F0-617771A53A9E}"/>
              </a:ext>
            </a:extLst>
          </p:cNvPr>
          <p:cNvSpPr>
            <a:spLocks noGrp="1"/>
          </p:cNvSpPr>
          <p:nvPr>
            <p:ph type="title"/>
          </p:nvPr>
        </p:nvSpPr>
        <p:spPr>
          <a:xfrm>
            <a:off x="838200" y="0"/>
            <a:ext cx="10515600" cy="1325563"/>
          </a:xfrm>
        </p:spPr>
        <p:txBody>
          <a:bodyPr/>
          <a:lstStyle/>
          <a:p>
            <a:pPr algn="ctr"/>
            <a:r>
              <a:rPr lang="en-GB" dirty="0"/>
              <a:t>White Wine Varietals</a:t>
            </a:r>
          </a:p>
        </p:txBody>
      </p:sp>
      <p:sp>
        <p:nvSpPr>
          <p:cNvPr id="3" name="Content Placeholder 2">
            <a:extLst>
              <a:ext uri="{FF2B5EF4-FFF2-40B4-BE49-F238E27FC236}">
                <a16:creationId xmlns:a16="http://schemas.microsoft.com/office/drawing/2014/main" id="{4E196B19-3F32-C201-185C-65F6F1274170}"/>
              </a:ext>
            </a:extLst>
          </p:cNvPr>
          <p:cNvSpPr>
            <a:spLocks noGrp="1"/>
          </p:cNvSpPr>
          <p:nvPr>
            <p:ph idx="1"/>
          </p:nvPr>
        </p:nvSpPr>
        <p:spPr>
          <a:xfrm>
            <a:off x="190837" y="1167897"/>
            <a:ext cx="11693665" cy="5580861"/>
          </a:xfrm>
        </p:spPr>
        <p:txBody>
          <a:bodyPr>
            <a:normAutofit fontScale="55000" lnSpcReduction="20000"/>
          </a:bodyPr>
          <a:lstStyle/>
          <a:p>
            <a:pPr marL="0" indent="0">
              <a:buNone/>
            </a:pPr>
            <a:r>
              <a:rPr lang="en-US" sz="3000" b="1" dirty="0"/>
              <a:t>1. Chardonnay: </a:t>
            </a:r>
          </a:p>
          <a:p>
            <a:pPr marL="0" indent="0">
              <a:buNone/>
            </a:pPr>
            <a:r>
              <a:rPr lang="en-US" sz="3000" dirty="0"/>
              <a:t>This full-bodied varietal has hints of pear, apple, tropical fruit, and vanilla. Wine producers make chardonnay in many parts of the world, though its roots trace to Burgundy (</a:t>
            </a:r>
            <a:r>
              <a:rPr lang="en-US" sz="3000" dirty="0" err="1"/>
              <a:t>Puckette</a:t>
            </a:r>
            <a:r>
              <a:rPr lang="en-US" sz="3000" dirty="0"/>
              <a:t>, </a:t>
            </a:r>
            <a:r>
              <a:rPr lang="en-US" sz="3000" dirty="0" err="1"/>
              <a:t>n.a</a:t>
            </a:r>
            <a:r>
              <a:rPr lang="en-US" sz="3000" dirty="0"/>
              <a:t>). </a:t>
            </a:r>
          </a:p>
          <a:p>
            <a:pPr marL="0" indent="0">
              <a:buNone/>
            </a:pPr>
            <a:r>
              <a:rPr lang="en-US" sz="3000" b="1" dirty="0"/>
              <a:t>2. Chenin </a:t>
            </a:r>
            <a:r>
              <a:rPr lang="en-US" sz="3000" b="1" dirty="0" err="1"/>
              <a:t>blanc</a:t>
            </a:r>
            <a:r>
              <a:rPr lang="en-US" sz="3000" b="1" dirty="0"/>
              <a:t>: </a:t>
            </a:r>
          </a:p>
          <a:p>
            <a:pPr marL="0" indent="0">
              <a:buNone/>
            </a:pPr>
            <a:r>
              <a:rPr lang="en-US" sz="3000" dirty="0"/>
              <a:t>This grape variety originated in the Loire Valley in France and has citrus and floral notes. Producers also make Chenin </a:t>
            </a:r>
            <a:r>
              <a:rPr lang="en-US" sz="3000" dirty="0" err="1"/>
              <a:t>blanc</a:t>
            </a:r>
            <a:r>
              <a:rPr lang="en-US" sz="3000" dirty="0"/>
              <a:t> in South Africa and California (Zhang, 2023).</a:t>
            </a:r>
          </a:p>
          <a:p>
            <a:pPr marL="0" indent="0">
              <a:buNone/>
            </a:pPr>
            <a:r>
              <a:rPr lang="en-US" sz="3000" b="1" dirty="0"/>
              <a:t>3. Muscat: </a:t>
            </a:r>
          </a:p>
          <a:p>
            <a:pPr marL="0" indent="0">
              <a:buNone/>
            </a:pPr>
            <a:r>
              <a:rPr lang="en-US" sz="3000" dirty="0"/>
              <a:t>In Italian, the Muscat family of grapes goes by “Moscato.” Moscato is a fruity, sweet wine with notes of peach, nectarine, and orange. The Piedmont region in Italy produces Moscato wines (Zhang, 2023).</a:t>
            </a:r>
          </a:p>
          <a:p>
            <a:pPr marL="0" indent="0">
              <a:buNone/>
            </a:pPr>
            <a:r>
              <a:rPr lang="en-US" sz="3000" b="1" dirty="0"/>
              <a:t>4. Pinot grigio: </a:t>
            </a:r>
          </a:p>
          <a:p>
            <a:pPr marL="0" indent="0">
              <a:buNone/>
            </a:pPr>
            <a:r>
              <a:rPr lang="en-US" sz="3000" dirty="0"/>
              <a:t>Fresh and zesty, this varietal is also known as pinot gris. It originated in Burgundy and has pear, peach, and apricot notes (</a:t>
            </a:r>
            <a:r>
              <a:rPr lang="en-US" sz="3000" dirty="0" err="1"/>
              <a:t>Puckette</a:t>
            </a:r>
            <a:r>
              <a:rPr lang="en-US" sz="3000" dirty="0"/>
              <a:t>, </a:t>
            </a:r>
            <a:r>
              <a:rPr lang="en-US" sz="3000" dirty="0" err="1"/>
              <a:t>n.a</a:t>
            </a:r>
            <a:r>
              <a:rPr lang="en-US" sz="3000" dirty="0"/>
              <a:t>). </a:t>
            </a:r>
          </a:p>
          <a:p>
            <a:pPr marL="0" indent="0">
              <a:buNone/>
            </a:pPr>
            <a:r>
              <a:rPr lang="en-US" sz="3000" b="1" dirty="0"/>
              <a:t>5. Riesling: </a:t>
            </a:r>
          </a:p>
          <a:p>
            <a:pPr marL="0" indent="0">
              <a:buNone/>
            </a:pPr>
            <a:r>
              <a:rPr lang="en-US" sz="3000" dirty="0"/>
              <a:t>Highly acidic with fruit flavors such as nectarine, apple, and pear, this white grape originated in the Rhine region of Germany (</a:t>
            </a:r>
            <a:r>
              <a:rPr lang="en-US" sz="3000" dirty="0" err="1"/>
              <a:t>Puckette</a:t>
            </a:r>
            <a:r>
              <a:rPr lang="en-US" sz="3000" dirty="0"/>
              <a:t>, </a:t>
            </a:r>
            <a:r>
              <a:rPr lang="en-US" sz="3000" dirty="0" err="1"/>
              <a:t>n.a</a:t>
            </a:r>
            <a:r>
              <a:rPr lang="en-US" sz="3000" dirty="0"/>
              <a:t>). </a:t>
            </a:r>
          </a:p>
          <a:p>
            <a:pPr marL="0" indent="0">
              <a:buNone/>
            </a:pPr>
            <a:r>
              <a:rPr lang="en-US" sz="3000" b="1" dirty="0"/>
              <a:t>6. Sauvignon </a:t>
            </a:r>
            <a:r>
              <a:rPr lang="en-US" sz="3000" b="1" dirty="0" err="1"/>
              <a:t>blanc</a:t>
            </a:r>
            <a:r>
              <a:rPr lang="en-US" sz="3000" b="1" dirty="0"/>
              <a:t>: </a:t>
            </a:r>
          </a:p>
          <a:p>
            <a:pPr marL="0" indent="0">
              <a:buNone/>
            </a:pPr>
            <a:r>
              <a:rPr lang="en-US" sz="3000" dirty="0"/>
              <a:t>Fresh and crisp, with high levels of acidity, sauvignon </a:t>
            </a:r>
            <a:r>
              <a:rPr lang="en-US" sz="3000" dirty="0" err="1"/>
              <a:t>blanc</a:t>
            </a:r>
            <a:r>
              <a:rPr lang="en-US" sz="3000" dirty="0"/>
              <a:t> has notes of grapefruit, white peach, and passion fruit. In California, it's sometimes called </a:t>
            </a:r>
            <a:r>
              <a:rPr lang="en-US" sz="3000" dirty="0" err="1"/>
              <a:t>fumé</a:t>
            </a:r>
            <a:r>
              <a:rPr lang="en-US" sz="3000" dirty="0"/>
              <a:t> </a:t>
            </a:r>
            <a:r>
              <a:rPr lang="en-US" sz="3000" dirty="0" err="1"/>
              <a:t>blanc</a:t>
            </a:r>
            <a:r>
              <a:rPr lang="en-US" sz="3000" dirty="0"/>
              <a:t> because of oak aging in the winemaking process (</a:t>
            </a:r>
            <a:r>
              <a:rPr lang="en-US" sz="3000" dirty="0" err="1"/>
              <a:t>Puckette</a:t>
            </a:r>
            <a:r>
              <a:rPr lang="en-US" sz="3000" dirty="0"/>
              <a:t>, </a:t>
            </a:r>
            <a:r>
              <a:rPr lang="en-US" sz="3000" dirty="0" err="1"/>
              <a:t>n.a</a:t>
            </a:r>
            <a:r>
              <a:rPr lang="en-US" sz="3000" dirty="0"/>
              <a:t>). </a:t>
            </a:r>
          </a:p>
          <a:p>
            <a:pPr marL="0" indent="0">
              <a:buNone/>
            </a:pPr>
            <a:r>
              <a:rPr lang="en-US" sz="3000" b="1" dirty="0"/>
              <a:t>7. Viognier: </a:t>
            </a:r>
          </a:p>
          <a:p>
            <a:pPr marL="0" indent="0">
              <a:buNone/>
            </a:pPr>
            <a:r>
              <a:rPr lang="en-US" sz="3000" dirty="0"/>
              <a:t>This aromatic, full-bodied varietal has hints of rose petal, tangerine, and citrus. While Viognier is grown in North America and New Zealand, it originated in the Rhone Valley and is the only grape used in </a:t>
            </a:r>
            <a:r>
              <a:rPr lang="en-US" sz="3000" dirty="0" err="1"/>
              <a:t>Condrieu</a:t>
            </a:r>
            <a:r>
              <a:rPr lang="en-US" sz="3000" dirty="0"/>
              <a:t> wine (Zhang, 2023).</a:t>
            </a:r>
          </a:p>
          <a:p>
            <a:pPr marL="0" indent="0">
              <a:buNone/>
            </a:pPr>
            <a:endParaRPr lang="en-GB" dirty="0"/>
          </a:p>
        </p:txBody>
      </p:sp>
    </p:spTree>
    <p:extLst>
      <p:ext uri="{BB962C8B-B14F-4D97-AF65-F5344CB8AC3E}">
        <p14:creationId xmlns:p14="http://schemas.microsoft.com/office/powerpoint/2010/main" val="428744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02C-E17B-6088-8211-70BA5E8C125D}"/>
              </a:ext>
            </a:extLst>
          </p:cNvPr>
          <p:cNvSpPr>
            <a:spLocks noGrp="1"/>
          </p:cNvSpPr>
          <p:nvPr>
            <p:ph type="title"/>
          </p:nvPr>
        </p:nvSpPr>
        <p:spPr/>
        <p:txBody>
          <a:bodyPr/>
          <a:lstStyle/>
          <a:p>
            <a:pPr algn="ctr"/>
            <a:r>
              <a:rPr lang="en-GB" dirty="0"/>
              <a:t>Wine Regions</a:t>
            </a:r>
          </a:p>
        </p:txBody>
      </p:sp>
      <p:sp>
        <p:nvSpPr>
          <p:cNvPr id="3" name="Content Placeholder 2">
            <a:extLst>
              <a:ext uri="{FF2B5EF4-FFF2-40B4-BE49-F238E27FC236}">
                <a16:creationId xmlns:a16="http://schemas.microsoft.com/office/drawing/2014/main" id="{29FF9A40-E2CF-FE34-F785-5AFBEB4F60C6}"/>
              </a:ext>
            </a:extLst>
          </p:cNvPr>
          <p:cNvSpPr>
            <a:spLocks noGrp="1"/>
          </p:cNvSpPr>
          <p:nvPr>
            <p:ph idx="1"/>
          </p:nvPr>
        </p:nvSpPr>
        <p:spPr>
          <a:xfrm>
            <a:off x="195404" y="1807519"/>
            <a:ext cx="11764224" cy="4351338"/>
          </a:xfrm>
        </p:spPr>
        <p:txBody>
          <a:bodyPr>
            <a:normAutofit fontScale="77500" lnSpcReduction="20000"/>
          </a:bodyPr>
          <a:lstStyle/>
          <a:p>
            <a:pPr marL="0" indent="0">
              <a:buNone/>
            </a:pPr>
            <a:r>
              <a:rPr lang="en-US" dirty="0"/>
              <a:t>South Africa is know to produce some of the most unique wines due to its soil resulting in bold red and white wines.</a:t>
            </a:r>
          </a:p>
          <a:p>
            <a:pPr marL="0" indent="0">
              <a:buNone/>
            </a:pPr>
            <a:endParaRPr lang="en-US" dirty="0"/>
          </a:p>
          <a:p>
            <a:pPr marL="0" indent="0">
              <a:buNone/>
            </a:pPr>
            <a:r>
              <a:rPr lang="en-US" dirty="0"/>
              <a:t>Most South African wines come from the Western Cape with the exception of Lower Orange River and Douglas in the Northern Cape (Folly, </a:t>
            </a:r>
            <a:r>
              <a:rPr lang="en-US" dirty="0" err="1"/>
              <a:t>n.d</a:t>
            </a:r>
            <a:r>
              <a:rPr lang="en-US" dirty="0"/>
              <a:t>).</a:t>
            </a:r>
          </a:p>
          <a:p>
            <a:pPr marL="0" indent="0">
              <a:buNone/>
            </a:pPr>
            <a:endParaRPr lang="en-US" dirty="0"/>
          </a:p>
          <a:p>
            <a:pPr marL="0" indent="0">
              <a:buNone/>
            </a:pPr>
            <a:r>
              <a:rPr lang="en-US" dirty="0"/>
              <a:t>The Western Cape has a hot climate making it a great location to produce bold red wines such as Syrah, Pinotage, and Cabernet.</a:t>
            </a:r>
          </a:p>
          <a:p>
            <a:pPr marL="0" indent="0">
              <a:buNone/>
            </a:pPr>
            <a:endParaRPr lang="en-US" dirty="0"/>
          </a:p>
          <a:p>
            <a:pPr marL="0" indent="0">
              <a:buNone/>
            </a:pPr>
            <a:r>
              <a:rPr lang="en-US" dirty="0"/>
              <a:t>The cooler climate found in the Cape South Coast is great for the production of Chardonnay and Sémillon. </a:t>
            </a:r>
          </a:p>
          <a:p>
            <a:pPr marL="0" indent="0">
              <a:buNone/>
            </a:pPr>
            <a:endParaRPr lang="en-US" dirty="0"/>
          </a:p>
          <a:p>
            <a:pPr marL="0" indent="0">
              <a:buNone/>
            </a:pPr>
            <a:r>
              <a:rPr lang="en-US" dirty="0"/>
              <a:t>Wine regions in the Western Cape include Stellenbosch, Paarl, and </a:t>
            </a:r>
            <a:r>
              <a:rPr lang="en-US" dirty="0" err="1"/>
              <a:t>Swartland</a:t>
            </a:r>
            <a:r>
              <a:rPr lang="en-US" dirty="0"/>
              <a:t> (Folly, </a:t>
            </a:r>
            <a:r>
              <a:rPr lang="en-US" dirty="0" err="1"/>
              <a:t>n.d</a:t>
            </a:r>
            <a:r>
              <a:rPr lang="en-US" dirty="0"/>
              <a:t>).</a:t>
            </a:r>
          </a:p>
        </p:txBody>
      </p:sp>
    </p:spTree>
    <p:extLst>
      <p:ext uri="{BB962C8B-B14F-4D97-AF65-F5344CB8AC3E}">
        <p14:creationId xmlns:p14="http://schemas.microsoft.com/office/powerpoint/2010/main" val="355902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C58A-2E9F-826B-E716-329A04FC78B9}"/>
              </a:ext>
            </a:extLst>
          </p:cNvPr>
          <p:cNvSpPr>
            <a:spLocks noGrp="1"/>
          </p:cNvSpPr>
          <p:nvPr>
            <p:ph type="title"/>
          </p:nvPr>
        </p:nvSpPr>
        <p:spPr/>
        <p:txBody>
          <a:bodyPr/>
          <a:lstStyle/>
          <a:p>
            <a:r>
              <a:rPr lang="en-GB" dirty="0"/>
              <a:t>Information for A Wine Tourist</a:t>
            </a:r>
          </a:p>
        </p:txBody>
      </p:sp>
      <p:sp>
        <p:nvSpPr>
          <p:cNvPr id="3" name="Content Placeholder 2">
            <a:extLst>
              <a:ext uri="{FF2B5EF4-FFF2-40B4-BE49-F238E27FC236}">
                <a16:creationId xmlns:a16="http://schemas.microsoft.com/office/drawing/2014/main" id="{FF2683B9-DD9A-AA5B-6F72-2D5C3131025F}"/>
              </a:ext>
            </a:extLst>
          </p:cNvPr>
          <p:cNvSpPr>
            <a:spLocks noGrp="1"/>
          </p:cNvSpPr>
          <p:nvPr>
            <p:ph idx="1"/>
          </p:nvPr>
        </p:nvSpPr>
        <p:spPr/>
        <p:txBody>
          <a:bodyPr/>
          <a:lstStyle/>
          <a:p>
            <a:pPr marL="0" indent="0">
              <a:buNone/>
            </a:pPr>
            <a:r>
              <a:rPr lang="en-US" b="1" dirty="0"/>
              <a:t>What is wine tourism?</a:t>
            </a:r>
          </a:p>
          <a:p>
            <a:pPr marL="0" indent="0">
              <a:buNone/>
            </a:pPr>
            <a:r>
              <a:rPr lang="en-US" dirty="0"/>
              <a:t>Also known as </a:t>
            </a:r>
            <a:r>
              <a:rPr lang="en-US" dirty="0" err="1"/>
              <a:t>enotourism</a:t>
            </a:r>
            <a:r>
              <a:rPr lang="en-US" dirty="0"/>
              <a:t> and </a:t>
            </a:r>
            <a:r>
              <a:rPr lang="en-US" dirty="0" err="1"/>
              <a:t>vinitourism</a:t>
            </a:r>
            <a:r>
              <a:rPr lang="en-US" dirty="0"/>
              <a:t>, it is a branch of food tourism which is primarily focused on wine and its consumption. </a:t>
            </a:r>
          </a:p>
          <a:p>
            <a:pPr marL="0" indent="0">
              <a:buNone/>
            </a:pPr>
            <a:r>
              <a:rPr lang="en-US" dirty="0"/>
              <a:t>It is all about getting to know about different types of wine around the world, learning about it as you are traveling. </a:t>
            </a:r>
          </a:p>
          <a:p>
            <a:pPr marL="0" indent="0">
              <a:buNone/>
            </a:pPr>
            <a:r>
              <a:rPr lang="en-US" dirty="0"/>
              <a:t>There are a multitude of activities that a wine tourist would partake in, one of them being vineyard and winery tours, which are meant to show tourists the how wine is produced and to taste the wine. </a:t>
            </a:r>
          </a:p>
          <a:p>
            <a:pPr marL="0" indent="0">
              <a:buNone/>
            </a:pPr>
            <a:endParaRPr lang="en-GB" dirty="0"/>
          </a:p>
        </p:txBody>
      </p:sp>
    </p:spTree>
    <p:extLst>
      <p:ext uri="{BB962C8B-B14F-4D97-AF65-F5344CB8AC3E}">
        <p14:creationId xmlns:p14="http://schemas.microsoft.com/office/powerpoint/2010/main" val="321392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05C5A-7592-0EFF-B60B-5B25FCC43EBA}"/>
              </a:ext>
            </a:extLst>
          </p:cNvPr>
          <p:cNvSpPr>
            <a:spLocks noGrp="1"/>
          </p:cNvSpPr>
          <p:nvPr>
            <p:ph idx="1"/>
          </p:nvPr>
        </p:nvSpPr>
        <p:spPr/>
        <p:txBody>
          <a:bodyPr>
            <a:normAutofit fontScale="92500"/>
          </a:bodyPr>
          <a:lstStyle/>
          <a:p>
            <a:pPr marL="0" indent="0">
              <a:buNone/>
            </a:pPr>
            <a:r>
              <a:rPr lang="en-US" b="1" dirty="0"/>
              <a:t>The Benefits of wine tourism</a:t>
            </a:r>
          </a:p>
          <a:p>
            <a:pPr marL="0" indent="0">
              <a:buNone/>
            </a:pPr>
            <a:r>
              <a:rPr lang="en-US" dirty="0"/>
              <a:t>Wine tourism has brought a massive positive impact on the wine industry, becoming a source of alternative income, helping winemakers and wineries to become more profitable. </a:t>
            </a:r>
          </a:p>
          <a:p>
            <a:pPr marL="0" indent="0">
              <a:buNone/>
            </a:pPr>
            <a:r>
              <a:rPr lang="en-US" dirty="0"/>
              <a:t>It has also become a place to allow people who share their passion with people who will appreciate it. </a:t>
            </a:r>
          </a:p>
          <a:p>
            <a:pPr marL="0" indent="0">
              <a:buNone/>
            </a:pPr>
            <a:r>
              <a:rPr lang="en-US" dirty="0"/>
              <a:t>It has become a place for people to experience new and different wines and provided a platform for people to visit different wineries from their regulars. </a:t>
            </a:r>
          </a:p>
          <a:p>
            <a:pPr marL="0" indent="0">
              <a:buNone/>
            </a:pPr>
            <a:r>
              <a:rPr lang="en-US" dirty="0"/>
              <a:t>It has also provide the opportunity for people to learn more about wine, winemaking and wineries.</a:t>
            </a:r>
          </a:p>
          <a:p>
            <a:pPr marL="0" indent="0">
              <a:buNone/>
            </a:pPr>
            <a:endParaRPr lang="en-GB" dirty="0"/>
          </a:p>
        </p:txBody>
      </p:sp>
      <p:sp>
        <p:nvSpPr>
          <p:cNvPr id="4" name="Title 1">
            <a:extLst>
              <a:ext uri="{FF2B5EF4-FFF2-40B4-BE49-F238E27FC236}">
                <a16:creationId xmlns:a16="http://schemas.microsoft.com/office/drawing/2014/main" id="{602426C9-6E91-A2C7-1668-024FDCDD47B9}"/>
              </a:ext>
            </a:extLst>
          </p:cNvPr>
          <p:cNvSpPr>
            <a:spLocks noGrp="1"/>
          </p:cNvSpPr>
          <p:nvPr>
            <p:ph type="title"/>
          </p:nvPr>
        </p:nvSpPr>
        <p:spPr>
          <a:xfrm>
            <a:off x="838200" y="365125"/>
            <a:ext cx="10515600" cy="1325563"/>
          </a:xfrm>
        </p:spPr>
        <p:txBody>
          <a:bodyPr/>
          <a:lstStyle/>
          <a:p>
            <a:r>
              <a:rPr lang="en-GB" dirty="0"/>
              <a:t>Information for A Wine Tourist</a:t>
            </a:r>
          </a:p>
        </p:txBody>
      </p:sp>
    </p:spTree>
    <p:extLst>
      <p:ext uri="{BB962C8B-B14F-4D97-AF65-F5344CB8AC3E}">
        <p14:creationId xmlns:p14="http://schemas.microsoft.com/office/powerpoint/2010/main" val="221492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D3B7-3105-B7AB-59DE-A28743CAC04D}"/>
              </a:ext>
            </a:extLst>
          </p:cNvPr>
          <p:cNvSpPr>
            <a:spLocks noGrp="1"/>
          </p:cNvSpPr>
          <p:nvPr>
            <p:ph type="title"/>
          </p:nvPr>
        </p:nvSpPr>
        <p:spPr/>
        <p:txBody>
          <a:bodyPr/>
          <a:lstStyle/>
          <a:p>
            <a:r>
              <a:rPr lang="en-US" dirty="0"/>
              <a:t>Bibliography for Research</a:t>
            </a:r>
            <a:endParaRPr lang="en-GB" dirty="0"/>
          </a:p>
        </p:txBody>
      </p:sp>
      <p:sp>
        <p:nvSpPr>
          <p:cNvPr id="3" name="Content Placeholder 2">
            <a:extLst>
              <a:ext uri="{FF2B5EF4-FFF2-40B4-BE49-F238E27FC236}">
                <a16:creationId xmlns:a16="http://schemas.microsoft.com/office/drawing/2014/main" id="{A15284EF-96D8-6EA2-5975-D9576DB31D0A}"/>
              </a:ext>
            </a:extLst>
          </p:cNvPr>
          <p:cNvSpPr>
            <a:spLocks noGrp="1"/>
          </p:cNvSpPr>
          <p:nvPr>
            <p:ph idx="1"/>
          </p:nvPr>
        </p:nvSpPr>
        <p:spPr>
          <a:xfrm>
            <a:off x="657131" y="1472540"/>
            <a:ext cx="10515600" cy="4667250"/>
          </a:xfrm>
        </p:spPr>
        <p:txBody>
          <a:bodyPr>
            <a:normAutofit fontScale="40000" lnSpcReduction="20000"/>
          </a:bodyPr>
          <a:lstStyle/>
          <a:p>
            <a:pPr marL="0" indent="0">
              <a:buNone/>
            </a:pPr>
            <a:r>
              <a:rPr lang="en-US" dirty="0"/>
              <a:t>Gillen, K. (2022, 07 26). 7 Types of Wine to Know (Even If You’re Just a Casual Drinker). Retrieved from Pure Wow: </a:t>
            </a:r>
            <a:r>
              <a:rPr lang="en-US" dirty="0">
                <a:hlinkClick r:id="rId2"/>
              </a:rPr>
              <a:t>https://www.purewow.com/food/types-of-wine</a:t>
            </a:r>
            <a:r>
              <a:rPr lang="en-US" dirty="0"/>
              <a:t> [Accessed 15 May 2023].</a:t>
            </a:r>
          </a:p>
          <a:p>
            <a:pPr marL="0" indent="0">
              <a:buNone/>
            </a:pPr>
            <a:r>
              <a:rPr lang="en-US" dirty="0"/>
              <a:t>Jordan, D. (2019, 01 21). Wine 101: What Are the Different Types of Wine? Retrieved from </a:t>
            </a:r>
            <a:r>
              <a:rPr lang="en-US" dirty="0" err="1"/>
              <a:t>corkbeard</a:t>
            </a:r>
            <a:r>
              <a:rPr lang="en-US" dirty="0"/>
              <a:t>: </a:t>
            </a:r>
            <a:r>
              <a:rPr lang="en-US" dirty="0">
                <a:hlinkClick r:id="rId3"/>
              </a:rPr>
              <a:t>https://corkbeard.com/blogs/news/wine-101-what-are-the-different-types-of-wine</a:t>
            </a:r>
            <a:r>
              <a:rPr lang="en-US" dirty="0"/>
              <a:t> [Accessed 15 May 2023].</a:t>
            </a:r>
          </a:p>
          <a:p>
            <a:pPr marL="0" indent="0">
              <a:buNone/>
            </a:pPr>
            <a:r>
              <a:rPr lang="en-US" dirty="0"/>
              <a:t>Virgin Wines. (n.d.). Quick Guide to Red Wine. Retrieved from Virgin Wines: </a:t>
            </a:r>
            <a:r>
              <a:rPr lang="en-US" dirty="0">
                <a:hlinkClick r:id="rId4"/>
              </a:rPr>
              <a:t>https://www.virginwines.co.uk/hub/wine-guide/wine-basics/quick-guide-to-red-wine/</a:t>
            </a:r>
            <a:r>
              <a:rPr lang="en-US" dirty="0"/>
              <a:t> [Accessed 15 May 2023].</a:t>
            </a:r>
          </a:p>
          <a:p>
            <a:pPr marL="0" indent="0">
              <a:buNone/>
            </a:pPr>
            <a:r>
              <a:rPr lang="en-US" dirty="0"/>
              <a:t>Critic, V. (</a:t>
            </a:r>
            <a:r>
              <a:rPr lang="en-US" dirty="0" err="1"/>
              <a:t>n.d</a:t>
            </a:r>
            <a:r>
              <a:rPr lang="en-US" dirty="0"/>
              <a:t>). Red Wine Types. Retrieved from Vino Critic: </a:t>
            </a:r>
            <a:r>
              <a:rPr lang="en-US" dirty="0">
                <a:hlinkClick r:id="rId5"/>
              </a:rPr>
              <a:t>https://vinocritic.com/category/types-of-wine/red-wine-types/</a:t>
            </a:r>
            <a:r>
              <a:rPr lang="en-US" dirty="0"/>
              <a:t> [Accessed 15 May 2023].</a:t>
            </a:r>
          </a:p>
          <a:p>
            <a:pPr marL="0" indent="0">
              <a:buNone/>
            </a:pPr>
            <a:r>
              <a:rPr lang="en-US" dirty="0"/>
              <a:t>Folly, W. (</a:t>
            </a:r>
            <a:r>
              <a:rPr lang="en-US" dirty="0" err="1"/>
              <a:t>n.d</a:t>
            </a:r>
            <a:r>
              <a:rPr lang="en-US" dirty="0"/>
              <a:t>). WINE REGIONS. Retrieved from Wine Folly: </a:t>
            </a:r>
            <a:r>
              <a:rPr lang="en-US" dirty="0">
                <a:hlinkClick r:id="rId6"/>
              </a:rPr>
              <a:t>https://winefolly.com/wine-regions/south-africa/</a:t>
            </a:r>
            <a:r>
              <a:rPr lang="en-US" dirty="0"/>
              <a:t> [Accessed 15 May 2023].</a:t>
            </a:r>
          </a:p>
          <a:p>
            <a:pPr marL="0" indent="0">
              <a:buNone/>
            </a:pPr>
            <a:r>
              <a:rPr lang="en-US" dirty="0" err="1"/>
              <a:t>Puckette</a:t>
            </a:r>
            <a:r>
              <a:rPr lang="en-US" dirty="0"/>
              <a:t>, M. (</a:t>
            </a:r>
            <a:r>
              <a:rPr lang="en-US" dirty="0" err="1"/>
              <a:t>n.d</a:t>
            </a:r>
            <a:r>
              <a:rPr lang="en-US" dirty="0"/>
              <a:t>). Common Types of Wine (the top varieties). Retrieved from Wine Folly: </a:t>
            </a:r>
            <a:r>
              <a:rPr lang="en-US" dirty="0">
                <a:hlinkClick r:id="rId7"/>
              </a:rPr>
              <a:t>https://winefolly.com/deep-dive/common-types-of-wine/</a:t>
            </a:r>
            <a:r>
              <a:rPr lang="en-US" dirty="0"/>
              <a:t> [Accessed 15 May 2023].</a:t>
            </a:r>
          </a:p>
          <a:p>
            <a:pPr marL="0" indent="0">
              <a:buNone/>
            </a:pPr>
            <a:r>
              <a:rPr lang="en-US" dirty="0"/>
              <a:t>Vineyard, O. E. (</a:t>
            </a:r>
            <a:r>
              <a:rPr lang="en-US" dirty="0" err="1"/>
              <a:t>n.d</a:t>
            </a:r>
            <a:r>
              <a:rPr lang="en-US" dirty="0"/>
              <a:t>). Understanding the 10 most popular wine grape varieties. Retrieved from </a:t>
            </a:r>
            <a:r>
              <a:rPr lang="en-US" dirty="0" err="1"/>
              <a:t>Oastbrook</a:t>
            </a:r>
            <a:r>
              <a:rPr lang="en-US" dirty="0"/>
              <a:t> Estate Vineyard: </a:t>
            </a:r>
            <a:r>
              <a:rPr lang="en-US" dirty="0">
                <a:hlinkClick r:id="rId8"/>
              </a:rPr>
              <a:t>https://oastbrook.com/blog/sharing-the-knowledge/understanding-the-10-most-popular-wine-grape-varieties/#:~:text=Wine%20grapes%20are%20one%20of,the%20most%20popular%20grape%20varieties</a:t>
            </a:r>
            <a:r>
              <a:rPr lang="en-US" dirty="0"/>
              <a:t>. [Accessed 15 May 2023].</a:t>
            </a:r>
          </a:p>
          <a:p>
            <a:pPr marL="0" indent="0">
              <a:buNone/>
            </a:pPr>
            <a:r>
              <a:rPr lang="en-US" dirty="0"/>
              <a:t>Wikipedia. (</a:t>
            </a:r>
            <a:r>
              <a:rPr lang="en-US" dirty="0" err="1"/>
              <a:t>n.a</a:t>
            </a:r>
            <a:r>
              <a:rPr lang="en-US" dirty="0"/>
              <a:t>). South African wine. Retrieved from Wikipedia: </a:t>
            </a:r>
            <a:r>
              <a:rPr lang="en-US" dirty="0">
                <a:hlinkClick r:id="rId9"/>
              </a:rPr>
              <a:t>https://en.wikipedia.org/wiki/South_African_wine#:~:text=The%20seven%20wards%20of%20Stellenbosch,%2C%20Merlot%2C%20Pinotage%20and%20Shiraz</a:t>
            </a:r>
            <a:r>
              <a:rPr lang="en-US" dirty="0"/>
              <a:t> [Accessed 15 May 2023].</a:t>
            </a:r>
          </a:p>
          <a:p>
            <a:pPr marL="0" indent="0">
              <a:buNone/>
            </a:pPr>
            <a:r>
              <a:rPr lang="en-US" dirty="0"/>
              <a:t>Wines. (</a:t>
            </a:r>
            <a:r>
              <a:rPr lang="en-US" dirty="0" err="1"/>
              <a:t>n.d</a:t>
            </a:r>
            <a:r>
              <a:rPr lang="en-US" dirty="0"/>
              <a:t>). WINE VARIETALS A-Z. Retrieved from Wines: </a:t>
            </a:r>
            <a:r>
              <a:rPr lang="en-US" dirty="0">
                <a:hlinkClick r:id="rId10"/>
              </a:rPr>
              <a:t>https://www.wines.com/wine-varietals/</a:t>
            </a:r>
            <a:r>
              <a:rPr lang="en-US" dirty="0"/>
              <a:t> [Accessed 15 May 2023].</a:t>
            </a:r>
          </a:p>
          <a:p>
            <a:pPr marL="0" indent="0">
              <a:buNone/>
            </a:pPr>
            <a:r>
              <a:rPr lang="en-US" dirty="0"/>
              <a:t>Zhang, A. (</a:t>
            </a:r>
            <a:r>
              <a:rPr lang="en-US" dirty="0" err="1"/>
              <a:t>n.d</a:t>
            </a:r>
            <a:r>
              <a:rPr lang="en-US" dirty="0"/>
              <a:t>). 20 Most Popular White Wine Grapes in the World. Retrieved from Vino Vest: </a:t>
            </a:r>
            <a:r>
              <a:rPr lang="en-US" dirty="0">
                <a:hlinkClick r:id="rId11"/>
              </a:rPr>
              <a:t>https://www.vinovest.co/blog/white-wine-grapes</a:t>
            </a:r>
            <a:r>
              <a:rPr lang="en-US" dirty="0"/>
              <a:t> [Accessed 15 May 2023].</a:t>
            </a:r>
          </a:p>
          <a:p>
            <a:pPr marL="0" indent="0">
              <a:buNone/>
            </a:pPr>
            <a:r>
              <a:rPr lang="en-US" dirty="0"/>
              <a:t>Wine Folly. (2016). Reality of Wine Prices (What You Get For What You Spend). [online] Available at: </a:t>
            </a:r>
            <a:r>
              <a:rPr lang="en-US" dirty="0">
                <a:hlinkClick r:id="rId12"/>
              </a:rPr>
              <a:t>https://winefolly.com/lifestyle/reality-of-wine-prices-what-you-get-for-what-you-spend/</a:t>
            </a:r>
            <a:r>
              <a:rPr lang="en-US" dirty="0"/>
              <a:t> [Accessed 15 May 2023]. [Accessed 15 May 2023].</a:t>
            </a:r>
          </a:p>
          <a:p>
            <a:pPr marL="0" indent="0">
              <a:buNone/>
            </a:pPr>
            <a:r>
              <a:rPr lang="en-US" dirty="0"/>
              <a:t>Wine-Searcher. (n.d.). What are Wine Scores? [online] Available at: </a:t>
            </a:r>
            <a:r>
              <a:rPr lang="en-US" dirty="0">
                <a:hlinkClick r:id="rId13"/>
              </a:rPr>
              <a:t>https://www.wine-searcher.com/wine-scores</a:t>
            </a:r>
            <a:r>
              <a:rPr lang="en-US" dirty="0"/>
              <a:t> [Accessed 15 May 2023].</a:t>
            </a:r>
          </a:p>
          <a:p>
            <a:pPr marL="0" indent="0">
              <a:buNone/>
            </a:pPr>
            <a:r>
              <a:rPr lang="en-US" dirty="0" err="1"/>
              <a:t>Foodandroad</a:t>
            </a:r>
            <a:r>
              <a:rPr lang="en-US" dirty="0"/>
              <a:t> (2021). What Is Wine Tourism: How To Travel To The World Of Wine. [online] </a:t>
            </a:r>
            <a:r>
              <a:rPr lang="en-US" dirty="0" err="1"/>
              <a:t>Food’n</a:t>
            </a:r>
            <a:r>
              <a:rPr lang="en-US" dirty="0"/>
              <a:t> Road. Available at: </a:t>
            </a:r>
            <a:r>
              <a:rPr lang="en-US" dirty="0">
                <a:hlinkClick r:id="rId14"/>
              </a:rPr>
              <a:t>https://foodandroad.com/what-is-wine-tourism/</a:t>
            </a:r>
            <a:r>
              <a:rPr lang="en-US" dirty="0"/>
              <a:t> [Accessed 15 May 2023].</a:t>
            </a:r>
          </a:p>
          <a:p>
            <a:pPr marL="0" indent="0">
              <a:buNone/>
            </a:pPr>
            <a:r>
              <a:rPr lang="en-US" dirty="0"/>
              <a:t>www.streetdirectory.com. (n.d.). An Overview Of Wine. [online] Available at: https://www.streetdirectory.com/food_editorials/beverages/wine/an_overview_of_wine.html [Accessed 15 May 2023].</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17188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2: ER-Diagram</a:t>
            </a:r>
            <a:endParaRPr lang="en-GB" sz="6600" dirty="0"/>
          </a:p>
        </p:txBody>
      </p:sp>
    </p:spTree>
    <p:extLst>
      <p:ext uri="{BB962C8B-B14F-4D97-AF65-F5344CB8AC3E}">
        <p14:creationId xmlns:p14="http://schemas.microsoft.com/office/powerpoint/2010/main" val="185230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B3B31AB-03DA-5568-4A60-C485D231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33" y="52063"/>
            <a:ext cx="6836733" cy="67538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FBED566-4917-AB92-F50E-AC88EE07F788}"/>
              </a:ext>
            </a:extLst>
          </p:cNvPr>
          <p:cNvSpPr/>
          <p:nvPr/>
        </p:nvSpPr>
        <p:spPr>
          <a:xfrm>
            <a:off x="7785980" y="52063"/>
            <a:ext cx="2335794" cy="76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079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3: ER-Diagram to Relational Mapping</a:t>
            </a:r>
            <a:endParaRPr lang="en-GB" sz="6600" dirty="0"/>
          </a:p>
        </p:txBody>
      </p:sp>
    </p:spTree>
    <p:extLst>
      <p:ext uri="{BB962C8B-B14F-4D97-AF65-F5344CB8AC3E}">
        <p14:creationId xmlns:p14="http://schemas.microsoft.com/office/powerpoint/2010/main" val="411739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7D17-EE38-D8FF-C841-6AF74445129F}"/>
              </a:ext>
            </a:extLst>
          </p:cNvPr>
          <p:cNvSpPr>
            <a:spLocks noGrp="1"/>
          </p:cNvSpPr>
          <p:nvPr>
            <p:ph type="title"/>
          </p:nvPr>
        </p:nvSpPr>
        <p:spPr>
          <a:xfrm>
            <a:off x="997998" y="2318213"/>
            <a:ext cx="10515600" cy="1325563"/>
          </a:xfrm>
        </p:spPr>
        <p:txBody>
          <a:bodyPr>
            <a:normAutofit/>
          </a:bodyPr>
          <a:lstStyle/>
          <a:p>
            <a:pPr algn="ctr"/>
            <a:r>
              <a:rPr lang="en-US" sz="6600" dirty="0"/>
              <a:t>Task 1: Research</a:t>
            </a:r>
            <a:endParaRPr lang="en-GB" sz="6600" dirty="0"/>
          </a:p>
        </p:txBody>
      </p:sp>
    </p:spTree>
    <p:extLst>
      <p:ext uri="{BB962C8B-B14F-4D97-AF65-F5344CB8AC3E}">
        <p14:creationId xmlns:p14="http://schemas.microsoft.com/office/powerpoint/2010/main" val="37301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72E30-87CD-DC7D-8CF4-AF6420A44038}"/>
              </a:ext>
            </a:extLst>
          </p:cNvPr>
          <p:cNvPicPr>
            <a:picLocks noChangeAspect="1"/>
          </p:cNvPicPr>
          <p:nvPr/>
        </p:nvPicPr>
        <p:blipFill>
          <a:blip r:embed="rId2"/>
          <a:stretch>
            <a:fillRect/>
          </a:stretch>
        </p:blipFill>
        <p:spPr>
          <a:xfrm>
            <a:off x="479833" y="158874"/>
            <a:ext cx="10706364" cy="6540251"/>
          </a:xfrm>
          <a:prstGeom prst="rect">
            <a:avLst/>
          </a:prstGeom>
        </p:spPr>
      </p:pic>
    </p:spTree>
    <p:extLst>
      <p:ext uri="{BB962C8B-B14F-4D97-AF65-F5344CB8AC3E}">
        <p14:creationId xmlns:p14="http://schemas.microsoft.com/office/powerpoint/2010/main" val="6264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4: Relational Schema</a:t>
            </a:r>
            <a:endParaRPr lang="en-GB" sz="6600" dirty="0"/>
          </a:p>
        </p:txBody>
      </p:sp>
    </p:spTree>
    <p:extLst>
      <p:ext uri="{BB962C8B-B14F-4D97-AF65-F5344CB8AC3E}">
        <p14:creationId xmlns:p14="http://schemas.microsoft.com/office/powerpoint/2010/main" val="42946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718DA-BF26-0ACB-443C-0FEFB02C58BD}"/>
              </a:ext>
            </a:extLst>
          </p:cNvPr>
          <p:cNvSpPr txBox="1"/>
          <p:nvPr/>
        </p:nvSpPr>
        <p:spPr>
          <a:xfrm>
            <a:off x="244444" y="756786"/>
            <a:ext cx="10384325" cy="5632311"/>
          </a:xfrm>
          <a:prstGeom prst="rect">
            <a:avLst/>
          </a:prstGeom>
          <a:noFill/>
        </p:spPr>
        <p:txBody>
          <a:bodyPr wrap="square" rtlCol="0">
            <a:spAutoFit/>
          </a:bodyPr>
          <a:lstStyle/>
          <a:p>
            <a:r>
              <a:rPr lang="en-GB" dirty="0"/>
              <a:t>CREATE TABLE </a:t>
            </a:r>
            <a:r>
              <a:rPr lang="en-GB" dirty="0" err="1"/>
              <a:t>WineBarrels</a:t>
            </a:r>
            <a:r>
              <a:rPr lang="en-GB" dirty="0"/>
              <a:t>(</a:t>
            </a:r>
          </a:p>
          <a:p>
            <a:r>
              <a:rPr lang="en-GB" dirty="0"/>
              <a:t>ID int(11) UNSIGNED NOT NULL AUTO_INCREMENT,</a:t>
            </a:r>
          </a:p>
          <a:p>
            <a:r>
              <a:rPr lang="en-GB" dirty="0"/>
              <a:t>Name VARCHAR(128) NOT NULL,</a:t>
            </a:r>
          </a:p>
          <a:p>
            <a:r>
              <a:rPr lang="en-GB" dirty="0"/>
              <a:t>Year DATE NOT NULL,</a:t>
            </a:r>
          </a:p>
          <a:p>
            <a:r>
              <a:rPr lang="en-GB" dirty="0"/>
              <a:t>Description VARCHAR(288) NOT NULL,</a:t>
            </a:r>
          </a:p>
          <a:p>
            <a:r>
              <a:rPr lang="en-GB" dirty="0" err="1"/>
              <a:t>Cellaring_Potential</a:t>
            </a:r>
            <a:r>
              <a:rPr lang="en-GB" dirty="0"/>
              <a:t> DATE NOT NULL,</a:t>
            </a:r>
          </a:p>
          <a:p>
            <a:r>
              <a:rPr lang="en-GB" dirty="0" err="1"/>
              <a:t>Brand_Name</a:t>
            </a:r>
            <a:r>
              <a:rPr lang="en-GB" dirty="0"/>
              <a:t> VARCHAR(128) NOT NULL,</a:t>
            </a:r>
          </a:p>
          <a:p>
            <a:r>
              <a:rPr lang="en-GB" dirty="0"/>
              <a:t>Varietal VARCHAR(128) NOT NULL,</a:t>
            </a:r>
          </a:p>
          <a:p>
            <a:r>
              <a:rPr lang="en-GB" dirty="0" err="1"/>
              <a:t>Winery_Name</a:t>
            </a:r>
            <a:r>
              <a:rPr lang="en-GB" dirty="0"/>
              <a:t> VARCHAR(128) NOT NULL,</a:t>
            </a:r>
          </a:p>
          <a:p>
            <a:r>
              <a:rPr lang="en-GB" dirty="0" err="1"/>
              <a:t>Production_Date</a:t>
            </a:r>
            <a:r>
              <a:rPr lang="en-GB" dirty="0"/>
              <a:t> DATE NOT NULL,</a:t>
            </a:r>
          </a:p>
          <a:p>
            <a:r>
              <a:rPr lang="en-GB" dirty="0" err="1"/>
              <a:t>Production_Method</a:t>
            </a:r>
            <a:r>
              <a:rPr lang="en-GB" dirty="0"/>
              <a:t> VARCHAR(128) NOT NULL,</a:t>
            </a:r>
          </a:p>
          <a:p>
            <a:r>
              <a:rPr lang="en-GB" dirty="0" err="1"/>
              <a:t>Wineyard_Name</a:t>
            </a:r>
            <a:r>
              <a:rPr lang="en-GB" dirty="0"/>
              <a:t> VARCHAR(128) NOT NULL,</a:t>
            </a:r>
          </a:p>
          <a:p>
            <a:r>
              <a:rPr lang="en-GB" dirty="0"/>
              <a:t>PRIMARY KEY (ID),</a:t>
            </a:r>
          </a:p>
          <a:p>
            <a:r>
              <a:rPr lang="en-GB" dirty="0"/>
              <a:t>CONSTRAINT `</a:t>
            </a:r>
            <a:r>
              <a:rPr lang="en-GB" dirty="0" err="1"/>
              <a:t>fk_WineBarrels_Brand`FOREIGN</a:t>
            </a:r>
            <a:r>
              <a:rPr lang="en-GB" dirty="0"/>
              <a:t> KEY(</a:t>
            </a:r>
            <a:r>
              <a:rPr lang="en-GB" dirty="0" err="1"/>
              <a:t>Brand_Name</a:t>
            </a:r>
            <a:r>
              <a:rPr lang="en-GB" dirty="0"/>
              <a:t>) REFERENCES Brand(Name) ON DELETE RESTRICT ON UPDATE CASCADE,</a:t>
            </a:r>
          </a:p>
          <a:p>
            <a:r>
              <a:rPr lang="en-GB" dirty="0"/>
              <a:t>CONSTRAINT `</a:t>
            </a:r>
            <a:r>
              <a:rPr lang="en-GB" dirty="0" err="1"/>
              <a:t>fk_WineBarrels_Varietal`FOREIGN</a:t>
            </a:r>
            <a:r>
              <a:rPr lang="en-GB" dirty="0"/>
              <a:t> KEY(Varietal) REFERENCES Varietal(</a:t>
            </a:r>
            <a:r>
              <a:rPr lang="en-GB" dirty="0" err="1"/>
              <a:t>Varietal_Name</a:t>
            </a:r>
            <a:r>
              <a:rPr lang="en-GB" dirty="0"/>
              <a:t>) ON DELETE RESTRICT ON UPDATE CASCADE,</a:t>
            </a:r>
          </a:p>
          <a:p>
            <a:r>
              <a:rPr lang="en-GB" dirty="0"/>
              <a:t>CONSTRAINT `</a:t>
            </a:r>
            <a:r>
              <a:rPr lang="en-GB" dirty="0" err="1"/>
              <a:t>fk_WineBarrels_Winery`FOREIGN</a:t>
            </a:r>
            <a:r>
              <a:rPr lang="en-GB" dirty="0"/>
              <a:t> KEY(</a:t>
            </a:r>
            <a:r>
              <a:rPr lang="en-GB" dirty="0" err="1"/>
              <a:t>Winery_Name</a:t>
            </a:r>
            <a:r>
              <a:rPr lang="en-GB" dirty="0"/>
              <a:t>) REFERENCES Winery(Name) ON DELETE RESTRICT ON UPDATE CASCADE) </a:t>
            </a:r>
          </a:p>
          <a:p>
            <a:r>
              <a:rPr lang="en-GB" dirty="0"/>
              <a:t>ENGINE=</a:t>
            </a:r>
            <a:r>
              <a:rPr lang="en-GB" dirty="0" err="1"/>
              <a:t>InnoDB</a:t>
            </a:r>
            <a:r>
              <a:rPr lang="en-GB" dirty="0"/>
              <a:t> DEFAULT CHARSET=utf8mb4;</a:t>
            </a:r>
          </a:p>
        </p:txBody>
      </p:sp>
      <p:sp>
        <p:nvSpPr>
          <p:cNvPr id="3" name="Title 1">
            <a:extLst>
              <a:ext uri="{FF2B5EF4-FFF2-40B4-BE49-F238E27FC236}">
                <a16:creationId xmlns:a16="http://schemas.microsoft.com/office/drawing/2014/main" id="{14F444FA-A2C4-EE5A-FF0A-5AB6539FB36E}"/>
              </a:ext>
            </a:extLst>
          </p:cNvPr>
          <p:cNvSpPr txBox="1">
            <a:spLocks/>
          </p:cNvSpPr>
          <p:nvPr/>
        </p:nvSpPr>
        <p:spPr>
          <a:xfrm>
            <a:off x="838200" y="9400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WineBarrels</a:t>
            </a:r>
            <a:r>
              <a:rPr lang="en-US" sz="4000" dirty="0"/>
              <a:t> Table</a:t>
            </a:r>
            <a:endParaRPr lang="en-GB" sz="4000" dirty="0"/>
          </a:p>
        </p:txBody>
      </p:sp>
    </p:spTree>
    <p:extLst>
      <p:ext uri="{BB962C8B-B14F-4D97-AF65-F5344CB8AC3E}">
        <p14:creationId xmlns:p14="http://schemas.microsoft.com/office/powerpoint/2010/main" val="2547917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Bottle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Bottle(    </a:t>
            </a:r>
          </a:p>
          <a:p>
            <a:pPr marL="0" indent="0">
              <a:buFont typeface="Arial" panose="020B0604020202020204" pitchFamily="34" charset="0"/>
              <a:buNone/>
            </a:pPr>
            <a:r>
              <a:rPr lang="en-GB" dirty="0" err="1"/>
              <a:t>Wine_Barrel_ID</a:t>
            </a:r>
            <a:r>
              <a:rPr lang="en-GB" dirty="0"/>
              <a:t> INT(11) UNSIGNED NOT NULL,    </a:t>
            </a:r>
          </a:p>
          <a:p>
            <a:pPr marL="0" indent="0">
              <a:buFont typeface="Arial" panose="020B0604020202020204" pitchFamily="34" charset="0"/>
              <a:buNone/>
            </a:pPr>
            <a:r>
              <a:rPr lang="en-GB" dirty="0" err="1"/>
              <a:t>Bottle_Size</a:t>
            </a:r>
            <a:r>
              <a:rPr lang="en-GB" dirty="0"/>
              <a:t> SET("500ml","750ml","1000ml") NOT NULL DEFAULT "750ml",    </a:t>
            </a:r>
          </a:p>
          <a:p>
            <a:pPr marL="0" indent="0">
              <a:buFont typeface="Arial" panose="020B0604020202020204" pitchFamily="34" charset="0"/>
              <a:buNone/>
            </a:pPr>
            <a:r>
              <a:rPr lang="en-GB" dirty="0"/>
              <a:t>Price DECIMAL UNSIGNED NOT NULL DEFAULT 199.99,    </a:t>
            </a:r>
          </a:p>
          <a:p>
            <a:pPr marL="0" indent="0">
              <a:buFont typeface="Arial" panose="020B0604020202020204" pitchFamily="34" charset="0"/>
              <a:buNone/>
            </a:pPr>
            <a:r>
              <a:rPr lang="en-GB" dirty="0" err="1"/>
              <a:t>Num_Bottles_Made</a:t>
            </a:r>
            <a:r>
              <a:rPr lang="en-GB" dirty="0"/>
              <a:t> INT UNSIGNED NOT NULL DEFAULT 0,    </a:t>
            </a:r>
            <a:r>
              <a:rPr lang="en-GB" dirty="0" err="1"/>
              <a:t>Image_URL</a:t>
            </a:r>
            <a:r>
              <a:rPr lang="en-GB" dirty="0"/>
              <a:t> VARCHAR(128) NOT NULL DEFAULT "https://upload.wikimedia.org/</a:t>
            </a:r>
            <a:r>
              <a:rPr lang="en-GB" dirty="0" err="1"/>
              <a:t>wikipedia</a:t>
            </a:r>
            <a:r>
              <a:rPr lang="en-GB" dirty="0"/>
              <a:t>/commons/1/14/No_Image_Available.jpg?20200913095930",    </a:t>
            </a:r>
          </a:p>
          <a:p>
            <a:pPr marL="0" indent="0">
              <a:buFont typeface="Arial" panose="020B0604020202020204" pitchFamily="34" charset="0"/>
              <a:buNone/>
            </a:pPr>
            <a:r>
              <a:rPr lang="en-GB" dirty="0"/>
              <a:t>PRIMARY KEY(</a:t>
            </a:r>
            <a:r>
              <a:rPr lang="en-GB" dirty="0" err="1"/>
              <a:t>Wine_Barrel_ID</a:t>
            </a:r>
            <a:r>
              <a:rPr lang="en-GB" dirty="0"/>
              <a:t>),    </a:t>
            </a:r>
          </a:p>
          <a:p>
            <a:pPr marL="0" indent="0">
              <a:buFont typeface="Arial" panose="020B0604020202020204" pitchFamily="34" charset="0"/>
              <a:buNone/>
            </a:pPr>
            <a:r>
              <a:rPr lang="en-GB" dirty="0"/>
              <a:t>CONSTRAINT `</a:t>
            </a:r>
            <a:r>
              <a:rPr lang="en-GB" dirty="0" err="1"/>
              <a:t>fk_Bottle_WineBarrels</a:t>
            </a:r>
            <a:r>
              <a:rPr lang="en-GB" dirty="0"/>
              <a:t>` FOREIGN KEY(</a:t>
            </a:r>
            <a:r>
              <a:rPr lang="en-GB" dirty="0" err="1"/>
              <a:t>Wine_Barrel_ID</a:t>
            </a:r>
            <a:r>
              <a:rPr lang="en-GB" dirty="0"/>
              <a:t>) REFERENCES </a:t>
            </a:r>
            <a:r>
              <a:rPr lang="en-GB" dirty="0" err="1"/>
              <a:t>WineBarrels</a:t>
            </a:r>
            <a:r>
              <a:rPr lang="en-GB" dirty="0"/>
              <a:t>(ID) ON DELETE RESTRICT ON UPDATE CASCADE,    </a:t>
            </a:r>
          </a:p>
          <a:p>
            <a:pPr marL="0" indent="0">
              <a:buFont typeface="Arial" panose="020B0604020202020204" pitchFamily="34" charset="0"/>
              <a:buNone/>
            </a:pPr>
            <a:r>
              <a:rPr lang="en-GB" dirty="0"/>
              <a:t>CONSTRAINT `</a:t>
            </a:r>
            <a:r>
              <a:rPr lang="en-GB" dirty="0" err="1"/>
              <a:t>check_Bottle_Size</a:t>
            </a:r>
            <a:r>
              <a:rPr lang="en-GB" dirty="0"/>
              <a:t>` CHECK(</a:t>
            </a:r>
            <a:r>
              <a:rPr lang="en-GB" dirty="0" err="1"/>
              <a:t>Bottle_Size</a:t>
            </a:r>
            <a:r>
              <a:rPr lang="en-GB" dirty="0"/>
              <a:t> IN("500ml","750ml","1000ml")),    </a:t>
            </a:r>
          </a:p>
          <a:p>
            <a:pPr marL="0" indent="0">
              <a:buFont typeface="Arial" panose="020B0604020202020204" pitchFamily="34" charset="0"/>
              <a:buNone/>
            </a:pPr>
            <a:r>
              <a:rPr lang="en-GB" dirty="0"/>
              <a:t>CONSTRAINT `</a:t>
            </a:r>
            <a:r>
              <a:rPr lang="en-GB" dirty="0" err="1"/>
              <a:t>check_Price</a:t>
            </a:r>
            <a:r>
              <a:rPr lang="en-GB" dirty="0"/>
              <a:t>` CHECK(Price BETWEEN 100.00 AND 400.00).    </a:t>
            </a:r>
          </a:p>
          <a:p>
            <a:pPr marL="0" indent="0">
              <a:buFont typeface="Arial" panose="020B0604020202020204" pitchFamily="34" charset="0"/>
              <a:buNone/>
            </a:pPr>
            <a:r>
              <a:rPr lang="en-GB" dirty="0" err="1"/>
              <a:t>CONSTRAINT`check_NumBottles_Made</a:t>
            </a:r>
            <a:r>
              <a:rPr lang="en-GB" dirty="0"/>
              <a:t>` CHECK(</a:t>
            </a:r>
            <a:r>
              <a:rPr lang="en-GB" dirty="0" err="1"/>
              <a:t>Num_Bottles_Made</a:t>
            </a:r>
            <a:r>
              <a:rPr lang="en-GB" dirty="0"/>
              <a:t> BETWEEN 0 AND 900000))</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150106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Brand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Brand(</a:t>
            </a:r>
          </a:p>
          <a:p>
            <a:pPr marL="0" indent="0">
              <a:buFont typeface="Arial" panose="020B0604020202020204" pitchFamily="34" charset="0"/>
              <a:buNone/>
            </a:pPr>
            <a:r>
              <a:rPr lang="en-GB" dirty="0"/>
              <a:t>Name VARCHAR(128) NOT </a:t>
            </a:r>
            <a:r>
              <a:rPr lang="en-GB" dirty="0" err="1"/>
              <a:t>NULL,Phone_Number</a:t>
            </a:r>
            <a:r>
              <a:rPr lang="en-GB" dirty="0"/>
              <a:t> VARCHAR(9) NOT NULL UNIQUE,</a:t>
            </a:r>
          </a:p>
          <a:p>
            <a:pPr marL="0" indent="0">
              <a:buFont typeface="Arial" panose="020B0604020202020204" pitchFamily="34" charset="0"/>
              <a:buNone/>
            </a:pPr>
            <a:r>
              <a:rPr lang="en-GB" dirty="0"/>
              <a:t>Email VARCHAR(128) NOT NULL UNIQUE,</a:t>
            </a:r>
          </a:p>
          <a:p>
            <a:pPr marL="0" indent="0">
              <a:buFont typeface="Arial" panose="020B0604020202020204" pitchFamily="34" charset="0"/>
              <a:buNone/>
            </a:pPr>
            <a:r>
              <a:rPr lang="en-GB" dirty="0" err="1"/>
              <a:t>Street_Address</a:t>
            </a:r>
            <a:r>
              <a:rPr lang="en-GB" dirty="0"/>
              <a:t> VARCHAR(128) NOT NULL,</a:t>
            </a:r>
          </a:p>
          <a:p>
            <a:pPr marL="0" indent="0">
              <a:buFont typeface="Arial" panose="020B0604020202020204" pitchFamily="34" charset="0"/>
              <a:buNone/>
            </a:pPr>
            <a:r>
              <a:rPr lang="en-GB" dirty="0"/>
              <a:t>Province SET("Eastern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 NOT NULL,</a:t>
            </a:r>
          </a:p>
          <a:p>
            <a:pPr marL="0" indent="0">
              <a:buFont typeface="Arial" panose="020B0604020202020204" pitchFamily="34" charset="0"/>
              <a:buNone/>
            </a:pPr>
            <a:r>
              <a:rPr lang="en-GB" dirty="0" err="1"/>
              <a:t>Postal_Code</a:t>
            </a:r>
            <a:r>
              <a:rPr lang="en-GB" dirty="0"/>
              <a:t> VARCHAR(4) NOT NULL,</a:t>
            </a:r>
          </a:p>
          <a:p>
            <a:pPr marL="0" indent="0">
              <a:buFont typeface="Arial" panose="020B0604020202020204" pitchFamily="34" charset="0"/>
              <a:buNone/>
            </a:pPr>
            <a:r>
              <a:rPr lang="en-GB" dirty="0"/>
              <a:t>PRIMARY KEY(Name))</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281048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Varietal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Varietal(</a:t>
            </a:r>
          </a:p>
          <a:p>
            <a:pPr marL="0" indent="0">
              <a:buFont typeface="Arial" panose="020B0604020202020204" pitchFamily="34" charset="0"/>
              <a:buNone/>
            </a:pPr>
            <a:r>
              <a:rPr lang="en-GB" dirty="0" err="1"/>
              <a:t>Varietal_Name</a:t>
            </a:r>
            <a:r>
              <a:rPr lang="en-GB" dirty="0"/>
              <a:t> VARCHAR(128) NOT NULL,</a:t>
            </a:r>
          </a:p>
          <a:p>
            <a:pPr marL="0" indent="0">
              <a:buFont typeface="Arial" panose="020B0604020202020204" pitchFamily="34" charset="0"/>
              <a:buNone/>
            </a:pPr>
            <a:r>
              <a:rPr lang="en-GB" dirty="0" err="1"/>
              <a:t>Residual_Sugar</a:t>
            </a:r>
            <a:r>
              <a:rPr lang="en-GB" dirty="0"/>
              <a:t> DECIMAL NOT NULL,</a:t>
            </a:r>
          </a:p>
          <a:p>
            <a:pPr marL="0" indent="0">
              <a:buFont typeface="Arial" panose="020B0604020202020204" pitchFamily="34" charset="0"/>
              <a:buNone/>
            </a:pPr>
            <a:r>
              <a:rPr lang="en-GB" dirty="0"/>
              <a:t>pH DECIMAL NOT NULL,</a:t>
            </a:r>
          </a:p>
          <a:p>
            <a:pPr marL="0" indent="0">
              <a:buFont typeface="Arial" panose="020B0604020202020204" pitchFamily="34" charset="0"/>
              <a:buNone/>
            </a:pPr>
            <a:r>
              <a:rPr lang="en-GB" dirty="0" err="1"/>
              <a:t>Alcohol_Percentage</a:t>
            </a:r>
            <a:r>
              <a:rPr lang="en-GB" dirty="0"/>
              <a:t> DECIMAL NOT </a:t>
            </a:r>
            <a:r>
              <a:rPr lang="en-GB" dirty="0" err="1"/>
              <a:t>NULL,Quality</a:t>
            </a:r>
            <a:r>
              <a:rPr lang="en-GB" dirty="0"/>
              <a:t> INT(2) NOT NULL DEFAULT 5,</a:t>
            </a:r>
          </a:p>
          <a:p>
            <a:pPr marL="0" indent="0">
              <a:buFont typeface="Arial" panose="020B0604020202020204" pitchFamily="34" charset="0"/>
              <a:buNone/>
            </a:pPr>
            <a:r>
              <a:rPr lang="en-GB" dirty="0" err="1"/>
              <a:t>Category_Name</a:t>
            </a:r>
            <a:r>
              <a:rPr lang="en-GB" dirty="0"/>
              <a:t> VARCHAR(128) NOT NULL,PRIMARY KEY(</a:t>
            </a:r>
            <a:r>
              <a:rPr lang="en-GB" dirty="0" err="1"/>
              <a:t>Varietal_Name</a:t>
            </a:r>
            <a:r>
              <a:rPr lang="en-GB" dirty="0"/>
              <a:t>),</a:t>
            </a:r>
          </a:p>
          <a:p>
            <a:pPr marL="0" indent="0">
              <a:buFont typeface="Arial" panose="020B0604020202020204" pitchFamily="34" charset="0"/>
              <a:buNone/>
            </a:pPr>
            <a:r>
              <a:rPr lang="en-GB" dirty="0"/>
              <a:t>CONSTRAINT `</a:t>
            </a:r>
            <a:r>
              <a:rPr lang="en-GB" dirty="0" err="1"/>
              <a:t>check_Quality</a:t>
            </a:r>
            <a:r>
              <a:rPr lang="en-GB" dirty="0"/>
              <a:t>` CHECK(Quality BETWEEN 0 AND 10))</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332199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Winery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Winery(</a:t>
            </a:r>
          </a:p>
          <a:p>
            <a:pPr marL="0" indent="0">
              <a:buFont typeface="Arial" panose="020B0604020202020204" pitchFamily="34" charset="0"/>
              <a:buNone/>
            </a:pPr>
            <a:r>
              <a:rPr lang="en-GB" dirty="0"/>
              <a:t>Name VARCHAR(128) NOT NULL,</a:t>
            </a:r>
          </a:p>
          <a:p>
            <a:pPr marL="0" indent="0">
              <a:buFont typeface="Arial" panose="020B0604020202020204" pitchFamily="34" charset="0"/>
              <a:buNone/>
            </a:pPr>
            <a:r>
              <a:rPr lang="en-GB" dirty="0"/>
              <a:t>Region SET("Eastern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 NOT NULL,</a:t>
            </a:r>
          </a:p>
          <a:p>
            <a:pPr marL="0" indent="0">
              <a:buFont typeface="Arial" panose="020B0604020202020204" pitchFamily="34" charset="0"/>
              <a:buNone/>
            </a:pPr>
            <a:r>
              <a:rPr lang="en-GB" dirty="0" err="1"/>
              <a:t>Phone_Number</a:t>
            </a:r>
            <a:r>
              <a:rPr lang="en-GB" dirty="0"/>
              <a:t> VARCHAR(9) NOT NULL UNIQUE,</a:t>
            </a:r>
          </a:p>
          <a:p>
            <a:pPr marL="0" indent="0">
              <a:buFont typeface="Arial" panose="020B0604020202020204" pitchFamily="34" charset="0"/>
              <a:buNone/>
            </a:pPr>
            <a:r>
              <a:rPr lang="en-GB" dirty="0"/>
              <a:t>Email VARCHAR(128) NOT NULL </a:t>
            </a:r>
            <a:r>
              <a:rPr lang="en-GB" dirty="0" err="1"/>
              <a:t>UNIQUE,Street_Address</a:t>
            </a:r>
            <a:r>
              <a:rPr lang="en-GB" dirty="0"/>
              <a:t> VARCHAR(128) NOT NULL,</a:t>
            </a:r>
          </a:p>
          <a:p>
            <a:pPr marL="0" indent="0">
              <a:buFont typeface="Arial" panose="020B0604020202020204" pitchFamily="34" charset="0"/>
              <a:buNone/>
            </a:pPr>
            <a:r>
              <a:rPr lang="en-GB" dirty="0"/>
              <a:t>Province SET("Eastern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 NOT NULL,</a:t>
            </a:r>
          </a:p>
          <a:p>
            <a:pPr marL="0" indent="0">
              <a:buFont typeface="Arial" panose="020B0604020202020204" pitchFamily="34" charset="0"/>
              <a:buNone/>
            </a:pPr>
            <a:r>
              <a:rPr lang="en-GB" dirty="0" err="1"/>
              <a:t>Postal_Code</a:t>
            </a:r>
            <a:r>
              <a:rPr lang="en-GB" dirty="0"/>
              <a:t> VARCHAR(4) NOT NULL,PRIMARY KEY(Name),</a:t>
            </a:r>
          </a:p>
          <a:p>
            <a:pPr marL="0" indent="0">
              <a:buFont typeface="Arial" panose="020B0604020202020204" pitchFamily="34" charset="0"/>
              <a:buNone/>
            </a:pPr>
            <a:r>
              <a:rPr lang="en-GB" dirty="0"/>
              <a:t>CONSTRAINT `</a:t>
            </a:r>
            <a:r>
              <a:rPr lang="en-GB" dirty="0" err="1"/>
              <a:t>check_Province</a:t>
            </a:r>
            <a:r>
              <a:rPr lang="en-GB" dirty="0"/>
              <a:t>` CHECK(Province IN("Eastern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a:t>
            </a:r>
          </a:p>
          <a:p>
            <a:pPr marL="0" indent="0">
              <a:buFont typeface="Arial" panose="020B0604020202020204" pitchFamily="34" charset="0"/>
              <a:buNone/>
            </a:pPr>
            <a:r>
              <a:rPr lang="en-GB" dirty="0"/>
              <a:t>CONSTRAINT `</a:t>
            </a:r>
            <a:r>
              <a:rPr lang="en-GB" dirty="0" err="1"/>
              <a:t>check_postal_code</a:t>
            </a:r>
            <a:r>
              <a:rPr lang="en-GB" dirty="0"/>
              <a:t>` CHECK(</a:t>
            </a:r>
            <a:r>
              <a:rPr lang="en-GB" dirty="0" err="1"/>
              <a:t>Postal_Code</a:t>
            </a:r>
            <a:r>
              <a:rPr lang="en-GB" dirty="0"/>
              <a:t> BETWEEN 0000 AND 9999),</a:t>
            </a:r>
          </a:p>
          <a:p>
            <a:pPr marL="0" indent="0">
              <a:buFont typeface="Arial" panose="020B0604020202020204" pitchFamily="34" charset="0"/>
              <a:buNone/>
            </a:pPr>
            <a:r>
              <a:rPr lang="en-GB" dirty="0"/>
              <a:t>CONSTRAINT `</a:t>
            </a:r>
            <a:r>
              <a:rPr lang="en-GB" dirty="0" err="1"/>
              <a:t>check_Region</a:t>
            </a:r>
            <a:r>
              <a:rPr lang="en-GB" dirty="0"/>
              <a:t>` CHECK(Region IN("Eastern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251293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Award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Award(</a:t>
            </a:r>
            <a:r>
              <a:rPr lang="en-GB" dirty="0" err="1"/>
              <a:t>Wine_Barrel_ID</a:t>
            </a:r>
            <a:r>
              <a:rPr lang="en-GB" dirty="0"/>
              <a:t> INT(11) DEFAULT NULL,</a:t>
            </a:r>
          </a:p>
          <a:p>
            <a:pPr marL="0" indent="0">
              <a:buFont typeface="Arial" panose="020B0604020202020204" pitchFamily="34" charset="0"/>
              <a:buNone/>
            </a:pPr>
            <a:r>
              <a:rPr lang="en-GB" dirty="0"/>
              <a:t>Award VARCHAR(128) NOT NULL,</a:t>
            </a:r>
          </a:p>
          <a:p>
            <a:pPr marL="0" indent="0">
              <a:buFont typeface="Arial" panose="020B0604020202020204" pitchFamily="34" charset="0"/>
              <a:buNone/>
            </a:pPr>
            <a:r>
              <a:rPr lang="en-GB" dirty="0"/>
              <a:t>Year </a:t>
            </a:r>
            <a:r>
              <a:rPr lang="en-GB" dirty="0" err="1"/>
              <a:t>YEAR</a:t>
            </a:r>
            <a:r>
              <a:rPr lang="en-GB" dirty="0"/>
              <a:t> DEFAULT </a:t>
            </a:r>
            <a:r>
              <a:rPr lang="en-GB" dirty="0" err="1"/>
              <a:t>NULL,Details</a:t>
            </a:r>
            <a:r>
              <a:rPr lang="en-GB" dirty="0"/>
              <a:t> VARCHAR(288) NOT NULL,</a:t>
            </a:r>
          </a:p>
          <a:p>
            <a:pPr marL="0" indent="0">
              <a:buFont typeface="Arial" panose="020B0604020202020204" pitchFamily="34" charset="0"/>
              <a:buNone/>
            </a:pPr>
            <a:r>
              <a:rPr lang="en-GB" dirty="0"/>
              <a:t>PRIMARY KEY(</a:t>
            </a:r>
            <a:r>
              <a:rPr lang="en-GB" dirty="0" err="1"/>
              <a:t>Wine_Barrel_ID,Award,Year</a:t>
            </a:r>
            <a:r>
              <a:rPr lang="en-GB" dirty="0"/>
              <a:t>),</a:t>
            </a:r>
          </a:p>
          <a:p>
            <a:pPr marL="0" indent="0">
              <a:buFont typeface="Arial" panose="020B0604020202020204" pitchFamily="34" charset="0"/>
              <a:buNone/>
            </a:pPr>
            <a:r>
              <a:rPr lang="en-GB" dirty="0"/>
              <a:t>CONSTRAINT `</a:t>
            </a:r>
            <a:r>
              <a:rPr lang="en-GB" dirty="0" err="1"/>
              <a:t>fk_Award_WineBarrels`FOREIGN</a:t>
            </a:r>
            <a:r>
              <a:rPr lang="en-GB" dirty="0"/>
              <a:t> KEY(</a:t>
            </a:r>
            <a:r>
              <a:rPr lang="en-GB" dirty="0" err="1"/>
              <a:t>Wine_Barrel_ID</a:t>
            </a:r>
            <a:r>
              <a:rPr lang="en-GB" dirty="0"/>
              <a:t>) REFERENCES </a:t>
            </a:r>
            <a:r>
              <a:rPr lang="en-GB" dirty="0" err="1"/>
              <a:t>WineBarrels</a:t>
            </a:r>
            <a:r>
              <a:rPr lang="en-GB" dirty="0"/>
              <a:t>(ID) ON DELETE RESTRICT ON UPDATE CASCADE)</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3693356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Wineyards</a:t>
            </a:r>
            <a:r>
              <a:rPr lang="en-US" sz="4000" dirty="0"/>
              <a:t>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a:t>
            </a:r>
            <a:r>
              <a:rPr lang="en-GB" dirty="0" err="1"/>
              <a:t>Wineyards</a:t>
            </a:r>
            <a:r>
              <a:rPr lang="en-GB" dirty="0"/>
              <a:t>(</a:t>
            </a:r>
          </a:p>
          <a:p>
            <a:pPr marL="0" indent="0">
              <a:buFont typeface="Arial" panose="020B0604020202020204" pitchFamily="34" charset="0"/>
              <a:buNone/>
            </a:pPr>
            <a:r>
              <a:rPr lang="en-GB" dirty="0" err="1"/>
              <a:t>Winery_Name</a:t>
            </a:r>
            <a:r>
              <a:rPr lang="en-GB" dirty="0"/>
              <a:t> VARCHAR(128) NOT NULL,</a:t>
            </a:r>
          </a:p>
          <a:p>
            <a:pPr marL="0" indent="0">
              <a:buFont typeface="Arial" panose="020B0604020202020204" pitchFamily="34" charset="0"/>
              <a:buNone/>
            </a:pPr>
            <a:r>
              <a:rPr lang="en-GB" dirty="0" err="1"/>
              <a:t>Wineyard_Name</a:t>
            </a:r>
            <a:r>
              <a:rPr lang="en-GB" dirty="0"/>
              <a:t> VARCHAR(128) NOT NULL,</a:t>
            </a:r>
          </a:p>
          <a:p>
            <a:pPr marL="0" indent="0">
              <a:buFont typeface="Arial" panose="020B0604020202020204" pitchFamily="34" charset="0"/>
              <a:buNone/>
            </a:pPr>
            <a:r>
              <a:rPr lang="en-GB" dirty="0" err="1"/>
              <a:t>Street_Address</a:t>
            </a:r>
            <a:r>
              <a:rPr lang="en-GB" dirty="0"/>
              <a:t> VARCHAR(128) NOT NULL,</a:t>
            </a:r>
          </a:p>
          <a:p>
            <a:pPr marL="0" indent="0">
              <a:buFont typeface="Arial" panose="020B0604020202020204" pitchFamily="34" charset="0"/>
              <a:buNone/>
            </a:pPr>
            <a:r>
              <a:rPr lang="en-GB" dirty="0"/>
              <a:t>Province SET("Eastern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 NOT NULL,</a:t>
            </a:r>
          </a:p>
          <a:p>
            <a:pPr marL="0" indent="0">
              <a:buFont typeface="Arial" panose="020B0604020202020204" pitchFamily="34" charset="0"/>
              <a:buNone/>
            </a:pPr>
            <a:r>
              <a:rPr lang="en-GB" dirty="0" err="1"/>
              <a:t>Postal_Code</a:t>
            </a:r>
            <a:r>
              <a:rPr lang="en-GB" dirty="0"/>
              <a:t> VARCHAR(4) NOT NULL,</a:t>
            </a:r>
          </a:p>
          <a:p>
            <a:pPr marL="0" indent="0">
              <a:buFont typeface="Arial" panose="020B0604020202020204" pitchFamily="34" charset="0"/>
              <a:buNone/>
            </a:pPr>
            <a:r>
              <a:rPr lang="en-GB" dirty="0"/>
              <a:t>Area VARCHAR(128) NOT </a:t>
            </a:r>
            <a:r>
              <a:rPr lang="en-GB" dirty="0" err="1"/>
              <a:t>NULL,Grape_Variety</a:t>
            </a:r>
            <a:r>
              <a:rPr lang="en-GB" dirty="0"/>
              <a:t> VARCHAR(128) NOT NULL,</a:t>
            </a:r>
          </a:p>
          <a:p>
            <a:pPr marL="0" indent="0">
              <a:buFont typeface="Arial" panose="020B0604020202020204" pitchFamily="34" charset="0"/>
              <a:buNone/>
            </a:pPr>
            <a:r>
              <a:rPr lang="en-GB" dirty="0"/>
              <a:t>PRIMARY KEY(</a:t>
            </a:r>
            <a:r>
              <a:rPr lang="en-GB" dirty="0" err="1"/>
              <a:t>Winery_Name,Wineyard_Name</a:t>
            </a:r>
            <a:r>
              <a:rPr lang="en-GB" dirty="0"/>
              <a:t>),</a:t>
            </a:r>
          </a:p>
          <a:p>
            <a:pPr marL="0" indent="0">
              <a:buFont typeface="Arial" panose="020B0604020202020204" pitchFamily="34" charset="0"/>
              <a:buNone/>
            </a:pPr>
            <a:r>
              <a:rPr lang="en-GB" dirty="0"/>
              <a:t>CONSTRAINT `</a:t>
            </a:r>
            <a:r>
              <a:rPr lang="en-GB" dirty="0" err="1"/>
              <a:t>fk_Wineyard_Winery`FOREIGN</a:t>
            </a:r>
            <a:r>
              <a:rPr lang="en-GB" dirty="0"/>
              <a:t> KEY(</a:t>
            </a:r>
            <a:r>
              <a:rPr lang="en-GB" dirty="0" err="1"/>
              <a:t>Winery_Name</a:t>
            </a:r>
            <a:r>
              <a:rPr lang="en-GB" dirty="0"/>
              <a:t>) REFERENCES Winery(Name) ON DELETE RESTRICT ON UPDATE CASCADE,</a:t>
            </a:r>
          </a:p>
          <a:p>
            <a:pPr marL="0" indent="0">
              <a:buFont typeface="Arial" panose="020B0604020202020204" pitchFamily="34" charset="0"/>
              <a:buNone/>
            </a:pPr>
            <a:r>
              <a:rPr lang="en-GB" dirty="0"/>
              <a:t>CONSTRAINT `</a:t>
            </a:r>
            <a:r>
              <a:rPr lang="en-GB" dirty="0" err="1"/>
              <a:t>check_Province</a:t>
            </a:r>
            <a:r>
              <a:rPr lang="en-GB" dirty="0"/>
              <a:t>` CHECK(Province IN("Eastern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a:t>
            </a:r>
          </a:p>
          <a:p>
            <a:pPr marL="0" indent="0">
              <a:buFont typeface="Arial" panose="020B0604020202020204" pitchFamily="34" charset="0"/>
              <a:buNone/>
            </a:pPr>
            <a:r>
              <a:rPr lang="en-GB" dirty="0"/>
              <a:t>CONSTRAINT `</a:t>
            </a:r>
            <a:r>
              <a:rPr lang="en-GB" dirty="0" err="1"/>
              <a:t>check_postal_code</a:t>
            </a:r>
            <a:r>
              <a:rPr lang="en-GB" dirty="0"/>
              <a:t>` CHECK(</a:t>
            </a:r>
            <a:r>
              <a:rPr lang="en-GB" dirty="0" err="1"/>
              <a:t>Postal_Code</a:t>
            </a:r>
            <a:r>
              <a:rPr lang="en-GB" dirty="0"/>
              <a:t> &lt;= 9999))</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2004508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User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User(</a:t>
            </a:r>
          </a:p>
          <a:p>
            <a:pPr marL="0" indent="0">
              <a:buFont typeface="Arial" panose="020B0604020202020204" pitchFamily="34" charset="0"/>
              <a:buNone/>
            </a:pPr>
            <a:r>
              <a:rPr lang="en-GB" dirty="0" err="1"/>
              <a:t>User_ID</a:t>
            </a:r>
            <a:r>
              <a:rPr lang="en-GB" dirty="0"/>
              <a:t> int(11) AUTO_INCREMENT NOT NULL,</a:t>
            </a:r>
          </a:p>
          <a:p>
            <a:pPr marL="0" indent="0">
              <a:buFont typeface="Arial" panose="020B0604020202020204" pitchFamily="34" charset="0"/>
              <a:buNone/>
            </a:pPr>
            <a:r>
              <a:rPr lang="en-GB" dirty="0" err="1"/>
              <a:t>First_Name</a:t>
            </a:r>
            <a:r>
              <a:rPr lang="en-GB" dirty="0"/>
              <a:t> VARCHAR(128) NOT NULL,</a:t>
            </a:r>
          </a:p>
          <a:p>
            <a:pPr marL="0" indent="0">
              <a:buFont typeface="Arial" panose="020B0604020202020204" pitchFamily="34" charset="0"/>
              <a:buNone/>
            </a:pPr>
            <a:r>
              <a:rPr lang="en-GB" dirty="0" err="1"/>
              <a:t>Last_Name</a:t>
            </a:r>
            <a:r>
              <a:rPr lang="en-GB" dirty="0"/>
              <a:t> VARCHAR(128) NOT NULL,</a:t>
            </a:r>
          </a:p>
          <a:p>
            <a:pPr marL="0" indent="0">
              <a:buFont typeface="Arial" panose="020B0604020202020204" pitchFamily="34" charset="0"/>
              <a:buNone/>
            </a:pPr>
            <a:r>
              <a:rPr lang="en-GB" dirty="0" err="1"/>
              <a:t>Phone_Number</a:t>
            </a:r>
            <a:r>
              <a:rPr lang="en-GB" dirty="0"/>
              <a:t> VARCHAR(9) NOT NULL UNIQUE,</a:t>
            </a:r>
          </a:p>
          <a:p>
            <a:pPr marL="0" indent="0">
              <a:buFont typeface="Arial" panose="020B0604020202020204" pitchFamily="34" charset="0"/>
              <a:buNone/>
            </a:pPr>
            <a:r>
              <a:rPr lang="en-GB" dirty="0"/>
              <a:t>Email VARCHAR(128) NOT NULL UNIQUE,</a:t>
            </a:r>
          </a:p>
          <a:p>
            <a:pPr marL="0" indent="0">
              <a:buFont typeface="Arial" panose="020B0604020202020204" pitchFamily="34" charset="0"/>
              <a:buNone/>
            </a:pPr>
            <a:r>
              <a:rPr lang="en-GB" dirty="0" err="1"/>
              <a:t>Street_Address</a:t>
            </a:r>
            <a:r>
              <a:rPr lang="en-GB" dirty="0"/>
              <a:t> VARCHAR(128) NOT NULL,</a:t>
            </a:r>
          </a:p>
          <a:p>
            <a:pPr marL="0" indent="0">
              <a:buFont typeface="Arial" panose="020B0604020202020204" pitchFamily="34" charset="0"/>
              <a:buNone/>
            </a:pPr>
            <a:r>
              <a:rPr lang="en-GB" dirty="0"/>
              <a:t>Province SET("Eastern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 NOT </a:t>
            </a:r>
            <a:r>
              <a:rPr lang="en-GB" dirty="0" err="1"/>
              <a:t>NULL,Postal_Code</a:t>
            </a:r>
            <a:r>
              <a:rPr lang="en-GB" dirty="0"/>
              <a:t> VARCHAR(4) NOT NULL,</a:t>
            </a:r>
          </a:p>
          <a:p>
            <a:pPr marL="0" indent="0">
              <a:buFont typeface="Arial" panose="020B0604020202020204" pitchFamily="34" charset="0"/>
              <a:buNone/>
            </a:pPr>
            <a:r>
              <a:rPr lang="en-GB" dirty="0" err="1"/>
              <a:t>User_Type</a:t>
            </a:r>
            <a:r>
              <a:rPr lang="en-GB" dirty="0"/>
              <a:t> SET("</a:t>
            </a:r>
            <a:r>
              <a:rPr lang="en-GB" dirty="0" err="1"/>
              <a:t>Customer","Manager","Critic</a:t>
            </a:r>
            <a:r>
              <a:rPr lang="en-GB" dirty="0"/>
              <a:t>"),Department VARCHAR(128) DEFAULT </a:t>
            </a:r>
            <a:r>
              <a:rPr lang="en-GB" dirty="0" err="1"/>
              <a:t>NULL,Credentials</a:t>
            </a:r>
            <a:r>
              <a:rPr lang="en-GB" dirty="0"/>
              <a:t> VARCHAR(128) DEFAULT </a:t>
            </a:r>
            <a:r>
              <a:rPr lang="en-GB" dirty="0" err="1"/>
              <a:t>NULL,Preferences</a:t>
            </a:r>
            <a:r>
              <a:rPr lang="en-GB" dirty="0"/>
              <a:t> VARCHAR(128) DEFAULT NULL,</a:t>
            </a:r>
          </a:p>
          <a:p>
            <a:pPr marL="0" indent="0">
              <a:buFont typeface="Arial" panose="020B0604020202020204" pitchFamily="34" charset="0"/>
              <a:buNone/>
            </a:pPr>
            <a:r>
              <a:rPr lang="en-GB" dirty="0"/>
              <a:t>PRIMARY KEY(</a:t>
            </a:r>
            <a:r>
              <a:rPr lang="en-GB" dirty="0" err="1"/>
              <a:t>User_ID</a:t>
            </a:r>
            <a:r>
              <a:rPr lang="en-GB" dirty="0"/>
              <a:t>),</a:t>
            </a:r>
          </a:p>
          <a:p>
            <a:pPr marL="0" indent="0">
              <a:buFont typeface="Arial" panose="020B0604020202020204" pitchFamily="34" charset="0"/>
              <a:buNone/>
            </a:pPr>
            <a:r>
              <a:rPr lang="en-GB" dirty="0"/>
              <a:t>CONSTRAINT `</a:t>
            </a:r>
            <a:r>
              <a:rPr lang="en-GB" dirty="0" err="1"/>
              <a:t>check_Province</a:t>
            </a:r>
            <a:r>
              <a:rPr lang="en-GB" dirty="0"/>
              <a:t>` CHECK(Province IN("Eastern </a:t>
            </a:r>
            <a:r>
              <a:rPr lang="en-GB" dirty="0" err="1"/>
              <a:t>Cape","Free</a:t>
            </a:r>
            <a:r>
              <a:rPr lang="en-GB" dirty="0"/>
              <a:t> State", "</a:t>
            </a:r>
            <a:r>
              <a:rPr lang="en-GB" dirty="0" err="1"/>
              <a:t>Gauteng","KwaZulu-Natal","Limpopo","Mpumalanga","Northern</a:t>
            </a:r>
            <a:r>
              <a:rPr lang="en-GB" dirty="0"/>
              <a:t> </a:t>
            </a:r>
            <a:r>
              <a:rPr lang="en-GB" dirty="0" err="1"/>
              <a:t>Cape","North</a:t>
            </a:r>
            <a:r>
              <a:rPr lang="en-GB" dirty="0"/>
              <a:t> </a:t>
            </a:r>
            <a:r>
              <a:rPr lang="en-GB" dirty="0" err="1"/>
              <a:t>West","Western</a:t>
            </a:r>
            <a:r>
              <a:rPr lang="en-GB" dirty="0"/>
              <a:t> Cape")),</a:t>
            </a:r>
          </a:p>
          <a:p>
            <a:pPr marL="0" indent="0">
              <a:buFont typeface="Arial" panose="020B0604020202020204" pitchFamily="34" charset="0"/>
              <a:buNone/>
            </a:pPr>
            <a:r>
              <a:rPr lang="en-GB" dirty="0"/>
              <a:t>CONSTRAINT `</a:t>
            </a:r>
            <a:r>
              <a:rPr lang="en-GB" dirty="0" err="1"/>
              <a:t>check_postal_code</a:t>
            </a:r>
            <a:r>
              <a:rPr lang="en-GB" dirty="0"/>
              <a:t>` CHECK(</a:t>
            </a:r>
            <a:r>
              <a:rPr lang="en-GB" dirty="0" err="1"/>
              <a:t>Postal_Code</a:t>
            </a:r>
            <a:r>
              <a:rPr lang="en-GB" dirty="0"/>
              <a:t> &lt;= 9999),</a:t>
            </a:r>
          </a:p>
          <a:p>
            <a:pPr marL="0" indent="0">
              <a:buFont typeface="Arial" panose="020B0604020202020204" pitchFamily="34" charset="0"/>
              <a:buNone/>
            </a:pPr>
            <a:r>
              <a:rPr lang="en-GB" dirty="0"/>
              <a:t>CONSTRAINT `</a:t>
            </a:r>
            <a:r>
              <a:rPr lang="en-GB" dirty="0" err="1"/>
              <a:t>check_user_type</a:t>
            </a:r>
            <a:r>
              <a:rPr lang="en-GB" dirty="0"/>
              <a:t>` CHECK(</a:t>
            </a:r>
            <a:r>
              <a:rPr lang="en-GB" dirty="0" err="1"/>
              <a:t>User_Type</a:t>
            </a:r>
            <a:r>
              <a:rPr lang="en-GB" dirty="0"/>
              <a:t> IN("</a:t>
            </a:r>
            <a:r>
              <a:rPr lang="en-GB" dirty="0" err="1"/>
              <a:t>Customer","Manager","Critic</a:t>
            </a:r>
            <a:r>
              <a:rPr lang="en-GB" dirty="0"/>
              <a:t>")))</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188805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5D7B-07CD-433E-FD0B-60FFBCC6D05C}"/>
              </a:ext>
            </a:extLst>
          </p:cNvPr>
          <p:cNvSpPr>
            <a:spLocks noGrp="1"/>
          </p:cNvSpPr>
          <p:nvPr>
            <p:ph type="title"/>
          </p:nvPr>
        </p:nvSpPr>
        <p:spPr/>
        <p:txBody>
          <a:bodyPr/>
          <a:lstStyle/>
          <a:p>
            <a:r>
              <a:rPr lang="en-US" dirty="0"/>
              <a:t>History of Wine</a:t>
            </a:r>
            <a:endParaRPr lang="en-GB" dirty="0"/>
          </a:p>
        </p:txBody>
      </p:sp>
      <p:sp>
        <p:nvSpPr>
          <p:cNvPr id="3" name="Content Placeholder 2">
            <a:extLst>
              <a:ext uri="{FF2B5EF4-FFF2-40B4-BE49-F238E27FC236}">
                <a16:creationId xmlns:a16="http://schemas.microsoft.com/office/drawing/2014/main" id="{FDE9B2E1-8B65-0854-5561-71AD19EA42A4}"/>
              </a:ext>
            </a:extLst>
          </p:cNvPr>
          <p:cNvSpPr>
            <a:spLocks noGrp="1"/>
          </p:cNvSpPr>
          <p:nvPr>
            <p:ph idx="1"/>
          </p:nvPr>
        </p:nvSpPr>
        <p:spPr/>
        <p:txBody>
          <a:bodyPr/>
          <a:lstStyle/>
          <a:p>
            <a:pPr marL="0" indent="0">
              <a:buNone/>
            </a:pPr>
            <a:r>
              <a:rPr lang="en-US" dirty="0"/>
              <a:t>Wine is made from fermented grape juice, however it is an alcoholic beverage that has been drunk and made in different parts of the world. The history of wine dates back to over 5000 years ago. </a:t>
            </a:r>
          </a:p>
          <a:p>
            <a:pPr marL="0" indent="0">
              <a:buNone/>
            </a:pPr>
            <a:r>
              <a:rPr lang="en-US" dirty="0"/>
              <a:t>Its discovery is said to have been uncovered when grapes had been left for too long in amphorae or earthenware jugs. They would soon become tainted with wild yeast, eventually leading to their fermentation, brave individuals would then proceed to drink the tainted grapes leading to the creation of wine.</a:t>
            </a:r>
          </a:p>
          <a:p>
            <a:pPr marL="0" indent="0">
              <a:buNone/>
            </a:pPr>
            <a:endParaRPr lang="en-GB" dirty="0"/>
          </a:p>
        </p:txBody>
      </p:sp>
    </p:spTree>
    <p:extLst>
      <p:ext uri="{BB962C8B-B14F-4D97-AF65-F5344CB8AC3E}">
        <p14:creationId xmlns:p14="http://schemas.microsoft.com/office/powerpoint/2010/main" val="2603907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Purchases and </a:t>
            </a:r>
            <a:r>
              <a:rPr lang="en-US" sz="4000" dirty="0" err="1"/>
              <a:t>WineryRating</a:t>
            </a:r>
            <a:r>
              <a:rPr lang="en-US" sz="4000" dirty="0"/>
              <a:t> Tables</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Purchases TABLE(    </a:t>
            </a:r>
          </a:p>
          <a:p>
            <a:pPr marL="0" indent="0">
              <a:buFont typeface="Arial" panose="020B0604020202020204" pitchFamily="34" charset="0"/>
              <a:buNone/>
            </a:pPr>
            <a:r>
              <a:rPr lang="en-GB" dirty="0" err="1"/>
              <a:t>User_ID</a:t>
            </a:r>
            <a:r>
              <a:rPr lang="en-GB" dirty="0"/>
              <a:t> int(11) NOT NULL,    </a:t>
            </a:r>
          </a:p>
          <a:p>
            <a:pPr marL="0" indent="0">
              <a:buFont typeface="Arial" panose="020B0604020202020204" pitchFamily="34" charset="0"/>
              <a:buNone/>
            </a:pPr>
            <a:r>
              <a:rPr lang="en-GB" dirty="0"/>
              <a:t>Item VARCHAR NOT NULL DEFAULT "WINE",    </a:t>
            </a:r>
          </a:p>
          <a:p>
            <a:pPr marL="0" indent="0">
              <a:buFont typeface="Arial" panose="020B0604020202020204" pitchFamily="34" charset="0"/>
              <a:buNone/>
            </a:pPr>
            <a:r>
              <a:rPr lang="en-GB" dirty="0" err="1"/>
              <a:t>Date_of_Purchase</a:t>
            </a:r>
            <a:r>
              <a:rPr lang="en-GB" dirty="0"/>
              <a:t> DATE NOT NULL,    </a:t>
            </a:r>
          </a:p>
          <a:p>
            <a:pPr marL="0" indent="0">
              <a:buFont typeface="Arial" panose="020B0604020202020204" pitchFamily="34" charset="0"/>
              <a:buNone/>
            </a:pPr>
            <a:r>
              <a:rPr lang="en-GB" dirty="0" err="1"/>
              <a:t>CONSTRAINT`fk_Purchases_User</a:t>
            </a:r>
            <a:r>
              <a:rPr lang="en-GB" dirty="0"/>
              <a:t>` FOREIGN KEY(</a:t>
            </a:r>
            <a:r>
              <a:rPr lang="en-GB" dirty="0" err="1"/>
              <a:t>User_ID</a:t>
            </a:r>
            <a:r>
              <a:rPr lang="en-GB" dirty="0"/>
              <a:t>) REFERENCES User(</a:t>
            </a:r>
            <a:r>
              <a:rPr lang="en-GB" dirty="0" err="1"/>
              <a:t>User_ID</a:t>
            </a:r>
            <a:r>
              <a:rPr lang="en-GB" dirty="0"/>
              <a:t>) ON DELETE RESTRICT ON UPDATE CASCADE)</a:t>
            </a:r>
          </a:p>
          <a:p>
            <a:pPr marL="0" indent="0">
              <a:buFont typeface="Arial" panose="020B0604020202020204" pitchFamily="34" charset="0"/>
              <a:buNone/>
            </a:pPr>
            <a:r>
              <a:rPr lang="en-GB" dirty="0"/>
              <a:t>ENGINE=</a:t>
            </a:r>
            <a:r>
              <a:rPr lang="en-GB" dirty="0" err="1"/>
              <a:t>InnoDB</a:t>
            </a:r>
            <a:r>
              <a:rPr lang="en-GB" dirty="0"/>
              <a:t> DEFAULT CHARSET=utf8mb4;</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CREATE TABLE </a:t>
            </a:r>
            <a:r>
              <a:rPr lang="en-GB" dirty="0" err="1"/>
              <a:t>WineryRating</a:t>
            </a:r>
            <a:r>
              <a:rPr lang="en-GB" dirty="0"/>
              <a:t>(</a:t>
            </a:r>
          </a:p>
          <a:p>
            <a:pPr marL="0" indent="0">
              <a:buFont typeface="Arial" panose="020B0604020202020204" pitchFamily="34" charset="0"/>
              <a:buNone/>
            </a:pPr>
            <a:r>
              <a:rPr lang="en-GB" dirty="0" err="1"/>
              <a:t>User_ID</a:t>
            </a:r>
            <a:r>
              <a:rPr lang="en-GB" dirty="0"/>
              <a:t> int(11)  NOT NULL,</a:t>
            </a:r>
          </a:p>
          <a:p>
            <a:pPr marL="0" indent="0">
              <a:buFont typeface="Arial" panose="020B0604020202020204" pitchFamily="34" charset="0"/>
              <a:buNone/>
            </a:pPr>
            <a:r>
              <a:rPr lang="en-GB" dirty="0" err="1"/>
              <a:t>Winery_Name</a:t>
            </a:r>
            <a:r>
              <a:rPr lang="en-GB" dirty="0"/>
              <a:t> VARCHAR(128) NOT NULL,</a:t>
            </a:r>
          </a:p>
          <a:p>
            <a:pPr marL="0" indent="0">
              <a:buFont typeface="Arial" panose="020B0604020202020204" pitchFamily="34" charset="0"/>
              <a:buNone/>
            </a:pPr>
            <a:r>
              <a:rPr lang="en-GB" dirty="0"/>
              <a:t>Rating int(2) NOT NULL DEFAULT 5,</a:t>
            </a:r>
          </a:p>
          <a:p>
            <a:pPr marL="0" indent="0">
              <a:buFont typeface="Arial" panose="020B0604020202020204" pitchFamily="34" charset="0"/>
              <a:buNone/>
            </a:pPr>
            <a:r>
              <a:rPr lang="en-GB" dirty="0"/>
              <a:t>PRIMARY KEY(</a:t>
            </a:r>
            <a:r>
              <a:rPr lang="en-GB" dirty="0" err="1"/>
              <a:t>User_ID,Winery_Name</a:t>
            </a:r>
            <a:r>
              <a:rPr lang="en-GB" dirty="0"/>
              <a:t>),</a:t>
            </a:r>
          </a:p>
          <a:p>
            <a:pPr marL="0" indent="0">
              <a:buFont typeface="Arial" panose="020B0604020202020204" pitchFamily="34" charset="0"/>
              <a:buNone/>
            </a:pPr>
            <a:r>
              <a:rPr lang="en-GB" dirty="0"/>
              <a:t>CONSTRAINT `</a:t>
            </a:r>
            <a:r>
              <a:rPr lang="en-GB" dirty="0" err="1"/>
              <a:t>fk_WineryRating_Winery`FOREIGN</a:t>
            </a:r>
            <a:r>
              <a:rPr lang="en-GB" dirty="0"/>
              <a:t> KEY(</a:t>
            </a:r>
            <a:r>
              <a:rPr lang="en-GB" dirty="0" err="1"/>
              <a:t>Winery_Name</a:t>
            </a:r>
            <a:r>
              <a:rPr lang="en-GB" dirty="0"/>
              <a:t>) REFERENCES Winery(Name) ON DELETE RESTRICT ON UPDATE CASCADE,</a:t>
            </a:r>
          </a:p>
          <a:p>
            <a:pPr marL="0" indent="0">
              <a:buFont typeface="Arial" panose="020B0604020202020204" pitchFamily="34" charset="0"/>
              <a:buNone/>
            </a:pPr>
            <a:r>
              <a:rPr lang="en-GB" dirty="0"/>
              <a:t>CONSTRAINT `</a:t>
            </a:r>
            <a:r>
              <a:rPr lang="en-GB" dirty="0" err="1"/>
              <a:t>fk_WineyRating_User`FOREIGN</a:t>
            </a:r>
            <a:r>
              <a:rPr lang="en-GB" dirty="0"/>
              <a:t> KEY(</a:t>
            </a:r>
            <a:r>
              <a:rPr lang="en-GB" dirty="0" err="1"/>
              <a:t>User_ID</a:t>
            </a:r>
            <a:r>
              <a:rPr lang="en-GB" dirty="0"/>
              <a:t>) REFERENCES User(</a:t>
            </a:r>
            <a:r>
              <a:rPr lang="en-GB" dirty="0" err="1"/>
              <a:t>User_ID</a:t>
            </a:r>
            <a:r>
              <a:rPr lang="en-GB" dirty="0"/>
              <a:t>) ON DELETE RESTRICT ON UPDATE CASCADE,</a:t>
            </a:r>
          </a:p>
          <a:p>
            <a:pPr marL="0" indent="0">
              <a:buFont typeface="Arial" panose="020B0604020202020204" pitchFamily="34" charset="0"/>
              <a:buNone/>
            </a:pPr>
            <a:r>
              <a:rPr lang="en-GB" dirty="0"/>
              <a:t>CONSTRAINT `</a:t>
            </a:r>
            <a:r>
              <a:rPr lang="en-GB" dirty="0" err="1"/>
              <a:t>check_rating</a:t>
            </a:r>
            <a:r>
              <a:rPr lang="en-GB" dirty="0"/>
              <a:t>` CHECK(Rating BETWEEN 0 AND 10))</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343524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WineyardRating</a:t>
            </a:r>
            <a:r>
              <a:rPr lang="en-US" sz="4000" dirty="0"/>
              <a:t> Table</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435133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a:t>
            </a:r>
            <a:r>
              <a:rPr lang="en-GB" dirty="0" err="1"/>
              <a:t>WineyardRating</a:t>
            </a:r>
            <a:r>
              <a:rPr lang="en-GB" dirty="0"/>
              <a:t>(</a:t>
            </a:r>
          </a:p>
          <a:p>
            <a:pPr marL="0" indent="0">
              <a:buFont typeface="Arial" panose="020B0604020202020204" pitchFamily="34" charset="0"/>
              <a:buNone/>
            </a:pPr>
            <a:r>
              <a:rPr lang="en-GB" dirty="0" err="1"/>
              <a:t>User_ID</a:t>
            </a:r>
            <a:r>
              <a:rPr lang="en-GB" dirty="0"/>
              <a:t> int(11) NOT NULL,</a:t>
            </a:r>
          </a:p>
          <a:p>
            <a:pPr marL="0" indent="0">
              <a:buFont typeface="Arial" panose="020B0604020202020204" pitchFamily="34" charset="0"/>
              <a:buNone/>
            </a:pPr>
            <a:r>
              <a:rPr lang="en-GB" dirty="0" err="1"/>
              <a:t>Winery_Name</a:t>
            </a:r>
            <a:r>
              <a:rPr lang="en-GB" dirty="0"/>
              <a:t> VARCHAR(128) NOT NULL,</a:t>
            </a:r>
          </a:p>
          <a:p>
            <a:pPr marL="0" indent="0">
              <a:buFont typeface="Arial" panose="020B0604020202020204" pitchFamily="34" charset="0"/>
              <a:buNone/>
            </a:pPr>
            <a:r>
              <a:rPr lang="en-GB" dirty="0" err="1"/>
              <a:t>Wineyard_Name</a:t>
            </a:r>
            <a:r>
              <a:rPr lang="en-GB" dirty="0"/>
              <a:t> VARCHAR(128) NOT NULL,</a:t>
            </a:r>
          </a:p>
          <a:p>
            <a:pPr marL="0" indent="0">
              <a:buFont typeface="Arial" panose="020B0604020202020204" pitchFamily="34" charset="0"/>
              <a:buNone/>
            </a:pPr>
            <a:r>
              <a:rPr lang="en-GB" dirty="0"/>
              <a:t>Rating int(2) NOT NULL DEFAULT 5,</a:t>
            </a:r>
          </a:p>
          <a:p>
            <a:pPr marL="0" indent="0">
              <a:buFont typeface="Arial" panose="020B0604020202020204" pitchFamily="34" charset="0"/>
              <a:buNone/>
            </a:pPr>
            <a:r>
              <a:rPr lang="en-GB" dirty="0"/>
              <a:t>PRIMARY KEY(</a:t>
            </a:r>
            <a:r>
              <a:rPr lang="en-GB" dirty="0" err="1"/>
              <a:t>User_ID,Winery_Name</a:t>
            </a:r>
            <a:r>
              <a:rPr lang="en-GB" dirty="0"/>
              <a:t>),</a:t>
            </a:r>
          </a:p>
          <a:p>
            <a:pPr marL="0" indent="0">
              <a:buFont typeface="Arial" panose="020B0604020202020204" pitchFamily="34" charset="0"/>
              <a:buNone/>
            </a:pPr>
            <a:r>
              <a:rPr lang="en-GB" dirty="0"/>
              <a:t>CONSTRAINT `</a:t>
            </a:r>
            <a:r>
              <a:rPr lang="en-GB" dirty="0" err="1"/>
              <a:t>fk_WineyardRating_User`FOREIGN</a:t>
            </a:r>
            <a:r>
              <a:rPr lang="en-GB" dirty="0"/>
              <a:t> KEY(</a:t>
            </a:r>
            <a:r>
              <a:rPr lang="en-GB" dirty="0" err="1"/>
              <a:t>User_ID</a:t>
            </a:r>
            <a:r>
              <a:rPr lang="en-GB" dirty="0"/>
              <a:t>) REFERENCES User(</a:t>
            </a:r>
            <a:r>
              <a:rPr lang="en-GB" dirty="0" err="1"/>
              <a:t>User_ID</a:t>
            </a:r>
            <a:r>
              <a:rPr lang="en-GB" dirty="0"/>
              <a:t>) ON DELETE RESTRICT ON UPDATE CASCADE,</a:t>
            </a:r>
          </a:p>
          <a:p>
            <a:pPr marL="0" indent="0">
              <a:buFont typeface="Arial" panose="020B0604020202020204" pitchFamily="34" charset="0"/>
              <a:buNone/>
            </a:pPr>
            <a:r>
              <a:rPr lang="en-GB" dirty="0"/>
              <a:t>CONSTRAINT `</a:t>
            </a:r>
            <a:r>
              <a:rPr lang="en-GB" dirty="0" err="1"/>
              <a:t>fk_WineyardRating_Winery`FOREIGN</a:t>
            </a:r>
            <a:r>
              <a:rPr lang="en-GB" dirty="0"/>
              <a:t> KEY(</a:t>
            </a:r>
            <a:r>
              <a:rPr lang="en-GB" dirty="0" err="1"/>
              <a:t>Winery_Name</a:t>
            </a:r>
            <a:r>
              <a:rPr lang="en-GB" dirty="0"/>
              <a:t>) REFERENCES Winery(Name) ON DELETE RESTRICT ON UPDATE CASCADE,</a:t>
            </a:r>
          </a:p>
          <a:p>
            <a:pPr marL="0" indent="0">
              <a:buFont typeface="Arial" panose="020B0604020202020204" pitchFamily="34" charset="0"/>
              <a:buNone/>
            </a:pPr>
            <a:r>
              <a:rPr lang="en-GB" dirty="0"/>
              <a:t>CONSTRAINT `</a:t>
            </a:r>
            <a:r>
              <a:rPr lang="en-GB" dirty="0" err="1"/>
              <a:t>fk_WineyardRating_Wineyard`FOREIGN</a:t>
            </a:r>
            <a:r>
              <a:rPr lang="en-GB" dirty="0"/>
              <a:t> KEY(</a:t>
            </a:r>
            <a:r>
              <a:rPr lang="en-GB" dirty="0" err="1"/>
              <a:t>Wineyard_Name</a:t>
            </a:r>
            <a:r>
              <a:rPr lang="en-GB" dirty="0"/>
              <a:t>) REFERENCES </a:t>
            </a:r>
            <a:r>
              <a:rPr lang="en-GB" dirty="0" err="1"/>
              <a:t>Wineyards</a:t>
            </a:r>
            <a:r>
              <a:rPr lang="en-GB" dirty="0"/>
              <a:t>(</a:t>
            </a:r>
            <a:r>
              <a:rPr lang="en-GB" dirty="0" err="1"/>
              <a:t>Wineyard_Name</a:t>
            </a:r>
            <a:r>
              <a:rPr lang="en-GB" dirty="0"/>
              <a:t>) ON DELETE RESTRICT ON UPDATE CASCADE,</a:t>
            </a:r>
          </a:p>
          <a:p>
            <a:pPr marL="0" indent="0">
              <a:buFont typeface="Arial" panose="020B0604020202020204" pitchFamily="34" charset="0"/>
              <a:buNone/>
            </a:pPr>
            <a:r>
              <a:rPr lang="en-GB" dirty="0"/>
              <a:t>CONSTRAINT `</a:t>
            </a:r>
            <a:r>
              <a:rPr lang="en-GB" dirty="0" err="1"/>
              <a:t>check_rating</a:t>
            </a:r>
            <a:r>
              <a:rPr lang="en-GB" dirty="0"/>
              <a:t>` CHECK(Rating BETWEEN 0 AND 10))</a:t>
            </a:r>
          </a:p>
          <a:p>
            <a:pPr marL="0" indent="0">
              <a:buFont typeface="Arial" panose="020B0604020202020204" pitchFamily="34" charset="0"/>
              <a:buNone/>
            </a:pPr>
            <a:r>
              <a:rPr lang="en-GB" dirty="0"/>
              <a:t>ENGINE=</a:t>
            </a:r>
            <a:r>
              <a:rPr lang="en-GB" dirty="0" err="1"/>
              <a:t>InnoDB</a:t>
            </a:r>
            <a:r>
              <a:rPr lang="en-GB" dirty="0"/>
              <a:t> DEFAULT CHARSET=utf8mb4;</a:t>
            </a:r>
          </a:p>
        </p:txBody>
      </p:sp>
    </p:spTree>
    <p:extLst>
      <p:ext uri="{BB962C8B-B14F-4D97-AF65-F5344CB8AC3E}">
        <p14:creationId xmlns:p14="http://schemas.microsoft.com/office/powerpoint/2010/main" val="3544641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BCB-519E-8C5B-7AEB-9DC448C66113}"/>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WineRating</a:t>
            </a:r>
            <a:r>
              <a:rPr lang="en-US" sz="4000" dirty="0"/>
              <a:t> and Production Tables</a:t>
            </a:r>
            <a:endParaRPr lang="en-GB" sz="4000" dirty="0"/>
          </a:p>
        </p:txBody>
      </p:sp>
      <p:sp>
        <p:nvSpPr>
          <p:cNvPr id="3" name="Content Placeholder 2">
            <a:extLst>
              <a:ext uri="{FF2B5EF4-FFF2-40B4-BE49-F238E27FC236}">
                <a16:creationId xmlns:a16="http://schemas.microsoft.com/office/drawing/2014/main" id="{A98DA201-017D-9FFE-0418-7A7E155A26B4}"/>
              </a:ext>
            </a:extLst>
          </p:cNvPr>
          <p:cNvSpPr txBox="1">
            <a:spLocks/>
          </p:cNvSpPr>
          <p:nvPr/>
        </p:nvSpPr>
        <p:spPr>
          <a:xfrm>
            <a:off x="179560" y="1253331"/>
            <a:ext cx="11832879" cy="5156522"/>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CREATE TABLE </a:t>
            </a:r>
            <a:r>
              <a:rPr lang="en-GB" dirty="0" err="1"/>
              <a:t>WineRating</a:t>
            </a:r>
            <a:r>
              <a:rPr lang="en-GB" dirty="0"/>
              <a:t>(</a:t>
            </a:r>
          </a:p>
          <a:p>
            <a:pPr marL="0" indent="0">
              <a:buFont typeface="Arial" panose="020B0604020202020204" pitchFamily="34" charset="0"/>
              <a:buNone/>
            </a:pPr>
            <a:r>
              <a:rPr lang="en-GB" dirty="0" err="1"/>
              <a:t>User_ID</a:t>
            </a:r>
            <a:r>
              <a:rPr lang="en-GB" dirty="0"/>
              <a:t> int(11) NOT NULL,</a:t>
            </a:r>
          </a:p>
          <a:p>
            <a:pPr marL="0" indent="0">
              <a:buFont typeface="Arial" panose="020B0604020202020204" pitchFamily="34" charset="0"/>
              <a:buNone/>
            </a:pPr>
            <a:r>
              <a:rPr lang="en-GB" dirty="0" err="1"/>
              <a:t>WineBarrel_ID</a:t>
            </a:r>
            <a:r>
              <a:rPr lang="en-GB" dirty="0"/>
              <a:t> int(11) UNSIGNED NOT NULL AUTO_INCREMENT,</a:t>
            </a:r>
          </a:p>
          <a:p>
            <a:pPr marL="0" indent="0">
              <a:buFont typeface="Arial" panose="020B0604020202020204" pitchFamily="34" charset="0"/>
              <a:buNone/>
            </a:pPr>
            <a:r>
              <a:rPr lang="en-GB" dirty="0"/>
              <a:t>Rating int(2) NOT NULL DEFAULT 5,</a:t>
            </a:r>
          </a:p>
          <a:p>
            <a:pPr marL="0" indent="0">
              <a:buFont typeface="Arial" panose="020B0604020202020204" pitchFamily="34" charset="0"/>
              <a:buNone/>
            </a:pPr>
            <a:r>
              <a:rPr lang="en-GB" dirty="0"/>
              <a:t>PRIMARY KEY(</a:t>
            </a:r>
            <a:r>
              <a:rPr lang="en-GB" dirty="0" err="1"/>
              <a:t>User_ID,WineBarrel_ID</a:t>
            </a:r>
            <a:r>
              <a:rPr lang="en-GB" dirty="0"/>
              <a:t>),</a:t>
            </a:r>
          </a:p>
          <a:p>
            <a:pPr marL="0" indent="0">
              <a:buFont typeface="Arial" panose="020B0604020202020204" pitchFamily="34" charset="0"/>
              <a:buNone/>
            </a:pPr>
            <a:r>
              <a:rPr lang="en-GB" dirty="0"/>
              <a:t>CONSTRAINT `</a:t>
            </a:r>
            <a:r>
              <a:rPr lang="en-GB" dirty="0" err="1"/>
              <a:t>fk_WineRating_User`FOREIGN</a:t>
            </a:r>
            <a:r>
              <a:rPr lang="en-GB" dirty="0"/>
              <a:t> KEY(</a:t>
            </a:r>
            <a:r>
              <a:rPr lang="en-GB" dirty="0" err="1"/>
              <a:t>User_ID</a:t>
            </a:r>
            <a:r>
              <a:rPr lang="en-GB" dirty="0"/>
              <a:t>) REFERENCES User(</a:t>
            </a:r>
            <a:r>
              <a:rPr lang="en-GB" dirty="0" err="1"/>
              <a:t>User_ID</a:t>
            </a:r>
            <a:r>
              <a:rPr lang="en-GB" dirty="0"/>
              <a:t>) ON DELETE RESTRICT ON UPDATE CASCADE,</a:t>
            </a:r>
          </a:p>
          <a:p>
            <a:pPr marL="0" indent="0">
              <a:buFont typeface="Arial" panose="020B0604020202020204" pitchFamily="34" charset="0"/>
              <a:buNone/>
            </a:pPr>
            <a:r>
              <a:rPr lang="en-GB" dirty="0"/>
              <a:t>CONSTRAINT `</a:t>
            </a:r>
            <a:r>
              <a:rPr lang="en-GB" dirty="0" err="1"/>
              <a:t>fk_WineRating_WineBarrles`FOREIGN</a:t>
            </a:r>
            <a:r>
              <a:rPr lang="en-GB" dirty="0"/>
              <a:t> KEY(</a:t>
            </a:r>
            <a:r>
              <a:rPr lang="en-GB" dirty="0" err="1"/>
              <a:t>WineBarrel_ID</a:t>
            </a:r>
            <a:r>
              <a:rPr lang="en-GB" dirty="0"/>
              <a:t>) REFERENCES </a:t>
            </a:r>
            <a:r>
              <a:rPr lang="en-GB" dirty="0" err="1"/>
              <a:t>WineBarrels</a:t>
            </a:r>
            <a:r>
              <a:rPr lang="en-GB" dirty="0"/>
              <a:t>(ID) ON DELETE RESTRICT ON UPDATE CASCADE,</a:t>
            </a:r>
          </a:p>
          <a:p>
            <a:pPr marL="0" indent="0">
              <a:buFont typeface="Arial" panose="020B0604020202020204" pitchFamily="34" charset="0"/>
              <a:buNone/>
            </a:pPr>
            <a:r>
              <a:rPr lang="en-GB" dirty="0"/>
              <a:t>CONSTRAINT `</a:t>
            </a:r>
            <a:r>
              <a:rPr lang="en-GB" dirty="0" err="1"/>
              <a:t>check_rating</a:t>
            </a:r>
            <a:r>
              <a:rPr lang="en-GB" dirty="0"/>
              <a:t>` CHECK(Rating BETWEEN 0 AND 10))</a:t>
            </a:r>
          </a:p>
          <a:p>
            <a:pPr marL="0" indent="0">
              <a:buFont typeface="Arial" panose="020B0604020202020204" pitchFamily="34" charset="0"/>
              <a:buNone/>
            </a:pPr>
            <a:r>
              <a:rPr lang="en-GB" dirty="0"/>
              <a:t>ENGINE=</a:t>
            </a:r>
            <a:r>
              <a:rPr lang="en-GB" dirty="0" err="1"/>
              <a:t>InnoDB</a:t>
            </a:r>
            <a:r>
              <a:rPr lang="en-GB" dirty="0"/>
              <a:t> DEFAULT CHARSET=utf8mb4;</a:t>
            </a:r>
          </a:p>
          <a:p>
            <a:pPr marL="0" indent="0">
              <a:buFont typeface="Arial" panose="020B0604020202020204" pitchFamily="34" charset="0"/>
              <a:buNone/>
            </a:pPr>
            <a:endParaRPr lang="en-GB" dirty="0"/>
          </a:p>
          <a:p>
            <a:pPr marL="0" indent="0">
              <a:buFont typeface="Arial" panose="020B0604020202020204" pitchFamily="34" charset="0"/>
              <a:buNone/>
            </a:pPr>
            <a:r>
              <a:rPr lang="en-US" dirty="0"/>
              <a:t>CREATE TABLE Production(</a:t>
            </a:r>
          </a:p>
          <a:p>
            <a:pPr marL="0" indent="0">
              <a:buFont typeface="Arial" panose="020B0604020202020204" pitchFamily="34" charset="0"/>
              <a:buNone/>
            </a:pPr>
            <a:r>
              <a:rPr lang="en-US" dirty="0" err="1"/>
              <a:t>Winery_Name</a:t>
            </a:r>
            <a:r>
              <a:rPr lang="en-US" dirty="0"/>
              <a:t> VARCHAR(128) NOT NULL,</a:t>
            </a:r>
          </a:p>
          <a:p>
            <a:pPr marL="0" indent="0">
              <a:buFont typeface="Arial" panose="020B0604020202020204" pitchFamily="34" charset="0"/>
              <a:buNone/>
            </a:pPr>
            <a:r>
              <a:rPr lang="en-US" dirty="0" err="1"/>
              <a:t>Brand_Name</a:t>
            </a:r>
            <a:r>
              <a:rPr lang="en-US" dirty="0"/>
              <a:t> VARCHAR(128) NOT NULL,</a:t>
            </a:r>
          </a:p>
          <a:p>
            <a:pPr marL="0" indent="0">
              <a:buFont typeface="Arial" panose="020B0604020202020204" pitchFamily="34" charset="0"/>
              <a:buNone/>
            </a:pPr>
            <a:r>
              <a:rPr lang="en-US" dirty="0"/>
              <a:t>PRIMARY KEY(</a:t>
            </a:r>
            <a:r>
              <a:rPr lang="en-US" dirty="0" err="1"/>
              <a:t>Winery_Name,Brand_Name</a:t>
            </a:r>
            <a:r>
              <a:rPr lang="en-US" dirty="0"/>
              <a:t>),</a:t>
            </a:r>
          </a:p>
          <a:p>
            <a:pPr marL="0" indent="0">
              <a:buFont typeface="Arial" panose="020B0604020202020204" pitchFamily="34" charset="0"/>
              <a:buNone/>
            </a:pPr>
            <a:r>
              <a:rPr lang="en-US" dirty="0"/>
              <a:t>CONSTRAINT `</a:t>
            </a:r>
            <a:r>
              <a:rPr lang="en-US" dirty="0" err="1"/>
              <a:t>fk_Production_Winery`FOREIGN</a:t>
            </a:r>
            <a:r>
              <a:rPr lang="en-US" dirty="0"/>
              <a:t> KEY(</a:t>
            </a:r>
            <a:r>
              <a:rPr lang="en-US" dirty="0" err="1"/>
              <a:t>Winery_Name</a:t>
            </a:r>
            <a:r>
              <a:rPr lang="en-US" dirty="0"/>
              <a:t>) REFERENCES Winery(Name) ON DELETE RESTRICT ON UPDATE CASCADE,</a:t>
            </a:r>
          </a:p>
          <a:p>
            <a:pPr marL="0" indent="0">
              <a:buFont typeface="Arial" panose="020B0604020202020204" pitchFamily="34" charset="0"/>
              <a:buNone/>
            </a:pPr>
            <a:r>
              <a:rPr lang="en-US" dirty="0"/>
              <a:t>CONSTRAINT `</a:t>
            </a:r>
            <a:r>
              <a:rPr lang="en-US" dirty="0" err="1"/>
              <a:t>fk_Production_Brand`FOREIGN</a:t>
            </a:r>
            <a:r>
              <a:rPr lang="en-US" dirty="0"/>
              <a:t> KEY(</a:t>
            </a:r>
            <a:r>
              <a:rPr lang="en-US" dirty="0" err="1"/>
              <a:t>Brand_Name</a:t>
            </a:r>
            <a:r>
              <a:rPr lang="en-US" dirty="0"/>
              <a:t>) REFERENCES Brand(Name) ON DELETE RESTRICT ON UPDATE CASCADE)</a:t>
            </a:r>
          </a:p>
          <a:p>
            <a:pPr marL="0" indent="0">
              <a:buFont typeface="Arial" panose="020B0604020202020204" pitchFamily="34" charset="0"/>
              <a:buNone/>
            </a:pPr>
            <a:r>
              <a:rPr lang="en-US" dirty="0"/>
              <a:t>ENGINE=</a:t>
            </a:r>
            <a:r>
              <a:rPr lang="en-US" dirty="0" err="1"/>
              <a:t>InnoDB</a:t>
            </a:r>
            <a:r>
              <a:rPr lang="en-US" dirty="0"/>
              <a:t> DEFAULT CHARSET=utf8mb4;</a:t>
            </a:r>
            <a:endParaRPr lang="en-GB" dirty="0"/>
          </a:p>
        </p:txBody>
      </p:sp>
    </p:spTree>
    <p:extLst>
      <p:ext uri="{BB962C8B-B14F-4D97-AF65-F5344CB8AC3E}">
        <p14:creationId xmlns:p14="http://schemas.microsoft.com/office/powerpoint/2010/main" val="323931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5: Web-based Application</a:t>
            </a:r>
            <a:endParaRPr lang="en-GB" sz="6600" dirty="0"/>
          </a:p>
        </p:txBody>
      </p:sp>
    </p:spTree>
    <p:extLst>
      <p:ext uri="{BB962C8B-B14F-4D97-AF65-F5344CB8AC3E}">
        <p14:creationId xmlns:p14="http://schemas.microsoft.com/office/powerpoint/2010/main" val="157625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Login</a:t>
            </a:r>
            <a:endParaRPr lang="en-GB" sz="4000" dirty="0"/>
          </a:p>
        </p:txBody>
      </p:sp>
    </p:spTree>
    <p:extLst>
      <p:ext uri="{BB962C8B-B14F-4D97-AF65-F5344CB8AC3E}">
        <p14:creationId xmlns:p14="http://schemas.microsoft.com/office/powerpoint/2010/main" val="336619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Users</a:t>
            </a:r>
            <a:endParaRPr lang="en-GB" sz="4000" dirty="0"/>
          </a:p>
        </p:txBody>
      </p:sp>
    </p:spTree>
    <p:extLst>
      <p:ext uri="{BB962C8B-B14F-4D97-AF65-F5344CB8AC3E}">
        <p14:creationId xmlns:p14="http://schemas.microsoft.com/office/powerpoint/2010/main" val="3389281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Wines</a:t>
            </a:r>
            <a:endParaRPr lang="en-GB" sz="4000" dirty="0"/>
          </a:p>
        </p:txBody>
      </p:sp>
    </p:spTree>
    <p:extLst>
      <p:ext uri="{BB962C8B-B14F-4D97-AF65-F5344CB8AC3E}">
        <p14:creationId xmlns:p14="http://schemas.microsoft.com/office/powerpoint/2010/main" val="3646960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Wineries</a:t>
            </a:r>
            <a:endParaRPr lang="en-GB" sz="4000" dirty="0"/>
          </a:p>
        </p:txBody>
      </p:sp>
    </p:spTree>
    <p:extLst>
      <p:ext uri="{BB962C8B-B14F-4D97-AF65-F5344CB8AC3E}">
        <p14:creationId xmlns:p14="http://schemas.microsoft.com/office/powerpoint/2010/main" val="1920260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Sites</a:t>
            </a:r>
            <a:endParaRPr lang="en-GB" sz="4000" dirty="0"/>
          </a:p>
        </p:txBody>
      </p:sp>
    </p:spTree>
    <p:extLst>
      <p:ext uri="{BB962C8B-B14F-4D97-AF65-F5344CB8AC3E}">
        <p14:creationId xmlns:p14="http://schemas.microsoft.com/office/powerpoint/2010/main" val="2126025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Addresses</a:t>
            </a:r>
            <a:endParaRPr lang="en-GB" sz="4000" dirty="0"/>
          </a:p>
        </p:txBody>
      </p:sp>
    </p:spTree>
    <p:extLst>
      <p:ext uri="{BB962C8B-B14F-4D97-AF65-F5344CB8AC3E}">
        <p14:creationId xmlns:p14="http://schemas.microsoft.com/office/powerpoint/2010/main" val="343600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05E9-F0D4-F590-6DB9-22463CA4822B}"/>
              </a:ext>
            </a:extLst>
          </p:cNvPr>
          <p:cNvSpPr>
            <a:spLocks noGrp="1"/>
          </p:cNvSpPr>
          <p:nvPr>
            <p:ph type="title"/>
          </p:nvPr>
        </p:nvSpPr>
        <p:spPr/>
        <p:txBody>
          <a:bodyPr/>
          <a:lstStyle/>
          <a:p>
            <a:r>
              <a:rPr lang="en-US" dirty="0"/>
              <a:t>History of Wine</a:t>
            </a:r>
            <a:endParaRPr lang="en-GB" dirty="0"/>
          </a:p>
        </p:txBody>
      </p:sp>
      <p:sp>
        <p:nvSpPr>
          <p:cNvPr id="3" name="Content Placeholder 2">
            <a:extLst>
              <a:ext uri="{FF2B5EF4-FFF2-40B4-BE49-F238E27FC236}">
                <a16:creationId xmlns:a16="http://schemas.microsoft.com/office/drawing/2014/main" id="{7901AA98-D8F0-2FB3-B860-4E62DF843C46}"/>
              </a:ext>
            </a:extLst>
          </p:cNvPr>
          <p:cNvSpPr>
            <a:spLocks noGrp="1"/>
          </p:cNvSpPr>
          <p:nvPr>
            <p:ph idx="1"/>
          </p:nvPr>
        </p:nvSpPr>
        <p:spPr>
          <a:xfrm>
            <a:off x="838200" y="1535914"/>
            <a:ext cx="10515600" cy="4692870"/>
          </a:xfrm>
        </p:spPr>
        <p:txBody>
          <a:bodyPr/>
          <a:lstStyle/>
          <a:p>
            <a:pPr marL="0" indent="0">
              <a:buNone/>
            </a:pPr>
            <a:r>
              <a:rPr lang="en-US" dirty="0"/>
              <a:t>What is the 100-point scale?</a:t>
            </a:r>
          </a:p>
          <a:p>
            <a:pPr marL="0" indent="0">
              <a:buNone/>
            </a:pPr>
            <a:r>
              <a:rPr lang="en-US" dirty="0"/>
              <a:t>The 100-point scale was popularized by Wine Spectator magazine and by Robert Parker in his Wine Advocate newsletter. </a:t>
            </a:r>
          </a:p>
          <a:p>
            <a:pPr marL="0" indent="0">
              <a:buNone/>
            </a:pPr>
            <a:r>
              <a:rPr lang="en-US" dirty="0"/>
              <a:t>Getting a rating from this scale, has been said to either make or break a wine brand, due to the prestige that the scale holds. Most wines that are evaluated using this scale normally fall into he 85-100 points. </a:t>
            </a:r>
          </a:p>
          <a:p>
            <a:pPr marL="0" indent="0">
              <a:buNone/>
            </a:pPr>
            <a:r>
              <a:rPr lang="en-US" dirty="0"/>
              <a:t>The scale is based on the American high-school marking system, so the scale will start at 50 and not 0, leading to additional criticism. There are other point scales such as the 5-point scale, the 20-point scale however the 100-point scale is the most popular.</a:t>
            </a:r>
          </a:p>
          <a:p>
            <a:pPr marL="0" indent="0">
              <a:buNone/>
            </a:pPr>
            <a:endParaRPr lang="en-GB" dirty="0"/>
          </a:p>
        </p:txBody>
      </p:sp>
    </p:spTree>
    <p:extLst>
      <p:ext uri="{BB962C8B-B14F-4D97-AF65-F5344CB8AC3E}">
        <p14:creationId xmlns:p14="http://schemas.microsoft.com/office/powerpoint/2010/main" val="2229812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Manage Locations</a:t>
            </a:r>
            <a:endParaRPr lang="en-GB" sz="4000" dirty="0"/>
          </a:p>
        </p:txBody>
      </p:sp>
    </p:spTree>
    <p:extLst>
      <p:ext uri="{BB962C8B-B14F-4D97-AF65-F5344CB8AC3E}">
        <p14:creationId xmlns:p14="http://schemas.microsoft.com/office/powerpoint/2010/main" val="4091547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Sort Wines</a:t>
            </a:r>
            <a:endParaRPr lang="en-GB" sz="4000" dirty="0"/>
          </a:p>
        </p:txBody>
      </p:sp>
    </p:spTree>
    <p:extLst>
      <p:ext uri="{BB962C8B-B14F-4D97-AF65-F5344CB8AC3E}">
        <p14:creationId xmlns:p14="http://schemas.microsoft.com/office/powerpoint/2010/main" val="3555243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Update Database</a:t>
            </a:r>
            <a:endParaRPr lang="en-GB" sz="4000" dirty="0"/>
          </a:p>
        </p:txBody>
      </p:sp>
    </p:spTree>
    <p:extLst>
      <p:ext uri="{BB962C8B-B14F-4D97-AF65-F5344CB8AC3E}">
        <p14:creationId xmlns:p14="http://schemas.microsoft.com/office/powerpoint/2010/main" val="2964612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076-2B48-79D6-88D8-5A857DDA4E06}"/>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Suggest based on Location</a:t>
            </a:r>
            <a:endParaRPr lang="en-GB" sz="4000" dirty="0"/>
          </a:p>
        </p:txBody>
      </p:sp>
    </p:spTree>
    <p:extLst>
      <p:ext uri="{BB962C8B-B14F-4D97-AF65-F5344CB8AC3E}">
        <p14:creationId xmlns:p14="http://schemas.microsoft.com/office/powerpoint/2010/main" val="3840879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6: Data</a:t>
            </a:r>
            <a:endParaRPr lang="en-GB" sz="6600" dirty="0"/>
          </a:p>
        </p:txBody>
      </p:sp>
    </p:spTree>
    <p:extLst>
      <p:ext uri="{BB962C8B-B14F-4D97-AF65-F5344CB8AC3E}">
        <p14:creationId xmlns:p14="http://schemas.microsoft.com/office/powerpoint/2010/main" val="2257023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7D742-D5CF-45AF-B073-B4E0FA9485F9}"/>
              </a:ext>
            </a:extLst>
          </p:cNvPr>
          <p:cNvPicPr>
            <a:picLocks noChangeAspect="1"/>
          </p:cNvPicPr>
          <p:nvPr/>
        </p:nvPicPr>
        <p:blipFill>
          <a:blip r:embed="rId2"/>
          <a:stretch>
            <a:fillRect/>
          </a:stretch>
        </p:blipFill>
        <p:spPr>
          <a:xfrm>
            <a:off x="3232087" y="926673"/>
            <a:ext cx="6475645" cy="4619293"/>
          </a:xfrm>
          <a:prstGeom prst="rect">
            <a:avLst/>
          </a:prstGeom>
        </p:spPr>
      </p:pic>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Award Table</a:t>
            </a:r>
            <a:endParaRPr lang="en-GB" sz="4000" dirty="0"/>
          </a:p>
        </p:txBody>
      </p:sp>
    </p:spTree>
    <p:extLst>
      <p:ext uri="{BB962C8B-B14F-4D97-AF65-F5344CB8AC3E}">
        <p14:creationId xmlns:p14="http://schemas.microsoft.com/office/powerpoint/2010/main" val="1928762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Award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2" name="Picture 1">
            <a:extLst>
              <a:ext uri="{FF2B5EF4-FFF2-40B4-BE49-F238E27FC236}">
                <a16:creationId xmlns:a16="http://schemas.microsoft.com/office/drawing/2014/main" id="{6C976481-F039-0F0A-A7FF-F0436A3FEE57}"/>
              </a:ext>
            </a:extLst>
          </p:cNvPr>
          <p:cNvPicPr>
            <a:picLocks noChangeAspect="1"/>
          </p:cNvPicPr>
          <p:nvPr/>
        </p:nvPicPr>
        <p:blipFill>
          <a:blip r:embed="rId2"/>
          <a:stretch>
            <a:fillRect/>
          </a:stretch>
        </p:blipFill>
        <p:spPr>
          <a:xfrm>
            <a:off x="4026625" y="1990989"/>
            <a:ext cx="4692616" cy="1870120"/>
          </a:xfrm>
          <a:prstGeom prst="rect">
            <a:avLst/>
          </a:prstGeom>
        </p:spPr>
      </p:pic>
      <p:pic>
        <p:nvPicPr>
          <p:cNvPr id="5" name="Picture 4">
            <a:extLst>
              <a:ext uri="{FF2B5EF4-FFF2-40B4-BE49-F238E27FC236}">
                <a16:creationId xmlns:a16="http://schemas.microsoft.com/office/drawing/2014/main" id="{B57F710A-25C3-1031-004A-1959AF973EB1}"/>
              </a:ext>
            </a:extLst>
          </p:cNvPr>
          <p:cNvPicPr>
            <a:picLocks noChangeAspect="1"/>
          </p:cNvPicPr>
          <p:nvPr/>
        </p:nvPicPr>
        <p:blipFill>
          <a:blip r:embed="rId3"/>
          <a:stretch>
            <a:fillRect/>
          </a:stretch>
        </p:blipFill>
        <p:spPr>
          <a:xfrm>
            <a:off x="412533" y="4881546"/>
            <a:ext cx="11621632" cy="365405"/>
          </a:xfrm>
          <a:prstGeom prst="rect">
            <a:avLst/>
          </a:prstGeom>
        </p:spPr>
      </p:pic>
    </p:spTree>
    <p:extLst>
      <p:ext uri="{BB962C8B-B14F-4D97-AF65-F5344CB8AC3E}">
        <p14:creationId xmlns:p14="http://schemas.microsoft.com/office/powerpoint/2010/main" val="4091059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Bottle Table</a:t>
            </a:r>
            <a:endParaRPr lang="en-GB" sz="4000" dirty="0"/>
          </a:p>
        </p:txBody>
      </p:sp>
      <p:pic>
        <p:nvPicPr>
          <p:cNvPr id="5" name="Picture 4">
            <a:extLst>
              <a:ext uri="{FF2B5EF4-FFF2-40B4-BE49-F238E27FC236}">
                <a16:creationId xmlns:a16="http://schemas.microsoft.com/office/drawing/2014/main" id="{D9E6925E-E059-D813-A7CA-6D3F1E7D60F4}"/>
              </a:ext>
            </a:extLst>
          </p:cNvPr>
          <p:cNvPicPr>
            <a:picLocks noChangeAspect="1"/>
          </p:cNvPicPr>
          <p:nvPr/>
        </p:nvPicPr>
        <p:blipFill>
          <a:blip r:embed="rId2"/>
          <a:stretch>
            <a:fillRect/>
          </a:stretch>
        </p:blipFill>
        <p:spPr>
          <a:xfrm>
            <a:off x="200228" y="638816"/>
            <a:ext cx="5440081" cy="6056222"/>
          </a:xfrm>
          <a:prstGeom prst="rect">
            <a:avLst/>
          </a:prstGeom>
        </p:spPr>
      </p:pic>
      <p:pic>
        <p:nvPicPr>
          <p:cNvPr id="11" name="Picture 10">
            <a:extLst>
              <a:ext uri="{FF2B5EF4-FFF2-40B4-BE49-F238E27FC236}">
                <a16:creationId xmlns:a16="http://schemas.microsoft.com/office/drawing/2014/main" id="{E861DEFF-C11E-C2F8-4804-1265779FBE6F}"/>
              </a:ext>
            </a:extLst>
          </p:cNvPr>
          <p:cNvPicPr>
            <a:picLocks noChangeAspect="1"/>
          </p:cNvPicPr>
          <p:nvPr/>
        </p:nvPicPr>
        <p:blipFill>
          <a:blip r:embed="rId3"/>
          <a:stretch>
            <a:fillRect/>
          </a:stretch>
        </p:blipFill>
        <p:spPr>
          <a:xfrm>
            <a:off x="5717821" y="1439501"/>
            <a:ext cx="5103203" cy="5255537"/>
          </a:xfrm>
          <a:prstGeom prst="rect">
            <a:avLst/>
          </a:prstGeom>
        </p:spPr>
      </p:pic>
      <p:pic>
        <p:nvPicPr>
          <p:cNvPr id="13" name="Picture 12">
            <a:extLst>
              <a:ext uri="{FF2B5EF4-FFF2-40B4-BE49-F238E27FC236}">
                <a16:creationId xmlns:a16="http://schemas.microsoft.com/office/drawing/2014/main" id="{81DAF8CE-25E0-987E-7D2F-FA5C787B3345}"/>
              </a:ext>
            </a:extLst>
          </p:cNvPr>
          <p:cNvPicPr>
            <a:picLocks noChangeAspect="1"/>
          </p:cNvPicPr>
          <p:nvPr/>
        </p:nvPicPr>
        <p:blipFill>
          <a:blip r:embed="rId4"/>
          <a:stretch>
            <a:fillRect/>
          </a:stretch>
        </p:blipFill>
        <p:spPr>
          <a:xfrm>
            <a:off x="5700470" y="1089830"/>
            <a:ext cx="4855872" cy="348585"/>
          </a:xfrm>
          <a:prstGeom prst="rect">
            <a:avLst/>
          </a:prstGeom>
        </p:spPr>
      </p:pic>
    </p:spTree>
    <p:extLst>
      <p:ext uri="{BB962C8B-B14F-4D97-AF65-F5344CB8AC3E}">
        <p14:creationId xmlns:p14="http://schemas.microsoft.com/office/powerpoint/2010/main" val="1873101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Bottle Table</a:t>
            </a:r>
            <a:endParaRPr lang="en-GB" sz="4000" dirty="0"/>
          </a:p>
        </p:txBody>
      </p:sp>
      <p:pic>
        <p:nvPicPr>
          <p:cNvPr id="9" name="Picture 8">
            <a:extLst>
              <a:ext uri="{FF2B5EF4-FFF2-40B4-BE49-F238E27FC236}">
                <a16:creationId xmlns:a16="http://schemas.microsoft.com/office/drawing/2014/main" id="{AD678EF9-0393-6AD0-A814-CA5FEE326FCE}"/>
              </a:ext>
            </a:extLst>
          </p:cNvPr>
          <p:cNvPicPr>
            <a:picLocks noChangeAspect="1"/>
          </p:cNvPicPr>
          <p:nvPr/>
        </p:nvPicPr>
        <p:blipFill>
          <a:blip r:embed="rId2"/>
          <a:stretch>
            <a:fillRect/>
          </a:stretch>
        </p:blipFill>
        <p:spPr>
          <a:xfrm>
            <a:off x="277374" y="1894967"/>
            <a:ext cx="10632051" cy="1819650"/>
          </a:xfrm>
          <a:prstGeom prst="rect">
            <a:avLst/>
          </a:prstGeom>
        </p:spPr>
      </p:pic>
      <p:pic>
        <p:nvPicPr>
          <p:cNvPr id="3" name="Picture 2">
            <a:extLst>
              <a:ext uri="{FF2B5EF4-FFF2-40B4-BE49-F238E27FC236}">
                <a16:creationId xmlns:a16="http://schemas.microsoft.com/office/drawing/2014/main" id="{B419614D-076E-470B-AA69-E4CDD11506D3}"/>
              </a:ext>
            </a:extLst>
          </p:cNvPr>
          <p:cNvPicPr>
            <a:picLocks noChangeAspect="1"/>
          </p:cNvPicPr>
          <p:nvPr/>
        </p:nvPicPr>
        <p:blipFill>
          <a:blip r:embed="rId3"/>
          <a:stretch>
            <a:fillRect/>
          </a:stretch>
        </p:blipFill>
        <p:spPr>
          <a:xfrm>
            <a:off x="302537" y="4734781"/>
            <a:ext cx="11051263" cy="419127"/>
          </a:xfrm>
          <a:prstGeom prst="rect">
            <a:avLst/>
          </a:prstGeom>
        </p:spPr>
      </p:pic>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spTree>
    <p:extLst>
      <p:ext uri="{BB962C8B-B14F-4D97-AF65-F5344CB8AC3E}">
        <p14:creationId xmlns:p14="http://schemas.microsoft.com/office/powerpoint/2010/main" val="1184415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Brand Table</a:t>
            </a:r>
            <a:endParaRPr lang="en-GB" sz="4000" dirty="0"/>
          </a:p>
        </p:txBody>
      </p:sp>
      <p:pic>
        <p:nvPicPr>
          <p:cNvPr id="3" name="Picture 2">
            <a:extLst>
              <a:ext uri="{FF2B5EF4-FFF2-40B4-BE49-F238E27FC236}">
                <a16:creationId xmlns:a16="http://schemas.microsoft.com/office/drawing/2014/main" id="{5FBAB1CD-F982-2830-55D2-DEA580FCB5E9}"/>
              </a:ext>
            </a:extLst>
          </p:cNvPr>
          <p:cNvPicPr>
            <a:picLocks noChangeAspect="1"/>
          </p:cNvPicPr>
          <p:nvPr/>
        </p:nvPicPr>
        <p:blipFill>
          <a:blip r:embed="rId2"/>
          <a:stretch>
            <a:fillRect/>
          </a:stretch>
        </p:blipFill>
        <p:spPr>
          <a:xfrm>
            <a:off x="1871073" y="960124"/>
            <a:ext cx="8449854" cy="4267796"/>
          </a:xfrm>
          <a:prstGeom prst="rect">
            <a:avLst/>
          </a:prstGeom>
        </p:spPr>
      </p:pic>
    </p:spTree>
    <p:extLst>
      <p:ext uri="{BB962C8B-B14F-4D97-AF65-F5344CB8AC3E}">
        <p14:creationId xmlns:p14="http://schemas.microsoft.com/office/powerpoint/2010/main" val="376752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5F20-3CA5-D965-0075-410896A9BDBB}"/>
              </a:ext>
            </a:extLst>
          </p:cNvPr>
          <p:cNvSpPr>
            <a:spLocks noGrp="1"/>
          </p:cNvSpPr>
          <p:nvPr>
            <p:ph type="title"/>
          </p:nvPr>
        </p:nvSpPr>
        <p:spPr>
          <a:xfrm>
            <a:off x="838200" y="392286"/>
            <a:ext cx="10515600" cy="1325563"/>
          </a:xfrm>
        </p:spPr>
        <p:txBody>
          <a:bodyPr/>
          <a:lstStyle/>
          <a:p>
            <a:pPr algn="ctr"/>
            <a:r>
              <a:rPr lang="en-GB" dirty="0"/>
              <a:t>Types of Wine</a:t>
            </a:r>
          </a:p>
        </p:txBody>
      </p:sp>
      <p:sp>
        <p:nvSpPr>
          <p:cNvPr id="3" name="Content Placeholder 2">
            <a:extLst>
              <a:ext uri="{FF2B5EF4-FFF2-40B4-BE49-F238E27FC236}">
                <a16:creationId xmlns:a16="http://schemas.microsoft.com/office/drawing/2014/main" id="{CF0E958B-36BA-10F1-0886-1F9852BCA438}"/>
              </a:ext>
            </a:extLst>
          </p:cNvPr>
          <p:cNvSpPr>
            <a:spLocks noGrp="1"/>
          </p:cNvSpPr>
          <p:nvPr>
            <p:ph idx="1"/>
          </p:nvPr>
        </p:nvSpPr>
        <p:spPr>
          <a:xfrm>
            <a:off x="162962" y="1602462"/>
            <a:ext cx="11190838" cy="5006567"/>
          </a:xfrm>
        </p:spPr>
        <p:txBody>
          <a:bodyPr>
            <a:normAutofit/>
          </a:bodyPr>
          <a:lstStyle/>
          <a:p>
            <a:pPr marL="0" indent="0">
              <a:buNone/>
            </a:pPr>
            <a:r>
              <a:rPr lang="en-US" dirty="0"/>
              <a:t>Red Wine</a:t>
            </a:r>
          </a:p>
          <a:p>
            <a:pPr marL="0" indent="0">
              <a:buNone/>
            </a:pPr>
            <a:r>
              <a:rPr lang="en-US" sz="2400" dirty="0"/>
              <a:t>Made from black grapes fermented with the grape skin, seed and stems (Jordan, 2019). The red colour comes from the grape skin.</a:t>
            </a:r>
          </a:p>
          <a:p>
            <a:pPr marL="0" indent="0">
              <a:buNone/>
            </a:pPr>
            <a:endParaRPr lang="en-US" sz="2400" dirty="0"/>
          </a:p>
          <a:p>
            <a:pPr marL="0" indent="0">
              <a:buNone/>
            </a:pPr>
            <a:r>
              <a:rPr lang="en-US" sz="2400" dirty="0"/>
              <a:t>Red wine is high in tannins which is why it has a bitter and dry taste (Gillen, 2022).</a:t>
            </a:r>
          </a:p>
          <a:p>
            <a:pPr marL="0" indent="0">
              <a:buNone/>
            </a:pPr>
            <a:r>
              <a:rPr lang="en-US" sz="2400" dirty="0"/>
              <a:t>Red wine is best had at or slightly below room temperature since if the wine is chilled the tannins in the wine can become bitter.</a:t>
            </a:r>
          </a:p>
          <a:p>
            <a:pPr marL="0" indent="0">
              <a:buNone/>
            </a:pPr>
            <a:endParaRPr lang="en-US" sz="2400" dirty="0"/>
          </a:p>
          <a:p>
            <a:pPr marL="0" indent="0">
              <a:buNone/>
            </a:pPr>
            <a:r>
              <a:rPr lang="en-US" sz="2400" dirty="0"/>
              <a:t>The darker or newer the wine the more tannins it contains so an older wine will taste less dry and bitter (Gillen, 2022).</a:t>
            </a:r>
          </a:p>
          <a:p>
            <a:pPr marL="0" indent="0">
              <a:buNone/>
            </a:pPr>
            <a:r>
              <a:rPr lang="en-US" sz="2400" dirty="0"/>
              <a:t>Red wine is best paired with wholesome foods (Gillen, 2022) such as pizza, red meat and pasta.</a:t>
            </a:r>
          </a:p>
          <a:p>
            <a:pPr marL="0" indent="0">
              <a:buNone/>
            </a:pPr>
            <a:endParaRPr lang="en-GB" dirty="0"/>
          </a:p>
        </p:txBody>
      </p:sp>
    </p:spTree>
    <p:extLst>
      <p:ext uri="{BB962C8B-B14F-4D97-AF65-F5344CB8AC3E}">
        <p14:creationId xmlns:p14="http://schemas.microsoft.com/office/powerpoint/2010/main" val="295484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Brand Table</a:t>
            </a:r>
            <a:endParaRPr lang="en-GB" sz="40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FB9D939C-9E26-81A4-752A-DA60B16BF796}"/>
              </a:ext>
            </a:extLst>
          </p:cNvPr>
          <p:cNvPicPr>
            <a:picLocks noChangeAspect="1"/>
          </p:cNvPicPr>
          <p:nvPr/>
        </p:nvPicPr>
        <p:blipFill>
          <a:blip r:embed="rId2"/>
          <a:stretch>
            <a:fillRect/>
          </a:stretch>
        </p:blipFill>
        <p:spPr>
          <a:xfrm>
            <a:off x="2906162" y="1921276"/>
            <a:ext cx="6246891" cy="2693695"/>
          </a:xfrm>
          <a:prstGeom prst="rect">
            <a:avLst/>
          </a:prstGeom>
        </p:spPr>
      </p:pic>
    </p:spTree>
    <p:extLst>
      <p:ext uri="{BB962C8B-B14F-4D97-AF65-F5344CB8AC3E}">
        <p14:creationId xmlns:p14="http://schemas.microsoft.com/office/powerpoint/2010/main" val="925421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Production Table</a:t>
            </a:r>
            <a:endParaRPr lang="en-GB" sz="4000" dirty="0"/>
          </a:p>
        </p:txBody>
      </p:sp>
      <p:pic>
        <p:nvPicPr>
          <p:cNvPr id="5" name="Picture 4">
            <a:extLst>
              <a:ext uri="{FF2B5EF4-FFF2-40B4-BE49-F238E27FC236}">
                <a16:creationId xmlns:a16="http://schemas.microsoft.com/office/drawing/2014/main" id="{EABEF677-26FF-4B82-E9B8-32CD51936153}"/>
              </a:ext>
            </a:extLst>
          </p:cNvPr>
          <p:cNvPicPr>
            <a:picLocks noChangeAspect="1"/>
          </p:cNvPicPr>
          <p:nvPr/>
        </p:nvPicPr>
        <p:blipFill>
          <a:blip r:embed="rId2"/>
          <a:stretch>
            <a:fillRect/>
          </a:stretch>
        </p:blipFill>
        <p:spPr>
          <a:xfrm>
            <a:off x="4664144" y="873373"/>
            <a:ext cx="2610214" cy="4115374"/>
          </a:xfrm>
          <a:prstGeom prst="rect">
            <a:avLst/>
          </a:prstGeom>
        </p:spPr>
      </p:pic>
    </p:spTree>
    <p:extLst>
      <p:ext uri="{BB962C8B-B14F-4D97-AF65-F5344CB8AC3E}">
        <p14:creationId xmlns:p14="http://schemas.microsoft.com/office/powerpoint/2010/main" val="1760980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Production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95655268-2765-29D9-59B9-01EDE963FB2E}"/>
              </a:ext>
            </a:extLst>
          </p:cNvPr>
          <p:cNvPicPr>
            <a:picLocks noChangeAspect="1"/>
          </p:cNvPicPr>
          <p:nvPr/>
        </p:nvPicPr>
        <p:blipFill>
          <a:blip r:embed="rId2"/>
          <a:stretch>
            <a:fillRect/>
          </a:stretch>
        </p:blipFill>
        <p:spPr>
          <a:xfrm>
            <a:off x="3671549" y="2230657"/>
            <a:ext cx="4848902" cy="1257475"/>
          </a:xfrm>
          <a:prstGeom prst="rect">
            <a:avLst/>
          </a:prstGeom>
        </p:spPr>
      </p:pic>
      <p:pic>
        <p:nvPicPr>
          <p:cNvPr id="10" name="Picture 9">
            <a:extLst>
              <a:ext uri="{FF2B5EF4-FFF2-40B4-BE49-F238E27FC236}">
                <a16:creationId xmlns:a16="http://schemas.microsoft.com/office/drawing/2014/main" id="{517EEF9A-4928-2417-0995-6A5B862604D6}"/>
              </a:ext>
            </a:extLst>
          </p:cNvPr>
          <p:cNvPicPr>
            <a:picLocks noChangeAspect="1"/>
          </p:cNvPicPr>
          <p:nvPr/>
        </p:nvPicPr>
        <p:blipFill>
          <a:blip r:embed="rId3"/>
          <a:stretch>
            <a:fillRect/>
          </a:stretch>
        </p:blipFill>
        <p:spPr>
          <a:xfrm>
            <a:off x="941560" y="4932062"/>
            <a:ext cx="10308879" cy="1070537"/>
          </a:xfrm>
          <a:prstGeom prst="rect">
            <a:avLst/>
          </a:prstGeom>
        </p:spPr>
      </p:pic>
    </p:spTree>
    <p:extLst>
      <p:ext uri="{BB962C8B-B14F-4D97-AF65-F5344CB8AC3E}">
        <p14:creationId xmlns:p14="http://schemas.microsoft.com/office/powerpoint/2010/main" val="3295145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Purchases Table</a:t>
            </a:r>
            <a:endParaRPr lang="en-GB" sz="4000" dirty="0"/>
          </a:p>
        </p:txBody>
      </p:sp>
      <p:pic>
        <p:nvPicPr>
          <p:cNvPr id="3" name="Picture 2">
            <a:extLst>
              <a:ext uri="{FF2B5EF4-FFF2-40B4-BE49-F238E27FC236}">
                <a16:creationId xmlns:a16="http://schemas.microsoft.com/office/drawing/2014/main" id="{96DA7819-3C9F-6392-D680-CCF25E87386E}"/>
              </a:ext>
            </a:extLst>
          </p:cNvPr>
          <p:cNvPicPr>
            <a:picLocks noChangeAspect="1"/>
          </p:cNvPicPr>
          <p:nvPr/>
        </p:nvPicPr>
        <p:blipFill>
          <a:blip r:embed="rId2"/>
          <a:stretch>
            <a:fillRect/>
          </a:stretch>
        </p:blipFill>
        <p:spPr>
          <a:xfrm>
            <a:off x="4886156" y="1199966"/>
            <a:ext cx="2419688" cy="2629267"/>
          </a:xfrm>
          <a:prstGeom prst="rect">
            <a:avLst/>
          </a:prstGeom>
        </p:spPr>
      </p:pic>
    </p:spTree>
    <p:extLst>
      <p:ext uri="{BB962C8B-B14F-4D97-AF65-F5344CB8AC3E}">
        <p14:creationId xmlns:p14="http://schemas.microsoft.com/office/powerpoint/2010/main" val="862730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Purchases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3" name="Picture 2">
            <a:extLst>
              <a:ext uri="{FF2B5EF4-FFF2-40B4-BE49-F238E27FC236}">
                <a16:creationId xmlns:a16="http://schemas.microsoft.com/office/drawing/2014/main" id="{501DCDA8-5B69-96DA-4A4E-E50F6FAA087F}"/>
              </a:ext>
            </a:extLst>
          </p:cNvPr>
          <p:cNvPicPr>
            <a:picLocks noChangeAspect="1"/>
          </p:cNvPicPr>
          <p:nvPr/>
        </p:nvPicPr>
        <p:blipFill>
          <a:blip r:embed="rId2"/>
          <a:stretch>
            <a:fillRect/>
          </a:stretch>
        </p:blipFill>
        <p:spPr>
          <a:xfrm>
            <a:off x="3634828" y="1990989"/>
            <a:ext cx="4686954" cy="1514686"/>
          </a:xfrm>
          <a:prstGeom prst="rect">
            <a:avLst/>
          </a:prstGeom>
        </p:spPr>
      </p:pic>
      <p:pic>
        <p:nvPicPr>
          <p:cNvPr id="9" name="Picture 8">
            <a:extLst>
              <a:ext uri="{FF2B5EF4-FFF2-40B4-BE49-F238E27FC236}">
                <a16:creationId xmlns:a16="http://schemas.microsoft.com/office/drawing/2014/main" id="{EC9F72A5-3C00-5F21-C77B-B94B3308F295}"/>
              </a:ext>
            </a:extLst>
          </p:cNvPr>
          <p:cNvPicPr>
            <a:picLocks noChangeAspect="1"/>
          </p:cNvPicPr>
          <p:nvPr/>
        </p:nvPicPr>
        <p:blipFill>
          <a:blip r:embed="rId3"/>
          <a:stretch>
            <a:fillRect/>
          </a:stretch>
        </p:blipFill>
        <p:spPr>
          <a:xfrm>
            <a:off x="208229" y="5127085"/>
            <a:ext cx="11775541" cy="416032"/>
          </a:xfrm>
          <a:prstGeom prst="rect">
            <a:avLst/>
          </a:prstGeom>
        </p:spPr>
      </p:pic>
    </p:spTree>
    <p:extLst>
      <p:ext uri="{BB962C8B-B14F-4D97-AF65-F5344CB8AC3E}">
        <p14:creationId xmlns:p14="http://schemas.microsoft.com/office/powerpoint/2010/main" val="572077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Users Table</a:t>
            </a:r>
            <a:endParaRPr lang="en-GB" sz="4000" dirty="0"/>
          </a:p>
        </p:txBody>
      </p:sp>
      <p:pic>
        <p:nvPicPr>
          <p:cNvPr id="5" name="Picture 4">
            <a:extLst>
              <a:ext uri="{FF2B5EF4-FFF2-40B4-BE49-F238E27FC236}">
                <a16:creationId xmlns:a16="http://schemas.microsoft.com/office/drawing/2014/main" id="{BD03314A-1A77-64FA-5819-2378D3A7788E}"/>
              </a:ext>
            </a:extLst>
          </p:cNvPr>
          <p:cNvPicPr>
            <a:picLocks noChangeAspect="1"/>
          </p:cNvPicPr>
          <p:nvPr/>
        </p:nvPicPr>
        <p:blipFill>
          <a:blip r:embed="rId2"/>
          <a:stretch>
            <a:fillRect/>
          </a:stretch>
        </p:blipFill>
        <p:spPr>
          <a:xfrm>
            <a:off x="604196" y="694325"/>
            <a:ext cx="10983608" cy="5644855"/>
          </a:xfrm>
          <a:prstGeom prst="rect">
            <a:avLst/>
          </a:prstGeom>
        </p:spPr>
      </p:pic>
    </p:spTree>
    <p:extLst>
      <p:ext uri="{BB962C8B-B14F-4D97-AF65-F5344CB8AC3E}">
        <p14:creationId xmlns:p14="http://schemas.microsoft.com/office/powerpoint/2010/main" val="569390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Users Table</a:t>
            </a:r>
            <a:endParaRPr lang="en-GB" sz="40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138218"/>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92BA92B6-872A-3615-11BA-8344DDFEAA54}"/>
              </a:ext>
            </a:extLst>
          </p:cNvPr>
          <p:cNvPicPr>
            <a:picLocks noChangeAspect="1"/>
          </p:cNvPicPr>
          <p:nvPr/>
        </p:nvPicPr>
        <p:blipFill>
          <a:blip r:embed="rId2"/>
          <a:stretch>
            <a:fillRect/>
          </a:stretch>
        </p:blipFill>
        <p:spPr>
          <a:xfrm>
            <a:off x="2172831" y="1738539"/>
            <a:ext cx="7025490" cy="4673063"/>
          </a:xfrm>
          <a:prstGeom prst="rect">
            <a:avLst/>
          </a:prstGeom>
        </p:spPr>
      </p:pic>
    </p:spTree>
    <p:extLst>
      <p:ext uri="{BB962C8B-B14F-4D97-AF65-F5344CB8AC3E}">
        <p14:creationId xmlns:p14="http://schemas.microsoft.com/office/powerpoint/2010/main" val="1311768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Varietal Table</a:t>
            </a:r>
            <a:endParaRPr lang="en-GB" sz="4000" dirty="0"/>
          </a:p>
        </p:txBody>
      </p:sp>
      <p:pic>
        <p:nvPicPr>
          <p:cNvPr id="3" name="Picture 2">
            <a:extLst>
              <a:ext uri="{FF2B5EF4-FFF2-40B4-BE49-F238E27FC236}">
                <a16:creationId xmlns:a16="http://schemas.microsoft.com/office/drawing/2014/main" id="{2C719F9E-BCB5-658E-8846-AF12AD21ADB2}"/>
              </a:ext>
            </a:extLst>
          </p:cNvPr>
          <p:cNvPicPr>
            <a:picLocks noChangeAspect="1"/>
          </p:cNvPicPr>
          <p:nvPr/>
        </p:nvPicPr>
        <p:blipFill>
          <a:blip r:embed="rId2"/>
          <a:stretch>
            <a:fillRect/>
          </a:stretch>
        </p:blipFill>
        <p:spPr>
          <a:xfrm>
            <a:off x="148595" y="932507"/>
            <a:ext cx="6066815" cy="5382285"/>
          </a:xfrm>
          <a:prstGeom prst="rect">
            <a:avLst/>
          </a:prstGeom>
        </p:spPr>
      </p:pic>
      <p:pic>
        <p:nvPicPr>
          <p:cNvPr id="7" name="Picture 6">
            <a:extLst>
              <a:ext uri="{FF2B5EF4-FFF2-40B4-BE49-F238E27FC236}">
                <a16:creationId xmlns:a16="http://schemas.microsoft.com/office/drawing/2014/main" id="{1308A859-D736-3CED-84E5-8240E2F8F6DD}"/>
              </a:ext>
            </a:extLst>
          </p:cNvPr>
          <p:cNvPicPr>
            <a:picLocks noChangeAspect="1"/>
          </p:cNvPicPr>
          <p:nvPr/>
        </p:nvPicPr>
        <p:blipFill>
          <a:blip r:embed="rId3"/>
          <a:stretch>
            <a:fillRect/>
          </a:stretch>
        </p:blipFill>
        <p:spPr>
          <a:xfrm>
            <a:off x="6411612" y="2971856"/>
            <a:ext cx="5631793" cy="3342936"/>
          </a:xfrm>
          <a:prstGeom prst="rect">
            <a:avLst/>
          </a:prstGeom>
        </p:spPr>
      </p:pic>
      <p:pic>
        <p:nvPicPr>
          <p:cNvPr id="8" name="Picture 7">
            <a:extLst>
              <a:ext uri="{FF2B5EF4-FFF2-40B4-BE49-F238E27FC236}">
                <a16:creationId xmlns:a16="http://schemas.microsoft.com/office/drawing/2014/main" id="{1346C54B-28EA-BB05-80BB-06A5B4A704E0}"/>
              </a:ext>
            </a:extLst>
          </p:cNvPr>
          <p:cNvPicPr>
            <a:picLocks noChangeAspect="1"/>
          </p:cNvPicPr>
          <p:nvPr/>
        </p:nvPicPr>
        <p:blipFill rotWithShape="1">
          <a:blip r:embed="rId2"/>
          <a:srcRect b="94253"/>
          <a:stretch/>
        </p:blipFill>
        <p:spPr>
          <a:xfrm>
            <a:off x="6411612" y="2662529"/>
            <a:ext cx="5493695" cy="309327"/>
          </a:xfrm>
          <a:prstGeom prst="rect">
            <a:avLst/>
          </a:prstGeom>
        </p:spPr>
      </p:pic>
    </p:spTree>
    <p:extLst>
      <p:ext uri="{BB962C8B-B14F-4D97-AF65-F5344CB8AC3E}">
        <p14:creationId xmlns:p14="http://schemas.microsoft.com/office/powerpoint/2010/main" val="1628989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Varietal Table</a:t>
            </a:r>
            <a:endParaRPr lang="en-GB" sz="40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47977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C7E48E42-B8F2-BB64-A7B2-2805803D05D7}"/>
              </a:ext>
            </a:extLst>
          </p:cNvPr>
          <p:cNvPicPr>
            <a:picLocks noChangeAspect="1"/>
          </p:cNvPicPr>
          <p:nvPr/>
        </p:nvPicPr>
        <p:blipFill>
          <a:blip r:embed="rId2"/>
          <a:stretch>
            <a:fillRect/>
          </a:stretch>
        </p:blipFill>
        <p:spPr>
          <a:xfrm>
            <a:off x="3296066" y="2196427"/>
            <a:ext cx="4839375" cy="3181794"/>
          </a:xfrm>
          <a:prstGeom prst="rect">
            <a:avLst/>
          </a:prstGeom>
        </p:spPr>
      </p:pic>
    </p:spTree>
    <p:extLst>
      <p:ext uri="{BB962C8B-B14F-4D97-AF65-F5344CB8AC3E}">
        <p14:creationId xmlns:p14="http://schemas.microsoft.com/office/powerpoint/2010/main" val="3264662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WineBarrels</a:t>
            </a:r>
            <a:r>
              <a:rPr lang="en-US" sz="4000" dirty="0"/>
              <a:t> Table</a:t>
            </a:r>
            <a:endParaRPr lang="en-GB" sz="4000" dirty="0"/>
          </a:p>
        </p:txBody>
      </p:sp>
      <p:pic>
        <p:nvPicPr>
          <p:cNvPr id="5" name="Picture 4">
            <a:extLst>
              <a:ext uri="{FF2B5EF4-FFF2-40B4-BE49-F238E27FC236}">
                <a16:creationId xmlns:a16="http://schemas.microsoft.com/office/drawing/2014/main" id="{297B39D9-7B27-10EC-EC52-58AA310407A6}"/>
              </a:ext>
            </a:extLst>
          </p:cNvPr>
          <p:cNvPicPr>
            <a:picLocks noChangeAspect="1"/>
          </p:cNvPicPr>
          <p:nvPr/>
        </p:nvPicPr>
        <p:blipFill>
          <a:blip r:embed="rId2"/>
          <a:stretch>
            <a:fillRect/>
          </a:stretch>
        </p:blipFill>
        <p:spPr>
          <a:xfrm>
            <a:off x="1407200" y="941560"/>
            <a:ext cx="9170514" cy="5667470"/>
          </a:xfrm>
          <a:prstGeom prst="rect">
            <a:avLst/>
          </a:prstGeom>
        </p:spPr>
      </p:pic>
    </p:spTree>
    <p:extLst>
      <p:ext uri="{BB962C8B-B14F-4D97-AF65-F5344CB8AC3E}">
        <p14:creationId xmlns:p14="http://schemas.microsoft.com/office/powerpoint/2010/main" val="167703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7E531-F5F1-1989-3EFB-66BBAB1931FC}"/>
              </a:ext>
            </a:extLst>
          </p:cNvPr>
          <p:cNvSpPr>
            <a:spLocks noGrp="1"/>
          </p:cNvSpPr>
          <p:nvPr>
            <p:ph idx="1"/>
          </p:nvPr>
        </p:nvSpPr>
        <p:spPr>
          <a:xfrm>
            <a:off x="566596" y="1517806"/>
            <a:ext cx="10515600" cy="4947907"/>
          </a:xfrm>
        </p:spPr>
        <p:txBody>
          <a:bodyPr>
            <a:normAutofit fontScale="92500" lnSpcReduction="10000"/>
          </a:bodyPr>
          <a:lstStyle/>
          <a:p>
            <a:pPr marL="0" indent="0">
              <a:buNone/>
            </a:pPr>
            <a:r>
              <a:rPr lang="en-GB" dirty="0"/>
              <a:t>White Wine</a:t>
            </a:r>
          </a:p>
          <a:p>
            <a:pPr marL="0" indent="0">
              <a:buNone/>
            </a:pPr>
            <a:r>
              <a:rPr lang="en-US" sz="2400" dirty="0"/>
              <a:t>Made from both white and black grapes that are fermented without the grape skins (Jordan, 2019) so only the clear grape juice is used. </a:t>
            </a:r>
          </a:p>
          <a:p>
            <a:pPr marL="0" indent="0">
              <a:buNone/>
            </a:pPr>
            <a:r>
              <a:rPr lang="en-US" sz="2400" dirty="0"/>
              <a:t>White wine is low in tannins (Gillen, 2022) making it more acidic with a tart flavor. White wine is best has chilled to bring out its flavours. </a:t>
            </a:r>
          </a:p>
          <a:p>
            <a:pPr marL="0" indent="0">
              <a:buNone/>
            </a:pPr>
            <a:r>
              <a:rPr lang="en-US" sz="2400" dirty="0"/>
              <a:t>White wine pairs best with light dishes (Gillen, 2022) such as chicken, seafood and salads.</a:t>
            </a:r>
          </a:p>
          <a:p>
            <a:pPr marL="0" indent="0">
              <a:buNone/>
            </a:pPr>
            <a:endParaRPr lang="en-US" sz="2400" dirty="0"/>
          </a:p>
          <a:p>
            <a:pPr marL="0" indent="0">
              <a:buNone/>
            </a:pPr>
            <a:r>
              <a:rPr lang="en-US" dirty="0"/>
              <a:t>Rose Wines</a:t>
            </a:r>
          </a:p>
          <a:p>
            <a:pPr marL="0" indent="0">
              <a:buNone/>
            </a:pPr>
            <a:r>
              <a:rPr lang="en-US" sz="2400" dirty="0"/>
              <a:t>Made from black grapes that are fermented with the skins for a brief period before removing the skins to create its pink colour (Jordan, 2019). Rose is low in tannins but some rose can be dry (Jordan, 2019). </a:t>
            </a:r>
          </a:p>
          <a:p>
            <a:pPr marL="0" indent="0">
              <a:buNone/>
            </a:pPr>
            <a:r>
              <a:rPr lang="en-US" sz="2400" dirty="0"/>
              <a:t>It has a light and sweet flavour. Rose is best paired with light dishes and appetizers such as seafood, fruit, cheese and poultry.</a:t>
            </a:r>
          </a:p>
          <a:p>
            <a:pPr marL="0" indent="0">
              <a:buNone/>
            </a:pPr>
            <a:endParaRPr lang="en-GB" dirty="0"/>
          </a:p>
        </p:txBody>
      </p:sp>
      <p:sp>
        <p:nvSpPr>
          <p:cNvPr id="4" name="Title 1">
            <a:extLst>
              <a:ext uri="{FF2B5EF4-FFF2-40B4-BE49-F238E27FC236}">
                <a16:creationId xmlns:a16="http://schemas.microsoft.com/office/drawing/2014/main" id="{3FD9B3B3-BD59-F730-7B09-F440CCF656A2}"/>
              </a:ext>
            </a:extLst>
          </p:cNvPr>
          <p:cNvSpPr>
            <a:spLocks noGrp="1"/>
          </p:cNvSpPr>
          <p:nvPr>
            <p:ph type="title"/>
          </p:nvPr>
        </p:nvSpPr>
        <p:spPr>
          <a:xfrm>
            <a:off x="838200" y="392286"/>
            <a:ext cx="10515600" cy="1325563"/>
          </a:xfrm>
        </p:spPr>
        <p:txBody>
          <a:bodyPr/>
          <a:lstStyle/>
          <a:p>
            <a:pPr algn="ctr"/>
            <a:r>
              <a:rPr lang="en-GB" dirty="0"/>
              <a:t>Types of Wine</a:t>
            </a:r>
          </a:p>
        </p:txBody>
      </p:sp>
    </p:spTree>
    <p:extLst>
      <p:ext uri="{BB962C8B-B14F-4D97-AF65-F5344CB8AC3E}">
        <p14:creationId xmlns:p14="http://schemas.microsoft.com/office/powerpoint/2010/main" val="2727350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WineBarrels</a:t>
            </a:r>
            <a:r>
              <a:rPr lang="en-US" sz="4000" dirty="0"/>
              <a:t> Table</a:t>
            </a:r>
            <a:endParaRPr lang="en-GB" sz="4000" dirty="0"/>
          </a:p>
        </p:txBody>
      </p:sp>
      <p:pic>
        <p:nvPicPr>
          <p:cNvPr id="3" name="Picture 2">
            <a:extLst>
              <a:ext uri="{FF2B5EF4-FFF2-40B4-BE49-F238E27FC236}">
                <a16:creationId xmlns:a16="http://schemas.microsoft.com/office/drawing/2014/main" id="{E35E6EBF-D292-9A39-2525-5F70F9BD128A}"/>
              </a:ext>
            </a:extLst>
          </p:cNvPr>
          <p:cNvPicPr>
            <a:picLocks noChangeAspect="1"/>
          </p:cNvPicPr>
          <p:nvPr/>
        </p:nvPicPr>
        <p:blipFill>
          <a:blip r:embed="rId2"/>
          <a:stretch>
            <a:fillRect/>
          </a:stretch>
        </p:blipFill>
        <p:spPr>
          <a:xfrm>
            <a:off x="1654459" y="1457493"/>
            <a:ext cx="8585010" cy="5219437"/>
          </a:xfrm>
          <a:prstGeom prst="rect">
            <a:avLst/>
          </a:prstGeom>
        </p:spPr>
      </p:pic>
      <p:pic>
        <p:nvPicPr>
          <p:cNvPr id="6" name="Picture 5">
            <a:extLst>
              <a:ext uri="{FF2B5EF4-FFF2-40B4-BE49-F238E27FC236}">
                <a16:creationId xmlns:a16="http://schemas.microsoft.com/office/drawing/2014/main" id="{777813C7-6D02-F89F-A555-2D6D331F750E}"/>
              </a:ext>
            </a:extLst>
          </p:cNvPr>
          <p:cNvPicPr>
            <a:picLocks noChangeAspect="1"/>
          </p:cNvPicPr>
          <p:nvPr/>
        </p:nvPicPr>
        <p:blipFill rotWithShape="1">
          <a:blip r:embed="rId3"/>
          <a:srcRect b="94595"/>
          <a:stretch/>
        </p:blipFill>
        <p:spPr>
          <a:xfrm>
            <a:off x="1654460" y="1014797"/>
            <a:ext cx="8503528" cy="279850"/>
          </a:xfrm>
          <a:prstGeom prst="rect">
            <a:avLst/>
          </a:prstGeom>
        </p:spPr>
      </p:pic>
    </p:spTree>
    <p:extLst>
      <p:ext uri="{BB962C8B-B14F-4D97-AF65-F5344CB8AC3E}">
        <p14:creationId xmlns:p14="http://schemas.microsoft.com/office/powerpoint/2010/main" val="3676993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WineBarrels</a:t>
            </a:r>
            <a:r>
              <a:rPr lang="en-US" sz="4000" dirty="0"/>
              <a:t> Table</a:t>
            </a:r>
            <a:endParaRPr lang="en-GB" sz="4000" dirty="0"/>
          </a:p>
        </p:txBody>
      </p:sp>
      <p:pic>
        <p:nvPicPr>
          <p:cNvPr id="5" name="Picture 4">
            <a:extLst>
              <a:ext uri="{FF2B5EF4-FFF2-40B4-BE49-F238E27FC236}">
                <a16:creationId xmlns:a16="http://schemas.microsoft.com/office/drawing/2014/main" id="{297B39D9-7B27-10EC-EC52-58AA310407A6}"/>
              </a:ext>
            </a:extLst>
          </p:cNvPr>
          <p:cNvPicPr>
            <a:picLocks noChangeAspect="1"/>
          </p:cNvPicPr>
          <p:nvPr/>
        </p:nvPicPr>
        <p:blipFill rotWithShape="1">
          <a:blip r:embed="rId2"/>
          <a:srcRect b="94595"/>
          <a:stretch/>
        </p:blipFill>
        <p:spPr>
          <a:xfrm>
            <a:off x="1132697" y="1167897"/>
            <a:ext cx="10515600" cy="353632"/>
          </a:xfrm>
          <a:prstGeom prst="rect">
            <a:avLst/>
          </a:prstGeom>
        </p:spPr>
      </p:pic>
      <p:pic>
        <p:nvPicPr>
          <p:cNvPr id="3" name="Picture 2">
            <a:extLst>
              <a:ext uri="{FF2B5EF4-FFF2-40B4-BE49-F238E27FC236}">
                <a16:creationId xmlns:a16="http://schemas.microsoft.com/office/drawing/2014/main" id="{2D2005D1-3FB3-55CB-DFBE-2B74ADABFAC4}"/>
              </a:ext>
            </a:extLst>
          </p:cNvPr>
          <p:cNvPicPr>
            <a:picLocks noChangeAspect="1"/>
          </p:cNvPicPr>
          <p:nvPr/>
        </p:nvPicPr>
        <p:blipFill>
          <a:blip r:embed="rId3"/>
          <a:stretch>
            <a:fillRect/>
          </a:stretch>
        </p:blipFill>
        <p:spPr>
          <a:xfrm>
            <a:off x="1132697" y="1521529"/>
            <a:ext cx="10407454" cy="4321674"/>
          </a:xfrm>
          <a:prstGeom prst="rect">
            <a:avLst/>
          </a:prstGeom>
        </p:spPr>
      </p:pic>
    </p:spTree>
    <p:extLst>
      <p:ext uri="{BB962C8B-B14F-4D97-AF65-F5344CB8AC3E}">
        <p14:creationId xmlns:p14="http://schemas.microsoft.com/office/powerpoint/2010/main" val="789131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WineBarrels</a:t>
            </a:r>
            <a:r>
              <a:rPr lang="en-US" sz="4000" dirty="0"/>
              <a:t>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24381" y="4622671"/>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7599818" y="668161"/>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49DC8320-EB80-A0BD-169E-39AFC9CC787F}"/>
              </a:ext>
            </a:extLst>
          </p:cNvPr>
          <p:cNvPicPr>
            <a:picLocks noChangeAspect="1"/>
          </p:cNvPicPr>
          <p:nvPr/>
        </p:nvPicPr>
        <p:blipFill>
          <a:blip r:embed="rId2"/>
          <a:stretch>
            <a:fillRect/>
          </a:stretch>
        </p:blipFill>
        <p:spPr>
          <a:xfrm>
            <a:off x="6699564" y="1294645"/>
            <a:ext cx="5068055" cy="3542577"/>
          </a:xfrm>
          <a:prstGeom prst="rect">
            <a:avLst/>
          </a:prstGeom>
        </p:spPr>
      </p:pic>
      <p:pic>
        <p:nvPicPr>
          <p:cNvPr id="10" name="Picture 9">
            <a:extLst>
              <a:ext uri="{FF2B5EF4-FFF2-40B4-BE49-F238E27FC236}">
                <a16:creationId xmlns:a16="http://schemas.microsoft.com/office/drawing/2014/main" id="{8D4B7A3A-80CE-ED02-2419-E281F6EAB34E}"/>
              </a:ext>
            </a:extLst>
          </p:cNvPr>
          <p:cNvPicPr>
            <a:picLocks noChangeAspect="1"/>
          </p:cNvPicPr>
          <p:nvPr/>
        </p:nvPicPr>
        <p:blipFill>
          <a:blip r:embed="rId3"/>
          <a:stretch>
            <a:fillRect/>
          </a:stretch>
        </p:blipFill>
        <p:spPr>
          <a:xfrm>
            <a:off x="761623" y="5222992"/>
            <a:ext cx="9457853" cy="1424858"/>
          </a:xfrm>
          <a:prstGeom prst="rect">
            <a:avLst/>
          </a:prstGeom>
        </p:spPr>
      </p:pic>
    </p:spTree>
    <p:extLst>
      <p:ext uri="{BB962C8B-B14F-4D97-AF65-F5344CB8AC3E}">
        <p14:creationId xmlns:p14="http://schemas.microsoft.com/office/powerpoint/2010/main" val="3519914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WineRating</a:t>
            </a:r>
            <a:r>
              <a:rPr lang="en-US" sz="4000" dirty="0"/>
              <a:t> Table</a:t>
            </a:r>
            <a:endParaRPr lang="en-GB" sz="4000" dirty="0"/>
          </a:p>
        </p:txBody>
      </p:sp>
      <p:pic>
        <p:nvPicPr>
          <p:cNvPr id="3" name="Picture 2">
            <a:extLst>
              <a:ext uri="{FF2B5EF4-FFF2-40B4-BE49-F238E27FC236}">
                <a16:creationId xmlns:a16="http://schemas.microsoft.com/office/drawing/2014/main" id="{74643FE1-5665-C6FE-26D5-BDA57CA02AF8}"/>
              </a:ext>
            </a:extLst>
          </p:cNvPr>
          <p:cNvPicPr>
            <a:picLocks noChangeAspect="1"/>
          </p:cNvPicPr>
          <p:nvPr/>
        </p:nvPicPr>
        <p:blipFill>
          <a:blip r:embed="rId2"/>
          <a:stretch>
            <a:fillRect/>
          </a:stretch>
        </p:blipFill>
        <p:spPr>
          <a:xfrm>
            <a:off x="5072797" y="679010"/>
            <a:ext cx="1843792" cy="6178990"/>
          </a:xfrm>
          <a:prstGeom prst="rect">
            <a:avLst/>
          </a:prstGeom>
        </p:spPr>
      </p:pic>
    </p:spTree>
    <p:extLst>
      <p:ext uri="{BB962C8B-B14F-4D97-AF65-F5344CB8AC3E}">
        <p14:creationId xmlns:p14="http://schemas.microsoft.com/office/powerpoint/2010/main" val="2932600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WineRating</a:t>
            </a:r>
            <a:r>
              <a:rPr lang="en-US" sz="4000" dirty="0"/>
              <a:t>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CD6D1AB6-1C50-4F09-6D1C-A11578131BD4}"/>
              </a:ext>
            </a:extLst>
          </p:cNvPr>
          <p:cNvPicPr>
            <a:picLocks noChangeAspect="1"/>
          </p:cNvPicPr>
          <p:nvPr/>
        </p:nvPicPr>
        <p:blipFill>
          <a:blip r:embed="rId2"/>
          <a:stretch>
            <a:fillRect/>
          </a:stretch>
        </p:blipFill>
        <p:spPr>
          <a:xfrm>
            <a:off x="4072092" y="1896647"/>
            <a:ext cx="3848637" cy="1581371"/>
          </a:xfrm>
          <a:prstGeom prst="rect">
            <a:avLst/>
          </a:prstGeom>
        </p:spPr>
      </p:pic>
      <p:pic>
        <p:nvPicPr>
          <p:cNvPr id="10" name="Picture 9">
            <a:extLst>
              <a:ext uri="{FF2B5EF4-FFF2-40B4-BE49-F238E27FC236}">
                <a16:creationId xmlns:a16="http://schemas.microsoft.com/office/drawing/2014/main" id="{6E31895C-3975-484C-7943-BEA26DFB950A}"/>
              </a:ext>
            </a:extLst>
          </p:cNvPr>
          <p:cNvPicPr>
            <a:picLocks noChangeAspect="1"/>
          </p:cNvPicPr>
          <p:nvPr/>
        </p:nvPicPr>
        <p:blipFill>
          <a:blip r:embed="rId3"/>
          <a:stretch>
            <a:fillRect/>
          </a:stretch>
        </p:blipFill>
        <p:spPr>
          <a:xfrm>
            <a:off x="838200" y="4767657"/>
            <a:ext cx="11033156" cy="1134888"/>
          </a:xfrm>
          <a:prstGeom prst="rect">
            <a:avLst/>
          </a:prstGeom>
        </p:spPr>
      </p:pic>
    </p:spTree>
    <p:extLst>
      <p:ext uri="{BB962C8B-B14F-4D97-AF65-F5344CB8AC3E}">
        <p14:creationId xmlns:p14="http://schemas.microsoft.com/office/powerpoint/2010/main" val="3367162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Winery Table</a:t>
            </a:r>
            <a:endParaRPr lang="en-GB" sz="4000" dirty="0"/>
          </a:p>
        </p:txBody>
      </p:sp>
      <p:pic>
        <p:nvPicPr>
          <p:cNvPr id="5" name="Picture 4">
            <a:extLst>
              <a:ext uri="{FF2B5EF4-FFF2-40B4-BE49-F238E27FC236}">
                <a16:creationId xmlns:a16="http://schemas.microsoft.com/office/drawing/2014/main" id="{4F664AF0-E6F8-14E7-58B2-CFD3A3ADDF72}"/>
              </a:ext>
            </a:extLst>
          </p:cNvPr>
          <p:cNvPicPr>
            <a:picLocks noChangeAspect="1"/>
          </p:cNvPicPr>
          <p:nvPr/>
        </p:nvPicPr>
        <p:blipFill>
          <a:blip r:embed="rId2"/>
          <a:stretch>
            <a:fillRect/>
          </a:stretch>
        </p:blipFill>
        <p:spPr>
          <a:xfrm>
            <a:off x="1232809" y="837838"/>
            <a:ext cx="9726382" cy="5182323"/>
          </a:xfrm>
          <a:prstGeom prst="rect">
            <a:avLst/>
          </a:prstGeom>
        </p:spPr>
      </p:pic>
    </p:spTree>
    <p:extLst>
      <p:ext uri="{BB962C8B-B14F-4D97-AF65-F5344CB8AC3E}">
        <p14:creationId xmlns:p14="http://schemas.microsoft.com/office/powerpoint/2010/main" val="1131708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Winery Table</a:t>
            </a:r>
            <a:endParaRPr lang="en-GB" sz="40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3" name="Picture 2">
            <a:extLst>
              <a:ext uri="{FF2B5EF4-FFF2-40B4-BE49-F238E27FC236}">
                <a16:creationId xmlns:a16="http://schemas.microsoft.com/office/drawing/2014/main" id="{BD6F3121-E3BF-ECBE-DF43-77C4753C56E9}"/>
              </a:ext>
            </a:extLst>
          </p:cNvPr>
          <p:cNvPicPr>
            <a:picLocks noChangeAspect="1"/>
          </p:cNvPicPr>
          <p:nvPr/>
        </p:nvPicPr>
        <p:blipFill>
          <a:blip r:embed="rId2"/>
          <a:stretch>
            <a:fillRect/>
          </a:stretch>
        </p:blipFill>
        <p:spPr>
          <a:xfrm>
            <a:off x="3361399" y="2108319"/>
            <a:ext cx="5469201" cy="2771499"/>
          </a:xfrm>
          <a:prstGeom prst="rect">
            <a:avLst/>
          </a:prstGeom>
        </p:spPr>
      </p:pic>
    </p:spTree>
    <p:extLst>
      <p:ext uri="{BB962C8B-B14F-4D97-AF65-F5344CB8AC3E}">
        <p14:creationId xmlns:p14="http://schemas.microsoft.com/office/powerpoint/2010/main" val="1082590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WineryRating</a:t>
            </a:r>
            <a:r>
              <a:rPr lang="en-US" sz="4000" dirty="0"/>
              <a:t> Table</a:t>
            </a:r>
            <a:endParaRPr lang="en-GB" sz="4000" dirty="0"/>
          </a:p>
        </p:txBody>
      </p:sp>
      <p:pic>
        <p:nvPicPr>
          <p:cNvPr id="3" name="Picture 2">
            <a:extLst>
              <a:ext uri="{FF2B5EF4-FFF2-40B4-BE49-F238E27FC236}">
                <a16:creationId xmlns:a16="http://schemas.microsoft.com/office/drawing/2014/main" id="{E78AFC0C-83D9-CD63-2BE5-ADF2DECC6CB4}"/>
              </a:ext>
            </a:extLst>
          </p:cNvPr>
          <p:cNvPicPr>
            <a:picLocks noChangeAspect="1"/>
          </p:cNvPicPr>
          <p:nvPr/>
        </p:nvPicPr>
        <p:blipFill>
          <a:blip r:embed="rId2"/>
          <a:stretch>
            <a:fillRect/>
          </a:stretch>
        </p:blipFill>
        <p:spPr>
          <a:xfrm>
            <a:off x="5175788" y="787652"/>
            <a:ext cx="2220583" cy="5735370"/>
          </a:xfrm>
          <a:prstGeom prst="rect">
            <a:avLst/>
          </a:prstGeom>
        </p:spPr>
      </p:pic>
    </p:spTree>
    <p:extLst>
      <p:ext uri="{BB962C8B-B14F-4D97-AF65-F5344CB8AC3E}">
        <p14:creationId xmlns:p14="http://schemas.microsoft.com/office/powerpoint/2010/main" val="1162683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WineryRating</a:t>
            </a:r>
            <a:r>
              <a:rPr lang="en-US" sz="4000" dirty="0"/>
              <a:t>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3" name="Picture 2">
            <a:extLst>
              <a:ext uri="{FF2B5EF4-FFF2-40B4-BE49-F238E27FC236}">
                <a16:creationId xmlns:a16="http://schemas.microsoft.com/office/drawing/2014/main" id="{13C12C9A-4F2C-EA07-236F-496B0C757D00}"/>
              </a:ext>
            </a:extLst>
          </p:cNvPr>
          <p:cNvPicPr>
            <a:picLocks noChangeAspect="1"/>
          </p:cNvPicPr>
          <p:nvPr/>
        </p:nvPicPr>
        <p:blipFill>
          <a:blip r:embed="rId2"/>
          <a:stretch>
            <a:fillRect/>
          </a:stretch>
        </p:blipFill>
        <p:spPr>
          <a:xfrm>
            <a:off x="3717727" y="1927843"/>
            <a:ext cx="4629796" cy="1600423"/>
          </a:xfrm>
          <a:prstGeom prst="rect">
            <a:avLst/>
          </a:prstGeom>
        </p:spPr>
      </p:pic>
      <p:pic>
        <p:nvPicPr>
          <p:cNvPr id="9" name="Picture 8">
            <a:extLst>
              <a:ext uri="{FF2B5EF4-FFF2-40B4-BE49-F238E27FC236}">
                <a16:creationId xmlns:a16="http://schemas.microsoft.com/office/drawing/2014/main" id="{A4644C35-3487-E844-4F55-BB185F1B1D0E}"/>
              </a:ext>
            </a:extLst>
          </p:cNvPr>
          <p:cNvPicPr>
            <a:picLocks noChangeAspect="1"/>
          </p:cNvPicPr>
          <p:nvPr/>
        </p:nvPicPr>
        <p:blipFill>
          <a:blip r:embed="rId3"/>
          <a:stretch>
            <a:fillRect/>
          </a:stretch>
        </p:blipFill>
        <p:spPr>
          <a:xfrm>
            <a:off x="1140737" y="5044004"/>
            <a:ext cx="10118756" cy="986051"/>
          </a:xfrm>
          <a:prstGeom prst="rect">
            <a:avLst/>
          </a:prstGeom>
        </p:spPr>
      </p:pic>
    </p:spTree>
    <p:extLst>
      <p:ext uri="{BB962C8B-B14F-4D97-AF65-F5344CB8AC3E}">
        <p14:creationId xmlns:p14="http://schemas.microsoft.com/office/powerpoint/2010/main" val="26277962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WineyardRating</a:t>
            </a:r>
            <a:r>
              <a:rPr lang="en-US" sz="4000" dirty="0"/>
              <a:t> Table</a:t>
            </a:r>
            <a:endParaRPr lang="en-GB" sz="4000" dirty="0"/>
          </a:p>
        </p:txBody>
      </p:sp>
      <p:pic>
        <p:nvPicPr>
          <p:cNvPr id="5" name="Picture 4">
            <a:extLst>
              <a:ext uri="{FF2B5EF4-FFF2-40B4-BE49-F238E27FC236}">
                <a16:creationId xmlns:a16="http://schemas.microsoft.com/office/drawing/2014/main" id="{6974B4E9-58F9-395B-33A9-2C7FDEE3A208}"/>
              </a:ext>
            </a:extLst>
          </p:cNvPr>
          <p:cNvPicPr>
            <a:picLocks noChangeAspect="1"/>
          </p:cNvPicPr>
          <p:nvPr/>
        </p:nvPicPr>
        <p:blipFill>
          <a:blip r:embed="rId2"/>
          <a:stretch>
            <a:fillRect/>
          </a:stretch>
        </p:blipFill>
        <p:spPr>
          <a:xfrm>
            <a:off x="4437235" y="805758"/>
            <a:ext cx="2962842" cy="5807798"/>
          </a:xfrm>
          <a:prstGeom prst="rect">
            <a:avLst/>
          </a:prstGeom>
        </p:spPr>
      </p:pic>
    </p:spTree>
    <p:extLst>
      <p:ext uri="{BB962C8B-B14F-4D97-AF65-F5344CB8AC3E}">
        <p14:creationId xmlns:p14="http://schemas.microsoft.com/office/powerpoint/2010/main" val="267713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7C419-9E87-03D2-A735-F67E534884B8}"/>
              </a:ext>
            </a:extLst>
          </p:cNvPr>
          <p:cNvSpPr>
            <a:spLocks noGrp="1"/>
          </p:cNvSpPr>
          <p:nvPr>
            <p:ph idx="1"/>
          </p:nvPr>
        </p:nvSpPr>
        <p:spPr/>
        <p:txBody>
          <a:bodyPr/>
          <a:lstStyle/>
          <a:p>
            <a:pPr marL="0" indent="0">
              <a:buNone/>
            </a:pPr>
            <a:r>
              <a:rPr lang="en-US" dirty="0"/>
              <a:t>Sparkling Wines</a:t>
            </a:r>
          </a:p>
          <a:p>
            <a:pPr marL="0" indent="0">
              <a:buNone/>
            </a:pPr>
            <a:r>
              <a:rPr lang="en-US" sz="2400" dirty="0"/>
              <a:t>Sparkling wines are carbonated wines made from black and white grapes (Gillen, 2022) where the carbon dioxide creating the carbonated wine is naturally occurring due to the fermentation (Jordan, 2019). Best paired with light foods such as cheeses, seafood and fruit.</a:t>
            </a:r>
          </a:p>
          <a:p>
            <a:pPr marL="0" indent="0">
              <a:buNone/>
            </a:pPr>
            <a:endParaRPr lang="en-US" sz="2400" dirty="0"/>
          </a:p>
          <a:p>
            <a:pPr marL="0" indent="0">
              <a:buNone/>
            </a:pPr>
            <a:r>
              <a:rPr lang="en-US" dirty="0"/>
              <a:t>Desert Wines</a:t>
            </a:r>
          </a:p>
          <a:p>
            <a:pPr marL="0" indent="0">
              <a:buNone/>
            </a:pPr>
            <a:r>
              <a:rPr lang="en-US" sz="2400" dirty="0"/>
              <a:t>Dessert wines are sweet wines that are had after a meal sometimes as a dessert. Best paired with a dessert such as a cheesecake, pudding or crème </a:t>
            </a:r>
            <a:r>
              <a:rPr lang="en-US" sz="2400" dirty="0" err="1"/>
              <a:t>brulee</a:t>
            </a:r>
            <a:r>
              <a:rPr lang="en-US" sz="2400" dirty="0"/>
              <a:t>.</a:t>
            </a:r>
          </a:p>
          <a:p>
            <a:pPr marL="0" indent="0">
              <a:buNone/>
            </a:pPr>
            <a:endParaRPr lang="en-US" sz="2400" dirty="0"/>
          </a:p>
          <a:p>
            <a:pPr marL="0" indent="0">
              <a:buNone/>
            </a:pPr>
            <a:endParaRPr lang="en-GB" dirty="0"/>
          </a:p>
        </p:txBody>
      </p:sp>
      <p:sp>
        <p:nvSpPr>
          <p:cNvPr id="4" name="Title 1">
            <a:extLst>
              <a:ext uri="{FF2B5EF4-FFF2-40B4-BE49-F238E27FC236}">
                <a16:creationId xmlns:a16="http://schemas.microsoft.com/office/drawing/2014/main" id="{415DCB67-229C-2AEE-1FE7-E609AD03C365}"/>
              </a:ext>
            </a:extLst>
          </p:cNvPr>
          <p:cNvSpPr>
            <a:spLocks noGrp="1"/>
          </p:cNvSpPr>
          <p:nvPr>
            <p:ph type="title"/>
          </p:nvPr>
        </p:nvSpPr>
        <p:spPr>
          <a:xfrm>
            <a:off x="838200" y="392286"/>
            <a:ext cx="10515600" cy="1325563"/>
          </a:xfrm>
        </p:spPr>
        <p:txBody>
          <a:bodyPr/>
          <a:lstStyle/>
          <a:p>
            <a:pPr algn="ctr"/>
            <a:r>
              <a:rPr lang="en-GB" dirty="0"/>
              <a:t>Types of Wine</a:t>
            </a:r>
          </a:p>
        </p:txBody>
      </p:sp>
    </p:spTree>
    <p:extLst>
      <p:ext uri="{BB962C8B-B14F-4D97-AF65-F5344CB8AC3E}">
        <p14:creationId xmlns:p14="http://schemas.microsoft.com/office/powerpoint/2010/main" val="637782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WineyardRating</a:t>
            </a:r>
            <a:r>
              <a:rPr lang="en-US" sz="4000" dirty="0"/>
              <a:t>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462227" y="4134460"/>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4462227" y="1390669"/>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5" name="Picture 4">
            <a:extLst>
              <a:ext uri="{FF2B5EF4-FFF2-40B4-BE49-F238E27FC236}">
                <a16:creationId xmlns:a16="http://schemas.microsoft.com/office/drawing/2014/main" id="{C45DF8BB-7805-F84A-D66E-7FBE67FDA93B}"/>
              </a:ext>
            </a:extLst>
          </p:cNvPr>
          <p:cNvPicPr>
            <a:picLocks noChangeAspect="1"/>
          </p:cNvPicPr>
          <p:nvPr/>
        </p:nvPicPr>
        <p:blipFill>
          <a:blip r:embed="rId2"/>
          <a:stretch>
            <a:fillRect/>
          </a:stretch>
        </p:blipFill>
        <p:spPr>
          <a:xfrm>
            <a:off x="3747760" y="1898322"/>
            <a:ext cx="4696480" cy="2019582"/>
          </a:xfrm>
          <a:prstGeom prst="rect">
            <a:avLst/>
          </a:prstGeom>
        </p:spPr>
      </p:pic>
      <p:pic>
        <p:nvPicPr>
          <p:cNvPr id="10" name="Picture 9">
            <a:extLst>
              <a:ext uri="{FF2B5EF4-FFF2-40B4-BE49-F238E27FC236}">
                <a16:creationId xmlns:a16="http://schemas.microsoft.com/office/drawing/2014/main" id="{A3FCC86C-3EEE-D483-B29C-1F2552DC1F20}"/>
              </a:ext>
            </a:extLst>
          </p:cNvPr>
          <p:cNvPicPr>
            <a:picLocks noChangeAspect="1"/>
          </p:cNvPicPr>
          <p:nvPr/>
        </p:nvPicPr>
        <p:blipFill>
          <a:blip r:embed="rId3"/>
          <a:stretch>
            <a:fillRect/>
          </a:stretch>
        </p:blipFill>
        <p:spPr>
          <a:xfrm>
            <a:off x="1113576" y="5054993"/>
            <a:ext cx="9521228" cy="993327"/>
          </a:xfrm>
          <a:prstGeom prst="rect">
            <a:avLst/>
          </a:prstGeom>
        </p:spPr>
      </p:pic>
    </p:spTree>
    <p:extLst>
      <p:ext uri="{BB962C8B-B14F-4D97-AF65-F5344CB8AC3E}">
        <p14:creationId xmlns:p14="http://schemas.microsoft.com/office/powerpoint/2010/main" val="2849264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Wineyards</a:t>
            </a:r>
            <a:r>
              <a:rPr lang="en-US" sz="4000" dirty="0"/>
              <a:t> Table</a:t>
            </a:r>
            <a:endParaRPr lang="en-GB" sz="4000" dirty="0"/>
          </a:p>
        </p:txBody>
      </p:sp>
      <p:pic>
        <p:nvPicPr>
          <p:cNvPr id="3" name="Picture 2">
            <a:extLst>
              <a:ext uri="{FF2B5EF4-FFF2-40B4-BE49-F238E27FC236}">
                <a16:creationId xmlns:a16="http://schemas.microsoft.com/office/drawing/2014/main" id="{A5B7C317-4347-F185-9EA7-2157A49D66E5}"/>
              </a:ext>
            </a:extLst>
          </p:cNvPr>
          <p:cNvPicPr>
            <a:picLocks noChangeAspect="1"/>
          </p:cNvPicPr>
          <p:nvPr/>
        </p:nvPicPr>
        <p:blipFill>
          <a:blip r:embed="rId2"/>
          <a:stretch>
            <a:fillRect/>
          </a:stretch>
        </p:blipFill>
        <p:spPr>
          <a:xfrm>
            <a:off x="1666938" y="835781"/>
            <a:ext cx="9333024" cy="5615937"/>
          </a:xfrm>
          <a:prstGeom prst="rect">
            <a:avLst/>
          </a:prstGeom>
        </p:spPr>
      </p:pic>
    </p:spTree>
    <p:extLst>
      <p:ext uri="{BB962C8B-B14F-4D97-AF65-F5344CB8AC3E}">
        <p14:creationId xmlns:p14="http://schemas.microsoft.com/office/powerpoint/2010/main" val="479767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99C8E-4445-B7BA-8240-4FEC63BEEFED}"/>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t>Wineyards</a:t>
            </a:r>
            <a:r>
              <a:rPr lang="en-US" sz="4000" dirty="0"/>
              <a:t> Table</a:t>
            </a:r>
            <a:endParaRPr lang="en-GB" sz="4000" dirty="0"/>
          </a:p>
        </p:txBody>
      </p:sp>
      <p:sp>
        <p:nvSpPr>
          <p:cNvPr id="6" name="Title 1">
            <a:extLst>
              <a:ext uri="{FF2B5EF4-FFF2-40B4-BE49-F238E27FC236}">
                <a16:creationId xmlns:a16="http://schemas.microsoft.com/office/drawing/2014/main" id="{4BC1C54C-DF24-4474-F914-3B06A4FF5502}"/>
              </a:ext>
            </a:extLst>
          </p:cNvPr>
          <p:cNvSpPr txBox="1">
            <a:spLocks/>
          </p:cNvSpPr>
          <p:nvPr/>
        </p:nvSpPr>
        <p:spPr>
          <a:xfrm>
            <a:off x="4362639" y="4476131"/>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Relationships</a:t>
            </a:r>
            <a:endParaRPr lang="en-GB" sz="3200" dirty="0"/>
          </a:p>
        </p:txBody>
      </p:sp>
      <p:sp>
        <p:nvSpPr>
          <p:cNvPr id="7" name="Title 1">
            <a:extLst>
              <a:ext uri="{FF2B5EF4-FFF2-40B4-BE49-F238E27FC236}">
                <a16:creationId xmlns:a16="http://schemas.microsoft.com/office/drawing/2014/main" id="{BE132B72-C250-1108-F124-B62CB44885CC}"/>
              </a:ext>
            </a:extLst>
          </p:cNvPr>
          <p:cNvSpPr txBox="1">
            <a:spLocks/>
          </p:cNvSpPr>
          <p:nvPr/>
        </p:nvSpPr>
        <p:spPr>
          <a:xfrm>
            <a:off x="514916" y="1055691"/>
            <a:ext cx="3267546"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Structure</a:t>
            </a:r>
            <a:endParaRPr lang="en-GB" sz="3200" dirty="0"/>
          </a:p>
        </p:txBody>
      </p:sp>
      <p:pic>
        <p:nvPicPr>
          <p:cNvPr id="3" name="Picture 2">
            <a:extLst>
              <a:ext uri="{FF2B5EF4-FFF2-40B4-BE49-F238E27FC236}">
                <a16:creationId xmlns:a16="http://schemas.microsoft.com/office/drawing/2014/main" id="{DDA5B0B3-291A-E590-E349-21B7D8EB108D}"/>
              </a:ext>
            </a:extLst>
          </p:cNvPr>
          <p:cNvPicPr>
            <a:picLocks noChangeAspect="1"/>
          </p:cNvPicPr>
          <p:nvPr/>
        </p:nvPicPr>
        <p:blipFill>
          <a:blip r:embed="rId2"/>
          <a:stretch>
            <a:fillRect/>
          </a:stretch>
        </p:blipFill>
        <p:spPr>
          <a:xfrm>
            <a:off x="838200" y="1636317"/>
            <a:ext cx="5251515" cy="2498143"/>
          </a:xfrm>
          <a:prstGeom prst="rect">
            <a:avLst/>
          </a:prstGeom>
        </p:spPr>
      </p:pic>
      <p:pic>
        <p:nvPicPr>
          <p:cNvPr id="9" name="Picture 8">
            <a:extLst>
              <a:ext uri="{FF2B5EF4-FFF2-40B4-BE49-F238E27FC236}">
                <a16:creationId xmlns:a16="http://schemas.microsoft.com/office/drawing/2014/main" id="{2477305C-A9A3-B184-968B-3F895DC71E22}"/>
              </a:ext>
            </a:extLst>
          </p:cNvPr>
          <p:cNvPicPr>
            <a:picLocks noChangeAspect="1"/>
          </p:cNvPicPr>
          <p:nvPr/>
        </p:nvPicPr>
        <p:blipFill>
          <a:blip r:embed="rId3"/>
          <a:stretch>
            <a:fillRect/>
          </a:stretch>
        </p:blipFill>
        <p:spPr>
          <a:xfrm>
            <a:off x="656376" y="5437817"/>
            <a:ext cx="10680071" cy="464351"/>
          </a:xfrm>
          <a:prstGeom prst="rect">
            <a:avLst/>
          </a:prstGeom>
        </p:spPr>
      </p:pic>
    </p:spTree>
    <p:extLst>
      <p:ext uri="{BB962C8B-B14F-4D97-AF65-F5344CB8AC3E}">
        <p14:creationId xmlns:p14="http://schemas.microsoft.com/office/powerpoint/2010/main" val="3624344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6: Development</a:t>
            </a:r>
            <a:endParaRPr lang="en-GB" sz="6600" dirty="0"/>
          </a:p>
        </p:txBody>
      </p:sp>
      <p:sp>
        <p:nvSpPr>
          <p:cNvPr id="2" name="Title 1">
            <a:extLst>
              <a:ext uri="{FF2B5EF4-FFF2-40B4-BE49-F238E27FC236}">
                <a16:creationId xmlns:a16="http://schemas.microsoft.com/office/drawing/2014/main" id="{908588D6-8C2B-FC72-3CE4-937724BA220D}"/>
              </a:ext>
            </a:extLst>
          </p:cNvPr>
          <p:cNvSpPr txBox="1">
            <a:spLocks/>
          </p:cNvSpPr>
          <p:nvPr/>
        </p:nvSpPr>
        <p:spPr>
          <a:xfrm>
            <a:off x="969328" y="2575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Git Usage</a:t>
            </a:r>
            <a:endParaRPr lang="en-GB" sz="5400" dirty="0"/>
          </a:p>
        </p:txBody>
      </p:sp>
    </p:spTree>
    <p:extLst>
      <p:ext uri="{BB962C8B-B14F-4D97-AF65-F5344CB8AC3E}">
        <p14:creationId xmlns:p14="http://schemas.microsoft.com/office/powerpoint/2010/main" val="4270400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9BF08-336E-F85D-1F3A-E273182DFC24}"/>
              </a:ext>
            </a:extLst>
          </p:cNvPr>
          <p:cNvPicPr>
            <a:picLocks noChangeAspect="1"/>
          </p:cNvPicPr>
          <p:nvPr/>
        </p:nvPicPr>
        <p:blipFill rotWithShape="1">
          <a:blip r:embed="rId2"/>
          <a:srcRect r="26725" b="56603"/>
          <a:stretch/>
        </p:blipFill>
        <p:spPr>
          <a:xfrm>
            <a:off x="2710291" y="935794"/>
            <a:ext cx="7554828" cy="2067266"/>
          </a:xfrm>
          <a:prstGeom prst="rect">
            <a:avLst/>
          </a:prstGeom>
        </p:spPr>
      </p:pic>
      <p:pic>
        <p:nvPicPr>
          <p:cNvPr id="5" name="Picture 4">
            <a:extLst>
              <a:ext uri="{FF2B5EF4-FFF2-40B4-BE49-F238E27FC236}">
                <a16:creationId xmlns:a16="http://schemas.microsoft.com/office/drawing/2014/main" id="{2AC217CA-482D-0B9A-5D8B-C1E0735BD13C}"/>
              </a:ext>
            </a:extLst>
          </p:cNvPr>
          <p:cNvPicPr>
            <a:picLocks noChangeAspect="1"/>
          </p:cNvPicPr>
          <p:nvPr/>
        </p:nvPicPr>
        <p:blipFill>
          <a:blip r:embed="rId3"/>
          <a:stretch>
            <a:fillRect/>
          </a:stretch>
        </p:blipFill>
        <p:spPr>
          <a:xfrm>
            <a:off x="2710290" y="3429000"/>
            <a:ext cx="7554829" cy="1726160"/>
          </a:xfrm>
          <a:prstGeom prst="rect">
            <a:avLst/>
          </a:prstGeom>
        </p:spPr>
      </p:pic>
      <p:sp>
        <p:nvSpPr>
          <p:cNvPr id="8" name="Title 1">
            <a:extLst>
              <a:ext uri="{FF2B5EF4-FFF2-40B4-BE49-F238E27FC236}">
                <a16:creationId xmlns:a16="http://schemas.microsoft.com/office/drawing/2014/main" id="{9941792E-D525-9F24-7331-79E27A533450}"/>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Git Usage Home page and task 1</a:t>
            </a:r>
            <a:endParaRPr lang="en-GB" sz="4000" dirty="0"/>
          </a:p>
        </p:txBody>
      </p:sp>
    </p:spTree>
    <p:extLst>
      <p:ext uri="{BB962C8B-B14F-4D97-AF65-F5344CB8AC3E}">
        <p14:creationId xmlns:p14="http://schemas.microsoft.com/office/powerpoint/2010/main" val="41596439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DC7AE-C455-D42D-0948-4AEFA17BAE77}"/>
              </a:ext>
            </a:extLst>
          </p:cNvPr>
          <p:cNvPicPr>
            <a:picLocks noChangeAspect="1"/>
          </p:cNvPicPr>
          <p:nvPr/>
        </p:nvPicPr>
        <p:blipFill>
          <a:blip r:embed="rId2"/>
          <a:stretch>
            <a:fillRect/>
          </a:stretch>
        </p:blipFill>
        <p:spPr>
          <a:xfrm>
            <a:off x="1601390" y="3429000"/>
            <a:ext cx="8989220" cy="1413487"/>
          </a:xfrm>
          <a:prstGeom prst="rect">
            <a:avLst/>
          </a:prstGeom>
        </p:spPr>
      </p:pic>
      <p:pic>
        <p:nvPicPr>
          <p:cNvPr id="5" name="Picture 4">
            <a:extLst>
              <a:ext uri="{FF2B5EF4-FFF2-40B4-BE49-F238E27FC236}">
                <a16:creationId xmlns:a16="http://schemas.microsoft.com/office/drawing/2014/main" id="{E340ABCC-D1D7-01C5-3E94-AF3CDC28EE80}"/>
              </a:ext>
            </a:extLst>
          </p:cNvPr>
          <p:cNvPicPr>
            <a:picLocks noChangeAspect="1"/>
          </p:cNvPicPr>
          <p:nvPr/>
        </p:nvPicPr>
        <p:blipFill>
          <a:blip r:embed="rId3"/>
          <a:stretch>
            <a:fillRect/>
          </a:stretch>
        </p:blipFill>
        <p:spPr>
          <a:xfrm>
            <a:off x="1601390" y="5019955"/>
            <a:ext cx="8989220" cy="1634341"/>
          </a:xfrm>
          <a:prstGeom prst="rect">
            <a:avLst/>
          </a:prstGeom>
        </p:spPr>
      </p:pic>
      <p:pic>
        <p:nvPicPr>
          <p:cNvPr id="8" name="Picture 7">
            <a:extLst>
              <a:ext uri="{FF2B5EF4-FFF2-40B4-BE49-F238E27FC236}">
                <a16:creationId xmlns:a16="http://schemas.microsoft.com/office/drawing/2014/main" id="{E1606AEC-E12B-4BD8-B9AD-AAF53D40DEEE}"/>
              </a:ext>
            </a:extLst>
          </p:cNvPr>
          <p:cNvPicPr>
            <a:picLocks noChangeAspect="1"/>
          </p:cNvPicPr>
          <p:nvPr/>
        </p:nvPicPr>
        <p:blipFill>
          <a:blip r:embed="rId4"/>
          <a:stretch>
            <a:fillRect/>
          </a:stretch>
        </p:blipFill>
        <p:spPr>
          <a:xfrm>
            <a:off x="1601390" y="1623434"/>
            <a:ext cx="8989220" cy="1610183"/>
          </a:xfrm>
          <a:prstGeom prst="rect">
            <a:avLst/>
          </a:prstGeom>
        </p:spPr>
      </p:pic>
      <p:sp>
        <p:nvSpPr>
          <p:cNvPr id="9" name="Title 1">
            <a:extLst>
              <a:ext uri="{FF2B5EF4-FFF2-40B4-BE49-F238E27FC236}">
                <a16:creationId xmlns:a16="http://schemas.microsoft.com/office/drawing/2014/main" id="{1F64F849-EFB6-C898-BC5F-F829E2EBAC99}"/>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Git Usage for tasks 2-4</a:t>
            </a:r>
            <a:endParaRPr lang="en-GB" sz="4000" dirty="0"/>
          </a:p>
        </p:txBody>
      </p:sp>
    </p:spTree>
    <p:extLst>
      <p:ext uri="{BB962C8B-B14F-4D97-AF65-F5344CB8AC3E}">
        <p14:creationId xmlns:p14="http://schemas.microsoft.com/office/powerpoint/2010/main" val="24234451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0BA9-9292-9A21-B112-44B89A125382}"/>
              </a:ext>
            </a:extLst>
          </p:cNvPr>
          <p:cNvSpPr txBox="1">
            <a:spLocks/>
          </p:cNvSpPr>
          <p:nvPr/>
        </p:nvSpPr>
        <p:spPr>
          <a:xfrm>
            <a:off x="838200" y="94005"/>
            <a:ext cx="10515600" cy="12006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Git Usage for task 5</a:t>
            </a:r>
            <a:endParaRPr lang="en-GB" sz="4000" dirty="0"/>
          </a:p>
        </p:txBody>
      </p:sp>
      <p:pic>
        <p:nvPicPr>
          <p:cNvPr id="4" name="Picture 3">
            <a:extLst>
              <a:ext uri="{FF2B5EF4-FFF2-40B4-BE49-F238E27FC236}">
                <a16:creationId xmlns:a16="http://schemas.microsoft.com/office/drawing/2014/main" id="{0DA18045-7F09-7522-D960-1F5501D1A4FB}"/>
              </a:ext>
            </a:extLst>
          </p:cNvPr>
          <p:cNvPicPr>
            <a:picLocks noChangeAspect="1"/>
          </p:cNvPicPr>
          <p:nvPr/>
        </p:nvPicPr>
        <p:blipFill>
          <a:blip r:embed="rId2"/>
          <a:stretch>
            <a:fillRect/>
          </a:stretch>
        </p:blipFill>
        <p:spPr>
          <a:xfrm>
            <a:off x="853833" y="967619"/>
            <a:ext cx="10829664" cy="5349278"/>
          </a:xfrm>
          <a:prstGeom prst="rect">
            <a:avLst/>
          </a:prstGeom>
        </p:spPr>
      </p:pic>
    </p:spTree>
    <p:extLst>
      <p:ext uri="{BB962C8B-B14F-4D97-AF65-F5344CB8AC3E}">
        <p14:creationId xmlns:p14="http://schemas.microsoft.com/office/powerpoint/2010/main" val="1162558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6: Development</a:t>
            </a:r>
            <a:endParaRPr lang="en-GB" sz="6600" dirty="0"/>
          </a:p>
        </p:txBody>
      </p:sp>
      <p:sp>
        <p:nvSpPr>
          <p:cNvPr id="2" name="Title 1">
            <a:extLst>
              <a:ext uri="{FF2B5EF4-FFF2-40B4-BE49-F238E27FC236}">
                <a16:creationId xmlns:a16="http://schemas.microsoft.com/office/drawing/2014/main" id="{908588D6-8C2B-FC72-3CE4-937724BA220D}"/>
              </a:ext>
            </a:extLst>
          </p:cNvPr>
          <p:cNvSpPr txBox="1">
            <a:spLocks/>
          </p:cNvSpPr>
          <p:nvPr/>
        </p:nvSpPr>
        <p:spPr>
          <a:xfrm>
            <a:off x="969328" y="2575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Data Validation</a:t>
            </a:r>
            <a:endParaRPr lang="en-GB" sz="5400" dirty="0"/>
          </a:p>
        </p:txBody>
      </p:sp>
    </p:spTree>
    <p:extLst>
      <p:ext uri="{BB962C8B-B14F-4D97-AF65-F5344CB8AC3E}">
        <p14:creationId xmlns:p14="http://schemas.microsoft.com/office/powerpoint/2010/main" val="14078133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6: Development</a:t>
            </a:r>
            <a:endParaRPr lang="en-GB" sz="6600" dirty="0"/>
          </a:p>
        </p:txBody>
      </p:sp>
      <p:sp>
        <p:nvSpPr>
          <p:cNvPr id="2" name="Title 1">
            <a:extLst>
              <a:ext uri="{FF2B5EF4-FFF2-40B4-BE49-F238E27FC236}">
                <a16:creationId xmlns:a16="http://schemas.microsoft.com/office/drawing/2014/main" id="{908588D6-8C2B-FC72-3CE4-937724BA220D}"/>
              </a:ext>
            </a:extLst>
          </p:cNvPr>
          <p:cNvSpPr txBox="1">
            <a:spLocks/>
          </p:cNvSpPr>
          <p:nvPr/>
        </p:nvSpPr>
        <p:spPr>
          <a:xfrm>
            <a:off x="969328" y="2575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Code</a:t>
            </a:r>
            <a:endParaRPr lang="en-GB" sz="5400" dirty="0"/>
          </a:p>
        </p:txBody>
      </p:sp>
    </p:spTree>
    <p:extLst>
      <p:ext uri="{BB962C8B-B14F-4D97-AF65-F5344CB8AC3E}">
        <p14:creationId xmlns:p14="http://schemas.microsoft.com/office/powerpoint/2010/main" val="29981901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28AC81-E418-9763-4BE4-EB4C8B29E2B3}"/>
              </a:ext>
            </a:extLst>
          </p:cNvPr>
          <p:cNvSpPr txBox="1">
            <a:spLocks/>
          </p:cNvSpPr>
          <p:nvPr/>
        </p:nvSpPr>
        <p:spPr>
          <a:xfrm>
            <a:off x="1052318" y="12499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Task 6: Development</a:t>
            </a:r>
            <a:endParaRPr lang="en-GB" sz="6600" dirty="0"/>
          </a:p>
        </p:txBody>
      </p:sp>
      <p:sp>
        <p:nvSpPr>
          <p:cNvPr id="2" name="Title 1">
            <a:extLst>
              <a:ext uri="{FF2B5EF4-FFF2-40B4-BE49-F238E27FC236}">
                <a16:creationId xmlns:a16="http://schemas.microsoft.com/office/drawing/2014/main" id="{908588D6-8C2B-FC72-3CE4-937724BA220D}"/>
              </a:ext>
            </a:extLst>
          </p:cNvPr>
          <p:cNvSpPr txBox="1">
            <a:spLocks/>
          </p:cNvSpPr>
          <p:nvPr/>
        </p:nvSpPr>
        <p:spPr>
          <a:xfrm>
            <a:off x="969328" y="2575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Ease of Understanding</a:t>
            </a:r>
            <a:endParaRPr lang="en-GB" sz="5400" dirty="0"/>
          </a:p>
        </p:txBody>
      </p:sp>
    </p:spTree>
    <p:extLst>
      <p:ext uri="{BB962C8B-B14F-4D97-AF65-F5344CB8AC3E}">
        <p14:creationId xmlns:p14="http://schemas.microsoft.com/office/powerpoint/2010/main" val="303267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7E253-9903-8389-4673-F92078D1A20A}"/>
              </a:ext>
            </a:extLst>
          </p:cNvPr>
          <p:cNvSpPr>
            <a:spLocks noGrp="1"/>
          </p:cNvSpPr>
          <p:nvPr>
            <p:ph idx="1"/>
          </p:nvPr>
        </p:nvSpPr>
        <p:spPr>
          <a:xfrm>
            <a:off x="838200" y="1825624"/>
            <a:ext cx="10515600" cy="4640089"/>
          </a:xfrm>
        </p:spPr>
        <p:txBody>
          <a:bodyPr>
            <a:normAutofit lnSpcReduction="10000"/>
          </a:bodyPr>
          <a:lstStyle/>
          <a:p>
            <a:pPr marL="0" indent="0">
              <a:buNone/>
            </a:pPr>
            <a:r>
              <a:rPr lang="en-US" dirty="0"/>
              <a:t>Fortified Wine</a:t>
            </a:r>
          </a:p>
          <a:p>
            <a:pPr marL="0" indent="0">
              <a:buNone/>
            </a:pPr>
            <a:r>
              <a:rPr lang="en-US" sz="2400" dirty="0"/>
              <a:t>Fortified wines contain spirits which are added during the fermentation process (Jordan, 2019). These wines are sweetened by alcohol and can be used as dessert wines. Due to the added spirit these wines tend to have a higher alcohol percentage and are paired well with baked goods such as tarts, cheese and other desserts.</a:t>
            </a:r>
          </a:p>
          <a:p>
            <a:pPr marL="0" indent="0">
              <a:buNone/>
            </a:pPr>
            <a:endParaRPr lang="en-US" sz="2400" dirty="0"/>
          </a:p>
          <a:p>
            <a:pPr marL="0" indent="0">
              <a:buNone/>
            </a:pPr>
            <a:r>
              <a:rPr lang="en-US" dirty="0"/>
              <a:t>Orange Wine</a:t>
            </a:r>
          </a:p>
          <a:p>
            <a:pPr marL="0" indent="0">
              <a:buNone/>
            </a:pPr>
            <a:r>
              <a:rPr lang="en-US" sz="2400" dirty="0"/>
              <a:t>Made with white grapes fermented with the skin on giving it an orange colour . This means that orange wine does have tannins but still maintains the crisp taste of a white wine. Served at a slightly warmer temperature than a white wine and pairs well with hearty dishes such as pork or beef (Gillen, 2022).</a:t>
            </a:r>
          </a:p>
          <a:p>
            <a:pPr marL="0" indent="0">
              <a:buNone/>
            </a:pPr>
            <a:endParaRPr lang="en-US" sz="2400" dirty="0"/>
          </a:p>
          <a:p>
            <a:pPr marL="0" indent="0">
              <a:buNone/>
            </a:pPr>
            <a:endParaRPr lang="en-GB" dirty="0"/>
          </a:p>
        </p:txBody>
      </p:sp>
      <p:sp>
        <p:nvSpPr>
          <p:cNvPr id="4" name="Title 1">
            <a:extLst>
              <a:ext uri="{FF2B5EF4-FFF2-40B4-BE49-F238E27FC236}">
                <a16:creationId xmlns:a16="http://schemas.microsoft.com/office/drawing/2014/main" id="{3DB96347-A076-5C99-B0AF-1C92A4F45C4C}"/>
              </a:ext>
            </a:extLst>
          </p:cNvPr>
          <p:cNvSpPr>
            <a:spLocks noGrp="1"/>
          </p:cNvSpPr>
          <p:nvPr>
            <p:ph type="title"/>
          </p:nvPr>
        </p:nvSpPr>
        <p:spPr>
          <a:xfrm>
            <a:off x="838200" y="392286"/>
            <a:ext cx="10515600" cy="1325563"/>
          </a:xfrm>
        </p:spPr>
        <p:txBody>
          <a:bodyPr/>
          <a:lstStyle/>
          <a:p>
            <a:pPr algn="ctr"/>
            <a:r>
              <a:rPr lang="en-GB" dirty="0"/>
              <a:t>Types of Wine</a:t>
            </a:r>
          </a:p>
        </p:txBody>
      </p:sp>
    </p:spTree>
    <p:extLst>
      <p:ext uri="{BB962C8B-B14F-4D97-AF65-F5344CB8AC3E}">
        <p14:creationId xmlns:p14="http://schemas.microsoft.com/office/powerpoint/2010/main" val="2827842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18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50CA-BC8E-2A47-F7B9-5A4965D67B2C}"/>
              </a:ext>
            </a:extLst>
          </p:cNvPr>
          <p:cNvSpPr>
            <a:spLocks noGrp="1"/>
          </p:cNvSpPr>
          <p:nvPr>
            <p:ph type="title"/>
          </p:nvPr>
        </p:nvSpPr>
        <p:spPr>
          <a:xfrm>
            <a:off x="838200" y="109443"/>
            <a:ext cx="10515600" cy="1325563"/>
          </a:xfrm>
        </p:spPr>
        <p:txBody>
          <a:bodyPr/>
          <a:lstStyle/>
          <a:p>
            <a:pPr algn="ctr"/>
            <a:r>
              <a:rPr lang="en-US" dirty="0"/>
              <a:t>What Is a Wine Varietal?</a:t>
            </a:r>
            <a:endParaRPr lang="en-GB" dirty="0"/>
          </a:p>
        </p:txBody>
      </p:sp>
      <p:sp>
        <p:nvSpPr>
          <p:cNvPr id="3" name="Content Placeholder 2">
            <a:extLst>
              <a:ext uri="{FF2B5EF4-FFF2-40B4-BE49-F238E27FC236}">
                <a16:creationId xmlns:a16="http://schemas.microsoft.com/office/drawing/2014/main" id="{E98F3E4F-D2DD-6081-7629-DE3CB9407A5D}"/>
              </a:ext>
            </a:extLst>
          </p:cNvPr>
          <p:cNvSpPr>
            <a:spLocks noGrp="1"/>
          </p:cNvSpPr>
          <p:nvPr>
            <p:ph idx="1"/>
          </p:nvPr>
        </p:nvSpPr>
        <p:spPr>
          <a:xfrm>
            <a:off x="687280" y="1435006"/>
            <a:ext cx="10515600" cy="5178857"/>
          </a:xfrm>
        </p:spPr>
        <p:txBody>
          <a:bodyPr>
            <a:normAutofit fontScale="92500" lnSpcReduction="10000"/>
          </a:bodyPr>
          <a:lstStyle/>
          <a:p>
            <a:pPr marL="0" indent="0">
              <a:buNone/>
            </a:pPr>
            <a:r>
              <a:rPr lang="en-US" dirty="0"/>
              <a:t>A wine varietal is a wine made with one variety of grapes, such as pinot noir, chardonnay, and cabernet sauvignon (Wines, 2023).</a:t>
            </a:r>
          </a:p>
          <a:p>
            <a:pPr marL="0" indent="0">
              <a:buNone/>
            </a:pPr>
            <a:endParaRPr lang="en-US" dirty="0"/>
          </a:p>
          <a:p>
            <a:pPr marL="0" indent="0">
              <a:buNone/>
            </a:pPr>
            <a:r>
              <a:rPr lang="en-US" dirty="0"/>
              <a:t>Different types of wine such as red wine, white wine, sparkling wine, and dessert wine are not varietals, but varietals exist within these categories.</a:t>
            </a:r>
          </a:p>
          <a:p>
            <a:pPr marL="0" indent="0">
              <a:buNone/>
            </a:pPr>
            <a:endParaRPr lang="en-US" dirty="0"/>
          </a:p>
          <a:p>
            <a:pPr marL="0" indent="0">
              <a:buNone/>
            </a:pPr>
            <a:r>
              <a:rPr lang="en-US" dirty="0"/>
              <a:t>In some wine-producing regions, a varietal has the same name as the grape it's made from such as Syrah which is a varietal made from Syrah grapes. This is a common naming convention in North America, Australia, and South America. </a:t>
            </a:r>
          </a:p>
          <a:p>
            <a:pPr marL="0" indent="0">
              <a:buNone/>
            </a:pPr>
            <a:r>
              <a:rPr lang="en-US" dirty="0"/>
              <a:t>In more traditional wine regions, such as France and Italy, varietals’ names come from where winemakers produce the drink instead of the grape variety. A Burgundy wine, made in the French wine region, contains Pinot Noir grapes.</a:t>
            </a:r>
            <a:endParaRPr lang="en-GB" dirty="0"/>
          </a:p>
        </p:txBody>
      </p:sp>
    </p:spTree>
    <p:extLst>
      <p:ext uri="{BB962C8B-B14F-4D97-AF65-F5344CB8AC3E}">
        <p14:creationId xmlns:p14="http://schemas.microsoft.com/office/powerpoint/2010/main" val="36029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4547</Words>
  <Application>Microsoft Office PowerPoint</Application>
  <PresentationFormat>Widescreen</PresentationFormat>
  <Paragraphs>338</Paragraphs>
  <Slides>80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Calibri</vt:lpstr>
      <vt:lpstr>Calibri Light</vt:lpstr>
      <vt:lpstr>Office Theme</vt:lpstr>
      <vt:lpstr>Practical Assignment 5</vt:lpstr>
      <vt:lpstr>Task 1: Research</vt:lpstr>
      <vt:lpstr>History of Wine</vt:lpstr>
      <vt:lpstr>History of Wine</vt:lpstr>
      <vt:lpstr>Types of Wine</vt:lpstr>
      <vt:lpstr>Types of Wine</vt:lpstr>
      <vt:lpstr>Types of Wine</vt:lpstr>
      <vt:lpstr>Types of Wine</vt:lpstr>
      <vt:lpstr>What Is a Wine Varietal?</vt:lpstr>
      <vt:lpstr>Wine Varietals vs. Wine Blends</vt:lpstr>
      <vt:lpstr>Red Wine Varietals</vt:lpstr>
      <vt:lpstr>White Wine Varietals</vt:lpstr>
      <vt:lpstr>Wine Regions</vt:lpstr>
      <vt:lpstr>Information for A Wine Tourist</vt:lpstr>
      <vt:lpstr>Information for A Wine Tourist</vt:lpstr>
      <vt:lpstr>Bibliography for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Assignment 5</dc:title>
  <dc:creator>Hayley Dodkins</dc:creator>
  <cp:lastModifiedBy>Hayley Dodkins</cp:lastModifiedBy>
  <cp:revision>3</cp:revision>
  <dcterms:created xsi:type="dcterms:W3CDTF">2023-06-01T02:09:51Z</dcterms:created>
  <dcterms:modified xsi:type="dcterms:W3CDTF">2023-06-01T06:55:04Z</dcterms:modified>
</cp:coreProperties>
</file>