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79" r:id="rId4"/>
    <p:sldId id="282" r:id="rId5"/>
    <p:sldId id="283" r:id="rId6"/>
    <p:sldId id="285" r:id="rId7"/>
    <p:sldId id="286" r:id="rId8"/>
    <p:sldId id="284" r:id="rId9"/>
    <p:sldId id="263" r:id="rId10"/>
    <p:sldId id="27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818D"/>
    <a:srgbClr val="EAE6DF"/>
    <a:srgbClr val="97B8BF"/>
    <a:srgbClr val="D8E3E5"/>
    <a:srgbClr val="B7CFCE"/>
    <a:srgbClr val="E8E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8" autoAdjust="0"/>
    <p:restoredTop sz="78429"/>
  </p:normalViewPr>
  <p:slideViewPr>
    <p:cSldViewPr snapToGrid="0">
      <p:cViewPr varScale="1">
        <p:scale>
          <a:sx n="101" d="100"/>
          <a:sy n="101" d="100"/>
        </p:scale>
        <p:origin x="1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CD60D-3EB5-4746-A278-6CC96C068B6C}" type="datetimeFigureOut">
              <a:rPr kumimoji="1" lang="ko-KR" altLang="en-US" smtClean="0"/>
              <a:t>2019. 7. 22.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0513A-EB7A-E344-B804-10504656F1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423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5462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90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4421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246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0801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5766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78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9224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9006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9504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78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89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8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16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36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10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77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01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1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74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3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63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"/>
          <p:cNvGrpSpPr>
            <a:grpSpLocks noChangeAspect="1"/>
          </p:cNvGrpSpPr>
          <p:nvPr/>
        </p:nvGrpSpPr>
        <p:grpSpPr bwMode="auto">
          <a:xfrm rot="20629952">
            <a:off x="5876175" y="2224997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3932" y="4350434"/>
            <a:ext cx="110506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Which National Park should I go to</a:t>
            </a:r>
            <a:r>
              <a:rPr lang="en-US" altLang="ko-KR" sz="44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?</a:t>
            </a:r>
            <a:endParaRPr lang="en-US" altLang="ko-KR" sz="44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0582" y="5600349"/>
            <a:ext cx="3530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Project #1 </a:t>
            </a:r>
            <a:r>
              <a:rPr lang="en-US" altLang="ko-KR" sz="16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Web Scraping</a:t>
            </a:r>
            <a:endParaRPr lang="en-US" altLang="ko-KR" sz="1600" dirty="0" smtClean="0">
              <a:latin typeface="Verdana" charset="0"/>
              <a:ea typeface="Verdana" charset="0"/>
              <a:cs typeface="Verdana" charset="0"/>
            </a:endParaRPr>
          </a:p>
          <a:p>
            <a:pPr algn="ctr"/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July 22, 2019 </a:t>
            </a:r>
            <a:r>
              <a:rPr lang="en-US" altLang="ko-KR" sz="1600" dirty="0" err="1" smtClean="0">
                <a:latin typeface="Verdana" charset="0"/>
                <a:ea typeface="Verdana" charset="0"/>
                <a:cs typeface="Verdana" charset="0"/>
              </a:rPr>
              <a:t>Hyelee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 Lee</a:t>
            </a:r>
            <a:endParaRPr lang="ko-KR" altLang="en-US" sz="1600" dirty="0"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19" name="직선 연결선 18"/>
          <p:cNvCxnSpPr>
            <a:endCxn id="13" idx="0"/>
          </p:cNvCxnSpPr>
          <p:nvPr/>
        </p:nvCxnSpPr>
        <p:spPr>
          <a:xfrm>
            <a:off x="6040408" y="0"/>
            <a:ext cx="6965" cy="223472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/>
        </p:nvGrpSpPr>
        <p:grpSpPr bwMode="auto">
          <a:xfrm rot="696093">
            <a:off x="5524918" y="989530"/>
            <a:ext cx="284453" cy="291988"/>
            <a:chOff x="1401" y="818"/>
            <a:chExt cx="302" cy="310"/>
          </a:xfrm>
          <a:solidFill>
            <a:srgbClr val="97B8BF"/>
          </a:solidFill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5692783" y="0"/>
            <a:ext cx="0" cy="987527"/>
          </a:xfrm>
          <a:prstGeom prst="line">
            <a:avLst/>
          </a:prstGeom>
          <a:ln w="1270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osemite National Pa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510" y="7715757"/>
            <a:ext cx="4572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st national park vaca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742" y="294174"/>
            <a:ext cx="74676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62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6199" y="3873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04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9974" y="387387"/>
            <a:ext cx="6746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Summary </a:t>
            </a:r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&amp; Future </a:t>
            </a:r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work</a:t>
            </a:r>
            <a:endParaRPr lang="en-US" altLang="ko-KR" sz="2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44305" y="4951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383151" y="1849358"/>
            <a:ext cx="10418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/>
            </a:lvl1pPr>
          </a:lstStyle>
          <a:p>
            <a:r>
              <a:rPr lang="en-US" altLang="ko-KR" dirty="0">
                <a:latin typeface="Verdana" charset="0"/>
                <a:ea typeface="Verdana" charset="0"/>
                <a:cs typeface="Verdana" charset="0"/>
              </a:rPr>
              <a:t>The number one visitor is Great </a:t>
            </a:r>
            <a:r>
              <a:rPr lang="en-US" altLang="ko-KR" dirty="0" smtClean="0">
                <a:latin typeface="Verdana" charset="0"/>
                <a:ea typeface="Verdana" charset="0"/>
                <a:cs typeface="Verdana" charset="0"/>
              </a:rPr>
              <a:t>Smoky Mountains National park, </a:t>
            </a:r>
            <a:r>
              <a:rPr lang="en-US" altLang="ko-KR" dirty="0">
                <a:latin typeface="Verdana" charset="0"/>
                <a:ea typeface="Verdana" charset="0"/>
                <a:cs typeface="Verdana" charset="0"/>
              </a:rPr>
              <a:t>and except for this, the number of visitors has changed since the past. </a:t>
            </a:r>
            <a:endParaRPr lang="ko-KR" altLang="en-US" dirty="0"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20698" y="5067303"/>
            <a:ext cx="728775" cy="736509"/>
            <a:chOff x="634998" y="5156203"/>
            <a:chExt cx="728775" cy="736509"/>
          </a:xfrm>
        </p:grpSpPr>
        <p:sp>
          <p:nvSpPr>
            <p:cNvPr id="128" name="육각형 90"/>
            <p:cNvSpPr/>
            <p:nvPr/>
          </p:nvSpPr>
          <p:spPr>
            <a:xfrm rot="5400000">
              <a:off x="631131" y="5160070"/>
              <a:ext cx="736509" cy="728775"/>
            </a:xfrm>
            <a:prstGeom prst="hexagon">
              <a:avLst/>
            </a:prstGeom>
            <a:noFill/>
            <a:ln w="19050">
              <a:solidFill>
                <a:srgbClr val="648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29" name="타원 128"/>
            <p:cNvSpPr/>
            <p:nvPr/>
          </p:nvSpPr>
          <p:spPr>
            <a:xfrm>
              <a:off x="768676" y="5307234"/>
              <a:ext cx="481501" cy="456260"/>
            </a:xfrm>
            <a:prstGeom prst="ellipse">
              <a:avLst/>
            </a:prstGeom>
            <a:solidFill>
              <a:srgbClr val="B7CF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pic>
          <p:nvPicPr>
            <p:cNvPr id="127" name="그림 126">
              <a:extLst>
                <a:ext uri="{FF2B5EF4-FFF2-40B4-BE49-F238E27FC236}">
                  <a16:creationId xmlns="" xmlns:a16="http://schemas.microsoft.com/office/drawing/2014/main" id="{ED794204-DC7A-4032-A95A-FEF0AA415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687" y="5348876"/>
              <a:ext cx="342486" cy="342486"/>
            </a:xfrm>
            <a:prstGeom prst="rect">
              <a:avLst/>
            </a:prstGeom>
          </p:spPr>
        </p:pic>
      </p:grpSp>
      <p:sp>
        <p:nvSpPr>
          <p:cNvPr id="130" name="TextBox 129"/>
          <p:cNvSpPr txBox="1"/>
          <p:nvPr/>
        </p:nvSpPr>
        <p:spPr>
          <a:xfrm>
            <a:off x="1408551" y="2827258"/>
            <a:ext cx="10418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/>
            </a:lvl1pPr>
          </a:lstStyle>
          <a:p>
            <a:r>
              <a:rPr lang="en-US" altLang="ko-KR" dirty="0">
                <a:latin typeface="Verdana" charset="0"/>
                <a:ea typeface="Verdana" charset="0"/>
                <a:cs typeface="Verdana" charset="0"/>
              </a:rPr>
              <a:t>Months with a large number of visitors are from June to September. If you prefer less crowded, it is good to go in May or October.</a:t>
            </a:r>
            <a:endParaRPr lang="ko-KR" altLang="en-US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395851" y="3830558"/>
            <a:ext cx="10418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The Great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Smoky Mountains National Park</a:t>
            </a:r>
            <a:r>
              <a:rPr lang="ko-KR" altLang="en-US" sz="16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is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free of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entrance fee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and has the largest number of visitors. 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With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the exception of Great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Smoky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Mountain, the high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entrance fee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shows that the number of visitors is high.</a:t>
            </a:r>
            <a:endParaRPr lang="ko-KR" altLang="en-US" sz="1600" dirty="0">
              <a:solidFill>
                <a:srgbClr val="4E4E4E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94344" y="1794400"/>
            <a:ext cx="669829" cy="676938"/>
            <a:chOff x="504147" y="1784375"/>
            <a:chExt cx="669829" cy="676938"/>
          </a:xfrm>
        </p:grpSpPr>
        <p:pic>
          <p:nvPicPr>
            <p:cNvPr id="136" name="그림 135">
              <a:extLst>
                <a:ext uri="{FF2B5EF4-FFF2-40B4-BE49-F238E27FC236}">
                  <a16:creationId xmlns="" xmlns:a16="http://schemas.microsoft.com/office/drawing/2014/main" id="{A1123AA5-1FFC-43F8-A49C-204E33C5E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373" y="1867154"/>
              <a:ext cx="511378" cy="511378"/>
            </a:xfrm>
            <a:prstGeom prst="rect">
              <a:avLst/>
            </a:prstGeom>
          </p:spPr>
        </p:pic>
        <p:sp>
          <p:nvSpPr>
            <p:cNvPr id="137" name="육각형 90"/>
            <p:cNvSpPr/>
            <p:nvPr/>
          </p:nvSpPr>
          <p:spPr>
            <a:xfrm rot="5400000">
              <a:off x="500593" y="1787929"/>
              <a:ext cx="676938" cy="669829"/>
            </a:xfrm>
            <a:prstGeom prst="hexagon">
              <a:avLst/>
            </a:prstGeom>
            <a:noFill/>
            <a:ln w="19050">
              <a:solidFill>
                <a:srgbClr val="648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1483323" y="5201886"/>
            <a:ext cx="10418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C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orrelation analysis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of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weather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and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number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of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visitors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in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national park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 </a:t>
            </a:r>
            <a:endParaRPr lang="ko-KR" altLang="en-US" sz="1600" dirty="0">
              <a:solidFill>
                <a:srgbClr val="4E4E4E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41" name="육각형 90"/>
          <p:cNvSpPr/>
          <p:nvPr/>
        </p:nvSpPr>
        <p:spPr>
          <a:xfrm rot="5400000">
            <a:off x="524619" y="5959914"/>
            <a:ext cx="736509" cy="728775"/>
          </a:xfrm>
          <a:prstGeom prst="hexagon">
            <a:avLst/>
          </a:prstGeom>
          <a:noFill/>
          <a:ln w="19050">
            <a:solidFill>
              <a:srgbClr val="6481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662164" y="6107078"/>
            <a:ext cx="481501" cy="456260"/>
          </a:xfrm>
          <a:prstGeom prst="ellipse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143" name="그림 142">
            <a:extLst>
              <a:ext uri="{FF2B5EF4-FFF2-40B4-BE49-F238E27FC236}">
                <a16:creationId xmlns="" xmlns:a16="http://schemas.microsoft.com/office/drawing/2014/main" id="{ED794204-DC7A-4032-A95A-FEF0AA41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75" y="6148720"/>
            <a:ext cx="342486" cy="342486"/>
          </a:xfrm>
          <a:prstGeom prst="rect">
            <a:avLst/>
          </a:prstGeom>
        </p:spPr>
      </p:pic>
      <p:sp>
        <p:nvSpPr>
          <p:cNvPr id="144" name="TextBox 143"/>
          <p:cNvSpPr txBox="1"/>
          <p:nvPr/>
        </p:nvSpPr>
        <p:spPr>
          <a:xfrm>
            <a:off x="1470623" y="6116030"/>
            <a:ext cx="10418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Analysis on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the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facilities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and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entrance fee</a:t>
            </a:r>
            <a:r>
              <a:rPr lang="ko-KR" altLang="en-US" sz="16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of national parks</a:t>
            </a:r>
            <a:endParaRPr kumimoji="1" lang="ko-KR" altLang="en-US" sz="1600" dirty="0"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145" name="그룹 144"/>
          <p:cNvGrpSpPr/>
          <p:nvPr/>
        </p:nvGrpSpPr>
        <p:grpSpPr>
          <a:xfrm>
            <a:off x="509390" y="2813578"/>
            <a:ext cx="669829" cy="676938"/>
            <a:chOff x="504147" y="1784375"/>
            <a:chExt cx="669829" cy="676938"/>
          </a:xfrm>
        </p:grpSpPr>
        <p:pic>
          <p:nvPicPr>
            <p:cNvPr id="146" name="그림 145">
              <a:extLst>
                <a:ext uri="{FF2B5EF4-FFF2-40B4-BE49-F238E27FC236}">
                  <a16:creationId xmlns="" xmlns:a16="http://schemas.microsoft.com/office/drawing/2014/main" id="{A1123AA5-1FFC-43F8-A49C-204E33C5E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373" y="1867154"/>
              <a:ext cx="511378" cy="511378"/>
            </a:xfrm>
            <a:prstGeom prst="rect">
              <a:avLst/>
            </a:prstGeom>
          </p:spPr>
        </p:pic>
        <p:sp>
          <p:nvSpPr>
            <p:cNvPr id="147" name="육각형 90"/>
            <p:cNvSpPr/>
            <p:nvPr/>
          </p:nvSpPr>
          <p:spPr>
            <a:xfrm rot="5400000">
              <a:off x="500593" y="1787929"/>
              <a:ext cx="676938" cy="669829"/>
            </a:xfrm>
            <a:prstGeom prst="hexagon">
              <a:avLst/>
            </a:prstGeom>
            <a:noFill/>
            <a:ln w="19050">
              <a:solidFill>
                <a:srgbClr val="648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514671" y="3915488"/>
            <a:ext cx="669829" cy="676938"/>
            <a:chOff x="504147" y="1784375"/>
            <a:chExt cx="669829" cy="676938"/>
          </a:xfrm>
        </p:grpSpPr>
        <p:pic>
          <p:nvPicPr>
            <p:cNvPr id="149" name="그림 148">
              <a:extLst>
                <a:ext uri="{FF2B5EF4-FFF2-40B4-BE49-F238E27FC236}">
                  <a16:creationId xmlns="" xmlns:a16="http://schemas.microsoft.com/office/drawing/2014/main" id="{A1123AA5-1FFC-43F8-A49C-204E33C5E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373" y="1867154"/>
              <a:ext cx="511378" cy="511378"/>
            </a:xfrm>
            <a:prstGeom prst="rect">
              <a:avLst/>
            </a:prstGeom>
          </p:spPr>
        </p:pic>
        <p:sp>
          <p:nvSpPr>
            <p:cNvPr id="150" name="육각형 90"/>
            <p:cNvSpPr/>
            <p:nvPr/>
          </p:nvSpPr>
          <p:spPr>
            <a:xfrm rot="5400000">
              <a:off x="500593" y="1787929"/>
              <a:ext cx="676938" cy="669829"/>
            </a:xfrm>
            <a:prstGeom prst="hexagon">
              <a:avLst/>
            </a:prstGeom>
            <a:noFill/>
            <a:ln w="19050">
              <a:solidFill>
                <a:srgbClr val="648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915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3703" y="2728537"/>
            <a:ext cx="2013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Contents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89123" y="1214897"/>
            <a:ext cx="673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01</a:t>
            </a:r>
            <a:endParaRPr lang="ko-KR" altLang="en-US" sz="20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89123" y="2451391"/>
            <a:ext cx="642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02</a:t>
            </a:r>
            <a:endParaRPr lang="ko-KR" altLang="en-US" sz="20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89123" y="3764085"/>
            <a:ext cx="642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03</a:t>
            </a:r>
            <a:endParaRPr lang="ko-KR" altLang="en-US" sz="20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89123" y="5127579"/>
            <a:ext cx="642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04</a:t>
            </a:r>
            <a:endParaRPr lang="ko-KR" altLang="en-US" sz="20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2898" y="1214897"/>
            <a:ext cx="3043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Verdana" charset="0"/>
                <a:ea typeface="Verdana" charset="0"/>
                <a:cs typeface="Verdana" charset="0"/>
              </a:rPr>
              <a:t>Motivation &amp; Question</a:t>
            </a:r>
            <a:endParaRPr lang="ko-KR" altLang="en-US" sz="2000" dirty="0">
              <a:latin typeface="Verdana" charset="0"/>
              <a:ea typeface="Verdana" charset="0"/>
              <a:cs typeface="Verdana" charset="0"/>
            </a:endParaRPr>
          </a:p>
          <a:p>
            <a:endParaRPr lang="ko-KR" altLang="en-US" sz="20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2899" y="2451391"/>
            <a:ext cx="329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Verdana" charset="0"/>
                <a:ea typeface="Verdana" charset="0"/>
                <a:cs typeface="Verdana" charset="0"/>
              </a:rPr>
              <a:t>Web Scraping</a:t>
            </a:r>
            <a:endParaRPr lang="ko-KR" altLang="en-US" sz="20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62899" y="3764085"/>
            <a:ext cx="1784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Verdana" charset="0"/>
                <a:ea typeface="Verdana" charset="0"/>
                <a:cs typeface="Verdana" charset="0"/>
              </a:rPr>
              <a:t>Analysis</a:t>
            </a:r>
            <a:endParaRPr lang="ko-KR" altLang="en-US" sz="20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62898" y="5127579"/>
            <a:ext cx="3942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Verdana" charset="0"/>
                <a:ea typeface="Verdana" charset="0"/>
                <a:cs typeface="Verdana" charset="0"/>
              </a:rPr>
              <a:t>Summary &amp; Future work</a:t>
            </a:r>
          </a:p>
          <a:p>
            <a:endParaRPr lang="ko-KR" altLang="en-US" sz="2000" dirty="0"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27" name="Group 4"/>
          <p:cNvGrpSpPr>
            <a:grpSpLocks noChangeAspect="1"/>
          </p:cNvGrpSpPr>
          <p:nvPr/>
        </p:nvGrpSpPr>
        <p:grpSpPr bwMode="auto">
          <a:xfrm rot="20629952">
            <a:off x="1761377" y="217939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1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33" name="Group 4"/>
          <p:cNvGrpSpPr>
            <a:grpSpLocks noChangeAspect="1"/>
          </p:cNvGrpSpPr>
          <p:nvPr/>
        </p:nvGrpSpPr>
        <p:grpSpPr bwMode="auto">
          <a:xfrm rot="20629952">
            <a:off x="11440398" y="623247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cxnSp>
        <p:nvCxnSpPr>
          <p:cNvPr id="37" name="직선 연결선 36"/>
          <p:cNvCxnSpPr/>
          <p:nvPr/>
        </p:nvCxnSpPr>
        <p:spPr>
          <a:xfrm>
            <a:off x="1914542" y="0"/>
            <a:ext cx="6965" cy="223472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42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2289" y="1533066"/>
            <a:ext cx="405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Verdana" charset="0"/>
                <a:ea typeface="Verdana" charset="0"/>
                <a:cs typeface="Verdana" charset="0"/>
              </a:rPr>
              <a:t>Why did I choose National Park? </a:t>
            </a:r>
            <a:endParaRPr lang="ko-KR" altLang="en-US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6199" y="3365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01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336587"/>
            <a:ext cx="885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Motivation &amp; </a:t>
            </a:r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Question</a:t>
            </a:r>
            <a:endParaRPr lang="ko-KR" altLang="en-US" sz="2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4443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9162" y="2098637"/>
            <a:ext cx="3016428" cy="4325055"/>
            <a:chOff x="1555569" y="1792225"/>
            <a:chExt cx="3016428" cy="4325055"/>
          </a:xfrm>
        </p:grpSpPr>
        <p:sp>
          <p:nvSpPr>
            <p:cNvPr id="57" name="직사각형 56"/>
            <p:cNvSpPr/>
            <p:nvPr/>
          </p:nvSpPr>
          <p:spPr>
            <a:xfrm>
              <a:off x="1555569" y="1792225"/>
              <a:ext cx="3016428" cy="4325055"/>
            </a:xfrm>
            <a:prstGeom prst="rect">
              <a:avLst/>
            </a:prstGeom>
            <a:solidFill>
              <a:srgbClr val="D8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pic>
          <p:nvPicPr>
            <p:cNvPr id="2050" name="Picture 2" descr="ild2014Poste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0904" y="1918346"/>
              <a:ext cx="2738207" cy="4052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2" name="직선 연결선 35"/>
          <p:cNvCxnSpPr/>
          <p:nvPr/>
        </p:nvCxnSpPr>
        <p:spPr>
          <a:xfrm flipH="1">
            <a:off x="6007100" y="1426941"/>
            <a:ext cx="22246" cy="5253259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741748" y="2507817"/>
            <a:ext cx="4694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Q1.</a:t>
            </a:r>
            <a:r>
              <a:rPr lang="ko-KR" altLang="en-US" sz="16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Where is Top10 National Park popular in the United States?</a:t>
            </a:r>
            <a:r>
              <a:rPr lang="en-US" altLang="ko-KR" sz="16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16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741749" y="3760063"/>
            <a:ext cx="4959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Q2.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When is a good time to go to the national park?</a:t>
            </a:r>
            <a:r>
              <a:rPr lang="en-US" altLang="ko-KR" sz="16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16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741749" y="5012309"/>
            <a:ext cx="49599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Q3.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How much is the admission fee to a popular national park?? Does it have to do with the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entrance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fee and the number of visitors?</a:t>
            </a:r>
            <a:r>
              <a:rPr lang="en-US" altLang="ko-KR" sz="16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16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217350" y="1495425"/>
            <a:ext cx="251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Question</a:t>
            </a:r>
            <a:endParaRPr lang="ko-KR" altLang="en-US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73" name="Group 4"/>
          <p:cNvGrpSpPr>
            <a:grpSpLocks noChangeAspect="1"/>
          </p:cNvGrpSpPr>
          <p:nvPr/>
        </p:nvGrpSpPr>
        <p:grpSpPr bwMode="auto">
          <a:xfrm rot="20629952">
            <a:off x="6643794" y="1495464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7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47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3238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02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349287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Web Scraping</a:t>
            </a:r>
            <a:endParaRPr lang="ko-KR" altLang="en-US" sz="2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4316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8067720" y="1806631"/>
            <a:ext cx="1495406" cy="1495406"/>
          </a:xfrm>
          <a:prstGeom prst="ellipse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림 56" descr="트럼펫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6" t="16979" r="35607" b="15618"/>
          <a:stretch>
            <a:fillRect/>
          </a:stretch>
        </p:blipFill>
        <p:spPr bwMode="auto">
          <a:xfrm>
            <a:off x="8219513" y="1959290"/>
            <a:ext cx="1191820" cy="1191820"/>
          </a:xfrm>
          <a:custGeom>
            <a:avLst/>
            <a:gdLst>
              <a:gd name="connsiteX0" fmla="*/ 595910 w 1191820"/>
              <a:gd name="connsiteY0" fmla="*/ 0 h 1191820"/>
              <a:gd name="connsiteX1" fmla="*/ 1191820 w 1191820"/>
              <a:gd name="connsiteY1" fmla="*/ 595910 h 1191820"/>
              <a:gd name="connsiteX2" fmla="*/ 595910 w 1191820"/>
              <a:gd name="connsiteY2" fmla="*/ 1191820 h 1191820"/>
              <a:gd name="connsiteX3" fmla="*/ 0 w 1191820"/>
              <a:gd name="connsiteY3" fmla="*/ 595910 h 1191820"/>
              <a:gd name="connsiteX4" fmla="*/ 595910 w 1191820"/>
              <a:gd name="connsiteY4" fmla="*/ 0 h 119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1820" h="1191820">
                <a:moveTo>
                  <a:pt x="595910" y="0"/>
                </a:moveTo>
                <a:cubicBezTo>
                  <a:pt x="925022" y="0"/>
                  <a:pt x="1191820" y="266798"/>
                  <a:pt x="1191820" y="595910"/>
                </a:cubicBezTo>
                <a:cubicBezTo>
                  <a:pt x="1191820" y="925022"/>
                  <a:pt x="925022" y="1191820"/>
                  <a:pt x="595910" y="1191820"/>
                </a:cubicBezTo>
                <a:cubicBezTo>
                  <a:pt x="266798" y="1191820"/>
                  <a:pt x="0" y="925022"/>
                  <a:pt x="0" y="595910"/>
                </a:cubicBezTo>
                <a:cubicBezTo>
                  <a:pt x="0" y="266798"/>
                  <a:pt x="266798" y="0"/>
                  <a:pt x="59591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타원 59"/>
          <p:cNvSpPr/>
          <p:nvPr/>
        </p:nvSpPr>
        <p:spPr>
          <a:xfrm>
            <a:off x="3568125" y="1819331"/>
            <a:ext cx="1495406" cy="1495406"/>
          </a:xfrm>
          <a:prstGeom prst="ellipse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 descr="기타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4" t="22589" r="57261" b="24175"/>
          <a:stretch>
            <a:fillRect/>
          </a:stretch>
        </p:blipFill>
        <p:spPr bwMode="auto">
          <a:xfrm>
            <a:off x="3719918" y="1971990"/>
            <a:ext cx="1191820" cy="1191820"/>
          </a:xfrm>
          <a:custGeom>
            <a:avLst/>
            <a:gdLst>
              <a:gd name="connsiteX0" fmla="*/ 595910 w 1191820"/>
              <a:gd name="connsiteY0" fmla="*/ 0 h 1191820"/>
              <a:gd name="connsiteX1" fmla="*/ 1191820 w 1191820"/>
              <a:gd name="connsiteY1" fmla="*/ 595910 h 1191820"/>
              <a:gd name="connsiteX2" fmla="*/ 595910 w 1191820"/>
              <a:gd name="connsiteY2" fmla="*/ 1191820 h 1191820"/>
              <a:gd name="connsiteX3" fmla="*/ 0 w 1191820"/>
              <a:gd name="connsiteY3" fmla="*/ 595910 h 1191820"/>
              <a:gd name="connsiteX4" fmla="*/ 595910 w 1191820"/>
              <a:gd name="connsiteY4" fmla="*/ 0 h 119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1820" h="1191820">
                <a:moveTo>
                  <a:pt x="595910" y="0"/>
                </a:moveTo>
                <a:cubicBezTo>
                  <a:pt x="925022" y="0"/>
                  <a:pt x="1191820" y="266798"/>
                  <a:pt x="1191820" y="595910"/>
                </a:cubicBezTo>
                <a:cubicBezTo>
                  <a:pt x="1191820" y="925022"/>
                  <a:pt x="925022" y="1191820"/>
                  <a:pt x="595910" y="1191820"/>
                </a:cubicBezTo>
                <a:cubicBezTo>
                  <a:pt x="266798" y="1191820"/>
                  <a:pt x="0" y="925022"/>
                  <a:pt x="0" y="595910"/>
                </a:cubicBezTo>
                <a:cubicBezTo>
                  <a:pt x="0" y="266798"/>
                  <a:pt x="266798" y="0"/>
                  <a:pt x="59591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0" name="그룹 89"/>
          <p:cNvGrpSpPr/>
          <p:nvPr/>
        </p:nvGrpSpPr>
        <p:grpSpPr>
          <a:xfrm>
            <a:off x="7845066" y="4076152"/>
            <a:ext cx="1935478" cy="285033"/>
            <a:chOff x="2093854" y="3947962"/>
            <a:chExt cx="1935478" cy="285033"/>
          </a:xfrm>
        </p:grpSpPr>
        <p:sp>
          <p:nvSpPr>
            <p:cNvPr id="91" name="직사각형 56"/>
            <p:cNvSpPr/>
            <p:nvPr/>
          </p:nvSpPr>
          <p:spPr>
            <a:xfrm>
              <a:off x="2093856" y="3947962"/>
              <a:ext cx="1935476" cy="285033"/>
            </a:xfrm>
            <a:prstGeom prst="roundRect">
              <a:avLst/>
            </a:prstGeom>
            <a:solidFill>
              <a:srgbClr val="D8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57"/>
            <p:cNvSpPr/>
            <p:nvPr/>
          </p:nvSpPr>
          <p:spPr>
            <a:xfrm>
              <a:off x="2093854" y="3947962"/>
              <a:ext cx="1718059" cy="285033"/>
            </a:xfrm>
            <a:prstGeom prst="roundRect">
              <a:avLst/>
            </a:prstGeom>
            <a:solidFill>
              <a:srgbClr val="6481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845067" y="4505482"/>
            <a:ext cx="1935477" cy="285033"/>
            <a:chOff x="2093855" y="4341621"/>
            <a:chExt cx="1935477" cy="285033"/>
          </a:xfrm>
        </p:grpSpPr>
        <p:sp>
          <p:nvSpPr>
            <p:cNvPr id="94" name="직사각형 59"/>
            <p:cNvSpPr/>
            <p:nvPr/>
          </p:nvSpPr>
          <p:spPr>
            <a:xfrm>
              <a:off x="2093856" y="4341621"/>
              <a:ext cx="1935476" cy="285033"/>
            </a:xfrm>
            <a:prstGeom prst="roundRect">
              <a:avLst/>
            </a:prstGeom>
            <a:solidFill>
              <a:srgbClr val="D8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60"/>
            <p:cNvSpPr/>
            <p:nvPr/>
          </p:nvSpPr>
          <p:spPr>
            <a:xfrm>
              <a:off x="2093855" y="4341621"/>
              <a:ext cx="917001" cy="285033"/>
            </a:xfrm>
            <a:prstGeom prst="roundRect">
              <a:avLst/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7845067" y="4934812"/>
            <a:ext cx="1935477" cy="285033"/>
            <a:chOff x="2093855" y="4861743"/>
            <a:chExt cx="1935477" cy="285033"/>
          </a:xfrm>
        </p:grpSpPr>
        <p:sp>
          <p:nvSpPr>
            <p:cNvPr id="97" name="직사각형 62"/>
            <p:cNvSpPr/>
            <p:nvPr/>
          </p:nvSpPr>
          <p:spPr>
            <a:xfrm>
              <a:off x="2093856" y="4861743"/>
              <a:ext cx="1935476" cy="285033"/>
            </a:xfrm>
            <a:prstGeom prst="roundRect">
              <a:avLst/>
            </a:prstGeom>
            <a:solidFill>
              <a:srgbClr val="D8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63"/>
            <p:cNvSpPr/>
            <p:nvPr/>
          </p:nvSpPr>
          <p:spPr>
            <a:xfrm>
              <a:off x="2093855" y="4861743"/>
              <a:ext cx="1184363" cy="285033"/>
            </a:xfrm>
            <a:prstGeom prst="roundRect">
              <a:avLst/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7845068" y="5364141"/>
            <a:ext cx="1935476" cy="285033"/>
            <a:chOff x="2093856" y="5235951"/>
            <a:chExt cx="1935476" cy="285033"/>
          </a:xfrm>
        </p:grpSpPr>
        <p:sp>
          <p:nvSpPr>
            <p:cNvPr id="100" name="직사각형 65"/>
            <p:cNvSpPr/>
            <p:nvPr/>
          </p:nvSpPr>
          <p:spPr>
            <a:xfrm>
              <a:off x="2093856" y="5235951"/>
              <a:ext cx="1935476" cy="285033"/>
            </a:xfrm>
            <a:prstGeom prst="roundRect">
              <a:avLst/>
            </a:prstGeom>
            <a:solidFill>
              <a:srgbClr val="D8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66"/>
            <p:cNvSpPr/>
            <p:nvPr/>
          </p:nvSpPr>
          <p:spPr>
            <a:xfrm>
              <a:off x="2093856" y="5235951"/>
              <a:ext cx="374446" cy="285033"/>
            </a:xfrm>
            <a:prstGeom prst="roundRect">
              <a:avLst/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8077941" y="3568170"/>
            <a:ext cx="1526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TRUMPET</a:t>
            </a:r>
            <a:endParaRPr lang="ko-KR" altLang="en-US" sz="16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l="-797" r="30486"/>
          <a:stretch/>
        </p:blipFill>
        <p:spPr>
          <a:xfrm>
            <a:off x="2099918" y="1530911"/>
            <a:ext cx="3240000" cy="44636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3884" y="1530911"/>
            <a:ext cx="3517615" cy="490529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6740" y="1857740"/>
            <a:ext cx="2957832" cy="47462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458" y="1534401"/>
            <a:ext cx="1343526" cy="1293766"/>
          </a:xfrm>
          <a:prstGeom prst="rect">
            <a:avLst/>
          </a:prstGeom>
        </p:spPr>
      </p:pic>
      <p:sp>
        <p:nvSpPr>
          <p:cNvPr id="11" name="AutoShape 4" descr="ational park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45323" y="1530911"/>
            <a:ext cx="1385488" cy="126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3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30359" y="4383269"/>
            <a:ext cx="216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이 곳에 내용을 입력해주세요</a:t>
            </a:r>
            <a:r>
              <a:rPr lang="en-US" altLang="ko-KR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r>
              <a:rPr lang="ko-KR" altLang="en-US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 이 곳에 내용을 입력해주세요</a:t>
            </a:r>
            <a:r>
              <a:rPr lang="en-US" altLang="ko-KR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endParaRPr lang="ko-KR" altLang="en-US" sz="1200" dirty="0">
              <a:solidFill>
                <a:srgbClr val="1D1D1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9974" y="184187"/>
            <a:ext cx="10919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Analysis</a:t>
            </a:r>
            <a:r>
              <a:rPr lang="ko-KR" altLang="en-US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mr-IN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–</a:t>
            </a:r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Q1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 </a:t>
            </a:r>
            <a:endParaRPr lang="en-US" altLang="ko-KR" sz="2800" dirty="0" smtClean="0">
              <a:latin typeface="Verdana" charset="0"/>
              <a:ea typeface="Verdana" charset="0"/>
              <a:cs typeface="Verdana" charset="0"/>
            </a:endParaRPr>
          </a:p>
          <a:p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Where </a:t>
            </a:r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is Top10 National Park popular in the United States?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  <a:p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2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576" y="3771900"/>
            <a:ext cx="2435823" cy="2531034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1661911" y="1848893"/>
            <a:ext cx="6745489" cy="4672831"/>
          </a:xfrm>
          <a:prstGeom prst="rect">
            <a:avLst/>
          </a:prstGeom>
          <a:solidFill>
            <a:srgbClr val="97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571" y="1912393"/>
            <a:ext cx="6625377" cy="454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249360" y="4478245"/>
            <a:ext cx="1971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이 곳에 내용을 입력해주세요</a:t>
            </a:r>
            <a:r>
              <a:rPr lang="en-US" altLang="ko-KR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r>
              <a:rPr lang="ko-KR" altLang="en-US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 이 곳에 내용을 입력해주세요</a:t>
            </a:r>
            <a:r>
              <a:rPr lang="en-US" altLang="ko-KR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endParaRPr lang="ko-KR" altLang="en-US" sz="1200" dirty="0">
              <a:solidFill>
                <a:srgbClr val="1D1D1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9974" y="184187"/>
            <a:ext cx="10919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Analysis</a:t>
            </a:r>
            <a:r>
              <a:rPr lang="ko-KR" altLang="en-US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mr-IN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–</a:t>
            </a:r>
            <a:r>
              <a:rPr lang="ko-KR" altLang="en-US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Q1.</a:t>
            </a:r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 </a:t>
            </a:r>
            <a:endParaRPr lang="en-US" altLang="ko-KR" sz="2800" dirty="0" smtClean="0">
              <a:latin typeface="Verdana" charset="0"/>
              <a:ea typeface="Verdana" charset="0"/>
              <a:cs typeface="Verdana" charset="0"/>
            </a:endParaRPr>
          </a:p>
          <a:p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Where </a:t>
            </a:r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is Top10 National Park popular in the United States?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  <a:p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2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03105" y="1667632"/>
            <a:ext cx="9252195" cy="4841487"/>
          </a:xfrm>
          <a:prstGeom prst="rect">
            <a:avLst/>
          </a:prstGeom>
          <a:solidFill>
            <a:srgbClr val="97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974" y="1718433"/>
            <a:ext cx="9163390" cy="4752758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3503176" y="4070921"/>
            <a:ext cx="1127100" cy="199857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32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160459" y="4427445"/>
            <a:ext cx="2048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이 곳에 내용을 입력해주세요</a:t>
            </a:r>
            <a:r>
              <a:rPr lang="en-US" altLang="ko-KR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r>
              <a:rPr lang="ko-KR" altLang="en-US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 이 곳에 내용을 입력해주세요</a:t>
            </a:r>
            <a:r>
              <a:rPr lang="en-US" altLang="ko-KR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endParaRPr lang="ko-KR" altLang="en-US" sz="1200" dirty="0">
              <a:solidFill>
                <a:srgbClr val="1D1D1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9974" y="184187"/>
            <a:ext cx="10919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Analysis</a:t>
            </a:r>
            <a:r>
              <a:rPr lang="ko-KR" altLang="en-US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mr-IN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–</a:t>
            </a:r>
            <a:r>
              <a:rPr lang="ko-KR" altLang="en-US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Q2.</a:t>
            </a:r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 </a:t>
            </a:r>
          </a:p>
          <a:p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When </a:t>
            </a:r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is a good time to go to the national park?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2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63405" y="1587499"/>
            <a:ext cx="9658595" cy="4960873"/>
          </a:xfrm>
          <a:prstGeom prst="rect">
            <a:avLst/>
          </a:prstGeom>
          <a:solidFill>
            <a:srgbClr val="97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975" y="1639465"/>
            <a:ext cx="9546800" cy="485023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87188" y="2006600"/>
            <a:ext cx="2761777" cy="3227284"/>
          </a:xfrm>
          <a:prstGeom prst="rect">
            <a:avLst/>
          </a:prstGeom>
          <a:noFill/>
          <a:ln w="158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rgbClr val="002060"/>
                </a:solidFill>
              </a:ln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6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9974" y="184187"/>
            <a:ext cx="1039842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Analysis</a:t>
            </a:r>
            <a:r>
              <a:rPr lang="ko-KR" altLang="en-US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mr-IN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– </a:t>
            </a:r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Q3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. </a:t>
            </a:r>
            <a:endParaRPr lang="en-US" altLang="ko-KR" sz="2800" dirty="0" smtClean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  <a:p>
            <a:r>
              <a:rPr lang="en-US" altLang="ko-KR" sz="2400" dirty="0">
                <a:latin typeface="Verdana" charset="0"/>
                <a:ea typeface="Verdana" charset="0"/>
                <a:cs typeface="Verdana" charset="0"/>
              </a:rPr>
              <a:t>How </a:t>
            </a:r>
            <a:r>
              <a:rPr lang="en-US" altLang="ko-KR" sz="2400" dirty="0" smtClean="0">
                <a:latin typeface="Verdana" charset="0"/>
                <a:ea typeface="Verdana" charset="0"/>
                <a:cs typeface="Verdana" charset="0"/>
              </a:rPr>
              <a:t>much </a:t>
            </a:r>
            <a:r>
              <a:rPr lang="en-US" altLang="ko-KR" sz="2400" dirty="0">
                <a:latin typeface="Verdana" charset="0"/>
                <a:ea typeface="Verdana" charset="0"/>
                <a:cs typeface="Verdana" charset="0"/>
              </a:rPr>
              <a:t>is the </a:t>
            </a:r>
            <a:r>
              <a:rPr lang="en-US" altLang="ko-KR" sz="2400" dirty="0" smtClean="0">
                <a:latin typeface="Verdana" charset="0"/>
                <a:ea typeface="Verdana" charset="0"/>
                <a:cs typeface="Verdana" charset="0"/>
              </a:rPr>
              <a:t>Entrance </a:t>
            </a:r>
            <a:r>
              <a:rPr lang="en-US" altLang="ko-KR" sz="2400" dirty="0">
                <a:latin typeface="Verdana" charset="0"/>
                <a:ea typeface="Verdana" charset="0"/>
                <a:cs typeface="Verdana" charset="0"/>
              </a:rPr>
              <a:t>fee for a popular national park? </a:t>
            </a:r>
            <a:endParaRPr lang="ko-KR" altLang="en-US" sz="24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930400" y="1706958"/>
            <a:ext cx="8445499" cy="4617641"/>
          </a:xfrm>
          <a:prstGeom prst="rect">
            <a:avLst/>
          </a:prstGeom>
          <a:solidFill>
            <a:srgbClr val="97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770459"/>
            <a:ext cx="8327386" cy="450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7172334" y="1641587"/>
            <a:ext cx="4448166" cy="4417473"/>
          </a:xfrm>
          <a:prstGeom prst="rect">
            <a:avLst/>
          </a:prstGeom>
          <a:solidFill>
            <a:srgbClr val="97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5600" y="1987772"/>
            <a:ext cx="6312756" cy="3892328"/>
          </a:xfrm>
          <a:prstGeom prst="rect">
            <a:avLst/>
          </a:prstGeom>
          <a:solidFill>
            <a:srgbClr val="97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184187"/>
            <a:ext cx="1103342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Analysis</a:t>
            </a:r>
            <a:r>
              <a:rPr lang="ko-KR" altLang="en-US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mr-IN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– 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Q3.</a:t>
            </a:r>
            <a:r>
              <a:rPr lang="ko-KR" altLang="en-US" sz="28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endParaRPr lang="en-US" altLang="ko-KR" sz="2800" dirty="0" smtClean="0">
              <a:latin typeface="Verdana" charset="0"/>
              <a:ea typeface="Verdana" charset="0"/>
              <a:cs typeface="Verdana" charset="0"/>
            </a:endParaRPr>
          </a:p>
          <a:p>
            <a:r>
              <a:rPr lang="en-US" altLang="ko-KR" sz="2400" dirty="0" smtClean="0">
                <a:latin typeface="Verdana" charset="0"/>
                <a:ea typeface="Verdana" charset="0"/>
                <a:cs typeface="Verdana" charset="0"/>
              </a:rPr>
              <a:t>Does </a:t>
            </a:r>
            <a:r>
              <a:rPr lang="en-US" altLang="ko-KR" sz="2400" dirty="0">
                <a:latin typeface="Verdana" charset="0"/>
                <a:ea typeface="Verdana" charset="0"/>
                <a:cs typeface="Verdana" charset="0"/>
              </a:rPr>
              <a:t>it have to do with the </a:t>
            </a:r>
            <a:r>
              <a:rPr lang="en-US" altLang="ko-KR" sz="2400" dirty="0" smtClean="0">
                <a:latin typeface="Verdana" charset="0"/>
                <a:ea typeface="Verdana" charset="0"/>
                <a:cs typeface="Verdana" charset="0"/>
              </a:rPr>
              <a:t>entrance </a:t>
            </a:r>
            <a:r>
              <a:rPr lang="en-US" altLang="ko-KR" sz="2400" dirty="0">
                <a:latin typeface="Verdana" charset="0"/>
                <a:ea typeface="Verdana" charset="0"/>
                <a:cs typeface="Verdana" charset="0"/>
              </a:rPr>
              <a:t>fee and the number of </a:t>
            </a:r>
            <a:r>
              <a:rPr lang="en-US" altLang="ko-KR" sz="2400" dirty="0" smtClean="0">
                <a:latin typeface="Verdana" charset="0"/>
                <a:ea typeface="Verdana" charset="0"/>
                <a:cs typeface="Verdana" charset="0"/>
              </a:rPr>
              <a:t>visitors?</a:t>
            </a:r>
            <a:r>
              <a:rPr lang="ko-KR" altLang="en-US" sz="24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24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99" y="2025872"/>
            <a:ext cx="6221657" cy="3803428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984005" y="2117487"/>
            <a:ext cx="501895" cy="482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58" name="구부러진 연결선[U] 57"/>
          <p:cNvCxnSpPr/>
          <p:nvPr/>
        </p:nvCxnSpPr>
        <p:spPr>
          <a:xfrm flipV="1">
            <a:off x="1485900" y="2243971"/>
            <a:ext cx="290517" cy="105529"/>
          </a:xfrm>
          <a:prstGeom prst="curvedConnector3">
            <a:avLst>
              <a:gd name="adj1" fmla="val 237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76417" y="2125990"/>
            <a:ext cx="2755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>
                <a:latin typeface="Verdana" charset="0"/>
                <a:ea typeface="Verdana" charset="0"/>
                <a:cs typeface="Verdana" charset="0"/>
              </a:rPr>
              <a:t>Great </a:t>
            </a:r>
            <a:r>
              <a:rPr kumimoji="1" lang="en-US" altLang="ko-KR" sz="1100" smtClean="0">
                <a:latin typeface="Verdana" charset="0"/>
                <a:ea typeface="Verdana" charset="0"/>
                <a:cs typeface="Verdana" charset="0"/>
              </a:rPr>
              <a:t>Smoky Mountain </a:t>
            </a:r>
            <a:endParaRPr kumimoji="1" lang="ko-KR" altLang="en-US" sz="11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793639" y="3390900"/>
            <a:ext cx="501895" cy="482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62" name="구부러진 연결선[U] 61"/>
          <p:cNvCxnSpPr/>
          <p:nvPr/>
        </p:nvCxnSpPr>
        <p:spPr>
          <a:xfrm rot="10800000">
            <a:off x="5534627" y="3492501"/>
            <a:ext cx="259012" cy="1397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392617" y="3323596"/>
            <a:ext cx="2755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>
                <a:latin typeface="Verdana" charset="0"/>
                <a:ea typeface="Verdana" charset="0"/>
                <a:cs typeface="Verdana" charset="0"/>
              </a:rPr>
              <a:t>Grand Canyon</a:t>
            </a:r>
            <a:endParaRPr kumimoji="1" lang="ko-KR" altLang="en-US" sz="11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815373" y="3915406"/>
            <a:ext cx="306027" cy="261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66" name="구부러진 연결선[U] 65"/>
          <p:cNvCxnSpPr>
            <a:stCxn id="65" idx="2"/>
          </p:cNvCxnSpPr>
          <p:nvPr/>
        </p:nvCxnSpPr>
        <p:spPr>
          <a:xfrm rot="10800000">
            <a:off x="5518261" y="3843016"/>
            <a:ext cx="297112" cy="2031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287351" y="3724909"/>
            <a:ext cx="2755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>
                <a:latin typeface="Verdana" charset="0"/>
                <a:ea typeface="Verdana" charset="0"/>
                <a:cs typeface="Verdana" charset="0"/>
              </a:rPr>
              <a:t>Rocky Mountain</a:t>
            </a:r>
            <a:endParaRPr kumimoji="1" lang="ko-KR" altLang="en-US" sz="1100" dirty="0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718" y="1677561"/>
            <a:ext cx="43815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5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341</Words>
  <Application>Microsoft Macintosh PowerPoint</Application>
  <PresentationFormat>와이드스크린</PresentationFormat>
  <Paragraphs>62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KoPub돋움체 Bold</vt:lpstr>
      <vt:lpstr>Verdana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Microsoft Office 사용자</cp:lastModifiedBy>
  <cp:revision>145</cp:revision>
  <dcterms:created xsi:type="dcterms:W3CDTF">2017-11-01T08:16:26Z</dcterms:created>
  <dcterms:modified xsi:type="dcterms:W3CDTF">2019-07-22T07:58:47Z</dcterms:modified>
</cp:coreProperties>
</file>