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79" r:id="rId4"/>
    <p:sldId id="282" r:id="rId5"/>
    <p:sldId id="283" r:id="rId6"/>
    <p:sldId id="285" r:id="rId7"/>
    <p:sldId id="286" r:id="rId8"/>
    <p:sldId id="284" r:id="rId9"/>
    <p:sldId id="263" r:id="rId10"/>
    <p:sldId id="27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18D"/>
    <a:srgbClr val="EAE6DF"/>
    <a:srgbClr val="97B8BF"/>
    <a:srgbClr val="D8E3E5"/>
    <a:srgbClr val="B7CFCE"/>
    <a:srgbClr val="E8E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 autoAdjust="0"/>
    <p:restoredTop sz="78429"/>
  </p:normalViewPr>
  <p:slideViewPr>
    <p:cSldViewPr snapToGrid="0">
      <p:cViewPr varScale="1">
        <p:scale>
          <a:sx n="101" d="100"/>
          <a:sy n="10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CD60D-3EB5-4746-A278-6CC96C068B6C}" type="datetimeFigureOut">
              <a:rPr kumimoji="1" lang="ko-KR" altLang="en-US" smtClean="0"/>
              <a:t>2019. 7. 22.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0513A-EB7A-E344-B804-10504656F1C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423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462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0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42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4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0801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576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22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90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90513A-EB7A-E344-B804-10504656F1C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50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8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36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1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77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0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7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3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DAA0-6556-4C50-99B9-61BC68FDEDFF}" type="datetimeFigureOut">
              <a:rPr lang="ko-KR" altLang="en-US" smtClean="0"/>
              <a:t>2019. 7. 22.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89D54-928E-4853-96E0-37351FC9D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3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4"/>
          <p:cNvGrpSpPr>
            <a:grpSpLocks noChangeAspect="1"/>
          </p:cNvGrpSpPr>
          <p:nvPr/>
        </p:nvGrpSpPr>
        <p:grpSpPr bwMode="auto">
          <a:xfrm rot="20629952">
            <a:off x="5876175" y="2224997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3932" y="4350434"/>
            <a:ext cx="11050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Which National Park should I go to</a:t>
            </a:r>
            <a:r>
              <a:rPr lang="en-US" altLang="ko-KR" sz="44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?</a:t>
            </a:r>
            <a:endParaRPr lang="en-US" altLang="ko-KR" sz="44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0582" y="5600349"/>
            <a:ext cx="353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Project #1 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en-US" altLang="ko-KR" sz="1600" dirty="0" smtClean="0">
              <a:latin typeface="Verdana" charset="0"/>
              <a:ea typeface="Verdana" charset="0"/>
              <a:cs typeface="Verdana" charset="0"/>
            </a:endParaRPr>
          </a:p>
          <a:p>
            <a:pPr algn="ctr"/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July 22, 2019 </a:t>
            </a:r>
            <a:r>
              <a:rPr lang="en-US" altLang="ko-KR" sz="1600" dirty="0" err="1" smtClean="0">
                <a:latin typeface="Verdana" charset="0"/>
                <a:ea typeface="Verdana" charset="0"/>
                <a:cs typeface="Verdana" charset="0"/>
              </a:rPr>
              <a:t>Hyelee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 Lee</a:t>
            </a:r>
            <a:endParaRPr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9" name="직선 연결선 18"/>
          <p:cNvCxnSpPr>
            <a:endCxn id="13" idx="0"/>
          </p:cNvCxnSpPr>
          <p:nvPr/>
        </p:nvCxnSpPr>
        <p:spPr>
          <a:xfrm>
            <a:off x="6040408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4"/>
          <p:cNvGrpSpPr>
            <a:grpSpLocks noChangeAspect="1"/>
          </p:cNvGrpSpPr>
          <p:nvPr/>
        </p:nvGrpSpPr>
        <p:grpSpPr bwMode="auto">
          <a:xfrm rot="696093">
            <a:off x="5524918" y="989530"/>
            <a:ext cx="284453" cy="291988"/>
            <a:chOff x="1401" y="818"/>
            <a:chExt cx="302" cy="310"/>
          </a:xfrm>
          <a:solidFill>
            <a:srgbClr val="97B8BF"/>
          </a:solidFill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7" name="직선 연결선 26"/>
          <p:cNvCxnSpPr/>
          <p:nvPr/>
        </p:nvCxnSpPr>
        <p:spPr>
          <a:xfrm>
            <a:off x="5692783" y="0"/>
            <a:ext cx="0" cy="987527"/>
          </a:xfrm>
          <a:prstGeom prst="line">
            <a:avLst/>
          </a:prstGeom>
          <a:ln w="1270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osemite National Pa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10" y="7715757"/>
            <a:ext cx="4572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 national park va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42" y="294174"/>
            <a:ext cx="746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62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6199" y="3873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9974" y="387387"/>
            <a:ext cx="674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Summary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&amp; Future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work</a:t>
            </a:r>
            <a:endParaRPr lang="en-US" altLang="ko-KR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44305" y="4951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83151" y="18493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The number one visitor is Great Smoke Mountain, and except for this, the number of visitors has changed since the past. 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0698" y="5067303"/>
            <a:ext cx="728775" cy="736509"/>
            <a:chOff x="634998" y="5156203"/>
            <a:chExt cx="728775" cy="736509"/>
          </a:xfrm>
        </p:grpSpPr>
        <p:sp>
          <p:nvSpPr>
            <p:cNvPr id="128" name="육각형 90"/>
            <p:cNvSpPr/>
            <p:nvPr/>
          </p:nvSpPr>
          <p:spPr>
            <a:xfrm rot="5400000">
              <a:off x="631131" y="5160070"/>
              <a:ext cx="736509" cy="728775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129" name="타원 128"/>
            <p:cNvSpPr/>
            <p:nvPr/>
          </p:nvSpPr>
          <p:spPr>
            <a:xfrm>
              <a:off x="768676" y="5307234"/>
              <a:ext cx="481501" cy="456260"/>
            </a:xfrm>
            <a:prstGeom prst="ellipse">
              <a:avLst/>
            </a:prstGeom>
            <a:solidFill>
              <a:srgbClr val="B7CF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xmlns="" id="{ED794204-DC7A-4032-A95A-FEF0AA415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687" y="5348876"/>
              <a:ext cx="342486" cy="342486"/>
            </a:xfrm>
            <a:prstGeom prst="rect">
              <a:avLst/>
            </a:prstGeom>
          </p:spPr>
        </p:pic>
      </p:grpSp>
      <p:sp>
        <p:nvSpPr>
          <p:cNvPr id="130" name="TextBox 129"/>
          <p:cNvSpPr txBox="1"/>
          <p:nvPr/>
        </p:nvSpPr>
        <p:spPr>
          <a:xfrm>
            <a:off x="1408551" y="2827258"/>
            <a:ext cx="10418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>
                <a:latin typeface="Verdana" charset="0"/>
                <a:ea typeface="Verdana" charset="0"/>
                <a:cs typeface="Verdana" charset="0"/>
              </a:rPr>
              <a:t>Months with a large number of visitors are from June to September. If you prefer less crowded, it is good to go in May or October.</a:t>
            </a:r>
            <a:endParaRPr lang="ko-KR" altLang="en-US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95851" y="3830558"/>
            <a:ext cx="10418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Great Smokey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Mountain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free 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has the largest number of visitors. </a:t>
            </a:r>
            <a:br>
              <a:rPr lang="en-US" altLang="ko-KR" sz="1600" dirty="0">
                <a:latin typeface="Verdana" charset="0"/>
                <a:ea typeface="Verdana" charset="0"/>
                <a:cs typeface="Verdana" charset="0"/>
              </a:rPr>
            </a:b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With the exception of Great Smokey Mountain, the high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shows that the number of visitors is high.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94344" y="1794400"/>
            <a:ext cx="669829" cy="676938"/>
            <a:chOff x="504147" y="1784375"/>
            <a:chExt cx="669829" cy="676938"/>
          </a:xfrm>
        </p:grpSpPr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3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483323" y="5201886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C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orrelation analysis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weather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number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of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visitors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in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national park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 </a:t>
            </a:r>
            <a:endParaRPr lang="ko-KR" altLang="en-US" sz="1600" dirty="0">
              <a:solidFill>
                <a:srgbClr val="4E4E4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1" name="육각형 90"/>
          <p:cNvSpPr/>
          <p:nvPr/>
        </p:nvSpPr>
        <p:spPr>
          <a:xfrm rot="5400000">
            <a:off x="524619" y="5959914"/>
            <a:ext cx="736509" cy="728775"/>
          </a:xfrm>
          <a:prstGeom prst="hexagon">
            <a:avLst/>
          </a:prstGeom>
          <a:noFill/>
          <a:ln w="19050">
            <a:solidFill>
              <a:srgbClr val="648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662164" y="6107078"/>
            <a:ext cx="481501" cy="456260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xmlns="" id="{ED794204-DC7A-4032-A95A-FEF0AA415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5" y="6148720"/>
            <a:ext cx="342486" cy="342486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470623" y="6116030"/>
            <a:ext cx="1041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Analysis on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facilities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and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fee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of national parks</a:t>
            </a:r>
            <a:endParaRPr kumimoji="1" lang="ko-KR" altLang="en-US" sz="16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09390" y="2813578"/>
            <a:ext cx="669829" cy="676938"/>
            <a:chOff x="504147" y="1784375"/>
            <a:chExt cx="669829" cy="676938"/>
          </a:xfrm>
        </p:grpSpPr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47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514671" y="3915488"/>
            <a:ext cx="669829" cy="676938"/>
            <a:chOff x="504147" y="1784375"/>
            <a:chExt cx="669829" cy="676938"/>
          </a:xfrm>
        </p:grpSpPr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xmlns="" id="{A1123AA5-1FFC-43F8-A49C-204E33C5E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373" y="1867154"/>
              <a:ext cx="511378" cy="511378"/>
            </a:xfrm>
            <a:prstGeom prst="rect">
              <a:avLst/>
            </a:prstGeom>
          </p:spPr>
        </p:pic>
        <p:sp>
          <p:nvSpPr>
            <p:cNvPr id="150" name="육각형 90"/>
            <p:cNvSpPr/>
            <p:nvPr/>
          </p:nvSpPr>
          <p:spPr>
            <a:xfrm rot="5400000">
              <a:off x="500593" y="1787929"/>
              <a:ext cx="676938" cy="669829"/>
            </a:xfrm>
            <a:prstGeom prst="hexagon">
              <a:avLst/>
            </a:prstGeom>
            <a:noFill/>
            <a:ln w="19050">
              <a:solidFill>
                <a:srgbClr val="6481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15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3703" y="2728537"/>
            <a:ext cx="2013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Contents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89123" y="1214897"/>
            <a:ext cx="673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89123" y="2451391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9123" y="3764085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89123" y="5127579"/>
            <a:ext cx="642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04</a:t>
            </a:r>
            <a:endParaRPr lang="ko-KR" altLang="en-US" sz="20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62898" y="1214897"/>
            <a:ext cx="3043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Verdana" charset="0"/>
                <a:ea typeface="Verdana" charset="0"/>
                <a:cs typeface="Verdana" charset="0"/>
              </a:rPr>
              <a:t>Motivation &amp; Question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2899" y="2451391"/>
            <a:ext cx="329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62899" y="3764085"/>
            <a:ext cx="1784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Analysis</a:t>
            </a:r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2898" y="5127579"/>
            <a:ext cx="3942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Verdana" charset="0"/>
                <a:ea typeface="Verdana" charset="0"/>
                <a:cs typeface="Verdana" charset="0"/>
              </a:rPr>
              <a:t>Summary &amp; Future work</a:t>
            </a:r>
          </a:p>
          <a:p>
            <a:endParaRPr lang="ko-KR" altLang="en-US" sz="2000" dirty="0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7" name="Group 4"/>
          <p:cNvGrpSpPr>
            <a:grpSpLocks noChangeAspect="1"/>
          </p:cNvGrpSpPr>
          <p:nvPr/>
        </p:nvGrpSpPr>
        <p:grpSpPr bwMode="auto">
          <a:xfrm rot="20629952">
            <a:off x="1761377" y="217939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1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grpSp>
        <p:nvGrpSpPr>
          <p:cNvPr id="33" name="Group 4"/>
          <p:cNvGrpSpPr>
            <a:grpSpLocks noChangeAspect="1"/>
          </p:cNvGrpSpPr>
          <p:nvPr/>
        </p:nvGrpSpPr>
        <p:grpSpPr bwMode="auto">
          <a:xfrm rot="20629952">
            <a:off x="11440398" y="6232475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  <p:cxnSp>
        <p:nvCxnSpPr>
          <p:cNvPr id="37" name="직선 연결선 36"/>
          <p:cNvCxnSpPr/>
          <p:nvPr/>
        </p:nvCxnSpPr>
        <p:spPr>
          <a:xfrm>
            <a:off x="1914542" y="0"/>
            <a:ext cx="6965" cy="2234728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4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2289" y="1533066"/>
            <a:ext cx="4057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Verdana" charset="0"/>
                <a:ea typeface="Verdana" charset="0"/>
                <a:cs typeface="Verdana" charset="0"/>
              </a:rPr>
              <a:t>Why did I choose National Park? 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3365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01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36587"/>
            <a:ext cx="8858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Motivation &amp;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443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9162" y="2098637"/>
            <a:ext cx="3016428" cy="4325055"/>
            <a:chOff x="1555569" y="1792225"/>
            <a:chExt cx="3016428" cy="4325055"/>
          </a:xfrm>
        </p:grpSpPr>
        <p:sp>
          <p:nvSpPr>
            <p:cNvPr id="57" name="직사각형 56"/>
            <p:cNvSpPr/>
            <p:nvPr/>
          </p:nvSpPr>
          <p:spPr>
            <a:xfrm>
              <a:off x="1555569" y="1792225"/>
              <a:ext cx="3016428" cy="4325055"/>
            </a:xfrm>
            <a:prstGeom prst="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pic>
          <p:nvPicPr>
            <p:cNvPr id="2050" name="Picture 2" descr="ild2014Post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904" y="1918346"/>
              <a:ext cx="2738207" cy="4052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2" name="직선 연결선 35"/>
          <p:cNvCxnSpPr/>
          <p:nvPr/>
        </p:nvCxnSpPr>
        <p:spPr>
          <a:xfrm flipH="1">
            <a:off x="6007100" y="1426941"/>
            <a:ext cx="22246" cy="5253259"/>
          </a:xfrm>
          <a:prstGeom prst="line">
            <a:avLst/>
          </a:prstGeom>
          <a:ln w="19050">
            <a:solidFill>
              <a:srgbClr val="97B8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41748" y="2507817"/>
            <a:ext cx="4694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ko-KR" altLang="en-US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Where is Top10 National Park popular in the United States?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741749" y="3760063"/>
            <a:ext cx="495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When is a good time to go to the national park?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41749" y="5012309"/>
            <a:ext cx="4959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What is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the</a:t>
            </a:r>
            <a:r>
              <a:rPr lang="ko-KR" altLang="en-US" sz="16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fee for a popular national park? Does it have to do with the </a:t>
            </a:r>
            <a:r>
              <a:rPr lang="en-US" altLang="ko-KR" sz="16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1600" dirty="0">
                <a:latin typeface="Verdana" charset="0"/>
                <a:ea typeface="Verdana" charset="0"/>
                <a:cs typeface="Verdana" charset="0"/>
              </a:rPr>
              <a:t>fee and the number of visitors?</a:t>
            </a:r>
            <a:r>
              <a:rPr lang="en-US" altLang="ko-KR" sz="16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16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217350" y="1495425"/>
            <a:ext cx="25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Question</a:t>
            </a:r>
            <a:endParaRPr lang="ko-KR" altLang="en-US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grpSp>
        <p:nvGrpSpPr>
          <p:cNvPr id="73" name="Group 4"/>
          <p:cNvGrpSpPr>
            <a:grpSpLocks noChangeAspect="1"/>
          </p:cNvGrpSpPr>
          <p:nvPr/>
        </p:nvGrpSpPr>
        <p:grpSpPr bwMode="auto">
          <a:xfrm rot="20629952">
            <a:off x="6643794" y="1495464"/>
            <a:ext cx="479425" cy="492125"/>
            <a:chOff x="1401" y="818"/>
            <a:chExt cx="302" cy="310"/>
          </a:xfrm>
          <a:solidFill>
            <a:srgbClr val="97B8BF"/>
          </a:solidFill>
        </p:grpSpPr>
        <p:sp>
          <p:nvSpPr>
            <p:cNvPr id="74" name="Freeform 6"/>
            <p:cNvSpPr>
              <a:spLocks/>
            </p:cNvSpPr>
            <p:nvPr/>
          </p:nvSpPr>
          <p:spPr bwMode="auto">
            <a:xfrm>
              <a:off x="1401" y="818"/>
              <a:ext cx="302" cy="170"/>
            </a:xfrm>
            <a:custGeom>
              <a:avLst/>
              <a:gdLst>
                <a:gd name="T0" fmla="*/ 1661 w 3322"/>
                <a:gd name="T1" fmla="*/ 0 h 1869"/>
                <a:gd name="T2" fmla="*/ 3322 w 3322"/>
                <a:gd name="T3" fmla="*/ 932 h 1869"/>
                <a:gd name="T4" fmla="*/ 1661 w 3322"/>
                <a:gd name="T5" fmla="*/ 1869 h 1869"/>
                <a:gd name="T6" fmla="*/ 0 w 3322"/>
                <a:gd name="T7" fmla="*/ 932 h 1869"/>
                <a:gd name="T8" fmla="*/ 1661 w 3322"/>
                <a:gd name="T9" fmla="*/ 0 h 1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2" h="1869">
                  <a:moveTo>
                    <a:pt x="1661" y="0"/>
                  </a:moveTo>
                  <a:lnTo>
                    <a:pt x="3322" y="932"/>
                  </a:lnTo>
                  <a:lnTo>
                    <a:pt x="1661" y="1869"/>
                  </a:lnTo>
                  <a:lnTo>
                    <a:pt x="0" y="932"/>
                  </a:lnTo>
                  <a:lnTo>
                    <a:pt x="166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>
              <a:off x="1401" y="945"/>
              <a:ext cx="302" cy="113"/>
            </a:xfrm>
            <a:custGeom>
              <a:avLst/>
              <a:gdLst>
                <a:gd name="T0" fmla="*/ 541 w 3322"/>
                <a:gd name="T1" fmla="*/ 0 h 1241"/>
                <a:gd name="T2" fmla="*/ 1661 w 3322"/>
                <a:gd name="T3" fmla="*/ 632 h 1241"/>
                <a:gd name="T4" fmla="*/ 2781 w 3322"/>
                <a:gd name="T5" fmla="*/ 0 h 1241"/>
                <a:gd name="T6" fmla="*/ 3322 w 3322"/>
                <a:gd name="T7" fmla="*/ 303 h 1241"/>
                <a:gd name="T8" fmla="*/ 1661 w 3322"/>
                <a:gd name="T9" fmla="*/ 1241 h 1241"/>
                <a:gd name="T10" fmla="*/ 0 w 3322"/>
                <a:gd name="T11" fmla="*/ 303 h 1241"/>
                <a:gd name="T12" fmla="*/ 541 w 3322"/>
                <a:gd name="T13" fmla="*/ 0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41">
                  <a:moveTo>
                    <a:pt x="541" y="0"/>
                  </a:moveTo>
                  <a:lnTo>
                    <a:pt x="1661" y="632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41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  <p:sp>
          <p:nvSpPr>
            <p:cNvPr id="76" name="Freeform 8"/>
            <p:cNvSpPr>
              <a:spLocks/>
            </p:cNvSpPr>
            <p:nvPr/>
          </p:nvSpPr>
          <p:spPr bwMode="auto">
            <a:xfrm>
              <a:off x="1401" y="1015"/>
              <a:ext cx="302" cy="113"/>
            </a:xfrm>
            <a:custGeom>
              <a:avLst/>
              <a:gdLst>
                <a:gd name="T0" fmla="*/ 541 w 3322"/>
                <a:gd name="T1" fmla="*/ 0 h 1239"/>
                <a:gd name="T2" fmla="*/ 1661 w 3322"/>
                <a:gd name="T3" fmla="*/ 631 h 1239"/>
                <a:gd name="T4" fmla="*/ 2781 w 3322"/>
                <a:gd name="T5" fmla="*/ 0 h 1239"/>
                <a:gd name="T6" fmla="*/ 3322 w 3322"/>
                <a:gd name="T7" fmla="*/ 303 h 1239"/>
                <a:gd name="T8" fmla="*/ 1661 w 3322"/>
                <a:gd name="T9" fmla="*/ 1239 h 1239"/>
                <a:gd name="T10" fmla="*/ 0 w 3322"/>
                <a:gd name="T11" fmla="*/ 303 h 1239"/>
                <a:gd name="T12" fmla="*/ 541 w 3322"/>
                <a:gd name="T13" fmla="*/ 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2" h="1239">
                  <a:moveTo>
                    <a:pt x="541" y="0"/>
                  </a:moveTo>
                  <a:lnTo>
                    <a:pt x="1661" y="631"/>
                  </a:lnTo>
                  <a:lnTo>
                    <a:pt x="2781" y="0"/>
                  </a:lnTo>
                  <a:lnTo>
                    <a:pt x="3322" y="303"/>
                  </a:lnTo>
                  <a:lnTo>
                    <a:pt x="1661" y="1239"/>
                  </a:lnTo>
                  <a:lnTo>
                    <a:pt x="0" y="303"/>
                  </a:lnTo>
                  <a:lnTo>
                    <a:pt x="541" y="0"/>
                  </a:lnTo>
                  <a:close/>
                </a:path>
              </a:pathLst>
            </a:custGeom>
            <a:grpFill/>
            <a:ln w="0">
              <a:solidFill>
                <a:srgbClr val="97B8B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Verdana" charset="0"/>
                <a:ea typeface="Verdana" charset="0"/>
                <a:cs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4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6199" y="3238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02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349287"/>
            <a:ext cx="269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Web Scraping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4316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067720" y="18066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 descr="트럼펫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6" t="16979" r="35607" b="15618"/>
          <a:stretch>
            <a:fillRect/>
          </a:stretch>
        </p:blipFill>
        <p:spPr bwMode="auto">
          <a:xfrm>
            <a:off x="8219513" y="19592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 59"/>
          <p:cNvSpPr/>
          <p:nvPr/>
        </p:nvSpPr>
        <p:spPr>
          <a:xfrm>
            <a:off x="3568125" y="1819331"/>
            <a:ext cx="1495406" cy="1495406"/>
          </a:xfrm>
          <a:prstGeom prst="ellipse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 descr="기타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4" t="22589" r="57261" b="24175"/>
          <a:stretch>
            <a:fillRect/>
          </a:stretch>
        </p:blipFill>
        <p:spPr bwMode="auto">
          <a:xfrm>
            <a:off x="3719918" y="1971990"/>
            <a:ext cx="1191820" cy="1191820"/>
          </a:xfrm>
          <a:custGeom>
            <a:avLst/>
            <a:gdLst>
              <a:gd name="connsiteX0" fmla="*/ 595910 w 1191820"/>
              <a:gd name="connsiteY0" fmla="*/ 0 h 1191820"/>
              <a:gd name="connsiteX1" fmla="*/ 1191820 w 1191820"/>
              <a:gd name="connsiteY1" fmla="*/ 595910 h 1191820"/>
              <a:gd name="connsiteX2" fmla="*/ 595910 w 1191820"/>
              <a:gd name="connsiteY2" fmla="*/ 1191820 h 1191820"/>
              <a:gd name="connsiteX3" fmla="*/ 0 w 1191820"/>
              <a:gd name="connsiteY3" fmla="*/ 595910 h 1191820"/>
              <a:gd name="connsiteX4" fmla="*/ 595910 w 1191820"/>
              <a:gd name="connsiteY4" fmla="*/ 0 h 119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1820" h="1191820">
                <a:moveTo>
                  <a:pt x="595910" y="0"/>
                </a:moveTo>
                <a:cubicBezTo>
                  <a:pt x="925022" y="0"/>
                  <a:pt x="1191820" y="266798"/>
                  <a:pt x="1191820" y="595910"/>
                </a:cubicBezTo>
                <a:cubicBezTo>
                  <a:pt x="1191820" y="925022"/>
                  <a:pt x="925022" y="1191820"/>
                  <a:pt x="595910" y="1191820"/>
                </a:cubicBezTo>
                <a:cubicBezTo>
                  <a:pt x="266798" y="1191820"/>
                  <a:pt x="0" y="925022"/>
                  <a:pt x="0" y="595910"/>
                </a:cubicBezTo>
                <a:cubicBezTo>
                  <a:pt x="0" y="266798"/>
                  <a:pt x="266798" y="0"/>
                  <a:pt x="59591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0" name="그룹 89"/>
          <p:cNvGrpSpPr/>
          <p:nvPr/>
        </p:nvGrpSpPr>
        <p:grpSpPr>
          <a:xfrm>
            <a:off x="7845066" y="4076152"/>
            <a:ext cx="1935478" cy="285033"/>
            <a:chOff x="2093854" y="3947962"/>
            <a:chExt cx="1935478" cy="285033"/>
          </a:xfrm>
        </p:grpSpPr>
        <p:sp>
          <p:nvSpPr>
            <p:cNvPr id="91" name="직사각형 56"/>
            <p:cNvSpPr/>
            <p:nvPr/>
          </p:nvSpPr>
          <p:spPr>
            <a:xfrm>
              <a:off x="2093856" y="3947962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57"/>
            <p:cNvSpPr/>
            <p:nvPr/>
          </p:nvSpPr>
          <p:spPr>
            <a:xfrm>
              <a:off x="2093854" y="3947962"/>
              <a:ext cx="1718059" cy="285033"/>
            </a:xfrm>
            <a:prstGeom prst="roundRect">
              <a:avLst/>
            </a:prstGeom>
            <a:solidFill>
              <a:srgbClr val="648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845067" y="4505482"/>
            <a:ext cx="1935477" cy="285033"/>
            <a:chOff x="2093855" y="4341621"/>
            <a:chExt cx="1935477" cy="285033"/>
          </a:xfrm>
        </p:grpSpPr>
        <p:sp>
          <p:nvSpPr>
            <p:cNvPr id="94" name="직사각형 59"/>
            <p:cNvSpPr/>
            <p:nvPr/>
          </p:nvSpPr>
          <p:spPr>
            <a:xfrm>
              <a:off x="2093856" y="434162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60"/>
            <p:cNvSpPr/>
            <p:nvPr/>
          </p:nvSpPr>
          <p:spPr>
            <a:xfrm>
              <a:off x="2093855" y="4341621"/>
              <a:ext cx="917001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7845067" y="4934812"/>
            <a:ext cx="1935477" cy="285033"/>
            <a:chOff x="2093855" y="4861743"/>
            <a:chExt cx="1935477" cy="285033"/>
          </a:xfrm>
        </p:grpSpPr>
        <p:sp>
          <p:nvSpPr>
            <p:cNvPr id="97" name="직사각형 62"/>
            <p:cNvSpPr/>
            <p:nvPr/>
          </p:nvSpPr>
          <p:spPr>
            <a:xfrm>
              <a:off x="2093856" y="4861743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63"/>
            <p:cNvSpPr/>
            <p:nvPr/>
          </p:nvSpPr>
          <p:spPr>
            <a:xfrm>
              <a:off x="2093855" y="4861743"/>
              <a:ext cx="1184363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7845068" y="5364141"/>
            <a:ext cx="1935476" cy="285033"/>
            <a:chOff x="2093856" y="5235951"/>
            <a:chExt cx="1935476" cy="285033"/>
          </a:xfrm>
        </p:grpSpPr>
        <p:sp>
          <p:nvSpPr>
            <p:cNvPr id="100" name="직사각형 65"/>
            <p:cNvSpPr/>
            <p:nvPr/>
          </p:nvSpPr>
          <p:spPr>
            <a:xfrm>
              <a:off x="2093856" y="5235951"/>
              <a:ext cx="1935476" cy="285033"/>
            </a:xfrm>
            <a:prstGeom prst="roundRect">
              <a:avLst/>
            </a:prstGeom>
            <a:solidFill>
              <a:srgbClr val="D8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66"/>
            <p:cNvSpPr/>
            <p:nvPr/>
          </p:nvSpPr>
          <p:spPr>
            <a:xfrm>
              <a:off x="2093856" y="5235951"/>
              <a:ext cx="374446" cy="285033"/>
            </a:xfrm>
            <a:prstGeom prst="roundRect">
              <a:avLst/>
            </a:prstGeom>
            <a:solidFill>
              <a:srgbClr val="97B8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8077941" y="3568170"/>
            <a:ext cx="1526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64818D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TRUMPET</a:t>
            </a:r>
            <a:endParaRPr lang="ko-KR" altLang="en-US" sz="1600" dirty="0">
              <a:solidFill>
                <a:srgbClr val="64818D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-797" r="30486"/>
          <a:stretch/>
        </p:blipFill>
        <p:spPr>
          <a:xfrm>
            <a:off x="2099918" y="1530911"/>
            <a:ext cx="3240000" cy="4463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3884" y="1530911"/>
            <a:ext cx="3517615" cy="49052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740" y="1857740"/>
            <a:ext cx="2957832" cy="474626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458" y="1534401"/>
            <a:ext cx="1343526" cy="1293766"/>
          </a:xfrm>
          <a:prstGeom prst="rect">
            <a:avLst/>
          </a:prstGeom>
        </p:spPr>
      </p:pic>
      <p:sp>
        <p:nvSpPr>
          <p:cNvPr id="11" name="AutoShape 4" descr="ational park logo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5323" y="1530911"/>
            <a:ext cx="1385488" cy="1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630359" y="4383269"/>
            <a:ext cx="216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Q1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576" y="3771900"/>
            <a:ext cx="2435823" cy="253103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623811" y="1796655"/>
            <a:ext cx="6821689" cy="4788569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71" y="1912393"/>
            <a:ext cx="6625377" cy="45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249360" y="4478245"/>
            <a:ext cx="1971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Q1.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Where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Top10 National Park popular in the United States?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26905" y="1610406"/>
            <a:ext cx="9391895" cy="4949514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74" y="1718433"/>
            <a:ext cx="9163390" cy="4752758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503176" y="4070921"/>
            <a:ext cx="1127100" cy="1998575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2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60459" y="4427445"/>
            <a:ext cx="204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r>
              <a:rPr lang="ko-KR" altLang="en-US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 이 곳에 내용을 입력해주세요</a:t>
            </a:r>
            <a:r>
              <a:rPr lang="en-US" altLang="ko-KR" sz="1200" dirty="0">
                <a:solidFill>
                  <a:srgbClr val="1D1D1D"/>
                </a:solidFill>
                <a:latin typeface="Verdana" charset="0"/>
                <a:ea typeface="Verdana" charset="0"/>
                <a:cs typeface="Verdana" charset="0"/>
              </a:rPr>
              <a:t>.</a:t>
            </a:r>
            <a:endParaRPr lang="ko-KR" altLang="en-US" sz="1200" dirty="0">
              <a:solidFill>
                <a:srgbClr val="1D1D1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91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Q2.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When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a good time to go to the national park?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38005" y="1559607"/>
            <a:ext cx="9672457" cy="4976066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975" y="1639465"/>
            <a:ext cx="9546800" cy="485023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87188" y="2006600"/>
            <a:ext cx="2761777" cy="3227284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002060"/>
                </a:solidFill>
              </a:ln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29974" y="184187"/>
            <a:ext cx="10398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. </a:t>
            </a:r>
            <a:endParaRPr lang="en-US" altLang="ko-KR" sz="2800" dirty="0" smtClean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What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is the </a:t>
            </a:r>
            <a:r>
              <a:rPr lang="en-US" altLang="ko-KR" sz="28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800" dirty="0">
                <a:latin typeface="Verdana" charset="0"/>
                <a:ea typeface="Verdana" charset="0"/>
                <a:cs typeface="Verdana" charset="0"/>
              </a:rPr>
              <a:t>fee for a popular national park? </a:t>
            </a:r>
            <a:endParaRPr lang="ko-KR" altLang="en-US" sz="28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877504" y="1689100"/>
            <a:ext cx="8561895" cy="4699000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900" y="1770459"/>
            <a:ext cx="8327386" cy="450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7172334" y="1641587"/>
            <a:ext cx="4448166" cy="4417473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5600" y="1987772"/>
            <a:ext cx="6312756" cy="3892328"/>
          </a:xfrm>
          <a:prstGeom prst="rect">
            <a:avLst/>
          </a:prstGeom>
          <a:solidFill>
            <a:srgbClr val="97B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1999" cy="1264778"/>
          </a:xfrm>
          <a:prstGeom prst="rect">
            <a:avLst/>
          </a:prstGeom>
          <a:solidFill>
            <a:srgbClr val="B7C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6199" y="184187"/>
            <a:ext cx="67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03</a:t>
            </a:r>
            <a:endParaRPr lang="ko-KR" altLang="en-US" sz="2800" dirty="0">
              <a:solidFill>
                <a:srgbClr val="64818D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9974" y="184187"/>
            <a:ext cx="110334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Analysis</a:t>
            </a:r>
            <a:r>
              <a:rPr lang="ko-KR" altLang="en-US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mr-IN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– </a:t>
            </a:r>
            <a:r>
              <a:rPr lang="en-US" altLang="ko-KR" sz="2800" dirty="0">
                <a:solidFill>
                  <a:srgbClr val="64818D"/>
                </a:solidFill>
                <a:latin typeface="Verdana" charset="0"/>
                <a:ea typeface="Verdana" charset="0"/>
                <a:cs typeface="Verdana" charset="0"/>
              </a:rPr>
              <a:t>Q3.</a:t>
            </a:r>
            <a:r>
              <a:rPr lang="ko-KR" altLang="en-US" sz="28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en-US" altLang="ko-KR" sz="2800" dirty="0" smtClean="0">
              <a:latin typeface="Verdana" charset="0"/>
              <a:ea typeface="Verdana" charset="0"/>
              <a:cs typeface="Verdana" charset="0"/>
            </a:endParaRPr>
          </a:p>
          <a:p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Does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it have to do with the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entrance </a:t>
            </a:r>
            <a:r>
              <a:rPr lang="en-US" altLang="ko-KR" sz="2400" dirty="0">
                <a:latin typeface="Verdana" charset="0"/>
                <a:ea typeface="Verdana" charset="0"/>
                <a:cs typeface="Verdana" charset="0"/>
              </a:rPr>
              <a:t>fee and the number of </a:t>
            </a:r>
            <a:r>
              <a:rPr lang="en-US" altLang="ko-KR" sz="2400" dirty="0" smtClean="0">
                <a:latin typeface="Verdana" charset="0"/>
                <a:ea typeface="Verdana" charset="0"/>
                <a:cs typeface="Verdana" charset="0"/>
              </a:rPr>
              <a:t>visitors?</a:t>
            </a:r>
            <a:r>
              <a:rPr lang="ko-KR" altLang="en-US" sz="2400" dirty="0" smtClean="0">
                <a:latin typeface="Verdana" charset="0"/>
                <a:ea typeface="Verdana" charset="0"/>
                <a:cs typeface="Verdana" charset="0"/>
              </a:rPr>
              <a:t> </a:t>
            </a:r>
            <a:endParaRPr lang="ko-KR" altLang="en-US" sz="24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4305" y="291973"/>
            <a:ext cx="45719" cy="307648"/>
          </a:xfrm>
          <a:prstGeom prst="rect">
            <a:avLst/>
          </a:prstGeom>
          <a:solidFill>
            <a:srgbClr val="6481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9" y="2025872"/>
            <a:ext cx="6221657" cy="380342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84005" y="2117487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58" name="구부러진 연결선[U] 57"/>
          <p:cNvCxnSpPr/>
          <p:nvPr/>
        </p:nvCxnSpPr>
        <p:spPr>
          <a:xfrm flipV="1">
            <a:off x="1485900" y="2243971"/>
            <a:ext cx="290517" cy="105529"/>
          </a:xfrm>
          <a:prstGeom prst="curvedConnector3">
            <a:avLst>
              <a:gd name="adj1" fmla="val 237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76417" y="2125990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Great </a:t>
            </a:r>
            <a:r>
              <a:rPr kumimoji="1" lang="en-US" altLang="ko-KR" sz="1100" smtClean="0">
                <a:latin typeface="Verdana" charset="0"/>
                <a:ea typeface="Verdana" charset="0"/>
                <a:cs typeface="Verdana" charset="0"/>
              </a:rPr>
              <a:t>Smoky Mountain 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793639" y="3390900"/>
            <a:ext cx="501895" cy="482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2" name="구부러진 연결선[U] 61"/>
          <p:cNvCxnSpPr/>
          <p:nvPr/>
        </p:nvCxnSpPr>
        <p:spPr>
          <a:xfrm rot="10800000">
            <a:off x="5534627" y="3492501"/>
            <a:ext cx="259012" cy="1397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392617" y="3323596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Grand Canyon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5815373" y="3915406"/>
            <a:ext cx="306027" cy="2616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66" name="구부러진 연결선[U] 65"/>
          <p:cNvCxnSpPr>
            <a:stCxn id="65" idx="2"/>
          </p:cNvCxnSpPr>
          <p:nvPr/>
        </p:nvCxnSpPr>
        <p:spPr>
          <a:xfrm rot="10800000">
            <a:off x="5518261" y="3843016"/>
            <a:ext cx="297112" cy="2031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87351" y="3724909"/>
            <a:ext cx="2755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 smtClean="0">
                <a:latin typeface="Verdana" charset="0"/>
                <a:ea typeface="Verdana" charset="0"/>
                <a:cs typeface="Verdana" charset="0"/>
              </a:rPr>
              <a:t>Rocky Mountain</a:t>
            </a:r>
            <a:endParaRPr kumimoji="1" lang="ko-KR" altLang="en-US" sz="1100" dirty="0">
              <a:latin typeface="Verdana" charset="0"/>
              <a:ea typeface="Verdana" charset="0"/>
              <a:cs typeface="Verdana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18" y="1677561"/>
            <a:ext cx="4381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335</Words>
  <Application>Microsoft Macintosh PowerPoint</Application>
  <PresentationFormat>와이드스크린</PresentationFormat>
  <Paragraphs>62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KoPub돋움체 Bold</vt:lpstr>
      <vt:lpstr>Verdana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Microsoft Office 사용자</cp:lastModifiedBy>
  <cp:revision>137</cp:revision>
  <dcterms:created xsi:type="dcterms:W3CDTF">2017-11-01T08:16:26Z</dcterms:created>
  <dcterms:modified xsi:type="dcterms:W3CDTF">2019-07-22T04:28:39Z</dcterms:modified>
</cp:coreProperties>
</file>