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2" r:id="rId6"/>
    <p:sldId id="263" r:id="rId7"/>
    <p:sldId id="264" r:id="rId8"/>
    <p:sldId id="258" r:id="rId9"/>
    <p:sldId id="26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9267" autoAdjust="0"/>
  </p:normalViewPr>
  <p:slideViewPr>
    <p:cSldViewPr snapToGrid="0">
      <p:cViewPr varScale="1">
        <p:scale>
          <a:sx n="64" d="100"/>
          <a:sy n="64" d="100"/>
        </p:scale>
        <p:origin x="122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C95E6-E012-4447-8316-D79D8043E990}"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D8439-6264-404D-9325-B998AD9E4CEC}" type="slidenum">
              <a:rPr lang="en-US" smtClean="0"/>
              <a:t>‹#›</a:t>
            </a:fld>
            <a:endParaRPr lang="en-US"/>
          </a:p>
        </p:txBody>
      </p:sp>
    </p:spTree>
    <p:extLst>
      <p:ext uri="{BB962C8B-B14F-4D97-AF65-F5344CB8AC3E}">
        <p14:creationId xmlns:p14="http://schemas.microsoft.com/office/powerpoint/2010/main" val="60520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going to be looking at a factor that drive sale prices for homes by suggesting a hypothesis and quantitatively analyzing the data to make a business recommendation.</a:t>
            </a:r>
          </a:p>
        </p:txBody>
      </p:sp>
      <p:sp>
        <p:nvSpPr>
          <p:cNvPr id="4" name="Slide Number Placeholder 3"/>
          <p:cNvSpPr>
            <a:spLocks noGrp="1"/>
          </p:cNvSpPr>
          <p:nvPr>
            <p:ph type="sldNum" sz="quarter" idx="5"/>
          </p:nvPr>
        </p:nvSpPr>
        <p:spPr/>
        <p:txBody>
          <a:bodyPr/>
          <a:lstStyle/>
          <a:p>
            <a:fld id="{FDED8439-6264-404D-9325-B998AD9E4CEC}" type="slidenum">
              <a:rPr lang="en-US" smtClean="0"/>
              <a:t>1</a:t>
            </a:fld>
            <a:endParaRPr lang="en-US"/>
          </a:p>
        </p:txBody>
      </p:sp>
    </p:spTree>
    <p:extLst>
      <p:ext uri="{BB962C8B-B14F-4D97-AF65-F5344CB8AC3E}">
        <p14:creationId xmlns:p14="http://schemas.microsoft.com/office/powerpoint/2010/main" val="2321594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using the t-tests,</a:t>
            </a:r>
          </a:p>
          <a:p>
            <a:r>
              <a:rPr lang="en-US" dirty="0"/>
              <a:t>[x] my goal is to reject the null hypothesis, the hypothesis that suggests that there is no significant difference between total number of bathrooms and sale prices.</a:t>
            </a:r>
          </a:p>
          <a:p>
            <a:r>
              <a:rPr lang="en-US" dirty="0"/>
              <a:t>[x] In doing so, then the conclusive evidence from the data will suggest that there is a significant difference in sale prices.</a:t>
            </a:r>
          </a:p>
          <a:p>
            <a:r>
              <a:rPr lang="en-US" dirty="0"/>
              <a:t>[x] When conducting these tests, I will get a derived p value which indicates a rejection or failure of rejection of the null hypothesis.</a:t>
            </a:r>
          </a:p>
          <a:p>
            <a:r>
              <a:rPr lang="en-US" dirty="0"/>
              <a:t>[x] I’m conducting these analyses a 95% confidence interval, meaning that I’m looking for a p value that is less than 0.05 for a null hypothesis rejection.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10</a:t>
            </a:fld>
            <a:endParaRPr lang="en-US"/>
          </a:p>
        </p:txBody>
      </p:sp>
    </p:spTree>
    <p:extLst>
      <p:ext uri="{BB962C8B-B14F-4D97-AF65-F5344CB8AC3E}">
        <p14:creationId xmlns:p14="http://schemas.microsoft.com/office/powerpoint/2010/main" val="201525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first t-test is comparing sale prices between homes with 1 vs 2 total bathrooms. </a:t>
            </a:r>
          </a:p>
          <a:p>
            <a:r>
              <a:rPr lang="en-US" dirty="0"/>
              <a:t>[x] I was able to reject the hypothesis at this level with a p value very close to 0. </a:t>
            </a:r>
          </a:p>
          <a:p>
            <a:r>
              <a:rPr lang="en-US" dirty="0"/>
              <a:t>[x] This means that there is in fact a statistically significant difference in sale prices. </a:t>
            </a:r>
          </a:p>
          <a:p>
            <a:r>
              <a:rPr lang="en-US" dirty="0"/>
              <a:t>[x] In addition, the confidence intervals for these average means don’t overlap with each other as well, so I can say with 95% confidence that there is a difference in sale prices between 1 and 2 bathrooms.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11</a:t>
            </a:fld>
            <a:endParaRPr lang="en-US"/>
          </a:p>
        </p:txBody>
      </p:sp>
    </p:spTree>
    <p:extLst>
      <p:ext uri="{BB962C8B-B14F-4D97-AF65-F5344CB8AC3E}">
        <p14:creationId xmlns:p14="http://schemas.microsoft.com/office/powerpoint/2010/main" val="757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t-test is comparing sale prices between homes with 2 vs 3 total bathrooms. </a:t>
            </a:r>
          </a:p>
          <a:p>
            <a:r>
              <a:rPr lang="en-US" dirty="0"/>
              <a:t>[x] I was able to reject the hypothesis at this level as well with a p value very close to 0. </a:t>
            </a:r>
          </a:p>
          <a:p>
            <a:r>
              <a:rPr lang="en-US" dirty="0"/>
              <a:t>[x] This means that there is in fact a statistically significant difference in sale prices. </a:t>
            </a:r>
          </a:p>
          <a:p>
            <a:r>
              <a:rPr lang="en-US" dirty="0"/>
              <a:t>[x] In addition, the confidence intervals for these average means also don’t overlap with each other, so I can say with 95% confidence that there is a difference in sale prices between 2 and 3 bathrooms. So far I’ve shown that there is a significant difference in home sale prices between 1 and 2 and 3 total bathrooms [END SLIDE]</a:t>
            </a:r>
          </a:p>
          <a:p>
            <a:endParaRPr lang="en-US" dirty="0"/>
          </a:p>
        </p:txBody>
      </p:sp>
      <p:sp>
        <p:nvSpPr>
          <p:cNvPr id="4" name="Slide Number Placeholder 3"/>
          <p:cNvSpPr>
            <a:spLocks noGrp="1"/>
          </p:cNvSpPr>
          <p:nvPr>
            <p:ph type="sldNum" sz="quarter" idx="5"/>
          </p:nvPr>
        </p:nvSpPr>
        <p:spPr/>
        <p:txBody>
          <a:bodyPr/>
          <a:lstStyle/>
          <a:p>
            <a:fld id="{FDED8439-6264-404D-9325-B998AD9E4CEC}" type="slidenum">
              <a:rPr lang="en-US" smtClean="0"/>
              <a:t>12</a:t>
            </a:fld>
            <a:endParaRPr lang="en-US"/>
          </a:p>
        </p:txBody>
      </p:sp>
    </p:spTree>
    <p:extLst>
      <p:ext uri="{BB962C8B-B14F-4D97-AF65-F5344CB8AC3E}">
        <p14:creationId xmlns:p14="http://schemas.microsoft.com/office/powerpoint/2010/main" val="347831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in this fashion my next t-test is comparing sale prices between homes with 3 vs 4 total bathrooms. </a:t>
            </a:r>
          </a:p>
          <a:p>
            <a:r>
              <a:rPr lang="en-US" dirty="0"/>
              <a:t>[x] I was again able to reject the hypothesis at this level with a p value very close to 0. </a:t>
            </a:r>
          </a:p>
          <a:p>
            <a:r>
              <a:rPr lang="en-US" dirty="0"/>
              <a:t>[x] This means that there is in fact a statistically significant difference in sale prices. </a:t>
            </a:r>
          </a:p>
          <a:p>
            <a:r>
              <a:rPr lang="en-US" dirty="0"/>
              <a:t>[x] As with the previous two tests, the confidence intervals for these average means also don’t overlap with each other, so I can say with 95% confidence that there is a difference in sale prices between 3 and 4 bathrooms. Having shown that there is a significant difference in home sale prices between 1 and 4 total bathrooms, the last t-test is to see if there is a significant sale price difference between 4 and 5 or more bathroom homes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13</a:t>
            </a:fld>
            <a:endParaRPr lang="en-US"/>
          </a:p>
        </p:txBody>
      </p:sp>
    </p:spTree>
    <p:extLst>
      <p:ext uri="{BB962C8B-B14F-4D97-AF65-F5344CB8AC3E}">
        <p14:creationId xmlns:p14="http://schemas.microsoft.com/office/powerpoint/2010/main" val="83897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final t-test is comparing sale prices between homes with 4 vs 5 or more total bathrooms. </a:t>
            </a:r>
          </a:p>
          <a:p>
            <a:r>
              <a:rPr lang="en-US" dirty="0"/>
              <a:t>[x] Unfortunately, I was unable to reject the hypothesis at this level with a p value exceeding 0.05.</a:t>
            </a:r>
          </a:p>
          <a:p>
            <a:r>
              <a:rPr lang="en-US" dirty="0"/>
              <a:t>[x] This means that the given data cannot be worked with tell for sure if there is a significant difference in sale prices between 4 total bathrooms and 5 or more total bathrooms. </a:t>
            </a:r>
          </a:p>
          <a:p>
            <a:r>
              <a:rPr lang="en-US" dirty="0"/>
              <a:t>[x] The confidence intervals for these average means clearly overlap with each other, and the large error bars in the data with 5 or more total bathroom could be explained by our sample size being so small and not following a normal distribution. [END SLIDE]</a:t>
            </a:r>
          </a:p>
          <a:p>
            <a:endParaRPr lang="en-US" dirty="0"/>
          </a:p>
        </p:txBody>
      </p:sp>
      <p:sp>
        <p:nvSpPr>
          <p:cNvPr id="4" name="Slide Number Placeholder 3"/>
          <p:cNvSpPr>
            <a:spLocks noGrp="1"/>
          </p:cNvSpPr>
          <p:nvPr>
            <p:ph type="sldNum" sz="quarter" idx="5"/>
          </p:nvPr>
        </p:nvSpPr>
        <p:spPr/>
        <p:txBody>
          <a:bodyPr/>
          <a:lstStyle/>
          <a:p>
            <a:fld id="{FDED8439-6264-404D-9325-B998AD9E4CEC}" type="slidenum">
              <a:rPr lang="en-US" smtClean="0"/>
              <a:t>14</a:t>
            </a:fld>
            <a:endParaRPr lang="en-US"/>
          </a:p>
        </p:txBody>
      </p:sp>
    </p:spTree>
    <p:extLst>
      <p:ext uri="{BB962C8B-B14F-4D97-AF65-F5344CB8AC3E}">
        <p14:creationId xmlns:p14="http://schemas.microsoft.com/office/powerpoint/2010/main" val="329898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my presentation, I’ve included a graph indicating the difference between means in the tests </a:t>
            </a:r>
          </a:p>
          <a:p>
            <a:r>
              <a:rPr lang="en-US" dirty="0"/>
              <a:t>[x] where I’ve been able to reject the null hypothesis for testing homes between 1-4 total bathrooms affecting sale prices</a:t>
            </a:r>
          </a:p>
          <a:p>
            <a:r>
              <a:rPr lang="en-US" dirty="0"/>
              <a:t>[x] and I can conclude that there is a statistically significant difference in sale price for homes that have between 1 and 4 houses. As you can see, there is an overall positive difference between these average home sale prices, indicating that more bathrooms means larger sale prices. </a:t>
            </a:r>
          </a:p>
          <a:p>
            <a:r>
              <a:rPr lang="en-US" dirty="0"/>
              <a:t>[x] My recommendation to investors is to invest in homes that have more than 1 or 2 total bathrooms. Since there is risk in investing in homes with 5 or more total bathrooms since there isn’t enough data in past sales, I don’t recommend investing in homes with any more than 4 bathrooms, and the correlation between homes with 5 or more bathrooms and their volume of sales should be looked into further. </a:t>
            </a:r>
          </a:p>
        </p:txBody>
      </p:sp>
      <p:sp>
        <p:nvSpPr>
          <p:cNvPr id="4" name="Slide Number Placeholder 3"/>
          <p:cNvSpPr>
            <a:spLocks noGrp="1"/>
          </p:cNvSpPr>
          <p:nvPr>
            <p:ph type="sldNum" sz="quarter" idx="5"/>
          </p:nvPr>
        </p:nvSpPr>
        <p:spPr/>
        <p:txBody>
          <a:bodyPr/>
          <a:lstStyle/>
          <a:p>
            <a:fld id="{FDED8439-6264-404D-9325-B998AD9E4CEC}" type="slidenum">
              <a:rPr lang="en-US" smtClean="0"/>
              <a:t>15</a:t>
            </a:fld>
            <a:endParaRPr lang="en-US"/>
          </a:p>
        </p:txBody>
      </p:sp>
    </p:spTree>
    <p:extLst>
      <p:ext uri="{BB962C8B-B14F-4D97-AF65-F5344CB8AC3E}">
        <p14:creationId xmlns:p14="http://schemas.microsoft.com/office/powerpoint/2010/main" val="323900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I’m going to see what a difference in sale price looks like for houses with different number of bathrooms.</a:t>
            </a:r>
          </a:p>
          <a:p>
            <a:r>
              <a:rPr lang="en-US" dirty="0"/>
              <a:t>[x] From my analysis, I found that any given home will have anywhere between 1 and 6 total bathrooms.</a:t>
            </a:r>
          </a:p>
          <a:p>
            <a:r>
              <a:rPr lang="en-US" dirty="0"/>
              <a:t>[x] The data I looked at provided four different categories for bathrooms: full and half bathrooms and also above ground and basement bathrooms. </a:t>
            </a:r>
          </a:p>
          <a:p>
            <a:r>
              <a:rPr lang="en-US" dirty="0"/>
              <a:t>[x] I’m looking at the number of total bathrooms affecting sale prices on the principle that bathrooms are a necessity for homes and that </a:t>
            </a:r>
          </a:p>
          <a:p>
            <a:r>
              <a:rPr lang="en-US" dirty="0"/>
              <a:t>[x] there is a willingness to pay more money for a home with more bathrooms.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2</a:t>
            </a:fld>
            <a:endParaRPr lang="en-US"/>
          </a:p>
        </p:txBody>
      </p:sp>
    </p:spTree>
    <p:extLst>
      <p:ext uri="{BB962C8B-B14F-4D97-AF65-F5344CB8AC3E}">
        <p14:creationId xmlns:p14="http://schemas.microsoft.com/office/powerpoint/2010/main" val="203028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a little bit of a background on the data,</a:t>
            </a:r>
          </a:p>
          <a:p>
            <a:r>
              <a:rPr lang="en-US" dirty="0"/>
              <a:t>[x] I’ve extracted my insights from a history of past sales, and included with those sales are various specifications about those homes.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For the purposes of this analysis I’ve aggregated the four different categories of bathrooms into one bathroom count. Each house has a count for each of the four categories, and adding each of these counts into a total bathroom count is the number that I’ve been working with for my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So while each home will have a different combination of the types of included bathrooms, I found that any given home will only have between 1 and 6 total bathrooms.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3</a:t>
            </a:fld>
            <a:endParaRPr lang="en-US"/>
          </a:p>
        </p:txBody>
      </p:sp>
    </p:spTree>
    <p:extLst>
      <p:ext uri="{BB962C8B-B14F-4D97-AF65-F5344CB8AC3E}">
        <p14:creationId xmlns:p14="http://schemas.microsoft.com/office/powerpoint/2010/main" val="326771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go over how the sale price data is distributed across the categories for different bathroom counts and also what it looks like for all of the sales. Here, you can see that the sale prices for the entire sales history data is normally distributed with a slight skew so that most of the data falls in the range of about $100k to $200k.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4</a:t>
            </a:fld>
            <a:endParaRPr lang="en-US"/>
          </a:p>
        </p:txBody>
      </p:sp>
    </p:spTree>
    <p:extLst>
      <p:ext uri="{BB962C8B-B14F-4D97-AF65-F5344CB8AC3E}">
        <p14:creationId xmlns:p14="http://schemas.microsoft.com/office/powerpoint/2010/main" val="319530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for homes with only 1 bathroom roughly follows a normal distribution with the mode around $100k-130k. The distribution for homes with 2 bathrooms also follows a normal distribution with most the homes priced around $120k-150k.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5</a:t>
            </a:fld>
            <a:endParaRPr lang="en-US"/>
          </a:p>
        </p:txBody>
      </p:sp>
    </p:spTree>
    <p:extLst>
      <p:ext uri="{BB962C8B-B14F-4D97-AF65-F5344CB8AC3E}">
        <p14:creationId xmlns:p14="http://schemas.microsoft.com/office/powerpoint/2010/main" val="181833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distribution for homes with 3 total bathrooms follows a normal distribution with the mode around $150k-200k. The distribution for homes with 4 bathrooms also roughly follows a normal distribution with most the homes priced around $160k-220k.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6</a:t>
            </a:fld>
            <a:endParaRPr lang="en-US"/>
          </a:p>
        </p:txBody>
      </p:sp>
    </p:spTree>
    <p:extLst>
      <p:ext uri="{BB962C8B-B14F-4D97-AF65-F5344CB8AC3E}">
        <p14:creationId xmlns:p14="http://schemas.microsoft.com/office/powerpoint/2010/main" val="39268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cannot be said for homes with 5 or more total bathrooms. This group of homes doesn’t seem to follow a normal distribution of sale prices. When trying to plot the distribution for 5 and more bathrooms, I found that there simply wasn’t enough data in the sales history to have a fair analytical test, so just keep that in mind moving forward.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7</a:t>
            </a:fld>
            <a:endParaRPr lang="en-US"/>
          </a:p>
        </p:txBody>
      </p:sp>
    </p:spTree>
    <p:extLst>
      <p:ext uri="{BB962C8B-B14F-4D97-AF65-F5344CB8AC3E}">
        <p14:creationId xmlns:p14="http://schemas.microsoft.com/office/powerpoint/2010/main" val="307980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hypothesis I want to put forth to investors is </a:t>
            </a:r>
          </a:p>
          <a:p>
            <a:r>
              <a:rPr lang="en-US" dirty="0"/>
              <a:t>[x] to see if the number of bathrooms significantly affects the sale price. The null hypothesis I’m looking to reject is to see </a:t>
            </a:r>
          </a:p>
          <a:p>
            <a:r>
              <a:rPr lang="en-US" dirty="0"/>
              <a:t>[x] if the total number of bathrooms does not significantly affect the sale price, and rejecting this will prove that</a:t>
            </a:r>
          </a:p>
          <a:p>
            <a:r>
              <a:rPr lang="en-US" dirty="0"/>
              <a:t>[x] there is in fact empirical evidence to prove that the total number of bathrooms does significantly affect the sale price.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8</a:t>
            </a:fld>
            <a:endParaRPr lang="en-US"/>
          </a:p>
        </p:txBody>
      </p:sp>
    </p:spTree>
    <p:extLst>
      <p:ext uri="{BB962C8B-B14F-4D97-AF65-F5344CB8AC3E}">
        <p14:creationId xmlns:p14="http://schemas.microsoft.com/office/powerpoint/2010/main" val="371696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my hypothesis, </a:t>
            </a:r>
          </a:p>
          <a:p>
            <a:r>
              <a:rPr lang="en-US" dirty="0"/>
              <a:t>[x] I’m going to be comparing the consecutively different number of home bathrooms and testing for statistically significant differences between them.</a:t>
            </a:r>
          </a:p>
          <a:p>
            <a:r>
              <a:rPr lang="en-US" dirty="0"/>
              <a:t>[x] I’m going to test between 1 and 2 total bathrooms</a:t>
            </a:r>
          </a:p>
          <a:p>
            <a:r>
              <a:rPr lang="en-US" dirty="0"/>
              <a:t>[x] 2 and 3 total bathrooms</a:t>
            </a:r>
          </a:p>
          <a:p>
            <a:r>
              <a:rPr lang="en-US" dirty="0"/>
              <a:t>[x] 3 and 4 total bathrooms</a:t>
            </a:r>
          </a:p>
          <a:p>
            <a:r>
              <a:rPr lang="en-US" dirty="0"/>
              <a:t>[x] and 4 and 5 or more total bathrooms.</a:t>
            </a:r>
          </a:p>
          <a:p>
            <a:r>
              <a:rPr lang="en-US" dirty="0"/>
              <a:t>[x] In doing so, I’m going to be conducting 4 separate t-tests. [END SLIDE]</a:t>
            </a:r>
          </a:p>
        </p:txBody>
      </p:sp>
      <p:sp>
        <p:nvSpPr>
          <p:cNvPr id="4" name="Slide Number Placeholder 3"/>
          <p:cNvSpPr>
            <a:spLocks noGrp="1"/>
          </p:cNvSpPr>
          <p:nvPr>
            <p:ph type="sldNum" sz="quarter" idx="5"/>
          </p:nvPr>
        </p:nvSpPr>
        <p:spPr/>
        <p:txBody>
          <a:bodyPr/>
          <a:lstStyle/>
          <a:p>
            <a:fld id="{FDED8439-6264-404D-9325-B998AD9E4CEC}" type="slidenum">
              <a:rPr lang="en-US" smtClean="0"/>
              <a:t>9</a:t>
            </a:fld>
            <a:endParaRPr lang="en-US"/>
          </a:p>
        </p:txBody>
      </p:sp>
    </p:spTree>
    <p:extLst>
      <p:ext uri="{BB962C8B-B14F-4D97-AF65-F5344CB8AC3E}">
        <p14:creationId xmlns:p14="http://schemas.microsoft.com/office/powerpoint/2010/main" val="20926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76B05-B6AA-4A22-844E-235DE14E82C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3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283154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39479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18609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B76B05-B6AA-4A22-844E-235DE14E82C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1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253727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291310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14478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359226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7F06E9-C41C-4C70-88A1-5A759B91408D}" type="datetimeFigureOut">
              <a:rPr lang="en-US" smtClean="0"/>
              <a:t>4/9/2020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B76B05-B6AA-4A22-844E-235DE14E82C0}" type="slidenum">
              <a:rPr lang="en-US" smtClean="0"/>
              <a:t>‹#›</a:t>
            </a:fld>
            <a:endParaRPr lang="en-US" dirty="0"/>
          </a:p>
        </p:txBody>
      </p:sp>
    </p:spTree>
    <p:extLst>
      <p:ext uri="{BB962C8B-B14F-4D97-AF65-F5344CB8AC3E}">
        <p14:creationId xmlns:p14="http://schemas.microsoft.com/office/powerpoint/2010/main" val="210754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7F06E9-C41C-4C70-88A1-5A759B91408D}"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B76B05-B6AA-4A22-844E-235DE14E82C0}" type="slidenum">
              <a:rPr lang="en-US" smtClean="0"/>
              <a:t>‹#›</a:t>
            </a:fld>
            <a:endParaRPr lang="en-US" dirty="0"/>
          </a:p>
        </p:txBody>
      </p:sp>
    </p:spTree>
    <p:extLst>
      <p:ext uri="{BB962C8B-B14F-4D97-AF65-F5344CB8AC3E}">
        <p14:creationId xmlns:p14="http://schemas.microsoft.com/office/powerpoint/2010/main" val="68572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7F06E9-C41C-4C70-88A1-5A759B91408D}" type="datetimeFigureOut">
              <a:rPr lang="en-US" smtClean="0"/>
              <a:t>4/9/2020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B76B05-B6AA-4A22-844E-235DE14E82C0}"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73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C589FC-D258-437D-B23C-C2A6698A955C}"/>
              </a:ext>
            </a:extLst>
          </p:cNvPr>
          <p:cNvSpPr>
            <a:spLocks noGrp="1"/>
          </p:cNvSpPr>
          <p:nvPr>
            <p:ph type="ctrTitle"/>
          </p:nvPr>
        </p:nvSpPr>
        <p:spPr>
          <a:xfrm>
            <a:off x="3836504" y="758952"/>
            <a:ext cx="7319175" cy="3566160"/>
          </a:xfrm>
        </p:spPr>
        <p:txBody>
          <a:bodyPr>
            <a:normAutofit/>
          </a:bodyPr>
          <a:lstStyle/>
          <a:p>
            <a:r>
              <a:rPr lang="en-US" dirty="0"/>
              <a:t>Home Sale Prices Analysis</a:t>
            </a:r>
          </a:p>
        </p:txBody>
      </p:sp>
      <p:sp>
        <p:nvSpPr>
          <p:cNvPr id="3" name="Subtitle 2">
            <a:extLst>
              <a:ext uri="{FF2B5EF4-FFF2-40B4-BE49-F238E27FC236}">
                <a16:creationId xmlns:a16="http://schemas.microsoft.com/office/drawing/2014/main" id="{3ADA36E5-28B4-4A63-9D18-66294E412396}"/>
              </a:ext>
            </a:extLst>
          </p:cNvPr>
          <p:cNvSpPr>
            <a:spLocks noGrp="1"/>
          </p:cNvSpPr>
          <p:nvPr>
            <p:ph type="subTitle" idx="1"/>
          </p:nvPr>
        </p:nvSpPr>
        <p:spPr>
          <a:xfrm>
            <a:off x="3836504" y="4455620"/>
            <a:ext cx="7321946" cy="1143000"/>
          </a:xfrm>
        </p:spPr>
        <p:txBody>
          <a:bodyPr>
            <a:normAutofit/>
          </a:bodyPr>
          <a:lstStyle/>
          <a:p>
            <a:r>
              <a:rPr lang="en-US" dirty="0"/>
              <a:t>Hayley Baek</a:t>
            </a:r>
          </a:p>
        </p:txBody>
      </p:sp>
      <p:pic>
        <p:nvPicPr>
          <p:cNvPr id="7" name="Graphic 6" descr="Suburban scene">
            <a:extLst>
              <a:ext uri="{FF2B5EF4-FFF2-40B4-BE49-F238E27FC236}">
                <a16:creationId xmlns:a16="http://schemas.microsoft.com/office/drawing/2014/main" id="{85A991D6-2464-40D3-8ED6-6364C16F8F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471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2277-830E-489E-AB27-3E78AC175565}"/>
              </a:ext>
            </a:extLst>
          </p:cNvPr>
          <p:cNvSpPr>
            <a:spLocks noGrp="1"/>
          </p:cNvSpPr>
          <p:nvPr>
            <p:ph type="title"/>
          </p:nvPr>
        </p:nvSpPr>
        <p:spPr/>
        <p:txBody>
          <a:bodyPr/>
          <a:lstStyle/>
          <a:p>
            <a:r>
              <a:rPr lang="en-US" dirty="0"/>
              <a:t>T-tests</a:t>
            </a:r>
          </a:p>
        </p:txBody>
      </p:sp>
      <p:sp>
        <p:nvSpPr>
          <p:cNvPr id="3" name="Content Placeholder 2">
            <a:extLst>
              <a:ext uri="{FF2B5EF4-FFF2-40B4-BE49-F238E27FC236}">
                <a16:creationId xmlns:a16="http://schemas.microsoft.com/office/drawing/2014/main" id="{D6A4E8A6-0F42-4EDB-B571-B86688BA57E2}"/>
              </a:ext>
            </a:extLst>
          </p:cNvPr>
          <p:cNvSpPr>
            <a:spLocks noGrp="1"/>
          </p:cNvSpPr>
          <p:nvPr>
            <p:ph idx="1"/>
          </p:nvPr>
        </p:nvSpPr>
        <p:spPr/>
        <p:txBody>
          <a:bodyPr/>
          <a:lstStyle/>
          <a:p>
            <a:r>
              <a:rPr lang="en-US" dirty="0"/>
              <a:t>Goal is to reject the null hypothesis</a:t>
            </a:r>
          </a:p>
          <a:p>
            <a:pPr lvl="1"/>
            <a:r>
              <a:rPr lang="en-US" dirty="0"/>
              <a:t>Ho = there is no significant difference in sale prices</a:t>
            </a:r>
          </a:p>
          <a:p>
            <a:pPr lvl="1"/>
            <a:r>
              <a:rPr lang="en-US" dirty="0"/>
              <a:t>Ha = there is a significant difference in sale prices</a:t>
            </a:r>
          </a:p>
          <a:p>
            <a:r>
              <a:rPr lang="en-US" dirty="0"/>
              <a:t>Prove that there is a significant difference in sale prices</a:t>
            </a:r>
          </a:p>
          <a:p>
            <a:r>
              <a:rPr lang="en-US" dirty="0"/>
              <a:t>If P value &lt; 0.05, then reject null hypothesis</a:t>
            </a:r>
          </a:p>
          <a:p>
            <a:r>
              <a:rPr lang="en-US" dirty="0"/>
              <a:t>95% confidence interval</a:t>
            </a:r>
          </a:p>
          <a:p>
            <a:endParaRPr lang="en-US" dirty="0"/>
          </a:p>
        </p:txBody>
      </p:sp>
    </p:spTree>
    <p:extLst>
      <p:ext uri="{BB962C8B-B14F-4D97-AF65-F5344CB8AC3E}">
        <p14:creationId xmlns:p14="http://schemas.microsoft.com/office/powerpoint/2010/main" val="18579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D3A6A-2955-479C-B4A1-6730FCB1A6F2}"/>
              </a:ext>
            </a:extLst>
          </p:cNvPr>
          <p:cNvSpPr>
            <a:spLocks noGrp="1"/>
          </p:cNvSpPr>
          <p:nvPr>
            <p:ph type="title"/>
          </p:nvPr>
        </p:nvSpPr>
        <p:spPr>
          <a:xfrm>
            <a:off x="7859485" y="634946"/>
            <a:ext cx="3690257" cy="1450757"/>
          </a:xfrm>
        </p:spPr>
        <p:txBody>
          <a:bodyPr>
            <a:normAutofit/>
          </a:bodyPr>
          <a:lstStyle/>
          <a:p>
            <a:r>
              <a:rPr lang="en-US" sz="4400" dirty="0"/>
              <a:t>1 Bathroom vs 2 Bathrooms</a:t>
            </a:r>
          </a:p>
        </p:txBody>
      </p:sp>
      <p:pic>
        <p:nvPicPr>
          <p:cNvPr id="4" name="Picture 3">
            <a:extLst>
              <a:ext uri="{FF2B5EF4-FFF2-40B4-BE49-F238E27FC236}">
                <a16:creationId xmlns:a16="http://schemas.microsoft.com/office/drawing/2014/main" id="{76EADDAE-5358-4A27-A4B7-5406F9F0EA80}"/>
              </a:ext>
            </a:extLst>
          </p:cNvPr>
          <p:cNvPicPr>
            <a:picLocks noChangeAspect="1"/>
          </p:cNvPicPr>
          <p:nvPr/>
        </p:nvPicPr>
        <p:blipFill>
          <a:blip r:embed="rId3"/>
          <a:stretch>
            <a:fillRect/>
          </a:stretch>
        </p:blipFill>
        <p:spPr>
          <a:xfrm>
            <a:off x="633999" y="1146197"/>
            <a:ext cx="6909801" cy="4302173"/>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5FB9CB-E749-4170-8E1B-4319FD066AAC}"/>
              </a:ext>
            </a:extLst>
          </p:cNvPr>
          <p:cNvSpPr>
            <a:spLocks noGrp="1"/>
          </p:cNvSpPr>
          <p:nvPr>
            <p:ph idx="1"/>
          </p:nvPr>
        </p:nvSpPr>
        <p:spPr>
          <a:xfrm>
            <a:off x="7859485" y="2198914"/>
            <a:ext cx="3690257" cy="3670180"/>
          </a:xfrm>
        </p:spPr>
        <p:txBody>
          <a:bodyPr>
            <a:normAutofit/>
          </a:bodyPr>
          <a:lstStyle/>
          <a:p>
            <a:r>
              <a:rPr lang="en-US" dirty="0"/>
              <a:t>Reject Ho at p = 6 x 10^-49</a:t>
            </a:r>
          </a:p>
          <a:p>
            <a:r>
              <a:rPr lang="en-US" dirty="0"/>
              <a:t>There is a significant difference in sale price between 1 and 2 bathrooms</a:t>
            </a:r>
          </a:p>
          <a:p>
            <a:r>
              <a:rPr lang="en-US" dirty="0"/>
              <a:t>Confidence intervals</a:t>
            </a:r>
          </a:p>
          <a:p>
            <a:pPr lvl="1"/>
            <a:r>
              <a:rPr lang="en-US" dirty="0"/>
              <a:t>1 bath: +/- 3689.84</a:t>
            </a:r>
          </a:p>
          <a:p>
            <a:pPr lvl="1"/>
            <a:r>
              <a:rPr lang="en-US" dirty="0"/>
              <a:t>2 bath: +/- 3856.25</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86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E3D77-D31E-4009-89F1-30ABD56C9BC3}"/>
              </a:ext>
            </a:extLst>
          </p:cNvPr>
          <p:cNvSpPr>
            <a:spLocks noGrp="1"/>
          </p:cNvSpPr>
          <p:nvPr>
            <p:ph type="title"/>
          </p:nvPr>
        </p:nvSpPr>
        <p:spPr>
          <a:xfrm>
            <a:off x="7859485" y="634946"/>
            <a:ext cx="3690257" cy="1450757"/>
          </a:xfrm>
        </p:spPr>
        <p:txBody>
          <a:bodyPr>
            <a:normAutofit/>
          </a:bodyPr>
          <a:lstStyle/>
          <a:p>
            <a:r>
              <a:rPr lang="en-US" sz="4400" dirty="0"/>
              <a:t>2 Bathrooms vs 3 Bathrooms</a:t>
            </a:r>
          </a:p>
        </p:txBody>
      </p:sp>
      <p:pic>
        <p:nvPicPr>
          <p:cNvPr id="4" name="Picture 3">
            <a:extLst>
              <a:ext uri="{FF2B5EF4-FFF2-40B4-BE49-F238E27FC236}">
                <a16:creationId xmlns:a16="http://schemas.microsoft.com/office/drawing/2014/main" id="{6AF96037-CB54-457F-B229-CF78B6623B51}"/>
              </a:ext>
            </a:extLst>
          </p:cNvPr>
          <p:cNvPicPr>
            <a:picLocks noChangeAspect="1"/>
          </p:cNvPicPr>
          <p:nvPr/>
        </p:nvPicPr>
        <p:blipFill>
          <a:blip r:embed="rId3"/>
          <a:stretch>
            <a:fillRect/>
          </a:stretch>
        </p:blipFill>
        <p:spPr>
          <a:xfrm>
            <a:off x="633999" y="1121976"/>
            <a:ext cx="6909801" cy="4350615"/>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81CE3A-332B-4A42-BEE5-963D2363B936}"/>
              </a:ext>
            </a:extLst>
          </p:cNvPr>
          <p:cNvSpPr>
            <a:spLocks noGrp="1"/>
          </p:cNvSpPr>
          <p:nvPr>
            <p:ph idx="1"/>
          </p:nvPr>
        </p:nvSpPr>
        <p:spPr>
          <a:xfrm>
            <a:off x="7859485" y="2198914"/>
            <a:ext cx="3690257" cy="3670180"/>
          </a:xfrm>
        </p:spPr>
        <p:txBody>
          <a:bodyPr>
            <a:normAutofit/>
          </a:bodyPr>
          <a:lstStyle/>
          <a:p>
            <a:r>
              <a:rPr lang="en-US" dirty="0"/>
              <a:t>Reject Ho at p = 6 x 10^-50</a:t>
            </a:r>
          </a:p>
          <a:p>
            <a:r>
              <a:rPr lang="en-US" dirty="0"/>
              <a:t>There is a significant difference in sale price between 2 and 3 bathrooms</a:t>
            </a:r>
          </a:p>
          <a:p>
            <a:r>
              <a:rPr lang="en-US" dirty="0"/>
              <a:t>Confidence intervals</a:t>
            </a:r>
          </a:p>
          <a:p>
            <a:pPr lvl="1"/>
            <a:r>
              <a:rPr lang="en-US" dirty="0"/>
              <a:t>2 bath: +/- 3854.95</a:t>
            </a:r>
          </a:p>
          <a:p>
            <a:pPr lvl="1"/>
            <a:r>
              <a:rPr lang="en-US" dirty="0"/>
              <a:t>3 bath: +/- 6017.20</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30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A546-7671-4FEC-8F7A-4421C245343F}"/>
              </a:ext>
            </a:extLst>
          </p:cNvPr>
          <p:cNvSpPr>
            <a:spLocks noGrp="1"/>
          </p:cNvSpPr>
          <p:nvPr>
            <p:ph type="title"/>
          </p:nvPr>
        </p:nvSpPr>
        <p:spPr>
          <a:xfrm>
            <a:off x="7859485" y="634946"/>
            <a:ext cx="3690257" cy="1450757"/>
          </a:xfrm>
        </p:spPr>
        <p:txBody>
          <a:bodyPr>
            <a:normAutofit/>
          </a:bodyPr>
          <a:lstStyle/>
          <a:p>
            <a:r>
              <a:rPr lang="en-US" sz="4400" dirty="0"/>
              <a:t>3 Bathroom vs 4 Bathrooms</a:t>
            </a:r>
          </a:p>
        </p:txBody>
      </p:sp>
      <p:pic>
        <p:nvPicPr>
          <p:cNvPr id="4" name="Picture 3">
            <a:extLst>
              <a:ext uri="{FF2B5EF4-FFF2-40B4-BE49-F238E27FC236}">
                <a16:creationId xmlns:a16="http://schemas.microsoft.com/office/drawing/2014/main" id="{6CA05900-8C72-40D0-A660-FB3F65C984DC}"/>
              </a:ext>
            </a:extLst>
          </p:cNvPr>
          <p:cNvPicPr>
            <a:picLocks noChangeAspect="1"/>
          </p:cNvPicPr>
          <p:nvPr/>
        </p:nvPicPr>
        <p:blipFill>
          <a:blip r:embed="rId3"/>
          <a:stretch>
            <a:fillRect/>
          </a:stretch>
        </p:blipFill>
        <p:spPr>
          <a:xfrm>
            <a:off x="633999" y="1027038"/>
            <a:ext cx="6909801" cy="454049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7F1659-9F7A-40C9-950D-B01934769973}"/>
              </a:ext>
            </a:extLst>
          </p:cNvPr>
          <p:cNvSpPr>
            <a:spLocks noGrp="1"/>
          </p:cNvSpPr>
          <p:nvPr>
            <p:ph idx="1"/>
          </p:nvPr>
        </p:nvSpPr>
        <p:spPr>
          <a:xfrm>
            <a:off x="7859485" y="2198914"/>
            <a:ext cx="3690257" cy="3670180"/>
          </a:xfrm>
        </p:spPr>
        <p:txBody>
          <a:bodyPr>
            <a:normAutofit/>
          </a:bodyPr>
          <a:lstStyle/>
          <a:p>
            <a:r>
              <a:rPr lang="en-US" dirty="0"/>
              <a:t>Reject Ho at p = 1 x 10^-10</a:t>
            </a:r>
          </a:p>
          <a:p>
            <a:r>
              <a:rPr lang="en-US" dirty="0"/>
              <a:t>There is a significant difference in sale price between 3 and 4 bathrooms</a:t>
            </a:r>
          </a:p>
          <a:p>
            <a:r>
              <a:rPr lang="en-US" dirty="0"/>
              <a:t>Confidence intervals</a:t>
            </a:r>
          </a:p>
          <a:p>
            <a:pPr lvl="1"/>
            <a:r>
              <a:rPr lang="en-US" dirty="0"/>
              <a:t>3 bath: +/- 6039.13</a:t>
            </a:r>
          </a:p>
          <a:p>
            <a:pPr lvl="1"/>
            <a:r>
              <a:rPr lang="en-US" dirty="0"/>
              <a:t>4 bath: +/- 13,944.79</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6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D415A-DB8B-41CF-802D-E4FE7078DEA6}"/>
              </a:ext>
            </a:extLst>
          </p:cNvPr>
          <p:cNvSpPr>
            <a:spLocks noGrp="1"/>
          </p:cNvSpPr>
          <p:nvPr>
            <p:ph type="title"/>
          </p:nvPr>
        </p:nvSpPr>
        <p:spPr>
          <a:xfrm>
            <a:off x="7859485" y="634946"/>
            <a:ext cx="3690257" cy="1450757"/>
          </a:xfrm>
        </p:spPr>
        <p:txBody>
          <a:bodyPr>
            <a:normAutofit/>
          </a:bodyPr>
          <a:lstStyle/>
          <a:p>
            <a:r>
              <a:rPr lang="en-US" sz="4400" dirty="0"/>
              <a:t>4 Bathrooms vs </a:t>
            </a:r>
            <a:br>
              <a:rPr lang="en-US" sz="4400" dirty="0"/>
            </a:br>
            <a:r>
              <a:rPr lang="en-US" sz="4400" dirty="0"/>
              <a:t>5+ Bathrooms</a:t>
            </a:r>
          </a:p>
        </p:txBody>
      </p:sp>
      <p:pic>
        <p:nvPicPr>
          <p:cNvPr id="4" name="Picture 3">
            <a:extLst>
              <a:ext uri="{FF2B5EF4-FFF2-40B4-BE49-F238E27FC236}">
                <a16:creationId xmlns:a16="http://schemas.microsoft.com/office/drawing/2014/main" id="{58BAB566-AB75-4E86-9987-701DD2BF6EA9}"/>
              </a:ext>
            </a:extLst>
          </p:cNvPr>
          <p:cNvPicPr>
            <a:picLocks noChangeAspect="1"/>
          </p:cNvPicPr>
          <p:nvPr/>
        </p:nvPicPr>
        <p:blipFill>
          <a:blip r:embed="rId3"/>
          <a:stretch>
            <a:fillRect/>
          </a:stretch>
        </p:blipFill>
        <p:spPr>
          <a:xfrm>
            <a:off x="633999" y="1068316"/>
            <a:ext cx="6909801" cy="4457935"/>
          </a:xfrm>
          <a:prstGeom prst="rect">
            <a:avLst/>
          </a:prstGeom>
        </p:spPr>
      </p:pic>
      <p:cxnSp>
        <p:nvCxnSpPr>
          <p:cNvPr id="22"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CA0925-80B9-4F17-BE1C-D263D594EAA3}"/>
              </a:ext>
            </a:extLst>
          </p:cNvPr>
          <p:cNvSpPr>
            <a:spLocks noGrp="1"/>
          </p:cNvSpPr>
          <p:nvPr>
            <p:ph idx="1"/>
          </p:nvPr>
        </p:nvSpPr>
        <p:spPr>
          <a:xfrm>
            <a:off x="7859485" y="2198914"/>
            <a:ext cx="3690257" cy="3670180"/>
          </a:xfrm>
        </p:spPr>
        <p:txBody>
          <a:bodyPr>
            <a:normAutofit/>
          </a:bodyPr>
          <a:lstStyle/>
          <a:p>
            <a:r>
              <a:rPr lang="en-US" dirty="0"/>
              <a:t>Fail to reject Ho at p = 0.17 (&gt;0.05)</a:t>
            </a:r>
          </a:p>
          <a:p>
            <a:r>
              <a:rPr lang="en-US" dirty="0"/>
              <a:t>There is no significant difference in sale price between 4 and 5+ bathrooms</a:t>
            </a:r>
          </a:p>
          <a:p>
            <a:r>
              <a:rPr lang="en-US" dirty="0"/>
              <a:t>Confidence intervals</a:t>
            </a:r>
          </a:p>
          <a:p>
            <a:pPr lvl="1"/>
            <a:r>
              <a:rPr lang="en-US" dirty="0"/>
              <a:t>4 bath: +/- 15,772.19</a:t>
            </a:r>
          </a:p>
          <a:p>
            <a:pPr lvl="1"/>
            <a:r>
              <a:rPr lang="en-US" dirty="0"/>
              <a:t>5 or more bath: +/- 163,931.39</a:t>
            </a:r>
          </a:p>
        </p:txBody>
      </p:sp>
      <p:sp>
        <p:nvSpPr>
          <p:cNvPr id="24"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037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E7B5F-2866-4CBD-9A2A-3543337329CF}"/>
              </a:ext>
            </a:extLst>
          </p:cNvPr>
          <p:cNvSpPr>
            <a:spLocks noGrp="1"/>
          </p:cNvSpPr>
          <p:nvPr>
            <p:ph type="title"/>
          </p:nvPr>
        </p:nvSpPr>
        <p:spPr>
          <a:xfrm>
            <a:off x="7859485" y="634946"/>
            <a:ext cx="3690257" cy="1450757"/>
          </a:xfrm>
        </p:spPr>
        <p:txBody>
          <a:bodyPr>
            <a:normAutofit/>
          </a:bodyPr>
          <a:lstStyle/>
          <a:p>
            <a:r>
              <a:rPr lang="en-US" dirty="0"/>
              <a:t>Takeaway</a:t>
            </a:r>
          </a:p>
        </p:txBody>
      </p:sp>
      <p:pic>
        <p:nvPicPr>
          <p:cNvPr id="4" name="Picture 3">
            <a:extLst>
              <a:ext uri="{FF2B5EF4-FFF2-40B4-BE49-F238E27FC236}">
                <a16:creationId xmlns:a16="http://schemas.microsoft.com/office/drawing/2014/main" id="{71BC9BB7-7D1C-47F5-AB92-664364E48097}"/>
              </a:ext>
            </a:extLst>
          </p:cNvPr>
          <p:cNvPicPr>
            <a:picLocks noChangeAspect="1"/>
          </p:cNvPicPr>
          <p:nvPr/>
        </p:nvPicPr>
        <p:blipFill>
          <a:blip r:embed="rId3"/>
          <a:stretch>
            <a:fillRect/>
          </a:stretch>
        </p:blipFill>
        <p:spPr>
          <a:xfrm>
            <a:off x="633999" y="1220668"/>
            <a:ext cx="6909801" cy="4153232"/>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32424C-B194-4B4F-B322-50F911EB92C2}"/>
              </a:ext>
            </a:extLst>
          </p:cNvPr>
          <p:cNvSpPr>
            <a:spLocks noGrp="1"/>
          </p:cNvSpPr>
          <p:nvPr>
            <p:ph idx="1"/>
          </p:nvPr>
        </p:nvSpPr>
        <p:spPr>
          <a:xfrm>
            <a:off x="7859485" y="2198914"/>
            <a:ext cx="3690257" cy="3670180"/>
          </a:xfrm>
        </p:spPr>
        <p:txBody>
          <a:bodyPr>
            <a:normAutofit/>
          </a:bodyPr>
          <a:lstStyle/>
          <a:p>
            <a:r>
              <a:rPr lang="en-US" dirty="0"/>
              <a:t>Rejected null hypothesis for t-tests for 1-4 total bathrooms affecting sales prices</a:t>
            </a:r>
          </a:p>
          <a:p>
            <a:r>
              <a:rPr lang="en-US" dirty="0"/>
              <a:t># of bathrooms statistically significant differences in sales prices for houses having 1-4 bathrooms</a:t>
            </a:r>
          </a:p>
          <a:p>
            <a:r>
              <a:rPr lang="en-US" dirty="0"/>
              <a:t>Should invest in houses with more bathrooms for larger returns on sale prices</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63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C02E-841A-4691-95C4-E3657783AC50}"/>
              </a:ext>
            </a:extLst>
          </p:cNvPr>
          <p:cNvSpPr>
            <a:spLocks noGrp="1"/>
          </p:cNvSpPr>
          <p:nvPr>
            <p:ph type="title"/>
          </p:nvPr>
        </p:nvSpPr>
        <p:spPr/>
        <p:txBody>
          <a:bodyPr/>
          <a:lstStyle/>
          <a:p>
            <a:r>
              <a:rPr lang="en-US"/>
              <a:t>Bathroom Factor on Sale Price</a:t>
            </a:r>
            <a:endParaRPr lang="en-US" dirty="0"/>
          </a:p>
        </p:txBody>
      </p:sp>
      <p:sp>
        <p:nvSpPr>
          <p:cNvPr id="3" name="Content Placeholder 2">
            <a:extLst>
              <a:ext uri="{FF2B5EF4-FFF2-40B4-BE49-F238E27FC236}">
                <a16:creationId xmlns:a16="http://schemas.microsoft.com/office/drawing/2014/main" id="{2ADD2F16-D112-4774-A207-6D487ED27872}"/>
              </a:ext>
            </a:extLst>
          </p:cNvPr>
          <p:cNvSpPr>
            <a:spLocks noGrp="1"/>
          </p:cNvSpPr>
          <p:nvPr>
            <p:ph idx="1"/>
          </p:nvPr>
        </p:nvSpPr>
        <p:spPr/>
        <p:txBody>
          <a:bodyPr/>
          <a:lstStyle/>
          <a:p>
            <a:r>
              <a:rPr lang="en-US" dirty="0"/>
              <a:t>Each house has between 1-6 total bathrooms</a:t>
            </a:r>
          </a:p>
          <a:p>
            <a:r>
              <a:rPr lang="en-US" dirty="0"/>
              <a:t>Number of bathrooms</a:t>
            </a:r>
          </a:p>
          <a:p>
            <a:pPr lvl="1"/>
            <a:r>
              <a:rPr lang="en-US" dirty="0"/>
              <a:t>Two types: full and half</a:t>
            </a:r>
          </a:p>
          <a:p>
            <a:pPr lvl="1"/>
            <a:r>
              <a:rPr lang="en-US" dirty="0"/>
              <a:t>Two locations: above ground and basement</a:t>
            </a:r>
          </a:p>
          <a:p>
            <a:r>
              <a:rPr lang="en-US" dirty="0"/>
              <a:t>Bathrooms are a necessity</a:t>
            </a:r>
          </a:p>
          <a:p>
            <a:r>
              <a:rPr lang="en-US" dirty="0"/>
              <a:t>Willingness to pay for more bathrooms</a:t>
            </a:r>
          </a:p>
          <a:p>
            <a:endParaRPr lang="en-US" dirty="0"/>
          </a:p>
        </p:txBody>
      </p:sp>
    </p:spTree>
    <p:extLst>
      <p:ext uri="{BB962C8B-B14F-4D97-AF65-F5344CB8AC3E}">
        <p14:creationId xmlns:p14="http://schemas.microsoft.com/office/powerpoint/2010/main" val="409806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EB9-ABD1-46FB-BBCE-0065CBC7193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B7ED439-07FC-4154-A821-14CA169833E8}"/>
              </a:ext>
            </a:extLst>
          </p:cNvPr>
          <p:cNvSpPr>
            <a:spLocks noGrp="1"/>
          </p:cNvSpPr>
          <p:nvPr>
            <p:ph idx="1"/>
          </p:nvPr>
        </p:nvSpPr>
        <p:spPr/>
        <p:txBody>
          <a:bodyPr/>
          <a:lstStyle/>
          <a:p>
            <a:r>
              <a:rPr lang="en-US" dirty="0"/>
              <a:t>Bathroom and sale price data extracted from sale history</a:t>
            </a:r>
          </a:p>
          <a:p>
            <a:r>
              <a:rPr lang="en-US" dirty="0"/>
              <a:t>Total Bathrooms = Basement full bathroom + Basement half bathroom + Above ground full bathroom + Above ground half bathroom</a:t>
            </a:r>
          </a:p>
          <a:p>
            <a:r>
              <a:rPr lang="en-US" dirty="0"/>
              <a:t>Each house has between 1 and 6 total bathrooms</a:t>
            </a:r>
          </a:p>
        </p:txBody>
      </p:sp>
    </p:spTree>
    <p:extLst>
      <p:ext uri="{BB962C8B-B14F-4D97-AF65-F5344CB8AC3E}">
        <p14:creationId xmlns:p14="http://schemas.microsoft.com/office/powerpoint/2010/main" val="336778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14DCA-27B2-4FFB-A6D0-DF2304A6A03B}"/>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3400"/>
              <a:t>Normal Distribution Across Groups</a:t>
            </a:r>
          </a:p>
        </p:txBody>
      </p:sp>
      <p:pic>
        <p:nvPicPr>
          <p:cNvPr id="7" name="Picture 6">
            <a:extLst>
              <a:ext uri="{FF2B5EF4-FFF2-40B4-BE49-F238E27FC236}">
                <a16:creationId xmlns:a16="http://schemas.microsoft.com/office/drawing/2014/main" id="{A223D090-F0BF-4D12-A544-687BE6471540}"/>
              </a:ext>
            </a:extLst>
          </p:cNvPr>
          <p:cNvPicPr>
            <a:picLocks noChangeAspect="1"/>
          </p:cNvPicPr>
          <p:nvPr/>
        </p:nvPicPr>
        <p:blipFill>
          <a:blip r:embed="rId3"/>
          <a:stretch>
            <a:fillRect/>
          </a:stretch>
        </p:blipFill>
        <p:spPr>
          <a:xfrm>
            <a:off x="633999" y="1224343"/>
            <a:ext cx="6909801" cy="4145881"/>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F50087-6956-4D92-8941-11B641607C5C}"/>
              </a:ext>
            </a:extLst>
          </p:cNvPr>
          <p:cNvSpPr>
            <a:spLocks noGrp="1"/>
          </p:cNvSpPr>
          <p:nvPr>
            <p:ph idx="1"/>
          </p:nvPr>
        </p:nvSpPr>
        <p:spPr>
          <a:xfrm>
            <a:off x="7859485" y="2198914"/>
            <a:ext cx="3690257" cy="3670180"/>
          </a:xfrm>
        </p:spPr>
        <p:txBody>
          <a:bodyPr vert="horz" lIns="91440" tIns="45720" rIns="91440" bIns="45720" rtlCol="0">
            <a:normAutofit/>
          </a:bodyPr>
          <a:lstStyle/>
          <a:p>
            <a:pPr marL="0" indent="0">
              <a:buNone/>
            </a:pPr>
            <a:r>
              <a:rPr lang="en-US" spc="200" dirty="0"/>
              <a:t>Sale Price for all sales is a skewed normal distribution</a:t>
            </a:r>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119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2A42D-0B98-4BA8-B7FA-D907212CC0B8}"/>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Normal Distribution Across Groups</a:t>
            </a:r>
          </a:p>
        </p:txBody>
      </p:sp>
      <p:sp>
        <p:nvSpPr>
          <p:cNvPr id="3" name="Content Placeholder 2">
            <a:extLst>
              <a:ext uri="{FF2B5EF4-FFF2-40B4-BE49-F238E27FC236}">
                <a16:creationId xmlns:a16="http://schemas.microsoft.com/office/drawing/2014/main" id="{16467342-7A3A-4F7E-AEE6-28F937B67BAA}"/>
              </a:ext>
            </a:extLst>
          </p:cNvPr>
          <p:cNvSpPr>
            <a:spLocks noGrp="1"/>
          </p:cNvSpPr>
          <p:nvPr>
            <p:ph idx="1"/>
          </p:nvPr>
        </p:nvSpPr>
        <p:spPr>
          <a:xfrm>
            <a:off x="633999" y="5727515"/>
            <a:ext cx="10925101" cy="515477"/>
          </a:xfrm>
        </p:spPr>
        <p:txBody>
          <a:bodyPr vert="horz" lIns="91440" tIns="45720" rIns="91440" bIns="45720" rtlCol="0">
            <a:normAutofit/>
          </a:bodyPr>
          <a:lstStyle/>
          <a:p>
            <a:pPr marL="0" indent="0">
              <a:buNone/>
            </a:pPr>
            <a:r>
              <a:rPr lang="en-US" sz="1600" cap="all" spc="200">
                <a:solidFill>
                  <a:schemeClr val="tx1">
                    <a:lumMod val="85000"/>
                    <a:lumOff val="15000"/>
                  </a:schemeClr>
                </a:solidFill>
                <a:latin typeface="+mj-lt"/>
              </a:rPr>
              <a:t>Houses with only 1 bathroom or only 2 bathrooms follow a skewed normal distribution</a:t>
            </a:r>
          </a:p>
        </p:txBody>
      </p:sp>
      <p:pic>
        <p:nvPicPr>
          <p:cNvPr id="6" name="Picture 5">
            <a:extLst>
              <a:ext uri="{FF2B5EF4-FFF2-40B4-BE49-F238E27FC236}">
                <a16:creationId xmlns:a16="http://schemas.microsoft.com/office/drawing/2014/main" id="{114991F3-4331-40FC-A9E2-76CDB009200F}"/>
              </a:ext>
            </a:extLst>
          </p:cNvPr>
          <p:cNvPicPr>
            <a:picLocks noChangeAspect="1"/>
          </p:cNvPicPr>
          <p:nvPr/>
        </p:nvPicPr>
        <p:blipFill>
          <a:blip r:embed="rId3"/>
          <a:stretch>
            <a:fillRect/>
          </a:stretch>
        </p:blipFill>
        <p:spPr>
          <a:xfrm>
            <a:off x="635457" y="898531"/>
            <a:ext cx="5131653" cy="3085833"/>
          </a:xfrm>
          <a:prstGeom prst="rect">
            <a:avLst/>
          </a:prstGeom>
        </p:spPr>
      </p:pic>
      <p:sp>
        <p:nvSpPr>
          <p:cNvPr id="64" name="Rectangle 6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7825142-59CF-4C24-B1C6-7960FA203A58}"/>
              </a:ext>
            </a:extLst>
          </p:cNvPr>
          <p:cNvPicPr>
            <a:picLocks noChangeAspect="1"/>
          </p:cNvPicPr>
          <p:nvPr/>
        </p:nvPicPr>
        <p:blipFill>
          <a:blip r:embed="rId4"/>
          <a:stretch>
            <a:fillRect/>
          </a:stretch>
        </p:blipFill>
        <p:spPr>
          <a:xfrm>
            <a:off x="6424891" y="902581"/>
            <a:ext cx="5118182" cy="3077733"/>
          </a:xfrm>
          <a:prstGeom prst="rect">
            <a:avLst/>
          </a:prstGeom>
        </p:spPr>
      </p:pic>
      <p:cxnSp>
        <p:nvCxnSpPr>
          <p:cNvPr id="66" name="Straight Connector 6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395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9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92">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8D8EA-467B-4612-9732-F1286D5AEEF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Normal Distribution Across Groups</a:t>
            </a:r>
          </a:p>
        </p:txBody>
      </p:sp>
      <p:sp>
        <p:nvSpPr>
          <p:cNvPr id="3" name="Content Placeholder 2">
            <a:extLst>
              <a:ext uri="{FF2B5EF4-FFF2-40B4-BE49-F238E27FC236}">
                <a16:creationId xmlns:a16="http://schemas.microsoft.com/office/drawing/2014/main" id="{19BC6667-A9FD-45CE-9E4A-0D2A5B5BE21C}"/>
              </a:ext>
            </a:extLst>
          </p:cNvPr>
          <p:cNvSpPr>
            <a:spLocks noGrp="1"/>
          </p:cNvSpPr>
          <p:nvPr>
            <p:ph idx="1"/>
          </p:nvPr>
        </p:nvSpPr>
        <p:spPr>
          <a:xfrm>
            <a:off x="633999" y="5727515"/>
            <a:ext cx="10925101" cy="515477"/>
          </a:xfrm>
        </p:spPr>
        <p:txBody>
          <a:bodyPr vert="horz" lIns="91440" tIns="45720" rIns="91440" bIns="45720" rtlCol="0">
            <a:normAutofit/>
          </a:bodyPr>
          <a:lstStyle/>
          <a:p>
            <a:pPr marL="0" indent="0">
              <a:buNone/>
            </a:pPr>
            <a:r>
              <a:rPr lang="en-US" sz="1700" cap="all" spc="200">
                <a:solidFill>
                  <a:schemeClr val="tx1">
                    <a:lumMod val="85000"/>
                    <a:lumOff val="15000"/>
                  </a:schemeClr>
                </a:solidFill>
                <a:latin typeface="+mj-lt"/>
              </a:rPr>
              <a:t>Houses with 3 bathrooms or 4 bathrooms follow a skewed normal distribution</a:t>
            </a:r>
          </a:p>
        </p:txBody>
      </p:sp>
      <p:pic>
        <p:nvPicPr>
          <p:cNvPr id="8" name="Picture 7">
            <a:extLst>
              <a:ext uri="{FF2B5EF4-FFF2-40B4-BE49-F238E27FC236}">
                <a16:creationId xmlns:a16="http://schemas.microsoft.com/office/drawing/2014/main" id="{0D1E1389-6995-4810-9E21-BF28B32EBB23}"/>
              </a:ext>
            </a:extLst>
          </p:cNvPr>
          <p:cNvPicPr>
            <a:picLocks noChangeAspect="1"/>
          </p:cNvPicPr>
          <p:nvPr/>
        </p:nvPicPr>
        <p:blipFill>
          <a:blip r:embed="rId3"/>
          <a:stretch>
            <a:fillRect/>
          </a:stretch>
        </p:blipFill>
        <p:spPr>
          <a:xfrm>
            <a:off x="6427447" y="900105"/>
            <a:ext cx="5131653" cy="3085833"/>
          </a:xfrm>
          <a:prstGeom prst="rect">
            <a:avLst/>
          </a:prstGeom>
        </p:spPr>
      </p:pic>
      <p:sp>
        <p:nvSpPr>
          <p:cNvPr id="95" name="Rectangle 94">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B7228A-7F0B-40E2-A280-CC5DDA6D98FB}"/>
              </a:ext>
            </a:extLst>
          </p:cNvPr>
          <p:cNvPicPr>
            <a:picLocks noChangeAspect="1"/>
          </p:cNvPicPr>
          <p:nvPr/>
        </p:nvPicPr>
        <p:blipFill>
          <a:blip r:embed="rId4"/>
          <a:stretch>
            <a:fillRect/>
          </a:stretch>
        </p:blipFill>
        <p:spPr>
          <a:xfrm>
            <a:off x="632900" y="886968"/>
            <a:ext cx="5118182" cy="3077733"/>
          </a:xfrm>
          <a:prstGeom prst="rect">
            <a:avLst/>
          </a:prstGeom>
        </p:spPr>
      </p:pic>
      <p:cxnSp>
        <p:nvCxnSpPr>
          <p:cNvPr id="97" name="Straight Connector 96">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281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9A0CE-BC9D-4C0A-82F7-DD01DE9F7FA0}"/>
              </a:ext>
            </a:extLst>
          </p:cNvPr>
          <p:cNvSpPr>
            <a:spLocks noGrp="1"/>
          </p:cNvSpPr>
          <p:nvPr>
            <p:ph type="title"/>
          </p:nvPr>
        </p:nvSpPr>
        <p:spPr>
          <a:xfrm>
            <a:off x="7859485" y="634946"/>
            <a:ext cx="3690257" cy="1450757"/>
          </a:xfrm>
        </p:spPr>
        <p:txBody>
          <a:bodyPr>
            <a:normAutofit/>
          </a:bodyPr>
          <a:lstStyle/>
          <a:p>
            <a:r>
              <a:rPr lang="en-US" sz="3400"/>
              <a:t>Normal Distribution Across Groups</a:t>
            </a:r>
          </a:p>
        </p:txBody>
      </p:sp>
      <p:pic>
        <p:nvPicPr>
          <p:cNvPr id="6" name="Picture 5">
            <a:extLst>
              <a:ext uri="{FF2B5EF4-FFF2-40B4-BE49-F238E27FC236}">
                <a16:creationId xmlns:a16="http://schemas.microsoft.com/office/drawing/2014/main" id="{D7453D94-C3B5-409F-B650-FFB8C403014E}"/>
              </a:ext>
            </a:extLst>
          </p:cNvPr>
          <p:cNvPicPr>
            <a:picLocks noChangeAspect="1"/>
          </p:cNvPicPr>
          <p:nvPr/>
        </p:nvPicPr>
        <p:blipFill>
          <a:blip r:embed="rId3"/>
          <a:stretch>
            <a:fillRect/>
          </a:stretch>
        </p:blipFill>
        <p:spPr>
          <a:xfrm>
            <a:off x="633999" y="1219737"/>
            <a:ext cx="6909801" cy="4155093"/>
          </a:xfrm>
          <a:prstGeom prst="rect">
            <a:avLst/>
          </a:prstGeom>
        </p:spPr>
      </p:pic>
      <p:cxnSp>
        <p:nvCxnSpPr>
          <p:cNvPr id="2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5431F0-8CCF-44C1-B208-D02E3B986614}"/>
              </a:ext>
            </a:extLst>
          </p:cNvPr>
          <p:cNvSpPr>
            <a:spLocks noGrp="1"/>
          </p:cNvSpPr>
          <p:nvPr>
            <p:ph idx="1"/>
          </p:nvPr>
        </p:nvSpPr>
        <p:spPr>
          <a:xfrm>
            <a:off x="7859485" y="2198914"/>
            <a:ext cx="3690257" cy="3670180"/>
          </a:xfrm>
        </p:spPr>
        <p:txBody>
          <a:bodyPr>
            <a:normAutofit/>
          </a:bodyPr>
          <a:lstStyle/>
          <a:p>
            <a:r>
              <a:rPr lang="en-US" dirty="0"/>
              <a:t>Houses with 5+ bathrooms comparatively very small sample size</a:t>
            </a:r>
          </a:p>
          <a:p>
            <a:r>
              <a:rPr lang="en-US" dirty="0"/>
              <a:t>Group does not seem to approximate towards a normal distribution</a:t>
            </a:r>
          </a:p>
        </p:txBody>
      </p:sp>
      <p:sp>
        <p:nvSpPr>
          <p:cNvPr id="2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73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7EF-3BA9-4426-A95E-26E7990D6F4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61AE915C-8139-4DEA-8F66-344A716F562F}"/>
              </a:ext>
            </a:extLst>
          </p:cNvPr>
          <p:cNvSpPr>
            <a:spLocks noGrp="1"/>
          </p:cNvSpPr>
          <p:nvPr>
            <p:ph idx="1"/>
          </p:nvPr>
        </p:nvSpPr>
        <p:spPr/>
        <p:txBody>
          <a:bodyPr/>
          <a:lstStyle/>
          <a:p>
            <a:r>
              <a:rPr lang="en-US" dirty="0"/>
              <a:t>Does the number of bathrooms significantly affect the sale price?</a:t>
            </a:r>
          </a:p>
          <a:p>
            <a:endParaRPr lang="en-US" dirty="0"/>
          </a:p>
          <a:p>
            <a:r>
              <a:rPr lang="en-US" dirty="0"/>
              <a:t>Ho: # of bathrooms does not significantly affect sale price</a:t>
            </a:r>
          </a:p>
          <a:p>
            <a:r>
              <a:rPr lang="en-US" dirty="0"/>
              <a:t>Ha: # of bathrooms does significantly affect sale price</a:t>
            </a:r>
          </a:p>
        </p:txBody>
      </p:sp>
    </p:spTree>
    <p:extLst>
      <p:ext uri="{BB962C8B-B14F-4D97-AF65-F5344CB8AC3E}">
        <p14:creationId xmlns:p14="http://schemas.microsoft.com/office/powerpoint/2010/main" val="5550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47D6-8D38-45A8-BAFD-11E12CFE72AC}"/>
              </a:ext>
            </a:extLst>
          </p:cNvPr>
          <p:cNvSpPr>
            <a:spLocks noGrp="1"/>
          </p:cNvSpPr>
          <p:nvPr>
            <p:ph type="title"/>
          </p:nvPr>
        </p:nvSpPr>
        <p:spPr/>
        <p:txBody>
          <a:bodyPr/>
          <a:lstStyle/>
          <a:p>
            <a:r>
              <a:rPr lang="en-US" dirty="0"/>
              <a:t>Testing the Hypothesis</a:t>
            </a:r>
          </a:p>
        </p:txBody>
      </p:sp>
      <p:sp>
        <p:nvSpPr>
          <p:cNvPr id="3" name="Content Placeholder 2">
            <a:extLst>
              <a:ext uri="{FF2B5EF4-FFF2-40B4-BE49-F238E27FC236}">
                <a16:creationId xmlns:a16="http://schemas.microsoft.com/office/drawing/2014/main" id="{35937B1B-4594-4E96-8B8E-6C07A56180E5}"/>
              </a:ext>
            </a:extLst>
          </p:cNvPr>
          <p:cNvSpPr>
            <a:spLocks noGrp="1"/>
          </p:cNvSpPr>
          <p:nvPr>
            <p:ph idx="1"/>
          </p:nvPr>
        </p:nvSpPr>
        <p:spPr/>
        <p:txBody>
          <a:bodyPr/>
          <a:lstStyle/>
          <a:p>
            <a:r>
              <a:rPr lang="en-US" dirty="0"/>
              <a:t>Hypothesis will be tested between different numbers of bathrooms and their sale prices for statistically significant differences</a:t>
            </a:r>
          </a:p>
          <a:p>
            <a:pPr lvl="1"/>
            <a:r>
              <a:rPr lang="en-US" dirty="0"/>
              <a:t>1 bathroom vs 2 bathrooms</a:t>
            </a:r>
          </a:p>
          <a:p>
            <a:pPr lvl="1"/>
            <a:r>
              <a:rPr lang="en-US" dirty="0"/>
              <a:t>2 bathrooms vs 3 bathrooms</a:t>
            </a:r>
          </a:p>
          <a:p>
            <a:pPr lvl="1"/>
            <a:r>
              <a:rPr lang="en-US" dirty="0"/>
              <a:t>3 bathrooms vs 4 bathrooms</a:t>
            </a:r>
          </a:p>
          <a:p>
            <a:pPr lvl="1"/>
            <a:r>
              <a:rPr lang="en-US" dirty="0"/>
              <a:t>4 bathrooms vs 5 or more bathrooms</a:t>
            </a:r>
          </a:p>
          <a:p>
            <a:r>
              <a:rPr lang="en-US" dirty="0"/>
              <a:t>Conduct 4 separate t-tests</a:t>
            </a:r>
          </a:p>
          <a:p>
            <a:endParaRPr lang="en-US" dirty="0"/>
          </a:p>
        </p:txBody>
      </p:sp>
    </p:spTree>
    <p:extLst>
      <p:ext uri="{BB962C8B-B14F-4D97-AF65-F5344CB8AC3E}">
        <p14:creationId xmlns:p14="http://schemas.microsoft.com/office/powerpoint/2010/main" val="405570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2012</Words>
  <Application>Microsoft Office PowerPoint</Application>
  <PresentationFormat>Widescreen</PresentationFormat>
  <Paragraphs>134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Home Sale Prices Analysis</vt:lpstr>
      <vt:lpstr>Bathroom Factor on Sale Price</vt:lpstr>
      <vt:lpstr>Data</vt:lpstr>
      <vt:lpstr>Normal Distribution Across Groups</vt:lpstr>
      <vt:lpstr>Normal Distribution Across Groups</vt:lpstr>
      <vt:lpstr>Normal Distribution Across Groups</vt:lpstr>
      <vt:lpstr>Normal Distribution Across Groups</vt:lpstr>
      <vt:lpstr>Hypothesis</vt:lpstr>
      <vt:lpstr>Testing the Hypothesis</vt:lpstr>
      <vt:lpstr>T-tests</vt:lpstr>
      <vt:lpstr>1 Bathroom vs 2 Bathrooms</vt:lpstr>
      <vt:lpstr>2 Bathrooms vs 3 Bathrooms</vt:lpstr>
      <vt:lpstr>3 Bathroom vs 4 Bathrooms</vt:lpstr>
      <vt:lpstr>4 Bathrooms vs  5+ Bathrooms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Sale Prices Analysis</dc:title>
  <dc:creator>Hayley Baek</dc:creator>
  <cp:lastModifiedBy>Hayley Baek</cp:lastModifiedBy>
  <cp:revision>5</cp:revision>
  <dcterms:created xsi:type="dcterms:W3CDTF">2020-04-10T17:08:15Z</dcterms:created>
  <dcterms:modified xsi:type="dcterms:W3CDTF">2020-04-10T18:45:04Z</dcterms:modified>
</cp:coreProperties>
</file>