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64" r:id="rId1"/>
  </p:sldMasterIdLst>
  <p:notesMasterIdLst>
    <p:notesMasterId r:id="rId22"/>
  </p:notesMasterIdLst>
  <p:sldIdLst>
    <p:sldId id="256" r:id="rId2"/>
    <p:sldId id="259" r:id="rId3"/>
    <p:sldId id="290" r:id="rId4"/>
    <p:sldId id="269" r:id="rId5"/>
    <p:sldId id="282" r:id="rId6"/>
    <p:sldId id="283" r:id="rId7"/>
    <p:sldId id="284" r:id="rId8"/>
    <p:sldId id="285" r:id="rId9"/>
    <p:sldId id="286" r:id="rId10"/>
    <p:sldId id="268" r:id="rId11"/>
    <p:sldId id="275" r:id="rId12"/>
    <p:sldId id="263" r:id="rId13"/>
    <p:sldId id="276" r:id="rId14"/>
    <p:sldId id="287" r:id="rId15"/>
    <p:sldId id="277" r:id="rId16"/>
    <p:sldId id="279" r:id="rId17"/>
    <p:sldId id="278" r:id="rId18"/>
    <p:sldId id="270" r:id="rId19"/>
    <p:sldId id="262" r:id="rId20"/>
    <p:sldId id="291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7CC3DAB7-684E-4D3E-B77F-8E71B9201744}">
          <p14:sldIdLst>
            <p14:sldId id="256"/>
            <p14:sldId id="259"/>
            <p14:sldId id="290"/>
          </p14:sldIdLst>
        </p14:section>
        <p14:section name="Eye Tracking" id="{77A5B0D4-59B3-455B-9A4F-1E7BA2ED6857}">
          <p14:sldIdLst>
            <p14:sldId id="269"/>
          </p14:sldIdLst>
        </p14:section>
        <p14:section name="Solution" id="{CEFC3557-7556-4A61-A51D-9230CA57E248}">
          <p14:sldIdLst>
            <p14:sldId id="282"/>
            <p14:sldId id="283"/>
            <p14:sldId id="284"/>
            <p14:sldId id="285"/>
            <p14:sldId id="286"/>
          </p14:sldIdLst>
        </p14:section>
        <p14:section name="Technology" id="{BB942FC2-C06B-421C-ACE9-2F454C4C90F9}">
          <p14:sldIdLst>
            <p14:sldId id="268"/>
          </p14:sldIdLst>
        </p14:section>
        <p14:section name="Evaluation" id="{5988217E-F1FC-4BD6-87C3-17BFB61B8CC0}">
          <p14:sldIdLst>
            <p14:sldId id="275"/>
            <p14:sldId id="263"/>
            <p14:sldId id="276"/>
            <p14:sldId id="287"/>
          </p14:sldIdLst>
        </p14:section>
        <p14:section name="Discussion" id="{9DE4CB92-9B80-4C75-B41D-02CE15F8BBE7}">
          <p14:sldIdLst>
            <p14:sldId id="277"/>
            <p14:sldId id="279"/>
            <p14:sldId id="278"/>
            <p14:sldId id="270"/>
            <p14:sldId id="262"/>
            <p14:sldId id="29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10BB236-DE43-4CE1-AC8B-F92F168778A6}" v="2319" dt="2018-04-12T05:22:08.148"/>
    <p1510:client id="{3D34B54A-6D3D-BD4C-9DCE-2D7D3A02167B}" v="513" dt="2018-04-12T06:51:15.6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02" autoAdjust="0"/>
    <p:restoredTop sz="94660"/>
  </p:normalViewPr>
  <p:slideViewPr>
    <p:cSldViewPr snapToGrid="0">
      <p:cViewPr varScale="1">
        <p:scale>
          <a:sx n="196" d="100"/>
          <a:sy n="196" d="100"/>
        </p:scale>
        <p:origin x="739" y="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CB2B63-EA4E-48F3-81BA-25F99F5AE07A}" type="datetimeFigureOut">
              <a:rPr lang="en-CA" smtClean="0"/>
              <a:t>2019-04-11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466BB1-A28B-4920-B843-550026455FF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837912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86509-52D8-4BE3-BED6-CAD4019A0E58}" type="datetime1">
              <a:rPr lang="en-US" smtClean="0"/>
              <a:t>4/11/2019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D872C-2E02-4A96-BF30-D6A9D2D7670F}" type="datetime1">
              <a:rPr lang="en-US" smtClean="0"/>
              <a:t>4/11/2019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3A32A-294D-4208-920C-5DF47E6F4E9E}" type="datetime1">
              <a:rPr lang="en-US" smtClean="0"/>
              <a:t>4/11/2019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2926800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3051600" y="761998"/>
            <a:ext cx="9140400" cy="5334001"/>
          </a:xfrm>
          <a:prstGeom prst="rect">
            <a:avLst/>
          </a:prstGeom>
          <a:solidFill>
            <a:schemeClr val="accent1">
              <a:alpha val="4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Title 5">
            <a:extLst>
              <a:ext uri="{FF2B5EF4-FFF2-40B4-BE49-F238E27FC236}">
                <a16:creationId xmlns:a16="http://schemas.microsoft.com/office/drawing/2014/main" id="{35960711-2085-4FBF-8F66-8DAD61BC1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432224" cy="460118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804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A0438-E76E-4ECA-9925-B0C805CEADF6}" type="datetime1">
              <a:rPr lang="en-US" smtClean="0"/>
              <a:t>4/11/2019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285B4-1754-4EDA-9D39-624441482942}" type="datetime1">
              <a:rPr lang="en-US" smtClean="0"/>
              <a:t>4/11/2019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66816-30E5-40B7-BBE6-1055A1787499}" type="datetime1">
              <a:rPr lang="en-US" smtClean="0"/>
              <a:t>4/11/2019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AF143-70B6-46A8-9288-4738F748BBF3}" type="datetime1">
              <a:rPr lang="en-US" smtClean="0"/>
              <a:t>4/11/2019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D1ED2-1CE0-4744-8570-87C92E48C1DA}" type="datetime1">
              <a:rPr lang="en-US" smtClean="0"/>
              <a:t>4/11/2019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501B8-1D60-4E0C-9AD9-729055AAB75D}" type="datetime1">
              <a:rPr lang="en-US" smtClean="0"/>
              <a:t>4/11/2019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59A44-562C-472C-8A28-F503571DC2CB}" type="datetime1">
              <a:rPr lang="en-US" smtClean="0"/>
              <a:t>4/11/2019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50000"/>
              <a:lumOff val="5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229A9-A882-4CB7-81E9-3D6122ECEDB4}" type="datetime1">
              <a:rPr lang="en-US" smtClean="0"/>
              <a:t>4/11/2019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</a:lstStyle>
          <a:p>
            <a:fld id="{CE1779DB-3A56-4C1C-ACB3-299EE5ED9FF1}" type="datetime1">
              <a:rPr lang="en-US" smtClean="0"/>
              <a:t>4/11/2019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  <p:sldLayoutId id="2147483852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20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8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6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5C293-A4D0-40F0-B2C7-4B9D9167BA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eyeSee</a:t>
            </a:r>
            <a:r>
              <a:rPr lang="en-US" dirty="0"/>
              <a:t>: A Multimodal Lookup Tool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D58705-A373-4A21-AD59-6B27682805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Hayley </a:t>
            </a:r>
            <a:r>
              <a:rPr lang="en-CA" dirty="0" err="1"/>
              <a:t>Guillou</a:t>
            </a:r>
            <a:r>
              <a:rPr lang="en-CA" dirty="0"/>
              <a:t> and Jan Pilzer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324849-AA39-4BD0-98D6-09D1E4423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24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11E93-7BD7-4C65-912C-357CCF962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Technical Approach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9BC1A-2CDC-4133-8106-CD44FA577E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rgbClr val="DED8D4"/>
                </a:solidFill>
              </a:rPr>
              <a:t>Using the </a:t>
            </a:r>
            <a:r>
              <a:rPr lang="en-CA" sz="2400" dirty="0" err="1">
                <a:solidFill>
                  <a:srgbClr val="DED8D4"/>
                </a:solidFill>
              </a:rPr>
              <a:t>Tobii</a:t>
            </a:r>
            <a:r>
              <a:rPr lang="en-CA" sz="2400" dirty="0">
                <a:solidFill>
                  <a:srgbClr val="DED8D4"/>
                </a:solidFill>
              </a:rPr>
              <a:t> Eye Tracker 4C to capture participants' gaze</a:t>
            </a:r>
            <a:endParaRPr lang="en-US" sz="2400" dirty="0"/>
          </a:p>
          <a:p>
            <a:r>
              <a:rPr lang="en-US" sz="2400" dirty="0"/>
              <a:t>Using Electron and PDF.js, </a:t>
            </a:r>
            <a:r>
              <a:rPr lang="en-US" sz="2400" dirty="0">
                <a:solidFill>
                  <a:srgbClr val="DED8D4"/>
                </a:solidFill>
              </a:rPr>
              <a:t>a Portable Document Format (PDF) viewer, for </a:t>
            </a:r>
            <a:r>
              <a:rPr lang="en-US" sz="2400" dirty="0" err="1">
                <a:solidFill>
                  <a:srgbClr val="DED8D4"/>
                </a:solidFill>
              </a:rPr>
              <a:t>eyeSee</a:t>
            </a:r>
            <a:endParaRPr lang="en-US" sz="2400" dirty="0">
              <a:solidFill>
                <a:srgbClr val="DED8D4"/>
              </a:solidFill>
            </a:endParaRPr>
          </a:p>
          <a:p>
            <a:endParaRPr lang="en-US" sz="2400" dirty="0">
              <a:solidFill>
                <a:srgbClr val="DED8D4"/>
              </a:solidFill>
            </a:endParaRPr>
          </a:p>
          <a:p>
            <a:endParaRPr lang="en-US" sz="2400" dirty="0">
              <a:solidFill>
                <a:srgbClr val="DED8D4"/>
              </a:solidFill>
            </a:endParaRPr>
          </a:p>
        </p:txBody>
      </p:sp>
      <p:pic>
        <p:nvPicPr>
          <p:cNvPr id="7" name="Content Placeholder 10" descr="A screen shot of a computer&#10;&#10;Description generated with high confidence">
            <a:extLst>
              <a:ext uri="{FF2B5EF4-FFF2-40B4-BE49-F238E27FC236}">
                <a16:creationId xmlns:a16="http://schemas.microsoft.com/office/drawing/2014/main" id="{A3890538-480F-4917-B457-08319A18BE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9268" y="1114320"/>
            <a:ext cx="7315200" cy="775059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DF8B357E-A3BB-4245-A4B6-A724EA425E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237187" y="3797881"/>
            <a:ext cx="1535115" cy="1800000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2978B6A6-AEEC-4A7B-AAB7-9297F8BAE4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199512" y="3797881"/>
            <a:ext cx="1657554" cy="18000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864151-B0BB-49FA-BA49-0EA04C551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702229"/>
      </p:ext>
    </p:extLst>
  </p:cSld>
  <p:clrMapOvr>
    <a:masterClrMapping/>
  </p:clrMapOvr>
  <p:transition spd="slow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8F706-7BCA-444B-8597-9B4E4FB8B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Design Approach</a:t>
            </a:r>
            <a:r>
              <a:rPr lang="en-CA" dirty="0"/>
              <a:t> and</a:t>
            </a:r>
            <a:br>
              <a:rPr lang="en-CA"/>
            </a:br>
            <a:r>
              <a:rPr lang="en-CA"/>
              <a:t>Pilot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82F77C-DD1B-4EC2-8F93-220E8D1179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400" dirty="0"/>
              <a:t>Built tool using preliminary design</a:t>
            </a:r>
          </a:p>
          <a:p>
            <a:r>
              <a:rPr lang="en-CA" sz="2400" dirty="0"/>
              <a:t>Conducted pilot study</a:t>
            </a:r>
          </a:p>
          <a:p>
            <a:pPr lvl="1"/>
            <a:r>
              <a:rPr lang="en-CA" sz="2000" dirty="0"/>
              <a:t>3 participants</a:t>
            </a:r>
          </a:p>
          <a:p>
            <a:pPr lvl="1"/>
            <a:r>
              <a:rPr lang="en-CA" sz="2000" dirty="0"/>
              <a:t>Surveyed reading habits and needs for tool support</a:t>
            </a:r>
          </a:p>
          <a:p>
            <a:pPr lvl="1"/>
            <a:r>
              <a:rPr lang="en-CA" sz="2000" dirty="0"/>
              <a:t>Got initial feedback on our tool and design</a:t>
            </a:r>
          </a:p>
          <a:p>
            <a:r>
              <a:rPr lang="en-CA" sz="2400" dirty="0"/>
              <a:t>Adjusted direction based on results of study</a:t>
            </a:r>
          </a:p>
          <a:p>
            <a:pPr lvl="1"/>
            <a:r>
              <a:rPr lang="en-CA" sz="2000" dirty="0"/>
              <a:t>Participants only look at citations for related work searches</a:t>
            </a:r>
          </a:p>
          <a:p>
            <a:pPr lvl="1"/>
            <a:r>
              <a:rPr lang="en-CA" sz="2000" dirty="0"/>
              <a:t>Shift focus to support natural reading tasks</a:t>
            </a:r>
          </a:p>
          <a:p>
            <a:pPr lvl="1"/>
            <a:r>
              <a:rPr lang="en-CA" sz="2000" dirty="0"/>
              <a:t>Refined highlighting design to be less distracting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C3CC4C-0FF6-4F5A-BCA1-276A325C2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743145"/>
      </p:ext>
    </p:extLst>
  </p:cSld>
  <p:clrMapOvr>
    <a:masterClrMapping/>
  </p:clrMapOvr>
  <p:transition spd="slow"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BA72D-C230-4C03-8D7C-DB983E0B2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F490E-2EA7-486D-AEF6-A1CB52EB07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400" dirty="0"/>
              <a:t>Task based analysis</a:t>
            </a:r>
          </a:p>
          <a:p>
            <a:pPr lvl="1"/>
            <a:r>
              <a:rPr lang="en-CA" sz="2000" dirty="0"/>
              <a:t>Natural reading and discussion tasks simulating reading PDF research papers for a reading group</a:t>
            </a:r>
          </a:p>
          <a:p>
            <a:pPr lvl="1"/>
            <a:r>
              <a:rPr lang="en-CA" sz="2000" dirty="0"/>
              <a:t>Compare our tool against standard viewer</a:t>
            </a:r>
          </a:p>
          <a:p>
            <a:r>
              <a:rPr lang="en-CA" sz="2400" dirty="0"/>
              <a:t>6 Participants</a:t>
            </a:r>
          </a:p>
          <a:p>
            <a:pPr lvl="1"/>
            <a:r>
              <a:rPr lang="en-CA" sz="2000" dirty="0"/>
              <a:t>2 reading tasks per participant (within subject design)</a:t>
            </a:r>
          </a:p>
          <a:p>
            <a:r>
              <a:rPr lang="en-CA" sz="2400" dirty="0"/>
              <a:t>Variables</a:t>
            </a:r>
          </a:p>
          <a:p>
            <a:pPr lvl="1"/>
            <a:r>
              <a:rPr lang="en-CA" sz="2000" dirty="0"/>
              <a:t>NASA-TLX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CA" sz="2400" dirty="0"/>
              <a:t>Criteria</a:t>
            </a:r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CA" sz="2000" dirty="0"/>
              <a:t>Lower cognitive load using our tool</a:t>
            </a:r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CA" sz="2000" dirty="0"/>
              <a:t>Failure if the user struggles to use the system or has a higher cognitive load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ED96EC-1462-4D77-BAAC-47B09FFC6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040057"/>
      </p:ext>
    </p:extLst>
  </p:cSld>
  <p:clrMapOvr>
    <a:masterClrMapping/>
  </p:clrMapOvr>
  <p:transition spd="slow">
    <p:push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775C3-344F-4DE8-93C3-C0AD71292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Results – the good news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4D7F62-C6E0-4321-9E21-F517579E7C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400" dirty="0"/>
              <a:t>Most participants found the tool useful and would use it (avg. 4/5)</a:t>
            </a:r>
          </a:p>
          <a:p>
            <a:pPr lvl="1"/>
            <a:r>
              <a:rPr lang="en-CA" sz="2000" dirty="0"/>
              <a:t>Participants who normally read on paper rated it lower (avg. 3/5)</a:t>
            </a:r>
          </a:p>
          <a:p>
            <a:r>
              <a:rPr lang="en-CA" sz="2400" dirty="0"/>
              <a:t>Participants mentioned eye tracking accuracy</a:t>
            </a:r>
          </a:p>
          <a:p>
            <a:r>
              <a:rPr lang="en-CA" sz="2400" dirty="0"/>
              <a:t>Participants tend to skip figures when there is no easy way to jump to them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0690B4-DCA3-4EEB-924C-C03834C78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751567"/>
      </p:ext>
    </p:extLst>
  </p:cSld>
  <p:clrMapOvr>
    <a:masterClrMapping/>
  </p:clrMapOvr>
  <p:transition spd="slow">
    <p:push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CB1A4-0B3B-7542-B472-22331623F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– the less good news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907948-2135-BA41-BB33-1AC5454355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Participants rated the task of reading with our tool to have a higher cognitive load</a:t>
            </a:r>
          </a:p>
          <a:p>
            <a:endParaRPr lang="en-US" sz="2400" dirty="0"/>
          </a:p>
          <a:p>
            <a:r>
              <a:rPr lang="en-US" sz="2400" dirty="0"/>
              <a:t>Failure????</a:t>
            </a:r>
          </a:p>
          <a:p>
            <a:pPr lvl="1"/>
            <a:r>
              <a:rPr lang="en-US" sz="2000" dirty="0"/>
              <a:t>Maybe not</a:t>
            </a:r>
          </a:p>
          <a:p>
            <a:endParaRPr lang="en-US" sz="2400" dirty="0"/>
          </a:p>
          <a:p>
            <a:r>
              <a:rPr lang="en-US" sz="2400" dirty="0"/>
              <a:t>We severely underestimated the difficulty of comprehending our second paper</a:t>
            </a:r>
          </a:p>
          <a:p>
            <a:pPr lvl="1"/>
            <a:r>
              <a:rPr lang="en-US" sz="2000" dirty="0"/>
              <a:t>Possible the evaluation was flawed and not the tool itself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80CEAD-AF0F-45E5-86FF-8AD17C04D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375710"/>
      </p:ext>
    </p:extLst>
  </p:cSld>
  <p:clrMapOvr>
    <a:masterClrMapping/>
  </p:clrMapOvr>
  <p:transition spd="slow">
    <p:push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AF358-13EA-40CD-BAB0-457365093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Lessons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206D64-5EBC-44D3-BD26-9AA46A96A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400" dirty="0"/>
              <a:t>Task Selection</a:t>
            </a:r>
          </a:p>
          <a:p>
            <a:pPr lvl="1"/>
            <a:r>
              <a:rPr lang="en-CA" sz="2000" dirty="0"/>
              <a:t>Natural reading tasks in a lab study are still staged, unable to attain external validity</a:t>
            </a:r>
          </a:p>
          <a:p>
            <a:pPr lvl="1"/>
            <a:r>
              <a:rPr lang="en-CA" sz="2000" dirty="0"/>
              <a:t>Participants were uninterested in the papers</a:t>
            </a:r>
          </a:p>
          <a:p>
            <a:pPr lvl="1"/>
            <a:r>
              <a:rPr lang="en-CA" sz="2000" dirty="0"/>
              <a:t>Difficult to simulate actual discussion and understanding</a:t>
            </a:r>
          </a:p>
          <a:p>
            <a:pPr lvl="1"/>
            <a:r>
              <a:rPr lang="en-CA" sz="2000" dirty="0"/>
              <a:t>Limited reading time</a:t>
            </a:r>
          </a:p>
          <a:p>
            <a:r>
              <a:rPr lang="en-CA" sz="2400" dirty="0"/>
              <a:t>Hardware Limitations</a:t>
            </a:r>
          </a:p>
          <a:p>
            <a:pPr lvl="1"/>
            <a:r>
              <a:rPr lang="en-CA" sz="2000" dirty="0"/>
              <a:t>Lab environment</a:t>
            </a:r>
          </a:p>
          <a:p>
            <a:pPr lvl="1"/>
            <a:r>
              <a:rPr lang="en-CA" sz="2000" dirty="0"/>
              <a:t>Physical eye tracker can be distracting</a:t>
            </a:r>
          </a:p>
          <a:p>
            <a:r>
              <a:rPr lang="en-CA" sz="2400" dirty="0"/>
              <a:t>Paper difficulty and participant individuality</a:t>
            </a:r>
          </a:p>
          <a:p>
            <a:pPr lvl="1"/>
            <a:r>
              <a:rPr lang="en-CA" sz="2200" dirty="0"/>
              <a:t>Different papers are more difficult for different people</a:t>
            </a:r>
          </a:p>
          <a:p>
            <a:pPr lvl="1"/>
            <a:r>
              <a:rPr lang="en-CA" sz="2200" dirty="0"/>
              <a:t>NASA TLX captured the cognitive load of comprehension rather than reading with our tool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AB6468-3A27-4EB1-9831-BA4A3071E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019200"/>
      </p:ext>
    </p:extLst>
  </p:cSld>
  <p:clrMapOvr>
    <a:masterClrMapping/>
  </p:clrMapOvr>
  <p:transition spd="slow">
    <p:push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AF358-13EA-40CD-BAB0-457365093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Project 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206D64-5EBC-44D3-BD26-9AA46A96A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400" dirty="0"/>
              <a:t>Eye Tracking</a:t>
            </a:r>
          </a:p>
          <a:p>
            <a:pPr lvl="1"/>
            <a:r>
              <a:rPr lang="en-CA" sz="2000" dirty="0"/>
              <a:t>Accuracy</a:t>
            </a:r>
          </a:p>
          <a:p>
            <a:pPr lvl="1"/>
            <a:r>
              <a:rPr lang="en-CA" sz="2000" dirty="0"/>
              <a:t>Consistent positioning</a:t>
            </a:r>
          </a:p>
          <a:p>
            <a:r>
              <a:rPr lang="en-CA" sz="2400" dirty="0"/>
              <a:t>External hardware</a:t>
            </a:r>
          </a:p>
          <a:p>
            <a:pPr lvl="1"/>
            <a:r>
              <a:rPr lang="en-CA" sz="2000" dirty="0"/>
              <a:t>Need an eye tracker</a:t>
            </a:r>
          </a:p>
          <a:p>
            <a:r>
              <a:rPr lang="en-CA" sz="2400" dirty="0"/>
              <a:t>Social implications</a:t>
            </a:r>
          </a:p>
          <a:p>
            <a:pPr lvl="1"/>
            <a:r>
              <a:rPr lang="en-CA" sz="2000" dirty="0"/>
              <a:t>Difficult to talk to others and use eyes for navigation simultaneously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C44C84-54A2-4BF2-BF7B-380380C1A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337988"/>
      </p:ext>
    </p:extLst>
  </p:cSld>
  <p:clrMapOvr>
    <a:masterClrMapping/>
  </p:clrMapOvr>
  <p:transition spd="slow">
    <p:push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081F6-84CF-4490-A480-F822C3875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Future Work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BA4C23-6338-49B5-8609-15694BEF8F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400" dirty="0"/>
              <a:t>Field Study</a:t>
            </a:r>
          </a:p>
          <a:p>
            <a:pPr lvl="1"/>
            <a:r>
              <a:rPr lang="en-CA" sz="2000" dirty="0"/>
              <a:t>Increase usage time for participants to reduce novelty and distraction</a:t>
            </a:r>
          </a:p>
          <a:p>
            <a:pPr lvl="1"/>
            <a:r>
              <a:rPr lang="en-CA" sz="2000" dirty="0"/>
              <a:t>Gain subjective feedback</a:t>
            </a:r>
          </a:p>
          <a:p>
            <a:pPr lvl="1"/>
            <a:r>
              <a:rPr lang="en-CA" sz="2000" dirty="0"/>
              <a:t>Use larger control group</a:t>
            </a:r>
          </a:p>
          <a:p>
            <a:r>
              <a:rPr lang="en-CA" sz="2400" dirty="0"/>
              <a:t>Compare with professional eye trackers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626CBF-E6AF-4069-B6D2-0151F072D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843640"/>
      </p:ext>
    </p:extLst>
  </p:cSld>
  <p:clrMapOvr>
    <a:masterClrMapping/>
  </p:clrMapOvr>
  <p:transition spd="slow">
    <p:push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395DB-7C7D-46C3-991E-AB3FA34A3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Contributions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B17FA-0481-47E8-A187-7DC9C75BD5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400" dirty="0"/>
              <a:t>Building the </a:t>
            </a:r>
            <a:r>
              <a:rPr lang="en-CA" sz="2400" dirty="0" err="1"/>
              <a:t>eyeSee</a:t>
            </a:r>
            <a:r>
              <a:rPr lang="en-CA" sz="2400" dirty="0"/>
              <a:t> multimodal lookup tool</a:t>
            </a:r>
          </a:p>
          <a:p>
            <a:pPr lvl="1"/>
            <a:r>
              <a:rPr lang="en-CA" sz="2400" dirty="0"/>
              <a:t>Utilize eye tracking to record readers’ gaze</a:t>
            </a:r>
          </a:p>
          <a:p>
            <a:pPr lvl="1"/>
            <a:r>
              <a:rPr lang="en-CA" sz="2400" dirty="0"/>
              <a:t>Highlight references and enable quick navigation</a:t>
            </a:r>
          </a:p>
          <a:p>
            <a:r>
              <a:rPr lang="en-CA" sz="2600" dirty="0"/>
              <a:t>Validate solution in user study</a:t>
            </a:r>
          </a:p>
          <a:p>
            <a:pPr lvl="1"/>
            <a:r>
              <a:rPr lang="en-CA" sz="2400" dirty="0"/>
              <a:t>Use NASA-TLX to asses cognitive load</a:t>
            </a:r>
          </a:p>
          <a:p>
            <a:pPr lvl="1"/>
            <a:r>
              <a:rPr lang="en-CA" sz="2400" dirty="0"/>
              <a:t>User survey to solicit participants’ comments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C4A242-C776-42B2-A4BB-B488A6A05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732770"/>
      </p:ext>
    </p:extLst>
  </p:cSld>
  <p:clrMapOvr>
    <a:masterClrMapping/>
  </p:clrMapOvr>
  <p:transition spd="slow">
    <p:push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47A85-20DA-45F6-BF6F-B6BE64CAA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38534644"/>
      </p:ext>
    </p:extLst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053AF-D7C7-4AF1-9289-8EF6F8669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211DDA-73BF-487C-AC36-D142F50D12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400" dirty="0"/>
              <a:t>Situation</a:t>
            </a:r>
          </a:p>
          <a:p>
            <a:pPr lvl="1"/>
            <a:r>
              <a:rPr lang="en-CA" sz="2000" dirty="0"/>
              <a:t>Reading research papers in PDF form on desktop</a:t>
            </a:r>
          </a:p>
          <a:p>
            <a:r>
              <a:rPr lang="en-CA" sz="2400" dirty="0"/>
              <a:t>Problem</a:t>
            </a:r>
          </a:p>
          <a:p>
            <a:pPr lvl="1"/>
            <a:r>
              <a:rPr lang="en-CA" sz="2000" dirty="0"/>
              <a:t>Figures, tables, and bibliography are separated from their references in the text</a:t>
            </a:r>
          </a:p>
          <a:p>
            <a:pPr lvl="1"/>
            <a:r>
              <a:rPr lang="en-CA" sz="2000" dirty="0"/>
              <a:t>Readers are required to scroll and search</a:t>
            </a:r>
          </a:p>
          <a:p>
            <a:pPr lvl="1"/>
            <a:r>
              <a:rPr lang="en-CA" sz="2000" dirty="0"/>
              <a:t>Context is lost on scrolling – reader might forget where they were in the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2E4D92-E458-4A7E-B5D0-1D949F042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817018"/>
      </p:ext>
    </p:extLst>
  </p:cSld>
  <p:clrMapOvr>
    <a:masterClrMapping/>
  </p:clrMapOvr>
  <p:transition spd="slow">
    <p:push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47A85-20DA-45F6-BF6F-B6BE64CAA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673935640"/>
      </p:ext>
    </p:extLst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1B2A2-F251-EC4B-BAAE-2568FD3BC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0B2386-E334-5945-95BA-7F85025CEE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Use eye tracking to recognize linked materials in a document</a:t>
            </a:r>
          </a:p>
          <a:p>
            <a:r>
              <a:rPr lang="en-US" sz="2400" dirty="0"/>
              <a:t>Enable user to quickly navigate to referenced content</a:t>
            </a:r>
          </a:p>
          <a:p>
            <a:r>
              <a:rPr lang="en-US" sz="2400" dirty="0"/>
              <a:t>Preserve the “last looked at” position for easy resumption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2224A0-7234-44C8-A308-95B39DD1A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719572"/>
      </p:ext>
    </p:extLst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C60A0-00EF-48BD-AB01-1B1F3C908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Eye Tracking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5D6F8-F69F-4271-8BA0-2DB9A1F6E4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Reader is already interacting with the document with their eyes</a:t>
            </a:r>
          </a:p>
          <a:p>
            <a:r>
              <a:rPr lang="en-US" sz="2400" dirty="0"/>
              <a:t>Currently unused input of information</a:t>
            </a:r>
          </a:p>
          <a:p>
            <a:r>
              <a:rPr lang="en-US" sz="2400" dirty="0"/>
              <a:t>Gaze fixation provides point of focus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02FC46-B8A5-4B3B-B51E-5373C7A62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837037"/>
      </p:ext>
    </p:extLst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1D419-667C-4923-A71F-3EB292AB6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/>
          <a:lstStyle/>
          <a:p>
            <a:r>
              <a:rPr lang="en-CA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E8C2A2-F212-47DE-B28A-A63D07E56F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457200" indent="-457200">
              <a:buAutoNum type="arabicPeriod"/>
            </a:pPr>
            <a:r>
              <a:rPr lang="en-CA" sz="2800" dirty="0"/>
              <a:t>Use eye tracking to record read lines</a:t>
            </a:r>
          </a:p>
        </p:txBody>
      </p:sp>
      <p:pic>
        <p:nvPicPr>
          <p:cNvPr id="5" name="Picture 4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83697499-3C72-405A-95D0-EA3D64217C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6868" y="2172645"/>
            <a:ext cx="6120000" cy="381210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D1804C-D76D-4149-AA4C-ED249149B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392963"/>
      </p:ext>
    </p:extLst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1D419-667C-4923-A71F-3EB292AB6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/>
          <a:lstStyle/>
          <a:p>
            <a:r>
              <a:rPr lang="en-CA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E8C2A2-F212-47DE-B28A-A63D07E56F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CA" sz="2800" dirty="0"/>
              <a:t>Highlight references (to figures, tables, and citations) on fixation</a:t>
            </a:r>
          </a:p>
        </p:txBody>
      </p:sp>
      <p:pic>
        <p:nvPicPr>
          <p:cNvPr id="5" name="Picture 4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77B0A193-B5D7-4B6D-979A-428E00C0E8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6868" y="2169260"/>
            <a:ext cx="6120000" cy="381548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E7CA22-A00D-4BB7-A36D-A3E8AFBA0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4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1D419-667C-4923-A71F-3EB292AB6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/>
          <a:lstStyle/>
          <a:p>
            <a:r>
              <a:rPr lang="en-CA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E8C2A2-F212-47DE-B28A-A63D07E56F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CA" sz="2800" dirty="0"/>
              <a:t>Pressing and holding down the shift key jumps to referenced target</a:t>
            </a:r>
          </a:p>
        </p:txBody>
      </p:sp>
      <p:pic>
        <p:nvPicPr>
          <p:cNvPr id="5" name="Picture 4" descr="A close up of a keyboard&#10;&#10;Description generated with very high confidence">
            <a:extLst>
              <a:ext uri="{FF2B5EF4-FFF2-40B4-BE49-F238E27FC236}">
                <a16:creationId xmlns:a16="http://schemas.microsoft.com/office/drawing/2014/main" id="{71F273CE-77EC-42C1-861D-B4DF149235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6868" y="1882929"/>
            <a:ext cx="6120000" cy="410181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DB5BA8-A1E4-40C9-8933-412F40884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9012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1D419-667C-4923-A71F-3EB292AB6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/>
          <a:lstStyle/>
          <a:p>
            <a:r>
              <a:rPr lang="en-CA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E8C2A2-F212-47DE-B28A-A63D07E56F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 anchorCtr="0">
            <a:normAutofit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en-CA" sz="2800" dirty="0"/>
              <a:t>Highlight target to direct focus</a:t>
            </a:r>
          </a:p>
        </p:txBody>
      </p:sp>
      <p:pic>
        <p:nvPicPr>
          <p:cNvPr id="5" name="Picture 4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A8037B98-380A-4AA6-8017-BDCB6CC858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3935" y="2172645"/>
            <a:ext cx="6120000" cy="381210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6BFDBB-9E71-4D07-8AAC-92A3AB905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2703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1D419-667C-4923-A71F-3EB292AB6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/>
          <a:lstStyle/>
          <a:p>
            <a:r>
              <a:rPr lang="en-CA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E8C2A2-F212-47DE-B28A-A63D07E56F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en-CA" sz="2800" dirty="0"/>
              <a:t>Releasing the shift key returns to the reference origin</a:t>
            </a:r>
          </a:p>
        </p:txBody>
      </p:sp>
      <p:pic>
        <p:nvPicPr>
          <p:cNvPr id="5" name="Picture 4" descr="A close up of a keyboard&#10;&#10;Description generated with very high confidence">
            <a:extLst>
              <a:ext uri="{FF2B5EF4-FFF2-40B4-BE49-F238E27FC236}">
                <a16:creationId xmlns:a16="http://schemas.microsoft.com/office/drawing/2014/main" id="{51F9BA7A-B78A-44DB-ADD5-6E114D8988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6868" y="1873811"/>
            <a:ext cx="6120000" cy="411093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8EDE6D-ED06-44BB-853F-5C0EACB7F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8754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Frame">
  <a:themeElements>
    <a:clrScheme name="Frame">
      <a:dk1>
        <a:sysClr val="windowText" lastClr="000000"/>
      </a:dk1>
      <a:lt1>
        <a:sysClr val="window" lastClr="FFFFFF"/>
      </a:lt1>
      <a:dk2>
        <a:srgbClr val="4A3F38"/>
      </a:dk2>
      <a:lt2>
        <a:srgbClr val="EEEDCB"/>
      </a:lt2>
      <a:accent1>
        <a:srgbClr val="818E9F"/>
      </a:accent1>
      <a:accent2>
        <a:srgbClr val="D26400"/>
      </a:accent2>
      <a:accent3>
        <a:srgbClr val="C3BA45"/>
      </a:accent3>
      <a:accent4>
        <a:srgbClr val="8A8552"/>
      </a:accent4>
      <a:accent5>
        <a:srgbClr val="F3B843"/>
      </a:accent5>
      <a:accent6>
        <a:srgbClr val="786C71"/>
      </a:accent6>
      <a:hlink>
        <a:srgbClr val="46A7CA"/>
      </a:hlink>
      <a:folHlink>
        <a:srgbClr val="B2B2B2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9935E573-C197-41A8-BCA1-5D5F62C560B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1630</TotalTime>
  <Words>569</Words>
  <Application>Microsoft Office PowerPoint</Application>
  <PresentationFormat>Widescreen</PresentationFormat>
  <Paragraphs>117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Calibri</vt:lpstr>
      <vt:lpstr>Corbel</vt:lpstr>
      <vt:lpstr>Wingdings 2</vt:lpstr>
      <vt:lpstr>Frame</vt:lpstr>
      <vt:lpstr>eyeSee: A Multimodal Lookup Tool</vt:lpstr>
      <vt:lpstr>Motivation</vt:lpstr>
      <vt:lpstr>Our Idea</vt:lpstr>
      <vt:lpstr>Eye Tracking</vt:lpstr>
      <vt:lpstr>Solution</vt:lpstr>
      <vt:lpstr>Solution</vt:lpstr>
      <vt:lpstr>Solution</vt:lpstr>
      <vt:lpstr>Solution</vt:lpstr>
      <vt:lpstr>Solution</vt:lpstr>
      <vt:lpstr>Technical Approach</vt:lpstr>
      <vt:lpstr>Design Approach and Pilot Study</vt:lpstr>
      <vt:lpstr>Evaluation</vt:lpstr>
      <vt:lpstr>Results – the good news</vt:lpstr>
      <vt:lpstr>Results – the less good news</vt:lpstr>
      <vt:lpstr>Lessons Learned</vt:lpstr>
      <vt:lpstr>Project Limitations</vt:lpstr>
      <vt:lpstr>Future Work</vt:lpstr>
      <vt:lpstr>Contributions </vt:lpstr>
      <vt:lpstr>Questions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 Pilzer</dc:creator>
  <cp:lastModifiedBy>Jan Pilzer</cp:lastModifiedBy>
  <cp:revision>16</cp:revision>
  <dcterms:created xsi:type="dcterms:W3CDTF">2018-02-01T23:35:57Z</dcterms:created>
  <dcterms:modified xsi:type="dcterms:W3CDTF">2019-04-12T04:10:14Z</dcterms:modified>
</cp:coreProperties>
</file>