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1" r:id="rId4"/>
    <p:sldId id="258" r:id="rId5"/>
    <p:sldId id="262" r:id="rId6"/>
    <p:sldId id="259" r:id="rId7"/>
    <p:sldId id="263" r:id="rId8"/>
    <p:sldId id="260"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85"/>
    <p:restoredTop sz="94574"/>
  </p:normalViewPr>
  <p:slideViewPr>
    <p:cSldViewPr snapToGrid="0" snapToObjects="1">
      <p:cViewPr varScale="1">
        <p:scale>
          <a:sx n="62" d="100"/>
          <a:sy n="62" d="100"/>
        </p:scale>
        <p:origin x="224" y="1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5DF16-1961-DF43-B00B-095D6A79CF78}" type="datetimeFigureOut">
              <a:rPr lang="en-GB" smtClean="0"/>
              <a:t>18/09/2020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9F4C4-AAFD-034F-88EC-A72EE690E488}" type="slidenum">
              <a:rPr lang="en-GB" smtClean="0"/>
              <a:t>‹#›</a:t>
            </a:fld>
            <a:endParaRPr lang="en-GB"/>
          </a:p>
        </p:txBody>
      </p:sp>
    </p:spTree>
    <p:extLst>
      <p:ext uri="{BB962C8B-B14F-4D97-AF65-F5344CB8AC3E}">
        <p14:creationId xmlns:p14="http://schemas.microsoft.com/office/powerpoint/2010/main" val="147756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0A00-7970-CC49-98CF-D4A8BCF0E0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5DCB9F7-B708-D244-B16A-D8407E8C9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2E25152-72F1-384C-ADD3-8EFA447A14E8}"/>
              </a:ext>
            </a:extLst>
          </p:cNvPr>
          <p:cNvSpPr>
            <a:spLocks noGrp="1"/>
          </p:cNvSpPr>
          <p:nvPr>
            <p:ph type="dt" sz="half" idx="10"/>
          </p:nvPr>
        </p:nvSpPr>
        <p:spPr/>
        <p:txBody>
          <a:bodyPr/>
          <a:lstStyle/>
          <a:p>
            <a:fld id="{C30C43E7-1990-9749-8C67-D0042C6D072D}" type="datetimeFigureOut">
              <a:rPr lang="en-GB" smtClean="0"/>
              <a:t>18/09/2020</a:t>
            </a:fld>
            <a:endParaRPr lang="en-GB"/>
          </a:p>
        </p:txBody>
      </p:sp>
      <p:sp>
        <p:nvSpPr>
          <p:cNvPr id="5" name="Footer Placeholder 4">
            <a:extLst>
              <a:ext uri="{FF2B5EF4-FFF2-40B4-BE49-F238E27FC236}">
                <a16:creationId xmlns:a16="http://schemas.microsoft.com/office/drawing/2014/main" id="{8DE704F4-AF6C-0E4C-97A2-BA04C56C44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F044B5-D0E2-A847-8841-0D6423EA9EEB}"/>
              </a:ext>
            </a:extLst>
          </p:cNvPr>
          <p:cNvSpPr>
            <a:spLocks noGrp="1"/>
          </p:cNvSpPr>
          <p:nvPr>
            <p:ph type="sldNum" sz="quarter" idx="12"/>
          </p:nvPr>
        </p:nvSpPr>
        <p:spPr/>
        <p:txBody>
          <a:bodyPr/>
          <a:lstStyle/>
          <a:p>
            <a:fld id="{B5470E99-A1D6-0B49-B8FD-EA6127E60BF3}" type="slidenum">
              <a:rPr lang="en-GB" smtClean="0"/>
              <a:t>‹#›</a:t>
            </a:fld>
            <a:endParaRPr lang="en-GB"/>
          </a:p>
        </p:txBody>
      </p:sp>
    </p:spTree>
    <p:extLst>
      <p:ext uri="{BB962C8B-B14F-4D97-AF65-F5344CB8AC3E}">
        <p14:creationId xmlns:p14="http://schemas.microsoft.com/office/powerpoint/2010/main" val="327874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0739-69BF-CD41-A2A0-2CA1A7AD2A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A02CE0-FEF6-744B-B059-33A0E6ECF5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FCA543-87BB-3D4F-82E6-3E3B698467FC}"/>
              </a:ext>
            </a:extLst>
          </p:cNvPr>
          <p:cNvSpPr>
            <a:spLocks noGrp="1"/>
          </p:cNvSpPr>
          <p:nvPr>
            <p:ph type="dt" sz="half" idx="10"/>
          </p:nvPr>
        </p:nvSpPr>
        <p:spPr/>
        <p:txBody>
          <a:bodyPr/>
          <a:lstStyle/>
          <a:p>
            <a:fld id="{C30C43E7-1990-9749-8C67-D0042C6D072D}" type="datetimeFigureOut">
              <a:rPr lang="en-GB" smtClean="0"/>
              <a:t>18/09/2020</a:t>
            </a:fld>
            <a:endParaRPr lang="en-GB"/>
          </a:p>
        </p:txBody>
      </p:sp>
      <p:sp>
        <p:nvSpPr>
          <p:cNvPr id="5" name="Footer Placeholder 4">
            <a:extLst>
              <a:ext uri="{FF2B5EF4-FFF2-40B4-BE49-F238E27FC236}">
                <a16:creationId xmlns:a16="http://schemas.microsoft.com/office/drawing/2014/main" id="{566F029E-1B02-E244-8DC9-3847258BC3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407EA7-B63A-F942-B1FF-6C01565D579F}"/>
              </a:ext>
            </a:extLst>
          </p:cNvPr>
          <p:cNvSpPr>
            <a:spLocks noGrp="1"/>
          </p:cNvSpPr>
          <p:nvPr>
            <p:ph type="sldNum" sz="quarter" idx="12"/>
          </p:nvPr>
        </p:nvSpPr>
        <p:spPr/>
        <p:txBody>
          <a:bodyPr/>
          <a:lstStyle/>
          <a:p>
            <a:fld id="{B5470E99-A1D6-0B49-B8FD-EA6127E60BF3}" type="slidenum">
              <a:rPr lang="en-GB" smtClean="0"/>
              <a:t>‹#›</a:t>
            </a:fld>
            <a:endParaRPr lang="en-GB"/>
          </a:p>
        </p:txBody>
      </p:sp>
    </p:spTree>
    <p:extLst>
      <p:ext uri="{BB962C8B-B14F-4D97-AF65-F5344CB8AC3E}">
        <p14:creationId xmlns:p14="http://schemas.microsoft.com/office/powerpoint/2010/main" val="37404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6A3E4-3DDB-0846-98CA-E0C72693A6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457AA9-D5F0-7B46-8429-A7328E7C25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87D1CF-D478-5446-A4D3-FAED418044E5}"/>
              </a:ext>
            </a:extLst>
          </p:cNvPr>
          <p:cNvSpPr>
            <a:spLocks noGrp="1"/>
          </p:cNvSpPr>
          <p:nvPr>
            <p:ph type="dt" sz="half" idx="10"/>
          </p:nvPr>
        </p:nvSpPr>
        <p:spPr/>
        <p:txBody>
          <a:bodyPr/>
          <a:lstStyle/>
          <a:p>
            <a:fld id="{C30C43E7-1990-9749-8C67-D0042C6D072D}" type="datetimeFigureOut">
              <a:rPr lang="en-GB" smtClean="0"/>
              <a:t>18/09/2020</a:t>
            </a:fld>
            <a:endParaRPr lang="en-GB"/>
          </a:p>
        </p:txBody>
      </p:sp>
      <p:sp>
        <p:nvSpPr>
          <p:cNvPr id="5" name="Footer Placeholder 4">
            <a:extLst>
              <a:ext uri="{FF2B5EF4-FFF2-40B4-BE49-F238E27FC236}">
                <a16:creationId xmlns:a16="http://schemas.microsoft.com/office/drawing/2014/main" id="{F079FD56-6102-FF46-ADD2-C9A1E740B9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45B93A-C1A8-8F48-A9DA-CB263944858A}"/>
              </a:ext>
            </a:extLst>
          </p:cNvPr>
          <p:cNvSpPr>
            <a:spLocks noGrp="1"/>
          </p:cNvSpPr>
          <p:nvPr>
            <p:ph type="sldNum" sz="quarter" idx="12"/>
          </p:nvPr>
        </p:nvSpPr>
        <p:spPr/>
        <p:txBody>
          <a:bodyPr/>
          <a:lstStyle/>
          <a:p>
            <a:fld id="{B5470E99-A1D6-0B49-B8FD-EA6127E60BF3}" type="slidenum">
              <a:rPr lang="en-GB" smtClean="0"/>
              <a:t>‹#›</a:t>
            </a:fld>
            <a:endParaRPr lang="en-GB"/>
          </a:p>
        </p:txBody>
      </p:sp>
    </p:spTree>
    <p:extLst>
      <p:ext uri="{BB962C8B-B14F-4D97-AF65-F5344CB8AC3E}">
        <p14:creationId xmlns:p14="http://schemas.microsoft.com/office/powerpoint/2010/main" val="333708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FBD-474D-C84B-9532-8AFE2C4377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D371F6-2364-7B41-A414-FB0E55A7B0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C20FF9-9819-4946-BF43-5A72156AC591}"/>
              </a:ext>
            </a:extLst>
          </p:cNvPr>
          <p:cNvSpPr>
            <a:spLocks noGrp="1"/>
          </p:cNvSpPr>
          <p:nvPr>
            <p:ph type="dt" sz="half" idx="10"/>
          </p:nvPr>
        </p:nvSpPr>
        <p:spPr/>
        <p:txBody>
          <a:bodyPr/>
          <a:lstStyle/>
          <a:p>
            <a:fld id="{C30C43E7-1990-9749-8C67-D0042C6D072D}" type="datetimeFigureOut">
              <a:rPr lang="en-GB" smtClean="0"/>
              <a:t>18/09/2020</a:t>
            </a:fld>
            <a:endParaRPr lang="en-GB"/>
          </a:p>
        </p:txBody>
      </p:sp>
      <p:sp>
        <p:nvSpPr>
          <p:cNvPr id="5" name="Footer Placeholder 4">
            <a:extLst>
              <a:ext uri="{FF2B5EF4-FFF2-40B4-BE49-F238E27FC236}">
                <a16:creationId xmlns:a16="http://schemas.microsoft.com/office/drawing/2014/main" id="{48498CED-2652-AC40-B79B-51B00FCFE6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16E7FE-1A57-9949-8D18-003F665EE977}"/>
              </a:ext>
            </a:extLst>
          </p:cNvPr>
          <p:cNvSpPr>
            <a:spLocks noGrp="1"/>
          </p:cNvSpPr>
          <p:nvPr>
            <p:ph type="sldNum" sz="quarter" idx="12"/>
          </p:nvPr>
        </p:nvSpPr>
        <p:spPr/>
        <p:txBody>
          <a:bodyPr/>
          <a:lstStyle/>
          <a:p>
            <a:fld id="{B5470E99-A1D6-0B49-B8FD-EA6127E60BF3}" type="slidenum">
              <a:rPr lang="en-GB" smtClean="0"/>
              <a:t>‹#›</a:t>
            </a:fld>
            <a:endParaRPr lang="en-GB"/>
          </a:p>
        </p:txBody>
      </p:sp>
    </p:spTree>
    <p:extLst>
      <p:ext uri="{BB962C8B-B14F-4D97-AF65-F5344CB8AC3E}">
        <p14:creationId xmlns:p14="http://schemas.microsoft.com/office/powerpoint/2010/main" val="227955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03E6-B2D6-DB4D-A018-6068137124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DD47282-01CD-0047-8D7C-A1FC637F2B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687CED-3C20-CC4E-B0D1-913C631C770C}"/>
              </a:ext>
            </a:extLst>
          </p:cNvPr>
          <p:cNvSpPr>
            <a:spLocks noGrp="1"/>
          </p:cNvSpPr>
          <p:nvPr>
            <p:ph type="dt" sz="half" idx="10"/>
          </p:nvPr>
        </p:nvSpPr>
        <p:spPr/>
        <p:txBody>
          <a:bodyPr/>
          <a:lstStyle/>
          <a:p>
            <a:fld id="{C30C43E7-1990-9749-8C67-D0042C6D072D}" type="datetimeFigureOut">
              <a:rPr lang="en-GB" smtClean="0"/>
              <a:t>18/09/2020</a:t>
            </a:fld>
            <a:endParaRPr lang="en-GB"/>
          </a:p>
        </p:txBody>
      </p:sp>
      <p:sp>
        <p:nvSpPr>
          <p:cNvPr id="5" name="Footer Placeholder 4">
            <a:extLst>
              <a:ext uri="{FF2B5EF4-FFF2-40B4-BE49-F238E27FC236}">
                <a16:creationId xmlns:a16="http://schemas.microsoft.com/office/drawing/2014/main" id="{D0ECAD83-243F-A94B-9D32-92034AC8E2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E03160-A788-E34A-85DB-F5A0431DA24E}"/>
              </a:ext>
            </a:extLst>
          </p:cNvPr>
          <p:cNvSpPr>
            <a:spLocks noGrp="1"/>
          </p:cNvSpPr>
          <p:nvPr>
            <p:ph type="sldNum" sz="quarter" idx="12"/>
          </p:nvPr>
        </p:nvSpPr>
        <p:spPr/>
        <p:txBody>
          <a:bodyPr/>
          <a:lstStyle/>
          <a:p>
            <a:fld id="{B5470E99-A1D6-0B49-B8FD-EA6127E60BF3}" type="slidenum">
              <a:rPr lang="en-GB" smtClean="0"/>
              <a:t>‹#›</a:t>
            </a:fld>
            <a:endParaRPr lang="en-GB"/>
          </a:p>
        </p:txBody>
      </p:sp>
    </p:spTree>
    <p:extLst>
      <p:ext uri="{BB962C8B-B14F-4D97-AF65-F5344CB8AC3E}">
        <p14:creationId xmlns:p14="http://schemas.microsoft.com/office/powerpoint/2010/main" val="275351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E961-CC38-184A-B0F6-A2D6C636DE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09EBD9-3930-AB4E-8373-0B3F0591FC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D7B83A-1985-4946-81AF-8D3E9801BF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848600B-D87B-134A-B176-B1520785556E}"/>
              </a:ext>
            </a:extLst>
          </p:cNvPr>
          <p:cNvSpPr>
            <a:spLocks noGrp="1"/>
          </p:cNvSpPr>
          <p:nvPr>
            <p:ph type="dt" sz="half" idx="10"/>
          </p:nvPr>
        </p:nvSpPr>
        <p:spPr/>
        <p:txBody>
          <a:bodyPr/>
          <a:lstStyle/>
          <a:p>
            <a:fld id="{C30C43E7-1990-9749-8C67-D0042C6D072D}" type="datetimeFigureOut">
              <a:rPr lang="en-GB" smtClean="0"/>
              <a:t>18/09/2020</a:t>
            </a:fld>
            <a:endParaRPr lang="en-GB"/>
          </a:p>
        </p:txBody>
      </p:sp>
      <p:sp>
        <p:nvSpPr>
          <p:cNvPr id="6" name="Footer Placeholder 5">
            <a:extLst>
              <a:ext uri="{FF2B5EF4-FFF2-40B4-BE49-F238E27FC236}">
                <a16:creationId xmlns:a16="http://schemas.microsoft.com/office/drawing/2014/main" id="{1956C547-4088-194E-BFA3-6427B3793E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1C4626-D1D3-A241-AE7B-783C959DA363}"/>
              </a:ext>
            </a:extLst>
          </p:cNvPr>
          <p:cNvSpPr>
            <a:spLocks noGrp="1"/>
          </p:cNvSpPr>
          <p:nvPr>
            <p:ph type="sldNum" sz="quarter" idx="12"/>
          </p:nvPr>
        </p:nvSpPr>
        <p:spPr/>
        <p:txBody>
          <a:bodyPr/>
          <a:lstStyle/>
          <a:p>
            <a:fld id="{B5470E99-A1D6-0B49-B8FD-EA6127E60BF3}" type="slidenum">
              <a:rPr lang="en-GB" smtClean="0"/>
              <a:t>‹#›</a:t>
            </a:fld>
            <a:endParaRPr lang="en-GB"/>
          </a:p>
        </p:txBody>
      </p:sp>
    </p:spTree>
    <p:extLst>
      <p:ext uri="{BB962C8B-B14F-4D97-AF65-F5344CB8AC3E}">
        <p14:creationId xmlns:p14="http://schemas.microsoft.com/office/powerpoint/2010/main" val="99483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128D-C479-3F40-AA49-70C98DE9CCD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4F229E-C9FE-6940-8CCB-68C228A2B9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D7240C-5612-C646-ACDD-70D8CC4805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19AAF70-B631-CA48-8B4E-E2E9DF23C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51AE8B-EF7F-A84D-A4DE-FA297991F0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12A640-299D-F245-89BE-F09EAD93A6EA}"/>
              </a:ext>
            </a:extLst>
          </p:cNvPr>
          <p:cNvSpPr>
            <a:spLocks noGrp="1"/>
          </p:cNvSpPr>
          <p:nvPr>
            <p:ph type="dt" sz="half" idx="10"/>
          </p:nvPr>
        </p:nvSpPr>
        <p:spPr/>
        <p:txBody>
          <a:bodyPr/>
          <a:lstStyle/>
          <a:p>
            <a:fld id="{C30C43E7-1990-9749-8C67-D0042C6D072D}" type="datetimeFigureOut">
              <a:rPr lang="en-GB" smtClean="0"/>
              <a:t>18/09/2020</a:t>
            </a:fld>
            <a:endParaRPr lang="en-GB"/>
          </a:p>
        </p:txBody>
      </p:sp>
      <p:sp>
        <p:nvSpPr>
          <p:cNvPr id="8" name="Footer Placeholder 7">
            <a:extLst>
              <a:ext uri="{FF2B5EF4-FFF2-40B4-BE49-F238E27FC236}">
                <a16:creationId xmlns:a16="http://schemas.microsoft.com/office/drawing/2014/main" id="{173CB659-E45D-C547-90A5-792AF90990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60B8DE7-2A6A-A54C-A78E-7C67DC820A43}"/>
              </a:ext>
            </a:extLst>
          </p:cNvPr>
          <p:cNvSpPr>
            <a:spLocks noGrp="1"/>
          </p:cNvSpPr>
          <p:nvPr>
            <p:ph type="sldNum" sz="quarter" idx="12"/>
          </p:nvPr>
        </p:nvSpPr>
        <p:spPr/>
        <p:txBody>
          <a:bodyPr/>
          <a:lstStyle/>
          <a:p>
            <a:fld id="{B5470E99-A1D6-0B49-B8FD-EA6127E60BF3}" type="slidenum">
              <a:rPr lang="en-GB" smtClean="0"/>
              <a:t>‹#›</a:t>
            </a:fld>
            <a:endParaRPr lang="en-GB"/>
          </a:p>
        </p:txBody>
      </p:sp>
    </p:spTree>
    <p:extLst>
      <p:ext uri="{BB962C8B-B14F-4D97-AF65-F5344CB8AC3E}">
        <p14:creationId xmlns:p14="http://schemas.microsoft.com/office/powerpoint/2010/main" val="356871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3481-C48F-DE45-A36B-D48A735773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1800937-3FF3-EE4B-8526-410812F60D26}"/>
              </a:ext>
            </a:extLst>
          </p:cNvPr>
          <p:cNvSpPr>
            <a:spLocks noGrp="1"/>
          </p:cNvSpPr>
          <p:nvPr>
            <p:ph type="dt" sz="half" idx="10"/>
          </p:nvPr>
        </p:nvSpPr>
        <p:spPr/>
        <p:txBody>
          <a:bodyPr/>
          <a:lstStyle/>
          <a:p>
            <a:fld id="{C30C43E7-1990-9749-8C67-D0042C6D072D}" type="datetimeFigureOut">
              <a:rPr lang="en-GB" smtClean="0"/>
              <a:t>18/09/2020</a:t>
            </a:fld>
            <a:endParaRPr lang="en-GB"/>
          </a:p>
        </p:txBody>
      </p:sp>
      <p:sp>
        <p:nvSpPr>
          <p:cNvPr id="4" name="Footer Placeholder 3">
            <a:extLst>
              <a:ext uri="{FF2B5EF4-FFF2-40B4-BE49-F238E27FC236}">
                <a16:creationId xmlns:a16="http://schemas.microsoft.com/office/drawing/2014/main" id="{7E1C47AB-8214-4943-A16D-208287E54E1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B73AB46-B048-9347-815D-B56D5D7DA8A6}"/>
              </a:ext>
            </a:extLst>
          </p:cNvPr>
          <p:cNvSpPr>
            <a:spLocks noGrp="1"/>
          </p:cNvSpPr>
          <p:nvPr>
            <p:ph type="sldNum" sz="quarter" idx="12"/>
          </p:nvPr>
        </p:nvSpPr>
        <p:spPr/>
        <p:txBody>
          <a:bodyPr/>
          <a:lstStyle/>
          <a:p>
            <a:fld id="{B5470E99-A1D6-0B49-B8FD-EA6127E60BF3}" type="slidenum">
              <a:rPr lang="en-GB" smtClean="0"/>
              <a:t>‹#›</a:t>
            </a:fld>
            <a:endParaRPr lang="en-GB"/>
          </a:p>
        </p:txBody>
      </p:sp>
    </p:spTree>
    <p:extLst>
      <p:ext uri="{BB962C8B-B14F-4D97-AF65-F5344CB8AC3E}">
        <p14:creationId xmlns:p14="http://schemas.microsoft.com/office/powerpoint/2010/main" val="4030670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EB31A2-6573-E84B-8AD1-2CF152F46B47}"/>
              </a:ext>
            </a:extLst>
          </p:cNvPr>
          <p:cNvSpPr>
            <a:spLocks noGrp="1"/>
          </p:cNvSpPr>
          <p:nvPr>
            <p:ph type="dt" sz="half" idx="10"/>
          </p:nvPr>
        </p:nvSpPr>
        <p:spPr/>
        <p:txBody>
          <a:bodyPr/>
          <a:lstStyle/>
          <a:p>
            <a:fld id="{C30C43E7-1990-9749-8C67-D0042C6D072D}" type="datetimeFigureOut">
              <a:rPr lang="en-GB" smtClean="0"/>
              <a:t>18/09/2020</a:t>
            </a:fld>
            <a:endParaRPr lang="en-GB"/>
          </a:p>
        </p:txBody>
      </p:sp>
      <p:sp>
        <p:nvSpPr>
          <p:cNvPr id="3" name="Footer Placeholder 2">
            <a:extLst>
              <a:ext uri="{FF2B5EF4-FFF2-40B4-BE49-F238E27FC236}">
                <a16:creationId xmlns:a16="http://schemas.microsoft.com/office/drawing/2014/main" id="{E1722BD9-7256-CA46-B8D0-5522FC1146F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D8395CC-1539-9540-9269-A73D0307C852}"/>
              </a:ext>
            </a:extLst>
          </p:cNvPr>
          <p:cNvSpPr>
            <a:spLocks noGrp="1"/>
          </p:cNvSpPr>
          <p:nvPr>
            <p:ph type="sldNum" sz="quarter" idx="12"/>
          </p:nvPr>
        </p:nvSpPr>
        <p:spPr/>
        <p:txBody>
          <a:bodyPr/>
          <a:lstStyle/>
          <a:p>
            <a:fld id="{B5470E99-A1D6-0B49-B8FD-EA6127E60BF3}" type="slidenum">
              <a:rPr lang="en-GB" smtClean="0"/>
              <a:t>‹#›</a:t>
            </a:fld>
            <a:endParaRPr lang="en-GB"/>
          </a:p>
        </p:txBody>
      </p:sp>
    </p:spTree>
    <p:extLst>
      <p:ext uri="{BB962C8B-B14F-4D97-AF65-F5344CB8AC3E}">
        <p14:creationId xmlns:p14="http://schemas.microsoft.com/office/powerpoint/2010/main" val="264278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F8F4-82FD-514D-8C11-B90A38D09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ECD4A4-AECD-B647-8AE1-E72291DD77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03939AE-A8E4-5549-B379-5FB2569AC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9BDFE9-F982-CF4A-82C6-229AA9080FA1}"/>
              </a:ext>
            </a:extLst>
          </p:cNvPr>
          <p:cNvSpPr>
            <a:spLocks noGrp="1"/>
          </p:cNvSpPr>
          <p:nvPr>
            <p:ph type="dt" sz="half" idx="10"/>
          </p:nvPr>
        </p:nvSpPr>
        <p:spPr/>
        <p:txBody>
          <a:bodyPr/>
          <a:lstStyle/>
          <a:p>
            <a:fld id="{C30C43E7-1990-9749-8C67-D0042C6D072D}" type="datetimeFigureOut">
              <a:rPr lang="en-GB" smtClean="0"/>
              <a:t>18/09/2020</a:t>
            </a:fld>
            <a:endParaRPr lang="en-GB"/>
          </a:p>
        </p:txBody>
      </p:sp>
      <p:sp>
        <p:nvSpPr>
          <p:cNvPr id="6" name="Footer Placeholder 5">
            <a:extLst>
              <a:ext uri="{FF2B5EF4-FFF2-40B4-BE49-F238E27FC236}">
                <a16:creationId xmlns:a16="http://schemas.microsoft.com/office/drawing/2014/main" id="{12712C2D-F1E1-924A-BE8F-7B8BCE95FC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1531B-D90E-6C42-8B28-697E157DAA14}"/>
              </a:ext>
            </a:extLst>
          </p:cNvPr>
          <p:cNvSpPr>
            <a:spLocks noGrp="1"/>
          </p:cNvSpPr>
          <p:nvPr>
            <p:ph type="sldNum" sz="quarter" idx="12"/>
          </p:nvPr>
        </p:nvSpPr>
        <p:spPr/>
        <p:txBody>
          <a:bodyPr/>
          <a:lstStyle/>
          <a:p>
            <a:fld id="{B5470E99-A1D6-0B49-B8FD-EA6127E60BF3}" type="slidenum">
              <a:rPr lang="en-GB" smtClean="0"/>
              <a:t>‹#›</a:t>
            </a:fld>
            <a:endParaRPr lang="en-GB"/>
          </a:p>
        </p:txBody>
      </p:sp>
    </p:spTree>
    <p:extLst>
      <p:ext uri="{BB962C8B-B14F-4D97-AF65-F5344CB8AC3E}">
        <p14:creationId xmlns:p14="http://schemas.microsoft.com/office/powerpoint/2010/main" val="227021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CA7E-8BBD-0242-AD43-FA5ED30BE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7136644-7CC4-7F4B-9775-F00A25086F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AA8004-57DE-424B-B6A5-7CE1E5011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41899A-EA4A-384E-9029-175CE69A4DB5}"/>
              </a:ext>
            </a:extLst>
          </p:cNvPr>
          <p:cNvSpPr>
            <a:spLocks noGrp="1"/>
          </p:cNvSpPr>
          <p:nvPr>
            <p:ph type="dt" sz="half" idx="10"/>
          </p:nvPr>
        </p:nvSpPr>
        <p:spPr/>
        <p:txBody>
          <a:bodyPr/>
          <a:lstStyle/>
          <a:p>
            <a:fld id="{C30C43E7-1990-9749-8C67-D0042C6D072D}" type="datetimeFigureOut">
              <a:rPr lang="en-GB" smtClean="0"/>
              <a:t>18/09/2020</a:t>
            </a:fld>
            <a:endParaRPr lang="en-GB"/>
          </a:p>
        </p:txBody>
      </p:sp>
      <p:sp>
        <p:nvSpPr>
          <p:cNvPr id="6" name="Footer Placeholder 5">
            <a:extLst>
              <a:ext uri="{FF2B5EF4-FFF2-40B4-BE49-F238E27FC236}">
                <a16:creationId xmlns:a16="http://schemas.microsoft.com/office/drawing/2014/main" id="{C467CDAB-E799-C043-A6A8-2BF6AED8B4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DC7A28-732D-DF4D-ADA4-17A4483244A5}"/>
              </a:ext>
            </a:extLst>
          </p:cNvPr>
          <p:cNvSpPr>
            <a:spLocks noGrp="1"/>
          </p:cNvSpPr>
          <p:nvPr>
            <p:ph type="sldNum" sz="quarter" idx="12"/>
          </p:nvPr>
        </p:nvSpPr>
        <p:spPr/>
        <p:txBody>
          <a:bodyPr/>
          <a:lstStyle/>
          <a:p>
            <a:fld id="{B5470E99-A1D6-0B49-B8FD-EA6127E60BF3}" type="slidenum">
              <a:rPr lang="en-GB" smtClean="0"/>
              <a:t>‹#›</a:t>
            </a:fld>
            <a:endParaRPr lang="en-GB"/>
          </a:p>
        </p:txBody>
      </p:sp>
    </p:spTree>
    <p:extLst>
      <p:ext uri="{BB962C8B-B14F-4D97-AF65-F5344CB8AC3E}">
        <p14:creationId xmlns:p14="http://schemas.microsoft.com/office/powerpoint/2010/main" val="224241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54875-CCDE-F94B-9E91-F84CBF17E9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9DEC31-FA6E-2642-92D2-F51C22344D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28556B-0A09-A34F-9A08-F4B8C11856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C43E7-1990-9749-8C67-D0042C6D072D}" type="datetimeFigureOut">
              <a:rPr lang="en-GB" smtClean="0"/>
              <a:t>18/09/2020</a:t>
            </a:fld>
            <a:endParaRPr lang="en-GB"/>
          </a:p>
        </p:txBody>
      </p:sp>
      <p:sp>
        <p:nvSpPr>
          <p:cNvPr id="5" name="Footer Placeholder 4">
            <a:extLst>
              <a:ext uri="{FF2B5EF4-FFF2-40B4-BE49-F238E27FC236}">
                <a16:creationId xmlns:a16="http://schemas.microsoft.com/office/drawing/2014/main" id="{781BEF53-5DE8-4F4C-885A-FA1CC6016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51B8180-3790-4942-9104-3BDE619FD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70E99-A1D6-0B49-B8FD-EA6127E60BF3}" type="slidenum">
              <a:rPr lang="en-GB" smtClean="0"/>
              <a:t>‹#›</a:t>
            </a:fld>
            <a:endParaRPr lang="en-GB"/>
          </a:p>
        </p:txBody>
      </p:sp>
    </p:spTree>
    <p:extLst>
      <p:ext uri="{BB962C8B-B14F-4D97-AF65-F5344CB8AC3E}">
        <p14:creationId xmlns:p14="http://schemas.microsoft.com/office/powerpoint/2010/main" val="3985398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8A1836-747F-4B41-8077-A8C8D250116F}"/>
              </a:ext>
            </a:extLst>
          </p:cNvPr>
          <p:cNvSpPr txBox="1"/>
          <p:nvPr/>
        </p:nvSpPr>
        <p:spPr>
          <a:xfrm>
            <a:off x="3161370" y="591016"/>
            <a:ext cx="5675971" cy="646331"/>
          </a:xfrm>
          <a:prstGeom prst="rect">
            <a:avLst/>
          </a:prstGeom>
          <a:noFill/>
        </p:spPr>
        <p:txBody>
          <a:bodyPr wrap="square" rtlCol="0">
            <a:spAutoFit/>
          </a:bodyPr>
          <a:lstStyle/>
          <a:p>
            <a:pPr algn="ctr"/>
            <a:r>
              <a:rPr lang="en-GB" sz="3600" dirty="0"/>
              <a:t>Bar-filling task</a:t>
            </a:r>
          </a:p>
        </p:txBody>
      </p:sp>
      <p:sp>
        <p:nvSpPr>
          <p:cNvPr id="5" name="TextBox 4">
            <a:extLst>
              <a:ext uri="{FF2B5EF4-FFF2-40B4-BE49-F238E27FC236}">
                <a16:creationId xmlns:a16="http://schemas.microsoft.com/office/drawing/2014/main" id="{2775F09F-62A6-A140-B61D-B70403B57869}"/>
              </a:ext>
            </a:extLst>
          </p:cNvPr>
          <p:cNvSpPr txBox="1"/>
          <p:nvPr/>
        </p:nvSpPr>
        <p:spPr>
          <a:xfrm>
            <a:off x="2155667" y="1605774"/>
            <a:ext cx="7687375" cy="4154984"/>
          </a:xfrm>
          <a:prstGeom prst="rect">
            <a:avLst/>
          </a:prstGeom>
          <a:noFill/>
        </p:spPr>
        <p:txBody>
          <a:bodyPr wrap="square" rtlCol="0">
            <a:spAutoFit/>
          </a:bodyPr>
          <a:lstStyle/>
          <a:p>
            <a:r>
              <a:rPr lang="en-GB" sz="2400" dirty="0"/>
              <a:t>The bar-filling task consists of 10 blocks of 40 trials, each block lasts approximately 5 minutes.</a:t>
            </a:r>
          </a:p>
          <a:p>
            <a:endParaRPr lang="en-GB" sz="2400" dirty="0"/>
          </a:p>
          <a:p>
            <a:r>
              <a:rPr lang="en-GB" sz="2400" dirty="0"/>
              <a:t>The task includes 4 different trial types which will be presented in a random order.</a:t>
            </a:r>
          </a:p>
          <a:p>
            <a:endParaRPr lang="en-GB" sz="2400" dirty="0"/>
          </a:p>
          <a:p>
            <a:r>
              <a:rPr lang="en-GB" sz="2400" dirty="0"/>
              <a:t>You will now see 4 short instruction videos for each trial type.</a:t>
            </a:r>
          </a:p>
          <a:p>
            <a:endParaRPr lang="en-GB" sz="2400" dirty="0"/>
          </a:p>
          <a:p>
            <a:r>
              <a:rPr lang="en-GB" sz="2400" dirty="0"/>
              <a:t>After each video you will have the opportunity to practise each type of trial.</a:t>
            </a:r>
          </a:p>
        </p:txBody>
      </p:sp>
    </p:spTree>
    <p:extLst>
      <p:ext uri="{BB962C8B-B14F-4D97-AF65-F5344CB8AC3E}">
        <p14:creationId xmlns:p14="http://schemas.microsoft.com/office/powerpoint/2010/main" val="2601206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C12E-EF51-7849-B1CA-5F8C81C84B5F}"/>
              </a:ext>
            </a:extLst>
          </p:cNvPr>
          <p:cNvSpPr>
            <a:spLocks noGrp="1"/>
          </p:cNvSpPr>
          <p:nvPr>
            <p:ph type="title"/>
          </p:nvPr>
        </p:nvSpPr>
        <p:spPr/>
        <p:txBody>
          <a:bodyPr>
            <a:normAutofit/>
          </a:bodyPr>
          <a:lstStyle/>
          <a:p>
            <a:pPr algn="ctr"/>
            <a:r>
              <a:rPr lang="en-GB" sz="3600" dirty="0"/>
              <a:t>Now it’s your turn</a:t>
            </a:r>
          </a:p>
        </p:txBody>
      </p:sp>
      <p:sp>
        <p:nvSpPr>
          <p:cNvPr id="4" name="TextBox 3">
            <a:extLst>
              <a:ext uri="{FF2B5EF4-FFF2-40B4-BE49-F238E27FC236}">
                <a16:creationId xmlns:a16="http://schemas.microsoft.com/office/drawing/2014/main" id="{66680953-D33B-CF44-9E0A-DAA356CF22B3}"/>
              </a:ext>
            </a:extLst>
          </p:cNvPr>
          <p:cNvSpPr txBox="1"/>
          <p:nvPr/>
        </p:nvSpPr>
        <p:spPr>
          <a:xfrm>
            <a:off x="2252312" y="1954117"/>
            <a:ext cx="7687375" cy="4154984"/>
          </a:xfrm>
          <a:prstGeom prst="rect">
            <a:avLst/>
          </a:prstGeom>
          <a:noFill/>
        </p:spPr>
        <p:txBody>
          <a:bodyPr wrap="square" rtlCol="0">
            <a:spAutoFit/>
          </a:bodyPr>
          <a:lstStyle/>
          <a:p>
            <a:r>
              <a:rPr lang="en-GB" sz="2400" dirty="0"/>
              <a:t>If you would like to watch the instructions again, please press the ‘i’ key.</a:t>
            </a:r>
          </a:p>
          <a:p>
            <a:endParaRPr lang="en-GB" sz="2400" dirty="0"/>
          </a:p>
          <a:p>
            <a:r>
              <a:rPr lang="en-GB" sz="2400" dirty="0"/>
              <a:t>After each block, your results will be displayed. You will have a break of up to 2 minutes between each block.</a:t>
            </a:r>
          </a:p>
          <a:p>
            <a:endParaRPr lang="en-GB" sz="2400" dirty="0"/>
          </a:p>
          <a:p>
            <a:r>
              <a:rPr lang="en-GB" sz="2400" dirty="0"/>
              <a:t>If you are ready to start block 1, please press the spacebar.</a:t>
            </a:r>
          </a:p>
          <a:p>
            <a:endParaRPr lang="en-GB" sz="2400" dirty="0"/>
          </a:p>
          <a:p>
            <a:r>
              <a:rPr lang="en-GB" sz="2400" dirty="0"/>
              <a:t>Good luck!</a:t>
            </a:r>
          </a:p>
          <a:p>
            <a:endParaRPr lang="en-GB" sz="2400" dirty="0"/>
          </a:p>
          <a:p>
            <a:endParaRPr lang="en-GB" sz="2400" dirty="0"/>
          </a:p>
        </p:txBody>
      </p:sp>
    </p:spTree>
    <p:extLst>
      <p:ext uri="{BB962C8B-B14F-4D97-AF65-F5344CB8AC3E}">
        <p14:creationId xmlns:p14="http://schemas.microsoft.com/office/powerpoint/2010/main" val="151857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1DE32808-4BA2-C948-B39B-1BB2DBEF332D}"/>
              </a:ext>
            </a:extLst>
          </p:cNvPr>
          <p:cNvSpPr/>
          <p:nvPr/>
        </p:nvSpPr>
        <p:spPr>
          <a:xfrm>
            <a:off x="6779942" y="1180688"/>
            <a:ext cx="4917688" cy="470581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 trial video</a:t>
            </a:r>
          </a:p>
        </p:txBody>
      </p:sp>
      <p:sp>
        <p:nvSpPr>
          <p:cNvPr id="111" name="TextBox 110">
            <a:extLst>
              <a:ext uri="{FF2B5EF4-FFF2-40B4-BE49-F238E27FC236}">
                <a16:creationId xmlns:a16="http://schemas.microsoft.com/office/drawing/2014/main" id="{904E1BAC-8308-CC4C-948B-DF5C8D61775F}"/>
              </a:ext>
            </a:extLst>
          </p:cNvPr>
          <p:cNvSpPr txBox="1"/>
          <p:nvPr/>
        </p:nvSpPr>
        <p:spPr>
          <a:xfrm>
            <a:off x="501805" y="710871"/>
            <a:ext cx="6127595" cy="6001643"/>
          </a:xfrm>
          <a:prstGeom prst="rect">
            <a:avLst/>
          </a:prstGeom>
          <a:noFill/>
        </p:spPr>
        <p:txBody>
          <a:bodyPr wrap="square" rtlCol="0">
            <a:spAutoFit/>
          </a:bodyPr>
          <a:lstStyle/>
          <a:p>
            <a:r>
              <a:rPr lang="en-GB" sz="1600" dirty="0">
                <a:solidFill>
                  <a:srgbClr val="FF0000"/>
                </a:solidFill>
              </a:rPr>
              <a:t>Display bars</a:t>
            </a:r>
          </a:p>
          <a:p>
            <a:r>
              <a:rPr lang="en-GB" sz="1600" dirty="0">
                <a:solidFill>
                  <a:srgbClr val="FF0000"/>
                </a:solidFill>
              </a:rPr>
              <a:t>(0s) </a:t>
            </a:r>
            <a:r>
              <a:rPr lang="en-GB" sz="1600" dirty="0"/>
              <a:t>“This is the screen you will see at the beginning of each trial. When you are ready to begin, press and hold down the ‘z’ and ‘?’ keys with the index fingers of your left and right hand.”</a:t>
            </a:r>
          </a:p>
          <a:p>
            <a:endParaRPr lang="en-GB" sz="1600" dirty="0"/>
          </a:p>
          <a:p>
            <a:r>
              <a:rPr lang="en-GB" sz="1600" dirty="0">
                <a:solidFill>
                  <a:srgbClr val="FF0000"/>
                </a:solidFill>
              </a:rPr>
              <a:t>(13s) </a:t>
            </a:r>
            <a:r>
              <a:rPr lang="en-GB" sz="1600" dirty="0"/>
              <a:t>“ The ‘z’ key corresponds to the left bar and the ‘?’ key corresponds to the right bar.”</a:t>
            </a:r>
          </a:p>
          <a:p>
            <a:endParaRPr lang="en-GB" sz="1600" dirty="0"/>
          </a:p>
          <a:p>
            <a:r>
              <a:rPr lang="en-GB" sz="1600" dirty="0">
                <a:solidFill>
                  <a:srgbClr val="FF0000"/>
                </a:solidFill>
              </a:rPr>
              <a:t>(19)</a:t>
            </a:r>
            <a:r>
              <a:rPr lang="en-GB" sz="1600" dirty="0"/>
              <a:t>“Once you have pressed these keys you will see both bars rise. Your aim is to stop the bars rising at the horizontal black line by lifting both fingers off of the keys, like this.” </a:t>
            </a:r>
          </a:p>
          <a:p>
            <a:endParaRPr lang="en-GB" sz="1600" dirty="0">
              <a:solidFill>
                <a:srgbClr val="FF0000"/>
              </a:solidFill>
            </a:endParaRPr>
          </a:p>
          <a:p>
            <a:r>
              <a:rPr lang="en-GB" sz="1600" dirty="0">
                <a:solidFill>
                  <a:srgbClr val="FF0000"/>
                </a:solidFill>
              </a:rPr>
              <a:t>(30s)</a:t>
            </a:r>
            <a:r>
              <a:rPr lang="en-GB" sz="1600" dirty="0"/>
              <a:t>“If you successfully stop the bars at the horizontal line, you will see “success” displayed above the bars and the horizontal line will turn green.”</a:t>
            </a:r>
          </a:p>
          <a:p>
            <a:endParaRPr lang="en-GB" sz="1600" dirty="0">
              <a:solidFill>
                <a:srgbClr val="FF0000"/>
              </a:solidFill>
            </a:endParaRPr>
          </a:p>
          <a:p>
            <a:r>
              <a:rPr lang="en-GB" sz="1600" dirty="0">
                <a:solidFill>
                  <a:srgbClr val="FF0000"/>
                </a:solidFill>
              </a:rPr>
              <a:t>(39s) </a:t>
            </a:r>
            <a:r>
              <a:rPr lang="en-GB" sz="1600" dirty="0"/>
              <a:t>“After you have received this feedback, the bars will reset and you may begin the next trial when you are ready by pressing down the same keys with the same fingers.”</a:t>
            </a:r>
          </a:p>
          <a:p>
            <a:endParaRPr lang="en-GB" sz="1600" dirty="0"/>
          </a:p>
          <a:p>
            <a:r>
              <a:rPr lang="en-GB" sz="1600" dirty="0">
                <a:solidFill>
                  <a:srgbClr val="FF0000"/>
                </a:solidFill>
              </a:rPr>
              <a:t>(49s) </a:t>
            </a:r>
            <a:r>
              <a:rPr lang="en-GB" sz="1600" dirty="0"/>
              <a:t>“If you do not successfully stop the bars at the horizontal line, you will see “missed” displayed and the horizontal line will turn red.”</a:t>
            </a:r>
          </a:p>
          <a:p>
            <a:endParaRPr lang="en-GB" sz="1600" dirty="0"/>
          </a:p>
          <a:p>
            <a:r>
              <a:rPr lang="en-GB" sz="1600" dirty="0">
                <a:solidFill>
                  <a:srgbClr val="FF0000"/>
                </a:solidFill>
              </a:rPr>
              <a:t>(57s) </a:t>
            </a:r>
            <a:r>
              <a:rPr lang="en-GB" sz="1600" dirty="0"/>
              <a:t>“ Now it is your turn, you will have 20 tries at these GO trials.”</a:t>
            </a:r>
          </a:p>
        </p:txBody>
      </p:sp>
      <p:sp>
        <p:nvSpPr>
          <p:cNvPr id="112" name="TextBox 111">
            <a:extLst>
              <a:ext uri="{FF2B5EF4-FFF2-40B4-BE49-F238E27FC236}">
                <a16:creationId xmlns:a16="http://schemas.microsoft.com/office/drawing/2014/main" id="{4E850842-31BC-344F-A557-61D67487D9C2}"/>
              </a:ext>
            </a:extLst>
          </p:cNvPr>
          <p:cNvSpPr txBox="1"/>
          <p:nvPr/>
        </p:nvSpPr>
        <p:spPr>
          <a:xfrm>
            <a:off x="501805" y="220342"/>
            <a:ext cx="2665938" cy="461665"/>
          </a:xfrm>
          <a:prstGeom prst="rect">
            <a:avLst/>
          </a:prstGeom>
          <a:noFill/>
        </p:spPr>
        <p:txBody>
          <a:bodyPr wrap="square" rtlCol="0">
            <a:spAutoFit/>
          </a:bodyPr>
          <a:lstStyle/>
          <a:p>
            <a:r>
              <a:rPr lang="en-GB" sz="2400" dirty="0"/>
              <a:t>GO TRIALS</a:t>
            </a:r>
          </a:p>
        </p:txBody>
      </p:sp>
    </p:spTree>
    <p:extLst>
      <p:ext uri="{BB962C8B-B14F-4D97-AF65-F5344CB8AC3E}">
        <p14:creationId xmlns:p14="http://schemas.microsoft.com/office/powerpoint/2010/main" val="101075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0792-CB47-FA4A-9815-E6784ACAB72F}"/>
              </a:ext>
            </a:extLst>
          </p:cNvPr>
          <p:cNvSpPr>
            <a:spLocks noGrp="1"/>
          </p:cNvSpPr>
          <p:nvPr>
            <p:ph type="title"/>
          </p:nvPr>
        </p:nvSpPr>
        <p:spPr/>
        <p:txBody>
          <a:bodyPr/>
          <a:lstStyle/>
          <a:p>
            <a:r>
              <a:rPr lang="en-GB" dirty="0"/>
              <a:t>3 practise GO TRIALS</a:t>
            </a:r>
          </a:p>
        </p:txBody>
      </p:sp>
    </p:spTree>
    <p:extLst>
      <p:ext uri="{BB962C8B-B14F-4D97-AF65-F5344CB8AC3E}">
        <p14:creationId xmlns:p14="http://schemas.microsoft.com/office/powerpoint/2010/main" val="255205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13496A-9519-C94B-9F68-FDFCA0764C29}"/>
              </a:ext>
            </a:extLst>
          </p:cNvPr>
          <p:cNvSpPr/>
          <p:nvPr/>
        </p:nvSpPr>
        <p:spPr>
          <a:xfrm>
            <a:off x="6779942" y="1147235"/>
            <a:ext cx="4917688" cy="470581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Stop both trial video</a:t>
            </a:r>
          </a:p>
        </p:txBody>
      </p:sp>
      <p:sp>
        <p:nvSpPr>
          <p:cNvPr id="6" name="TextBox 5">
            <a:extLst>
              <a:ext uri="{FF2B5EF4-FFF2-40B4-BE49-F238E27FC236}">
                <a16:creationId xmlns:a16="http://schemas.microsoft.com/office/drawing/2014/main" id="{1A5F296F-25EC-ED4E-8437-6E570E47FA8A}"/>
              </a:ext>
            </a:extLst>
          </p:cNvPr>
          <p:cNvSpPr txBox="1"/>
          <p:nvPr/>
        </p:nvSpPr>
        <p:spPr>
          <a:xfrm>
            <a:off x="501804" y="220342"/>
            <a:ext cx="2787805" cy="461665"/>
          </a:xfrm>
          <a:prstGeom prst="rect">
            <a:avLst/>
          </a:prstGeom>
          <a:noFill/>
        </p:spPr>
        <p:txBody>
          <a:bodyPr wrap="square" rtlCol="0">
            <a:spAutoFit/>
          </a:bodyPr>
          <a:lstStyle/>
          <a:p>
            <a:r>
              <a:rPr lang="en-GB" sz="2400" dirty="0"/>
              <a:t>STOP BOTH TRIALS</a:t>
            </a:r>
          </a:p>
        </p:txBody>
      </p:sp>
      <p:sp>
        <p:nvSpPr>
          <p:cNvPr id="7" name="TextBox 6">
            <a:extLst>
              <a:ext uri="{FF2B5EF4-FFF2-40B4-BE49-F238E27FC236}">
                <a16:creationId xmlns:a16="http://schemas.microsoft.com/office/drawing/2014/main" id="{F01F4763-97EF-9A4E-A738-00DF2B2BCEAC}"/>
              </a:ext>
            </a:extLst>
          </p:cNvPr>
          <p:cNvSpPr txBox="1"/>
          <p:nvPr/>
        </p:nvSpPr>
        <p:spPr>
          <a:xfrm>
            <a:off x="501804" y="868652"/>
            <a:ext cx="5876692" cy="5509200"/>
          </a:xfrm>
          <a:prstGeom prst="rect">
            <a:avLst/>
          </a:prstGeom>
          <a:noFill/>
        </p:spPr>
        <p:txBody>
          <a:bodyPr wrap="square" rtlCol="0">
            <a:spAutoFit/>
          </a:bodyPr>
          <a:lstStyle/>
          <a:p>
            <a:r>
              <a:rPr lang="en-GB" sz="1600" dirty="0">
                <a:solidFill>
                  <a:srgbClr val="FF0000"/>
                </a:solidFill>
              </a:rPr>
              <a:t>Display bars</a:t>
            </a:r>
          </a:p>
          <a:p>
            <a:r>
              <a:rPr lang="en-GB" sz="1600" dirty="0">
                <a:solidFill>
                  <a:srgbClr val="FF0000"/>
                </a:solidFill>
              </a:rPr>
              <a:t>(0s) </a:t>
            </a:r>
            <a:r>
              <a:rPr lang="en-GB" sz="1600" dirty="0"/>
              <a:t>“For these trials, you will see the same starting screen. Press and hold the same keys to make the bars rise.”</a:t>
            </a:r>
          </a:p>
          <a:p>
            <a:endParaRPr lang="en-GB" sz="1600" dirty="0"/>
          </a:p>
          <a:p>
            <a:r>
              <a:rPr lang="en-GB" sz="1600" dirty="0">
                <a:solidFill>
                  <a:srgbClr val="FF0000"/>
                </a:solidFill>
              </a:rPr>
              <a:t>(10s) </a:t>
            </a:r>
            <a:r>
              <a:rPr lang="en-GB" sz="1600" dirty="0"/>
              <a:t>“This time, at some point during the rising phase both bars will stop rising.”</a:t>
            </a:r>
          </a:p>
          <a:p>
            <a:endParaRPr lang="en-GB" sz="1600" dirty="0"/>
          </a:p>
          <a:p>
            <a:r>
              <a:rPr lang="en-GB" sz="1600" dirty="0">
                <a:solidFill>
                  <a:srgbClr val="FF0000"/>
                </a:solidFill>
              </a:rPr>
              <a:t>(16s) </a:t>
            </a:r>
            <a:r>
              <a:rPr lang="en-GB" sz="1600" dirty="0"/>
              <a:t>“When this happens, keep both fingers held down on the keys until you see feedback above the bars.”</a:t>
            </a:r>
          </a:p>
          <a:p>
            <a:endParaRPr lang="en-GB" sz="1600" dirty="0"/>
          </a:p>
          <a:p>
            <a:r>
              <a:rPr lang="en-GB" sz="1600" dirty="0">
                <a:solidFill>
                  <a:srgbClr val="FF0000"/>
                </a:solidFill>
              </a:rPr>
              <a:t>(22s) </a:t>
            </a:r>
            <a:r>
              <a:rPr lang="en-GB" sz="1600" dirty="0"/>
              <a:t>“When you keep your fingers held down on the keys, you will see “success” displayed above the bars and the horizontal line will turn green, like this. You may then release your fingers from the keys.”</a:t>
            </a:r>
          </a:p>
          <a:p>
            <a:endParaRPr lang="en-GB" sz="1600" dirty="0">
              <a:solidFill>
                <a:srgbClr val="FF0000"/>
              </a:solidFill>
            </a:endParaRPr>
          </a:p>
          <a:p>
            <a:r>
              <a:rPr lang="en-GB" sz="1600" dirty="0">
                <a:solidFill>
                  <a:srgbClr val="FF0000"/>
                </a:solidFill>
              </a:rPr>
              <a:t>(34s) </a:t>
            </a:r>
            <a:r>
              <a:rPr lang="en-GB" sz="1600" dirty="0"/>
              <a:t>“The screen will reset and you may begin the next trial.”</a:t>
            </a:r>
          </a:p>
          <a:p>
            <a:endParaRPr lang="en-GB" sz="1600" dirty="0"/>
          </a:p>
          <a:p>
            <a:r>
              <a:rPr lang="en-GB" sz="1600" dirty="0">
                <a:solidFill>
                  <a:srgbClr val="FF0000"/>
                </a:solidFill>
              </a:rPr>
              <a:t>(38s) </a:t>
            </a:r>
            <a:r>
              <a:rPr lang="en-GB" sz="1600" dirty="0"/>
              <a:t>“If you do not successfully keep your fingers held down on the keys, “missed” will be displayed above the bars and the horizontal line will turn red.”</a:t>
            </a:r>
          </a:p>
          <a:p>
            <a:endParaRPr lang="en-GB" sz="1600" dirty="0"/>
          </a:p>
          <a:p>
            <a:r>
              <a:rPr lang="en-GB" sz="1600" dirty="0">
                <a:solidFill>
                  <a:srgbClr val="FF0000"/>
                </a:solidFill>
              </a:rPr>
              <a:t>(46s) </a:t>
            </a:r>
            <a:r>
              <a:rPr lang="en-GB" sz="1600" dirty="0"/>
              <a:t>“Now it is your turn, you will have 3 tries at STOP BOTH trials.”</a:t>
            </a:r>
          </a:p>
        </p:txBody>
      </p:sp>
    </p:spTree>
    <p:extLst>
      <p:ext uri="{BB962C8B-B14F-4D97-AF65-F5344CB8AC3E}">
        <p14:creationId xmlns:p14="http://schemas.microsoft.com/office/powerpoint/2010/main" val="71524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55F3-52DC-C74B-B356-74E59F0C7A43}"/>
              </a:ext>
            </a:extLst>
          </p:cNvPr>
          <p:cNvSpPr>
            <a:spLocks noGrp="1"/>
          </p:cNvSpPr>
          <p:nvPr>
            <p:ph type="title"/>
          </p:nvPr>
        </p:nvSpPr>
        <p:spPr/>
        <p:txBody>
          <a:bodyPr/>
          <a:lstStyle/>
          <a:p>
            <a:r>
              <a:rPr lang="en-GB" dirty="0"/>
              <a:t>3 practise STOP BOTH TRIALS</a:t>
            </a:r>
          </a:p>
        </p:txBody>
      </p:sp>
    </p:spTree>
    <p:extLst>
      <p:ext uri="{BB962C8B-B14F-4D97-AF65-F5344CB8AC3E}">
        <p14:creationId xmlns:p14="http://schemas.microsoft.com/office/powerpoint/2010/main" val="397031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13496A-9519-C94B-9F68-FDFCA0764C29}"/>
              </a:ext>
            </a:extLst>
          </p:cNvPr>
          <p:cNvSpPr/>
          <p:nvPr/>
        </p:nvSpPr>
        <p:spPr>
          <a:xfrm>
            <a:off x="6779942" y="1147235"/>
            <a:ext cx="4917688" cy="47058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Stop left trial video</a:t>
            </a:r>
          </a:p>
        </p:txBody>
      </p:sp>
      <p:sp>
        <p:nvSpPr>
          <p:cNvPr id="3" name="TextBox 2">
            <a:extLst>
              <a:ext uri="{FF2B5EF4-FFF2-40B4-BE49-F238E27FC236}">
                <a16:creationId xmlns:a16="http://schemas.microsoft.com/office/drawing/2014/main" id="{55B5EE48-F6AC-B444-9C34-9D9EB0BE1BB0}"/>
              </a:ext>
            </a:extLst>
          </p:cNvPr>
          <p:cNvSpPr txBox="1"/>
          <p:nvPr/>
        </p:nvSpPr>
        <p:spPr>
          <a:xfrm>
            <a:off x="501805" y="220342"/>
            <a:ext cx="2743200" cy="461665"/>
          </a:xfrm>
          <a:prstGeom prst="rect">
            <a:avLst/>
          </a:prstGeom>
          <a:noFill/>
        </p:spPr>
        <p:txBody>
          <a:bodyPr wrap="square" rtlCol="0">
            <a:spAutoFit/>
          </a:bodyPr>
          <a:lstStyle/>
          <a:p>
            <a:r>
              <a:rPr lang="en-GB" sz="2400" dirty="0"/>
              <a:t>STOP LEFT TRIALS</a:t>
            </a:r>
          </a:p>
        </p:txBody>
      </p:sp>
      <p:sp>
        <p:nvSpPr>
          <p:cNvPr id="5" name="TextBox 4">
            <a:extLst>
              <a:ext uri="{FF2B5EF4-FFF2-40B4-BE49-F238E27FC236}">
                <a16:creationId xmlns:a16="http://schemas.microsoft.com/office/drawing/2014/main" id="{6CB69DBC-7997-F94A-A7CE-3F3DF01E65DE}"/>
              </a:ext>
            </a:extLst>
          </p:cNvPr>
          <p:cNvSpPr txBox="1"/>
          <p:nvPr/>
        </p:nvSpPr>
        <p:spPr>
          <a:xfrm>
            <a:off x="501804" y="868652"/>
            <a:ext cx="5876692" cy="5847755"/>
          </a:xfrm>
          <a:prstGeom prst="rect">
            <a:avLst/>
          </a:prstGeom>
          <a:noFill/>
        </p:spPr>
        <p:txBody>
          <a:bodyPr wrap="square" rtlCol="0">
            <a:spAutoFit/>
          </a:bodyPr>
          <a:lstStyle/>
          <a:p>
            <a:r>
              <a:rPr lang="en-GB" sz="1500" dirty="0">
                <a:solidFill>
                  <a:srgbClr val="FF0000"/>
                </a:solidFill>
              </a:rPr>
              <a:t>Display bars</a:t>
            </a:r>
          </a:p>
          <a:p>
            <a:r>
              <a:rPr lang="en-GB" sz="1500" dirty="0">
                <a:solidFill>
                  <a:srgbClr val="FF0000"/>
                </a:solidFill>
              </a:rPr>
              <a:t>(0s) </a:t>
            </a:r>
            <a:r>
              <a:rPr lang="en-GB" sz="1500" dirty="0"/>
              <a:t>“For these trials, you will see the same starting screen. Press and hold the same keys to make the bars rise.”</a:t>
            </a:r>
          </a:p>
          <a:p>
            <a:endParaRPr lang="en-GB" sz="1500" dirty="0"/>
          </a:p>
          <a:p>
            <a:r>
              <a:rPr lang="en-GB" sz="1500" dirty="0">
                <a:solidFill>
                  <a:srgbClr val="FF0000"/>
                </a:solidFill>
              </a:rPr>
              <a:t>(10s) </a:t>
            </a:r>
            <a:r>
              <a:rPr lang="en-GB" sz="1500" dirty="0"/>
              <a:t>“This time, at some point during the rising phase the LEFT bar will stop rising and the RIGHT bar will continue to rise.”</a:t>
            </a:r>
          </a:p>
          <a:p>
            <a:endParaRPr lang="en-GB" sz="1500" dirty="0"/>
          </a:p>
          <a:p>
            <a:r>
              <a:rPr lang="en-GB" sz="1500" dirty="0">
                <a:solidFill>
                  <a:srgbClr val="FF0000"/>
                </a:solidFill>
              </a:rPr>
              <a:t>(17s) </a:t>
            </a:r>
            <a:r>
              <a:rPr lang="en-GB" sz="1500" dirty="0"/>
              <a:t>“When this happens, keep your LEFT finger held down and lift your RIGHT finger when the right bar reaches the horizontal line. Keep your LEFT finger held down on the key until you see feedback above the bars.”</a:t>
            </a:r>
          </a:p>
          <a:p>
            <a:endParaRPr lang="en-GB" sz="1500" dirty="0">
              <a:solidFill>
                <a:srgbClr val="FF0000"/>
              </a:solidFill>
            </a:endParaRPr>
          </a:p>
          <a:p>
            <a:r>
              <a:rPr lang="en-GB" sz="1500" dirty="0">
                <a:solidFill>
                  <a:srgbClr val="FF0000"/>
                </a:solidFill>
              </a:rPr>
              <a:t>(29s) </a:t>
            </a:r>
            <a:r>
              <a:rPr lang="en-GB" sz="1500" dirty="0"/>
              <a:t>“You will then see “success” displayed above the bars, like this. You may then release your left finger from the key”</a:t>
            </a:r>
          </a:p>
          <a:p>
            <a:endParaRPr lang="en-GB" sz="1500" dirty="0">
              <a:solidFill>
                <a:srgbClr val="FF0000"/>
              </a:solidFill>
            </a:endParaRPr>
          </a:p>
          <a:p>
            <a:r>
              <a:rPr lang="en-GB" sz="1500" dirty="0">
                <a:solidFill>
                  <a:srgbClr val="FF0000"/>
                </a:solidFill>
              </a:rPr>
              <a:t>(36s) </a:t>
            </a:r>
            <a:r>
              <a:rPr lang="en-GB" sz="1500" dirty="0"/>
              <a:t>“The screen will reset and you may begin the next trial.”</a:t>
            </a:r>
          </a:p>
          <a:p>
            <a:endParaRPr lang="en-GB" sz="1500" dirty="0"/>
          </a:p>
          <a:p>
            <a:r>
              <a:rPr lang="en-GB" sz="1500" dirty="0">
                <a:solidFill>
                  <a:srgbClr val="FF0000"/>
                </a:solidFill>
              </a:rPr>
              <a:t>(39s) </a:t>
            </a:r>
            <a:r>
              <a:rPr lang="en-GB" sz="1500" dirty="0"/>
              <a:t>“If you do not successfully complete the trial and lift your left finger off of the key before feedback has appeared, “unsuccessful stop” will be displayed above the bars and the horizontal line will turn red.”</a:t>
            </a:r>
          </a:p>
          <a:p>
            <a:endParaRPr lang="en-GB" sz="1500" dirty="0">
              <a:solidFill>
                <a:srgbClr val="FF0000"/>
              </a:solidFill>
            </a:endParaRPr>
          </a:p>
          <a:p>
            <a:r>
              <a:rPr lang="en-GB" sz="1500" dirty="0">
                <a:solidFill>
                  <a:srgbClr val="FF0000"/>
                </a:solidFill>
              </a:rPr>
              <a:t>(54s) </a:t>
            </a:r>
            <a:r>
              <a:rPr lang="en-GB" sz="1500" dirty="0"/>
              <a:t>“However, if you successfully keep your LEFT finger held down for the whole trial but do not lift your RIGHT finger in time, then “successful stop, but missed target” will be displayed.”</a:t>
            </a:r>
          </a:p>
          <a:p>
            <a:endParaRPr lang="en-GB" sz="1500" dirty="0"/>
          </a:p>
          <a:p>
            <a:r>
              <a:rPr lang="en-GB" sz="1500" dirty="0">
                <a:solidFill>
                  <a:srgbClr val="FF0000"/>
                </a:solidFill>
              </a:rPr>
              <a:t>(66s) </a:t>
            </a:r>
            <a:r>
              <a:rPr lang="en-GB" sz="1500" dirty="0"/>
              <a:t>“Now it is your turn, you will have 3 tries at STOP LEFT trials.”</a:t>
            </a:r>
          </a:p>
        </p:txBody>
      </p:sp>
    </p:spTree>
    <p:extLst>
      <p:ext uri="{BB962C8B-B14F-4D97-AF65-F5344CB8AC3E}">
        <p14:creationId xmlns:p14="http://schemas.microsoft.com/office/powerpoint/2010/main" val="237432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654D-06E0-EF43-BB50-6FC9AA5B14F3}"/>
              </a:ext>
            </a:extLst>
          </p:cNvPr>
          <p:cNvSpPr>
            <a:spLocks noGrp="1"/>
          </p:cNvSpPr>
          <p:nvPr>
            <p:ph type="title"/>
          </p:nvPr>
        </p:nvSpPr>
        <p:spPr/>
        <p:txBody>
          <a:bodyPr/>
          <a:lstStyle/>
          <a:p>
            <a:r>
              <a:rPr lang="en-GB" dirty="0"/>
              <a:t>3 practise STOP LEFT TRIALS</a:t>
            </a:r>
          </a:p>
        </p:txBody>
      </p:sp>
    </p:spTree>
    <p:extLst>
      <p:ext uri="{BB962C8B-B14F-4D97-AF65-F5344CB8AC3E}">
        <p14:creationId xmlns:p14="http://schemas.microsoft.com/office/powerpoint/2010/main" val="248925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13496A-9519-C94B-9F68-FDFCA0764C29}"/>
              </a:ext>
            </a:extLst>
          </p:cNvPr>
          <p:cNvSpPr/>
          <p:nvPr/>
        </p:nvSpPr>
        <p:spPr>
          <a:xfrm>
            <a:off x="6779942" y="1147235"/>
            <a:ext cx="4917688" cy="470581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Stop right trial video</a:t>
            </a:r>
          </a:p>
        </p:txBody>
      </p:sp>
      <p:sp>
        <p:nvSpPr>
          <p:cNvPr id="3" name="TextBox 2">
            <a:extLst>
              <a:ext uri="{FF2B5EF4-FFF2-40B4-BE49-F238E27FC236}">
                <a16:creationId xmlns:a16="http://schemas.microsoft.com/office/drawing/2014/main" id="{59D18D59-FD9F-414C-8937-66E4F1427175}"/>
              </a:ext>
            </a:extLst>
          </p:cNvPr>
          <p:cNvSpPr txBox="1"/>
          <p:nvPr/>
        </p:nvSpPr>
        <p:spPr>
          <a:xfrm>
            <a:off x="501804" y="220342"/>
            <a:ext cx="3046939" cy="461665"/>
          </a:xfrm>
          <a:prstGeom prst="rect">
            <a:avLst/>
          </a:prstGeom>
          <a:noFill/>
        </p:spPr>
        <p:txBody>
          <a:bodyPr wrap="square" rtlCol="0">
            <a:spAutoFit/>
          </a:bodyPr>
          <a:lstStyle/>
          <a:p>
            <a:r>
              <a:rPr lang="en-GB" sz="2400" dirty="0"/>
              <a:t>STOP RIGHT TRIALS</a:t>
            </a:r>
          </a:p>
        </p:txBody>
      </p:sp>
      <p:sp>
        <p:nvSpPr>
          <p:cNvPr id="5" name="TextBox 4">
            <a:extLst>
              <a:ext uri="{FF2B5EF4-FFF2-40B4-BE49-F238E27FC236}">
                <a16:creationId xmlns:a16="http://schemas.microsoft.com/office/drawing/2014/main" id="{536999CF-FD20-C949-9D5E-8B4FF48F8B92}"/>
              </a:ext>
            </a:extLst>
          </p:cNvPr>
          <p:cNvSpPr txBox="1"/>
          <p:nvPr/>
        </p:nvSpPr>
        <p:spPr>
          <a:xfrm>
            <a:off x="501804" y="682007"/>
            <a:ext cx="5876692" cy="6093976"/>
          </a:xfrm>
          <a:prstGeom prst="rect">
            <a:avLst/>
          </a:prstGeom>
          <a:noFill/>
        </p:spPr>
        <p:txBody>
          <a:bodyPr wrap="square" rtlCol="0">
            <a:spAutoFit/>
          </a:bodyPr>
          <a:lstStyle/>
          <a:p>
            <a:r>
              <a:rPr lang="en-GB" sz="1500" dirty="0">
                <a:solidFill>
                  <a:srgbClr val="FF0000"/>
                </a:solidFill>
              </a:rPr>
              <a:t>Display bars</a:t>
            </a:r>
          </a:p>
          <a:p>
            <a:r>
              <a:rPr lang="en-GB" sz="1500" dirty="0">
                <a:solidFill>
                  <a:srgbClr val="FF0000"/>
                </a:solidFill>
              </a:rPr>
              <a:t>(0s) </a:t>
            </a:r>
            <a:r>
              <a:rPr lang="en-GB" sz="1500" dirty="0"/>
              <a:t>“For these trials, you will see the same starting screen. Press and hold the same keys to make the bars rise.”</a:t>
            </a:r>
          </a:p>
          <a:p>
            <a:endParaRPr lang="en-GB" sz="1500" dirty="0"/>
          </a:p>
          <a:p>
            <a:r>
              <a:rPr lang="en-GB" sz="1500" dirty="0">
                <a:solidFill>
                  <a:srgbClr val="FF0000"/>
                </a:solidFill>
              </a:rPr>
              <a:t>(10s) </a:t>
            </a:r>
            <a:r>
              <a:rPr lang="en-GB" sz="1500" dirty="0"/>
              <a:t>“This time, at some point during the rising phase the RIGHT bar will stop rising and the LEFT bar will continue to rise.”</a:t>
            </a:r>
          </a:p>
          <a:p>
            <a:endParaRPr lang="en-GB" sz="1500" dirty="0"/>
          </a:p>
          <a:p>
            <a:r>
              <a:rPr lang="en-GB" sz="1500" dirty="0">
                <a:solidFill>
                  <a:srgbClr val="FF0000"/>
                </a:solidFill>
              </a:rPr>
              <a:t>(18s) </a:t>
            </a:r>
            <a:r>
              <a:rPr lang="en-GB" sz="1500" dirty="0"/>
              <a:t>“When this happens, keep your RIGHT finger held down and lift your LEFT finger when the left bar reaches the horizontal line. Keep your right finger held down on the key until you see feedback above the bars.”</a:t>
            </a:r>
          </a:p>
          <a:p>
            <a:endParaRPr lang="en-GB" sz="1500" dirty="0">
              <a:solidFill>
                <a:srgbClr val="FF0000"/>
              </a:solidFill>
            </a:endParaRPr>
          </a:p>
          <a:p>
            <a:r>
              <a:rPr lang="en-GB" sz="1500" dirty="0">
                <a:solidFill>
                  <a:srgbClr val="FF0000"/>
                </a:solidFill>
              </a:rPr>
              <a:t>(30s) </a:t>
            </a:r>
            <a:r>
              <a:rPr lang="en-GB" sz="1500" dirty="0"/>
              <a:t>“You will then see “success” displayed above the bars, like this. You may then release your right finger from the key”</a:t>
            </a:r>
          </a:p>
          <a:p>
            <a:endParaRPr lang="en-GB" sz="1500" dirty="0">
              <a:solidFill>
                <a:srgbClr val="FF0000"/>
              </a:solidFill>
            </a:endParaRPr>
          </a:p>
          <a:p>
            <a:r>
              <a:rPr lang="en-GB" sz="1500" dirty="0">
                <a:solidFill>
                  <a:srgbClr val="FF0000"/>
                </a:solidFill>
              </a:rPr>
              <a:t>(37s) </a:t>
            </a:r>
            <a:r>
              <a:rPr lang="en-GB" sz="1500" dirty="0"/>
              <a:t>“The screen will reset and you may begin the next trial.”</a:t>
            </a:r>
          </a:p>
          <a:p>
            <a:endParaRPr lang="en-GB" sz="1500" dirty="0"/>
          </a:p>
          <a:p>
            <a:r>
              <a:rPr lang="en-GB" sz="1500" dirty="0">
                <a:solidFill>
                  <a:srgbClr val="FF0000"/>
                </a:solidFill>
              </a:rPr>
              <a:t>(40s) </a:t>
            </a:r>
            <a:r>
              <a:rPr lang="en-GB" sz="1500" dirty="0"/>
              <a:t>“If you do not successfully complete the trial and lift your right finger off of the key before feedback has appeared, “unsuccessful stop” will be displayed above the bars and the horizontal line will turn red.”</a:t>
            </a:r>
          </a:p>
          <a:p>
            <a:endParaRPr lang="en-GB" sz="1500" dirty="0">
              <a:solidFill>
                <a:srgbClr val="FF0000"/>
              </a:solidFill>
            </a:endParaRPr>
          </a:p>
          <a:p>
            <a:r>
              <a:rPr lang="en-GB" sz="1500" dirty="0">
                <a:solidFill>
                  <a:srgbClr val="FF0000"/>
                </a:solidFill>
              </a:rPr>
              <a:t>(52s) </a:t>
            </a:r>
            <a:r>
              <a:rPr lang="en-GB" sz="1500" dirty="0"/>
              <a:t>“However, if you successfully keep your RIGHT finger held down for the whole trial but do not lift your LEFT finger in time, then “successful stop, but missed target” will be displayed.”</a:t>
            </a:r>
          </a:p>
          <a:p>
            <a:endParaRPr lang="en-GB" sz="1500" dirty="0"/>
          </a:p>
          <a:p>
            <a:r>
              <a:rPr lang="en-GB" sz="1500" dirty="0">
                <a:solidFill>
                  <a:srgbClr val="FF0000"/>
                </a:solidFill>
              </a:rPr>
              <a:t>(64s) </a:t>
            </a:r>
            <a:r>
              <a:rPr lang="en-GB" sz="1500" dirty="0"/>
              <a:t>“Now it is your turn, you will have 3 tries at STOP RIGHT trials.”</a:t>
            </a:r>
          </a:p>
        </p:txBody>
      </p:sp>
    </p:spTree>
    <p:extLst>
      <p:ext uri="{BB962C8B-B14F-4D97-AF65-F5344CB8AC3E}">
        <p14:creationId xmlns:p14="http://schemas.microsoft.com/office/powerpoint/2010/main" val="115095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93E7-0D39-434C-B111-9623CD535E26}"/>
              </a:ext>
            </a:extLst>
          </p:cNvPr>
          <p:cNvSpPr>
            <a:spLocks noGrp="1"/>
          </p:cNvSpPr>
          <p:nvPr>
            <p:ph type="title"/>
          </p:nvPr>
        </p:nvSpPr>
        <p:spPr/>
        <p:txBody>
          <a:bodyPr/>
          <a:lstStyle/>
          <a:p>
            <a:r>
              <a:rPr lang="en-GB" dirty="0"/>
              <a:t>3 practise STOP RIGHT TRIALS</a:t>
            </a:r>
          </a:p>
        </p:txBody>
      </p:sp>
    </p:spTree>
    <p:extLst>
      <p:ext uri="{BB962C8B-B14F-4D97-AF65-F5344CB8AC3E}">
        <p14:creationId xmlns:p14="http://schemas.microsoft.com/office/powerpoint/2010/main" val="1842008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1110</Words>
  <Application>Microsoft Macintosh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3 practise GO TRIALS</vt:lpstr>
      <vt:lpstr>PowerPoint Presentation</vt:lpstr>
      <vt:lpstr>3 practise STOP BOTH TRIALS</vt:lpstr>
      <vt:lpstr>PowerPoint Presentation</vt:lpstr>
      <vt:lpstr>3 practise STOP LEFT TRIALS</vt:lpstr>
      <vt:lpstr>PowerPoint Presentation</vt:lpstr>
      <vt:lpstr>3 practise STOP RIGHT TRIALS</vt:lpstr>
      <vt:lpstr>Now it’s your turn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38</cp:revision>
  <dcterms:created xsi:type="dcterms:W3CDTF">2020-08-28T10:31:40Z</dcterms:created>
  <dcterms:modified xsi:type="dcterms:W3CDTF">2020-09-18T10:53:19Z</dcterms:modified>
</cp:coreProperties>
</file>