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1" r:id="rId3"/>
    <p:sldId id="262" r:id="rId4"/>
    <p:sldId id="263" r:id="rId5"/>
    <p:sldId id="259" r:id="rId6"/>
    <p:sldId id="264" r:id="rId7"/>
    <p:sldId id="265" r:id="rId8"/>
    <p:sldId id="271" r:id="rId9"/>
    <p:sldId id="273" r:id="rId10"/>
    <p:sldId id="278" r:id="rId11"/>
    <p:sldId id="279" r:id="rId12"/>
    <p:sldId id="269" r:id="rId13"/>
    <p:sldId id="276" r:id="rId14"/>
    <p:sldId id="284" r:id="rId15"/>
    <p:sldId id="283" r:id="rId16"/>
    <p:sldId id="282" r:id="rId17"/>
    <p:sldId id="285" r:id="rId18"/>
    <p:sldId id="287" r:id="rId19"/>
    <p:sldId id="288" r:id="rId20"/>
    <p:sldId id="289" r:id="rId21"/>
    <p:sldId id="290" r:id="rId22"/>
    <p:sldId id="291" r:id="rId23"/>
    <p:sldId id="28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8DFF"/>
    <a:srgbClr val="0082D6"/>
    <a:srgbClr val="FEFEFE"/>
    <a:srgbClr val="FFF100"/>
    <a:srgbClr val="FFFFFF"/>
    <a:srgbClr val="E20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38" autoAdjust="0"/>
  </p:normalViewPr>
  <p:slideViewPr>
    <p:cSldViewPr snapToGrid="0">
      <p:cViewPr>
        <p:scale>
          <a:sx n="90" d="100"/>
          <a:sy n="90" d="100"/>
        </p:scale>
        <p:origin x="66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yle\Documents\DA11\Capstone\spotify-user-playlist-trends\viz%20exports\billboard_top_performer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yle\Documents\DA11\Capstone\spotify-user-playlist-trends\viz%20exports\spotify_top_perfomrer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[billboard_top_performers.csv]Sheet1!PivotTable1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i="0" dirty="0"/>
              <a:t>Billboard Top 10 Performing Tracks by Number of Weeks on the</a:t>
            </a:r>
            <a:r>
              <a:rPr lang="en-US" i="0" baseline="0" dirty="0"/>
              <a:t>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LMFAO Featuring Lauren Bennett &amp; GoonRock-Party Rock Anthem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Sheet1!$B$5</c:f>
              <c:numCache>
                <c:formatCode>General</c:formatCode>
                <c:ptCount val="1"/>
                <c:pt idx="0">
                  <c:v>68</c:v>
                </c:pt>
              </c:numCache>
            </c:numRef>
          </c:val>
          <c:extLst>
            <c:ext xmlns:c16="http://schemas.microsoft.com/office/drawing/2014/chart" uri="{C3380CC4-5D6E-409C-BE32-E72D297353CC}">
              <c16:uniqueId val="{00000000-4A6C-4F06-9E91-FAC85172C7FC}"/>
            </c:ext>
          </c:extLst>
        </c:ser>
        <c:ser>
          <c:idx val="1"/>
          <c:order val="1"/>
          <c:tx>
            <c:strRef>
              <c:f>Sheet1!$C$3:$C$4</c:f>
              <c:strCache>
                <c:ptCount val="1"/>
                <c:pt idx="0">
                  <c:v>Adele-Rolling In The Deep</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Sheet1!$C$5</c:f>
              <c:numCache>
                <c:formatCode>General</c:formatCode>
                <c:ptCount val="1"/>
                <c:pt idx="0">
                  <c:v>65</c:v>
                </c:pt>
              </c:numCache>
            </c:numRef>
          </c:val>
          <c:extLst>
            <c:ext xmlns:c16="http://schemas.microsoft.com/office/drawing/2014/chart" uri="{C3380CC4-5D6E-409C-BE32-E72D297353CC}">
              <c16:uniqueId val="{00000001-4A6C-4F06-9E91-FAC85172C7FC}"/>
            </c:ext>
          </c:extLst>
        </c:ser>
        <c:ser>
          <c:idx val="2"/>
          <c:order val="2"/>
          <c:tx>
            <c:strRef>
              <c:f>Sheet1!$D$3:$D$4</c:f>
              <c:strCache>
                <c:ptCount val="1"/>
                <c:pt idx="0">
                  <c:v>John Legend-All Of Me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Sheet1!$D$5</c:f>
              <c:numCache>
                <c:formatCode>General</c:formatCode>
                <c:ptCount val="1"/>
                <c:pt idx="0">
                  <c:v>59</c:v>
                </c:pt>
              </c:numCache>
            </c:numRef>
          </c:val>
          <c:extLst>
            <c:ext xmlns:c16="http://schemas.microsoft.com/office/drawing/2014/chart" uri="{C3380CC4-5D6E-409C-BE32-E72D297353CC}">
              <c16:uniqueId val="{00000002-4A6C-4F06-9E91-FAC85172C7FC}"/>
            </c:ext>
          </c:extLst>
        </c:ser>
        <c:ser>
          <c:idx val="3"/>
          <c:order val="3"/>
          <c:tx>
            <c:strRef>
              <c:f>Sheet1!$E$3:$E$4</c:f>
              <c:strCache>
                <c:ptCount val="1"/>
                <c:pt idx="0">
                  <c:v>Gotye Featuring Kimbra-Somebody That I Used To Know</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Sheet1!$E$5</c:f>
              <c:numCache>
                <c:formatCode>General</c:formatCode>
                <c:ptCount val="1"/>
                <c:pt idx="0">
                  <c:v>59</c:v>
                </c:pt>
              </c:numCache>
            </c:numRef>
          </c:val>
          <c:extLst>
            <c:ext xmlns:c16="http://schemas.microsoft.com/office/drawing/2014/chart" uri="{C3380CC4-5D6E-409C-BE32-E72D297353CC}">
              <c16:uniqueId val="{00000003-4A6C-4F06-9E91-FAC85172C7FC}"/>
            </c:ext>
          </c:extLst>
        </c:ser>
        <c:ser>
          <c:idx val="4"/>
          <c:order val="4"/>
          <c:tx>
            <c:strRef>
              <c:f>Sheet1!$F$3:$F$4</c:f>
              <c:strCache>
                <c:ptCount val="1"/>
                <c:pt idx="0">
                  <c:v>Katy Perry Featuring Juicy J-Dark Horse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Sheet1!$F$5</c:f>
              <c:numCache>
                <c:formatCode>General</c:formatCode>
                <c:ptCount val="1"/>
                <c:pt idx="0">
                  <c:v>57</c:v>
                </c:pt>
              </c:numCache>
            </c:numRef>
          </c:val>
          <c:extLst>
            <c:ext xmlns:c16="http://schemas.microsoft.com/office/drawing/2014/chart" uri="{C3380CC4-5D6E-409C-BE32-E72D297353CC}">
              <c16:uniqueId val="{00000004-4A6C-4F06-9E91-FAC85172C7FC}"/>
            </c:ext>
          </c:extLst>
        </c:ser>
        <c:ser>
          <c:idx val="5"/>
          <c:order val="5"/>
          <c:tx>
            <c:strRef>
              <c:f>Sheet1!$G$3:$G$4</c:f>
              <c:strCache>
                <c:ptCount val="1"/>
                <c:pt idx="0">
                  <c:v>Mark Ronson Featuring Bruno Mars-Uptown Funk!</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Sheet1!$G$5</c:f>
              <c:numCache>
                <c:formatCode>General</c:formatCode>
                <c:ptCount val="1"/>
                <c:pt idx="0">
                  <c:v>56</c:v>
                </c:pt>
              </c:numCache>
            </c:numRef>
          </c:val>
          <c:extLst>
            <c:ext xmlns:c16="http://schemas.microsoft.com/office/drawing/2014/chart" uri="{C3380CC4-5D6E-409C-BE32-E72D297353CC}">
              <c16:uniqueId val="{00000005-4A6C-4F06-9E91-FAC85172C7FC}"/>
            </c:ext>
          </c:extLst>
        </c:ser>
        <c:ser>
          <c:idx val="6"/>
          <c:order val="6"/>
          <c:tx>
            <c:strRef>
              <c:f>Sheet1!$H$3:$H$4</c:f>
              <c:strCache>
                <c:ptCount val="1"/>
                <c:pt idx="0">
                  <c:v>Wiz Khalifa Featuring Charlie Puth-See You Again</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Sheet1!$H$5</c:f>
              <c:numCache>
                <c:formatCode>General</c:formatCode>
                <c:ptCount val="1"/>
                <c:pt idx="0">
                  <c:v>52</c:v>
                </c:pt>
              </c:numCache>
            </c:numRef>
          </c:val>
          <c:extLst>
            <c:ext xmlns:c16="http://schemas.microsoft.com/office/drawing/2014/chart" uri="{C3380CC4-5D6E-409C-BE32-E72D297353CC}">
              <c16:uniqueId val="{00000006-4A6C-4F06-9E91-FAC85172C7FC}"/>
            </c:ext>
          </c:extLst>
        </c:ser>
        <c:ser>
          <c:idx val="7"/>
          <c:order val="7"/>
          <c:tx>
            <c:strRef>
              <c:f>Sheet1!$I$3:$I$4</c:f>
              <c:strCache>
                <c:ptCount val="1"/>
                <c:pt idx="0">
                  <c:v>The Chainsmokers Featuring Halsey-Closer</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Sheet1!$I$5</c:f>
              <c:numCache>
                <c:formatCode>General</c:formatCode>
                <c:ptCount val="1"/>
                <c:pt idx="0">
                  <c:v>52</c:v>
                </c:pt>
              </c:numCache>
            </c:numRef>
          </c:val>
          <c:extLst>
            <c:ext xmlns:c16="http://schemas.microsoft.com/office/drawing/2014/chart" uri="{C3380CC4-5D6E-409C-BE32-E72D297353CC}">
              <c16:uniqueId val="{00000007-4A6C-4F06-9E91-FAC85172C7FC}"/>
            </c:ext>
          </c:extLst>
        </c:ser>
        <c:ser>
          <c:idx val="8"/>
          <c:order val="8"/>
          <c:tx>
            <c:strRef>
              <c:f>Sheet1!$J$3:$J$4</c:f>
              <c:strCache>
                <c:ptCount val="1"/>
                <c:pt idx="0">
                  <c:v>Justin Timberlake-Can't Stop The Feeling!</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Sheet1!$J$5</c:f>
              <c:numCache>
                <c:formatCode>General</c:formatCode>
                <c:ptCount val="1"/>
                <c:pt idx="0">
                  <c:v>52</c:v>
                </c:pt>
              </c:numCache>
            </c:numRef>
          </c:val>
          <c:extLst>
            <c:ext xmlns:c16="http://schemas.microsoft.com/office/drawing/2014/chart" uri="{C3380CC4-5D6E-409C-BE32-E72D297353CC}">
              <c16:uniqueId val="{00000008-4A6C-4F06-9E91-FAC85172C7FC}"/>
            </c:ext>
          </c:extLst>
        </c:ser>
        <c:ser>
          <c:idx val="9"/>
          <c:order val="9"/>
          <c:tx>
            <c:strRef>
              <c:f>Sheet1!$K$3:$K$4</c:f>
              <c:strCache>
                <c:ptCount val="1"/>
                <c:pt idx="0">
                  <c:v>Sia Featuring Sean Paul-Cheap Thrills</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Sheet1!$K$5</c:f>
              <c:numCache>
                <c:formatCode>General</c:formatCode>
                <c:ptCount val="1"/>
                <c:pt idx="0">
                  <c:v>52</c:v>
                </c:pt>
              </c:numCache>
            </c:numRef>
          </c:val>
          <c:extLst>
            <c:ext xmlns:c16="http://schemas.microsoft.com/office/drawing/2014/chart" uri="{C3380CC4-5D6E-409C-BE32-E72D297353CC}">
              <c16:uniqueId val="{00000009-4A6C-4F06-9E91-FAC85172C7FC}"/>
            </c:ext>
          </c:extLst>
        </c:ser>
        <c:dLbls>
          <c:dLblPos val="outEnd"/>
          <c:showLegendKey val="0"/>
          <c:showVal val="1"/>
          <c:showCatName val="0"/>
          <c:showSerName val="0"/>
          <c:showPercent val="0"/>
          <c:showBubbleSize val="0"/>
        </c:dLbls>
        <c:gapWidth val="150"/>
        <c:axId val="1414868639"/>
        <c:axId val="1414873439"/>
      </c:barChart>
      <c:catAx>
        <c:axId val="1414868639"/>
        <c:scaling>
          <c:orientation val="minMax"/>
        </c:scaling>
        <c:delete val="1"/>
        <c:axPos val="b"/>
        <c:numFmt formatCode="General" sourceLinked="1"/>
        <c:majorTickMark val="out"/>
        <c:minorTickMark val="none"/>
        <c:tickLblPos val="nextTo"/>
        <c:crossAx val="1414873439"/>
        <c:crosses val="autoZero"/>
        <c:auto val="1"/>
        <c:lblAlgn val="ctr"/>
        <c:lblOffset val="100"/>
        <c:noMultiLvlLbl val="0"/>
      </c:catAx>
      <c:valAx>
        <c:axId val="1414873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486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[spotify_top_perfomrers.csv]Sheet1!PivotTable2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Spotify Top 10 Performing Tracks by</a:t>
            </a:r>
            <a:r>
              <a:rPr lang="en-US" baseline="0"/>
              <a:t> Playlist Count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Drake-One Dance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Sheet1!$B$5</c:f>
              <c:numCache>
                <c:formatCode>General</c:formatCode>
                <c:ptCount val="1"/>
                <c:pt idx="0">
                  <c:v>3789</c:v>
                </c:pt>
              </c:numCache>
            </c:numRef>
          </c:val>
          <c:extLst>
            <c:ext xmlns:c16="http://schemas.microsoft.com/office/drawing/2014/chart" uri="{C3380CC4-5D6E-409C-BE32-E72D297353CC}">
              <c16:uniqueId val="{00000000-176F-4437-AAAE-188438E3D67A}"/>
            </c:ext>
          </c:extLst>
        </c:ser>
        <c:ser>
          <c:idx val="1"/>
          <c:order val="1"/>
          <c:tx>
            <c:strRef>
              <c:f>Sheet1!$C$3:$C$4</c:f>
              <c:strCache>
                <c:ptCount val="1"/>
                <c:pt idx="0">
                  <c:v>The Chainsmokers-Closer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Sheet1!$C$5</c:f>
              <c:numCache>
                <c:formatCode>General</c:formatCode>
                <c:ptCount val="1"/>
                <c:pt idx="0">
                  <c:v>3219</c:v>
                </c:pt>
              </c:numCache>
            </c:numRef>
          </c:val>
          <c:extLst>
            <c:ext xmlns:c16="http://schemas.microsoft.com/office/drawing/2014/chart" uri="{C3380CC4-5D6E-409C-BE32-E72D297353CC}">
              <c16:uniqueId val="{00000001-176F-4437-AAAE-188438E3D67A}"/>
            </c:ext>
          </c:extLst>
        </c:ser>
        <c:ser>
          <c:idx val="2"/>
          <c:order val="2"/>
          <c:tx>
            <c:strRef>
              <c:f>Sheet1!$D$3:$D$4</c:f>
              <c:strCache>
                <c:ptCount val="1"/>
                <c:pt idx="0">
                  <c:v>Kendrick Lamar-Humble.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Sheet1!$D$5</c:f>
              <c:numCache>
                <c:formatCode>General</c:formatCode>
                <c:ptCount val="1"/>
                <c:pt idx="0">
                  <c:v>2997</c:v>
                </c:pt>
              </c:numCache>
            </c:numRef>
          </c:val>
          <c:extLst>
            <c:ext xmlns:c16="http://schemas.microsoft.com/office/drawing/2014/chart" uri="{C3380CC4-5D6E-409C-BE32-E72D297353CC}">
              <c16:uniqueId val="{00000002-176F-4437-AAAE-188438E3D67A}"/>
            </c:ext>
          </c:extLst>
        </c:ser>
        <c:ser>
          <c:idx val="3"/>
          <c:order val="3"/>
          <c:tx>
            <c:strRef>
              <c:f>Sheet1!$E$3:$E$4</c:f>
              <c:strCache>
                <c:ptCount val="1"/>
                <c:pt idx="0">
                  <c:v>Mark Ronson-Uptown Funk</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Sheet1!$E$5</c:f>
              <c:numCache>
                <c:formatCode>General</c:formatCode>
                <c:ptCount val="1"/>
                <c:pt idx="0">
                  <c:v>2732</c:v>
                </c:pt>
              </c:numCache>
            </c:numRef>
          </c:val>
          <c:extLst>
            <c:ext xmlns:c16="http://schemas.microsoft.com/office/drawing/2014/chart" uri="{C3380CC4-5D6E-409C-BE32-E72D297353CC}">
              <c16:uniqueId val="{00000003-176F-4437-AAAE-188438E3D67A}"/>
            </c:ext>
          </c:extLst>
        </c:ser>
        <c:ser>
          <c:idx val="4"/>
          <c:order val="4"/>
          <c:tx>
            <c:strRef>
              <c:f>Sheet1!$F$3:$F$4</c:f>
              <c:strCache>
                <c:ptCount val="1"/>
                <c:pt idx="0">
                  <c:v>Luis Fonsi-Despacito</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Sheet1!$F$5</c:f>
              <c:numCache>
                <c:formatCode>General</c:formatCode>
                <c:ptCount val="1"/>
                <c:pt idx="0">
                  <c:v>2724</c:v>
                </c:pt>
              </c:numCache>
            </c:numRef>
          </c:val>
          <c:extLst>
            <c:ext xmlns:c16="http://schemas.microsoft.com/office/drawing/2014/chart" uri="{C3380CC4-5D6E-409C-BE32-E72D297353CC}">
              <c16:uniqueId val="{00000004-176F-4437-AAAE-188438E3D67A}"/>
            </c:ext>
          </c:extLst>
        </c:ser>
        <c:ser>
          <c:idx val="5"/>
          <c:order val="5"/>
          <c:tx>
            <c:strRef>
              <c:f>Sheet1!$G$3:$G$4</c:f>
              <c:strCache>
                <c:ptCount val="1"/>
                <c:pt idx="0">
                  <c:v>Justin Bieber-Sorry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Sheet1!$G$5</c:f>
              <c:numCache>
                <c:formatCode>General</c:formatCode>
                <c:ptCount val="1"/>
                <c:pt idx="0">
                  <c:v>2693</c:v>
                </c:pt>
              </c:numCache>
            </c:numRef>
          </c:val>
          <c:extLst>
            <c:ext xmlns:c16="http://schemas.microsoft.com/office/drawing/2014/chart" uri="{C3380CC4-5D6E-409C-BE32-E72D297353CC}">
              <c16:uniqueId val="{00000005-176F-4437-AAAE-188438E3D67A}"/>
            </c:ext>
          </c:extLst>
        </c:ser>
        <c:ser>
          <c:idx val="6"/>
          <c:order val="6"/>
          <c:tx>
            <c:strRef>
              <c:f>Sheet1!$H$3:$H$4</c:f>
              <c:strCache>
                <c:ptCount val="1"/>
                <c:pt idx="0">
                  <c:v>The Weeknd-The Hills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Sheet1!$H$5</c:f>
              <c:numCache>
                <c:formatCode>General</c:formatCode>
                <c:ptCount val="1"/>
                <c:pt idx="0">
                  <c:v>2658</c:v>
                </c:pt>
              </c:numCache>
            </c:numRef>
          </c:val>
          <c:extLst>
            <c:ext xmlns:c16="http://schemas.microsoft.com/office/drawing/2014/chart" uri="{C3380CC4-5D6E-409C-BE32-E72D297353CC}">
              <c16:uniqueId val="{00000006-176F-4437-AAAE-188438E3D67A}"/>
            </c:ext>
          </c:extLst>
        </c:ser>
        <c:ser>
          <c:idx val="7"/>
          <c:order val="7"/>
          <c:tx>
            <c:strRef>
              <c:f>Sheet1!$I$3:$I$4</c:f>
              <c:strCache>
                <c:ptCount val="1"/>
                <c:pt idx="0">
                  <c:v>The Weeknd-Can't Feel My Face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Sheet1!$I$5</c:f>
              <c:numCache>
                <c:formatCode>General</c:formatCode>
                <c:ptCount val="1"/>
                <c:pt idx="0">
                  <c:v>2602</c:v>
                </c:pt>
              </c:numCache>
            </c:numRef>
          </c:val>
          <c:extLst>
            <c:ext xmlns:c16="http://schemas.microsoft.com/office/drawing/2014/chart" uri="{C3380CC4-5D6E-409C-BE32-E72D297353CC}">
              <c16:uniqueId val="{00000007-176F-4437-AAAE-188438E3D67A}"/>
            </c:ext>
          </c:extLst>
        </c:ser>
        <c:ser>
          <c:idx val="8"/>
          <c:order val="8"/>
          <c:tx>
            <c:strRef>
              <c:f>Sheet1!$J$3:$J$4</c:f>
              <c:strCache>
                <c:ptCount val="1"/>
                <c:pt idx="0">
                  <c:v>Ed Sheeran-Shape Of You</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Sheet1!$J$5</c:f>
              <c:numCache>
                <c:formatCode>General</c:formatCode>
                <c:ptCount val="1"/>
                <c:pt idx="0">
                  <c:v>2540</c:v>
                </c:pt>
              </c:numCache>
            </c:numRef>
          </c:val>
          <c:extLst>
            <c:ext xmlns:c16="http://schemas.microsoft.com/office/drawing/2014/chart" uri="{C3380CC4-5D6E-409C-BE32-E72D297353CC}">
              <c16:uniqueId val="{00000008-176F-4437-AAAE-188438E3D67A}"/>
            </c:ext>
          </c:extLst>
        </c:ser>
        <c:ser>
          <c:idx val="9"/>
          <c:order val="9"/>
          <c:tx>
            <c:strRef>
              <c:f>Sheet1!$K$3:$K$4</c:f>
              <c:strCache>
                <c:ptCount val="1"/>
                <c:pt idx="0">
                  <c:v>Rihanna-Work</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Sheet1!$K$5</c:f>
              <c:numCache>
                <c:formatCode>General</c:formatCode>
                <c:ptCount val="1"/>
                <c:pt idx="0">
                  <c:v>2458</c:v>
                </c:pt>
              </c:numCache>
            </c:numRef>
          </c:val>
          <c:extLst>
            <c:ext xmlns:c16="http://schemas.microsoft.com/office/drawing/2014/chart" uri="{C3380CC4-5D6E-409C-BE32-E72D297353CC}">
              <c16:uniqueId val="{00000009-176F-4437-AAAE-188438E3D67A}"/>
            </c:ext>
          </c:extLst>
        </c:ser>
        <c:dLbls>
          <c:dLblPos val="outEnd"/>
          <c:showLegendKey val="0"/>
          <c:showVal val="1"/>
          <c:showCatName val="0"/>
          <c:showSerName val="0"/>
          <c:showPercent val="0"/>
          <c:showBubbleSize val="0"/>
        </c:dLbls>
        <c:gapWidth val="150"/>
        <c:axId val="364160319"/>
        <c:axId val="364148319"/>
      </c:barChart>
      <c:catAx>
        <c:axId val="36416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48319"/>
        <c:crosses val="autoZero"/>
        <c:auto val="1"/>
        <c:lblAlgn val="ctr"/>
        <c:lblOffset val="100"/>
        <c:noMultiLvlLbl val="0"/>
      </c:catAx>
      <c:valAx>
        <c:axId val="364148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603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D0B38-5B05-428C-8439-BA48EA6F400C}"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49A46-CF6B-459C-9730-BB83AE27CD1F}" type="slidenum">
              <a:rPr lang="en-US" smtClean="0"/>
              <a:t>‹#›</a:t>
            </a:fld>
            <a:endParaRPr lang="en-US"/>
          </a:p>
        </p:txBody>
      </p:sp>
    </p:spTree>
    <p:extLst>
      <p:ext uri="{BB962C8B-B14F-4D97-AF65-F5344CB8AC3E}">
        <p14:creationId xmlns:p14="http://schemas.microsoft.com/office/powerpoint/2010/main" val="23074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a:t>
            </a:fld>
            <a:endParaRPr lang="en-US"/>
          </a:p>
        </p:txBody>
      </p:sp>
    </p:spTree>
    <p:extLst>
      <p:ext uri="{BB962C8B-B14F-4D97-AF65-F5344CB8AC3E}">
        <p14:creationId xmlns:p14="http://schemas.microsoft.com/office/powerpoint/2010/main" val="333447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10</a:t>
            </a:fld>
            <a:endParaRPr lang="en-US"/>
          </a:p>
        </p:txBody>
      </p:sp>
    </p:spTree>
    <p:extLst>
      <p:ext uri="{BB962C8B-B14F-4D97-AF65-F5344CB8AC3E}">
        <p14:creationId xmlns:p14="http://schemas.microsoft.com/office/powerpoint/2010/main" val="122260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11</a:t>
            </a:fld>
            <a:endParaRPr lang="en-US"/>
          </a:p>
        </p:txBody>
      </p:sp>
    </p:spTree>
    <p:extLst>
      <p:ext uri="{BB962C8B-B14F-4D97-AF65-F5344CB8AC3E}">
        <p14:creationId xmlns:p14="http://schemas.microsoft.com/office/powerpoint/2010/main" val="3139618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12</a:t>
            </a:fld>
            <a:endParaRPr lang="en-US"/>
          </a:p>
        </p:txBody>
      </p:sp>
    </p:spTree>
    <p:extLst>
      <p:ext uri="{BB962C8B-B14F-4D97-AF65-F5344CB8AC3E}">
        <p14:creationId xmlns:p14="http://schemas.microsoft.com/office/powerpoint/2010/main" val="115022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13</a:t>
            </a:fld>
            <a:endParaRPr lang="en-US"/>
          </a:p>
        </p:txBody>
      </p:sp>
    </p:spTree>
    <p:extLst>
      <p:ext uri="{BB962C8B-B14F-4D97-AF65-F5344CB8AC3E}">
        <p14:creationId xmlns:p14="http://schemas.microsoft.com/office/powerpoint/2010/main" val="391037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14</a:t>
            </a:fld>
            <a:endParaRPr lang="en-US"/>
          </a:p>
        </p:txBody>
      </p:sp>
    </p:spTree>
    <p:extLst>
      <p:ext uri="{BB962C8B-B14F-4D97-AF65-F5344CB8AC3E}">
        <p14:creationId xmlns:p14="http://schemas.microsoft.com/office/powerpoint/2010/main" val="2156484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15</a:t>
            </a:fld>
            <a:endParaRPr lang="en-US"/>
          </a:p>
        </p:txBody>
      </p:sp>
    </p:spTree>
    <p:extLst>
      <p:ext uri="{BB962C8B-B14F-4D97-AF65-F5344CB8AC3E}">
        <p14:creationId xmlns:p14="http://schemas.microsoft.com/office/powerpoint/2010/main" val="3163197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16</a:t>
            </a:fld>
            <a:endParaRPr lang="en-US"/>
          </a:p>
        </p:txBody>
      </p:sp>
    </p:spTree>
    <p:extLst>
      <p:ext uri="{BB962C8B-B14F-4D97-AF65-F5344CB8AC3E}">
        <p14:creationId xmlns:p14="http://schemas.microsoft.com/office/powerpoint/2010/main" val="320385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17</a:t>
            </a:fld>
            <a:endParaRPr lang="en-US"/>
          </a:p>
        </p:txBody>
      </p:sp>
    </p:spTree>
    <p:extLst>
      <p:ext uri="{BB962C8B-B14F-4D97-AF65-F5344CB8AC3E}">
        <p14:creationId xmlns:p14="http://schemas.microsoft.com/office/powerpoint/2010/main" val="202258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18</a:t>
            </a:fld>
            <a:endParaRPr lang="en-US"/>
          </a:p>
        </p:txBody>
      </p:sp>
    </p:spTree>
    <p:extLst>
      <p:ext uri="{BB962C8B-B14F-4D97-AF65-F5344CB8AC3E}">
        <p14:creationId xmlns:p14="http://schemas.microsoft.com/office/powerpoint/2010/main" val="3098697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19</a:t>
            </a:fld>
            <a:endParaRPr lang="en-US"/>
          </a:p>
        </p:txBody>
      </p:sp>
    </p:spTree>
    <p:extLst>
      <p:ext uri="{BB962C8B-B14F-4D97-AF65-F5344CB8AC3E}">
        <p14:creationId xmlns:p14="http://schemas.microsoft.com/office/powerpoint/2010/main" val="22552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a:t>
            </a:fld>
            <a:endParaRPr lang="en-US"/>
          </a:p>
        </p:txBody>
      </p:sp>
    </p:spTree>
    <p:extLst>
      <p:ext uri="{BB962C8B-B14F-4D97-AF65-F5344CB8AC3E}">
        <p14:creationId xmlns:p14="http://schemas.microsoft.com/office/powerpoint/2010/main" val="351089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20</a:t>
            </a:fld>
            <a:endParaRPr lang="en-US"/>
          </a:p>
        </p:txBody>
      </p:sp>
    </p:spTree>
    <p:extLst>
      <p:ext uri="{BB962C8B-B14F-4D97-AF65-F5344CB8AC3E}">
        <p14:creationId xmlns:p14="http://schemas.microsoft.com/office/powerpoint/2010/main" val="3055178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21</a:t>
            </a:fld>
            <a:endParaRPr lang="en-US"/>
          </a:p>
        </p:txBody>
      </p:sp>
    </p:spTree>
    <p:extLst>
      <p:ext uri="{BB962C8B-B14F-4D97-AF65-F5344CB8AC3E}">
        <p14:creationId xmlns:p14="http://schemas.microsoft.com/office/powerpoint/2010/main" val="250926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22</a:t>
            </a:fld>
            <a:endParaRPr lang="en-US"/>
          </a:p>
        </p:txBody>
      </p:sp>
    </p:spTree>
    <p:extLst>
      <p:ext uri="{BB962C8B-B14F-4D97-AF65-F5344CB8AC3E}">
        <p14:creationId xmlns:p14="http://schemas.microsoft.com/office/powerpoint/2010/main" val="2041300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23</a:t>
            </a:fld>
            <a:endParaRPr lang="en-US"/>
          </a:p>
        </p:txBody>
      </p:sp>
    </p:spTree>
    <p:extLst>
      <p:ext uri="{BB962C8B-B14F-4D97-AF65-F5344CB8AC3E}">
        <p14:creationId xmlns:p14="http://schemas.microsoft.com/office/powerpoint/2010/main" val="2478828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24</a:t>
            </a:fld>
            <a:endParaRPr lang="en-US"/>
          </a:p>
        </p:txBody>
      </p:sp>
    </p:spTree>
    <p:extLst>
      <p:ext uri="{BB962C8B-B14F-4D97-AF65-F5344CB8AC3E}">
        <p14:creationId xmlns:p14="http://schemas.microsoft.com/office/powerpoint/2010/main" val="377951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3</a:t>
            </a:fld>
            <a:endParaRPr lang="en-US"/>
          </a:p>
        </p:txBody>
      </p:sp>
    </p:spTree>
    <p:extLst>
      <p:ext uri="{BB962C8B-B14F-4D97-AF65-F5344CB8AC3E}">
        <p14:creationId xmlns:p14="http://schemas.microsoft.com/office/powerpoint/2010/main" val="86799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4</a:t>
            </a:fld>
            <a:endParaRPr lang="en-US"/>
          </a:p>
        </p:txBody>
      </p:sp>
    </p:spTree>
    <p:extLst>
      <p:ext uri="{BB962C8B-B14F-4D97-AF65-F5344CB8AC3E}">
        <p14:creationId xmlns:p14="http://schemas.microsoft.com/office/powerpoint/2010/main" val="147110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5</a:t>
            </a:fld>
            <a:endParaRPr lang="en-US"/>
          </a:p>
        </p:txBody>
      </p:sp>
    </p:spTree>
    <p:extLst>
      <p:ext uri="{BB962C8B-B14F-4D97-AF65-F5344CB8AC3E}">
        <p14:creationId xmlns:p14="http://schemas.microsoft.com/office/powerpoint/2010/main" val="286391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6</a:t>
            </a:fld>
            <a:endParaRPr lang="en-US"/>
          </a:p>
        </p:txBody>
      </p:sp>
    </p:spTree>
    <p:extLst>
      <p:ext uri="{BB962C8B-B14F-4D97-AF65-F5344CB8AC3E}">
        <p14:creationId xmlns:p14="http://schemas.microsoft.com/office/powerpoint/2010/main" val="360272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7</a:t>
            </a:fld>
            <a:endParaRPr lang="en-US"/>
          </a:p>
        </p:txBody>
      </p:sp>
    </p:spTree>
    <p:extLst>
      <p:ext uri="{BB962C8B-B14F-4D97-AF65-F5344CB8AC3E}">
        <p14:creationId xmlns:p14="http://schemas.microsoft.com/office/powerpoint/2010/main" val="805066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8</a:t>
            </a:fld>
            <a:endParaRPr lang="en-US"/>
          </a:p>
        </p:txBody>
      </p:sp>
    </p:spTree>
    <p:extLst>
      <p:ext uri="{BB962C8B-B14F-4D97-AF65-F5344CB8AC3E}">
        <p14:creationId xmlns:p14="http://schemas.microsoft.com/office/powerpoint/2010/main" val="320200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9</a:t>
            </a:fld>
            <a:endParaRPr lang="en-US"/>
          </a:p>
        </p:txBody>
      </p:sp>
    </p:spTree>
    <p:extLst>
      <p:ext uri="{BB962C8B-B14F-4D97-AF65-F5344CB8AC3E}">
        <p14:creationId xmlns:p14="http://schemas.microsoft.com/office/powerpoint/2010/main" val="419521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F063-E947-C768-83B1-B51250002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0FE9A-2BD8-1845-BA43-DE4F41313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7C229-C5BA-F6B2-76B4-F097622D2248}"/>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5" name="Footer Placeholder 4">
            <a:extLst>
              <a:ext uri="{FF2B5EF4-FFF2-40B4-BE49-F238E27FC236}">
                <a16:creationId xmlns:a16="http://schemas.microsoft.com/office/drawing/2014/main" id="{2D1617F0-9F01-5371-25A5-2E5211A71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F26CD-30DF-DD2C-7E5F-CCF7714214BC}"/>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256717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7C67-B247-917A-0F06-ADFD161CC2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377369-3F08-3EC2-5ED3-B70939D8F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1CCEB-C785-3E49-7B81-56FC68CAB4B8}"/>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5" name="Footer Placeholder 4">
            <a:extLst>
              <a:ext uri="{FF2B5EF4-FFF2-40B4-BE49-F238E27FC236}">
                <a16:creationId xmlns:a16="http://schemas.microsoft.com/office/drawing/2014/main" id="{FEA61F9C-85ED-B17E-1BEE-1FFE9B558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60947-7B9B-C520-EAE0-E32533DAF771}"/>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381821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89219-C04F-FE57-19B4-7030BBA2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DF15E-32C6-6908-B433-555C47A3F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A935A-DF72-B0D5-C189-0497C5D883F0}"/>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5" name="Footer Placeholder 4">
            <a:extLst>
              <a:ext uri="{FF2B5EF4-FFF2-40B4-BE49-F238E27FC236}">
                <a16:creationId xmlns:a16="http://schemas.microsoft.com/office/drawing/2014/main" id="{3EC0FD2B-3375-00C2-51EB-D9BB4F836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F855E-057F-9CE0-A91E-D26DE93D80FE}"/>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31773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FDFC-B424-0EB3-D181-55EA5A3E19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DFE9D-7C83-5D88-A9CE-68CF5B17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E100D-4EC3-9BFB-39A2-5CF0F6E45F31}"/>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5" name="Footer Placeholder 4">
            <a:extLst>
              <a:ext uri="{FF2B5EF4-FFF2-40B4-BE49-F238E27FC236}">
                <a16:creationId xmlns:a16="http://schemas.microsoft.com/office/drawing/2014/main" id="{1E1A5977-FEDC-F7BE-5C02-D81D68E9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1AD34-633D-14D2-28E9-F24D753534F8}"/>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86977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BD52-2CEE-DEC3-C7A9-95E416C7C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B869E7-C385-4F6F-5ACA-017AA260B4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1BD35-8178-CFA9-8478-20A0996D53A1}"/>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5" name="Footer Placeholder 4">
            <a:extLst>
              <a:ext uri="{FF2B5EF4-FFF2-40B4-BE49-F238E27FC236}">
                <a16:creationId xmlns:a16="http://schemas.microsoft.com/office/drawing/2014/main" id="{A4E78B0F-4716-6D1A-1C92-171086E9A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759E7-5293-4C61-0B57-FFF36449A984}"/>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405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7156-2418-2508-CBA5-70E460DA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17C1A-4639-321F-7B02-E8F602FC4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6F3753-6E2D-0BE7-3BEC-5F784615B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05B3E0-8884-BADE-49AC-CD3F134CC41A}"/>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6" name="Footer Placeholder 5">
            <a:extLst>
              <a:ext uri="{FF2B5EF4-FFF2-40B4-BE49-F238E27FC236}">
                <a16:creationId xmlns:a16="http://schemas.microsoft.com/office/drawing/2014/main" id="{F7C6F0E5-50D5-13CE-D93E-72C5AF2BF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0B785-76EC-FBDB-3355-BA0D6E1C5650}"/>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4965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B1C8-B7F0-108D-2F54-F4BD01C077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194D3-2230-B515-BB1B-EE5481D8B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2E76E-3A28-9112-3835-0941FBF9A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190032-B162-2ACE-E38D-5CDE4227E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B1A41-534A-D6D2-EF4E-ED0E4EBB9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2D7BA-D2A5-CE86-5946-01142A9EB7FB}"/>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8" name="Footer Placeholder 7">
            <a:extLst>
              <a:ext uri="{FF2B5EF4-FFF2-40B4-BE49-F238E27FC236}">
                <a16:creationId xmlns:a16="http://schemas.microsoft.com/office/drawing/2014/main" id="{6CAEA3CC-6BF8-E9F7-3A6C-75C2E332E6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3A10A3-B59B-6327-2DA7-771C13100FE6}"/>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88640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6F61-2F4D-209E-4450-3256794C3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76F15F-E4A4-8692-F849-C8D32DF4ACF3}"/>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4" name="Footer Placeholder 3">
            <a:extLst>
              <a:ext uri="{FF2B5EF4-FFF2-40B4-BE49-F238E27FC236}">
                <a16:creationId xmlns:a16="http://schemas.microsoft.com/office/drawing/2014/main" id="{14FFE7FE-A7CF-E8D0-8DA7-D16D394919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F2331-600E-2F0C-C61B-F3E1B52C8BD6}"/>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5020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FD5E8E-1833-86CF-D0D7-44AE4D1F80DE}"/>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3" name="Footer Placeholder 2">
            <a:extLst>
              <a:ext uri="{FF2B5EF4-FFF2-40B4-BE49-F238E27FC236}">
                <a16:creationId xmlns:a16="http://schemas.microsoft.com/office/drawing/2014/main" id="{2C787211-25D9-1FFC-9410-8EA50830F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672C35-C3A9-EB03-44B8-DB022E75B23D}"/>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270144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3D1B-D190-DAAE-221D-83DE5DEA0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4E982C-605F-127A-299A-739A13EB1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0BCA4E-DCFF-5046-03CF-FB499663D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324F3-0B58-80A8-2191-E31D7A73E680}"/>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6" name="Footer Placeholder 5">
            <a:extLst>
              <a:ext uri="{FF2B5EF4-FFF2-40B4-BE49-F238E27FC236}">
                <a16:creationId xmlns:a16="http://schemas.microsoft.com/office/drawing/2014/main" id="{A6B90C76-E78D-2E0B-0488-D78C42029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0A224-38EA-4902-9A44-ACE5F29ECC40}"/>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10898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F44E-3E41-3163-F1D7-767E8F1D6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138B7E-527D-F643-D0B7-D5B837FAC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12844-69D8-E5E7-155C-F43BB53FE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82F6D-5984-6431-39D3-9DA952C721C8}"/>
              </a:ext>
            </a:extLst>
          </p:cNvPr>
          <p:cNvSpPr>
            <a:spLocks noGrp="1"/>
          </p:cNvSpPr>
          <p:nvPr>
            <p:ph type="dt" sz="half" idx="10"/>
          </p:nvPr>
        </p:nvSpPr>
        <p:spPr/>
        <p:txBody>
          <a:bodyPr/>
          <a:lstStyle/>
          <a:p>
            <a:fld id="{BF52B264-AD5B-4262-8709-3027AD68FD60}" type="datetimeFigureOut">
              <a:rPr lang="en-US" smtClean="0"/>
              <a:t>6/17/2024</a:t>
            </a:fld>
            <a:endParaRPr lang="en-US"/>
          </a:p>
        </p:txBody>
      </p:sp>
      <p:sp>
        <p:nvSpPr>
          <p:cNvPr id="6" name="Footer Placeholder 5">
            <a:extLst>
              <a:ext uri="{FF2B5EF4-FFF2-40B4-BE49-F238E27FC236}">
                <a16:creationId xmlns:a16="http://schemas.microsoft.com/office/drawing/2014/main" id="{04552E24-AC7F-3512-08F8-7A0F00E77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3A428-6CB6-50B1-B9C2-64A2E96EE21F}"/>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387316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AA0CE-4EAD-A976-B066-1A1AB574B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4E50A0-B251-F333-1ABC-1CD0B2D94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0AB86-1A17-9CF8-8C57-1F7B951C0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52B264-AD5B-4262-8709-3027AD68FD60}" type="datetimeFigureOut">
              <a:rPr lang="en-US" smtClean="0"/>
              <a:t>6/17/2024</a:t>
            </a:fld>
            <a:endParaRPr lang="en-US"/>
          </a:p>
        </p:txBody>
      </p:sp>
      <p:sp>
        <p:nvSpPr>
          <p:cNvPr id="5" name="Footer Placeholder 4">
            <a:extLst>
              <a:ext uri="{FF2B5EF4-FFF2-40B4-BE49-F238E27FC236}">
                <a16:creationId xmlns:a16="http://schemas.microsoft.com/office/drawing/2014/main" id="{17B3D0E0-0BAA-2FA2-BF12-E3FEE3C4F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9BAEB2-4626-01C5-909B-4255A31E0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97963A-EBCD-4D1E-84CD-10A1CCA6DCF0}" type="slidenum">
              <a:rPr lang="en-US" smtClean="0"/>
              <a:t>‹#›</a:t>
            </a:fld>
            <a:endParaRPr lang="en-US"/>
          </a:p>
        </p:txBody>
      </p:sp>
    </p:spTree>
    <p:extLst>
      <p:ext uri="{BB962C8B-B14F-4D97-AF65-F5344CB8AC3E}">
        <p14:creationId xmlns:p14="http://schemas.microsoft.com/office/powerpoint/2010/main" val="300154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66190f58-599f-4ac5-a93b-0217618c35ca/ReportSection3888258f86cf8e666009?experience=power-b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5.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illboard_Hot_100"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aicrowd.com/challenges/spotify-million-playlist-dataset-challen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374BD3D-BE76-A559-8330-64F907F07B6C}"/>
              </a:ext>
            </a:extLst>
          </p:cNvPr>
          <p:cNvPicPr>
            <a:picLocks noChangeAspect="1"/>
          </p:cNvPicPr>
          <p:nvPr/>
        </p:nvPicPr>
        <p:blipFill>
          <a:blip r:embed="rId3"/>
          <a:stretch>
            <a:fillRect/>
          </a:stretch>
        </p:blipFill>
        <p:spPr>
          <a:xfrm>
            <a:off x="227458" y="684453"/>
            <a:ext cx="333422" cy="333422"/>
          </a:xfrm>
          <a:prstGeom prst="rect">
            <a:avLst/>
          </a:prstGeom>
        </p:spPr>
      </p:pic>
      <p:sp>
        <p:nvSpPr>
          <p:cNvPr id="70" name="TextBox 69">
            <a:extLst>
              <a:ext uri="{FF2B5EF4-FFF2-40B4-BE49-F238E27FC236}">
                <a16:creationId xmlns:a16="http://schemas.microsoft.com/office/drawing/2014/main" id="{B18A98F8-8010-C398-35AE-706FB3D5A67D}"/>
              </a:ext>
            </a:extLst>
          </p:cNvPr>
          <p:cNvSpPr txBox="1"/>
          <p:nvPr/>
        </p:nvSpPr>
        <p:spPr>
          <a:xfrm>
            <a:off x="351817" y="286417"/>
            <a:ext cx="11414509" cy="1107996"/>
          </a:xfrm>
          <a:prstGeom prst="rect">
            <a:avLst/>
          </a:prstGeom>
          <a:noFill/>
        </p:spPr>
        <p:txBody>
          <a:bodyPr wrap="square" rtlCol="0">
            <a:spAutoFit/>
          </a:bodyPr>
          <a:lstStyle/>
          <a:p>
            <a:r>
              <a:rPr lang="en-US" sz="6600" b="1" dirty="0">
                <a:latin typeface="Calibri" panose="020F0502020204030204" pitchFamily="34" charset="0"/>
                <a:ea typeface="Calibri" panose="020F0502020204030204" pitchFamily="34" charset="0"/>
                <a:cs typeface="Calibri" panose="020F0502020204030204" pitchFamily="34" charset="0"/>
              </a:rPr>
              <a:t>Chart v. Heart:</a:t>
            </a:r>
          </a:p>
        </p:txBody>
      </p:sp>
      <p:sp>
        <p:nvSpPr>
          <p:cNvPr id="4" name="Rectangle: Rounded Corners 3">
            <a:extLst>
              <a:ext uri="{FF2B5EF4-FFF2-40B4-BE49-F238E27FC236}">
                <a16:creationId xmlns:a16="http://schemas.microsoft.com/office/drawing/2014/main" id="{482ADC4C-66B9-F5E2-5934-70732E9E0D1B}"/>
              </a:ext>
            </a:extLst>
          </p:cNvPr>
          <p:cNvSpPr/>
          <p:nvPr/>
        </p:nvSpPr>
        <p:spPr>
          <a:xfrm>
            <a:off x="135018" y="4176401"/>
            <a:ext cx="116656"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35226"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35480"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35734" y="3640692"/>
            <a:ext cx="116748"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35988"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36242" y="4084037"/>
            <a:ext cx="11674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36496" y="4084037"/>
            <a:ext cx="11674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36751" y="3983303"/>
            <a:ext cx="116746"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37019" y="3871601"/>
            <a:ext cx="11671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37259" y="3474437"/>
            <a:ext cx="11674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37498" y="3640692"/>
            <a:ext cx="11677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37766" y="3640692"/>
            <a:ext cx="116748"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38006" y="3474437"/>
            <a:ext cx="11677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38274"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38528"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38782" y="4176401"/>
            <a:ext cx="11674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39036" y="4176401"/>
            <a:ext cx="11674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39290"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39530" y="3640692"/>
            <a:ext cx="11677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39771" y="3169637"/>
            <a:ext cx="116802"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0012" y="3169637"/>
            <a:ext cx="116828"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0213" y="3326655"/>
            <a:ext cx="116934"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0520" y="3326655"/>
            <a:ext cx="11682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0722" y="3640692"/>
            <a:ext cx="116932"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41069" y="3640692"/>
            <a:ext cx="11674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41336" y="3723819"/>
            <a:ext cx="116720"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41590" y="3474437"/>
            <a:ext cx="116720"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41844" y="3723819"/>
            <a:ext cx="116720"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42084"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42352" y="3871601"/>
            <a:ext cx="116720"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42592" y="3871601"/>
            <a:ext cx="11674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42846" y="3723819"/>
            <a:ext cx="116748"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43127" y="3557565"/>
            <a:ext cx="116694" cy="154709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43354" y="3326655"/>
            <a:ext cx="11674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43595" y="3169637"/>
            <a:ext cx="116774"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43797" y="3021855"/>
            <a:ext cx="116878"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44040" y="3021855"/>
            <a:ext cx="116900"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44264" y="3326655"/>
            <a:ext cx="116960"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44624" y="3326655"/>
            <a:ext cx="11674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44878" y="2735528"/>
            <a:ext cx="116748" cy="319116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45133" y="3021855"/>
            <a:ext cx="116746"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45268" y="3252765"/>
            <a:ext cx="116984" cy="215669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45640" y="3474437"/>
            <a:ext cx="116748"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45895" y="3474437"/>
            <a:ext cx="11674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46148"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46417" y="3797710"/>
            <a:ext cx="11671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46671" y="3871601"/>
            <a:ext cx="11671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46938" y="3723819"/>
            <a:ext cx="116692"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47179" y="3474437"/>
            <a:ext cx="116718"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47419" y="3797710"/>
            <a:ext cx="116746"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47688" y="4084037"/>
            <a:ext cx="116716"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47956" y="4130219"/>
            <a:ext cx="116688" cy="4017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48196" y="4176401"/>
            <a:ext cx="116716"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48449"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48703"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48957" y="4084037"/>
            <a:ext cx="11671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49211"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49465"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49719" y="4250292"/>
            <a:ext cx="116718" cy="1616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49972" y="4250292"/>
            <a:ext cx="116690" cy="1616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D00E21AB-7E80-4859-28C8-B1A0C9198363}"/>
              </a:ext>
            </a:extLst>
          </p:cNvPr>
          <p:cNvSpPr txBox="1"/>
          <p:nvPr/>
        </p:nvSpPr>
        <p:spPr>
          <a:xfrm>
            <a:off x="193346" y="6092480"/>
            <a:ext cx="5667800" cy="523220"/>
          </a:xfrm>
          <a:prstGeom prst="rect">
            <a:avLst/>
          </a:prstGeom>
          <a:noFill/>
        </p:spPr>
        <p:txBody>
          <a:bodyPr wrap="square" rtlCol="0">
            <a:spAutoFit/>
          </a:bodyPr>
          <a:lstStyle/>
          <a:p>
            <a:r>
              <a:rPr lang="en-US" sz="1400" dirty="0">
                <a:latin typeface="Aptos Serif" panose="020B0502040204020203" pitchFamily="18" charset="0"/>
                <a:ea typeface="Microsoft GothicNeo" panose="020B0503020000020004" pitchFamily="34" charset="-127"/>
                <a:cs typeface="Aptos Serif" panose="020B0502040204020203" pitchFamily="18" charset="0"/>
              </a:rPr>
              <a:t>Prepared by Hayley Madden, June 2024</a:t>
            </a:r>
          </a:p>
          <a:p>
            <a:r>
              <a:rPr lang="en-US" sz="1400" dirty="0">
                <a:latin typeface="Aptos Serif" panose="020B0502040204020203" pitchFamily="18" charset="0"/>
                <a:ea typeface="Microsoft GothicNeo" panose="020B0503020000020004" pitchFamily="34" charset="-127"/>
                <a:cs typeface="Aptos Serif" panose="020B0502040204020203" pitchFamily="18" charset="0"/>
              </a:rPr>
              <a:t>Nashville Software School, Cohort DA11</a:t>
            </a:r>
          </a:p>
        </p:txBody>
      </p:sp>
      <p:sp>
        <p:nvSpPr>
          <p:cNvPr id="2" name="TextBox 1">
            <a:extLst>
              <a:ext uri="{FF2B5EF4-FFF2-40B4-BE49-F238E27FC236}">
                <a16:creationId xmlns:a16="http://schemas.microsoft.com/office/drawing/2014/main" id="{FA691813-AB7C-9AE6-069B-CFAEFEB80460}"/>
              </a:ext>
            </a:extLst>
          </p:cNvPr>
          <p:cNvSpPr txBox="1"/>
          <p:nvPr/>
        </p:nvSpPr>
        <p:spPr>
          <a:xfrm>
            <a:off x="451928" y="1247660"/>
            <a:ext cx="11414509" cy="646331"/>
          </a:xfrm>
          <a:prstGeom prst="rect">
            <a:avLst/>
          </a:prstGeom>
          <a:noFill/>
        </p:spPr>
        <p:txBody>
          <a:bodyPr wrap="square" rtlCol="0">
            <a:spAutoFit/>
          </a:bodyPr>
          <a:lstStyle/>
          <a:p>
            <a:r>
              <a:rPr lang="en-US" dirty="0">
                <a:latin typeface="Aptos Serif" panose="02020604070405020304" pitchFamily="18" charset="0"/>
                <a:ea typeface="Calibri" panose="020F0502020204030204" pitchFamily="34" charset="0"/>
                <a:cs typeface="Aptos Serif" panose="02020604070405020304" pitchFamily="18" charset="0"/>
              </a:rPr>
              <a:t>Examining the relationship between songs that reached No. 1 on the Billboard Hot 100 chart </a:t>
            </a:r>
          </a:p>
          <a:p>
            <a:r>
              <a:rPr lang="en-US" dirty="0">
                <a:latin typeface="Aptos Serif" panose="02020604070405020304" pitchFamily="18" charset="0"/>
                <a:ea typeface="Calibri" panose="020F0502020204030204" pitchFamily="34" charset="0"/>
                <a:cs typeface="Aptos Serif" panose="02020604070405020304" pitchFamily="18" charset="0"/>
              </a:rPr>
              <a:t>and Spotify user playlist activity for the period 2010 - 2017</a:t>
            </a:r>
            <a:r>
              <a:rPr lang="en-US" b="1" dirty="0">
                <a:latin typeface="Aptos Serif" panose="02020604070405020304" pitchFamily="18" charset="0"/>
                <a:ea typeface="Calibri" panose="020F0502020204030204" pitchFamily="34" charset="0"/>
                <a:cs typeface="Aptos Serif" panose="02020604070405020304" pitchFamily="18" charset="0"/>
              </a:rPr>
              <a:t> </a:t>
            </a:r>
          </a:p>
        </p:txBody>
      </p:sp>
      <p:pic>
        <p:nvPicPr>
          <p:cNvPr id="76" name="Picture 75">
            <a:extLst>
              <a:ext uri="{FF2B5EF4-FFF2-40B4-BE49-F238E27FC236}">
                <a16:creationId xmlns:a16="http://schemas.microsoft.com/office/drawing/2014/main" id="{C9DA7BC4-649F-A2DC-3EA1-D7EFE46D6D6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263437" y="290818"/>
            <a:ext cx="495369" cy="457264"/>
          </a:xfrm>
          <a:prstGeom prst="rect">
            <a:avLst/>
          </a:prstGeom>
        </p:spPr>
      </p:pic>
      <p:pic>
        <p:nvPicPr>
          <p:cNvPr id="78" name="Picture 77">
            <a:extLst>
              <a:ext uri="{FF2B5EF4-FFF2-40B4-BE49-F238E27FC236}">
                <a16:creationId xmlns:a16="http://schemas.microsoft.com/office/drawing/2014/main" id="{95F669EC-DEA0-F4C7-7BB7-E01872E5829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5166555" y="839691"/>
            <a:ext cx="466790" cy="457264"/>
          </a:xfrm>
          <a:prstGeom prst="rect">
            <a:avLst/>
          </a:prstGeom>
        </p:spPr>
      </p:pic>
    </p:spTree>
    <p:extLst>
      <p:ext uri="{BB962C8B-B14F-4D97-AF65-F5344CB8AC3E}">
        <p14:creationId xmlns:p14="http://schemas.microsoft.com/office/powerpoint/2010/main" val="367875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3" name="Chart 72">
            <a:extLst>
              <a:ext uri="{FF2B5EF4-FFF2-40B4-BE49-F238E27FC236}">
                <a16:creationId xmlns:a16="http://schemas.microsoft.com/office/drawing/2014/main" id="{579B2DC1-FFFD-6280-D5B0-3EF104848CBC}"/>
              </a:ext>
            </a:extLst>
          </p:cNvPr>
          <p:cNvGraphicFramePr>
            <a:graphicFrameLocks/>
          </p:cNvGraphicFramePr>
          <p:nvPr>
            <p:extLst>
              <p:ext uri="{D42A27DB-BD31-4B8C-83A1-F6EECF244321}">
                <p14:modId xmlns:p14="http://schemas.microsoft.com/office/powerpoint/2010/main" val="1304696643"/>
              </p:ext>
            </p:extLst>
          </p:nvPr>
        </p:nvGraphicFramePr>
        <p:xfrm>
          <a:off x="1207351" y="541603"/>
          <a:ext cx="9777297" cy="6046784"/>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a:extLst>
              <a:ext uri="{FF2B5EF4-FFF2-40B4-BE49-F238E27FC236}">
                <a16:creationId xmlns:a16="http://schemas.microsoft.com/office/drawing/2014/main" id="{C59F9A18-947A-A96D-9C3F-7D369BF6E2B2}"/>
              </a:ext>
            </a:extLst>
          </p:cNvPr>
          <p:cNvPicPr>
            <a:picLocks noChangeAspect="1"/>
          </p:cNvPicPr>
          <p:nvPr/>
        </p:nvPicPr>
        <p:blipFill rotWithShape="1">
          <a:blip r:embed="rId4"/>
          <a:srcRect l="3949" t="13309" r="48870" b="14308"/>
          <a:stretch/>
        </p:blipFill>
        <p:spPr>
          <a:xfrm>
            <a:off x="193748" y="131141"/>
            <a:ext cx="2086006" cy="486638"/>
          </a:xfrm>
          <a:prstGeom prst="rect">
            <a:avLst/>
          </a:prstGeom>
        </p:spPr>
      </p:pic>
      <p:sp>
        <p:nvSpPr>
          <p:cNvPr id="3" name="Star: 5 Points 2">
            <a:extLst>
              <a:ext uri="{FF2B5EF4-FFF2-40B4-BE49-F238E27FC236}">
                <a16:creationId xmlns:a16="http://schemas.microsoft.com/office/drawing/2014/main" id="{59A99212-4FB8-B6AB-EB76-FC34BBB8399E}"/>
              </a:ext>
            </a:extLst>
          </p:cNvPr>
          <p:cNvSpPr/>
          <p:nvPr/>
        </p:nvSpPr>
        <p:spPr>
          <a:xfrm>
            <a:off x="10204095" y="4450484"/>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7C0566B1-2951-AF2B-AB1E-8E27C5845C77}"/>
              </a:ext>
            </a:extLst>
          </p:cNvPr>
          <p:cNvSpPr/>
          <p:nvPr/>
        </p:nvSpPr>
        <p:spPr>
          <a:xfrm>
            <a:off x="10488428" y="3717059"/>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11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Chart 10">
            <a:extLst>
              <a:ext uri="{FF2B5EF4-FFF2-40B4-BE49-F238E27FC236}">
                <a16:creationId xmlns:a16="http://schemas.microsoft.com/office/drawing/2014/main" id="{B8F3CA8F-A939-5877-EB69-E75C3A35EE3C}"/>
              </a:ext>
            </a:extLst>
          </p:cNvPr>
          <p:cNvGraphicFramePr>
            <a:graphicFrameLocks/>
          </p:cNvGraphicFramePr>
          <p:nvPr>
            <p:extLst>
              <p:ext uri="{D42A27DB-BD31-4B8C-83A1-F6EECF244321}">
                <p14:modId xmlns:p14="http://schemas.microsoft.com/office/powerpoint/2010/main" val="2225548922"/>
              </p:ext>
            </p:extLst>
          </p:nvPr>
        </p:nvGraphicFramePr>
        <p:xfrm>
          <a:off x="1169811" y="553173"/>
          <a:ext cx="9852379" cy="5992679"/>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0E64C508-1178-CE7D-C9C2-4E2576A518A9}"/>
              </a:ext>
            </a:extLst>
          </p:cNvPr>
          <p:cNvPicPr>
            <a:picLocks noChangeAspect="1"/>
          </p:cNvPicPr>
          <p:nvPr/>
        </p:nvPicPr>
        <p:blipFill rotWithShape="1">
          <a:blip r:embed="rId4"/>
          <a:srcRect l="3466" t="7146" r="43674" b="49055"/>
          <a:stretch/>
        </p:blipFill>
        <p:spPr>
          <a:xfrm>
            <a:off x="202649" y="199023"/>
            <a:ext cx="2002473" cy="707888"/>
          </a:xfrm>
          <a:prstGeom prst="rect">
            <a:avLst/>
          </a:prstGeom>
        </p:spPr>
      </p:pic>
      <p:sp>
        <p:nvSpPr>
          <p:cNvPr id="70" name="Star: 5 Points 69">
            <a:extLst>
              <a:ext uri="{FF2B5EF4-FFF2-40B4-BE49-F238E27FC236}">
                <a16:creationId xmlns:a16="http://schemas.microsoft.com/office/drawing/2014/main" id="{0932B536-6551-CDCA-166C-41B1663D88FB}"/>
              </a:ext>
            </a:extLst>
          </p:cNvPr>
          <p:cNvSpPr/>
          <p:nvPr/>
        </p:nvSpPr>
        <p:spPr>
          <a:xfrm>
            <a:off x="10688681" y="3278909"/>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B681AF53-7201-7FE8-1790-E154CA52EFF2}"/>
              </a:ext>
            </a:extLst>
          </p:cNvPr>
          <p:cNvSpPr/>
          <p:nvPr/>
        </p:nvSpPr>
        <p:spPr>
          <a:xfrm>
            <a:off x="10642172" y="2876698"/>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692E6BD-7555-EC25-82A9-2F2929C85851}"/>
              </a:ext>
            </a:extLst>
          </p:cNvPr>
          <p:cNvSpPr txBox="1"/>
          <p:nvPr/>
        </p:nvSpPr>
        <p:spPr>
          <a:xfrm>
            <a:off x="744970" y="2305615"/>
            <a:ext cx="10696983" cy="2246769"/>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18 songs across 40,542 playlists.</a:t>
            </a:r>
          </a:p>
          <a:p>
            <a:pPr algn="ct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Did users add these songs before or after the song reached Number 1?</a:t>
            </a:r>
          </a:p>
          <a:p>
            <a:pPr algn="ct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Let’s see</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54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85687580-D795-7AA8-587A-1AD8D12AA289}"/>
              </a:ext>
            </a:extLst>
          </p:cNvPr>
          <p:cNvSpPr txBox="1"/>
          <p:nvPr/>
        </p:nvSpPr>
        <p:spPr>
          <a:xfrm>
            <a:off x="744970" y="410499"/>
            <a:ext cx="10696983" cy="954107"/>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59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7714ACD-1D48-C6C1-B32F-9BF559013D6C}"/>
              </a:ext>
            </a:extLst>
          </p:cNvPr>
          <p:cNvSpPr txBox="1"/>
          <p:nvPr/>
        </p:nvSpPr>
        <p:spPr>
          <a:xfrm>
            <a:off x="744310" y="2736502"/>
            <a:ext cx="10696983" cy="1384995"/>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Most recently, Spotify user engagement seems to follow, or be influenced by, the same factors that cause songs to rise on the Billboard Hot 100 chart.</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5687580-D795-7AA8-587A-1AD8D12AA289}"/>
              </a:ext>
            </a:extLst>
          </p:cNvPr>
          <p:cNvSpPr txBox="1"/>
          <p:nvPr/>
        </p:nvSpPr>
        <p:spPr>
          <a:xfrm>
            <a:off x="744970" y="410499"/>
            <a:ext cx="10696983" cy="954107"/>
          </a:xfrm>
          <a:prstGeom prst="rect">
            <a:avLst/>
          </a:prstGeom>
          <a:noFill/>
        </p:spPr>
        <p:txBody>
          <a:bodyPr wrap="square" rtlCol="0">
            <a:spAutoFit/>
          </a:bodyPr>
          <a:lstStyle/>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96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7714ACD-1D48-C6C1-B32F-9BF559013D6C}"/>
              </a:ext>
            </a:extLst>
          </p:cNvPr>
          <p:cNvSpPr txBox="1"/>
          <p:nvPr/>
        </p:nvSpPr>
        <p:spPr>
          <a:xfrm>
            <a:off x="751272" y="2808810"/>
            <a:ext cx="10696983" cy="2677656"/>
          </a:xfrm>
          <a:prstGeom prst="rect">
            <a:avLst/>
          </a:prstGeom>
          <a:noFill/>
        </p:spPr>
        <p:txBody>
          <a:bodyPr wrap="square" rtlCol="0">
            <a:spAutoFit/>
          </a:bodyPr>
          <a:lstStyle/>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Most recently, Spotify user engagement seems to follow, or be influenced by, the same factors that cause songs to rise on the </a:t>
            </a:r>
          </a:p>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Billboard Hot 100 chart.</a:t>
            </a:r>
            <a:endParaRPr lang="en-US" sz="6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However…</a:t>
            </a:r>
          </a:p>
        </p:txBody>
      </p:sp>
      <p:sp>
        <p:nvSpPr>
          <p:cNvPr id="11" name="TextBox 10">
            <a:extLst>
              <a:ext uri="{FF2B5EF4-FFF2-40B4-BE49-F238E27FC236}">
                <a16:creationId xmlns:a16="http://schemas.microsoft.com/office/drawing/2014/main" id="{85687580-D795-7AA8-587A-1AD8D12AA289}"/>
              </a:ext>
            </a:extLst>
          </p:cNvPr>
          <p:cNvSpPr txBox="1"/>
          <p:nvPr/>
        </p:nvSpPr>
        <p:spPr>
          <a:xfrm>
            <a:off x="744970" y="410499"/>
            <a:ext cx="10696983" cy="954107"/>
          </a:xfrm>
          <a:prstGeom prst="rect">
            <a:avLst/>
          </a:prstGeom>
          <a:noFill/>
        </p:spPr>
        <p:txBody>
          <a:bodyPr wrap="square" rtlCol="0">
            <a:spAutoFit/>
          </a:bodyPr>
          <a:lstStyle/>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851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3633B3DB-1182-3B6E-F11E-EC573E147F24}"/>
              </a:ext>
            </a:extLst>
          </p:cNvPr>
          <p:cNvSpPr txBox="1"/>
          <p:nvPr/>
        </p:nvSpPr>
        <p:spPr>
          <a:xfrm>
            <a:off x="468108" y="317711"/>
            <a:ext cx="8003380" cy="646331"/>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The Times Are A-Changin’: 2010 - 2017</a:t>
            </a:r>
          </a:p>
        </p:txBody>
      </p:sp>
      <p:pic>
        <p:nvPicPr>
          <p:cNvPr id="69" name="Picture 68">
            <a:extLst>
              <a:ext uri="{FF2B5EF4-FFF2-40B4-BE49-F238E27FC236}">
                <a16:creationId xmlns:a16="http://schemas.microsoft.com/office/drawing/2014/main" id="{ADCAF8CB-49E6-52C1-D537-A97721198AD3}"/>
              </a:ext>
            </a:extLst>
          </p:cNvPr>
          <p:cNvPicPr>
            <a:picLocks noChangeAspect="1"/>
          </p:cNvPicPr>
          <p:nvPr/>
        </p:nvPicPr>
        <p:blipFill>
          <a:blip r:embed="rId3"/>
          <a:stretch>
            <a:fillRect/>
          </a:stretch>
        </p:blipFill>
        <p:spPr>
          <a:xfrm>
            <a:off x="4989815" y="1889893"/>
            <a:ext cx="6729377" cy="3187600"/>
          </a:xfrm>
          <a:prstGeom prst="rect">
            <a:avLst/>
          </a:prstGeom>
        </p:spPr>
      </p:pic>
      <p:sp>
        <p:nvSpPr>
          <p:cNvPr id="70" name="TextBox 69">
            <a:extLst>
              <a:ext uri="{FF2B5EF4-FFF2-40B4-BE49-F238E27FC236}">
                <a16:creationId xmlns:a16="http://schemas.microsoft.com/office/drawing/2014/main" id="{43C4182F-BB07-5A92-3057-9DB354CE6567}"/>
              </a:ext>
            </a:extLst>
          </p:cNvPr>
          <p:cNvSpPr txBox="1"/>
          <p:nvPr/>
        </p:nvSpPr>
        <p:spPr>
          <a:xfrm>
            <a:off x="502754" y="1360314"/>
            <a:ext cx="4121692"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Billboard reporting changes</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Distribution of Spotify sample playlists by year</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Increase in number of Spotify users</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Improvements in Spotify services and UI</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Changes in user trends and habits</a:t>
            </a:r>
          </a:p>
          <a:p>
            <a:endParaRPr lang="en-US" dirty="0"/>
          </a:p>
        </p:txBody>
      </p:sp>
    </p:spTree>
    <p:extLst>
      <p:ext uri="{BB962C8B-B14F-4D97-AF65-F5344CB8AC3E}">
        <p14:creationId xmlns:p14="http://schemas.microsoft.com/office/powerpoint/2010/main" val="1189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199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81F88AD-165D-74A7-E488-8254D75240A0}"/>
              </a:ext>
            </a:extLst>
          </p:cNvPr>
          <p:cNvSpPr txBox="1"/>
          <p:nvPr/>
        </p:nvSpPr>
        <p:spPr>
          <a:xfrm>
            <a:off x="939459" y="1614962"/>
            <a:ext cx="10313082" cy="954107"/>
          </a:xfrm>
          <a:prstGeom prst="rect">
            <a:avLst/>
          </a:prstGeom>
          <a:noFill/>
        </p:spPr>
        <p:txBody>
          <a:bodyPr wrap="square" rtlCol="0">
            <a:spAutoFit/>
          </a:bodyPr>
          <a:lstStyle/>
          <a:p>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Trends, influences, and insights for stakeholders. Transparency &amp; fairness for creators.</a:t>
            </a:r>
            <a:endParaRPr lang="en-US" sz="66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0844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81F88AD-165D-74A7-E488-8254D75240A0}"/>
              </a:ext>
            </a:extLst>
          </p:cNvPr>
          <p:cNvSpPr txBox="1"/>
          <p:nvPr/>
        </p:nvSpPr>
        <p:spPr>
          <a:xfrm>
            <a:off x="939459" y="1614962"/>
            <a:ext cx="10313082" cy="954107"/>
          </a:xfrm>
          <a:prstGeom prst="rect">
            <a:avLst/>
          </a:prstGeom>
          <a:noFill/>
        </p:spPr>
        <p:txBody>
          <a:bodyPr wrap="square" rtlCol="0">
            <a:spAutoFit/>
          </a:bodyPr>
          <a:lstStyle/>
          <a:p>
            <a:r>
              <a:rPr lang="en-US" sz="2800" dirty="0">
                <a:solidFill>
                  <a:srgbClr val="118DFF"/>
                </a:solidFill>
                <a:latin typeface="Calibri" panose="020F0502020204030204" pitchFamily="34" charset="0"/>
                <a:ea typeface="Calibri" panose="020F0502020204030204" pitchFamily="34" charset="0"/>
                <a:cs typeface="Calibri" panose="020F0502020204030204" pitchFamily="34" charset="0"/>
              </a:rPr>
              <a:t>Trends, influences, and insights for stakeholders. Transparency &amp; fairness for creators.</a:t>
            </a:r>
            <a:endParaRPr lang="en-US" sz="6600"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9E353A0-0221-4D52-18F8-6C85DA6570F7}"/>
              </a:ext>
            </a:extLst>
          </p:cNvPr>
          <p:cNvSpPr txBox="1"/>
          <p:nvPr/>
        </p:nvSpPr>
        <p:spPr>
          <a:xfrm>
            <a:off x="937466" y="2967695"/>
            <a:ext cx="9819953"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Can data from two different sources be leveraged to draw useful conclusions about behavior trends?</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797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b="1" dirty="0">
                <a:latin typeface="Calibri" panose="020F0502020204030204" pitchFamily="34" charset="0"/>
                <a:ea typeface="Calibri" panose="020F0502020204030204" pitchFamily="34" charset="0"/>
                <a:cs typeface="Calibri" panose="020F0502020204030204" pitchFamily="34" charset="0"/>
              </a:rPr>
              <a:t>There’s not a lot of data centralization in recorded music.</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5881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81F88AD-165D-74A7-E488-8254D75240A0}"/>
              </a:ext>
            </a:extLst>
          </p:cNvPr>
          <p:cNvSpPr txBox="1"/>
          <p:nvPr/>
        </p:nvSpPr>
        <p:spPr>
          <a:xfrm>
            <a:off x="939459" y="1614962"/>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Trends, influences, and insights for stakeholders. Transparency &amp; fairness for creators.</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9E353A0-0221-4D52-18F8-6C85DA6570F7}"/>
              </a:ext>
            </a:extLst>
          </p:cNvPr>
          <p:cNvSpPr txBox="1"/>
          <p:nvPr/>
        </p:nvSpPr>
        <p:spPr>
          <a:xfrm>
            <a:off x="937466" y="2967695"/>
            <a:ext cx="9819953"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Can data from two different sources be leveraged to draw useful conclusions about behavior trends?</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A268FA5-E6C0-0DDA-2A38-31063747EE26}"/>
              </a:ext>
            </a:extLst>
          </p:cNvPr>
          <p:cNvSpPr txBox="1"/>
          <p:nvPr/>
        </p:nvSpPr>
        <p:spPr>
          <a:xfrm>
            <a:off x="958090" y="4581323"/>
            <a:ext cx="9819953" cy="523220"/>
          </a:xfrm>
          <a:prstGeom prst="rect">
            <a:avLst/>
          </a:prstGeom>
          <a:noFill/>
        </p:spPr>
        <p:txBody>
          <a:bodyPr wrap="square" rtlCol="0">
            <a:spAutoFit/>
          </a:bodyPr>
          <a:lstStyle/>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Not… well.</a:t>
            </a:r>
            <a:endParaRPr lang="en-US" sz="66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023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b="1" dirty="0">
                <a:latin typeface="Calibri" panose="020F0502020204030204" pitchFamily="34" charset="0"/>
                <a:ea typeface="Calibri" panose="020F0502020204030204" pitchFamily="34" charset="0"/>
                <a:cs typeface="Calibri" panose="020F0502020204030204" pitchFamily="34" charset="0"/>
              </a:rPr>
              <a:t>There’s not a lot of data centralization in recorded music.</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62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353943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dirty="0">
                <a:latin typeface="Calibri" panose="020F0502020204030204" pitchFamily="34" charset="0"/>
                <a:ea typeface="Calibri" panose="020F0502020204030204" pitchFamily="34" charset="0"/>
                <a:cs typeface="Calibri" panose="020F0502020204030204" pitchFamily="34" charset="0"/>
              </a:rPr>
              <a:t>There’s not a lot of data centralization in music.</a:t>
            </a:r>
          </a:p>
          <a:p>
            <a:endParaRPr lang="en-US" sz="2800" strike="sngStrike" dirty="0">
              <a:latin typeface="Calibri" panose="020F0502020204030204" pitchFamily="34" charset="0"/>
              <a:ea typeface="Calibri" panose="020F0502020204030204" pitchFamily="34" charset="0"/>
              <a:cs typeface="Calibri" panose="020F0502020204030204" pitchFamily="34" charset="0"/>
            </a:endParaRPr>
          </a:p>
          <a:p>
            <a:endParaRPr lang="en-US" sz="2800" strike="sngStrike" dirty="0">
              <a:solidFill>
                <a:srgbClr val="118DFF"/>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Data centralization in recorded music is a valuable and necessary endeavor that will allow recorded music to continue. </a:t>
            </a:r>
            <a:endParaRPr lang="en-US" sz="66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823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35018" y="4176401"/>
            <a:ext cx="116656"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35226"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35480"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35734" y="3640692"/>
            <a:ext cx="116748"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35988"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36242" y="4084037"/>
            <a:ext cx="11674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36496" y="4084037"/>
            <a:ext cx="11674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36751" y="3983303"/>
            <a:ext cx="116746"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37019" y="3871601"/>
            <a:ext cx="11671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37259" y="3474437"/>
            <a:ext cx="11674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37498" y="3640692"/>
            <a:ext cx="11677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37766" y="3640692"/>
            <a:ext cx="116748"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38006" y="3474437"/>
            <a:ext cx="11677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38274"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38528"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38782" y="4176401"/>
            <a:ext cx="11674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39036" y="4176401"/>
            <a:ext cx="11674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39290"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39530" y="3640692"/>
            <a:ext cx="11677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39771" y="3169637"/>
            <a:ext cx="116802"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0012" y="3169637"/>
            <a:ext cx="116828"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0213" y="3326655"/>
            <a:ext cx="116934"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0520" y="3326655"/>
            <a:ext cx="11682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0722" y="3640692"/>
            <a:ext cx="116932"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41069" y="3640692"/>
            <a:ext cx="11674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41336" y="3723819"/>
            <a:ext cx="116720"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41590" y="3474437"/>
            <a:ext cx="116720"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41844" y="3723819"/>
            <a:ext cx="116720"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42084"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42352" y="3871601"/>
            <a:ext cx="116720"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42592" y="3871601"/>
            <a:ext cx="11674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42846" y="3723819"/>
            <a:ext cx="116748"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43127" y="3557565"/>
            <a:ext cx="116694" cy="154709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43354" y="3326655"/>
            <a:ext cx="11674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43595" y="3169637"/>
            <a:ext cx="116774"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43797" y="3021855"/>
            <a:ext cx="116878"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44040" y="3021855"/>
            <a:ext cx="116900"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44264" y="3326655"/>
            <a:ext cx="116960"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44624" y="3326655"/>
            <a:ext cx="11674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44878" y="2735528"/>
            <a:ext cx="116748" cy="319116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45133" y="3021855"/>
            <a:ext cx="116746"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45268" y="3252765"/>
            <a:ext cx="116984" cy="215669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45640" y="3474437"/>
            <a:ext cx="116748"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45895" y="3474437"/>
            <a:ext cx="11674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46148"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46417" y="3797710"/>
            <a:ext cx="11671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46671" y="3871601"/>
            <a:ext cx="11671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46938" y="3723819"/>
            <a:ext cx="116692"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47179" y="3474437"/>
            <a:ext cx="116718"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47419" y="3797710"/>
            <a:ext cx="116746"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47688" y="4084037"/>
            <a:ext cx="116716"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47956" y="4130219"/>
            <a:ext cx="116688" cy="4017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48196" y="4176401"/>
            <a:ext cx="116716"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48449"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48703"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48957" y="4084037"/>
            <a:ext cx="11671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49211"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49465"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49719" y="4250292"/>
            <a:ext cx="116718" cy="1616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49972" y="4250292"/>
            <a:ext cx="116690" cy="1616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D00E21AB-7E80-4859-28C8-B1A0C9198363}"/>
              </a:ext>
            </a:extLst>
          </p:cNvPr>
          <p:cNvSpPr txBox="1"/>
          <p:nvPr/>
        </p:nvSpPr>
        <p:spPr>
          <a:xfrm>
            <a:off x="404343" y="6423248"/>
            <a:ext cx="1335443" cy="261610"/>
          </a:xfrm>
          <a:prstGeom prst="rect">
            <a:avLst/>
          </a:prstGeom>
          <a:noFill/>
        </p:spPr>
        <p:txBody>
          <a:bodyPr wrap="square" rtlCol="0">
            <a:spAutoFit/>
          </a:bodyPr>
          <a:lstStyle/>
          <a:p>
            <a:r>
              <a:rPr lang="en-US" sz="1050" dirty="0">
                <a:latin typeface="Aptos Serif" panose="020B0502040204020203" pitchFamily="18" charset="0"/>
                <a:ea typeface="Microsoft GothicNeo" panose="020B0503020000020004" pitchFamily="34" charset="-127"/>
                <a:cs typeface="Aptos Serif" panose="020B0502040204020203" pitchFamily="18" charset="0"/>
              </a:rPr>
              <a:t>/</a:t>
            </a:r>
            <a:r>
              <a:rPr lang="en-US" sz="1050" dirty="0" err="1">
                <a:latin typeface="Aptos Serif" panose="020B0502040204020203" pitchFamily="18" charset="0"/>
                <a:ea typeface="Microsoft GothicNeo" panose="020B0503020000020004" pitchFamily="34" charset="-127"/>
                <a:cs typeface="Aptos Serif" panose="020B0502040204020203" pitchFamily="18" charset="0"/>
              </a:rPr>
              <a:t>hayleymadden</a:t>
            </a:r>
            <a:endParaRPr lang="en-US" sz="1050" dirty="0">
              <a:latin typeface="Aptos Serif" panose="020B0502040204020203" pitchFamily="18" charset="0"/>
              <a:ea typeface="Microsoft GothicNeo" panose="020B0503020000020004" pitchFamily="34" charset="-127"/>
              <a:cs typeface="Aptos Serif" panose="020B0502040204020203" pitchFamily="18" charset="0"/>
            </a:endParaRPr>
          </a:p>
        </p:txBody>
      </p:sp>
      <p:pic>
        <p:nvPicPr>
          <p:cNvPr id="9" name="Picture 8">
            <a:extLst>
              <a:ext uri="{FF2B5EF4-FFF2-40B4-BE49-F238E27FC236}">
                <a16:creationId xmlns:a16="http://schemas.microsoft.com/office/drawing/2014/main" id="{7B66F6A8-1E4F-03CF-FD52-D8518955FE0F}"/>
              </a:ext>
            </a:extLst>
          </p:cNvPr>
          <p:cNvPicPr>
            <a:picLocks noChangeAspect="1"/>
          </p:cNvPicPr>
          <p:nvPr/>
        </p:nvPicPr>
        <p:blipFill>
          <a:blip r:embed="rId3"/>
          <a:stretch>
            <a:fillRect/>
          </a:stretch>
        </p:blipFill>
        <p:spPr>
          <a:xfrm>
            <a:off x="245312" y="5216103"/>
            <a:ext cx="1223482" cy="1218298"/>
          </a:xfrm>
          <a:prstGeom prst="rect">
            <a:avLst/>
          </a:prstGeom>
        </p:spPr>
      </p:pic>
      <p:pic>
        <p:nvPicPr>
          <p:cNvPr id="69" name="Picture 68">
            <a:extLst>
              <a:ext uri="{FF2B5EF4-FFF2-40B4-BE49-F238E27FC236}">
                <a16:creationId xmlns:a16="http://schemas.microsoft.com/office/drawing/2014/main" id="{B893843D-3F2C-E3E8-076F-B8329C49DF98}"/>
              </a:ext>
            </a:extLst>
          </p:cNvPr>
          <p:cNvPicPr>
            <a:picLocks noChangeAspect="1"/>
          </p:cNvPicPr>
          <p:nvPr/>
        </p:nvPicPr>
        <p:blipFill>
          <a:blip r:embed="rId4"/>
          <a:stretch>
            <a:fillRect/>
          </a:stretch>
        </p:blipFill>
        <p:spPr>
          <a:xfrm>
            <a:off x="278718" y="6428686"/>
            <a:ext cx="194809" cy="215870"/>
          </a:xfrm>
          <a:prstGeom prst="rect">
            <a:avLst/>
          </a:prstGeom>
        </p:spPr>
      </p:pic>
      <p:pic>
        <p:nvPicPr>
          <p:cNvPr id="72" name="Picture 71">
            <a:extLst>
              <a:ext uri="{FF2B5EF4-FFF2-40B4-BE49-F238E27FC236}">
                <a16:creationId xmlns:a16="http://schemas.microsoft.com/office/drawing/2014/main" id="{05CDAE43-E66B-0ED0-FFE9-E1B186AAB2CA}"/>
              </a:ext>
            </a:extLst>
          </p:cNvPr>
          <p:cNvPicPr>
            <a:picLocks noChangeAspect="1"/>
          </p:cNvPicPr>
          <p:nvPr/>
        </p:nvPicPr>
        <p:blipFill>
          <a:blip r:embed="rId5"/>
          <a:stretch>
            <a:fillRect/>
          </a:stretch>
        </p:blipFill>
        <p:spPr>
          <a:xfrm>
            <a:off x="10503211" y="6442298"/>
            <a:ext cx="206684" cy="215870"/>
          </a:xfrm>
          <a:prstGeom prst="rect">
            <a:avLst/>
          </a:prstGeom>
        </p:spPr>
      </p:pic>
      <p:sp>
        <p:nvSpPr>
          <p:cNvPr id="74" name="TextBox 73">
            <a:extLst>
              <a:ext uri="{FF2B5EF4-FFF2-40B4-BE49-F238E27FC236}">
                <a16:creationId xmlns:a16="http://schemas.microsoft.com/office/drawing/2014/main" id="{93B31441-6362-DBFA-188D-F56071E28B9E}"/>
              </a:ext>
            </a:extLst>
          </p:cNvPr>
          <p:cNvSpPr txBox="1"/>
          <p:nvPr/>
        </p:nvSpPr>
        <p:spPr>
          <a:xfrm>
            <a:off x="10664912" y="6423248"/>
            <a:ext cx="1335443" cy="261610"/>
          </a:xfrm>
          <a:prstGeom prst="rect">
            <a:avLst/>
          </a:prstGeom>
          <a:noFill/>
        </p:spPr>
        <p:txBody>
          <a:bodyPr wrap="square" rtlCol="0">
            <a:spAutoFit/>
          </a:bodyPr>
          <a:lstStyle/>
          <a:p>
            <a:r>
              <a:rPr lang="en-US" sz="1050" dirty="0">
                <a:latin typeface="Aptos Serif" panose="020B0502040204020203" pitchFamily="18" charset="0"/>
                <a:ea typeface="Microsoft GothicNeo" panose="020B0503020000020004" pitchFamily="34" charset="-127"/>
                <a:cs typeface="Aptos Serif" panose="020B0502040204020203" pitchFamily="18" charset="0"/>
              </a:rPr>
              <a:t>/</a:t>
            </a:r>
            <a:r>
              <a:rPr lang="en-US" sz="1050" dirty="0" err="1">
                <a:latin typeface="Aptos Serif" panose="020B0502040204020203" pitchFamily="18" charset="0"/>
                <a:ea typeface="Microsoft GothicNeo" panose="020B0503020000020004" pitchFamily="34" charset="-127"/>
                <a:cs typeface="Aptos Serif" panose="020B0502040204020203" pitchFamily="18" charset="0"/>
              </a:rPr>
              <a:t>hayleymadden</a:t>
            </a:r>
            <a:endParaRPr lang="en-US" sz="1050" dirty="0">
              <a:latin typeface="Aptos Serif" panose="020B0502040204020203" pitchFamily="18" charset="0"/>
              <a:ea typeface="Microsoft GothicNeo" panose="020B0503020000020004" pitchFamily="34" charset="-127"/>
              <a:cs typeface="Aptos Serif" panose="020B0502040204020203" pitchFamily="18" charset="0"/>
            </a:endParaRPr>
          </a:p>
        </p:txBody>
      </p:sp>
      <p:pic>
        <p:nvPicPr>
          <p:cNvPr id="76" name="Picture 75">
            <a:extLst>
              <a:ext uri="{FF2B5EF4-FFF2-40B4-BE49-F238E27FC236}">
                <a16:creationId xmlns:a16="http://schemas.microsoft.com/office/drawing/2014/main" id="{105C683E-E582-BBCF-AD08-1126FB7EBBE4}"/>
              </a:ext>
            </a:extLst>
          </p:cNvPr>
          <p:cNvPicPr>
            <a:picLocks noChangeAspect="1"/>
          </p:cNvPicPr>
          <p:nvPr/>
        </p:nvPicPr>
        <p:blipFill>
          <a:blip r:embed="rId6"/>
          <a:stretch>
            <a:fillRect/>
          </a:stretch>
        </p:blipFill>
        <p:spPr>
          <a:xfrm>
            <a:off x="10479105" y="5210644"/>
            <a:ext cx="1216195" cy="1229216"/>
          </a:xfrm>
          <a:prstGeom prst="rect">
            <a:avLst/>
          </a:prstGeom>
        </p:spPr>
      </p:pic>
      <p:grpSp>
        <p:nvGrpSpPr>
          <p:cNvPr id="70" name="Group 69">
            <a:extLst>
              <a:ext uri="{FF2B5EF4-FFF2-40B4-BE49-F238E27FC236}">
                <a16:creationId xmlns:a16="http://schemas.microsoft.com/office/drawing/2014/main" id="{45FD1C97-C59E-BE3C-491F-D3E397D19739}"/>
              </a:ext>
            </a:extLst>
          </p:cNvPr>
          <p:cNvGrpSpPr/>
          <p:nvPr/>
        </p:nvGrpSpPr>
        <p:grpSpPr>
          <a:xfrm>
            <a:off x="1273500" y="530516"/>
            <a:ext cx="9854931" cy="1962505"/>
            <a:chOff x="1342135" y="562702"/>
            <a:chExt cx="9854931" cy="1962505"/>
          </a:xfrm>
        </p:grpSpPr>
        <p:pic>
          <p:nvPicPr>
            <p:cNvPr id="11" name="Picture 10">
              <a:extLst>
                <a:ext uri="{FF2B5EF4-FFF2-40B4-BE49-F238E27FC236}">
                  <a16:creationId xmlns:a16="http://schemas.microsoft.com/office/drawing/2014/main" id="{13C9FD37-04FE-DA9D-997A-E59898350B7D}"/>
                </a:ext>
              </a:extLst>
            </p:cNvPr>
            <p:cNvPicPr>
              <a:picLocks noChangeAspect="1"/>
            </p:cNvPicPr>
            <p:nvPr/>
          </p:nvPicPr>
          <p:blipFill>
            <a:blip r:embed="rId7"/>
            <a:stretch>
              <a:fillRect/>
            </a:stretch>
          </p:blipFill>
          <p:spPr>
            <a:xfrm>
              <a:off x="1342135" y="603468"/>
              <a:ext cx="1925863" cy="1921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E147BA8C-50C4-5441-C99D-5F8E1324709B}"/>
                </a:ext>
              </a:extLst>
            </p:cNvPr>
            <p:cNvPicPr>
              <a:picLocks noChangeAspect="1"/>
            </p:cNvPicPr>
            <p:nvPr/>
          </p:nvPicPr>
          <p:blipFill>
            <a:blip r:embed="rId8"/>
            <a:stretch>
              <a:fillRect/>
            </a:stretch>
          </p:blipFill>
          <p:spPr>
            <a:xfrm>
              <a:off x="3491013" y="562702"/>
              <a:ext cx="7706053" cy="1962505"/>
            </a:xfrm>
            <a:prstGeom prst="rect">
              <a:avLst/>
            </a:prstGeom>
          </p:spPr>
        </p:pic>
      </p:grpSp>
    </p:spTree>
    <p:extLst>
      <p:ext uri="{BB962C8B-B14F-4D97-AF65-F5344CB8AC3E}">
        <p14:creationId xmlns:p14="http://schemas.microsoft.com/office/powerpoint/2010/main" val="318508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374BD3D-BE76-A559-8330-64F907F07B6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96622" y="1763453"/>
            <a:ext cx="333422" cy="333422"/>
          </a:xfrm>
          <a:prstGeom prst="rect">
            <a:avLst/>
          </a:prstGeom>
        </p:spPr>
      </p:pic>
      <p:sp>
        <p:nvSpPr>
          <p:cNvPr id="70" name="TextBox 69">
            <a:extLst>
              <a:ext uri="{FF2B5EF4-FFF2-40B4-BE49-F238E27FC236}">
                <a16:creationId xmlns:a16="http://schemas.microsoft.com/office/drawing/2014/main" id="{B18A98F8-8010-C398-35AE-706FB3D5A67D}"/>
              </a:ext>
            </a:extLst>
          </p:cNvPr>
          <p:cNvSpPr txBox="1"/>
          <p:nvPr/>
        </p:nvSpPr>
        <p:spPr>
          <a:xfrm>
            <a:off x="1020981" y="1365417"/>
            <a:ext cx="11414509" cy="1107996"/>
          </a:xfrm>
          <a:prstGeom prst="rect">
            <a:avLst/>
          </a:prstGeom>
          <a:noFill/>
        </p:spPr>
        <p:txBody>
          <a:bodyPr wrap="square" rtlCol="0">
            <a:spAutoFit/>
          </a:bodyPr>
          <a:lstStyle/>
          <a:p>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Chart v. Heart:</a:t>
            </a:r>
          </a:p>
        </p:txBody>
      </p:sp>
      <p:sp>
        <p:nvSpPr>
          <p:cNvPr id="4" name="Rectangle: Rounded Corners 3">
            <a:extLst>
              <a:ext uri="{FF2B5EF4-FFF2-40B4-BE49-F238E27FC236}">
                <a16:creationId xmlns:a16="http://schemas.microsoft.com/office/drawing/2014/main" id="{482ADC4C-66B9-F5E2-5934-70732E9E0D1B}"/>
              </a:ext>
            </a:extLst>
          </p:cNvPr>
          <p:cNvSpPr/>
          <p:nvPr/>
        </p:nvSpPr>
        <p:spPr>
          <a:xfrm>
            <a:off x="135018" y="4176401"/>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35226"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35480"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35734" y="3640692"/>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35988"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36242" y="4084037"/>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36496" y="4084037"/>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36751" y="3983303"/>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37019" y="3871601"/>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37259" y="3474437"/>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37498" y="3640692"/>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37766" y="3640692"/>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38006" y="3474437"/>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38274"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38528"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38782" y="4176401"/>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39036" y="4176401"/>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39290"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39530" y="3640692"/>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39771" y="3169637"/>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0012" y="3169637"/>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0213" y="3326655"/>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0520" y="3326655"/>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0722" y="3640692"/>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41069" y="3640692"/>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41336" y="3723819"/>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41590" y="3474437"/>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41844" y="3723819"/>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42084"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42352" y="3871601"/>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42592" y="3871601"/>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42846" y="3723819"/>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43127" y="3557565"/>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43354" y="3326655"/>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43595" y="3169637"/>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43797" y="3021855"/>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44040" y="3021855"/>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44264" y="3326655"/>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44624" y="3326655"/>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44878" y="2735528"/>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45133" y="3021855"/>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45268" y="3252765"/>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45640" y="3474437"/>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45895" y="3474437"/>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46148"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46417" y="3797710"/>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46671" y="3871601"/>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46938" y="3723819"/>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47179" y="3474437"/>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47419" y="3797710"/>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47688" y="4084037"/>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47956" y="4130219"/>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48196" y="4176401"/>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48449"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48703"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48957" y="4084037"/>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49211"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49465"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49719" y="4250292"/>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49972" y="4250292"/>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C9DA7BC4-649F-A2DC-3EA1-D7EFE46D6D6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932601" y="1369818"/>
            <a:ext cx="495369" cy="457264"/>
          </a:xfrm>
          <a:prstGeom prst="rect">
            <a:avLst/>
          </a:prstGeom>
        </p:spPr>
      </p:pic>
      <p:pic>
        <p:nvPicPr>
          <p:cNvPr id="78" name="Picture 77">
            <a:extLst>
              <a:ext uri="{FF2B5EF4-FFF2-40B4-BE49-F238E27FC236}">
                <a16:creationId xmlns:a16="http://schemas.microsoft.com/office/drawing/2014/main" id="{95F669EC-DEA0-F4C7-7BB7-E01872E58297}"/>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5835719" y="1918691"/>
            <a:ext cx="466790" cy="457264"/>
          </a:xfrm>
          <a:prstGeom prst="rect">
            <a:avLst/>
          </a:prstGeom>
        </p:spPr>
      </p:pic>
      <p:sp>
        <p:nvSpPr>
          <p:cNvPr id="3" name="Rectangle 2">
            <a:extLst>
              <a:ext uri="{FF2B5EF4-FFF2-40B4-BE49-F238E27FC236}">
                <a16:creationId xmlns:a16="http://schemas.microsoft.com/office/drawing/2014/main" id="{85EFA98D-F414-7AFC-67B2-84C98515B3DC}"/>
              </a:ext>
            </a:extLst>
          </p:cNvPr>
          <p:cNvSpPr/>
          <p:nvPr/>
        </p:nvSpPr>
        <p:spPr>
          <a:xfrm>
            <a:off x="476813" y="181893"/>
            <a:ext cx="6207723" cy="620772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91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dirty="0">
                <a:latin typeface="Calibri" panose="020F0502020204030204" pitchFamily="34" charset="0"/>
                <a:ea typeface="Calibri" panose="020F0502020204030204" pitchFamily="34" charset="0"/>
                <a:cs typeface="Calibri" panose="020F0502020204030204" pitchFamily="34" charset="0"/>
              </a:rPr>
              <a:t>There’s not a lot of data centralization recorded in music.</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53B5E3D-4945-3BBA-A299-BACE998D7B38}"/>
              </a:ext>
            </a:extLst>
          </p:cNvPr>
          <p:cNvSpPr txBox="1"/>
          <p:nvPr/>
        </p:nvSpPr>
        <p:spPr>
          <a:xfrm>
            <a:off x="235152" y="2847810"/>
            <a:ext cx="11414509"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635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dirty="0">
                <a:latin typeface="Calibri" panose="020F0502020204030204" pitchFamily="34" charset="0"/>
                <a:ea typeface="Calibri" panose="020F0502020204030204" pitchFamily="34" charset="0"/>
                <a:cs typeface="Calibri" panose="020F0502020204030204" pitchFamily="34" charset="0"/>
              </a:rPr>
              <a:t>There’s not a lot of data centralization recorded in music.</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53B5E3D-4945-3BBA-A299-BACE998D7B38}"/>
              </a:ext>
            </a:extLst>
          </p:cNvPr>
          <p:cNvSpPr txBox="1"/>
          <p:nvPr/>
        </p:nvSpPr>
        <p:spPr>
          <a:xfrm>
            <a:off x="235152" y="2847810"/>
            <a:ext cx="11414509"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C25E69-00EB-B48E-FB85-972367184B08}"/>
              </a:ext>
            </a:extLst>
          </p:cNvPr>
          <p:cNvSpPr txBox="1"/>
          <p:nvPr/>
        </p:nvSpPr>
        <p:spPr>
          <a:xfrm>
            <a:off x="244333" y="4235283"/>
            <a:ext cx="11414509"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Can data from two different sources be leveraged to draw useful conclusions about behavior trends?</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914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B57D074-2EA4-70A2-54ED-57A011602AE4}"/>
              </a:ext>
            </a:extLst>
          </p:cNvPr>
          <p:cNvSpPr txBox="1"/>
          <p:nvPr/>
        </p:nvSpPr>
        <p:spPr>
          <a:xfrm>
            <a:off x="747508" y="2951946"/>
            <a:ext cx="10696983" cy="954107"/>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484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4ABCBCA-8AE3-FA89-806F-2333773BD837}"/>
              </a:ext>
            </a:extLst>
          </p:cNvPr>
          <p:cNvSpPr txBox="1"/>
          <p:nvPr/>
        </p:nvSpPr>
        <p:spPr>
          <a:xfrm>
            <a:off x="1662733" y="1816434"/>
            <a:ext cx="9211714" cy="341632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Billboard Hot 100 is the music industry standard record chart in the United States for songs, published weekly by Billboard magazine. Chart rankings are based on </a:t>
            </a: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sales (physical and digital), online streaming, and radio airplay </a:t>
            </a:r>
            <a:r>
              <a:rPr lang="en-US" dirty="0">
                <a:latin typeface="Calibri" panose="020F0502020204030204" pitchFamily="34" charset="0"/>
                <a:ea typeface="Calibri" panose="020F0502020204030204" pitchFamily="34" charset="0"/>
                <a:cs typeface="Calibri" panose="020F0502020204030204" pitchFamily="34" charset="0"/>
              </a:rPr>
              <a:t>in the U.S.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 new chart is compiled and released online to the public by Billboard's website on Tuesdays but post-dated to the following Saturday, when the printed magazine first reaches newsstands. The weekly tracking period for sales is currently Friday–Thursday, after being changed in July 2015. It was initially Monday–Sunday when Nielsen started tracking sales in 1991. This tracking period also applies to compiling online streaming data. Radio airplay is readily available on a real-time basis, unlike sales figures and streaming, but is also tracked on the same Friday–Thursday cycle, effective with the chart dated July 17, 2021. Previously, radio was tracked Monday–Sunday and, before July 2015, Wednesday–Tuesday.”</a:t>
            </a:r>
          </a:p>
        </p:txBody>
      </p:sp>
      <p:sp>
        <p:nvSpPr>
          <p:cNvPr id="9" name="TextBox 8">
            <a:extLst>
              <a:ext uri="{FF2B5EF4-FFF2-40B4-BE49-F238E27FC236}">
                <a16:creationId xmlns:a16="http://schemas.microsoft.com/office/drawing/2014/main" id="{A31DE12E-2CE0-4A60-C9B5-70030EC6199B}"/>
              </a:ext>
            </a:extLst>
          </p:cNvPr>
          <p:cNvSpPr txBox="1"/>
          <p:nvPr/>
        </p:nvSpPr>
        <p:spPr>
          <a:xfrm>
            <a:off x="1662733" y="5203958"/>
            <a:ext cx="4347241" cy="400110"/>
          </a:xfrm>
          <a:prstGeom prst="rect">
            <a:avLst/>
          </a:prstGeom>
          <a:noFill/>
        </p:spPr>
        <p:txBody>
          <a:bodyPr wrap="square" rtlCol="0">
            <a:spAutoFit/>
          </a:bodyPr>
          <a:lstStyle/>
          <a:p>
            <a:r>
              <a:rPr lang="en-US" sz="1000" dirty="0">
                <a:latin typeface="Aptos Serif" panose="020B0502040204020203" pitchFamily="18" charset="0"/>
                <a:ea typeface="Microsoft GothicNeo" panose="020B0503020000020004" pitchFamily="34" charset="-127"/>
                <a:cs typeface="Aptos Serif" panose="020B0502040204020203" pitchFamily="18" charset="0"/>
              </a:rPr>
              <a:t>See </a:t>
            </a:r>
            <a:r>
              <a:rPr lang="en-US" sz="1000" dirty="0">
                <a:latin typeface="Aptos Serif" panose="020B0502040204020203" pitchFamily="18" charset="0"/>
                <a:ea typeface="Microsoft GothicNeo" panose="020B0503020000020004" pitchFamily="34" charset="-127"/>
                <a:cs typeface="Aptos Serif" panose="020B0502040204020203" pitchFamily="18" charset="0"/>
                <a:hlinkClick r:id="rId3">
                  <a:extLst>
                    <a:ext uri="{A12FA001-AC4F-418D-AE19-62706E023703}">
                      <ahyp:hlinkClr xmlns:ahyp="http://schemas.microsoft.com/office/drawing/2018/hyperlinkcolor" val="tx"/>
                    </a:ext>
                  </a:extLst>
                </a:hlinkClick>
              </a:rPr>
              <a:t>Billboard Hot 100</a:t>
            </a:r>
          </a:p>
          <a:p>
            <a:r>
              <a:rPr lang="en-US" sz="1000" dirty="0">
                <a:latin typeface="Aptos Serif" panose="020B0502040204020203" pitchFamily="18" charset="0"/>
                <a:ea typeface="Microsoft GothicNeo" panose="020B0503020000020004" pitchFamily="34" charset="-127"/>
                <a:cs typeface="Aptos Serif" panose="020B0502040204020203" pitchFamily="18" charset="0"/>
              </a:rPr>
              <a:t>From Wikipedia, the free encyclopedia</a:t>
            </a:r>
          </a:p>
        </p:txBody>
      </p:sp>
      <p:pic>
        <p:nvPicPr>
          <p:cNvPr id="11" name="Picture 10">
            <a:extLst>
              <a:ext uri="{FF2B5EF4-FFF2-40B4-BE49-F238E27FC236}">
                <a16:creationId xmlns:a16="http://schemas.microsoft.com/office/drawing/2014/main" id="{671D3A71-D85D-F073-90D0-55361BF40BED}"/>
              </a:ext>
            </a:extLst>
          </p:cNvPr>
          <p:cNvPicPr>
            <a:picLocks noChangeAspect="1"/>
          </p:cNvPicPr>
          <p:nvPr/>
        </p:nvPicPr>
        <p:blipFill>
          <a:blip r:embed="rId4"/>
          <a:stretch>
            <a:fillRect/>
          </a:stretch>
        </p:blipFill>
        <p:spPr>
          <a:xfrm>
            <a:off x="2455612" y="321013"/>
            <a:ext cx="7392432" cy="1124107"/>
          </a:xfrm>
          <a:prstGeom prst="rect">
            <a:avLst/>
          </a:prstGeom>
        </p:spPr>
      </p:pic>
    </p:spTree>
    <p:extLst>
      <p:ext uri="{BB962C8B-B14F-4D97-AF65-F5344CB8AC3E}">
        <p14:creationId xmlns:p14="http://schemas.microsoft.com/office/powerpoint/2010/main" val="256536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4267EDC-D399-2C66-2F17-35D3AFA0C194}"/>
              </a:ext>
            </a:extLst>
          </p:cNvPr>
          <p:cNvSpPr txBox="1"/>
          <p:nvPr/>
        </p:nvSpPr>
        <p:spPr>
          <a:xfrm>
            <a:off x="1988282" y="2487271"/>
            <a:ext cx="9128162" cy="230832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Spotify Million Playlist Dataset Challenge consists of a dataset and evaluation to enable research in music recommendations. It is a continuation of the </a:t>
            </a:r>
            <a:r>
              <a:rPr lang="en-US" dirty="0" err="1">
                <a:latin typeface="Calibri" panose="020F0502020204030204" pitchFamily="34" charset="0"/>
                <a:ea typeface="Calibri" panose="020F0502020204030204" pitchFamily="34" charset="0"/>
                <a:cs typeface="Calibri" panose="020F0502020204030204" pitchFamily="34" charset="0"/>
              </a:rPr>
              <a:t>RecSys</a:t>
            </a:r>
            <a:r>
              <a:rPr lang="en-US" dirty="0">
                <a:latin typeface="Calibri" panose="020F0502020204030204" pitchFamily="34" charset="0"/>
                <a:ea typeface="Calibri" panose="020F0502020204030204" pitchFamily="34" charset="0"/>
                <a:cs typeface="Calibri" panose="020F0502020204030204" pitchFamily="34" charset="0"/>
              </a:rPr>
              <a:t> Challenge 2018, which ran from January to July 2018. The dataset contains 1,000,000 playlists, including playlist titles and track titles, </a:t>
            </a: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created by users on the Spotify platform between January 2010 and October 2017</a:t>
            </a:r>
            <a:r>
              <a:rPr lang="en-US" dirty="0">
                <a:latin typeface="Calibri" panose="020F0502020204030204" pitchFamily="34" charset="0"/>
                <a:ea typeface="Calibri" panose="020F0502020204030204" pitchFamily="34" charset="0"/>
                <a:cs typeface="Calibri" panose="020F0502020204030204" pitchFamily="34" charset="0"/>
              </a:rPr>
              <a:t>. The evaluation task is automatic playlist continuation: given a seed playlist title and/or initial set of tracks in a playlist, to predict the subsequent tracks in that playlist. This is an open-ended challenge intended to encourage research in music recommendations, and no prizes will be awarded (other than bragging rights).”</a:t>
            </a:r>
          </a:p>
        </p:txBody>
      </p:sp>
      <p:pic>
        <p:nvPicPr>
          <p:cNvPr id="11" name="Picture 10">
            <a:extLst>
              <a:ext uri="{FF2B5EF4-FFF2-40B4-BE49-F238E27FC236}">
                <a16:creationId xmlns:a16="http://schemas.microsoft.com/office/drawing/2014/main" id="{7A23EB06-1104-BBE8-4113-B4E7D77BBB46}"/>
              </a:ext>
            </a:extLst>
          </p:cNvPr>
          <p:cNvPicPr>
            <a:picLocks noChangeAspect="1"/>
          </p:cNvPicPr>
          <p:nvPr/>
        </p:nvPicPr>
        <p:blipFill>
          <a:blip r:embed="rId3"/>
          <a:stretch>
            <a:fillRect/>
          </a:stretch>
        </p:blipFill>
        <p:spPr>
          <a:xfrm>
            <a:off x="3705601" y="357923"/>
            <a:ext cx="4324932" cy="1845218"/>
          </a:xfrm>
          <a:prstGeom prst="rect">
            <a:avLst/>
          </a:prstGeom>
        </p:spPr>
      </p:pic>
      <p:sp>
        <p:nvSpPr>
          <p:cNvPr id="12" name="TextBox 11">
            <a:extLst>
              <a:ext uri="{FF2B5EF4-FFF2-40B4-BE49-F238E27FC236}">
                <a16:creationId xmlns:a16="http://schemas.microsoft.com/office/drawing/2014/main" id="{055060D2-1537-CFBC-2EC4-310B0C745CDF}"/>
              </a:ext>
            </a:extLst>
          </p:cNvPr>
          <p:cNvSpPr txBox="1"/>
          <p:nvPr/>
        </p:nvSpPr>
        <p:spPr>
          <a:xfrm>
            <a:off x="2014705" y="4794894"/>
            <a:ext cx="4347241" cy="400110"/>
          </a:xfrm>
          <a:prstGeom prst="rect">
            <a:avLst/>
          </a:prstGeom>
          <a:noFill/>
        </p:spPr>
        <p:txBody>
          <a:bodyPr wrap="square" rtlCol="0">
            <a:spAutoFit/>
          </a:bodyPr>
          <a:lstStyle/>
          <a:p>
            <a:pPr algn="l"/>
            <a:r>
              <a:rPr lang="en-US" sz="1000" dirty="0">
                <a:latin typeface="Aptos Serif" panose="020B0502040204020203" pitchFamily="18" charset="0"/>
                <a:ea typeface="Microsoft GothicNeo" panose="020B0503020000020004" pitchFamily="34" charset="-127"/>
                <a:cs typeface="Aptos Serif" panose="020B0502040204020203" pitchFamily="18" charset="0"/>
              </a:rPr>
              <a:t>See </a:t>
            </a:r>
            <a:r>
              <a:rPr lang="en-US" sz="1000" dirty="0">
                <a:latin typeface="Aptos Serif" panose="020B0502040204020203" pitchFamily="18" charset="0"/>
                <a:ea typeface="Microsoft GothicNeo" panose="020B0503020000020004" pitchFamily="34" charset="-127"/>
                <a:cs typeface="Aptos Serif" panose="020B0502040204020203" pitchFamily="18" charset="0"/>
                <a:hlinkClick r:id="rId4">
                  <a:extLst>
                    <a:ext uri="{A12FA001-AC4F-418D-AE19-62706E023703}">
                      <ahyp:hlinkClr xmlns:ahyp="http://schemas.microsoft.com/office/drawing/2018/hyperlinkcolor" val="tx"/>
                    </a:ext>
                  </a:extLst>
                </a:hlinkClick>
              </a:rPr>
              <a:t>Spotify Million Playlist Dataset Challenge</a:t>
            </a:r>
            <a:endParaRPr lang="en-US" sz="1000" dirty="0">
              <a:latin typeface="Aptos Serif" panose="020B0502040204020203" pitchFamily="18" charset="0"/>
              <a:ea typeface="Microsoft GothicNeo" panose="020B0503020000020004" pitchFamily="34" charset="-127"/>
              <a:cs typeface="Aptos Serif" panose="020B0502040204020203" pitchFamily="18" charset="0"/>
            </a:endParaRPr>
          </a:p>
          <a:p>
            <a:r>
              <a:rPr lang="en-US" sz="1000" dirty="0">
                <a:latin typeface="Aptos Serif" panose="020B0502040204020203" pitchFamily="18" charset="0"/>
                <a:ea typeface="Microsoft GothicNeo" panose="020B0503020000020004" pitchFamily="34" charset="-127"/>
                <a:cs typeface="Aptos Serif" panose="020B0502040204020203" pitchFamily="18" charset="0"/>
              </a:rPr>
              <a:t>From aicrowd.com</a:t>
            </a:r>
          </a:p>
        </p:txBody>
      </p:sp>
    </p:spTree>
    <p:extLst>
      <p:ext uri="{BB962C8B-B14F-4D97-AF65-F5344CB8AC3E}">
        <p14:creationId xmlns:p14="http://schemas.microsoft.com/office/powerpoint/2010/main" val="429221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DC221759-A2EF-8E04-2580-3BEB07BB913B}"/>
              </a:ext>
            </a:extLst>
          </p:cNvPr>
          <p:cNvPicPr>
            <a:picLocks noChangeAspect="1"/>
          </p:cNvPicPr>
          <p:nvPr/>
        </p:nvPicPr>
        <p:blipFill rotWithShape="1">
          <a:blip r:embed="rId3"/>
          <a:srcRect l="3949" t="13309" r="48870" b="14308"/>
          <a:stretch/>
        </p:blipFill>
        <p:spPr>
          <a:xfrm>
            <a:off x="5052997" y="357459"/>
            <a:ext cx="2086006" cy="486638"/>
          </a:xfrm>
          <a:prstGeom prst="rect">
            <a:avLst/>
          </a:prstGeom>
        </p:spPr>
      </p:pic>
      <p:pic>
        <p:nvPicPr>
          <p:cNvPr id="78" name="Picture 77">
            <a:extLst>
              <a:ext uri="{FF2B5EF4-FFF2-40B4-BE49-F238E27FC236}">
                <a16:creationId xmlns:a16="http://schemas.microsoft.com/office/drawing/2014/main" id="{19C40535-C251-1BD9-41BB-4977A2A34DF2}"/>
              </a:ext>
            </a:extLst>
          </p:cNvPr>
          <p:cNvPicPr>
            <a:picLocks noChangeAspect="1"/>
          </p:cNvPicPr>
          <p:nvPr/>
        </p:nvPicPr>
        <p:blipFill>
          <a:blip r:embed="rId4"/>
          <a:stretch>
            <a:fillRect/>
          </a:stretch>
        </p:blipFill>
        <p:spPr>
          <a:xfrm>
            <a:off x="5365409" y="1511463"/>
            <a:ext cx="6631013" cy="3500262"/>
          </a:xfrm>
          <a:prstGeom prst="rect">
            <a:avLst/>
          </a:prstGeom>
        </p:spPr>
      </p:pic>
      <p:sp>
        <p:nvSpPr>
          <p:cNvPr id="79" name="TextBox 78">
            <a:extLst>
              <a:ext uri="{FF2B5EF4-FFF2-40B4-BE49-F238E27FC236}">
                <a16:creationId xmlns:a16="http://schemas.microsoft.com/office/drawing/2014/main" id="{AB5AC726-93E5-D3D3-9352-A35189C944D5}"/>
              </a:ext>
            </a:extLst>
          </p:cNvPr>
          <p:cNvSpPr txBox="1"/>
          <p:nvPr/>
        </p:nvSpPr>
        <p:spPr>
          <a:xfrm>
            <a:off x="498555" y="1160481"/>
            <a:ext cx="4740005" cy="1384995"/>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Published online</a:t>
            </a:r>
          </a:p>
          <a:p>
            <a:r>
              <a:rPr lang="en-US" sz="2800" dirty="0">
                <a:latin typeface="Calibri" panose="020F0502020204030204" pitchFamily="34" charset="0"/>
                <a:ea typeface="Calibri" panose="020F0502020204030204" pitchFamily="34" charset="0"/>
                <a:cs typeface="Calibri" panose="020F0502020204030204" pitchFamily="34" charset="0"/>
              </a:rPr>
              <a:t>417 weeks = 417 pages</a:t>
            </a:r>
          </a:p>
          <a:p>
            <a:r>
              <a:rPr lang="en-US" sz="2800" dirty="0">
                <a:latin typeface="Calibri" panose="020F0502020204030204" pitchFamily="34" charset="0"/>
                <a:ea typeface="Calibri" panose="020F0502020204030204" pitchFamily="34" charset="0"/>
                <a:cs typeface="Calibri" panose="020F0502020204030204" pitchFamily="34" charset="0"/>
              </a:rPr>
              <a:t>Method: </a:t>
            </a:r>
            <a:r>
              <a:rPr lang="en-US" sz="2800" dirty="0" err="1">
                <a:latin typeface="Calibri" panose="020F0502020204030204" pitchFamily="34" charset="0"/>
                <a:ea typeface="Calibri" panose="020F0502020204030204" pitchFamily="34" charset="0"/>
                <a:cs typeface="Calibri" panose="020F0502020204030204" pitchFamily="34" charset="0"/>
              </a:rPr>
              <a:t>Webscraping</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ABE1B8E-B7C3-1908-1DC6-7DFA251029B7}"/>
              </a:ext>
            </a:extLst>
          </p:cNvPr>
          <p:cNvSpPr txBox="1"/>
          <p:nvPr/>
        </p:nvSpPr>
        <p:spPr>
          <a:xfrm>
            <a:off x="502476" y="2888252"/>
            <a:ext cx="4383126" cy="2677656"/>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3,460 songs entered the charts between January 2010 and October 2017</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b="1" dirty="0">
                <a:latin typeface="Calibri" panose="020F0502020204030204" pitchFamily="34" charset="0"/>
                <a:ea typeface="Calibri" panose="020F0502020204030204" pitchFamily="34" charset="0"/>
                <a:cs typeface="Calibri" panose="020F0502020204030204" pitchFamily="34" charset="0"/>
              </a:rPr>
              <a:t>90 </a:t>
            </a:r>
            <a:r>
              <a:rPr lang="en-US" sz="2800" dirty="0">
                <a:latin typeface="Calibri" panose="020F0502020204030204" pitchFamily="34" charset="0"/>
                <a:ea typeface="Calibri" panose="020F0502020204030204" pitchFamily="34" charset="0"/>
                <a:cs typeface="Calibri" panose="020F0502020204030204" pitchFamily="34" charset="0"/>
              </a:rPr>
              <a:t>songs reached number one</a:t>
            </a:r>
          </a:p>
        </p:txBody>
      </p:sp>
    </p:spTree>
    <p:extLst>
      <p:ext uri="{BB962C8B-B14F-4D97-AF65-F5344CB8AC3E}">
        <p14:creationId xmlns:p14="http://schemas.microsoft.com/office/powerpoint/2010/main" val="342029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81E9653-0119-0C6D-B238-41BF1E36DD41}"/>
              </a:ext>
            </a:extLst>
          </p:cNvPr>
          <p:cNvPicPr>
            <a:picLocks noChangeAspect="1"/>
          </p:cNvPicPr>
          <p:nvPr/>
        </p:nvPicPr>
        <p:blipFill>
          <a:blip r:embed="rId3"/>
          <a:stretch>
            <a:fillRect/>
          </a:stretch>
        </p:blipFill>
        <p:spPr>
          <a:xfrm>
            <a:off x="5609440" y="1205112"/>
            <a:ext cx="6238202" cy="4540344"/>
          </a:xfrm>
          <a:prstGeom prst="rect">
            <a:avLst/>
          </a:prstGeom>
        </p:spPr>
      </p:pic>
      <p:pic>
        <p:nvPicPr>
          <p:cNvPr id="3" name="Picture 2">
            <a:extLst>
              <a:ext uri="{FF2B5EF4-FFF2-40B4-BE49-F238E27FC236}">
                <a16:creationId xmlns:a16="http://schemas.microsoft.com/office/drawing/2014/main" id="{0E64C508-1178-CE7D-C9C2-4E2576A518A9}"/>
              </a:ext>
            </a:extLst>
          </p:cNvPr>
          <p:cNvPicPr>
            <a:picLocks noChangeAspect="1"/>
          </p:cNvPicPr>
          <p:nvPr/>
        </p:nvPicPr>
        <p:blipFill rotWithShape="1">
          <a:blip r:embed="rId4"/>
          <a:srcRect l="3466" t="7146" r="43674" b="49055"/>
          <a:stretch/>
        </p:blipFill>
        <p:spPr>
          <a:xfrm>
            <a:off x="5094763" y="312362"/>
            <a:ext cx="2002473" cy="707888"/>
          </a:xfrm>
          <a:prstGeom prst="rect">
            <a:avLst/>
          </a:prstGeom>
        </p:spPr>
      </p:pic>
      <p:sp>
        <p:nvSpPr>
          <p:cNvPr id="9" name="TextBox 8">
            <a:extLst>
              <a:ext uri="{FF2B5EF4-FFF2-40B4-BE49-F238E27FC236}">
                <a16:creationId xmlns:a16="http://schemas.microsoft.com/office/drawing/2014/main" id="{FEF5E806-84D6-44DB-3516-AB04B81BAF8F}"/>
              </a:ext>
            </a:extLst>
          </p:cNvPr>
          <p:cNvSpPr txBox="1"/>
          <p:nvPr/>
        </p:nvSpPr>
        <p:spPr>
          <a:xfrm>
            <a:off x="720507" y="1027643"/>
            <a:ext cx="4087917" cy="2000548"/>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JSON files</a:t>
            </a:r>
          </a:p>
          <a:p>
            <a:r>
              <a:rPr lang="en-US" sz="2400" dirty="0">
                <a:latin typeface="Calibri" panose="020F0502020204030204" pitchFamily="34" charset="0"/>
                <a:ea typeface="Calibri" panose="020F0502020204030204" pitchFamily="34" charset="0"/>
                <a:cs typeface="Calibri" panose="020F0502020204030204" pitchFamily="34" charset="0"/>
              </a:rPr>
              <a:t>1,000 playlists per file</a:t>
            </a:r>
          </a:p>
          <a:p>
            <a:r>
              <a:rPr lang="en-US" sz="2400" dirty="0">
                <a:latin typeface="Calibri" panose="020F0502020204030204" pitchFamily="34" charset="0"/>
                <a:ea typeface="Calibri" panose="020F0502020204030204" pitchFamily="34" charset="0"/>
                <a:cs typeface="Calibri" panose="020F0502020204030204" pitchFamily="34" charset="0"/>
              </a:rPr>
              <a:t>1,000 files</a:t>
            </a:r>
          </a:p>
          <a:p>
            <a:r>
              <a:rPr lang="en-US" sz="2400" dirty="0">
                <a:latin typeface="Calibri" panose="020F0502020204030204" pitchFamily="34" charset="0"/>
                <a:ea typeface="Calibri" panose="020F0502020204030204" pitchFamily="34" charset="0"/>
                <a:cs typeface="Calibri" panose="020F0502020204030204" pitchFamily="34" charset="0"/>
              </a:rPr>
              <a:t>Method: Pandas Loops</a:t>
            </a:r>
          </a:p>
          <a:p>
            <a:pPr algn="ct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C80C8FE-7A02-CF19-0452-6BE38A7E69FB}"/>
              </a:ext>
            </a:extLst>
          </p:cNvPr>
          <p:cNvSpPr txBox="1"/>
          <p:nvPr/>
        </p:nvSpPr>
        <p:spPr>
          <a:xfrm>
            <a:off x="739248" y="2729409"/>
            <a:ext cx="4383126" cy="3046988"/>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17.41% of the playlists in the Spotify Million Playlist Dataset were updated three or fewer times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Of the 174,083 playlists in this subset, </a:t>
            </a:r>
            <a:r>
              <a:rPr lang="en-US" sz="2400" b="1" dirty="0">
                <a:latin typeface="Calibri" panose="020F0502020204030204" pitchFamily="34" charset="0"/>
                <a:ea typeface="Calibri" panose="020F0502020204030204" pitchFamily="34" charset="0"/>
                <a:cs typeface="Calibri" panose="020F0502020204030204" pitchFamily="34" charset="0"/>
              </a:rPr>
              <a:t>43,751</a:t>
            </a:r>
            <a:r>
              <a:rPr lang="en-US" sz="2400" dirty="0">
                <a:latin typeface="Calibri" panose="020F0502020204030204" pitchFamily="34" charset="0"/>
                <a:ea typeface="Calibri" panose="020F0502020204030204" pitchFamily="34" charset="0"/>
                <a:cs typeface="Calibri" panose="020F0502020204030204" pitchFamily="34" charset="0"/>
              </a:rPr>
              <a:t> contain one or more No. 1 song.</a:t>
            </a:r>
          </a:p>
        </p:txBody>
      </p:sp>
    </p:spTree>
    <p:extLst>
      <p:ext uri="{BB962C8B-B14F-4D97-AF65-F5344CB8AC3E}">
        <p14:creationId xmlns:p14="http://schemas.microsoft.com/office/powerpoint/2010/main" val="476105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8975</TotalTime>
  <Words>1087</Words>
  <Application>Microsoft Office PowerPoint</Application>
  <PresentationFormat>Widescreen</PresentationFormat>
  <Paragraphs>112</Paragraphs>
  <Slides>24</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Aptos Serif</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Hayley Madden</dc:creator>
  <cp:lastModifiedBy>Hayley Madden</cp:lastModifiedBy>
  <cp:revision>14</cp:revision>
  <dcterms:created xsi:type="dcterms:W3CDTF">2024-06-07T02:32:11Z</dcterms:created>
  <dcterms:modified xsi:type="dcterms:W3CDTF">2024-06-19T02:32:57Z</dcterms:modified>
</cp:coreProperties>
</file>