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1" r:id="rId2"/>
    <p:sldId id="262" r:id="rId3"/>
    <p:sldId id="263" r:id="rId4"/>
    <p:sldId id="264" r:id="rId5"/>
    <p:sldId id="265" r:id="rId6"/>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274" y="-77"/>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B540EB00-330F-4350-8B5D-C8DD54F97D21}" type="datetimeFigureOut">
              <a:rPr lang="zh-CN" altLang="en-US" smtClean="0"/>
              <a:t>2015/5/4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F4D4643-4DE1-41A6-9803-64523898CEA2}" type="slidenum">
              <a:rPr lang="zh-CN" altLang="en-US" smtClean="0"/>
              <a:t>‹#›</a:t>
            </a:fld>
            <a:endParaRPr lang="zh-CN" altLang="en-US"/>
          </a:p>
        </p:txBody>
      </p:sp>
    </p:spTree>
    <p:extLst>
      <p:ext uri="{BB962C8B-B14F-4D97-AF65-F5344CB8AC3E}">
        <p14:creationId xmlns:p14="http://schemas.microsoft.com/office/powerpoint/2010/main" val="17395807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B540EB00-330F-4350-8B5D-C8DD54F97D21}" type="datetimeFigureOut">
              <a:rPr lang="zh-CN" altLang="en-US" smtClean="0"/>
              <a:t>2015/5/4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F4D4643-4DE1-41A6-9803-64523898CEA2}" type="slidenum">
              <a:rPr lang="zh-CN" altLang="en-US" smtClean="0"/>
              <a:t>‹#›</a:t>
            </a:fld>
            <a:endParaRPr lang="zh-CN" altLang="en-US"/>
          </a:p>
        </p:txBody>
      </p:sp>
    </p:spTree>
    <p:extLst>
      <p:ext uri="{BB962C8B-B14F-4D97-AF65-F5344CB8AC3E}">
        <p14:creationId xmlns:p14="http://schemas.microsoft.com/office/powerpoint/2010/main" val="16595423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B540EB00-330F-4350-8B5D-C8DD54F97D21}" type="datetimeFigureOut">
              <a:rPr lang="zh-CN" altLang="en-US" smtClean="0"/>
              <a:t>2015/5/4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F4D4643-4DE1-41A6-9803-64523898CEA2}" type="slidenum">
              <a:rPr lang="zh-CN" altLang="en-US" smtClean="0"/>
              <a:t>‹#›</a:t>
            </a:fld>
            <a:endParaRPr lang="zh-CN" altLang="en-US"/>
          </a:p>
        </p:txBody>
      </p:sp>
    </p:spTree>
    <p:extLst>
      <p:ext uri="{BB962C8B-B14F-4D97-AF65-F5344CB8AC3E}">
        <p14:creationId xmlns:p14="http://schemas.microsoft.com/office/powerpoint/2010/main" val="31195677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B540EB00-330F-4350-8B5D-C8DD54F97D21}" type="datetimeFigureOut">
              <a:rPr lang="zh-CN" altLang="en-US" smtClean="0"/>
              <a:t>2015/5/4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F4D4643-4DE1-41A6-9803-64523898CEA2}" type="slidenum">
              <a:rPr lang="zh-CN" altLang="en-US" smtClean="0"/>
              <a:t>‹#›</a:t>
            </a:fld>
            <a:endParaRPr lang="zh-CN" altLang="en-US"/>
          </a:p>
        </p:txBody>
      </p:sp>
    </p:spTree>
    <p:extLst>
      <p:ext uri="{BB962C8B-B14F-4D97-AF65-F5344CB8AC3E}">
        <p14:creationId xmlns:p14="http://schemas.microsoft.com/office/powerpoint/2010/main" val="14404101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B540EB00-330F-4350-8B5D-C8DD54F97D21}" type="datetimeFigureOut">
              <a:rPr lang="zh-CN" altLang="en-US" smtClean="0"/>
              <a:t>2015/5/4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F4D4643-4DE1-41A6-9803-64523898CEA2}" type="slidenum">
              <a:rPr lang="zh-CN" altLang="en-US" smtClean="0"/>
              <a:t>‹#›</a:t>
            </a:fld>
            <a:endParaRPr lang="zh-CN" altLang="en-US"/>
          </a:p>
        </p:txBody>
      </p:sp>
    </p:spTree>
    <p:extLst>
      <p:ext uri="{BB962C8B-B14F-4D97-AF65-F5344CB8AC3E}">
        <p14:creationId xmlns:p14="http://schemas.microsoft.com/office/powerpoint/2010/main" val="488721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B540EB00-330F-4350-8B5D-C8DD54F97D21}" type="datetimeFigureOut">
              <a:rPr lang="zh-CN" altLang="en-US" smtClean="0"/>
              <a:t>2015/5/4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F4D4643-4DE1-41A6-9803-64523898CEA2}" type="slidenum">
              <a:rPr lang="zh-CN" altLang="en-US" smtClean="0"/>
              <a:t>‹#›</a:t>
            </a:fld>
            <a:endParaRPr lang="zh-CN" altLang="en-US"/>
          </a:p>
        </p:txBody>
      </p:sp>
    </p:spTree>
    <p:extLst>
      <p:ext uri="{BB962C8B-B14F-4D97-AF65-F5344CB8AC3E}">
        <p14:creationId xmlns:p14="http://schemas.microsoft.com/office/powerpoint/2010/main" val="14269092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B540EB00-330F-4350-8B5D-C8DD54F97D21}" type="datetimeFigureOut">
              <a:rPr lang="zh-CN" altLang="en-US" smtClean="0"/>
              <a:t>2015/5/4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F4D4643-4DE1-41A6-9803-64523898CEA2}" type="slidenum">
              <a:rPr lang="zh-CN" altLang="en-US" smtClean="0"/>
              <a:t>‹#›</a:t>
            </a:fld>
            <a:endParaRPr lang="zh-CN" altLang="en-US"/>
          </a:p>
        </p:txBody>
      </p:sp>
    </p:spTree>
    <p:extLst>
      <p:ext uri="{BB962C8B-B14F-4D97-AF65-F5344CB8AC3E}">
        <p14:creationId xmlns:p14="http://schemas.microsoft.com/office/powerpoint/2010/main" val="28869946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B540EB00-330F-4350-8B5D-C8DD54F97D21}" type="datetimeFigureOut">
              <a:rPr lang="zh-CN" altLang="en-US" smtClean="0"/>
              <a:t>2015/5/4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F4D4643-4DE1-41A6-9803-64523898CEA2}" type="slidenum">
              <a:rPr lang="zh-CN" altLang="en-US" smtClean="0"/>
              <a:t>‹#›</a:t>
            </a:fld>
            <a:endParaRPr lang="zh-CN" altLang="en-US"/>
          </a:p>
        </p:txBody>
      </p:sp>
    </p:spTree>
    <p:extLst>
      <p:ext uri="{BB962C8B-B14F-4D97-AF65-F5344CB8AC3E}">
        <p14:creationId xmlns:p14="http://schemas.microsoft.com/office/powerpoint/2010/main" val="36143217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540EB00-330F-4350-8B5D-C8DD54F97D21}" type="datetimeFigureOut">
              <a:rPr lang="zh-CN" altLang="en-US" smtClean="0"/>
              <a:t>2015/5/4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9F4D4643-4DE1-41A6-9803-64523898CEA2}" type="slidenum">
              <a:rPr lang="zh-CN" altLang="en-US" smtClean="0"/>
              <a:t>‹#›</a:t>
            </a:fld>
            <a:endParaRPr lang="zh-CN" altLang="en-US"/>
          </a:p>
        </p:txBody>
      </p:sp>
    </p:spTree>
    <p:extLst>
      <p:ext uri="{BB962C8B-B14F-4D97-AF65-F5344CB8AC3E}">
        <p14:creationId xmlns:p14="http://schemas.microsoft.com/office/powerpoint/2010/main" val="30232336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B540EB00-330F-4350-8B5D-C8DD54F97D21}" type="datetimeFigureOut">
              <a:rPr lang="zh-CN" altLang="en-US" smtClean="0"/>
              <a:t>2015/5/4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F4D4643-4DE1-41A6-9803-64523898CEA2}" type="slidenum">
              <a:rPr lang="zh-CN" altLang="en-US" smtClean="0"/>
              <a:t>‹#›</a:t>
            </a:fld>
            <a:endParaRPr lang="zh-CN" altLang="en-US"/>
          </a:p>
        </p:txBody>
      </p:sp>
    </p:spTree>
    <p:extLst>
      <p:ext uri="{BB962C8B-B14F-4D97-AF65-F5344CB8AC3E}">
        <p14:creationId xmlns:p14="http://schemas.microsoft.com/office/powerpoint/2010/main" val="41230914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B540EB00-330F-4350-8B5D-C8DD54F97D21}" type="datetimeFigureOut">
              <a:rPr lang="zh-CN" altLang="en-US" smtClean="0"/>
              <a:t>2015/5/4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F4D4643-4DE1-41A6-9803-64523898CEA2}" type="slidenum">
              <a:rPr lang="zh-CN" altLang="en-US" smtClean="0"/>
              <a:t>‹#›</a:t>
            </a:fld>
            <a:endParaRPr lang="zh-CN" altLang="en-US"/>
          </a:p>
        </p:txBody>
      </p:sp>
    </p:spTree>
    <p:extLst>
      <p:ext uri="{BB962C8B-B14F-4D97-AF65-F5344CB8AC3E}">
        <p14:creationId xmlns:p14="http://schemas.microsoft.com/office/powerpoint/2010/main" val="3547472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540EB00-330F-4350-8B5D-C8DD54F97D21}" type="datetimeFigureOut">
              <a:rPr lang="zh-CN" altLang="en-US" smtClean="0"/>
              <a:t>2015/5/4</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F4D4643-4DE1-41A6-9803-64523898CEA2}" type="slidenum">
              <a:rPr lang="zh-CN" altLang="en-US" smtClean="0"/>
              <a:t>‹#›</a:t>
            </a:fld>
            <a:endParaRPr lang="zh-CN" altLang="en-US"/>
          </a:p>
        </p:txBody>
      </p:sp>
    </p:spTree>
    <p:extLst>
      <p:ext uri="{BB962C8B-B14F-4D97-AF65-F5344CB8AC3E}">
        <p14:creationId xmlns:p14="http://schemas.microsoft.com/office/powerpoint/2010/main" val="14190746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1" dirty="0" smtClean="0"/>
              <a:t>Data Accuracy</a:t>
            </a:r>
            <a:endParaRPr lang="en-US" altLang="zh-CN" b="1" dirty="0"/>
          </a:p>
        </p:txBody>
      </p:sp>
      <p:sp>
        <p:nvSpPr>
          <p:cNvPr id="3" name="内容占位符 2"/>
          <p:cNvSpPr>
            <a:spLocks noGrp="1"/>
          </p:cNvSpPr>
          <p:nvPr>
            <p:ph idx="1"/>
          </p:nvPr>
        </p:nvSpPr>
        <p:spPr/>
        <p:txBody>
          <a:bodyPr>
            <a:normAutofit fontScale="92500" lnSpcReduction="10000"/>
          </a:bodyPr>
          <a:lstStyle/>
          <a:p>
            <a:r>
              <a:rPr lang="en-US" altLang="zh-CN" i="1" dirty="0" smtClean="0"/>
              <a:t>Data accuracy refers to the closeness of values in a database to the true values of the entities that the data in the database represent</a:t>
            </a:r>
            <a:r>
              <a:rPr lang="zh-CN" altLang="en-US" i="1" dirty="0" smtClean="0"/>
              <a:t>；</a:t>
            </a:r>
          </a:p>
          <a:p>
            <a:r>
              <a:rPr lang="zh-CN" altLang="en-US" i="1" dirty="0" smtClean="0"/>
              <a:t>数据准确性是指数据库中的值和数据库中代表实体的真实值之间的接近程度；</a:t>
            </a:r>
          </a:p>
          <a:p>
            <a:pPr marL="0" indent="0">
              <a:buNone/>
            </a:pPr>
            <a:r>
              <a:rPr lang="en-US" altLang="zh-CN" dirty="0"/>
              <a:t/>
            </a:r>
            <a:br>
              <a:rPr lang="en-US" altLang="zh-CN" dirty="0"/>
            </a:br>
            <a:r>
              <a:rPr lang="en-US" altLang="zh-CN" dirty="0"/>
              <a:t/>
            </a:r>
            <a:br>
              <a:rPr lang="en-US" altLang="zh-CN" dirty="0"/>
            </a:br>
            <a:r>
              <a:rPr lang="en-US" altLang="zh-CN" dirty="0"/>
              <a:t/>
            </a:r>
            <a:br>
              <a:rPr lang="en-US" altLang="zh-CN" dirty="0"/>
            </a:br>
            <a:r>
              <a:rPr lang="en-US" altLang="zh-CN" dirty="0"/>
              <a:t/>
            </a:r>
            <a:br>
              <a:rPr lang="en-US" altLang="zh-CN" dirty="0"/>
            </a:br>
            <a:endParaRPr lang="zh-CN" altLang="en-US" dirty="0"/>
          </a:p>
        </p:txBody>
      </p:sp>
    </p:spTree>
    <p:extLst>
      <p:ext uri="{BB962C8B-B14F-4D97-AF65-F5344CB8AC3E}">
        <p14:creationId xmlns:p14="http://schemas.microsoft.com/office/powerpoint/2010/main" val="1893370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536" y="-99392"/>
            <a:ext cx="1450504" cy="1143000"/>
          </a:xfrm>
        </p:spPr>
        <p:txBody>
          <a:bodyPr>
            <a:normAutofit/>
          </a:bodyPr>
          <a:lstStyle/>
          <a:p>
            <a:r>
              <a:rPr lang="en-US" altLang="zh-CN" sz="2800" dirty="0" smtClean="0"/>
              <a:t>Example</a:t>
            </a:r>
            <a:endParaRPr lang="zh-CN" altLang="en-US" sz="2800" dirty="0"/>
          </a:p>
        </p:txBody>
      </p:sp>
      <p:sp>
        <p:nvSpPr>
          <p:cNvPr id="3" name="内容占位符 2"/>
          <p:cNvSpPr>
            <a:spLocks noGrp="1"/>
          </p:cNvSpPr>
          <p:nvPr>
            <p:ph idx="1"/>
          </p:nvPr>
        </p:nvSpPr>
        <p:spPr>
          <a:xfrm>
            <a:off x="395536" y="1124744"/>
            <a:ext cx="8229600" cy="4525963"/>
          </a:xfrm>
        </p:spPr>
        <p:txBody>
          <a:bodyPr>
            <a:normAutofit fontScale="70000" lnSpcReduction="20000"/>
          </a:bodyPr>
          <a:lstStyle/>
          <a:p>
            <a:r>
              <a:rPr lang="en-US" altLang="zh-CN" dirty="0" smtClean="0"/>
              <a:t>Consider a person schema </a:t>
            </a:r>
            <a:r>
              <a:rPr lang="en-US" altLang="zh-CN" b="1" i="1" u="sng" dirty="0" smtClean="0"/>
              <a:t>person(FN, LN, age, height, status)</a:t>
            </a:r>
          </a:p>
          <a:p>
            <a:r>
              <a:rPr lang="en-US" altLang="zh-CN" dirty="0" smtClean="0"/>
              <a:t>where a tuple specifies the name (FN, LN), age, height, and marital status of a person.</a:t>
            </a:r>
          </a:p>
          <a:p>
            <a:r>
              <a:rPr lang="en-US" altLang="zh-CN" dirty="0" smtClean="0"/>
              <a:t>A person instance is shown Figure, in which s0 presents the “true” information for Mike.</a:t>
            </a:r>
          </a:p>
          <a:p>
            <a:r>
              <a:rPr lang="en-US" altLang="zh-CN" dirty="0" smtClean="0"/>
              <a:t>From these we can conclude that s1[age, height] are more accurate than s2[age, height] as they are closer to the true values of Mike, while s2[FN, status] are more accurate than s1[FN, status].</a:t>
            </a:r>
          </a:p>
          <a:p>
            <a:r>
              <a:rPr lang="zh-CN" altLang="en-US" dirty="0" smtClean="0"/>
              <a:t>其中每一个元组都有姓名（</a:t>
            </a:r>
            <a:r>
              <a:rPr lang="en-US" altLang="zh-CN" dirty="0" smtClean="0"/>
              <a:t>FN</a:t>
            </a:r>
            <a:r>
              <a:rPr lang="zh-CN" altLang="en-US" dirty="0" smtClean="0"/>
              <a:t>，</a:t>
            </a:r>
            <a:r>
              <a:rPr lang="en-US" altLang="zh-CN" dirty="0" smtClean="0"/>
              <a:t>LN</a:t>
            </a:r>
            <a:r>
              <a:rPr lang="zh-CN" altLang="en-US" dirty="0" smtClean="0"/>
              <a:t>），年龄，身高，婚姻状况表示；</a:t>
            </a:r>
            <a:endParaRPr lang="en-US" altLang="zh-CN" dirty="0" smtClean="0"/>
          </a:p>
          <a:p>
            <a:r>
              <a:rPr lang="zh-CN" altLang="en-US" dirty="0" smtClean="0"/>
              <a:t>在图中可以看到人的具体事例，其中</a:t>
            </a:r>
            <a:r>
              <a:rPr lang="en-US" altLang="zh-CN" dirty="0" smtClean="0"/>
              <a:t>s0</a:t>
            </a:r>
            <a:r>
              <a:rPr lang="zh-CN" altLang="en-US" dirty="0" smtClean="0"/>
              <a:t>表示</a:t>
            </a:r>
            <a:r>
              <a:rPr lang="en-US" altLang="zh-CN" dirty="0" smtClean="0"/>
              <a:t>Mike</a:t>
            </a:r>
            <a:r>
              <a:rPr lang="zh-CN" altLang="en-US" dirty="0" smtClean="0"/>
              <a:t>的真实信息</a:t>
            </a:r>
            <a:endParaRPr lang="en-US" altLang="zh-CN" dirty="0" smtClean="0"/>
          </a:p>
          <a:p>
            <a:r>
              <a:rPr lang="zh-CN" altLang="en-US" dirty="0" smtClean="0"/>
              <a:t>由此我们可以得出结论，在</a:t>
            </a:r>
            <a:r>
              <a:rPr lang="en-US" altLang="zh-CN" dirty="0" smtClean="0"/>
              <a:t>s1</a:t>
            </a:r>
            <a:r>
              <a:rPr lang="zh-CN" altLang="en-US" dirty="0" smtClean="0"/>
              <a:t>中的年龄和身高比</a:t>
            </a:r>
            <a:r>
              <a:rPr lang="en-US" altLang="zh-CN" dirty="0" smtClean="0"/>
              <a:t>s2</a:t>
            </a:r>
            <a:r>
              <a:rPr lang="zh-CN" altLang="en-US" dirty="0" smtClean="0"/>
              <a:t>中的信息要精确，因为</a:t>
            </a:r>
            <a:r>
              <a:rPr lang="en-US" altLang="zh-CN" dirty="0" smtClean="0"/>
              <a:t>s1</a:t>
            </a:r>
            <a:r>
              <a:rPr lang="zh-CN" altLang="en-US" dirty="0" smtClean="0"/>
              <a:t>中的信息要更接近</a:t>
            </a:r>
            <a:r>
              <a:rPr lang="en-US" altLang="zh-CN" dirty="0" smtClean="0"/>
              <a:t>s0</a:t>
            </a:r>
            <a:r>
              <a:rPr lang="zh-CN" altLang="en-US" dirty="0" smtClean="0"/>
              <a:t>中</a:t>
            </a:r>
            <a:r>
              <a:rPr lang="en-US" altLang="zh-CN" dirty="0" smtClean="0"/>
              <a:t>Mike</a:t>
            </a:r>
            <a:r>
              <a:rPr lang="zh-CN" altLang="en-US" dirty="0" smtClean="0"/>
              <a:t>的真实信息，但</a:t>
            </a:r>
            <a:r>
              <a:rPr lang="en-US" altLang="zh-CN" dirty="0" smtClean="0"/>
              <a:t>s2</a:t>
            </a:r>
            <a:r>
              <a:rPr lang="zh-CN" altLang="en-US" dirty="0" smtClean="0"/>
              <a:t>中的</a:t>
            </a:r>
            <a:r>
              <a:rPr lang="en-US" altLang="zh-CN" dirty="0" smtClean="0"/>
              <a:t>FN</a:t>
            </a:r>
            <a:r>
              <a:rPr lang="zh-CN" altLang="en-US" dirty="0" smtClean="0"/>
              <a:t>和</a:t>
            </a:r>
            <a:r>
              <a:rPr lang="en-US" altLang="zh-CN" dirty="0" smtClean="0"/>
              <a:t>status</a:t>
            </a:r>
            <a:r>
              <a:rPr lang="zh-CN" altLang="en-US" dirty="0" smtClean="0"/>
              <a:t>要比</a:t>
            </a:r>
            <a:r>
              <a:rPr lang="en-US" altLang="zh-CN" dirty="0" smtClean="0"/>
              <a:t>s1</a:t>
            </a:r>
            <a:r>
              <a:rPr lang="zh-CN" altLang="en-US" dirty="0" smtClean="0"/>
              <a:t>中的信息精确；</a:t>
            </a:r>
          </a:p>
          <a:p>
            <a:endParaRPr lang="zh-CN" altLang="en-US"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9712" y="5445224"/>
            <a:ext cx="4396188" cy="12595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049218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endParaRPr lang="zh-CN" altLang="en-US"/>
          </a:p>
        </p:txBody>
      </p:sp>
      <p:sp>
        <p:nvSpPr>
          <p:cNvPr id="5" name="内容占位符 4"/>
          <p:cNvSpPr>
            <a:spLocks noGrp="1"/>
          </p:cNvSpPr>
          <p:nvPr>
            <p:ph idx="1"/>
          </p:nvPr>
        </p:nvSpPr>
        <p:spPr/>
        <p:txBody>
          <a:bodyPr>
            <a:normAutofit fontScale="85000" lnSpcReduction="20000"/>
          </a:bodyPr>
          <a:lstStyle/>
          <a:p>
            <a:r>
              <a:rPr lang="en-US" altLang="zh-CN" dirty="0" smtClean="0"/>
              <a:t>It is more challenging, however, to determine the relative accuracy of s1 and s2 when the reference s0 is unknown, as commonly found in practice. </a:t>
            </a:r>
          </a:p>
          <a:p>
            <a:r>
              <a:rPr lang="en-US" altLang="zh-CN" dirty="0" smtClean="0"/>
              <a:t>In this setting, it is still possible to find that for certain attributes, the values in one tuple are more accurate than the other by an analysis of the semantics of the data, as follows.</a:t>
            </a:r>
          </a:p>
          <a:p>
            <a:r>
              <a:rPr lang="zh-CN" altLang="en-US" dirty="0" smtClean="0"/>
              <a:t>在现实中，大部分情况是没有</a:t>
            </a:r>
            <a:r>
              <a:rPr lang="en-US" altLang="zh-CN" dirty="0" smtClean="0"/>
              <a:t>S0</a:t>
            </a:r>
            <a:r>
              <a:rPr lang="zh-CN" altLang="en-US" dirty="0" smtClean="0"/>
              <a:t>作为参考信息的，所以要计算</a:t>
            </a:r>
            <a:r>
              <a:rPr lang="en-US" altLang="zh-CN" dirty="0" smtClean="0"/>
              <a:t>s1</a:t>
            </a:r>
            <a:r>
              <a:rPr lang="zh-CN" altLang="en-US" dirty="0" smtClean="0"/>
              <a:t>和</a:t>
            </a:r>
            <a:r>
              <a:rPr lang="en-US" altLang="zh-CN" dirty="0" smtClean="0"/>
              <a:t>s2</a:t>
            </a:r>
            <a:r>
              <a:rPr lang="zh-CN" altLang="en-US" dirty="0" smtClean="0"/>
              <a:t>的相对精确度更具有挑战</a:t>
            </a:r>
            <a:endParaRPr lang="en-US" altLang="zh-CN" dirty="0" smtClean="0"/>
          </a:p>
          <a:p>
            <a:r>
              <a:rPr lang="zh-CN" altLang="en-US" dirty="0" smtClean="0"/>
              <a:t>在下面的背景下，我们仍能根据数据的语义信息得出对于某些属性，在某一元组中的值要比其他元组中对应的值要精确，如下：</a:t>
            </a:r>
          </a:p>
          <a:p>
            <a:endParaRPr lang="zh-CN" altLang="en-US" dirty="0"/>
          </a:p>
        </p:txBody>
      </p:sp>
    </p:spTree>
    <p:extLst>
      <p:ext uri="{BB962C8B-B14F-4D97-AF65-F5344CB8AC3E}">
        <p14:creationId xmlns:p14="http://schemas.microsoft.com/office/powerpoint/2010/main" val="3276274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95536" y="404664"/>
            <a:ext cx="8229600" cy="4525963"/>
          </a:xfrm>
        </p:spPr>
        <p:txBody>
          <a:bodyPr>
            <a:normAutofit fontScale="77500" lnSpcReduction="20000"/>
          </a:bodyPr>
          <a:lstStyle/>
          <a:p>
            <a:r>
              <a:rPr lang="en-US" altLang="zh-CN" dirty="0" smtClean="0"/>
              <a:t>Suppose that we know that Mike is still going to middle school. From this, we can conclude that s1[age] is more accurate than s2[age]. That is, s1[age] is closer to Mike’s true age value than s2[age], although Mike’s true age may not be known. Indeed, it is unlikely that students in a middle school are 45 years old. Moreover, from the age value (s1[age]), we may deduce that s2[status] may be more accurate than s1[status].</a:t>
            </a:r>
          </a:p>
          <a:p>
            <a:r>
              <a:rPr lang="zh-CN" altLang="en-US" dirty="0" smtClean="0"/>
              <a:t>假设，我们知道</a:t>
            </a:r>
            <a:r>
              <a:rPr lang="en-US" altLang="zh-CN" dirty="0" smtClean="0"/>
              <a:t>Mike</a:t>
            </a:r>
            <a:r>
              <a:rPr lang="zh-CN" altLang="en-US" dirty="0" smtClean="0"/>
              <a:t>在中学念书，所以根据这个信息我们得出</a:t>
            </a:r>
            <a:r>
              <a:rPr lang="en-US" altLang="zh-CN" dirty="0" smtClean="0"/>
              <a:t>s1</a:t>
            </a:r>
            <a:r>
              <a:rPr lang="zh-CN" altLang="en-US" dirty="0" smtClean="0"/>
              <a:t>中的年龄要比</a:t>
            </a:r>
            <a:r>
              <a:rPr lang="en-US" altLang="zh-CN" dirty="0" smtClean="0"/>
              <a:t>s2</a:t>
            </a:r>
            <a:r>
              <a:rPr lang="zh-CN" altLang="en-US" dirty="0" smtClean="0"/>
              <a:t>中的年龄更加精确，也就是说</a:t>
            </a:r>
            <a:r>
              <a:rPr lang="en-US" altLang="zh-CN" dirty="0" smtClean="0"/>
              <a:t>s1[age]</a:t>
            </a:r>
            <a:r>
              <a:rPr lang="zh-CN" altLang="en-US" dirty="0" smtClean="0"/>
              <a:t>和</a:t>
            </a:r>
            <a:r>
              <a:rPr lang="en-US" altLang="zh-CN" dirty="0" smtClean="0"/>
              <a:t>s2[age]</a:t>
            </a:r>
            <a:r>
              <a:rPr lang="zh-CN" altLang="en-US" dirty="0" smtClean="0"/>
              <a:t>相比要更接近</a:t>
            </a:r>
            <a:r>
              <a:rPr lang="en-US" altLang="zh-CN" dirty="0" smtClean="0"/>
              <a:t>Mike</a:t>
            </a:r>
            <a:r>
              <a:rPr lang="zh-CN" altLang="en-US" dirty="0" smtClean="0"/>
              <a:t>的真实年龄，尽管</a:t>
            </a:r>
            <a:r>
              <a:rPr lang="en-US" altLang="zh-CN" dirty="0" smtClean="0"/>
              <a:t>Mike</a:t>
            </a:r>
            <a:r>
              <a:rPr lang="zh-CN" altLang="en-US" dirty="0" smtClean="0"/>
              <a:t>的真实年龄我们可能不知道；因为我们知道在</a:t>
            </a:r>
            <a:r>
              <a:rPr lang="en-US" altLang="zh-CN" dirty="0" smtClean="0"/>
              <a:t>s2</a:t>
            </a:r>
            <a:r>
              <a:rPr lang="zh-CN" altLang="en-US" dirty="0" smtClean="0"/>
              <a:t>中，不可能在中学读书的年龄是</a:t>
            </a:r>
            <a:r>
              <a:rPr lang="en-US" altLang="zh-CN" dirty="0" smtClean="0"/>
              <a:t>45</a:t>
            </a:r>
            <a:r>
              <a:rPr lang="zh-CN" altLang="en-US" dirty="0" smtClean="0"/>
              <a:t>岁；此外，在婚姻状况的信息中，我们得出</a:t>
            </a:r>
            <a:r>
              <a:rPr lang="en-US" altLang="zh-CN" dirty="0" smtClean="0"/>
              <a:t>s2[status]</a:t>
            </a:r>
            <a:r>
              <a:rPr lang="zh-CN" altLang="en-US" dirty="0" smtClean="0"/>
              <a:t>比</a:t>
            </a:r>
            <a:r>
              <a:rPr lang="en-US" altLang="zh-CN" dirty="0" smtClean="0"/>
              <a:t>s1[status]</a:t>
            </a:r>
            <a:r>
              <a:rPr lang="zh-CN" altLang="en-US" dirty="0" smtClean="0"/>
              <a:t>要精确。</a:t>
            </a:r>
          </a:p>
          <a:p>
            <a:endParaRPr lang="zh-CN" altLang="en-US" dirty="0"/>
          </a:p>
        </p:txBody>
      </p:sp>
    </p:spTree>
    <p:extLst>
      <p:ext uri="{BB962C8B-B14F-4D97-AF65-F5344CB8AC3E}">
        <p14:creationId xmlns:p14="http://schemas.microsoft.com/office/powerpoint/2010/main" val="17735671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332656"/>
            <a:ext cx="8229600" cy="4525963"/>
          </a:xfrm>
        </p:spPr>
        <p:txBody>
          <a:bodyPr>
            <a:normAutofit fontScale="92500" lnSpcReduction="10000"/>
          </a:bodyPr>
          <a:lstStyle/>
          <a:p>
            <a:r>
              <a:rPr lang="en-US" altLang="zh-CN" dirty="0" smtClean="0"/>
              <a:t>(2) If we know that s1[height] and s2[height] were once correct, then we may conclude that s1[height] is more accurate than s2[height], since the height of a person is typically monotonically increasing, at least when the person is young.</a:t>
            </a:r>
          </a:p>
          <a:p>
            <a:r>
              <a:rPr lang="zh-CN" altLang="en-US" dirty="0" smtClean="0"/>
              <a:t>假设我们知道</a:t>
            </a:r>
            <a:r>
              <a:rPr lang="en-US" altLang="zh-CN" dirty="0" smtClean="0"/>
              <a:t>s1[height]</a:t>
            </a:r>
            <a:r>
              <a:rPr lang="zh-CN" altLang="en-US" dirty="0" smtClean="0"/>
              <a:t>和</a:t>
            </a:r>
            <a:r>
              <a:rPr lang="en-US" altLang="zh-CN" dirty="0" smtClean="0"/>
              <a:t>s2[height]</a:t>
            </a:r>
            <a:r>
              <a:rPr lang="zh-CN" altLang="en-US" dirty="0" smtClean="0"/>
              <a:t>都曾是正确的信息，那么我们可以得出</a:t>
            </a:r>
            <a:r>
              <a:rPr lang="en-US" altLang="zh-CN" dirty="0" smtClean="0"/>
              <a:t>s1[height]</a:t>
            </a:r>
            <a:r>
              <a:rPr lang="zh-CN" altLang="en-US" dirty="0" smtClean="0"/>
              <a:t>要比</a:t>
            </a:r>
            <a:r>
              <a:rPr lang="en-US" altLang="zh-CN" dirty="0" smtClean="0"/>
              <a:t>s2[height]</a:t>
            </a:r>
            <a:r>
              <a:rPr lang="zh-CN" altLang="en-US" dirty="0" smtClean="0"/>
              <a:t>更精确，因为我们知道当一个人年轻时，身高一般是单调增长的，所以</a:t>
            </a:r>
            <a:r>
              <a:rPr lang="en-US" altLang="zh-CN" dirty="0" smtClean="0"/>
              <a:t>s1</a:t>
            </a:r>
            <a:r>
              <a:rPr lang="zh-CN" altLang="en-US" dirty="0" smtClean="0"/>
              <a:t>中的身高更接近现在的真实信息；</a:t>
            </a:r>
          </a:p>
          <a:p>
            <a:endParaRPr lang="zh-CN" altLang="en-US"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3688" y="4827984"/>
            <a:ext cx="5418437" cy="1636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94440240"/>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66</TotalTime>
  <Words>649</Words>
  <Application>Microsoft Office PowerPoint</Application>
  <PresentationFormat>全屏显示(4:3)</PresentationFormat>
  <Paragraphs>20</Paragraphs>
  <Slides>5</Slides>
  <Notes>0</Notes>
  <HiddenSlides>0</HiddenSlides>
  <MMClips>0</MMClips>
  <ScaleCrop>false</ScaleCrop>
  <HeadingPairs>
    <vt:vector size="4" baseType="variant">
      <vt:variant>
        <vt:lpstr>主题</vt:lpstr>
      </vt:variant>
      <vt:variant>
        <vt:i4>1</vt:i4>
      </vt:variant>
      <vt:variant>
        <vt:lpstr>幻灯片标题</vt:lpstr>
      </vt:variant>
      <vt:variant>
        <vt:i4>5</vt:i4>
      </vt:variant>
    </vt:vector>
  </HeadingPairs>
  <TitlesOfParts>
    <vt:vector size="6" baseType="lpstr">
      <vt:lpstr>Office 主题​​</vt:lpstr>
      <vt:lpstr>Data Accuracy</vt:lpstr>
      <vt:lpstr>Example</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Stefanie77</dc:creator>
  <cp:lastModifiedBy>Stefanie77</cp:lastModifiedBy>
  <cp:revision>5</cp:revision>
  <dcterms:created xsi:type="dcterms:W3CDTF">2015-05-04T01:37:54Z</dcterms:created>
  <dcterms:modified xsi:type="dcterms:W3CDTF">2015-05-04T02:44:11Z</dcterms:modified>
</cp:coreProperties>
</file>