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17" r:id="rId5"/>
    <p:sldId id="318" r:id="rId6"/>
    <p:sldId id="319" r:id="rId7"/>
    <p:sldId id="260" r:id="rId8"/>
    <p:sldId id="320" r:id="rId9"/>
    <p:sldId id="261" r:id="rId10"/>
    <p:sldId id="321" r:id="rId11"/>
    <p:sldId id="322" r:id="rId12"/>
    <p:sldId id="323" r:id="rId13"/>
    <p:sldId id="324" r:id="rId14"/>
    <p:sldId id="264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916AD-8A7B-4F0B-8500-D7770CB3AA6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8FF1F-813B-41FA-88C6-DE3BF936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63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8FF1F-813B-41FA-88C6-DE3BF9361E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1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Data Quality and Data Cleaning: An Overview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9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highlight five central issues in connection with data quality, namely, data consistency, </a:t>
            </a:r>
            <a:r>
              <a:rPr lang="en-US" altLang="zh-CN" dirty="0" smtClean="0"/>
              <a:t>data </a:t>
            </a:r>
            <a:r>
              <a:rPr lang="en-US" altLang="zh-CN" dirty="0" err="1" smtClean="0"/>
              <a:t>deduplication</a:t>
            </a:r>
            <a:r>
              <a:rPr lang="en-US" altLang="zh-CN" dirty="0"/>
              <a:t>, data accuracy, information completeness, and data currency.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62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</a:t>
            </a:r>
            <a:r>
              <a:rPr lang="en-US" altLang="zh-CN" b="1" dirty="0" smtClean="0"/>
              <a:t>CONSISTENCY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Data consistency </a:t>
            </a:r>
            <a:r>
              <a:rPr lang="en-US" altLang="zh-CN" dirty="0"/>
              <a:t>refers to the validity and integrity of data representing real-world entities. It </a:t>
            </a:r>
            <a:r>
              <a:rPr lang="en-US" altLang="zh-CN" dirty="0" smtClean="0"/>
              <a:t>aims to </a:t>
            </a:r>
            <a:r>
              <a:rPr lang="en-US" altLang="zh-CN" dirty="0"/>
              <a:t>detect inconsistencies or conflicts in the data.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93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r>
              <a:rPr lang="fr-FR" altLang="zh-CN" dirty="0"/>
              <a:t>consider tuples </a:t>
            </a:r>
            <a:r>
              <a:rPr lang="fr-FR" altLang="zh-CN" i="1" dirty="0"/>
              <a:t>t</a:t>
            </a:r>
            <a:r>
              <a:rPr lang="fr-FR" altLang="zh-CN" dirty="0"/>
              <a:t>1</a:t>
            </a:r>
            <a:r>
              <a:rPr lang="fr-FR" altLang="zh-CN" i="1" dirty="0"/>
              <a:t>, t</a:t>
            </a:r>
            <a:r>
              <a:rPr lang="fr-FR" altLang="zh-CN" dirty="0"/>
              <a:t>2</a:t>
            </a:r>
            <a:r>
              <a:rPr lang="fr-FR" altLang="zh-CN" i="1" dirty="0"/>
              <a:t>, </a:t>
            </a:r>
            <a:r>
              <a:rPr lang="fr-FR" altLang="zh-CN" dirty="0"/>
              <a:t>and </a:t>
            </a:r>
            <a:r>
              <a:rPr lang="fr-FR" altLang="zh-CN" i="1" dirty="0"/>
              <a:t>t</a:t>
            </a:r>
            <a:r>
              <a:rPr lang="fr-FR" altLang="zh-CN" dirty="0"/>
              <a:t>3 in Figure </a:t>
            </a:r>
            <a:r>
              <a:rPr lang="fr-FR" altLang="zh-CN" dirty="0" smtClean="0"/>
              <a:t>1.1. </a:t>
            </a:r>
            <a:r>
              <a:rPr lang="en-US" altLang="zh-CN" dirty="0"/>
              <a:t>There are discrepancies and </a:t>
            </a:r>
            <a:r>
              <a:rPr lang="en-US" altLang="zh-CN" dirty="0" smtClean="0"/>
              <a:t>conflicts within </a:t>
            </a:r>
            <a:r>
              <a:rPr lang="en-US" altLang="zh-CN" dirty="0"/>
              <a:t>each of these tuples, as well as inconsistencies between different tuples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(1) It is known that in the UK (when CC = 44), if the area code is 131, then the city should be</a:t>
            </a:r>
            <a:br>
              <a:rPr lang="en-US" altLang="zh-CN" dirty="0"/>
            </a:br>
            <a:r>
              <a:rPr lang="en-US" altLang="zh-CN" dirty="0"/>
              <a:t>Edinburgh (EDI). In tuple </a:t>
            </a:r>
            <a:r>
              <a:rPr lang="en-US" altLang="zh-CN" i="1" dirty="0"/>
              <a:t>t</a:t>
            </a:r>
            <a:r>
              <a:rPr lang="en-US" altLang="zh-CN" dirty="0"/>
              <a:t>1 , however, CC = 44 and AC = 131, but city = EDI. That is, there exist</a:t>
            </a:r>
            <a:br>
              <a:rPr lang="en-US" altLang="zh-CN" dirty="0"/>
            </a:br>
            <a:r>
              <a:rPr lang="en-US" altLang="zh-CN" dirty="0"/>
              <a:t>inconsistencies between the values of the CC, AC, and city attributes of </a:t>
            </a:r>
            <a:r>
              <a:rPr lang="en-US" altLang="zh-CN" i="1" dirty="0"/>
              <a:t>t</a:t>
            </a:r>
            <a:r>
              <a:rPr lang="en-US" altLang="zh-CN" dirty="0"/>
              <a:t>1 ; similarly for tuple </a:t>
            </a:r>
            <a:r>
              <a:rPr lang="en-US" altLang="zh-CN" i="1" dirty="0"/>
              <a:t>t</a:t>
            </a:r>
            <a:r>
              <a:rPr lang="en-US" altLang="zh-CN" dirty="0"/>
              <a:t>2.</a:t>
            </a:r>
            <a:br>
              <a:rPr lang="en-US" altLang="zh-CN" dirty="0"/>
            </a:br>
            <a:r>
              <a:rPr lang="en-US" altLang="zh-CN" dirty="0"/>
              <a:t>These tell us that tuples </a:t>
            </a:r>
            <a:r>
              <a:rPr lang="en-US" altLang="zh-CN" i="1" dirty="0"/>
              <a:t>t</a:t>
            </a:r>
            <a:r>
              <a:rPr lang="en-US" altLang="zh-CN" dirty="0"/>
              <a:t>1 and </a:t>
            </a:r>
            <a:r>
              <a:rPr lang="en-US" altLang="zh-CN" i="1" dirty="0"/>
              <a:t>t</a:t>
            </a:r>
            <a:r>
              <a:rPr lang="en-US" altLang="zh-CN" dirty="0"/>
              <a:t>2 are erroneous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fr-FR" altLang="zh-CN" dirty="0"/>
              <a:t/>
            </a:r>
            <a:br>
              <a:rPr lang="fr-FR" altLang="zh-CN" dirty="0"/>
            </a:br>
            <a:r>
              <a:rPr lang="fr-FR" altLang="zh-CN" dirty="0"/>
              <a:t/>
            </a:r>
            <a:br>
              <a:rPr lang="fr-FR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7" y="4869160"/>
            <a:ext cx="7850866" cy="1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4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(2) Similarly, in the U.S. (CC = 01), if the area code is 908, the city should be Murray Hill (MH</a:t>
            </a:r>
            <a:r>
              <a:rPr lang="en-US" altLang="zh-CN" dirty="0" smtClean="0"/>
              <a:t>). Nevertheless</a:t>
            </a:r>
            <a:r>
              <a:rPr lang="en-US" altLang="zh-CN" dirty="0"/>
              <a:t>, CC = 01 and AC = 908 in tuple </a:t>
            </a:r>
            <a:r>
              <a:rPr lang="en-US" altLang="zh-CN" i="1" dirty="0"/>
              <a:t>t</a:t>
            </a:r>
            <a:r>
              <a:rPr lang="en-US" altLang="zh-CN" dirty="0"/>
              <a:t>3, whereas its city is not MH. This indicates that </a:t>
            </a:r>
            <a:r>
              <a:rPr lang="en-US" altLang="zh-CN" dirty="0" smtClean="0"/>
              <a:t>tuple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3 </a:t>
            </a:r>
            <a:r>
              <a:rPr lang="en-US" altLang="zh-CN" dirty="0"/>
              <a:t>is not quite correct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(3) It is also known that in the UK, zip code uniquely determines street. That is, for any two </a:t>
            </a:r>
            <a:r>
              <a:rPr lang="en-US" altLang="zh-CN" dirty="0" smtClean="0"/>
              <a:t>tuples that </a:t>
            </a:r>
            <a:r>
              <a:rPr lang="en-US" altLang="zh-CN" dirty="0"/>
              <a:t>refer to employees in the UK, if they share the same zip code, then they should have </a:t>
            </a:r>
            <a:r>
              <a:rPr lang="en-US" altLang="zh-CN" dirty="0" smtClean="0"/>
              <a:t>the same </a:t>
            </a:r>
            <a:r>
              <a:rPr lang="en-US" altLang="zh-CN" dirty="0"/>
              <a:t>value in their street attributes. However, while </a:t>
            </a:r>
            <a:r>
              <a:rPr lang="en-US" altLang="zh-CN" i="1" dirty="0"/>
              <a:t>t</a:t>
            </a:r>
            <a:r>
              <a:rPr lang="en-US" altLang="zh-CN" dirty="0"/>
              <a:t>1[CC] = </a:t>
            </a:r>
            <a:r>
              <a:rPr lang="en-US" altLang="zh-CN" i="1" dirty="0"/>
              <a:t>t</a:t>
            </a:r>
            <a:r>
              <a:rPr lang="en-US" altLang="zh-CN" dirty="0"/>
              <a:t>2[CC] = 44 and </a:t>
            </a:r>
            <a:r>
              <a:rPr lang="en-US" altLang="zh-CN" i="1" dirty="0"/>
              <a:t>t</a:t>
            </a:r>
            <a:r>
              <a:rPr lang="en-US" altLang="zh-CN" dirty="0"/>
              <a:t>1[zip] = </a:t>
            </a:r>
            <a:r>
              <a:rPr lang="en-US" altLang="zh-CN" i="1" dirty="0"/>
              <a:t>t</a:t>
            </a:r>
            <a:r>
              <a:rPr lang="en-US" altLang="zh-CN" dirty="0"/>
              <a:t>2[zip</a:t>
            </a:r>
            <a:r>
              <a:rPr lang="en-US" altLang="zh-CN" dirty="0" smtClean="0"/>
              <a:t>],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1[street</a:t>
            </a:r>
            <a:r>
              <a:rPr lang="en-US" altLang="zh-CN" dirty="0"/>
              <a:t>] = </a:t>
            </a:r>
            <a:r>
              <a:rPr lang="en-US" altLang="zh-CN" i="1" dirty="0"/>
              <a:t>t</a:t>
            </a:r>
            <a:r>
              <a:rPr lang="en-US" altLang="zh-CN" dirty="0"/>
              <a:t>2[street]. Hence, there are conflicts between </a:t>
            </a:r>
            <a:r>
              <a:rPr lang="en-US" altLang="zh-CN" i="1" dirty="0"/>
              <a:t>t</a:t>
            </a:r>
            <a:r>
              <a:rPr lang="en-US" altLang="zh-CN" dirty="0"/>
              <a:t>1 and </a:t>
            </a:r>
            <a:r>
              <a:rPr lang="en-US" altLang="zh-CN" i="1" dirty="0"/>
              <a:t>t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7" y="4869160"/>
            <a:ext cx="7850866" cy="1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7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Inconsistencies in the data are typically identified as violations of </a:t>
            </a:r>
            <a:r>
              <a:rPr lang="en-US" altLang="zh-CN" i="1" dirty="0"/>
              <a:t>data </a:t>
            </a:r>
            <a:r>
              <a:rPr lang="en-US" altLang="zh-CN" i="1" dirty="0" smtClean="0"/>
              <a:t>dependencies (a.k.a. </a:t>
            </a:r>
            <a:r>
              <a:rPr lang="en-US" altLang="zh-CN" dirty="0" smtClean="0"/>
              <a:t>integrity constraints</a:t>
            </a:r>
            <a:r>
              <a:rPr lang="en-US" altLang="zh-CN" i="1" dirty="0" smtClean="0"/>
              <a:t>) </a:t>
            </a:r>
          </a:p>
          <a:p>
            <a:r>
              <a:rPr lang="en-US" altLang="zh-CN" dirty="0"/>
              <a:t>errors in a single </a:t>
            </a:r>
            <a:r>
              <a:rPr lang="en-US" altLang="zh-CN" dirty="0" smtClean="0"/>
              <a:t>relation can </a:t>
            </a:r>
            <a:r>
              <a:rPr lang="en-US" altLang="zh-CN" dirty="0"/>
              <a:t>be detected by </a:t>
            </a:r>
            <a:r>
              <a:rPr lang="en-US" altLang="zh-CN" dirty="0" err="1"/>
              <a:t>intrarelation</a:t>
            </a:r>
            <a:r>
              <a:rPr lang="en-US" altLang="zh-CN" dirty="0"/>
              <a:t> constraints such as extensions of functional dependencies, </a:t>
            </a:r>
            <a:r>
              <a:rPr lang="en-US" altLang="zh-CN" dirty="0" smtClean="0"/>
              <a:t>while errors </a:t>
            </a:r>
            <a:r>
              <a:rPr lang="en-US" altLang="zh-CN" dirty="0"/>
              <a:t>across different relations can be identified by interrelation constraints such as extensions </a:t>
            </a:r>
            <a:r>
              <a:rPr lang="en-US" altLang="zh-CN" dirty="0" smtClean="0"/>
              <a:t>of inclusion </a:t>
            </a:r>
            <a:r>
              <a:rPr lang="en-US" altLang="zh-CN" dirty="0"/>
              <a:t>dependencies.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28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altLang="zh-CN" dirty="0" err="1"/>
              <a:t>Anup</a:t>
            </a:r>
            <a:r>
              <a:rPr lang="en-US" altLang="zh-CN" dirty="0"/>
              <a:t> </a:t>
            </a:r>
            <a:r>
              <a:rPr lang="en-US" altLang="zh-CN" dirty="0" err="1"/>
              <a:t>Chalamalla</a:t>
            </a:r>
            <a:r>
              <a:rPr lang="en-US" altLang="zh-CN" dirty="0"/>
              <a:t>, </a:t>
            </a:r>
            <a:r>
              <a:rPr lang="en-US" altLang="zh-CN" dirty="0" err="1"/>
              <a:t>Ihab</a:t>
            </a:r>
            <a:r>
              <a:rPr lang="en-US" altLang="zh-CN" dirty="0"/>
              <a:t> F. </a:t>
            </a:r>
            <a:r>
              <a:rPr lang="en-US" altLang="zh-CN" dirty="0" err="1"/>
              <a:t>Ilyas</a:t>
            </a:r>
            <a:r>
              <a:rPr lang="en-US" altLang="zh-CN" dirty="0"/>
              <a:t>, </a:t>
            </a:r>
            <a:r>
              <a:rPr lang="en-US" altLang="zh-CN" dirty="0" err="1"/>
              <a:t>Mourad</a:t>
            </a:r>
            <a:r>
              <a:rPr lang="en-US" altLang="zh-CN" dirty="0"/>
              <a:t> </a:t>
            </a:r>
            <a:r>
              <a:rPr lang="en-US" altLang="zh-CN" dirty="0" err="1"/>
              <a:t>Ouzzani</a:t>
            </a:r>
            <a:r>
              <a:rPr lang="en-US" altLang="zh-CN" dirty="0"/>
              <a:t>, and Paolo </a:t>
            </a:r>
            <a:r>
              <a:rPr lang="en-US" altLang="zh-CN" dirty="0" err="1"/>
              <a:t>Papotti</a:t>
            </a:r>
            <a:r>
              <a:rPr lang="en-US" altLang="zh-CN" dirty="0"/>
              <a:t>, Descriptive and Prescriptive Data Cleaning, SIGMOD 2014</a:t>
            </a:r>
            <a:endParaRPr lang="zh-CN" altLang="zh-CN" dirty="0"/>
          </a:p>
          <a:p>
            <a:r>
              <a:rPr lang="en-US" altLang="zh-CN" dirty="0"/>
              <a:t>Data cleaning techniques usually rely on some quality </a:t>
            </a:r>
            <a:r>
              <a:rPr lang="en-US" altLang="zh-CN" dirty="0" smtClean="0"/>
              <a:t>rules to </a:t>
            </a:r>
            <a:r>
              <a:rPr lang="en-US" altLang="zh-CN" dirty="0"/>
              <a:t>identify violating tuples, and then fix these violations using some repair algorithms. Oftentimes, the rules, which </a:t>
            </a:r>
            <a:r>
              <a:rPr lang="en-US" altLang="zh-CN" dirty="0" smtClean="0"/>
              <a:t>are related </a:t>
            </a:r>
            <a:r>
              <a:rPr lang="en-US" altLang="zh-CN" dirty="0"/>
              <a:t>to the business logic, can only b e defined on some target rep ort generated by transformations over </a:t>
            </a:r>
            <a:r>
              <a:rPr lang="en-US" altLang="zh-CN" dirty="0" smtClean="0"/>
              <a:t> multiple data sources</a:t>
            </a:r>
            <a:r>
              <a:rPr lang="en-US" altLang="zh-CN" dirty="0"/>
              <a:t>. This creates a situation where the violations detected in the rep ort are decoupled in space and time </a:t>
            </a:r>
            <a:r>
              <a:rPr lang="en-US" altLang="zh-CN" dirty="0" smtClean="0"/>
              <a:t>from the </a:t>
            </a:r>
            <a:r>
              <a:rPr lang="en-US" altLang="zh-CN" dirty="0"/>
              <a:t>actual source of errors. In addition, applying the repair</a:t>
            </a:r>
            <a:br>
              <a:rPr lang="en-US" altLang="zh-CN" dirty="0"/>
            </a:br>
            <a:r>
              <a:rPr lang="en-US" altLang="zh-CN" dirty="0"/>
              <a:t>on the rep ort would need to b e rep </a:t>
            </a:r>
            <a:r>
              <a:rPr lang="en-US" altLang="zh-CN" dirty="0" err="1"/>
              <a:t>eated</a:t>
            </a:r>
            <a:r>
              <a:rPr lang="en-US" altLang="zh-CN" dirty="0"/>
              <a:t> whenever the </a:t>
            </a:r>
            <a:r>
              <a:rPr lang="en-US" altLang="zh-CN" dirty="0" smtClean="0"/>
              <a:t>data sources </a:t>
            </a:r>
            <a:r>
              <a:rPr lang="en-US" altLang="zh-CN" dirty="0"/>
              <a:t>change. Finally, even if repairing the rep ort is p </a:t>
            </a:r>
            <a:r>
              <a:rPr lang="en-US" altLang="zh-CN" dirty="0" err="1"/>
              <a:t>ossible</a:t>
            </a:r>
            <a:r>
              <a:rPr lang="en-US" altLang="zh-CN" dirty="0"/>
              <a:t> and affordable, this would b e of little help towards identifying and analyzing the actual sources of errors for </a:t>
            </a:r>
            <a:r>
              <a:rPr lang="en-US" altLang="zh-CN" dirty="0" smtClean="0"/>
              <a:t>future prevention </a:t>
            </a:r>
            <a:r>
              <a:rPr lang="en-US" altLang="zh-CN" dirty="0"/>
              <a:t>of violations at the target. In this pap </a:t>
            </a:r>
            <a:r>
              <a:rPr lang="en-US" altLang="zh-CN" dirty="0" err="1"/>
              <a:t>er</a:t>
            </a:r>
            <a:r>
              <a:rPr lang="en-US" altLang="zh-CN" dirty="0"/>
              <a:t>, we </a:t>
            </a:r>
            <a:r>
              <a:rPr lang="en-US" altLang="zh-CN" dirty="0" smtClean="0"/>
              <a:t>propose </a:t>
            </a:r>
            <a:r>
              <a:rPr lang="en-US" altLang="zh-CN" dirty="0"/>
              <a:t>a system to address this decoupling. The system </a:t>
            </a:r>
            <a:r>
              <a:rPr lang="en-US" altLang="zh-CN" dirty="0" smtClean="0"/>
              <a:t>takes quality </a:t>
            </a:r>
            <a:r>
              <a:rPr lang="en-US" altLang="zh-CN" dirty="0"/>
              <a:t>rules defined over the output of a </a:t>
            </a:r>
            <a:r>
              <a:rPr lang="en-US" altLang="zh-CN" dirty="0" smtClean="0"/>
              <a:t>transformation and </a:t>
            </a:r>
            <a:r>
              <a:rPr lang="en-US" altLang="zh-CN" dirty="0"/>
              <a:t>computes explanations of the errors seen on the output.</a:t>
            </a:r>
            <a:br>
              <a:rPr lang="en-US" altLang="zh-CN" dirty="0"/>
            </a:br>
            <a:r>
              <a:rPr lang="en-US" altLang="zh-CN" dirty="0"/>
              <a:t>This is </a:t>
            </a:r>
            <a:r>
              <a:rPr lang="en-US" altLang="zh-CN" dirty="0" smtClean="0"/>
              <a:t>performed both </a:t>
            </a:r>
            <a:r>
              <a:rPr lang="en-US" altLang="zh-CN" dirty="0"/>
              <a:t>at the target level to </a:t>
            </a:r>
            <a:r>
              <a:rPr lang="en-US" altLang="zh-CN" i="1" dirty="0"/>
              <a:t>describe </a:t>
            </a:r>
            <a:r>
              <a:rPr lang="en-US" altLang="zh-CN" dirty="0" smtClean="0"/>
              <a:t>these errors </a:t>
            </a:r>
            <a:r>
              <a:rPr lang="en-US" altLang="zh-CN" dirty="0"/>
              <a:t>and at the source level to </a:t>
            </a:r>
            <a:r>
              <a:rPr lang="en-US" altLang="zh-CN" i="1" dirty="0"/>
              <a:t>prescribe </a:t>
            </a:r>
            <a:r>
              <a:rPr lang="en-US" altLang="zh-CN" dirty="0"/>
              <a:t>actions to </a:t>
            </a:r>
            <a:r>
              <a:rPr lang="en-US" altLang="zh-CN" dirty="0" smtClean="0"/>
              <a:t>solve them</a:t>
            </a:r>
            <a:r>
              <a:rPr lang="en-US" altLang="zh-CN" dirty="0"/>
              <a:t>. We present scalable techniques to detect, propagate</a:t>
            </a:r>
            <a:r>
              <a:rPr lang="en-US" altLang="zh-CN" dirty="0" smtClean="0"/>
              <a:t>, and </a:t>
            </a:r>
            <a:r>
              <a:rPr lang="en-US" altLang="zh-CN" dirty="0"/>
              <a:t>explain errors.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28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/>
              <a:t>An </a:t>
            </a:r>
            <a:r>
              <a:rPr lang="en-US" altLang="zh-CN" sz="2800" b="1" dirty="0" smtClean="0"/>
              <a:t>Overview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/>
              <a:t>Central issues of data quality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/>
              <a:t>- Data Consistency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/>
              <a:t>- Data </a:t>
            </a:r>
            <a:r>
              <a:rPr lang="en-US" altLang="zh-CN" sz="2800" b="1" dirty="0" err="1" smtClean="0"/>
              <a:t>Deduplication</a:t>
            </a:r>
            <a:endParaRPr lang="en-US" altLang="zh-CN" sz="2800" b="1" dirty="0" smtClean="0"/>
          </a:p>
          <a:p>
            <a:pPr>
              <a:lnSpc>
                <a:spcPct val="90000"/>
              </a:lnSpc>
            </a:pPr>
            <a:r>
              <a:rPr lang="en-US" altLang="zh-CN" sz="2800" b="1" dirty="0" smtClean="0"/>
              <a:t>- Data Accuracy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/>
              <a:t>- Information Completeness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/>
              <a:t>- Data Currency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/>
              <a:t>- Interactions between Data Quality Issues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Improving Data Quality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9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An </a:t>
            </a:r>
            <a:r>
              <a:rPr lang="en-US" altLang="zh-CN" b="1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Traditional database systems typically focus on </a:t>
            </a:r>
            <a:r>
              <a:rPr lang="en-US" altLang="zh-CN" i="1" dirty="0"/>
              <a:t>the quantity of data</a:t>
            </a:r>
            <a:r>
              <a:rPr lang="en-US" altLang="zh-CN" dirty="0"/>
              <a:t>, to </a:t>
            </a:r>
            <a:r>
              <a:rPr lang="en-US" altLang="zh-CN" dirty="0" smtClean="0"/>
              <a:t>support the </a:t>
            </a:r>
            <a:r>
              <a:rPr lang="en-US" altLang="zh-CN" dirty="0"/>
              <a:t>creation, maintenance and use of large volumes of data. But such a </a:t>
            </a:r>
            <a:r>
              <a:rPr lang="en-US" altLang="zh-CN" dirty="0" smtClean="0"/>
              <a:t>database system </a:t>
            </a:r>
            <a:r>
              <a:rPr lang="en-US" altLang="zh-CN" dirty="0"/>
              <a:t>may not find correct answers to our queries if the data in the database</a:t>
            </a:r>
            <a:br>
              <a:rPr lang="en-US" altLang="zh-CN" dirty="0"/>
            </a:br>
            <a:r>
              <a:rPr lang="en-US" altLang="zh-CN" dirty="0"/>
              <a:t>are “dirty”, </a:t>
            </a:r>
            <a:r>
              <a:rPr lang="en-US" altLang="zh-CN" i="1" dirty="0"/>
              <a:t>i.e., </a:t>
            </a:r>
            <a:r>
              <a:rPr lang="en-US" altLang="zh-CN" dirty="0"/>
              <a:t>when the data do not properly represent the real world </a:t>
            </a:r>
            <a:r>
              <a:rPr lang="en-US" altLang="zh-CN" dirty="0" smtClean="0"/>
              <a:t>entities to </a:t>
            </a:r>
            <a:r>
              <a:rPr lang="en-US" altLang="zh-CN" dirty="0"/>
              <a:t>which they refer.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33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employee</a:t>
            </a:r>
            <a:r>
              <a:rPr lang="en-US" altLang="zh-CN" i="1" dirty="0" smtClean="0"/>
              <a:t>(</a:t>
            </a:r>
            <a:r>
              <a:rPr lang="en-US" altLang="zh-CN" dirty="0" smtClean="0"/>
              <a:t>FN</a:t>
            </a:r>
            <a:r>
              <a:rPr lang="en-US" altLang="zh-CN" i="1" dirty="0"/>
              <a:t>, </a:t>
            </a:r>
            <a:r>
              <a:rPr lang="en-US" altLang="zh-CN" dirty="0"/>
              <a:t>LN</a:t>
            </a:r>
            <a:r>
              <a:rPr lang="en-US" altLang="zh-CN" i="1" dirty="0"/>
              <a:t>, </a:t>
            </a:r>
            <a:r>
              <a:rPr lang="en-US" altLang="zh-CN" dirty="0"/>
              <a:t>CC</a:t>
            </a:r>
            <a:r>
              <a:rPr lang="en-US" altLang="zh-CN" i="1" dirty="0"/>
              <a:t>, </a:t>
            </a:r>
            <a:r>
              <a:rPr lang="en-US" altLang="zh-CN" dirty="0"/>
              <a:t>AC</a:t>
            </a:r>
            <a:r>
              <a:rPr lang="en-US" altLang="zh-CN" i="1" dirty="0"/>
              <a:t>, </a:t>
            </a:r>
            <a:r>
              <a:rPr lang="en-US" altLang="zh-CN" dirty="0" err="1"/>
              <a:t>phn</a:t>
            </a:r>
            <a:r>
              <a:rPr lang="en-US" altLang="zh-CN" i="1" dirty="0"/>
              <a:t>, </a:t>
            </a:r>
            <a:r>
              <a:rPr lang="en-US" altLang="zh-CN" dirty="0"/>
              <a:t>street</a:t>
            </a:r>
            <a:r>
              <a:rPr lang="en-US" altLang="zh-CN" i="1" dirty="0"/>
              <a:t>, </a:t>
            </a:r>
            <a:r>
              <a:rPr lang="en-US" altLang="zh-CN" dirty="0"/>
              <a:t>city</a:t>
            </a:r>
            <a:r>
              <a:rPr lang="en-US" altLang="zh-CN" i="1" dirty="0"/>
              <a:t>, </a:t>
            </a:r>
            <a:r>
              <a:rPr lang="en-US" altLang="zh-CN" dirty="0"/>
              <a:t>zip</a:t>
            </a:r>
            <a:r>
              <a:rPr lang="en-US" altLang="zh-CN" i="1" dirty="0"/>
              <a:t>, </a:t>
            </a:r>
            <a:r>
              <a:rPr lang="en-US" altLang="zh-CN" dirty="0"/>
              <a:t>salary</a:t>
            </a:r>
            <a:r>
              <a:rPr lang="en-US" altLang="zh-CN" i="1" dirty="0"/>
              <a:t>, </a:t>
            </a:r>
            <a:r>
              <a:rPr lang="en-US" altLang="zh-CN" dirty="0"/>
              <a:t>status</a:t>
            </a:r>
            <a:r>
              <a:rPr lang="en-US" altLang="zh-CN" i="1" dirty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Here each tuple specifies an employee’s name (first name FN and last name LN),office phone (</a:t>
            </a:r>
            <a:r>
              <a:rPr lang="en-US" altLang="zh-CN" dirty="0" smtClean="0"/>
              <a:t>country code </a:t>
            </a:r>
            <a:r>
              <a:rPr lang="en-US" altLang="zh-CN" dirty="0"/>
              <a:t>CC, area code AC, phone </a:t>
            </a:r>
            <a:r>
              <a:rPr lang="en-US" altLang="zh-CN" dirty="0" err="1"/>
              <a:t>phn</a:t>
            </a:r>
            <a:r>
              <a:rPr lang="en-US" altLang="zh-CN" dirty="0"/>
              <a:t>), office address (street, city, zip code), salary, and marital status.</a:t>
            </a:r>
            <a:br>
              <a:rPr lang="en-US" altLang="zh-CN" dirty="0"/>
            </a:br>
            <a:r>
              <a:rPr lang="en-US" altLang="zh-CN" dirty="0"/>
              <a:t>An instance </a:t>
            </a:r>
            <a:r>
              <a:rPr lang="en-US" altLang="zh-CN" i="1" dirty="0"/>
              <a:t>D </a:t>
            </a:r>
            <a:r>
              <a:rPr lang="en-US" altLang="zh-CN" dirty="0"/>
              <a:t>0 of the employee schema is shown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53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/>
              <a:t>Query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1 </a:t>
            </a:r>
            <a:r>
              <a:rPr lang="en-US" altLang="zh-CN" dirty="0"/>
              <a:t>is to find the number of distinct employees with FN = </a:t>
            </a:r>
            <a:r>
              <a:rPr lang="en-US" altLang="zh-CN" dirty="0" smtClean="0"/>
              <a:t>Mary</a:t>
            </a:r>
          </a:p>
          <a:p>
            <a:r>
              <a:rPr lang="en-US" altLang="zh-CN" dirty="0" smtClean="0"/>
              <a:t>Due to D0, the answer maybe 3, by enumerating  t4, t5, and t6</a:t>
            </a:r>
          </a:p>
          <a:p>
            <a:r>
              <a:rPr lang="en-US" altLang="zh-CN" dirty="0" smtClean="0"/>
              <a:t>In fact, the correct answer to Q1 is 1.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5064"/>
            <a:ext cx="8635522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/>
              <a:t>Query </a:t>
            </a:r>
            <a:r>
              <a:rPr lang="en-US" altLang="zh-CN" i="1" dirty="0"/>
              <a:t>Q2</a:t>
            </a:r>
            <a:r>
              <a:rPr lang="en-US" altLang="zh-CN" dirty="0"/>
              <a:t> is to find Mary’s current salary and current last name, provided that we know that</a:t>
            </a:r>
            <a:br>
              <a:rPr lang="en-US" altLang="zh-CN" dirty="0"/>
            </a:br>
            <a:r>
              <a:rPr lang="en-US" altLang="zh-CN" i="1" dirty="0"/>
              <a:t>t</a:t>
            </a:r>
            <a:r>
              <a:rPr lang="en-US" altLang="zh-CN" dirty="0"/>
              <a:t>4</a:t>
            </a:r>
            <a:r>
              <a:rPr lang="en-US" altLang="zh-CN" i="1" dirty="0"/>
              <a:t>, t</a:t>
            </a:r>
            <a:r>
              <a:rPr lang="en-US" altLang="zh-CN" dirty="0"/>
              <a:t>5</a:t>
            </a:r>
            <a:r>
              <a:rPr lang="en-US" altLang="zh-CN" i="1" dirty="0"/>
              <a:t>, </a:t>
            </a:r>
            <a:r>
              <a:rPr lang="en-US" altLang="zh-CN" dirty="0"/>
              <a:t>and </a:t>
            </a:r>
            <a:r>
              <a:rPr lang="en-US" altLang="zh-CN" i="1" dirty="0"/>
              <a:t>t</a:t>
            </a:r>
            <a:r>
              <a:rPr lang="en-US" altLang="zh-CN" dirty="0"/>
              <a:t>6 refer to the same person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Salary is either 50k or 80k, and that LN is either Smith or </a:t>
            </a:r>
            <a:r>
              <a:rPr lang="en-US" altLang="zh-CN" dirty="0" err="1" smtClean="0"/>
              <a:t>Luth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need reliable timestamps for the t4, t5, and t6.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5064"/>
            <a:ext cx="8635522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0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in the real world is </a:t>
            </a:r>
            <a:r>
              <a:rPr lang="en-US" altLang="zh-CN" b="1" dirty="0" smtClean="0">
                <a:solidFill>
                  <a:srgbClr val="FF0000"/>
                </a:solidFill>
              </a:rPr>
              <a:t>dirty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incomplete</a:t>
            </a:r>
            <a:r>
              <a:rPr lang="en-US" altLang="zh-CN" sz="2200" dirty="0"/>
              <a:t>: lacking attribute values, lacking certain attributes of interest, or containing only aggregate data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e.g., occupation</a:t>
            </a:r>
            <a:r>
              <a:rPr lang="en-US" altLang="zh-CN" sz="2000" dirty="0" smtClean="0"/>
              <a:t>=“”</a:t>
            </a:r>
            <a:endParaRPr lang="en-US" altLang="zh-CN" sz="20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inaccurate</a:t>
            </a:r>
            <a:r>
              <a:rPr lang="en-US" altLang="zh-CN" sz="2200" dirty="0" smtClean="0"/>
              <a:t>: </a:t>
            </a:r>
            <a:r>
              <a:rPr lang="en-US" altLang="zh-CN" sz="2200" dirty="0"/>
              <a:t>containing errors or outliers (spelling, phonetic and typing errors, word transpositions, multiple values in a single free-form field)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e.g., Salary=“-10”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inconsistent</a:t>
            </a:r>
            <a:r>
              <a:rPr lang="en-US" altLang="zh-CN" sz="2200" dirty="0"/>
              <a:t>: containing discrepancies in codes or names (synonyms and nicknames, prefix and suffix variations, abbreviations, truncation and initials)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e.g., Age=“42” Birthday=“03/07/1997”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e.g., Was rating “1,2,3”, now rating “A, B, C”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e.g., discrepancy between duplicate </a:t>
            </a:r>
            <a:r>
              <a:rPr lang="en-US" altLang="zh-CN" sz="2000" dirty="0" smtClean="0"/>
              <a:t>records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2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duplicated</a:t>
            </a:r>
            <a:r>
              <a:rPr lang="en-US" altLang="zh-CN" sz="2200" dirty="0" smtClean="0"/>
              <a:t>: there are more than one records those refer to the same entity.</a:t>
            </a:r>
          </a:p>
          <a:p>
            <a:pPr lvl="1">
              <a:lnSpc>
                <a:spcPct val="90000"/>
              </a:lnSpc>
              <a:buNone/>
            </a:pPr>
            <a:endParaRPr lang="en-US" altLang="zh-CN" sz="2000" b="1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2000" b="1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Out of date: </a:t>
            </a:r>
            <a:r>
              <a:rPr lang="en-US" altLang="zh-CN" sz="2000" dirty="0" smtClean="0"/>
              <a:t>some records have been updated, and we do not delete the previous ones.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78915"/>
            <a:ext cx="762905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is Data Quality Important?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No </a:t>
            </a:r>
            <a:r>
              <a:rPr lang="en-US" altLang="zh-CN" dirty="0"/>
              <a:t>quality data, </a:t>
            </a:r>
            <a:r>
              <a:rPr lang="en-US" altLang="zh-CN" dirty="0">
                <a:solidFill>
                  <a:srgbClr val="FF0000"/>
                </a:solidFill>
              </a:rPr>
              <a:t>no quality decisions</a:t>
            </a:r>
            <a:r>
              <a:rPr lang="en-US" altLang="zh-CN" dirty="0"/>
              <a:t>!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/>
              <a:t>Quality decisions must be based on good quality data (e.g., duplicate or missing data may cause incorrect or even misleading statistics</a:t>
            </a:r>
            <a:r>
              <a:rPr lang="en-US" altLang="zh-CN" sz="2200" dirty="0" smtClean="0"/>
              <a:t>)</a:t>
            </a:r>
            <a:endParaRPr lang="en-US" altLang="zh-CN" sz="2200" dirty="0"/>
          </a:p>
          <a:p>
            <a:r>
              <a:rPr lang="en-US" altLang="zh-CN" dirty="0" smtClean="0"/>
              <a:t>Dirty data costs a lot.</a:t>
            </a:r>
          </a:p>
          <a:p>
            <a:pPr marL="0" indent="0">
              <a:buNone/>
            </a:pPr>
            <a:r>
              <a:rPr lang="en-US" altLang="zh-CN" dirty="0" smtClean="0"/>
              <a:t>      It </a:t>
            </a:r>
            <a:r>
              <a:rPr lang="en-US" altLang="zh-CN" dirty="0"/>
              <a:t>is reported that dirty data cost U.S. businesses 600 billion dollars </a:t>
            </a:r>
            <a:r>
              <a:rPr lang="en-US" altLang="zh-CN" dirty="0" smtClean="0"/>
              <a:t>annually, </a:t>
            </a:r>
            <a:r>
              <a:rPr lang="en-US" altLang="zh-CN" dirty="0"/>
              <a:t>and that erroneously priced data in retail databases alone cost U.S. consumers $</a:t>
            </a:r>
            <a:r>
              <a:rPr lang="en-US" altLang="zh-CN" dirty="0" smtClean="0"/>
              <a:t>2.5 billion </a:t>
            </a:r>
            <a:r>
              <a:rPr lang="en-US" altLang="zh-CN" dirty="0"/>
              <a:t>each </a:t>
            </a:r>
            <a:r>
              <a:rPr lang="en-US" altLang="zh-CN" dirty="0" smtClean="0"/>
              <a:t>year.</a:t>
            </a:r>
          </a:p>
          <a:p>
            <a:r>
              <a:rPr lang="en-US" altLang="zh-CN" dirty="0" smtClean="0"/>
              <a:t>Data quality management  is important!</a:t>
            </a:r>
          </a:p>
          <a:p>
            <a:pPr marL="0" indent="0">
              <a:buNone/>
            </a:pPr>
            <a:r>
              <a:rPr lang="en-US" altLang="zh-CN" dirty="0" smtClean="0"/>
              <a:t>These </a:t>
            </a:r>
            <a:r>
              <a:rPr lang="en-US" altLang="zh-CN" dirty="0"/>
              <a:t>highlight the need for </a:t>
            </a:r>
            <a:r>
              <a:rPr lang="en-US" altLang="zh-CN" i="1" dirty="0"/>
              <a:t>data quality management</a:t>
            </a:r>
            <a:r>
              <a:rPr lang="en-US" altLang="zh-CN" dirty="0"/>
              <a:t>, to improve the quality of the data </a:t>
            </a:r>
            <a:r>
              <a:rPr lang="en-US" altLang="zh-CN" dirty="0" smtClean="0"/>
              <a:t>in our </a:t>
            </a:r>
            <a:r>
              <a:rPr lang="en-US" altLang="zh-CN" dirty="0"/>
              <a:t>databases such that the data consistently, accurately, completely, timely, and uniquely </a:t>
            </a:r>
            <a:r>
              <a:rPr lang="en-US" altLang="zh-CN" dirty="0" smtClean="0"/>
              <a:t>represent the </a:t>
            </a:r>
            <a:r>
              <a:rPr lang="en-US" altLang="zh-CN" dirty="0"/>
              <a:t>real-world entities to which they refer.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96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869</Words>
  <Application>Microsoft Office PowerPoint</Application>
  <PresentationFormat>全屏显示(4:3)</PresentationFormat>
  <Paragraphs>57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Data Quality and Data Cleaning: An Overview</vt:lpstr>
      <vt:lpstr>Outline</vt:lpstr>
      <vt:lpstr>An Overview</vt:lpstr>
      <vt:lpstr>An Example</vt:lpstr>
      <vt:lpstr>PowerPoint 演示文稿</vt:lpstr>
      <vt:lpstr>PowerPoint 演示文稿</vt:lpstr>
      <vt:lpstr>Data in the real world is dirty</vt:lpstr>
      <vt:lpstr>PowerPoint 演示文稿</vt:lpstr>
      <vt:lpstr>Why is Data Quality Important?</vt:lpstr>
      <vt:lpstr>PowerPoint 演示文稿</vt:lpstr>
      <vt:lpstr>DATA CONSISTENCY</vt:lpstr>
      <vt:lpstr>PowerPoint 演示文稿</vt:lpstr>
      <vt:lpstr>PowerPoint 演示文稿</vt:lpstr>
      <vt:lpstr>PowerPoint 演示文稿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and Data Cleaning: An Overview</dc:title>
  <dc:creator>Sherry</dc:creator>
  <cp:lastModifiedBy>zz</cp:lastModifiedBy>
  <cp:revision>135</cp:revision>
  <dcterms:created xsi:type="dcterms:W3CDTF">2015-04-23T07:07:45Z</dcterms:created>
  <dcterms:modified xsi:type="dcterms:W3CDTF">2015-05-04T02:23:52Z</dcterms:modified>
</cp:coreProperties>
</file>