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88" r:id="rId4"/>
    <p:sldId id="263" r:id="rId5"/>
    <p:sldId id="264" r:id="rId6"/>
    <p:sldId id="265" r:id="rId7"/>
    <p:sldId id="266" r:id="rId8"/>
    <p:sldId id="267" r:id="rId9"/>
    <p:sldId id="289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90" r:id="rId18"/>
    <p:sldId id="275" r:id="rId19"/>
    <p:sldId id="285" r:id="rId20"/>
    <p:sldId id="280" r:id="rId21"/>
    <p:sldId id="279" r:id="rId22"/>
    <p:sldId id="276" r:id="rId23"/>
    <p:sldId id="277" r:id="rId24"/>
    <p:sldId id="278" r:id="rId25"/>
    <p:sldId id="282" r:id="rId26"/>
    <p:sldId id="283" r:id="rId27"/>
    <p:sldId id="284" r:id="rId28"/>
    <p:sldId id="281" r:id="rId29"/>
    <p:sldId id="291" r:id="rId30"/>
    <p:sldId id="286" r:id="rId31"/>
    <p:sldId id="287" r:id="rId32"/>
    <p:sldId id="26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D353A-067A-407E-B1A2-10038A9F9084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01D18-2238-404C-80E3-D61E3690C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2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173D48-35EE-4342-880F-F9DF54BF31EE}" type="slidenum">
              <a:rPr lang="en-GB"/>
              <a:pPr/>
              <a:t>19</a:t>
            </a:fld>
            <a:endParaRPr lang="en-GB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6480" y="1604329"/>
            <a:ext cx="4043520" cy="452495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8241" y="1604329"/>
            <a:ext cx="4044960" cy="45249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C86A537B-2DE1-4A4F-BFBA-C1F91780EB6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5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20882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Introducing Apache </a:t>
            </a:r>
            <a:r>
              <a:rPr lang="en-US" altLang="zh-CN" dirty="0" err="1"/>
              <a:t>Giraph</a:t>
            </a:r>
            <a:r>
              <a:rPr lang="en-US" altLang="zh-CN" dirty="0"/>
              <a:t> for</a:t>
            </a:r>
            <a:br>
              <a:rPr lang="en-US" altLang="zh-CN" dirty="0"/>
            </a:br>
            <a:r>
              <a:rPr lang="en-US" altLang="zh-CN" dirty="0"/>
              <a:t>Large Scale Graph </a:t>
            </a:r>
            <a:r>
              <a:rPr lang="en-US" altLang="zh-CN" dirty="0" smtClean="0"/>
              <a:t>Processing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60648"/>
            <a:ext cx="424512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4288" y="116632"/>
            <a:ext cx="1762560" cy="21343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4048" y="620688"/>
            <a:ext cx="2039040" cy="6682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53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Google </a:t>
            </a:r>
            <a:r>
              <a:rPr lang="en-US" altLang="zh-CN" dirty="0" err="1" smtClean="0"/>
              <a:t>Pregel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distributed system especially developed for</a:t>
            </a:r>
            <a:br>
              <a:rPr lang="en-US" altLang="zh-CN" dirty="0"/>
            </a:br>
            <a:r>
              <a:rPr lang="en-US" altLang="zh-CN" b="1" dirty="0"/>
              <a:t>large scale graph </a:t>
            </a:r>
            <a:r>
              <a:rPr lang="en-US" altLang="zh-CN" b="1" dirty="0" smtClean="0"/>
              <a:t>processing</a:t>
            </a:r>
          </a:p>
          <a:p>
            <a:r>
              <a:rPr lang="zh-CN" altLang="en-US" b="1" dirty="0" smtClean="0"/>
              <a:t>能够处理大型图像的分布式系统</a:t>
            </a:r>
            <a:endParaRPr lang="en-US" altLang="zh-CN" b="1" dirty="0" smtClean="0"/>
          </a:p>
          <a:p>
            <a:r>
              <a:rPr lang="en-US" altLang="zh-CN" dirty="0" smtClean="0"/>
              <a:t>intuitive </a:t>
            </a:r>
            <a:r>
              <a:rPr lang="en-US" altLang="zh-CN" dirty="0"/>
              <a:t>API that let‘s you ‚</a:t>
            </a:r>
            <a:r>
              <a:rPr lang="en-US" altLang="zh-CN" b="1" dirty="0"/>
              <a:t>think like a </a:t>
            </a:r>
            <a:r>
              <a:rPr lang="en-US" altLang="zh-CN" b="1" dirty="0" smtClean="0"/>
              <a:t>vertex</a:t>
            </a:r>
          </a:p>
          <a:p>
            <a:r>
              <a:rPr lang="zh-CN" altLang="en-US" b="1" dirty="0" smtClean="0"/>
              <a:t>非常直观的</a:t>
            </a:r>
            <a:r>
              <a:rPr lang="en-US" altLang="zh-CN" b="1" dirty="0" smtClean="0"/>
              <a:t>API</a:t>
            </a:r>
            <a:r>
              <a:rPr lang="zh-CN" altLang="en-US" b="1" dirty="0" smtClean="0"/>
              <a:t>让你能像点一样思考</a:t>
            </a:r>
            <a:endParaRPr lang="en-US" altLang="zh-CN" dirty="0"/>
          </a:p>
          <a:p>
            <a:r>
              <a:rPr lang="en-US" altLang="zh-CN" b="1" dirty="0" smtClean="0"/>
              <a:t>Bulk </a:t>
            </a:r>
            <a:r>
              <a:rPr lang="en-US" altLang="zh-CN" b="1" dirty="0"/>
              <a:t>Synchronous Parallel </a:t>
            </a:r>
            <a:r>
              <a:rPr lang="en-US" altLang="zh-CN" dirty="0"/>
              <a:t>(BSP) as execution</a:t>
            </a:r>
            <a:br>
              <a:rPr lang="en-US" altLang="zh-CN" dirty="0"/>
            </a:br>
            <a:r>
              <a:rPr lang="en-US" altLang="zh-CN" dirty="0" smtClean="0"/>
              <a:t>model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BSP</a:t>
            </a:r>
            <a:r>
              <a:rPr lang="zh-CN" altLang="en-US" dirty="0" smtClean="0"/>
              <a:t>作为执行模块）</a:t>
            </a:r>
            <a:endParaRPr lang="en-US" altLang="zh-CN" dirty="0" smtClean="0"/>
          </a:p>
          <a:p>
            <a:r>
              <a:rPr lang="en-US" altLang="zh-CN" dirty="0" smtClean="0"/>
              <a:t>fault </a:t>
            </a:r>
            <a:r>
              <a:rPr lang="en-US" altLang="zh-CN" dirty="0"/>
              <a:t>tolerance by </a:t>
            </a:r>
            <a:r>
              <a:rPr lang="en-US" altLang="zh-CN" b="1" dirty="0" err="1" smtClean="0"/>
              <a:t>checkpointing</a:t>
            </a:r>
            <a:endParaRPr lang="en-US" altLang="zh-CN" b="1" dirty="0" smtClean="0"/>
          </a:p>
          <a:p>
            <a:r>
              <a:rPr lang="zh-CN" altLang="en-US" b="1" dirty="0" smtClean="0"/>
              <a:t>利用检查点容错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Bulk Synchronous Parallel (BSP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21" y="1600200"/>
            <a:ext cx="7187357" cy="4525963"/>
          </a:xfrm>
        </p:spPr>
      </p:pic>
    </p:spTree>
    <p:extLst>
      <p:ext uri="{BB962C8B-B14F-4D97-AF65-F5344CB8AC3E}">
        <p14:creationId xmlns:p14="http://schemas.microsoft.com/office/powerpoint/2010/main" val="35339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Vertex-centric </a:t>
            </a:r>
            <a:r>
              <a:rPr lang="en-US" altLang="zh-CN" dirty="0" smtClean="0"/>
              <a:t>BSP</a:t>
            </a:r>
            <a:r>
              <a:rPr lang="zh-CN" altLang="en-US" sz="2700" dirty="0" smtClean="0"/>
              <a:t>（以节点为中心的</a:t>
            </a:r>
            <a:r>
              <a:rPr lang="en-US" altLang="zh-CN" sz="2700" dirty="0" smtClean="0"/>
              <a:t>BSP</a:t>
            </a:r>
            <a:r>
              <a:rPr lang="zh-CN" altLang="en-US" sz="2700" dirty="0" smtClean="0"/>
              <a:t>）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each vertex has an id, a value, a list of its adjacent vertex ids and </a:t>
            </a:r>
            <a:r>
              <a:rPr lang="en-US" altLang="zh-CN" sz="2000" dirty="0" smtClean="0"/>
              <a:t>the corresponding </a:t>
            </a:r>
            <a:r>
              <a:rPr lang="en-US" altLang="zh-CN" sz="2000" dirty="0"/>
              <a:t>edge </a:t>
            </a:r>
            <a:r>
              <a:rPr lang="en-US" altLang="zh-CN" sz="2000" dirty="0" smtClean="0"/>
              <a:t>values</a:t>
            </a:r>
            <a:r>
              <a:rPr lang="zh-CN" altLang="en-US" sz="2000" dirty="0" smtClean="0"/>
              <a:t>每个节点都有一个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和对应的值，还有其相邻节点的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列表和对应的边值</a:t>
            </a:r>
            <a:endParaRPr lang="en-US" altLang="zh-CN" sz="2000" dirty="0" smtClean="0"/>
          </a:p>
          <a:p>
            <a:r>
              <a:rPr lang="en-US" altLang="zh-CN" sz="2000" dirty="0" smtClean="0"/>
              <a:t>each </a:t>
            </a:r>
            <a:r>
              <a:rPr lang="en-US" altLang="zh-CN" sz="2000" dirty="0"/>
              <a:t>vertex is invoked in each </a:t>
            </a:r>
            <a:r>
              <a:rPr lang="en-US" altLang="zh-CN" sz="2000" dirty="0" err="1"/>
              <a:t>superstep</a:t>
            </a:r>
            <a:r>
              <a:rPr lang="en-US" altLang="zh-CN" sz="2000" dirty="0"/>
              <a:t>, can </a:t>
            </a:r>
            <a:r>
              <a:rPr lang="en-US" altLang="zh-CN" sz="2000" dirty="0" err="1"/>
              <a:t>recompute</a:t>
            </a:r>
            <a:r>
              <a:rPr lang="en-US" altLang="zh-CN" sz="2000" dirty="0"/>
              <a:t> its value </a:t>
            </a:r>
            <a:r>
              <a:rPr lang="en-US" altLang="zh-CN" sz="2000" dirty="0" smtClean="0"/>
              <a:t>and send </a:t>
            </a:r>
            <a:r>
              <a:rPr lang="en-US" altLang="zh-CN" sz="2000" dirty="0"/>
              <a:t>messages to other vertices, which are delivered over </a:t>
            </a:r>
            <a:r>
              <a:rPr lang="en-US" altLang="zh-CN" sz="2000" dirty="0" err="1"/>
              <a:t>superstep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barriers</a:t>
            </a:r>
            <a:r>
              <a:rPr lang="zh-CN" altLang="en-US" sz="2000" dirty="0" smtClean="0"/>
              <a:t>每个节点在每步</a:t>
            </a:r>
            <a:r>
              <a:rPr lang="en-US" altLang="zh-CN" sz="2000" dirty="0" err="1" smtClean="0"/>
              <a:t>superstep</a:t>
            </a:r>
            <a:r>
              <a:rPr lang="zh-CN" altLang="en-US" sz="2000" dirty="0" smtClean="0"/>
              <a:t>中都会被调用，可以重新计算它的值并将信息穿过</a:t>
            </a:r>
            <a:r>
              <a:rPr lang="en-US" altLang="zh-CN" sz="2000" dirty="0" err="1" smtClean="0"/>
              <a:t>superstep</a:t>
            </a:r>
            <a:r>
              <a:rPr lang="zh-CN" altLang="en-US" sz="2000" dirty="0" smtClean="0"/>
              <a:t>障碍而传给其他节点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advanced </a:t>
            </a:r>
            <a:r>
              <a:rPr lang="en-US" altLang="zh-CN" sz="2000" dirty="0"/>
              <a:t>features : termination votes, combiners, aggregators, </a:t>
            </a:r>
            <a:r>
              <a:rPr lang="en-US" altLang="zh-CN" sz="2000" dirty="0" smtClean="0"/>
              <a:t>topology </a:t>
            </a:r>
            <a:r>
              <a:rPr lang="en-US" altLang="zh-CN" sz="2000" dirty="0" smtClean="0"/>
              <a:t>mutations</a:t>
            </a:r>
            <a:r>
              <a:rPr lang="zh-CN" altLang="en-US" sz="2000" dirty="0" smtClean="0"/>
              <a:t>高端特点：结合，聚合，拓扑变化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366494"/>
            <a:ext cx="4392488" cy="18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Master-slave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434908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/>
              <a:t>vertices are partitioned and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b="1" dirty="0"/>
              <a:t>assigned to workers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– default: hash-partitioning</a:t>
            </a:r>
            <a:br>
              <a:rPr lang="en-US" altLang="zh-CN" sz="2800" dirty="0"/>
            </a:br>
            <a:r>
              <a:rPr lang="en-US" altLang="zh-CN" sz="2800" dirty="0"/>
              <a:t>– custom partitioning </a:t>
            </a:r>
            <a:r>
              <a:rPr lang="en-US" altLang="zh-CN" sz="2800" dirty="0" smtClean="0"/>
              <a:t>possible</a:t>
            </a:r>
          </a:p>
          <a:p>
            <a:r>
              <a:rPr lang="en-US" altLang="zh-CN" sz="2800" b="1" dirty="0" smtClean="0"/>
              <a:t>master </a:t>
            </a:r>
            <a:r>
              <a:rPr lang="en-US" altLang="zh-CN" sz="2800" dirty="0"/>
              <a:t>assigns and coordinates,</a:t>
            </a:r>
            <a:br>
              <a:rPr lang="en-US" altLang="zh-CN" sz="2800" dirty="0"/>
            </a:br>
            <a:r>
              <a:rPr lang="en-US" altLang="zh-CN" sz="2800" dirty="0"/>
              <a:t>while </a:t>
            </a:r>
            <a:r>
              <a:rPr lang="en-US" altLang="zh-CN" sz="2800" b="1" dirty="0"/>
              <a:t>workers </a:t>
            </a:r>
            <a:r>
              <a:rPr lang="en-US" altLang="zh-CN" sz="2800" dirty="0"/>
              <a:t>execute vertices</a:t>
            </a:r>
            <a:br>
              <a:rPr lang="en-US" altLang="zh-CN" sz="2800" dirty="0"/>
            </a:br>
            <a:r>
              <a:rPr lang="en-US" altLang="zh-CN" sz="2800" dirty="0"/>
              <a:t>and communicate with each</a:t>
            </a:r>
            <a:br>
              <a:rPr lang="en-US" altLang="zh-CN" sz="2800" dirty="0"/>
            </a:br>
            <a:r>
              <a:rPr lang="en-US" altLang="zh-CN" sz="2800" dirty="0"/>
              <a:t>other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33762"/>
            <a:ext cx="2923810" cy="2295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9949" y="3998628"/>
            <a:ext cx="93610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91854" y="5292919"/>
            <a:ext cx="936104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Worker3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429949" y="5292919"/>
            <a:ext cx="93610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Worker2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968044" y="5301208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Worker1</a:t>
            </a:r>
            <a:endParaRPr lang="zh-CN" altLang="en-US" sz="1600" dirty="0"/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6898001" y="4646700"/>
            <a:ext cx="1461905" cy="646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7" idx="0"/>
          </p:cNvCxnSpPr>
          <p:nvPr/>
        </p:nvCxnSpPr>
        <p:spPr>
          <a:xfrm>
            <a:off x="6898001" y="4646700"/>
            <a:ext cx="0" cy="646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8" idx="0"/>
          </p:cNvCxnSpPr>
          <p:nvPr/>
        </p:nvCxnSpPr>
        <p:spPr>
          <a:xfrm flipH="1">
            <a:off x="5436096" y="4646700"/>
            <a:ext cx="1461905" cy="654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7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PageRank in </a:t>
            </a:r>
            <a:r>
              <a:rPr lang="en-US" altLang="zh-CN" dirty="0" err="1" smtClean="0"/>
              <a:t>Pregel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PageRankVertex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void compute(Iterator messages) {</a:t>
            </a:r>
            <a:br>
              <a:rPr lang="en-US" altLang="zh-CN" dirty="0"/>
            </a:br>
            <a:r>
              <a:rPr lang="en-US" altLang="zh-CN" dirty="0"/>
              <a:t>if (</a:t>
            </a:r>
            <a:r>
              <a:rPr lang="en-US" altLang="zh-CN" dirty="0" err="1"/>
              <a:t>getSuperstep</a:t>
            </a:r>
            <a:r>
              <a:rPr lang="en-US" altLang="zh-CN" dirty="0"/>
              <a:t>() &gt; 0) {</a:t>
            </a:r>
            <a:br>
              <a:rPr lang="en-US" altLang="zh-CN" dirty="0"/>
            </a:br>
            <a:r>
              <a:rPr lang="en-US" altLang="zh-CN" dirty="0"/>
              <a:t>// </a:t>
            </a:r>
            <a:r>
              <a:rPr lang="en-US" altLang="zh-CN" dirty="0" err="1"/>
              <a:t>recompute</a:t>
            </a:r>
            <a:r>
              <a:rPr lang="en-US" altLang="zh-CN" dirty="0"/>
              <a:t> own PageRank from the neighbors messages</a:t>
            </a:r>
            <a:br>
              <a:rPr lang="en-US" altLang="zh-CN" dirty="0"/>
            </a:br>
            <a:r>
              <a:rPr lang="en-US" altLang="zh-CN" dirty="0" err="1"/>
              <a:t>pageRank</a:t>
            </a:r>
            <a:r>
              <a:rPr lang="en-US" altLang="zh-CN" dirty="0"/>
              <a:t> = sum(messages);</a:t>
            </a:r>
            <a:br>
              <a:rPr lang="en-US" altLang="zh-CN" dirty="0"/>
            </a:br>
            <a:r>
              <a:rPr lang="en-US" altLang="zh-CN" dirty="0" err="1"/>
              <a:t>setVertexValue</a:t>
            </a:r>
            <a:r>
              <a:rPr lang="en-US" altLang="zh-CN" dirty="0"/>
              <a:t>(</a:t>
            </a:r>
            <a:r>
              <a:rPr lang="en-US" altLang="zh-CN" dirty="0" err="1"/>
              <a:t>pageRank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if (</a:t>
            </a:r>
            <a:r>
              <a:rPr lang="en-US" altLang="zh-CN" dirty="0" err="1"/>
              <a:t>getSuperstep</a:t>
            </a:r>
            <a:r>
              <a:rPr lang="en-US" altLang="zh-CN" dirty="0"/>
              <a:t>() &lt; k) {</a:t>
            </a:r>
            <a:br>
              <a:rPr lang="en-US" altLang="zh-CN" dirty="0"/>
            </a:br>
            <a:r>
              <a:rPr lang="en-US" altLang="zh-CN" dirty="0"/>
              <a:t>// send updated PageRank to each neighbor</a:t>
            </a:r>
            <a:br>
              <a:rPr lang="en-US" altLang="zh-CN" dirty="0"/>
            </a:br>
            <a:r>
              <a:rPr lang="en-US" altLang="zh-CN" dirty="0" err="1"/>
              <a:t>sendMessageToAllNeighbors</a:t>
            </a:r>
            <a:r>
              <a:rPr lang="en-US" altLang="zh-CN" dirty="0"/>
              <a:t>(</a:t>
            </a:r>
            <a:r>
              <a:rPr lang="en-US" altLang="zh-CN" dirty="0" err="1"/>
              <a:t>pageRank</a:t>
            </a:r>
            <a:r>
              <a:rPr lang="en-US" altLang="zh-CN" dirty="0"/>
              <a:t> / </a:t>
            </a:r>
            <a:r>
              <a:rPr lang="en-US" altLang="zh-CN" dirty="0" err="1"/>
              <a:t>getNumOutEdges</a:t>
            </a:r>
            <a:r>
              <a:rPr lang="en-US" altLang="zh-CN" dirty="0"/>
              <a:t>());</a:t>
            </a:r>
            <a:br>
              <a:rPr lang="en-US" altLang="zh-CN" dirty="0"/>
            </a:br>
            <a:r>
              <a:rPr lang="en-US" altLang="zh-CN" dirty="0"/>
              <a:t>} else {</a:t>
            </a:r>
            <a:br>
              <a:rPr lang="en-US" altLang="zh-CN" dirty="0"/>
            </a:br>
            <a:r>
              <a:rPr lang="en-US" altLang="zh-CN" dirty="0" err="1"/>
              <a:t>voteToHalt</a:t>
            </a:r>
            <a:r>
              <a:rPr lang="en-US" altLang="zh-CN" dirty="0"/>
              <a:t>(); // terminate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57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PageRank toy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06" y="1600200"/>
            <a:ext cx="6851588" cy="4525963"/>
          </a:xfrm>
        </p:spPr>
      </p:pic>
    </p:spTree>
    <p:extLst>
      <p:ext uri="{BB962C8B-B14F-4D97-AF65-F5344CB8AC3E}">
        <p14:creationId xmlns:p14="http://schemas.microsoft.com/office/powerpoint/2010/main" val="123757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Cool, where can I download it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Pregel</a:t>
            </a:r>
            <a:r>
              <a:rPr lang="en-US" altLang="zh-CN" dirty="0"/>
              <a:t> is </a:t>
            </a:r>
            <a:r>
              <a:rPr lang="en-US" altLang="zh-CN" dirty="0" smtClean="0"/>
              <a:t>proprietary to Google, so sad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64904"/>
            <a:ext cx="3514080" cy="28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Apache </a:t>
            </a:r>
            <a:r>
              <a:rPr lang="en-US" altLang="zh-CN" dirty="0" err="1"/>
              <a:t>Giraph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1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Apache </a:t>
            </a:r>
            <a:r>
              <a:rPr lang="en-US" altLang="zh-CN" dirty="0" err="1" smtClean="0"/>
              <a:t>Giraph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9800" dirty="0"/>
              <a:t>Loose implementation </a:t>
            </a:r>
            <a:r>
              <a:rPr lang="en-US" altLang="zh-CN" sz="9800" dirty="0" smtClean="0"/>
              <a:t>of </a:t>
            </a:r>
            <a:r>
              <a:rPr lang="en-US" altLang="zh-CN" sz="9800" dirty="0" err="1" smtClean="0"/>
              <a:t>Pregel</a:t>
            </a:r>
            <a:r>
              <a:rPr lang="en-US" altLang="zh-CN" sz="9800" dirty="0" smtClean="0"/>
              <a:t> </a:t>
            </a:r>
            <a:r>
              <a:rPr lang="en-US" altLang="zh-CN" sz="9800" dirty="0"/>
              <a:t>ideas on top </a:t>
            </a:r>
            <a:r>
              <a:rPr lang="en-US" altLang="zh-CN" sz="9800" dirty="0" smtClean="0"/>
              <a:t>of </a:t>
            </a:r>
            <a:r>
              <a:rPr lang="en-US" altLang="zh-CN" sz="9800" dirty="0" err="1" smtClean="0"/>
              <a:t>Hadoop</a:t>
            </a:r>
            <a:r>
              <a:rPr lang="en-US" altLang="zh-CN" sz="9800" dirty="0" smtClean="0"/>
              <a:t> </a:t>
            </a:r>
            <a:r>
              <a:rPr lang="en-US" altLang="zh-CN" sz="9800" dirty="0"/>
              <a:t>M/R coming </a:t>
            </a:r>
            <a:r>
              <a:rPr lang="en-US" altLang="zh-CN" sz="9800" dirty="0" smtClean="0"/>
              <a:t>from </a:t>
            </a:r>
            <a:r>
              <a:rPr lang="en-US" altLang="zh-CN" sz="9800" dirty="0" smtClean="0"/>
              <a:t>yahoo</a:t>
            </a:r>
            <a:r>
              <a:rPr lang="zh-CN" altLang="en-US" sz="9800" dirty="0" smtClean="0"/>
              <a:t>在</a:t>
            </a:r>
            <a:r>
              <a:rPr lang="en-US" altLang="zh-CN" sz="9800" dirty="0" err="1" smtClean="0"/>
              <a:t>Hadoop</a:t>
            </a:r>
            <a:r>
              <a:rPr lang="zh-CN" altLang="en-US" sz="9800" dirty="0" smtClean="0"/>
              <a:t>的</a:t>
            </a:r>
            <a:r>
              <a:rPr lang="en-US" altLang="zh-CN" sz="9800" dirty="0" smtClean="0"/>
              <a:t>M/R</a:t>
            </a:r>
            <a:r>
              <a:rPr lang="zh-CN" altLang="en-US" sz="9800" dirty="0" smtClean="0"/>
              <a:t>基础上得到的</a:t>
            </a:r>
            <a:r>
              <a:rPr lang="en-US" altLang="zh-CN" sz="9800" dirty="0" err="1" smtClean="0"/>
              <a:t>Pregel</a:t>
            </a:r>
            <a:r>
              <a:rPr lang="zh-CN" altLang="en-US" sz="9800" dirty="0" smtClean="0"/>
              <a:t>想法</a:t>
            </a:r>
            <a:endParaRPr lang="en-US" altLang="zh-CN" sz="9800" dirty="0" smtClean="0"/>
          </a:p>
          <a:p>
            <a:r>
              <a:rPr lang="en-US" altLang="zh-CN" sz="9800" dirty="0"/>
              <a:t>Explicitly designed for</a:t>
            </a:r>
            <a:br>
              <a:rPr lang="en-US" altLang="zh-CN" sz="9800" dirty="0"/>
            </a:br>
            <a:r>
              <a:rPr lang="en-US" altLang="zh-CN" sz="9800" dirty="0"/>
              <a:t>graph </a:t>
            </a:r>
            <a:r>
              <a:rPr lang="en-US" altLang="zh-CN" sz="9800" dirty="0" smtClean="0"/>
              <a:t>processing on </a:t>
            </a:r>
            <a:r>
              <a:rPr lang="en-US" altLang="zh-CN" sz="9800" dirty="0"/>
              <a:t>top of </a:t>
            </a:r>
            <a:r>
              <a:rPr lang="en-US" altLang="zh-CN" sz="9800" dirty="0" smtClean="0"/>
              <a:t>the </a:t>
            </a:r>
            <a:r>
              <a:rPr lang="en-US" altLang="zh-CN" sz="9800" dirty="0" err="1" smtClean="0"/>
              <a:t>Hadoop</a:t>
            </a:r>
            <a:r>
              <a:rPr lang="en-US" altLang="zh-CN" sz="9800" dirty="0" smtClean="0"/>
              <a:t> </a:t>
            </a:r>
            <a:r>
              <a:rPr lang="en-US" altLang="zh-CN" sz="9800" dirty="0" smtClean="0"/>
              <a:t>ecosystem</a:t>
            </a:r>
          </a:p>
          <a:p>
            <a:r>
              <a:rPr lang="zh-CN" altLang="en-US" sz="9800" dirty="0" smtClean="0"/>
              <a:t>在</a:t>
            </a:r>
            <a:r>
              <a:rPr lang="en-US" altLang="zh-CN" sz="9800" dirty="0" err="1" smtClean="0"/>
              <a:t>Hadoop</a:t>
            </a:r>
            <a:r>
              <a:rPr lang="zh-CN" altLang="en-US" sz="9800" dirty="0" smtClean="0"/>
              <a:t>原生态系统上的图形处理系统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9" y="1268760"/>
            <a:ext cx="4552381" cy="4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7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66535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500"/>
              <a:t>Giraph – What is it 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3761" y="1306218"/>
            <a:ext cx="7837920" cy="4742417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/>
              <a:t> Graph processing for </a:t>
            </a:r>
            <a:r>
              <a:rPr lang="en-GB" sz="2200" dirty="0" err="1"/>
              <a:t>Hadoop</a:t>
            </a:r>
            <a:r>
              <a:rPr lang="en-GB" sz="2200" dirty="0"/>
              <a:t> </a:t>
            </a:r>
            <a:r>
              <a:rPr lang="en-GB" sz="2200" dirty="0" smtClean="0"/>
              <a:t>V2 </a:t>
            </a:r>
            <a:r>
              <a:rPr lang="zh-CN" altLang="en-US" sz="2200" dirty="0" smtClean="0"/>
              <a:t>为</a:t>
            </a:r>
            <a:r>
              <a:rPr lang="en-US" altLang="zh-CN" sz="2200" dirty="0" smtClean="0"/>
              <a:t>HadoopV2</a:t>
            </a:r>
            <a:r>
              <a:rPr lang="zh-CN" altLang="en-US" sz="2200" dirty="0" smtClean="0"/>
              <a:t>的图像处理</a:t>
            </a: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/>
              <a:t> For tasks that </a:t>
            </a:r>
            <a:r>
              <a:rPr lang="en-GB" sz="2200" dirty="0" smtClean="0"/>
              <a:t>don’t </a:t>
            </a:r>
            <a:r>
              <a:rPr lang="en-GB" sz="2200" dirty="0"/>
              <a:t>fit Map Reduce </a:t>
            </a:r>
            <a:r>
              <a:rPr lang="zh-CN" altLang="en-US" sz="2200" dirty="0" smtClean="0"/>
              <a:t>能处理不适用</a:t>
            </a:r>
            <a:r>
              <a:rPr lang="en-US" altLang="zh-CN" sz="2200" dirty="0" smtClean="0"/>
              <a:t>map reduce</a:t>
            </a:r>
            <a:r>
              <a:rPr lang="zh-CN" altLang="en-US" sz="2200" dirty="0" smtClean="0"/>
              <a:t>的工作</a:t>
            </a: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/>
              <a:t> Better performance for those tasks </a:t>
            </a:r>
            <a:r>
              <a:rPr lang="zh-CN" altLang="en-US" sz="2200" dirty="0" smtClean="0"/>
              <a:t>比这些工作的表现性能好</a:t>
            </a: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/>
              <a:t> Processing by </a:t>
            </a:r>
            <a:r>
              <a:rPr lang="en-GB" sz="2200" dirty="0" err="1"/>
              <a:t>interations</a:t>
            </a:r>
            <a:r>
              <a:rPr lang="en-GB" sz="2200" dirty="0"/>
              <a:t> called super steps </a:t>
            </a:r>
            <a:r>
              <a:rPr lang="zh-CN" altLang="en-US" sz="2200" dirty="0" smtClean="0"/>
              <a:t>通过迭代处理，即为</a:t>
            </a:r>
            <a:r>
              <a:rPr lang="en-US" altLang="zh-CN" sz="2200" dirty="0" err="1" smtClean="0"/>
              <a:t>superstep</a:t>
            </a: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/>
              <a:t> Uses Bulk Synchronous Parallel computing ( BSP ) </a:t>
            </a:r>
            <a:r>
              <a:rPr lang="zh-CN" altLang="en-US" sz="2200" dirty="0" smtClean="0"/>
              <a:t>利用</a:t>
            </a:r>
            <a:r>
              <a:rPr lang="en-US" altLang="zh-CN" sz="2200" dirty="0" smtClean="0"/>
              <a:t>BSP</a:t>
            </a:r>
            <a:r>
              <a:rPr lang="zh-CN" altLang="en-US" sz="2200" dirty="0" smtClean="0"/>
              <a:t>计算</a:t>
            </a:r>
            <a:endParaRPr lang="en-GB" sz="22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/>
              <a:t> </a:t>
            </a:r>
            <a:r>
              <a:rPr lang="en-GB" sz="2200" dirty="0" smtClean="0"/>
              <a:t>Licensed via Apache </a:t>
            </a:r>
            <a:r>
              <a:rPr lang="zh-CN" altLang="en-US" sz="2200" dirty="0" smtClean="0"/>
              <a:t>得到</a:t>
            </a:r>
            <a:r>
              <a:rPr lang="en-US" altLang="zh-CN" sz="2200" dirty="0" smtClean="0"/>
              <a:t>Apache</a:t>
            </a:r>
            <a:r>
              <a:rPr lang="zh-CN" altLang="en-US" sz="2200" dirty="0" smtClean="0"/>
              <a:t>许可</a:t>
            </a:r>
            <a:endParaRPr lang="en-GB" sz="22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 smtClean="0"/>
              <a:t> </a:t>
            </a:r>
            <a:r>
              <a:rPr lang="en-GB" sz="2200" dirty="0"/>
              <a:t>For distributed computing </a:t>
            </a:r>
            <a:r>
              <a:rPr lang="zh-CN" altLang="en-US" sz="2200" dirty="0" smtClean="0"/>
              <a:t>能够分布式计算</a:t>
            </a: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200" dirty="0"/>
              <a:t> For massive </a:t>
            </a:r>
            <a:r>
              <a:rPr lang="en-GB" sz="2200" dirty="0" smtClean="0"/>
              <a:t>calculations </a:t>
            </a:r>
            <a:r>
              <a:rPr lang="zh-CN" altLang="en-US" sz="2200" dirty="0" smtClean="0"/>
              <a:t>适用于大量计算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88526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altLang="zh-CN" dirty="0"/>
              <a:t>Graph </a:t>
            </a:r>
            <a:r>
              <a:rPr lang="en-US" altLang="zh-CN" dirty="0" smtClean="0"/>
              <a:t>recap</a:t>
            </a:r>
            <a:r>
              <a:rPr lang="en-GB" altLang="zh-CN" dirty="0" smtClean="0"/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altLang="zh-CN" dirty="0"/>
              <a:t>Google </a:t>
            </a:r>
            <a:r>
              <a:rPr lang="en-US" altLang="zh-CN" dirty="0" err="1"/>
              <a:t>Pregel</a:t>
            </a:r>
            <a:endParaRPr lang="en-GB" altLang="zh-CN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altLang="zh-CN" dirty="0"/>
              <a:t>What is Apache </a:t>
            </a:r>
            <a:r>
              <a:rPr lang="en-US" altLang="zh-CN" dirty="0" err="1"/>
              <a:t>Giraph</a:t>
            </a:r>
            <a:r>
              <a:rPr lang="en-US" altLang="zh-CN" dirty="0" smtClean="0"/>
              <a:t>?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altLang="zh-CN" dirty="0" smtClean="0"/>
              <a:t>Setting </a:t>
            </a:r>
            <a:r>
              <a:rPr lang="en-US" altLang="zh-CN" dirty="0"/>
              <a:t>Up</a:t>
            </a:r>
            <a:endParaRPr lang="en-GB" altLang="zh-CN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altLang="zh-CN" dirty="0" smtClean="0"/>
              <a:t>How </a:t>
            </a:r>
            <a:r>
              <a:rPr lang="en-GB" altLang="zh-CN" dirty="0"/>
              <a:t>does it work </a:t>
            </a:r>
            <a:r>
              <a:rPr lang="en-GB" altLang="zh-CN" dirty="0" smtClean="0"/>
              <a:t>?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altLang="zh-CN" dirty="0"/>
              <a:t>What’s more</a:t>
            </a:r>
            <a:r>
              <a:rPr lang="en-US" altLang="zh-CN" dirty="0" smtClean="0"/>
              <a:t>?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altLang="zh-CN" dirty="0" smtClean="0"/>
              <a:t>See also</a:t>
            </a:r>
            <a:r>
              <a:rPr lang="en-GB" altLang="zh-CN" dirty="0" smtClean="0"/>
              <a:t>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7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</a:t>
            </a:r>
            <a:r>
              <a:rPr lang="en-US" altLang="zh-CN" dirty="0" smtClean="0"/>
              <a:t>Up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0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zh-CN" sz="2200" dirty="0"/>
              <a:t> What does Apache </a:t>
            </a:r>
            <a:r>
              <a:rPr lang="en-GB" altLang="zh-CN" sz="2200" dirty="0" err="1"/>
              <a:t>Giraph</a:t>
            </a:r>
            <a:r>
              <a:rPr lang="en-GB" altLang="zh-CN" sz="2200" dirty="0"/>
              <a:t> need ?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zh-CN" sz="2200" dirty="0"/>
              <a:t>Java </a:t>
            </a:r>
            <a:r>
              <a:rPr lang="en-GB" altLang="zh-CN" sz="2200" dirty="0" smtClean="0"/>
              <a:t>1.6 or higher</a:t>
            </a:r>
            <a:endParaRPr lang="en-GB" altLang="zh-CN" sz="22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zh-CN" sz="2200" dirty="0"/>
              <a:t>Maven 3 or higher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zh-CN" sz="2200" dirty="0" err="1"/>
              <a:t>ZooKeeper</a:t>
            </a:r>
            <a:endParaRPr lang="en-GB" altLang="zh-CN" sz="22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zh-CN" sz="2200" dirty="0" err="1"/>
              <a:t>Hadoop</a:t>
            </a:r>
            <a:r>
              <a:rPr lang="en-GB" altLang="zh-CN" sz="2200" dirty="0"/>
              <a:t> 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zh-CN" dirty="0"/>
              <a:t>Yarn ( 2.0.3-alpha )  or 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zh-CN" dirty="0"/>
              <a:t>Version </a:t>
            </a:r>
            <a:r>
              <a:rPr lang="en-GB" altLang="zh-CN" dirty="0" smtClean="0"/>
              <a:t>0.20.x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zh-CN" dirty="0" smtClean="0"/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zh-CN" dirty="0" smtClean="0"/>
          </a:p>
          <a:p>
            <a:pPr marL="914400" lvl="2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zh-CN" dirty="0"/>
              <a:t>Details see: http://giraph.apache.org/quick_start.html</a:t>
            </a: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9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How does it work </a:t>
            </a:r>
            <a:r>
              <a:rPr lang="en-GB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57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“Thinking like a vertex”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7" y="1600200"/>
            <a:ext cx="7311785" cy="4525963"/>
          </a:xfrm>
        </p:spPr>
      </p:pic>
    </p:spTree>
    <p:extLst>
      <p:ext uri="{BB962C8B-B14F-4D97-AF65-F5344CB8AC3E}">
        <p14:creationId xmlns:p14="http://schemas.microsoft.com/office/powerpoint/2010/main" val="1237576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Shortest </a:t>
            </a:r>
            <a:r>
              <a:rPr lang="en-US" altLang="zh-CN" dirty="0" smtClean="0"/>
              <a:t>Paths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33" y="1600200"/>
            <a:ext cx="7540534" cy="4525963"/>
          </a:xfrm>
        </p:spPr>
      </p:pic>
    </p:spTree>
    <p:extLst>
      <p:ext uri="{BB962C8B-B14F-4D97-AF65-F5344CB8AC3E}">
        <p14:creationId xmlns:p14="http://schemas.microsoft.com/office/powerpoint/2010/main" val="123757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zh-CN" dirty="0"/>
              <a:t>Receive messages </a:t>
            </a:r>
            <a:r>
              <a:rPr lang="fr-FR" altLang="zh-CN" dirty="0" smtClean="0"/>
              <a:t>a </a:t>
            </a:r>
            <a:r>
              <a:rPr lang="fr-FR" altLang="zh-CN" dirty="0"/>
              <a:t>Update value </a:t>
            </a:r>
            <a:r>
              <a:rPr lang="fr-FR" altLang="zh-CN" dirty="0" smtClean="0"/>
              <a:t>a </a:t>
            </a:r>
            <a:r>
              <a:rPr lang="fr-FR" altLang="zh-CN" dirty="0"/>
              <a:t>Send </a:t>
            </a:r>
            <a:r>
              <a:rPr lang="fr-FR" altLang="zh-CN" dirty="0" smtClean="0"/>
              <a:t>messages</a:t>
            </a:r>
            <a:br>
              <a:rPr lang="fr-FR" altLang="zh-CN" dirty="0" smtClean="0"/>
            </a:br>
            <a:r>
              <a:rPr lang="zh-CN" altLang="en-US" sz="3600" dirty="0"/>
              <a:t>接收</a:t>
            </a:r>
            <a:r>
              <a:rPr lang="zh-CN" altLang="en-US" sz="3600" dirty="0" smtClean="0"/>
              <a:t>到更改值的信息，更改发出的信息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083352" cy="4525963"/>
          </a:xfrm>
        </p:spPr>
      </p:pic>
      <p:sp>
        <p:nvSpPr>
          <p:cNvPr id="3" name="TextBox 2"/>
          <p:cNvSpPr txBox="1"/>
          <p:nvPr/>
        </p:nvSpPr>
        <p:spPr>
          <a:xfrm>
            <a:off x="1769986" y="63121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节点异步计算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802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Global </a:t>
            </a:r>
            <a:r>
              <a:rPr lang="en-US" altLang="zh-CN" dirty="0" smtClean="0"/>
              <a:t>Synchronization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8" y="1600200"/>
            <a:ext cx="6123824" cy="4525963"/>
          </a:xfrm>
        </p:spPr>
      </p:pic>
      <p:sp>
        <p:nvSpPr>
          <p:cNvPr id="3" name="TextBox 2"/>
          <p:cNvSpPr txBox="1"/>
          <p:nvPr/>
        </p:nvSpPr>
        <p:spPr>
          <a:xfrm>
            <a:off x="3491880" y="6381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同步障碍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80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 </a:t>
            </a:r>
            <a:r>
              <a:rPr lang="en-US" altLang="zh-CN" dirty="0" smtClean="0"/>
              <a:t>again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0" y="1606038"/>
            <a:ext cx="7695239" cy="4514286"/>
          </a:xfrm>
        </p:spPr>
      </p:pic>
    </p:spTree>
    <p:extLst>
      <p:ext uri="{BB962C8B-B14F-4D97-AF65-F5344CB8AC3E}">
        <p14:creationId xmlns:p14="http://schemas.microsoft.com/office/powerpoint/2010/main" val="181580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 again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46" y="1600200"/>
            <a:ext cx="7025508" cy="4525963"/>
          </a:xfrm>
        </p:spPr>
      </p:pic>
      <p:sp>
        <p:nvSpPr>
          <p:cNvPr id="3" name="TextBox 2"/>
          <p:cNvSpPr txBox="1"/>
          <p:nvPr/>
        </p:nvSpPr>
        <p:spPr>
          <a:xfrm>
            <a:off x="2339752" y="652534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每次顶点更新的值是前一顶点加上边值和的最小值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16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more?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6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recap</a:t>
            </a:r>
            <a:r>
              <a:rPr lang="en-GB" altLang="zh-CN" dirty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589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more?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Okapi </a:t>
            </a:r>
            <a:r>
              <a:rPr lang="en-US" altLang="zh-CN" b="1" dirty="0" smtClean="0">
                <a:solidFill>
                  <a:srgbClr val="00B0F0"/>
                </a:solidFill>
              </a:rPr>
              <a:t>ML</a:t>
            </a:r>
          </a:p>
          <a:p>
            <a:r>
              <a:rPr lang="en-US" altLang="zh-CN" dirty="0" smtClean="0"/>
              <a:t>The first advanced machine learning toolkit for </a:t>
            </a:r>
            <a:r>
              <a:rPr lang="en-US" altLang="zh-CN" dirty="0" err="1" smtClean="0"/>
              <a:t>Giraph</a:t>
            </a:r>
            <a:endParaRPr lang="en-US" altLang="zh-CN" dirty="0" smtClean="0"/>
          </a:p>
          <a:p>
            <a:r>
              <a:rPr lang="en-US" altLang="zh-CN" dirty="0" smtClean="0"/>
              <a:t>Available as open source </a:t>
            </a:r>
          </a:p>
          <a:p>
            <a:r>
              <a:rPr lang="en-US" altLang="zh-CN" dirty="0" smtClean="0"/>
              <a:t>Code available at: 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github.com/grafos-ml-okapi</a:t>
            </a:r>
          </a:p>
          <a:p>
            <a:r>
              <a:rPr lang="en-US" altLang="zh-CN" dirty="0"/>
              <a:t>Documentation</a:t>
            </a:r>
            <a:r>
              <a:rPr lang="en-US" altLang="zh-CN" dirty="0" smtClean="0"/>
              <a:t>:</a:t>
            </a:r>
            <a:r>
              <a:rPr lang="en-US" altLang="zh-CN" dirty="0"/>
              <a:t> http://</a:t>
            </a:r>
            <a:r>
              <a:rPr lang="en-US" altLang="zh-CN" dirty="0" smtClean="0"/>
              <a:t>grafos.ml/okapi.html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0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Okapi </a:t>
            </a:r>
            <a:r>
              <a:rPr lang="en-US" altLang="zh-CN" dirty="0" smtClean="0"/>
              <a:t>library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" y="1600200"/>
            <a:ext cx="7820659" cy="4525963"/>
          </a:xfrm>
        </p:spPr>
      </p:pic>
    </p:spTree>
    <p:extLst>
      <p:ext uri="{BB962C8B-B14F-4D97-AF65-F5344CB8AC3E}">
        <p14:creationId xmlns:p14="http://schemas.microsoft.com/office/powerpoint/2010/main" val="268485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See also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giraph.apache.org</a:t>
            </a:r>
          </a:p>
          <a:p>
            <a:r>
              <a:rPr lang="en-US" altLang="zh-CN" dirty="0" err="1" smtClean="0"/>
              <a:t>Pregel</a:t>
            </a:r>
            <a:r>
              <a:rPr lang="en-US" altLang="zh-CN" dirty="0"/>
              <a:t>: A System for </a:t>
            </a:r>
            <a:r>
              <a:rPr lang="en-US" altLang="zh-CN" dirty="0" err="1"/>
              <a:t>Larg</a:t>
            </a:r>
            <a:r>
              <a:rPr lang="en-US" altLang="zh-CN" dirty="0"/>
              <a:t> e-Scale Graph </a:t>
            </a:r>
            <a:r>
              <a:rPr lang="en-US" altLang="zh-CN" dirty="0" smtClean="0"/>
              <a:t>Processing</a:t>
            </a:r>
          </a:p>
          <a:p>
            <a:r>
              <a:rPr lang="en-US" altLang="zh-CN" dirty="0"/>
              <a:t>Claudio </a:t>
            </a:r>
            <a:r>
              <a:rPr lang="en-US" altLang="zh-CN" dirty="0" err="1"/>
              <a:t>Martella</a:t>
            </a:r>
            <a:r>
              <a:rPr lang="en-US" altLang="zh-CN" dirty="0"/>
              <a:t>: “Apache </a:t>
            </a:r>
            <a:r>
              <a:rPr lang="en-US" altLang="zh-CN" dirty="0" err="1"/>
              <a:t>Giraph</a:t>
            </a:r>
            <a:r>
              <a:rPr lang="en-US" altLang="zh-CN" dirty="0"/>
              <a:t>: </a:t>
            </a:r>
            <a:r>
              <a:rPr lang="en-US" altLang="zh-CN" dirty="0" smtClean="0"/>
              <a:t>Distributed Graph </a:t>
            </a:r>
            <a:r>
              <a:rPr lang="en-US" altLang="zh-CN" dirty="0"/>
              <a:t>Processing in the </a:t>
            </a:r>
            <a:r>
              <a:rPr lang="en-US" altLang="zh-CN" dirty="0" smtClean="0"/>
              <a:t>Cloud” http</a:t>
            </a:r>
            <a:r>
              <a:rPr lang="en-US" altLang="zh-CN" dirty="0"/>
              <a:t>://prezi.com/9ake_klzwrga/apache-giraph-distributed-graphprocessing-in-the-cloud</a:t>
            </a:r>
            <a:r>
              <a:rPr lang="en-US" altLang="zh-CN" dirty="0" smtClean="0"/>
              <a:t>/</a:t>
            </a:r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cwiki.apache.org/confluence/display/GIRAPH/Shortest+Paths+Example</a:t>
            </a:r>
          </a:p>
          <a:p>
            <a:r>
              <a:rPr lang="en-US" altLang="zh-CN" dirty="0"/>
              <a:t>http://</a:t>
            </a:r>
            <a:r>
              <a:rPr lang="en-US" altLang="zh-CN" dirty="0" smtClean="0"/>
              <a:t>googleresearch.blogspot.com/2009/06/large-scale-graph-computing-atgoogle.html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5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Graph recap</a:t>
            </a:r>
            <a:r>
              <a:rPr lang="en-GB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graph</a:t>
            </a:r>
            <a:r>
              <a:rPr lang="en-US" altLang="zh-CN" dirty="0"/>
              <a:t>: abstract representation of a set of </a:t>
            </a:r>
            <a:r>
              <a:rPr lang="en-US" altLang="zh-CN" dirty="0" smtClean="0"/>
              <a:t>objects(</a:t>
            </a:r>
            <a:r>
              <a:rPr lang="en-US" altLang="zh-CN" b="1" dirty="0" smtClean="0"/>
              <a:t>vertices</a:t>
            </a:r>
            <a:r>
              <a:rPr lang="en-US" altLang="zh-CN" dirty="0"/>
              <a:t>), where some pairs of these objects </a:t>
            </a:r>
            <a:r>
              <a:rPr lang="en-US" altLang="zh-CN" dirty="0" smtClean="0"/>
              <a:t>are connected </a:t>
            </a:r>
            <a:r>
              <a:rPr lang="en-US" altLang="zh-CN" dirty="0"/>
              <a:t>by links (</a:t>
            </a:r>
            <a:r>
              <a:rPr lang="en-US" altLang="zh-CN" b="1" dirty="0"/>
              <a:t>edges</a:t>
            </a:r>
            <a:r>
              <a:rPr lang="en-US" altLang="zh-CN" dirty="0"/>
              <a:t>), which can be directed </a:t>
            </a:r>
            <a:r>
              <a:rPr lang="en-US" altLang="zh-CN" dirty="0" smtClean="0"/>
              <a:t>or </a:t>
            </a:r>
            <a:r>
              <a:rPr lang="en-US" altLang="zh-CN" dirty="0" smtClean="0"/>
              <a:t>undirected</a:t>
            </a:r>
          </a:p>
          <a:p>
            <a:r>
              <a:rPr lang="zh-CN" altLang="en-US" dirty="0" smtClean="0"/>
              <a:t>图是对抽象事物的表示方法，用点来代替实物，点与点之间的边（有向或者无向）表示之间的关系。</a:t>
            </a:r>
            <a:endParaRPr lang="en-US" altLang="zh-CN" dirty="0" smtClean="0"/>
          </a:p>
          <a:p>
            <a:r>
              <a:rPr lang="en-US" altLang="zh-CN" dirty="0"/>
              <a:t>Graphs can be used to model arbitrary things like</a:t>
            </a:r>
            <a:br>
              <a:rPr lang="en-US" altLang="zh-CN" dirty="0"/>
            </a:br>
            <a:r>
              <a:rPr lang="en-US" altLang="zh-CN" dirty="0"/>
              <a:t>road networks, social networks, flows of goods, etc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图可以用来表示道路网络，社交网络，货物流等。</a:t>
            </a:r>
            <a:endParaRPr lang="en-US" altLang="zh-CN" dirty="0" smtClean="0"/>
          </a:p>
          <a:p>
            <a:r>
              <a:rPr lang="en-US" altLang="zh-CN" dirty="0"/>
              <a:t>Majority of graph </a:t>
            </a:r>
            <a:r>
              <a:rPr lang="en-US" altLang="zh-CN" dirty="0" smtClean="0"/>
              <a:t>algorithms are </a:t>
            </a:r>
            <a:r>
              <a:rPr lang="en-US" altLang="zh-CN" dirty="0"/>
              <a:t>iterative and </a:t>
            </a:r>
            <a:r>
              <a:rPr lang="en-US" altLang="zh-CN" dirty="0" smtClean="0"/>
              <a:t>traverse the </a:t>
            </a:r>
            <a:r>
              <a:rPr lang="en-US" altLang="zh-CN" dirty="0"/>
              <a:t>graph in some way</a:t>
            </a:r>
            <a:br>
              <a:rPr lang="en-US" altLang="zh-CN" dirty="0"/>
            </a:br>
            <a:r>
              <a:rPr lang="zh-CN" altLang="en-US" dirty="0" smtClean="0"/>
              <a:t>大部分图的算法是以迭代或者某种方式遍历整个图的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25144"/>
            <a:ext cx="2543562" cy="19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Real world graphs are really large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b="1" dirty="0"/>
              <a:t>World Wide Web </a:t>
            </a:r>
            <a:r>
              <a:rPr lang="en-US" altLang="zh-CN" dirty="0"/>
              <a:t>has </a:t>
            </a:r>
            <a:r>
              <a:rPr lang="en-US" altLang="zh-CN" b="1" dirty="0"/>
              <a:t>several billion pages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b="1" dirty="0"/>
              <a:t>several billion </a:t>
            </a:r>
            <a:r>
              <a:rPr lang="en-US" altLang="zh-CN" b="1" dirty="0" smtClean="0"/>
              <a:t>links</a:t>
            </a:r>
          </a:p>
          <a:p>
            <a:r>
              <a:rPr lang="en-US" altLang="zh-CN" b="1" dirty="0"/>
              <a:t>Facebook</a:t>
            </a:r>
            <a:r>
              <a:rPr lang="en-US" altLang="zh-CN" dirty="0"/>
              <a:t>‘s social graph had more than </a:t>
            </a:r>
            <a:r>
              <a:rPr lang="en-US" altLang="zh-CN" b="1" dirty="0"/>
              <a:t>700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million users </a:t>
            </a:r>
            <a:r>
              <a:rPr lang="en-US" altLang="zh-CN" dirty="0"/>
              <a:t>and more </a:t>
            </a:r>
            <a:r>
              <a:rPr lang="en-US" altLang="zh-CN" b="1" dirty="0"/>
              <a:t>than 68 billion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friendships </a:t>
            </a:r>
            <a:r>
              <a:rPr lang="en-US" altLang="zh-CN" dirty="0"/>
              <a:t>in </a:t>
            </a:r>
            <a:r>
              <a:rPr lang="en-US" altLang="zh-CN" dirty="0" smtClean="0"/>
              <a:t>2011</a:t>
            </a:r>
            <a:endParaRPr lang="en-US" altLang="zh-CN" dirty="0"/>
          </a:p>
          <a:p>
            <a:r>
              <a:rPr lang="en-US" altLang="zh-CN" b="1" dirty="0"/>
              <a:t>twitter</a:t>
            </a:r>
            <a:r>
              <a:rPr lang="en-US" altLang="zh-CN" dirty="0"/>
              <a:t>‘s social graph has </a:t>
            </a:r>
            <a:r>
              <a:rPr lang="en-US" altLang="zh-CN" b="1" dirty="0"/>
              <a:t>billions of follower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smtClean="0"/>
              <a:t>relationships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56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not use </a:t>
            </a:r>
            <a:r>
              <a:rPr lang="en-US" altLang="zh-CN" dirty="0" err="1"/>
              <a:t>MapReduce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Example: </a:t>
            </a:r>
            <a:r>
              <a:rPr lang="en-US" altLang="zh-CN" sz="2800" b="1" dirty="0"/>
              <a:t>PageRank</a:t>
            </a:r>
            <a:r>
              <a:rPr lang="en-US" altLang="zh-CN" sz="2800" dirty="0"/>
              <a:t>, Google‘s famous algorithm </a:t>
            </a:r>
            <a:r>
              <a:rPr lang="en-US" altLang="zh-CN" sz="2800" dirty="0" smtClean="0"/>
              <a:t>for measuring </a:t>
            </a:r>
            <a:r>
              <a:rPr lang="en-US" altLang="zh-CN" sz="2800" dirty="0"/>
              <a:t>the authority of a webpage based on </a:t>
            </a:r>
            <a:r>
              <a:rPr lang="en-US" altLang="zh-CN" sz="2800" dirty="0" smtClean="0"/>
              <a:t>the underlying </a:t>
            </a:r>
            <a:r>
              <a:rPr lang="en-US" altLang="zh-CN" sz="2800" dirty="0"/>
              <a:t>network of </a:t>
            </a:r>
            <a:r>
              <a:rPr lang="en-US" altLang="zh-CN" sz="2800" dirty="0" smtClean="0"/>
              <a:t>hyperlinks</a:t>
            </a:r>
          </a:p>
          <a:p>
            <a:r>
              <a:rPr lang="en-US" altLang="zh-CN" sz="2800" dirty="0"/>
              <a:t>defined </a:t>
            </a:r>
            <a:r>
              <a:rPr lang="en-US" altLang="zh-CN" sz="2800" b="1" dirty="0"/>
              <a:t>recursively</a:t>
            </a:r>
            <a:r>
              <a:rPr lang="en-US" altLang="zh-CN" sz="2800" dirty="0"/>
              <a:t>: each vertex distributes its</a:t>
            </a:r>
            <a:br>
              <a:rPr lang="en-US" altLang="zh-CN" sz="2800" dirty="0"/>
            </a:br>
            <a:r>
              <a:rPr lang="en-US" altLang="zh-CN" sz="2800" dirty="0"/>
              <a:t>authority to its neighbors in equal proportions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8247620" cy="2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Textbook approach to</a:t>
            </a:r>
            <a:br>
              <a:rPr lang="en-US" altLang="zh-CN" dirty="0"/>
            </a:br>
            <a:r>
              <a:rPr lang="en-US" altLang="zh-CN" dirty="0"/>
              <a:t>PageRank in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PageRank p is the </a:t>
            </a:r>
            <a:r>
              <a:rPr lang="en-US" altLang="zh-CN" sz="2400" b="1" dirty="0"/>
              <a:t>principal eigenvector </a:t>
            </a:r>
            <a:r>
              <a:rPr lang="en-US" altLang="zh-CN" sz="2400" dirty="0"/>
              <a:t>of the Markov </a:t>
            </a:r>
            <a:r>
              <a:rPr lang="en-US" altLang="zh-CN" sz="2400" dirty="0" smtClean="0"/>
              <a:t>matrix M </a:t>
            </a:r>
            <a:r>
              <a:rPr lang="en-US" altLang="zh-CN" sz="2400" dirty="0"/>
              <a:t>defined by the </a:t>
            </a:r>
            <a:r>
              <a:rPr lang="en-US" altLang="zh-CN" sz="2400" b="1" dirty="0"/>
              <a:t>transition probabilities between web </a:t>
            </a:r>
            <a:r>
              <a:rPr lang="en-US" altLang="zh-CN" sz="2400" b="1" dirty="0" smtClean="0"/>
              <a:t>pages</a:t>
            </a:r>
          </a:p>
          <a:p>
            <a:r>
              <a:rPr lang="en-US" altLang="zh-CN" sz="2400" dirty="0"/>
              <a:t>it can be obtained by iteratively multiplying an </a:t>
            </a:r>
            <a:r>
              <a:rPr lang="en-US" altLang="zh-CN" sz="2400" dirty="0" smtClean="0"/>
              <a:t>initial PageRank </a:t>
            </a:r>
            <a:r>
              <a:rPr lang="en-US" altLang="zh-CN" sz="2400" dirty="0"/>
              <a:t>vector by M (</a:t>
            </a:r>
            <a:r>
              <a:rPr lang="en-US" altLang="zh-CN" sz="2400" b="1" dirty="0"/>
              <a:t>power iteration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9" y="3512450"/>
            <a:ext cx="8600001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Drawbacks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/>
              <a:t>Not intuitive</a:t>
            </a:r>
            <a:r>
              <a:rPr lang="en-US" altLang="zh-CN" dirty="0"/>
              <a:t>: only crazy </a:t>
            </a:r>
            <a:r>
              <a:rPr lang="en-US" altLang="zh-CN" dirty="0" smtClean="0"/>
              <a:t>scientists think </a:t>
            </a:r>
            <a:r>
              <a:rPr lang="en-US" altLang="zh-CN" dirty="0"/>
              <a:t>in matrices and </a:t>
            </a:r>
            <a:r>
              <a:rPr lang="en-US" altLang="zh-CN" dirty="0" smtClean="0"/>
              <a:t>eigenvectors</a:t>
            </a:r>
          </a:p>
          <a:p>
            <a:r>
              <a:rPr lang="en-US" altLang="zh-CN" b="1" dirty="0" smtClean="0"/>
              <a:t>Unnecessarily </a:t>
            </a:r>
            <a:r>
              <a:rPr lang="en-US" altLang="zh-CN" b="1" dirty="0"/>
              <a:t>slow</a:t>
            </a:r>
            <a:r>
              <a:rPr lang="en-US" altLang="zh-CN" dirty="0"/>
              <a:t>: Each iteration is </a:t>
            </a:r>
            <a:r>
              <a:rPr lang="en-US" altLang="zh-CN" dirty="0" smtClean="0"/>
              <a:t>scheduled as </a:t>
            </a:r>
            <a:r>
              <a:rPr lang="en-US" altLang="zh-CN" dirty="0"/>
              <a:t>separate </a:t>
            </a:r>
            <a:r>
              <a:rPr lang="en-US" altLang="zh-CN" dirty="0" err="1"/>
              <a:t>MapReduce</a:t>
            </a:r>
            <a:r>
              <a:rPr lang="en-US" altLang="zh-CN" dirty="0"/>
              <a:t> job with lots of overhead</a:t>
            </a:r>
            <a:br>
              <a:rPr lang="en-US" altLang="zh-CN" dirty="0"/>
            </a:br>
            <a:r>
              <a:rPr lang="en-US" altLang="zh-CN" dirty="0"/>
              <a:t>– the graph structure is read from disk</a:t>
            </a:r>
            <a:br>
              <a:rPr lang="en-US" altLang="zh-CN" dirty="0"/>
            </a:br>
            <a:r>
              <a:rPr lang="en-US" altLang="zh-CN" dirty="0"/>
              <a:t>– the map output is spilled to disk</a:t>
            </a:r>
            <a:br>
              <a:rPr lang="en-US" altLang="zh-CN" dirty="0"/>
            </a:br>
            <a:r>
              <a:rPr lang="en-US" altLang="zh-CN" dirty="0"/>
              <a:t>– the intermediary result is written to </a:t>
            </a:r>
            <a:r>
              <a:rPr lang="en-US" altLang="zh-CN" dirty="0" smtClean="0"/>
              <a:t>HDFS</a:t>
            </a:r>
          </a:p>
          <a:p>
            <a:r>
              <a:rPr lang="en-US" altLang="zh-CN" b="1" dirty="0" smtClean="0"/>
              <a:t>Hard </a:t>
            </a:r>
            <a:r>
              <a:rPr lang="en-US" altLang="zh-CN" b="1" dirty="0"/>
              <a:t>to implement</a:t>
            </a:r>
            <a:r>
              <a:rPr lang="en-US" altLang="zh-CN" dirty="0"/>
              <a:t>: a join has to be </a:t>
            </a:r>
            <a:r>
              <a:rPr lang="en-US" altLang="zh-CN" dirty="0" smtClean="0"/>
              <a:t>implemented by </a:t>
            </a:r>
            <a:r>
              <a:rPr lang="en-US" altLang="zh-CN" dirty="0"/>
              <a:t>hand, lots of work, best strategy is </a:t>
            </a:r>
            <a:r>
              <a:rPr lang="en-US" altLang="zh-CN" dirty="0" smtClean="0"/>
              <a:t>data dependent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66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</a:t>
            </a:r>
            <a:r>
              <a:rPr lang="en-US" altLang="zh-CN" dirty="0" err="1"/>
              <a:t>Pregel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8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625</Words>
  <Application>Microsoft Office PowerPoint</Application>
  <PresentationFormat>全屏显示(4:3)</PresentationFormat>
  <Paragraphs>107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Introducing Apache Giraph for Large Scale Graph Processing </vt:lpstr>
      <vt:lpstr>outline</vt:lpstr>
      <vt:lpstr>Graph recap </vt:lpstr>
      <vt:lpstr>Graph recap </vt:lpstr>
      <vt:lpstr>Real world graphs are really large!</vt:lpstr>
      <vt:lpstr>Why not use MapReduce/Hadoop?</vt:lpstr>
      <vt:lpstr>Textbook approach to PageRank in MapReduce</vt:lpstr>
      <vt:lpstr>Drawbacks</vt:lpstr>
      <vt:lpstr>Google Pregel</vt:lpstr>
      <vt:lpstr>Google Pregel</vt:lpstr>
      <vt:lpstr>Bulk Synchronous Parallel (BSP)</vt:lpstr>
      <vt:lpstr>Vertex-centric BSP（以节点为中心的BSP）</vt:lpstr>
      <vt:lpstr>Master-slave architecture</vt:lpstr>
      <vt:lpstr>PageRank in Pregel</vt:lpstr>
      <vt:lpstr>PageRank toy example</vt:lpstr>
      <vt:lpstr>Cool, where can I download it?</vt:lpstr>
      <vt:lpstr>What is Apache Giraph?</vt:lpstr>
      <vt:lpstr>What is Apache Giraph?</vt:lpstr>
      <vt:lpstr>Giraph – What is it ?</vt:lpstr>
      <vt:lpstr>Setting Up安装</vt:lpstr>
      <vt:lpstr>PowerPoint 演示文稿</vt:lpstr>
      <vt:lpstr>How does it work ?</vt:lpstr>
      <vt:lpstr>“Thinking like a vertex”</vt:lpstr>
      <vt:lpstr>Shortest Paths</vt:lpstr>
      <vt:lpstr>Receive messages a Update value a Send messages 接收到更改值的信息，更改发出的信息</vt:lpstr>
      <vt:lpstr>Global Synchronization</vt:lpstr>
      <vt:lpstr>And again</vt:lpstr>
      <vt:lpstr>And again</vt:lpstr>
      <vt:lpstr>What’s more?</vt:lpstr>
      <vt:lpstr>What’s more?</vt:lpstr>
      <vt:lpstr>The Okapi library</vt:lpstr>
      <vt:lpstr>See also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Sherry</dc:creator>
  <cp:lastModifiedBy>Stefanie77</cp:lastModifiedBy>
  <cp:revision>131</cp:revision>
  <dcterms:created xsi:type="dcterms:W3CDTF">2015-04-23T04:07:23Z</dcterms:created>
  <dcterms:modified xsi:type="dcterms:W3CDTF">2015-04-23T12:53:10Z</dcterms:modified>
</cp:coreProperties>
</file>