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4"/>
    <p:sldMasterId id="2147483667" r:id="rId5"/>
    <p:sldMasterId id="2147483669" r:id="rId6"/>
  </p:sldMasterIdLst>
  <p:notesMasterIdLst>
    <p:notesMasterId r:id="rId14"/>
  </p:notesMasterIdLst>
  <p:handoutMasterIdLst>
    <p:handoutMasterId r:id="rId15"/>
  </p:handoutMasterIdLst>
  <p:sldIdLst>
    <p:sldId id="271" r:id="rId7"/>
    <p:sldId id="576" r:id="rId8"/>
    <p:sldId id="655" r:id="rId9"/>
    <p:sldId id="657" r:id="rId10"/>
    <p:sldId id="577" r:id="rId11"/>
    <p:sldId id="656" r:id="rId12"/>
    <p:sldId id="658" r:id="rId13"/>
  </p:sldIdLst>
  <p:sldSz cx="9144000" cy="6858000" type="screen4x3"/>
  <p:notesSz cx="6858000" cy="9144000"/>
  <p:embeddedFontLst>
    <p:embeddedFont>
      <p:font typeface="Myriad Pro" panose="020B050303040302020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0D5BE-7CB3-E00A-CCD5-003D7D50082D}" v="5" dt="2023-10-13T16:42:59.299"/>
    <p1510:client id="{1BEC8A01-69C4-2374-FD22-DF0E590FA0AC}" v="144" dt="2023-10-12T16:32:38.389"/>
    <p1510:client id="{B5252005-1A80-42FD-97FA-3F07032DD967}" v="13" dt="2023-03-23T19:19:06.435"/>
    <p1510:client id="{E22810CE-6ADA-5BA1-FD71-829CA9D64CCD}" v="1" dt="2023-10-11T17:52:59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235" autoAdjust="0"/>
  </p:normalViewPr>
  <p:slideViewPr>
    <p:cSldViewPr>
      <p:cViewPr varScale="1">
        <p:scale>
          <a:sx n="64" d="100"/>
          <a:sy n="64" d="100"/>
        </p:scale>
        <p:origin x="1356" y="3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42900" y="6347529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MSDA 652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67025" y="6347529"/>
            <a:ext cx="3028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Prof. John Pendergrass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67025" y="6347529"/>
            <a:ext cx="3028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Prof. John Pendergrass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2900" y="6347529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OMIS 652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32775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2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  <p:sldLayoutId id="2147483672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4136419-44BF-4031-9F16-4DB73CE7D66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81000"/>
            <a:ext cx="508958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A30385-7960-4D0E-A049-40EFB3F7FFC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81000"/>
            <a:ext cx="508958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1219200"/>
          </a:xfrm>
        </p:spPr>
        <p:txBody>
          <a:bodyPr/>
          <a:lstStyle/>
          <a:p>
            <a:r>
              <a:rPr lang="en-US" dirty="0" err="1"/>
              <a:t>TechCo</a:t>
            </a:r>
            <a:r>
              <a:rPr lang="en-US" dirty="0"/>
              <a:t>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MSDA 652</a:t>
            </a:r>
            <a:br>
              <a:rPr lang="en-US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Techo</a:t>
            </a:r>
            <a:r>
              <a:rPr lang="en-IN" dirty="0"/>
              <a:t>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4921"/>
            <a:ext cx="8232775" cy="347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6995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  <a:cs typeface="Arial"/>
              </a:rPr>
              <a:t>TechCo is a technology company that specializes in manufacturing and selling electronic products. As part of our efforts to streamline operations and enhance data management, we are embarking on the development of a comprehensive database system. This system will be designed to support various aspects of our business, including departments, employees, customers, suppliers, products, sales orders</a:t>
            </a:r>
            <a:r>
              <a:rPr lang="en-US" sz="2800" dirty="0">
                <a:solidFill>
                  <a:srgbClr val="000000"/>
                </a:solidFill>
                <a:latin typeface="system-ui"/>
                <a:cs typeface="Arial"/>
              </a:rPr>
              <a:t> and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  <a:cs typeface="Arial"/>
              </a:rPr>
              <a:t>payments</a:t>
            </a:r>
            <a:r>
              <a:rPr lang="en-US" sz="2800" dirty="0">
                <a:solidFill>
                  <a:srgbClr val="000000"/>
                </a:solidFill>
                <a:latin typeface="system-ui"/>
                <a:cs typeface="Arial"/>
              </a:rPr>
              <a:t>.</a:t>
            </a:r>
            <a:endParaRPr lang="en-I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2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D400EF-40FD-2A7F-A93C-0327D7E9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 – Physical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32775" cy="49228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44195" lvl="0" indent="-457200">
              <a:buFont typeface="+mj-lt"/>
              <a:buAutoNum type="arabicPeriod"/>
            </a:pPr>
            <a:r>
              <a:rPr lang="en-US" dirty="0"/>
              <a:t>Create the ERD with entity name and attributes for each entity in 3NF. Include in model:</a:t>
            </a:r>
            <a:endParaRPr lang="en-US"/>
          </a:p>
          <a:p>
            <a:pPr marL="944245" lvl="1" indent="-457200"/>
            <a:r>
              <a:rPr lang="en-US" dirty="0"/>
              <a:t>Primary Key</a:t>
            </a:r>
          </a:p>
          <a:p>
            <a:pPr marL="944245" lvl="1" indent="-457200"/>
            <a:r>
              <a:rPr lang="en-US" dirty="0"/>
              <a:t>Foreign Key</a:t>
            </a:r>
          </a:p>
          <a:p>
            <a:pPr marL="944245" lvl="1" indent="-457200"/>
            <a:r>
              <a:rPr lang="en-US" dirty="0"/>
              <a:t>Crow foot notation</a:t>
            </a:r>
          </a:p>
          <a:p>
            <a:pPr marL="544195" indent="-457200">
              <a:buFont typeface="+mj-lt"/>
              <a:buAutoNum type="arabicPeriod"/>
            </a:pPr>
            <a:r>
              <a:rPr lang="en-IN" dirty="0">
                <a:cs typeface="Arial"/>
              </a:rPr>
              <a:t>Produce Physical Database in MS SQL Server under the Database with your Zid id (Create tables in model)</a:t>
            </a:r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Populate tables with data (Each table should have at least </a:t>
            </a:r>
            <a:r>
              <a:rPr lang="en-US" dirty="0">
                <a:ea typeface="Calibri" panose="020F0502020204030204" pitchFamily="34" charset="0"/>
                <a:cs typeface="Arial"/>
              </a:rPr>
              <a:t>7</a:t>
            </a: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 records)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ea typeface="Calibri" panose="020F0502020204030204" pitchFamily="34" charset="0"/>
              </a:rPr>
              <a:t>Create 7 original SQL queries to analyze all data</a:t>
            </a:r>
            <a:endParaRPr lang="en-US" dirty="0">
              <a:ea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</a:rPr>
              <a:t>Use joins, subqueries, and/or aggregate functions</a:t>
            </a:r>
          </a:p>
          <a:p>
            <a:pPr lvl="2" indent="-342900">
              <a:lnSpc>
                <a:spcPct val="107000"/>
              </a:lnSpc>
              <a:spcBef>
                <a:spcPts val="0"/>
              </a:spcBef>
            </a:pPr>
            <a:r>
              <a:rPr lang="en-US" i="1" dirty="0">
                <a:ea typeface="Calibri" panose="020F0502020204030204" pitchFamily="34" charset="0"/>
              </a:rPr>
              <a:t>‘Select * from customer’ </a:t>
            </a:r>
            <a:r>
              <a:rPr lang="en-US" dirty="0">
                <a:ea typeface="Calibri" panose="020F0502020204030204" pitchFamily="34" charset="0"/>
              </a:rPr>
              <a:t>does not count!!!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Display the results in </a:t>
            </a:r>
            <a:r>
              <a:rPr lang="en-US" dirty="0">
                <a:ea typeface="Calibri" panose="020F0502020204030204" pitchFamily="34" charset="0"/>
                <a:cs typeface="Arial"/>
              </a:rPr>
              <a:t>a human readable format and include in your </a:t>
            </a:r>
            <a:r>
              <a:rPr lang="en-US" dirty="0" err="1">
                <a:ea typeface="Calibri" panose="020F0502020204030204" pitchFamily="34" charset="0"/>
                <a:cs typeface="Arial"/>
              </a:rPr>
              <a:t>Powerpoint</a:t>
            </a:r>
            <a:endParaRPr lang="en-US" dirty="0" err="1">
              <a:ea typeface="Calibri" panose="020F0502020204030204" pitchFamily="34" charset="0"/>
            </a:endParaRPr>
          </a:p>
          <a:p>
            <a:pPr lvl="2" indent="-34290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a typeface="Calibri" panose="020F0502020204030204" pitchFamily="34" charset="0"/>
              </a:rPr>
              <a:t>Column choice, ordering should be considered</a:t>
            </a:r>
          </a:p>
          <a:p>
            <a:pPr marL="544195" indent="-457200"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544195" indent="-457200"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544195" indent="-457200">
              <a:buFont typeface="+mj-lt"/>
              <a:buAutoNum type="arabicPeriod"/>
            </a:pPr>
            <a:endParaRPr lang="en-IN" dirty="0"/>
          </a:p>
          <a:p>
            <a:pPr marL="8699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93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D400EF-40FD-2A7F-A93C-0327D7E9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submitted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32775" cy="49228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44195" lvl="0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.ppt with title page including your name, </a:t>
            </a:r>
            <a:r>
              <a:rPr lang="en-US" dirty="0" err="1">
                <a:ea typeface="Calibri" panose="020F0502020204030204" pitchFamily="34" charset="0"/>
              </a:rPr>
              <a:t>zid</a:t>
            </a:r>
            <a:r>
              <a:rPr lang="en-US" dirty="0">
                <a:ea typeface="Calibri" panose="020F0502020204030204" pitchFamily="34" charset="0"/>
              </a:rPr>
              <a:t> and name of company you designed for</a:t>
            </a:r>
            <a:endParaRPr lang="en-US"/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An ERD with all details on slide 3.   I would suggest you use Visio but are free to use any tool you feel comfortable with.  ERD should be copied or imported as a picture in the .ppt</a:t>
            </a:r>
          </a:p>
          <a:p>
            <a:pPr marL="544195" lvl="0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List of SQL statement with business description of what the SQL is looking to do. (SQL must run and return data)</a:t>
            </a:r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5-10 minute video to explain your data model.  You do not have to be on camera.   Looking to “defend/explain” your 3nf model.  You can use stream from Office 360 but free to use any app to record.   You are limited to 15 minutes per video in stream.</a:t>
            </a:r>
          </a:p>
          <a:p>
            <a:pPr marL="544195" lvl="0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List of any assumptions you may have made based on the requirements given.</a:t>
            </a:r>
          </a:p>
          <a:p>
            <a:pPr marL="544195" indent="-457200"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544195" indent="-457200"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544195" indent="-457200">
              <a:buFont typeface="+mj-lt"/>
              <a:buAutoNum type="arabicPeriod"/>
            </a:pPr>
            <a:endParaRPr lang="en-IN" dirty="0"/>
          </a:p>
          <a:p>
            <a:pPr marL="8699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Summary of Business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F7BE4-482F-9603-1042-FB37BCC70C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1. Department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TechCo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has multiple departments that operate in different locations. Each department has a unique identifier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DepartmentID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), a name, and a location.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2. Employee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Within each department, employees play a crucial role. Each employee is identified by 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EmployeeID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and possesses personal details such as first name, last name, email, phone number, and salary. They are also associated with the department they work in.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3. Customer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Our customers are vital to our business. Each customer has a unique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CustomerID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and provides us with their personal information, including first name, last name, email address, and phone number. Customers place orders and make payments.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4. Supplier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Our suppliers are essential partners. Each supplier is identified by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SupplierID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and provides us with company information, including the company name, contact name, email address, and phone number. Suppliers are responsible for delivering the products we sell.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Summary of Business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F7BE4-482F-9603-1042-FB37BCC70C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5. Product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Our products are diverse and make up our core offerings. Each product has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ProductID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, a name, a detailed description, a price, and information about its stock quantity. Products are categorized into various product categories.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6. Product Category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Products are organized into distinct categories. Each category has a unique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CategoryID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and a name. Products belong to one product category.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7. Sales 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Customer orders are tracked through sales orders. Each sales order is assigned 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OrderID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, records the order date, and calculates the total order amount. Sales orders contain multiple order lines.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8. Order Line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Each sales order comprises several order lines, each representing a product and its quantity. Order lines have unique identifiers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OrderLineID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) and store information about the quantity and line total. Each order line includes one product.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9. Payment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Customers make payments for their orders. Each payment is identified by 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stem-ui"/>
              </a:rPr>
              <a:t>PaymentID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, includes a payment date, and specifies the payment amount. Payments are made by customers.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87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D400EF-40FD-2A7F-A93C-0327D7E9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32775" cy="49228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44195" lvl="0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Doing the minimum will not be “A” quality.  </a:t>
            </a:r>
            <a:endParaRPr lang="en-US"/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ERD diagram (Entity, attributes, PK and FK Relationships, crow foot notation)  50 points</a:t>
            </a:r>
          </a:p>
          <a:p>
            <a:pPr marL="544195" lvl="0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</a:rPr>
              <a:t>Physical design( Tables created with correct columns and PK/FK applied) -  50 points</a:t>
            </a:r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Records inserted into tables that can be joined(linked) -  40 points</a:t>
            </a:r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SQL </a:t>
            </a:r>
            <a:r>
              <a:rPr lang="en-US" dirty="0" err="1">
                <a:ea typeface="Calibri" panose="020F0502020204030204" pitchFamily="34" charset="0"/>
                <a:cs typeface="Arial"/>
              </a:rPr>
              <a:t>Staments</a:t>
            </a:r>
            <a:r>
              <a:rPr lang="en-US" dirty="0">
                <a:ea typeface="Calibri" panose="020F0502020204030204" pitchFamily="34" charset="0"/>
                <a:cs typeface="Arial"/>
              </a:rPr>
              <a:t> with description of what business question you are looking to answer – 30 points</a:t>
            </a:r>
          </a:p>
          <a:p>
            <a:pPr marL="544195" indent="-457200">
              <a:buFont typeface="+mj-lt"/>
              <a:buAutoNum type="arabicPeriod"/>
            </a:pPr>
            <a:r>
              <a:rPr lang="en-US" dirty="0">
                <a:ea typeface="Calibri" panose="020F0502020204030204" pitchFamily="34" charset="0"/>
                <a:cs typeface="Arial"/>
              </a:rPr>
              <a:t>Able to explain your design in video – 30 points</a:t>
            </a:r>
          </a:p>
          <a:p>
            <a:pPr marL="86995" indent="0">
              <a:buNone/>
            </a:pPr>
            <a:endParaRPr lang="en-US" dirty="0">
              <a:effectLst/>
              <a:ea typeface="Calibri" panose="020F0502020204030204" pitchFamily="34" charset="0"/>
            </a:endParaRPr>
          </a:p>
          <a:p>
            <a:pPr marL="86995" indent="0">
              <a:buNone/>
            </a:pP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Work must be independent which includes using </a:t>
            </a:r>
            <a:r>
              <a:rPr lang="en-US" dirty="0" err="1">
                <a:effectLst/>
                <a:ea typeface="Calibri" panose="020F0502020204030204" pitchFamily="34" charset="0"/>
                <a:cs typeface="Arial"/>
              </a:rPr>
              <a:t>chatgpt</a:t>
            </a: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 like sites</a:t>
            </a:r>
            <a:r>
              <a:rPr lang="en-US" dirty="0">
                <a:ea typeface="Calibri" panose="020F0502020204030204" pitchFamily="34" charset="0"/>
                <a:cs typeface="Arial"/>
              </a:rPr>
              <a:t> or working with other students (in any class).  </a:t>
            </a:r>
            <a:r>
              <a:rPr lang="en-US" dirty="0">
                <a:effectLst/>
                <a:ea typeface="Calibri" panose="020F0502020204030204" pitchFamily="34" charset="0"/>
                <a:cs typeface="Arial"/>
              </a:rPr>
              <a:t> This will result in lower scores including 0’s given.</a:t>
            </a:r>
          </a:p>
          <a:p>
            <a:pPr marL="544195" indent="-457200">
              <a:buFont typeface="+mj-lt"/>
              <a:buAutoNum type="arabicPeriod"/>
            </a:pPr>
            <a:endParaRPr lang="en-IN" dirty="0"/>
          </a:p>
          <a:p>
            <a:pPr marL="8699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783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47447CD584C4BABD61F6CA4D2080E" ma:contentTypeVersion="12" ma:contentTypeDescription="Create a new document." ma:contentTypeScope="" ma:versionID="2991898c34abd3b22664c6a0b2d608b3">
  <xsd:schema xmlns:xsd="http://www.w3.org/2001/XMLSchema" xmlns:xs="http://www.w3.org/2001/XMLSchema" xmlns:p="http://schemas.microsoft.com/office/2006/metadata/properties" xmlns:ns3="e296f852-61f6-4e31-b218-0524d0a5e41a" xmlns:ns4="be765b41-98d9-42a0-96b1-3aad715e5f86" targetNamespace="http://schemas.microsoft.com/office/2006/metadata/properties" ma:root="true" ma:fieldsID="3f07cc4fdcf84a63dc7ae85d19bfc658" ns3:_="" ns4:_="">
    <xsd:import namespace="e296f852-61f6-4e31-b218-0524d0a5e41a"/>
    <xsd:import namespace="be765b41-98d9-42a0-96b1-3aad715e5f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6f852-61f6-4e31-b218-0524d0a5e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65b41-98d9-42a0-96b1-3aad715e5f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96f852-61f6-4e31-b218-0524d0a5e41a" xsi:nil="true"/>
  </documentManagement>
</p:properties>
</file>

<file path=customXml/itemProps1.xml><?xml version="1.0" encoding="utf-8"?>
<ds:datastoreItem xmlns:ds="http://schemas.openxmlformats.org/officeDocument/2006/customXml" ds:itemID="{6B612810-4446-47CE-B665-C5F363AE3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6f852-61f6-4e31-b218-0524d0a5e41a"/>
    <ds:schemaRef ds:uri="be765b41-98d9-42a0-96b1-3aad715e5f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516003-374A-46C5-94C4-C43753C5D2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651E26-F600-4758-A027-889075D7934E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e765b41-98d9-42a0-96b1-3aad715e5f86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e296f852-61f6-4e31-b218-0524d0a5e41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</TotalTime>
  <Words>837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Myriad Pro</vt:lpstr>
      <vt:lpstr>system-ui</vt:lpstr>
      <vt:lpstr>Arial</vt:lpstr>
      <vt:lpstr>Times New Roman</vt:lpstr>
      <vt:lpstr>Calibri</vt:lpstr>
      <vt:lpstr>Segoe UI</vt:lpstr>
      <vt:lpstr>1_Office Theme</vt:lpstr>
      <vt:lpstr>1_Office Theme</vt:lpstr>
      <vt:lpstr>1_Office Theme</vt:lpstr>
      <vt:lpstr>TechCo Project</vt:lpstr>
      <vt:lpstr>Techo Business</vt:lpstr>
      <vt:lpstr>Project Requirements – Physical Design</vt:lpstr>
      <vt:lpstr>What needs to be submitted</vt:lpstr>
      <vt:lpstr>Summary of Business Requirements</vt:lpstr>
      <vt:lpstr>Summary of Business Requirements</vt:lpstr>
      <vt:lpstr>Grading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David Haynes</cp:lastModifiedBy>
  <cp:revision>165</cp:revision>
  <dcterms:created xsi:type="dcterms:W3CDTF">2010-05-18T23:17:18Z</dcterms:created>
  <dcterms:modified xsi:type="dcterms:W3CDTF">2025-04-08T18:11:32Z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0x01010051A47447CD584C4BABD61F6CA4D2080E</vt:lpwstr>
  </property>
</Properties>
</file>