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96" r:id="rId2"/>
    <p:sldId id="595" r:id="rId3"/>
    <p:sldId id="601" r:id="rId4"/>
    <p:sldId id="569" r:id="rId5"/>
    <p:sldId id="570" r:id="rId6"/>
    <p:sldId id="571" r:id="rId7"/>
    <p:sldId id="510" r:id="rId8"/>
    <p:sldId id="564" r:id="rId9"/>
    <p:sldId id="550" r:id="rId10"/>
    <p:sldId id="516" r:id="rId11"/>
    <p:sldId id="524" r:id="rId12"/>
    <p:sldId id="602" r:id="rId13"/>
    <p:sldId id="525" r:id="rId14"/>
    <p:sldId id="543" r:id="rId15"/>
    <p:sldId id="559" r:id="rId16"/>
    <p:sldId id="560" r:id="rId17"/>
    <p:sldId id="563" r:id="rId18"/>
    <p:sldId id="548" r:id="rId19"/>
    <p:sldId id="545" r:id="rId20"/>
    <p:sldId id="562" r:id="rId21"/>
    <p:sldId id="565" r:id="rId22"/>
    <p:sldId id="603" r:id="rId23"/>
    <p:sldId id="555" r:id="rId24"/>
    <p:sldId id="556" r:id="rId25"/>
    <p:sldId id="557" r:id="rId26"/>
    <p:sldId id="558" r:id="rId27"/>
    <p:sldId id="566" r:id="rId28"/>
    <p:sldId id="590" r:id="rId29"/>
    <p:sldId id="580" r:id="rId30"/>
    <p:sldId id="581" r:id="rId31"/>
    <p:sldId id="604" r:id="rId32"/>
    <p:sldId id="532" r:id="rId33"/>
    <p:sldId id="573" r:id="rId34"/>
    <p:sldId id="574" r:id="rId35"/>
    <p:sldId id="579" r:id="rId36"/>
    <p:sldId id="583" r:id="rId37"/>
    <p:sldId id="585" r:id="rId38"/>
    <p:sldId id="528" r:id="rId39"/>
    <p:sldId id="529" r:id="rId40"/>
    <p:sldId id="584" r:id="rId41"/>
    <p:sldId id="605" r:id="rId42"/>
    <p:sldId id="597" r:id="rId43"/>
    <p:sldId id="589" r:id="rId44"/>
    <p:sldId id="587" r:id="rId45"/>
    <p:sldId id="599" r:id="rId46"/>
    <p:sldId id="593" r:id="rId47"/>
    <p:sldId id="591" r:id="rId48"/>
    <p:sldId id="594" r:id="rId49"/>
    <p:sldId id="598" r:id="rId50"/>
    <p:sldId id="600" r:id="rId5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성한 (Seonghan Ryu)" initials="류(R" lastIdx="2" clrIdx="0">
    <p:extLst>
      <p:ext uri="{19B8F6BF-5375-455C-9EA6-DF929625EA0E}">
        <p15:presenceInfo xmlns:p15="http://schemas.microsoft.com/office/powerpoint/2012/main" userId="류성한 (Seonghan Ryu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  <a:srgbClr val="C61065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700" autoAdjust="0"/>
  </p:normalViewPr>
  <p:slideViewPr>
    <p:cSldViewPr snapToGrid="0">
      <p:cViewPr varScale="1">
        <p:scale>
          <a:sx n="109" d="100"/>
          <a:sy n="109" d="100"/>
        </p:scale>
        <p:origin x="1686" y="102"/>
      </p:cViewPr>
      <p:guideLst/>
    </p:cSldViewPr>
  </p:slideViewPr>
  <p:outlineViewPr>
    <p:cViewPr>
      <p:scale>
        <a:sx n="33" d="100"/>
        <a:sy n="33" d="100"/>
      </p:scale>
      <p:origin x="0" y="-340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03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7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39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2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05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85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0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98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1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82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27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2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87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73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91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33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83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31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48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3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6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4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39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6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97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82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32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15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0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796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9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99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8873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91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88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28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78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67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892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02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056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2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4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8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3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B6A2-1A99-4756-AE7C-4C781277DA51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72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7344-1A07-48C1-B141-2D3F81DF5D1C}" type="datetime1">
              <a:rPr lang="ko-KR" altLang="en-US" smtClean="0"/>
              <a:t>2019-05-09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8C2A-8D62-4D28-B305-EAA37259D382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B0EB-5C1E-49FC-97FB-07DCA89E0D1D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kartikkukreja.wordpress.com/2013/03/30/heuristic-function-for-tic-tac-to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tictactoe.org/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2974" y="893125"/>
            <a:ext cx="8358052" cy="32434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 실습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5. Adversarial Search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786" y="4522049"/>
            <a:ext cx="5388428" cy="942704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포항공과대학교 컴퓨터공학과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395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Search</a:t>
            </a:r>
            <a:r>
              <a:rPr lang="ko-KR" altLang="en-US" dirty="0"/>
              <a:t>의 요소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시작 상태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Actions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모든 </a:t>
                </a:r>
                <a:r>
                  <a:rPr lang="en-US" altLang="ko-KR" dirty="0"/>
                  <a:t>action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Succ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 취했을 때 다음 상태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IsEnd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종료 조건 만족 여부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Utility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종료 상태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에서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utility</a:t>
                </a:r>
                <a:endParaRPr lang="en-US" altLang="ko-KR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Player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에서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action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을 취할 수 있는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player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381" y="4592250"/>
            <a:ext cx="710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Players = {</a:t>
            </a:r>
            <a:r>
              <a:rPr lang="en-US" altLang="ko-KR" sz="2400" b="1" dirty="0"/>
              <a:t>agent</a:t>
            </a:r>
            <a:r>
              <a:rPr lang="en-US" altLang="ko-KR" sz="2400" dirty="0"/>
              <a:t> (your program); </a:t>
            </a:r>
            <a:r>
              <a:rPr lang="en-US" altLang="ko-KR" sz="2400" b="1" dirty="0" err="1"/>
              <a:t>opp</a:t>
            </a:r>
            <a:r>
              <a:rPr lang="en-US" altLang="ko-KR" sz="2400" dirty="0"/>
              <a:t> (opponent)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68296" y="522961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MAX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8538" y="52296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MIN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6129" y="577463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e.g. </a:t>
            </a:r>
            <a:r>
              <a:rPr lang="ko-KR" altLang="en-US" dirty="0"/>
              <a:t>알파고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8319" y="577463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e.g</a:t>
            </a:r>
            <a:r>
              <a:rPr lang="en-US" altLang="ko-KR"/>
              <a:t>. </a:t>
            </a:r>
            <a:r>
              <a:rPr lang="ko-KR" altLang="en-US" dirty="0" err="1"/>
              <a:t>이세돌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60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 </a:t>
            </a:r>
            <a:r>
              <a:rPr lang="ko-KR" altLang="en-US" dirty="0"/>
              <a:t>및</a:t>
            </a:r>
            <a:r>
              <a:rPr lang="en-US" altLang="ko-KR" dirty="0"/>
              <a:t> opponent</a:t>
            </a:r>
            <a:r>
              <a:rPr lang="ko-KR" altLang="en-US" dirty="0"/>
              <a:t>가 차례로 </a:t>
            </a:r>
            <a:r>
              <a:rPr lang="en-US" altLang="ko-KR" dirty="0"/>
              <a:t>1</a:t>
            </a:r>
            <a:r>
              <a:rPr lang="ko-KR" altLang="en-US" dirty="0"/>
              <a:t>회씩 </a:t>
            </a:r>
            <a:r>
              <a:rPr lang="en-US" altLang="ko-KR" dirty="0"/>
              <a:t>action</a:t>
            </a:r>
            <a:r>
              <a:rPr lang="ko-KR" altLang="en-US" dirty="0"/>
              <a:t>을 선택하는 게임</a:t>
            </a:r>
            <a:endParaRPr lang="en-US" altLang="ko-KR" dirty="0"/>
          </a:p>
          <a:p>
            <a:pPr lvl="1"/>
            <a:r>
              <a:rPr lang="ko-KR" altLang="en-US" dirty="0"/>
              <a:t>상대방의 선택을 알 수 없음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3968799" y="2077880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697362" y="395237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3968800" y="395237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291089" y="395237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5" idx="3"/>
            <a:endCxn id="7" idx="0"/>
          </p:cNvCxnSpPr>
          <p:nvPr/>
        </p:nvCxnSpPr>
        <p:spPr>
          <a:xfrm>
            <a:off x="4459395" y="2950050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6" idx="0"/>
          </p:cNvCxnSpPr>
          <p:nvPr/>
        </p:nvCxnSpPr>
        <p:spPr>
          <a:xfrm flipH="1">
            <a:off x="2187958" y="2950050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3"/>
            <a:endCxn id="8" idx="0"/>
          </p:cNvCxnSpPr>
          <p:nvPr/>
        </p:nvCxnSpPr>
        <p:spPr>
          <a:xfrm>
            <a:off x="4459395" y="2950050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8901" y="31976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9394" y="31976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0039" y="31976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28" name="이등변 삼각형 27"/>
          <p:cNvSpPr/>
          <p:nvPr/>
        </p:nvSpPr>
        <p:spPr>
          <a:xfrm>
            <a:off x="1157867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9" name="이등변 삼각형 28"/>
          <p:cNvSpPr/>
          <p:nvPr/>
        </p:nvSpPr>
        <p:spPr>
          <a:xfrm>
            <a:off x="2209180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6" idx="2"/>
            <a:endCxn id="28" idx="0"/>
          </p:cNvCxnSpPr>
          <p:nvPr/>
        </p:nvCxnSpPr>
        <p:spPr>
          <a:xfrm flipH="1">
            <a:off x="1648463" y="4824548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  <a:endCxn id="29" idx="0"/>
          </p:cNvCxnSpPr>
          <p:nvPr/>
        </p:nvCxnSpPr>
        <p:spPr>
          <a:xfrm>
            <a:off x="2187958" y="4824548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74643" y="486097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99458" y="486097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41" name="이등변 삼각형 40"/>
          <p:cNvSpPr/>
          <p:nvPr/>
        </p:nvSpPr>
        <p:spPr>
          <a:xfrm>
            <a:off x="3428785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2" name="이등변 삼각형 41"/>
          <p:cNvSpPr/>
          <p:nvPr/>
        </p:nvSpPr>
        <p:spPr>
          <a:xfrm>
            <a:off x="4480098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7" idx="2"/>
            <a:endCxn id="41" idx="0"/>
          </p:cNvCxnSpPr>
          <p:nvPr/>
        </p:nvCxnSpPr>
        <p:spPr>
          <a:xfrm flipH="1">
            <a:off x="3919381" y="4824548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2"/>
            <a:endCxn id="42" idx="0"/>
          </p:cNvCxnSpPr>
          <p:nvPr/>
        </p:nvCxnSpPr>
        <p:spPr>
          <a:xfrm>
            <a:off x="4459396" y="4824548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45561" y="48609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0376" y="48609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47" name="이등변 삼각형 46"/>
          <p:cNvSpPr/>
          <p:nvPr/>
        </p:nvSpPr>
        <p:spPr>
          <a:xfrm>
            <a:off x="5731731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8" name="이등변 삼각형 47"/>
          <p:cNvSpPr/>
          <p:nvPr/>
        </p:nvSpPr>
        <p:spPr>
          <a:xfrm>
            <a:off x="6783044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49" name="직선 연결선 48"/>
          <p:cNvCxnSpPr>
            <a:stCxn id="8" idx="2"/>
            <a:endCxn id="47" idx="0"/>
          </p:cNvCxnSpPr>
          <p:nvPr/>
        </p:nvCxnSpPr>
        <p:spPr>
          <a:xfrm flipH="1">
            <a:off x="6222327" y="4824548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8" idx="2"/>
            <a:endCxn id="48" idx="0"/>
          </p:cNvCxnSpPr>
          <p:nvPr/>
        </p:nvCxnSpPr>
        <p:spPr>
          <a:xfrm>
            <a:off x="6781685" y="4824548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48507" y="486097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6973322" y="486097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1372966" y="63812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480805" y="63812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5692" y="6381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794338" y="6381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19386" y="638122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4244" y="63812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7798" y="2303719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37798" y="4039718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116" y="3234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2116" y="48933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3189" y="6400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39754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5.2. Minimax &amp; </a:t>
            </a:r>
            <a:r>
              <a:rPr lang="en-US" altLang="ko-KR" sz="3200" b="1" dirty="0" err="1"/>
              <a:t>Expectimax</a:t>
            </a:r>
            <a:r>
              <a:rPr lang="en-US" altLang="ko-KR" sz="3200" b="1" dirty="0"/>
              <a:t>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7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최악의 경우</a:t>
            </a:r>
            <a:r>
              <a:rPr lang="ko-KR" altLang="en-US" dirty="0"/>
              <a:t>를 가정</a:t>
            </a:r>
            <a:endParaRPr lang="en-US" altLang="ko-KR" dirty="0"/>
          </a:p>
          <a:p>
            <a:pPr lvl="1"/>
            <a:r>
              <a:rPr lang="en-US" altLang="ko-KR" dirty="0"/>
              <a:t>Opponent</a:t>
            </a:r>
            <a:r>
              <a:rPr lang="ko-KR" altLang="en-US" dirty="0"/>
              <a:t>는 </a:t>
            </a:r>
            <a:r>
              <a:rPr lang="en-US" altLang="ko-KR" dirty="0"/>
              <a:t>value</a:t>
            </a:r>
            <a:r>
              <a:rPr lang="ko-KR" altLang="en-US" dirty="0"/>
              <a:t>를 낮추는 선택을 한다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 </a:t>
            </a:r>
            <a:r>
              <a:rPr lang="ko-KR" altLang="en-US" dirty="0"/>
              <a:t>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3968799" y="2112718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697362" y="3987216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3968800" y="3987216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291089" y="3987216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459395" y="2984888"/>
            <a:ext cx="1" cy="100232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187958" y="2984888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459395" y="2984888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8901" y="32325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9394" y="32325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0039" y="32325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157867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09180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648463" y="4859386"/>
            <a:ext cx="53949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187958" y="4859386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4643" y="48958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399458" y="48958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428785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480098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19381" y="4859386"/>
            <a:ext cx="54001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459396" y="4859386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45561" y="48958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70376" y="48958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731731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783044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22327" y="4859386"/>
            <a:ext cx="55935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781685" y="4859386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48507" y="48958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73322" y="48958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372966" y="641606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80805" y="64160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5692" y="64160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94338" y="64160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9386" y="641606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54244" y="64160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0205" y="422384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5041" y="4223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86304" y="42238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75071" y="23096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798" y="2338557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7798" y="4074556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5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Minimax policy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 function for minimax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3" y="4558258"/>
            <a:ext cx="7877175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6191" y="2013599"/>
                <a:ext cx="4619470" cy="489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Succ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191" y="2013599"/>
                <a:ext cx="4619470" cy="489749"/>
              </a:xfrm>
              <a:prstGeom prst="rect">
                <a:avLst/>
              </a:prstGeom>
              <a:blipFill rotWithShape="0">
                <a:blip r:embed="rId4"/>
                <a:stretch>
                  <a:fillRect r="-1187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61698" y="2781570"/>
                <a:ext cx="4610749" cy="511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Succ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98" y="2781570"/>
                <a:ext cx="4610749" cy="511871"/>
              </a:xfrm>
              <a:prstGeom prst="rect">
                <a:avLst/>
              </a:prstGeom>
              <a:blipFill rotWithShape="0">
                <a:blip r:embed="rId5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88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 Pseudocode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3670" y="1368289"/>
            <a:ext cx="8505645" cy="3596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V(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utility(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is_maxi_player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670" y="5247300"/>
            <a:ext cx="8505645" cy="82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policy(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6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Simple Game</a:t>
            </a:r>
            <a:r>
              <a:rPr lang="ko-KR" altLang="en-US" dirty="0"/>
              <a:t>을 대상으로 구현</a:t>
            </a:r>
            <a:endParaRPr lang="en-US" altLang="ko-KR" dirty="0"/>
          </a:p>
          <a:p>
            <a:pPr lvl="1"/>
            <a:r>
              <a:rPr lang="ko-KR" altLang="en-US" dirty="0"/>
              <a:t>상태를 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상태 심볼</a:t>
            </a:r>
            <a:r>
              <a:rPr lang="en-US" altLang="ko-KR" dirty="0"/>
              <a:t>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. (‘MIN’, ‘C’)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simple_game/game.py</a:t>
            </a:r>
          </a:p>
          <a:p>
            <a:pPr lvl="1"/>
            <a:r>
              <a:rPr lang="en-US" altLang="ko-KR" sz="2000" dirty="0"/>
              <a:t>INT_INF = 100000000000000</a:t>
            </a:r>
          </a:p>
          <a:p>
            <a:pPr lvl="1"/>
            <a:r>
              <a:rPr lang="en-US" altLang="ko-KR" sz="2000" dirty="0"/>
              <a:t>MAX_PLAYER = 'MAX‘</a:t>
            </a:r>
          </a:p>
          <a:p>
            <a:pPr lvl="1"/>
            <a:r>
              <a:rPr lang="en-US" altLang="ko-KR" sz="2000" dirty="0"/>
              <a:t>MIN_PLAYER = 'MIN'</a:t>
            </a:r>
          </a:p>
          <a:p>
            <a:pPr lvl="1"/>
            <a:r>
              <a:rPr lang="en-US" altLang="ko-KR" sz="2000" dirty="0" err="1"/>
              <a:t>is_end</a:t>
            </a:r>
            <a:r>
              <a:rPr lang="en-US" altLang="ko-KR" sz="2000" dirty="0"/>
              <a:t>(state)</a:t>
            </a:r>
          </a:p>
          <a:p>
            <a:pPr lvl="1"/>
            <a:r>
              <a:rPr lang="en-US" altLang="ko-KR" sz="2000" dirty="0"/>
              <a:t>utility(state)</a:t>
            </a:r>
          </a:p>
          <a:p>
            <a:pPr lvl="1"/>
            <a:r>
              <a:rPr lang="en-US" altLang="ko-KR" sz="2000" dirty="0" err="1"/>
              <a:t>get_initial_state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2000" dirty="0" err="1"/>
              <a:t>get_next_state</a:t>
            </a:r>
            <a:r>
              <a:rPr lang="en-US" altLang="ko-KR" sz="2000" dirty="0"/>
              <a:t>(state, action)</a:t>
            </a:r>
          </a:p>
          <a:p>
            <a:pPr lvl="1"/>
            <a:r>
              <a:rPr lang="en-US" altLang="ko-KR" sz="2000" dirty="0" err="1"/>
              <a:t>get_next_player</a:t>
            </a:r>
            <a:r>
              <a:rPr lang="en-US" altLang="ko-KR" sz="2000" dirty="0"/>
              <a:t>(player)</a:t>
            </a:r>
          </a:p>
          <a:p>
            <a:pPr lvl="1"/>
            <a:r>
              <a:rPr lang="en-US" altLang="ko-KR" sz="2000" dirty="0" err="1"/>
              <a:t>get_possible_actions</a:t>
            </a:r>
            <a:r>
              <a:rPr lang="en-US" altLang="ko-KR" sz="2000" dirty="0"/>
              <a:t>(state)</a:t>
            </a:r>
          </a:p>
          <a:p>
            <a:pPr lvl="1"/>
            <a:r>
              <a:rPr lang="en-US" altLang="ko-KR" sz="2000" dirty="0" err="1"/>
              <a:t>get_player_from_state</a:t>
            </a:r>
            <a:r>
              <a:rPr lang="en-US" altLang="ko-KR" sz="2000" dirty="0"/>
              <a:t>(state)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16389" y="327704"/>
            <a:ext cx="880653" cy="365125"/>
          </a:xfrm>
        </p:spPr>
        <p:txBody>
          <a:bodyPr/>
          <a:lstStyle/>
          <a:p>
            <a:fld id="{45151BA5-DD4E-45F3-9934-A245C26DFF4E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36" y="3368322"/>
            <a:ext cx="3505234" cy="22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simple_game/play.py</a:t>
            </a:r>
            <a:endParaRPr lang="en-US" altLang="ko-KR" dirty="0"/>
          </a:p>
          <a:p>
            <a:pPr lvl="1"/>
            <a:r>
              <a:rPr lang="ko-KR" altLang="en-US" dirty="0"/>
              <a:t>실행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minimax</a:t>
            </a:r>
          </a:p>
          <a:p>
            <a:pPr lvl="1"/>
            <a:r>
              <a:rPr lang="ko-KR" altLang="en-US" b="1" dirty="0"/>
              <a:t>두 상태에서의 </a:t>
            </a:r>
            <a:r>
              <a:rPr lang="en-US" altLang="ko-KR" b="1" dirty="0"/>
              <a:t>value </a:t>
            </a:r>
            <a:r>
              <a:rPr lang="ko-KR" altLang="en-US" b="1" dirty="0"/>
              <a:t>및 </a:t>
            </a:r>
            <a:r>
              <a:rPr lang="en-US" altLang="ko-KR" b="1" dirty="0"/>
              <a:t>action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pPr lvl="2"/>
            <a:r>
              <a:rPr lang="en-US" altLang="ko-KR" dirty="0"/>
              <a:t>(‘MAX’, ‘A’)</a:t>
            </a:r>
          </a:p>
          <a:p>
            <a:pPr lvl="2"/>
            <a:r>
              <a:rPr lang="en-US" altLang="ko-KR" dirty="0"/>
              <a:t>(‘MIN’, ‘B’)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simple_game/ai.py</a:t>
            </a:r>
            <a:endParaRPr lang="en-US" altLang="ko-KR" dirty="0"/>
          </a:p>
          <a:p>
            <a:pPr lvl="1"/>
            <a:r>
              <a:rPr lang="en-US" altLang="ko-KR" b="1" dirty="0" err="1"/>
              <a:t>MinimaxAgent</a:t>
            </a:r>
            <a:r>
              <a:rPr lang="en-US" altLang="ko-KR" b="1" dirty="0"/>
              <a:t> </a:t>
            </a:r>
            <a:r>
              <a:rPr lang="ko-KR" altLang="en-US" b="1" dirty="0"/>
              <a:t>클래스의 </a:t>
            </a:r>
            <a:r>
              <a:rPr lang="en-US" altLang="ko-KR" b="1" dirty="0"/>
              <a:t>V </a:t>
            </a:r>
            <a:r>
              <a:rPr lang="ko-KR" altLang="en-US" b="1" dirty="0"/>
              <a:t>및 </a:t>
            </a:r>
            <a:r>
              <a:rPr lang="en-US" altLang="ko-KR" b="1" dirty="0"/>
              <a:t>policy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/>
              <a:t>V(state): </a:t>
            </a:r>
            <a:r>
              <a:rPr lang="ko-KR" altLang="en-US" dirty="0"/>
              <a:t>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value </a:t>
            </a:r>
            <a:r>
              <a:rPr lang="ko-KR" altLang="en-US" dirty="0"/>
              <a:t>값 리턴</a:t>
            </a:r>
            <a:endParaRPr lang="en-US" altLang="ko-KR" dirty="0"/>
          </a:p>
          <a:p>
            <a:pPr lvl="1"/>
            <a:r>
              <a:rPr lang="en-US" altLang="ko-KR" dirty="0"/>
              <a:t>policy(state): policy</a:t>
            </a:r>
            <a:r>
              <a:rPr lang="ko-KR" altLang="en-US" dirty="0"/>
              <a:t>를 따라 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action </a:t>
            </a:r>
            <a:r>
              <a:rPr lang="ko-KR" altLang="en-US" dirty="0"/>
              <a:t>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83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상대의 </a:t>
            </a:r>
            <a:r>
              <a:rPr lang="en-US" altLang="ko-KR" b="1" dirty="0"/>
              <a:t>random</a:t>
            </a:r>
            <a:r>
              <a:rPr lang="ko-KR" altLang="en-US" b="1" dirty="0"/>
              <a:t>한 선택</a:t>
            </a:r>
            <a:r>
              <a:rPr lang="ko-KR" altLang="en-US" dirty="0"/>
              <a:t>을 가정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Algorithm </a:t>
            </a:r>
            <a:r>
              <a:rPr lang="ko-KR" altLang="en-US" dirty="0"/>
              <a:t>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7" name="이등변 삼각형 46"/>
          <p:cNvSpPr/>
          <p:nvPr/>
        </p:nvSpPr>
        <p:spPr>
          <a:xfrm>
            <a:off x="3968799" y="195596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8" name="순서도: 병합 47"/>
          <p:cNvSpPr/>
          <p:nvPr/>
        </p:nvSpPr>
        <p:spPr>
          <a:xfrm>
            <a:off x="1697362" y="383046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9" name="순서도: 병합 48"/>
          <p:cNvSpPr/>
          <p:nvPr/>
        </p:nvSpPr>
        <p:spPr>
          <a:xfrm>
            <a:off x="3968800" y="383046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0" name="순서도: 병합 49"/>
          <p:cNvSpPr/>
          <p:nvPr/>
        </p:nvSpPr>
        <p:spPr>
          <a:xfrm>
            <a:off x="6291089" y="383046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51" name="직선 연결선 50"/>
          <p:cNvCxnSpPr>
            <a:stCxn id="47" idx="3"/>
            <a:endCxn id="49" idx="0"/>
          </p:cNvCxnSpPr>
          <p:nvPr/>
        </p:nvCxnSpPr>
        <p:spPr>
          <a:xfrm>
            <a:off x="4459395" y="282813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3"/>
            <a:endCxn id="48" idx="0"/>
          </p:cNvCxnSpPr>
          <p:nvPr/>
        </p:nvCxnSpPr>
        <p:spPr>
          <a:xfrm flipH="1">
            <a:off x="2187958" y="282813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3"/>
            <a:endCxn id="50" idx="0"/>
          </p:cNvCxnSpPr>
          <p:nvPr/>
        </p:nvCxnSpPr>
        <p:spPr>
          <a:xfrm>
            <a:off x="4459395" y="2828132"/>
            <a:ext cx="2322290" cy="100232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38901" y="30757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459394" y="30757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0039" y="30757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57" name="이등변 삼각형 56"/>
          <p:cNvSpPr/>
          <p:nvPr/>
        </p:nvSpPr>
        <p:spPr>
          <a:xfrm>
            <a:off x="1157867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8" name="이등변 삼각형 57"/>
          <p:cNvSpPr/>
          <p:nvPr/>
        </p:nvSpPr>
        <p:spPr>
          <a:xfrm>
            <a:off x="2209180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48" idx="2"/>
            <a:endCxn id="57" idx="0"/>
          </p:cNvCxnSpPr>
          <p:nvPr/>
        </p:nvCxnSpPr>
        <p:spPr>
          <a:xfrm flipH="1">
            <a:off x="1648463" y="4702630"/>
            <a:ext cx="53949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8" idx="2"/>
            <a:endCxn id="58" idx="0"/>
          </p:cNvCxnSpPr>
          <p:nvPr/>
        </p:nvCxnSpPr>
        <p:spPr>
          <a:xfrm>
            <a:off x="2187958" y="4702630"/>
            <a:ext cx="51181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74643" y="47390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399458" y="47390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63" name="이등변 삼각형 62"/>
          <p:cNvSpPr/>
          <p:nvPr/>
        </p:nvSpPr>
        <p:spPr>
          <a:xfrm>
            <a:off x="3428785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4" name="이등변 삼각형 63"/>
          <p:cNvSpPr/>
          <p:nvPr/>
        </p:nvSpPr>
        <p:spPr>
          <a:xfrm>
            <a:off x="4480098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5" name="직선 연결선 64"/>
          <p:cNvCxnSpPr>
            <a:stCxn id="49" idx="2"/>
            <a:endCxn id="63" idx="0"/>
          </p:cNvCxnSpPr>
          <p:nvPr/>
        </p:nvCxnSpPr>
        <p:spPr>
          <a:xfrm flipH="1">
            <a:off x="3919381" y="4702630"/>
            <a:ext cx="54001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>
            <a:off x="4459396" y="4702630"/>
            <a:ext cx="51129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5561" y="47390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0376" y="47390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69" name="이등변 삼각형 68"/>
          <p:cNvSpPr/>
          <p:nvPr/>
        </p:nvSpPr>
        <p:spPr>
          <a:xfrm>
            <a:off x="5731731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70" name="이등변 삼각형 69"/>
          <p:cNvSpPr/>
          <p:nvPr/>
        </p:nvSpPr>
        <p:spPr>
          <a:xfrm>
            <a:off x="6783044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71" name="직선 연결선 70"/>
          <p:cNvCxnSpPr>
            <a:stCxn id="50" idx="2"/>
            <a:endCxn id="69" idx="0"/>
          </p:cNvCxnSpPr>
          <p:nvPr/>
        </p:nvCxnSpPr>
        <p:spPr>
          <a:xfrm flipH="1">
            <a:off x="6222327" y="4702630"/>
            <a:ext cx="55935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0" idx="2"/>
            <a:endCxn id="70" idx="0"/>
          </p:cNvCxnSpPr>
          <p:nvPr/>
        </p:nvCxnSpPr>
        <p:spPr>
          <a:xfrm>
            <a:off x="6781685" y="4702630"/>
            <a:ext cx="49195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48507" y="47390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6973322" y="47390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1372966" y="62593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80805" y="62593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765692" y="6259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94338" y="6259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19386" y="625930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054244" y="62593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7798" y="218180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7798" y="391780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460529" y="41295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47101" y="41295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116628" y="41295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94338" y="22194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9799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89449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72770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864301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549859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229274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0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policy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 function for </a:t>
            </a:r>
            <a:r>
              <a:rPr lang="en-US" altLang="ko-KR" dirty="0" err="1"/>
              <a:t>expectimax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9" y="4543132"/>
            <a:ext cx="7631498" cy="1601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6897" y="1952546"/>
                <a:ext cx="4588627" cy="489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opp</m:t>
                              </m:r>
                            </m:sub>
                          </m:s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Succ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97" y="1952546"/>
                <a:ext cx="4588627" cy="489749"/>
              </a:xfrm>
              <a:prstGeom prst="rect">
                <a:avLst/>
              </a:prstGeom>
              <a:blipFill rotWithShape="0">
                <a:blip r:embed="rId4"/>
                <a:stretch>
                  <a:fillRect r="-1195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56897" y="2720517"/>
                <a:ext cx="4807470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opp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Action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Actions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97" y="2720517"/>
                <a:ext cx="4807470" cy="630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217" y="1314993"/>
            <a:ext cx="8674826" cy="53901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5.1. Adversarial Search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5.2. Minimax &amp; </a:t>
            </a:r>
            <a:r>
              <a:rPr lang="en-US" altLang="ko-KR" dirty="0" err="1"/>
              <a:t>Expectimax</a:t>
            </a:r>
            <a:r>
              <a:rPr lang="en-US" altLang="ko-KR" dirty="0"/>
              <a:t>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5.3. Pruning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5.4. Imperfect Real-time Decisions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5.5. Multi-player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79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Algorithm Pseudocode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3670" y="1368289"/>
            <a:ext cx="8505645" cy="3596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V(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utility(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is_maxi_player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+=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 /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670" y="5247300"/>
            <a:ext cx="8505645" cy="98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 Policy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 따라 결정한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반환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policy(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3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simple_game/play.py</a:t>
            </a:r>
            <a:endParaRPr lang="en-US" altLang="ko-KR" dirty="0"/>
          </a:p>
          <a:p>
            <a:pPr lvl="1"/>
            <a:r>
              <a:rPr lang="ko-KR" altLang="en-US" dirty="0"/>
              <a:t>실행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expectimax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b="1" dirty="0"/>
              <a:t>두 상태에서의 </a:t>
            </a:r>
            <a:r>
              <a:rPr lang="en-US" altLang="ko-KR" b="1" dirty="0"/>
              <a:t>value </a:t>
            </a:r>
            <a:r>
              <a:rPr lang="ko-KR" altLang="en-US" b="1" dirty="0"/>
              <a:t>및 </a:t>
            </a:r>
            <a:r>
              <a:rPr lang="en-US" altLang="ko-KR" b="1" dirty="0"/>
              <a:t>action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pPr lvl="2"/>
            <a:r>
              <a:rPr lang="en-US" altLang="ko-KR" dirty="0"/>
              <a:t>(‘MAX’, ‘A’)</a:t>
            </a:r>
          </a:p>
          <a:p>
            <a:pPr lvl="2"/>
            <a:r>
              <a:rPr lang="en-US" altLang="ko-KR" dirty="0"/>
              <a:t>(‘MIN’, ‘B’)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simple_game/ai.py</a:t>
            </a:r>
            <a:endParaRPr lang="en-US" altLang="ko-KR" dirty="0"/>
          </a:p>
          <a:p>
            <a:pPr lvl="1"/>
            <a:r>
              <a:rPr lang="en-US" altLang="ko-KR" b="1" dirty="0" err="1"/>
              <a:t>ExpectimaxAgent</a:t>
            </a:r>
            <a:r>
              <a:rPr lang="en-US" altLang="ko-KR" b="1" dirty="0"/>
              <a:t> </a:t>
            </a:r>
            <a:r>
              <a:rPr lang="ko-KR" altLang="en-US" b="1" dirty="0"/>
              <a:t>클래스의 </a:t>
            </a:r>
            <a:r>
              <a:rPr lang="en-US" altLang="ko-KR" b="1" dirty="0"/>
              <a:t>V </a:t>
            </a:r>
            <a:r>
              <a:rPr lang="ko-KR" altLang="en-US" b="1" dirty="0"/>
              <a:t>및 </a:t>
            </a:r>
            <a:r>
              <a:rPr lang="en-US" altLang="ko-KR" b="1" dirty="0"/>
              <a:t>policy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/>
              <a:t>V(state): </a:t>
            </a:r>
            <a:r>
              <a:rPr lang="ko-KR" altLang="en-US" dirty="0"/>
              <a:t>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value </a:t>
            </a:r>
            <a:r>
              <a:rPr lang="ko-KR" altLang="en-US" dirty="0"/>
              <a:t>값 리턴</a:t>
            </a:r>
            <a:endParaRPr lang="en-US" altLang="ko-KR" dirty="0"/>
          </a:p>
          <a:p>
            <a:pPr lvl="1"/>
            <a:r>
              <a:rPr lang="en-US" altLang="ko-KR" dirty="0"/>
              <a:t>policy(state): policy</a:t>
            </a:r>
            <a:r>
              <a:rPr lang="ko-KR" altLang="en-US" dirty="0"/>
              <a:t>를 따라 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action </a:t>
            </a:r>
            <a:r>
              <a:rPr lang="ko-KR" altLang="en-US" dirty="0"/>
              <a:t>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5.3. Pruning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4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Pruning </a:t>
            </a:r>
            <a:r>
              <a:rPr lang="ko-KR" altLang="en-US" dirty="0"/>
              <a:t>예</a:t>
            </a:r>
          </a:p>
        </p:txBody>
      </p:sp>
      <p:sp>
        <p:nvSpPr>
          <p:cNvPr id="46" name="내용 개체 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ko-KR" altLang="en-US" dirty="0"/>
              <a:t>는 고려하지 않아도 </a:t>
            </a:r>
            <a:r>
              <a:rPr lang="en-US" altLang="ko-KR" dirty="0"/>
              <a:t>A</a:t>
            </a:r>
            <a:r>
              <a:rPr lang="ko-KR" altLang="en-US" dirty="0"/>
              <a:t>에서의 선택은 바뀌지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3968799" y="1860166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697362" y="3734664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3968800" y="3734664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291089" y="3734664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459395" y="2732336"/>
            <a:ext cx="1" cy="100232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187958" y="2732336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459395" y="2732336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8901" y="29799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9394" y="29799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0039" y="29799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157867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09180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648463" y="4606834"/>
            <a:ext cx="53949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187958" y="4606834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4643" y="464325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399458" y="464325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428785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480098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19381" y="4606834"/>
            <a:ext cx="54001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459396" y="4606834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45561" y="464325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70376" y="464325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731731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783044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22327" y="4606834"/>
            <a:ext cx="55935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781685" y="4606834"/>
            <a:ext cx="491955" cy="6845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48507" y="464325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73322" y="464325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altLang="ko-KR" baseline="-25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2966" y="61635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80805" y="61635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5692" y="6163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94338" y="6163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9386" y="616351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54244" y="61635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7798" y="2086005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7798" y="3822004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0205" y="40370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4580" y="40370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54244" y="40370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≤ </a:t>
            </a:r>
            <a:r>
              <a:rPr lang="en-US" altLang="ko-KR" dirty="0">
                <a:solidFill>
                  <a:srgbClr val="C00000"/>
                </a:solidFill>
              </a:rPr>
              <a:t>-5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5128" y="20750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Search tree</a:t>
            </a:r>
            <a:r>
              <a:rPr lang="ko-KR" altLang="en-US" dirty="0"/>
              <a:t>에서 최종 결정에 영향을 안 주는 부분은 무시함으로써 속도 향상</a:t>
            </a:r>
            <a:endParaRPr lang="en-US" altLang="ko-KR" dirty="0"/>
          </a:p>
          <a:p>
            <a:r>
              <a:rPr lang="en-US" altLang="ko-KR" i="1" dirty="0"/>
              <a:t>α </a:t>
            </a:r>
            <a:r>
              <a:rPr lang="en-US" altLang="ko-KR" dirty="0"/>
              <a:t>: lower bound on value of </a:t>
            </a:r>
            <a:r>
              <a:rPr lang="en-US" altLang="ko-KR" b="1" dirty="0"/>
              <a:t>max</a:t>
            </a:r>
            <a:r>
              <a:rPr lang="en-US" altLang="ko-KR" dirty="0"/>
              <a:t> node </a:t>
            </a:r>
            <a:r>
              <a:rPr lang="en-US" altLang="ko-KR" i="1" dirty="0"/>
              <a:t>s</a:t>
            </a:r>
          </a:p>
          <a:p>
            <a:pPr lvl="1"/>
            <a:r>
              <a:rPr lang="en-US" altLang="ko-KR" dirty="0"/>
              <a:t>i.e. maximum value found so far</a:t>
            </a:r>
          </a:p>
          <a:p>
            <a:pPr lvl="1"/>
            <a:r>
              <a:rPr lang="en-US" altLang="ko-KR" dirty="0"/>
              <a:t>Initial </a:t>
            </a:r>
            <a:r>
              <a:rPr lang="el-GR" altLang="ko-KR" i="1" dirty="0"/>
              <a:t>α</a:t>
            </a:r>
            <a:r>
              <a:rPr lang="el-GR" altLang="ko-KR" dirty="0"/>
              <a:t> = -∞</a:t>
            </a:r>
            <a:endParaRPr lang="en-US" altLang="ko-KR" dirty="0"/>
          </a:p>
          <a:p>
            <a:pPr lvl="1"/>
            <a:r>
              <a:rPr lang="el-GR" altLang="ko-KR" i="1" dirty="0"/>
              <a:t>α</a:t>
            </a:r>
            <a:r>
              <a:rPr lang="el-GR" altLang="ko-KR" dirty="0"/>
              <a:t> = </a:t>
            </a:r>
            <a:r>
              <a:rPr lang="en-US" altLang="ko-KR" dirty="0"/>
              <a:t>max(</a:t>
            </a:r>
            <a:r>
              <a:rPr lang="el-GR" altLang="ko-KR" i="1" dirty="0"/>
              <a:t>α</a:t>
            </a:r>
            <a:r>
              <a:rPr lang="el-GR" altLang="ko-KR" dirty="0"/>
              <a:t>, </a:t>
            </a:r>
            <a:r>
              <a:rPr lang="en-US" altLang="ko-KR" dirty="0"/>
              <a:t>value)</a:t>
            </a:r>
          </a:p>
          <a:p>
            <a:r>
              <a:rPr lang="en-US" altLang="ko-KR" i="1" dirty="0"/>
              <a:t>β</a:t>
            </a:r>
            <a:r>
              <a:rPr lang="en-US" altLang="ko-KR" baseline="-25000" dirty="0"/>
              <a:t> </a:t>
            </a:r>
            <a:r>
              <a:rPr lang="en-US" altLang="ko-KR" dirty="0"/>
              <a:t> : upper bound on value of </a:t>
            </a:r>
            <a:r>
              <a:rPr lang="en-US" altLang="ko-KR" b="1" dirty="0"/>
              <a:t>min</a:t>
            </a:r>
            <a:r>
              <a:rPr lang="en-US" altLang="ko-KR" dirty="0"/>
              <a:t> mode </a:t>
            </a:r>
            <a:r>
              <a:rPr lang="en-US" altLang="ko-KR" i="1" dirty="0"/>
              <a:t>s</a:t>
            </a:r>
          </a:p>
          <a:p>
            <a:pPr lvl="1"/>
            <a:r>
              <a:rPr lang="en-US" altLang="ko-KR" dirty="0"/>
              <a:t>i.e. minimum value found so far</a:t>
            </a:r>
          </a:p>
          <a:p>
            <a:pPr lvl="1"/>
            <a:r>
              <a:rPr lang="en-US" altLang="ko-KR" dirty="0"/>
              <a:t>Initial </a:t>
            </a:r>
            <a:r>
              <a:rPr lang="el-GR" altLang="ko-KR" i="1" dirty="0"/>
              <a:t>β</a:t>
            </a:r>
            <a:r>
              <a:rPr lang="el-GR" altLang="ko-KR" dirty="0"/>
              <a:t> = ∞</a:t>
            </a:r>
            <a:endParaRPr lang="en-US" altLang="ko-KR" dirty="0"/>
          </a:p>
          <a:p>
            <a:pPr lvl="1"/>
            <a:r>
              <a:rPr lang="el-GR" altLang="ko-KR" i="1" dirty="0"/>
              <a:t>β</a:t>
            </a:r>
            <a:r>
              <a:rPr lang="el-GR" altLang="ko-KR" dirty="0"/>
              <a:t> = </a:t>
            </a:r>
            <a:r>
              <a:rPr lang="en-US" altLang="ko-KR" dirty="0"/>
              <a:t>min(</a:t>
            </a:r>
            <a:r>
              <a:rPr lang="el-GR" altLang="ko-KR" i="1" dirty="0"/>
              <a:t>β</a:t>
            </a:r>
            <a:r>
              <a:rPr lang="el-GR" altLang="ko-KR" dirty="0"/>
              <a:t>, </a:t>
            </a:r>
            <a:r>
              <a:rPr lang="en-US" altLang="ko-KR" dirty="0"/>
              <a:t>value)</a:t>
            </a:r>
          </a:p>
          <a:p>
            <a:r>
              <a:rPr lang="en-US" altLang="ko-KR" dirty="0"/>
              <a:t>Pruning: </a:t>
            </a:r>
            <a:r>
              <a:rPr lang="el-GR" altLang="ko-KR" i="1" dirty="0"/>
              <a:t>β</a:t>
            </a:r>
            <a:r>
              <a:rPr lang="el-GR" altLang="ko-KR" dirty="0"/>
              <a:t> ≤ </a:t>
            </a:r>
            <a:r>
              <a:rPr lang="el-GR" altLang="ko-KR" i="1" dirty="0"/>
              <a:t>α</a:t>
            </a:r>
            <a:r>
              <a:rPr lang="ko-KR" altLang="en-US" dirty="0"/>
              <a:t> 가 되면 해당 부분 </a:t>
            </a:r>
            <a:r>
              <a:rPr lang="en-US" altLang="ko-KR" dirty="0"/>
              <a:t>search </a:t>
            </a:r>
            <a:r>
              <a:rPr lang="ko-KR" altLang="en-US" dirty="0"/>
              <a:t>중단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958691" y="2107474"/>
            <a:ext cx="1462497" cy="2987040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77063" y="4352948"/>
            <a:ext cx="1416843" cy="721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977063" y="2144235"/>
            <a:ext cx="1416843" cy="6305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24</a:t>
            </a:fld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7027817" y="4323704"/>
            <a:ext cx="1306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027817" y="2795425"/>
            <a:ext cx="130628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506873" y="400244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0070C0"/>
                </a:solidFill>
              </a:rPr>
              <a:t>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24507" y="27747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C00000"/>
                </a:solidFill>
              </a:rPr>
              <a:t>β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680960" y="3685699"/>
            <a:ext cx="0" cy="3309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680960" y="3151695"/>
            <a:ext cx="0" cy="33092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6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67788" y="594798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-50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00621" y="34612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</a:t>
            </a:r>
            <a:r>
              <a:rPr lang="ko-KR" altLang="en-US" dirty="0"/>
              <a:t>∞</a:t>
            </a:r>
            <a:endParaRPr lang="en-US" altLang="ko-KR" dirty="0"/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9996" y="12534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초기값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45838" y="594798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-50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8351" y="125346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After a</a:t>
            </a:r>
            <a:r>
              <a:rPr lang="en-US" altLang="ko-KR" b="1" baseline="-25000" dirty="0"/>
              <a:t>1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4486" y="162279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-50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64409" y="5947981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24341" y="5947981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6573" y="125346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After a</a:t>
            </a:r>
            <a:r>
              <a:rPr lang="en-US" altLang="ko-KR" b="1" baseline="-25000" dirty="0"/>
              <a:t>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02708" y="1622792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1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4391" y="5947981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1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38692" y="3461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60921" y="34612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40394" y="6050778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l-GR" altLang="ko-KR" i="1" dirty="0">
                <a:solidFill>
                  <a:srgbClr val="C00000"/>
                </a:solidFill>
              </a:rPr>
              <a:t>β</a:t>
            </a:r>
            <a:r>
              <a:rPr lang="el-GR" altLang="ko-KR" dirty="0">
                <a:solidFill>
                  <a:srgbClr val="C00000"/>
                </a:solidFill>
              </a:rPr>
              <a:t> ≤ </a:t>
            </a:r>
            <a:r>
              <a:rPr lang="el-GR" altLang="ko-KR" i="1" dirty="0">
                <a:solidFill>
                  <a:srgbClr val="C00000"/>
                </a:solidFill>
              </a:rPr>
              <a:t>α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804761" y="6235444"/>
            <a:ext cx="3977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1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Pseudocode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3670" y="1399925"/>
            <a:ext cx="8505645" cy="4812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V(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utility(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is_maxi_player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≤ </a:t>
            </a:r>
            <a:r>
              <a:rPr lang="en-US" altLang="ko-KR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≤ </a:t>
            </a:r>
            <a:r>
              <a:rPr lang="en-US" altLang="ko-KR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7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simple_game/play.py</a:t>
            </a:r>
            <a:endParaRPr lang="en-US" altLang="ko-KR" dirty="0"/>
          </a:p>
          <a:p>
            <a:pPr lvl="1"/>
            <a:r>
              <a:rPr lang="ko-KR" altLang="en-US" dirty="0"/>
              <a:t>실행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pruning</a:t>
            </a:r>
          </a:p>
          <a:p>
            <a:pPr lvl="1"/>
            <a:r>
              <a:rPr lang="ko-KR" altLang="en-US" b="1" dirty="0"/>
              <a:t>두 상태에서의 </a:t>
            </a:r>
            <a:r>
              <a:rPr lang="en-US" altLang="ko-KR" b="1" dirty="0"/>
              <a:t>value </a:t>
            </a:r>
            <a:r>
              <a:rPr lang="ko-KR" altLang="en-US" b="1" dirty="0"/>
              <a:t>및 </a:t>
            </a:r>
            <a:r>
              <a:rPr lang="en-US" altLang="ko-KR" b="1" dirty="0"/>
              <a:t>action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pPr lvl="2"/>
            <a:r>
              <a:rPr lang="en-US" altLang="ko-KR" dirty="0"/>
              <a:t>(‘MAX’, ‘A’)</a:t>
            </a:r>
          </a:p>
          <a:p>
            <a:pPr lvl="2"/>
            <a:r>
              <a:rPr lang="en-US" altLang="ko-KR" dirty="0"/>
              <a:t>(‘MIN’, ‘B’)</a:t>
            </a:r>
          </a:p>
          <a:p>
            <a:pPr lvl="1"/>
            <a:r>
              <a:rPr lang="en-US" altLang="ko-KR" b="1" dirty="0"/>
              <a:t>V </a:t>
            </a:r>
            <a:r>
              <a:rPr lang="ko-KR" altLang="en-US" b="1" dirty="0"/>
              <a:t>함수 호출 횟수 </a:t>
            </a:r>
            <a:r>
              <a:rPr lang="en-US" altLang="ko-KR" b="1" dirty="0"/>
              <a:t>minimax</a:t>
            </a:r>
            <a:r>
              <a:rPr lang="ko-KR" altLang="en-US" b="1" dirty="0"/>
              <a:t>와 비교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simple_game/ai.py</a:t>
            </a:r>
            <a:endParaRPr lang="en-US" altLang="ko-KR" dirty="0"/>
          </a:p>
          <a:p>
            <a:pPr lvl="1"/>
            <a:r>
              <a:rPr lang="en-US" altLang="ko-KR" b="1" dirty="0" err="1"/>
              <a:t>PruningMinimaxAgent</a:t>
            </a:r>
            <a:r>
              <a:rPr lang="en-US" altLang="ko-KR" b="1" dirty="0"/>
              <a:t> </a:t>
            </a:r>
            <a:r>
              <a:rPr lang="ko-KR" altLang="en-US" b="1" dirty="0"/>
              <a:t>클래스의 </a:t>
            </a:r>
            <a:r>
              <a:rPr lang="en-US" altLang="ko-KR" b="1" dirty="0"/>
              <a:t>V </a:t>
            </a:r>
            <a:r>
              <a:rPr lang="ko-KR" altLang="en-US" b="1" dirty="0"/>
              <a:t>및 </a:t>
            </a:r>
            <a:r>
              <a:rPr lang="en-US" altLang="ko-KR" b="1" dirty="0"/>
              <a:t>policy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/>
              <a:t>V(state): </a:t>
            </a:r>
            <a:r>
              <a:rPr lang="ko-KR" altLang="en-US" dirty="0"/>
              <a:t>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value </a:t>
            </a:r>
            <a:r>
              <a:rPr lang="ko-KR" altLang="en-US" dirty="0"/>
              <a:t>값 리턴</a:t>
            </a:r>
            <a:endParaRPr lang="en-US" altLang="ko-KR" dirty="0"/>
          </a:p>
          <a:p>
            <a:pPr lvl="1"/>
            <a:r>
              <a:rPr lang="en-US" altLang="ko-KR" dirty="0"/>
              <a:t>policy(state): policy</a:t>
            </a:r>
            <a:r>
              <a:rPr lang="ko-KR" altLang="en-US" dirty="0"/>
              <a:t>를 따라 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action </a:t>
            </a:r>
            <a:r>
              <a:rPr lang="ko-KR" altLang="en-US" dirty="0"/>
              <a:t>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85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3854248"/>
            <a:ext cx="8801100" cy="285089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형태의 상태표현</a:t>
            </a:r>
            <a:endParaRPr lang="en-US" altLang="ko-KR" dirty="0"/>
          </a:p>
          <a:p>
            <a:pPr lvl="1"/>
            <a:r>
              <a:rPr lang="en-US" altLang="ko-KR" dirty="0"/>
              <a:t>state[‘PLAYER’]: player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state[1]: </a:t>
            </a:r>
            <a:r>
              <a:rPr lang="ko-KR" altLang="en-US" dirty="0"/>
              <a:t>위치 </a:t>
            </a:r>
            <a:r>
              <a:rPr lang="en-US" altLang="ko-KR" dirty="0"/>
              <a:t>1</a:t>
            </a:r>
            <a:r>
              <a:rPr lang="ko-KR" altLang="en-US" dirty="0"/>
              <a:t>에 놓인 돌 ∈ </a:t>
            </a:r>
            <a:r>
              <a:rPr lang="en-US" altLang="ko-KR" dirty="0"/>
              <a:t>[‘X’, ‘O’, ‘’]</a:t>
            </a:r>
          </a:p>
          <a:p>
            <a:pPr lvl="1"/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state[9]: </a:t>
            </a:r>
            <a:r>
              <a:rPr lang="ko-KR" altLang="en-US" dirty="0"/>
              <a:t>위치 </a:t>
            </a:r>
            <a:r>
              <a:rPr lang="en-US" altLang="ko-KR" dirty="0"/>
              <a:t>9</a:t>
            </a:r>
            <a:r>
              <a:rPr lang="ko-KR" altLang="en-US" dirty="0"/>
              <a:t>에 놓인 돌 ∈ </a:t>
            </a:r>
            <a:r>
              <a:rPr lang="en-US" altLang="ko-KR" dirty="0"/>
              <a:t>[‘X’, ‘O’, ‘’]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64605"/>
              </p:ext>
            </p:extLst>
          </p:nvPr>
        </p:nvGraphicFramePr>
        <p:xfrm>
          <a:off x="3730979" y="1634468"/>
          <a:ext cx="1462512" cy="1483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1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/game.py</a:t>
            </a:r>
            <a:r>
              <a:rPr lang="en-US" altLang="ko-KR" dirty="0"/>
              <a:t>: Tic-tac-toe </a:t>
            </a:r>
            <a:r>
              <a:rPr lang="ko-KR" altLang="en-US" dirty="0"/>
              <a:t>게임 관련 유틸리티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tic_tac_toe/ai.py</a:t>
            </a:r>
            <a:endParaRPr lang="en-US" altLang="ko-KR" dirty="0"/>
          </a:p>
          <a:p>
            <a:pPr lvl="1"/>
            <a:r>
              <a:rPr lang="en-US" altLang="ko-KR" b="1" dirty="0" err="1"/>
              <a:t>simple_game</a:t>
            </a:r>
            <a:r>
              <a:rPr lang="ko-KR" altLang="en-US" b="1" dirty="0"/>
              <a:t>의 </a:t>
            </a:r>
            <a:r>
              <a:rPr lang="en-US" altLang="ko-KR" b="1" dirty="0"/>
              <a:t>AI </a:t>
            </a:r>
            <a:r>
              <a:rPr lang="ko-KR" altLang="en-US" b="1" dirty="0"/>
              <a:t>코드를 그대로 복사</a:t>
            </a:r>
            <a:endParaRPr lang="en-US" altLang="ko-KR" b="1" dirty="0"/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/play.py</a:t>
            </a:r>
            <a:r>
              <a:rPr lang="en-US" altLang="ko-KR" dirty="0"/>
              <a:t>: AI</a:t>
            </a:r>
            <a:r>
              <a:rPr lang="ko-KR" altLang="en-US" dirty="0"/>
              <a:t>와 </a:t>
            </a:r>
            <a:r>
              <a:rPr lang="en-US" altLang="ko-KR" dirty="0"/>
              <a:t>Tic-tac-toe </a:t>
            </a:r>
            <a:r>
              <a:rPr lang="ko-KR" altLang="en-US" dirty="0"/>
              <a:t>게임 플레이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minimax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pruning</a:t>
            </a:r>
          </a:p>
          <a:p>
            <a:endParaRPr lang="en-US" altLang="ko-KR" dirty="0"/>
          </a:p>
          <a:p>
            <a:r>
              <a:rPr lang="en-US" altLang="ko-KR" b="1" dirty="0"/>
              <a:t>AI</a:t>
            </a:r>
            <a:r>
              <a:rPr lang="ko-KR" altLang="en-US" b="1" dirty="0"/>
              <a:t>의 </a:t>
            </a:r>
            <a:r>
              <a:rPr lang="en-US" altLang="ko-KR" b="1" dirty="0"/>
              <a:t>quality </a:t>
            </a:r>
            <a:r>
              <a:rPr lang="ko-KR" altLang="en-US" b="1" dirty="0"/>
              <a:t>확인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Minimax</a:t>
            </a:r>
            <a:r>
              <a:rPr lang="ko-KR" altLang="en-US" b="1" dirty="0"/>
              <a:t>와 </a:t>
            </a:r>
            <a:r>
              <a:rPr lang="en-US" altLang="ko-KR" b="1" dirty="0"/>
              <a:t>alpha-beta pruning</a:t>
            </a:r>
            <a:r>
              <a:rPr lang="ko-KR" altLang="en-US" b="1" dirty="0"/>
              <a:t>의 탐색 시간 비교</a:t>
            </a:r>
            <a:endParaRPr lang="en-US" altLang="ko-KR" b="1" dirty="0"/>
          </a:p>
          <a:p>
            <a:pPr lvl="1"/>
            <a:r>
              <a:rPr lang="en-US" altLang="ko-KR" dirty="0"/>
              <a:t>Minimax</a:t>
            </a:r>
            <a:r>
              <a:rPr lang="ko-KR" altLang="en-US" dirty="0"/>
              <a:t>는 </a:t>
            </a:r>
            <a:r>
              <a:rPr lang="en-US" altLang="ko-KR" dirty="0"/>
              <a:t>AI</a:t>
            </a:r>
            <a:r>
              <a:rPr lang="ko-KR" altLang="en-US" dirty="0"/>
              <a:t>가 </a:t>
            </a:r>
            <a:r>
              <a:rPr lang="ko-KR" altLang="en-US" dirty="0" err="1"/>
              <a:t>선플레이어인</a:t>
            </a:r>
            <a:r>
              <a:rPr lang="ko-KR" altLang="en-US" dirty="0"/>
              <a:t> 경우 굉장히 느림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36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5.1. Adversarial Search </a:t>
            </a:r>
            <a:r>
              <a:rPr lang="ko-KR" altLang="en-US" sz="3200" b="1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038599"/>
            <a:ext cx="8801100" cy="26665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dirty="0"/>
              <a:t>플레이를 통해 </a:t>
            </a:r>
            <a:r>
              <a:rPr lang="en-US" altLang="ko-KR" dirty="0"/>
              <a:t>AI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위 전략을 구사하는지 확인</a:t>
            </a:r>
            <a:endParaRPr lang="en-US" altLang="ko-KR" dirty="0"/>
          </a:p>
          <a:p>
            <a:pPr>
              <a:spcBef>
                <a:spcPts val="1200"/>
              </a:spcBef>
            </a:pPr>
            <a:r>
              <a:rPr lang="ko-KR" altLang="en-US" dirty="0"/>
              <a:t>개발자가 이러한 전략을 모르더라도 최선의 전략을 구사하는 </a:t>
            </a:r>
            <a:r>
              <a:rPr lang="en-US" altLang="ko-KR" dirty="0"/>
              <a:t>AI</a:t>
            </a:r>
            <a:r>
              <a:rPr lang="ko-KR" altLang="en-US" dirty="0"/>
              <a:t>를 구현 할 수 있다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규칙</a:t>
            </a:r>
            <a:r>
              <a:rPr lang="en-US" altLang="ko-KR" dirty="0"/>
              <a:t>(</a:t>
            </a:r>
            <a:r>
              <a:rPr lang="ko-KR" altLang="en-US" dirty="0"/>
              <a:t>전문가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/>
              <a:t>계산 및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347" y="1485899"/>
            <a:ext cx="8266291" cy="2110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2000" b="1" dirty="0"/>
              <a:t>Tic-tac-toe </a:t>
            </a:r>
            <a:r>
              <a:rPr lang="ko-KR" altLang="en-US" sz="2000" b="1" dirty="0"/>
              <a:t>최선의 전략</a:t>
            </a:r>
            <a:endParaRPr lang="en-US" altLang="ko-KR" sz="2000" b="1" dirty="0"/>
          </a:p>
          <a:p>
            <a:pPr>
              <a:spcAft>
                <a:spcPts val="600"/>
              </a:spcAft>
            </a:pPr>
            <a:r>
              <a:rPr lang="ko-KR" altLang="en-US" sz="2000" b="1" dirty="0"/>
              <a:t>선수</a:t>
            </a:r>
            <a:r>
              <a:rPr lang="en-US" altLang="ko-KR" sz="2000" dirty="0"/>
              <a:t>: </a:t>
            </a:r>
            <a:r>
              <a:rPr lang="ko-KR" altLang="en-US" sz="2000" dirty="0"/>
              <a:t>모서리나 중앙으로 공격</a:t>
            </a:r>
          </a:p>
          <a:p>
            <a:pPr>
              <a:spcAft>
                <a:spcPts val="600"/>
              </a:spcAft>
            </a:pPr>
            <a:r>
              <a:rPr lang="ko-KR" altLang="en-US" sz="2000" b="1" dirty="0"/>
              <a:t>후수</a:t>
            </a:r>
            <a:r>
              <a:rPr lang="en-US" altLang="ko-KR" sz="2000" dirty="0"/>
              <a:t>:</a:t>
            </a:r>
            <a:endParaRPr lang="ko-KR" altLang="en-US" sz="2000" dirty="0"/>
          </a:p>
          <a:p>
            <a:pPr>
              <a:spcAft>
                <a:spcPts val="600"/>
              </a:spcAft>
            </a:pPr>
            <a:r>
              <a:rPr lang="en-US" altLang="ko-KR" sz="2000" dirty="0"/>
              <a:t>- </a:t>
            </a:r>
            <a:r>
              <a:rPr lang="ko-KR" altLang="en-US" sz="2000" dirty="0"/>
              <a:t>상대방이 모서리에 둔 경우 중앙으로 방어</a:t>
            </a:r>
          </a:p>
          <a:p>
            <a:pPr>
              <a:spcAft>
                <a:spcPts val="600"/>
              </a:spcAft>
            </a:pPr>
            <a:r>
              <a:rPr lang="en-US" altLang="ko-KR" sz="2000" dirty="0"/>
              <a:t>- </a:t>
            </a:r>
            <a:r>
              <a:rPr lang="ko-KR" altLang="en-US" sz="2000" dirty="0"/>
              <a:t>상대방이 중앙에 둔 경우 모서리로 방어</a:t>
            </a:r>
          </a:p>
        </p:txBody>
      </p:sp>
    </p:spTree>
    <p:extLst>
      <p:ext uri="{BB962C8B-B14F-4D97-AF65-F5344CB8AC3E}">
        <p14:creationId xmlns:p14="http://schemas.microsoft.com/office/powerpoint/2010/main" val="3831443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5.4. Imperfect Real-time Decisions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3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Imperfect Real-time Decisions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5452" y="2530521"/>
            <a:ext cx="5243649" cy="1710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/>
              <a:t>Chess</a:t>
            </a:r>
          </a:p>
          <a:p>
            <a:r>
              <a:rPr lang="ko-KR" altLang="en-US" sz="2000" dirty="0"/>
              <a:t>평균 </a:t>
            </a:r>
            <a:r>
              <a:rPr lang="en-US" altLang="ko-KR" sz="2000" dirty="0"/>
              <a:t>action </a:t>
            </a:r>
            <a:r>
              <a:rPr lang="ko-KR" altLang="en-US" sz="2000" dirty="0"/>
              <a:t>수 </a:t>
            </a:r>
            <a:r>
              <a:rPr lang="en-US" altLang="ko-KR" sz="2000" dirty="0"/>
              <a:t>= 35</a:t>
            </a:r>
          </a:p>
          <a:p>
            <a:r>
              <a:rPr lang="ko-KR" altLang="en-US" sz="2000" dirty="0"/>
              <a:t>평균 턴 수 </a:t>
            </a:r>
            <a:r>
              <a:rPr lang="en-US" altLang="ko-KR" sz="2000" dirty="0"/>
              <a:t>= 50</a:t>
            </a:r>
          </a:p>
          <a:p>
            <a:r>
              <a:rPr lang="en-US" altLang="ko-KR" sz="2000" dirty="0"/>
              <a:t>Search tree</a:t>
            </a:r>
            <a:r>
              <a:rPr lang="ko-KR" altLang="en-US" sz="2000" dirty="0"/>
              <a:t> 평균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수 </a:t>
            </a:r>
            <a:r>
              <a:rPr lang="en-US" altLang="ko-KR" sz="2000" dirty="0"/>
              <a:t>= 35</a:t>
            </a:r>
            <a:r>
              <a:rPr lang="en-US" altLang="ko-KR" sz="2000" baseline="30000" dirty="0"/>
              <a:t>100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21" y="2864110"/>
            <a:ext cx="1300938" cy="1300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52" y="4577546"/>
            <a:ext cx="812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복잡한 문제에서는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</a:t>
            </a:r>
            <a:r>
              <a:rPr lang="en-US" altLang="ko-KR" sz="2000" dirty="0"/>
              <a:t>leaf</a:t>
            </a:r>
            <a:r>
              <a:rPr lang="ko-KR" altLang="en-US" sz="2000" dirty="0"/>
              <a:t>를 보고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결정하는 것이 불가능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22" y="1296895"/>
            <a:ext cx="1300937" cy="1315776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2795452" y="1313542"/>
            <a:ext cx="5243649" cy="88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Tic-tac-toe</a:t>
            </a:r>
          </a:p>
          <a:p>
            <a:r>
              <a:rPr lang="en-US" altLang="ko-KR" sz="2000" dirty="0"/>
              <a:t>Search tree </a:t>
            </a:r>
            <a:r>
              <a:rPr lang="ko-KR" altLang="en-US" sz="2000" dirty="0"/>
              <a:t>최대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= 9!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952" y="6005636"/>
            <a:ext cx="777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Imperfect real-time decisions</a:t>
            </a:r>
            <a:endParaRPr lang="ko-KR" altLang="en-US" sz="2000" dirty="0"/>
          </a:p>
        </p:txBody>
      </p:sp>
      <p:sp>
        <p:nvSpPr>
          <p:cNvPr id="10" name="아래쪽 화살표 9"/>
          <p:cNvSpPr/>
          <p:nvPr/>
        </p:nvSpPr>
        <p:spPr>
          <a:xfrm>
            <a:off x="4058193" y="5094625"/>
            <a:ext cx="740229" cy="78746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4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Depth-limited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function for depth-limited search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Evaluation function </a:t>
            </a: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V</a:t>
            </a:r>
            <a:r>
              <a:rPr lang="en-US" altLang="ko-KR" baseline="-25000" dirty="0" err="1"/>
              <a:t>max,min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)</a:t>
            </a:r>
            <a:r>
              <a:rPr lang="ko-KR" altLang="en-US" dirty="0"/>
              <a:t>에 대한 추정</a:t>
            </a:r>
            <a:r>
              <a:rPr lang="en-US" altLang="ko-KR" dirty="0"/>
              <a:t>(estimation)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Search </a:t>
            </a:r>
            <a:r>
              <a:rPr lang="ko-KR" altLang="en-US" dirty="0"/>
              <a:t>문제에서의 </a:t>
            </a:r>
            <a:r>
              <a:rPr lang="en-US" altLang="ko-KR" dirty="0" err="1"/>
              <a:t>FutureCost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)</a:t>
            </a:r>
            <a:r>
              <a:rPr lang="ko-KR" altLang="en-US" dirty="0"/>
              <a:t>와 유사한 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Use: at state </a:t>
            </a:r>
            <a:r>
              <a:rPr lang="en-US" altLang="ko-KR" i="1" dirty="0"/>
              <a:t>s</a:t>
            </a:r>
            <a:r>
              <a:rPr lang="en-US" altLang="ko-KR" dirty="0"/>
              <a:t>, call </a:t>
            </a:r>
            <a:r>
              <a:rPr lang="en-US" altLang="ko-KR" i="1" dirty="0" err="1"/>
              <a:t>V</a:t>
            </a:r>
            <a:r>
              <a:rPr lang="en-US" altLang="ko-KR" baseline="-25000" dirty="0" err="1"/>
              <a:t>max,min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, </a:t>
            </a:r>
            <a:r>
              <a:rPr lang="en-US" altLang="ko-KR" i="1" dirty="0" err="1"/>
              <a:t>d</a:t>
            </a:r>
            <a:r>
              <a:rPr lang="en-US" altLang="ko-KR" baseline="-25000" dirty="0" err="1"/>
              <a:t>max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6" y="2044424"/>
            <a:ext cx="8324933" cy="14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0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174120" y="1788822"/>
            <a:ext cx="1569276" cy="233452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Function </a:t>
            </a:r>
            <a:r>
              <a:rPr lang="ko-KR" altLang="en-US" dirty="0"/>
              <a:t>예</a:t>
            </a:r>
            <a:r>
              <a:rPr lang="en-US" altLang="ko-KR" dirty="0"/>
              <a:t>. Chess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5943" y="4254719"/>
                <a:ext cx="8801100" cy="24604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Eval(s) = material + mobility + king-safety + center-control</a:t>
                </a:r>
              </a:p>
              <a:p>
                <a:pPr lvl="1"/>
                <a:r>
                  <a:rPr lang="en-US" altLang="ko-KR" sz="2000" dirty="0"/>
                  <a:t>material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+9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+5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  <a:p>
                <a:pPr lvl="1"/>
                <a:r>
                  <a:rPr lang="en-US" altLang="ko-KR" sz="2000" dirty="0"/>
                  <a:t>mobility = 0.1 (</a:t>
                </a:r>
                <a:r>
                  <a:rPr lang="en-US" altLang="ko-KR" sz="2000" dirty="0" err="1"/>
                  <a:t>num</a:t>
                </a:r>
                <a:r>
                  <a:rPr lang="en-US" altLang="ko-KR" sz="2000" dirty="0"/>
                  <a:t>-legal-moves – </a:t>
                </a:r>
                <a:r>
                  <a:rPr lang="en-US" altLang="ko-KR" sz="2000" dirty="0" err="1"/>
                  <a:t>num</a:t>
                </a:r>
                <a:r>
                  <a:rPr lang="en-US" altLang="ko-KR" sz="2000" dirty="0"/>
                  <a:t>-legal-moves’)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체스에서는 이러한 </a:t>
                </a:r>
                <a:r>
                  <a:rPr lang="en-US" altLang="ko-KR" sz="2000" dirty="0"/>
                  <a:t>hand-tuned evaluation function</a:t>
                </a:r>
                <a:r>
                  <a:rPr lang="ko-KR" altLang="en-US" sz="2000" dirty="0"/>
                  <a:t>이 잘 작동함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3" y="4254719"/>
                <a:ext cx="8801100" cy="2460405"/>
              </a:xfrm>
              <a:blipFill rotWithShape="0">
                <a:blip r:embed="rId3"/>
                <a:stretch>
                  <a:fillRect l="-485" t="-1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877" y="1440841"/>
            <a:ext cx="2747577" cy="2747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58320" y="14194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Chess pieces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31205" y="18140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King (</a:t>
            </a:r>
            <a:r>
              <a:rPr lang="ko-KR" altLang="en-US" dirty="0"/>
              <a:t>∞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31205" y="219581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Queen (9)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1205" y="2577842"/>
            <a:ext cx="10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Rook (5)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31205" y="296945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Bishop (3)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1205" y="335726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Knight (3)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1205" y="373496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Pawn (1)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520" y="1826701"/>
            <a:ext cx="357085" cy="2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29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Function for Tic-tac-toe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87985"/>
              </p:ext>
            </p:extLst>
          </p:nvPr>
        </p:nvGraphicFramePr>
        <p:xfrm>
          <a:off x="1629583" y="1910511"/>
          <a:ext cx="1462512" cy="1483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59830"/>
              </p:ext>
            </p:extLst>
          </p:nvPr>
        </p:nvGraphicFramePr>
        <p:xfrm>
          <a:off x="4360539" y="1629351"/>
          <a:ext cx="41705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9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-1000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00893" y="1155698"/>
            <a:ext cx="17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Heuristic array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43670" y="4042532"/>
            <a:ext cx="8505645" cy="2093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(state):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 = 0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승리조건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board: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승리조건에 놓여있는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돌 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mins =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승리조건에 놓여있는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돌 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 += heuristic[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][mins]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288" y="6237092"/>
            <a:ext cx="8750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https://kartikkukreja.wordpress.com/2013/03/30/heuristic-function-for-tic-tac-toe/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5020" y="1490719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Board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84655" y="1851025"/>
            <a:ext cx="380366" cy="160636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 rot="5400000">
            <a:off x="2177517" y="1792729"/>
            <a:ext cx="366642" cy="171894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 rot="2700000">
            <a:off x="2148141" y="1693498"/>
            <a:ext cx="394916" cy="19748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0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Function for 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가 후수</a:t>
            </a:r>
            <a:r>
              <a:rPr lang="en-US" altLang="ko-KR" dirty="0"/>
              <a:t>(O)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11774"/>
              </p:ext>
            </p:extLst>
          </p:nvPr>
        </p:nvGraphicFramePr>
        <p:xfrm>
          <a:off x="4674444" y="2153034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3200"/>
              </p:ext>
            </p:extLst>
          </p:nvPr>
        </p:nvGraphicFramePr>
        <p:xfrm>
          <a:off x="2443890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45953"/>
              </p:ext>
            </p:extLst>
          </p:nvPr>
        </p:nvGraphicFramePr>
        <p:xfrm>
          <a:off x="3559167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57271"/>
              </p:ext>
            </p:extLst>
          </p:nvPr>
        </p:nvGraphicFramePr>
        <p:xfrm>
          <a:off x="4674444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23661"/>
              </p:ext>
            </p:extLst>
          </p:nvPr>
        </p:nvGraphicFramePr>
        <p:xfrm>
          <a:off x="5789721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9856"/>
              </p:ext>
            </p:extLst>
          </p:nvPr>
        </p:nvGraphicFramePr>
        <p:xfrm>
          <a:off x="6904998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29630" y="37925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6" idx="0"/>
            <a:endCxn id="5" idx="2"/>
          </p:cNvCxnSpPr>
          <p:nvPr/>
        </p:nvCxnSpPr>
        <p:spPr>
          <a:xfrm flipV="1">
            <a:off x="2896441" y="2975994"/>
            <a:ext cx="2230554" cy="589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0"/>
            <a:endCxn id="5" idx="2"/>
          </p:cNvCxnSpPr>
          <p:nvPr/>
        </p:nvCxnSpPr>
        <p:spPr>
          <a:xfrm flipV="1">
            <a:off x="4011718" y="2975994"/>
            <a:ext cx="1115277" cy="589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0"/>
            <a:endCxn id="5" idx="2"/>
          </p:cNvCxnSpPr>
          <p:nvPr/>
        </p:nvCxnSpPr>
        <p:spPr>
          <a:xfrm flipV="1">
            <a:off x="5126995" y="2975994"/>
            <a:ext cx="0" cy="589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0"/>
            <a:endCxn id="5" idx="2"/>
          </p:cNvCxnSpPr>
          <p:nvPr/>
        </p:nvCxnSpPr>
        <p:spPr>
          <a:xfrm flipH="1" flipV="1">
            <a:off x="5126995" y="2975994"/>
            <a:ext cx="1115277" cy="5897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0"/>
            <a:endCxn id="5" idx="2"/>
          </p:cNvCxnSpPr>
          <p:nvPr/>
        </p:nvCxnSpPr>
        <p:spPr>
          <a:xfrm flipH="1" flipV="1">
            <a:off x="5126995" y="2975994"/>
            <a:ext cx="2230554" cy="589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59350"/>
              </p:ext>
            </p:extLst>
          </p:nvPr>
        </p:nvGraphicFramePr>
        <p:xfrm>
          <a:off x="6344674" y="475178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11802"/>
              </p:ext>
            </p:extLst>
          </p:nvPr>
        </p:nvGraphicFramePr>
        <p:xfrm>
          <a:off x="5229396" y="475178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62280"/>
              </p:ext>
            </p:extLst>
          </p:nvPr>
        </p:nvGraphicFramePr>
        <p:xfrm>
          <a:off x="4114120" y="475178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1783" y="2308632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 (O)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2928" y="3565698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 (X)</a:t>
            </a:r>
            <a:br>
              <a:rPr lang="en-US" altLang="ko-KR" b="1" dirty="0"/>
            </a:br>
            <a:r>
              <a:rPr lang="en-US" altLang="ko-KR" dirty="0"/>
              <a:t>opponent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18" idx="0"/>
            <a:endCxn id="9" idx="2"/>
          </p:cNvCxnSpPr>
          <p:nvPr/>
        </p:nvCxnSpPr>
        <p:spPr>
          <a:xfrm flipH="1" flipV="1">
            <a:off x="6242272" y="4388658"/>
            <a:ext cx="554953" cy="363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2896441" y="4388658"/>
            <a:ext cx="0" cy="144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4011718" y="4388658"/>
            <a:ext cx="0" cy="144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5128597" y="4388658"/>
            <a:ext cx="0" cy="144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0"/>
            <a:endCxn id="9" idx="2"/>
          </p:cNvCxnSpPr>
          <p:nvPr/>
        </p:nvCxnSpPr>
        <p:spPr>
          <a:xfrm flipV="1">
            <a:off x="5681947" y="4388658"/>
            <a:ext cx="560325" cy="3631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0" idx="0"/>
            <a:endCxn id="9" idx="2"/>
          </p:cNvCxnSpPr>
          <p:nvPr/>
        </p:nvCxnSpPr>
        <p:spPr>
          <a:xfrm flipV="1">
            <a:off x="4566671" y="4388658"/>
            <a:ext cx="1675601" cy="363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64944" y="49785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87918" y="5640877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eval</a:t>
            </a:r>
            <a:r>
              <a:rPr lang="en-US" altLang="ko-KR" sz="1200" dirty="0"/>
              <a:t>(s)=-90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91783" y="4870577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 (O)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60714" y="5640877"/>
            <a:ext cx="104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eval</a:t>
            </a:r>
            <a:r>
              <a:rPr lang="en-US" altLang="ko-KR" sz="1200" dirty="0"/>
              <a:t>(s)=-100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275992" y="5640877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eval</a:t>
            </a:r>
            <a:r>
              <a:rPr lang="en-US" altLang="ko-KR" sz="1200" dirty="0"/>
              <a:t>(s)=-90</a:t>
            </a:r>
            <a:endParaRPr lang="ko-KR" altLang="en-US" sz="12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86360"/>
              </p:ext>
            </p:extLst>
          </p:nvPr>
        </p:nvGraphicFramePr>
        <p:xfrm>
          <a:off x="7424417" y="475178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>
            <a:stCxn id="42" idx="0"/>
            <a:endCxn id="9" idx="2"/>
          </p:cNvCxnSpPr>
          <p:nvPr/>
        </p:nvCxnSpPr>
        <p:spPr>
          <a:xfrm flipH="1" flipV="1">
            <a:off x="6242272" y="4388658"/>
            <a:ext cx="1634696" cy="363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47270" y="5640877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eval</a:t>
            </a:r>
            <a:r>
              <a:rPr lang="en-US" altLang="ko-KR" sz="1200" dirty="0"/>
              <a:t>(s)=-10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10119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-100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11042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-130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0033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-120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58774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-130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59620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-130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943" y="237984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d=1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95943" y="376050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5943" y="500907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d=0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742484" y="6214545"/>
            <a:ext cx="3443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O</a:t>
            </a:r>
            <a:r>
              <a:rPr lang="ko-KR" altLang="en-US" sz="2000" dirty="0"/>
              <a:t>를 중앙</a:t>
            </a:r>
            <a:r>
              <a:rPr lang="en-US" altLang="ko-KR" sz="2000" dirty="0"/>
              <a:t>(5)</a:t>
            </a:r>
            <a:r>
              <a:rPr lang="ko-KR" altLang="en-US" sz="2000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3989240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구현 </a:t>
            </a:r>
            <a:r>
              <a:rPr lang="en-US" altLang="ko-KR" dirty="0"/>
              <a:t>(Alpha Tic-tac-toe!)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/game.py</a:t>
            </a:r>
            <a:r>
              <a:rPr lang="en-US" altLang="ko-KR" dirty="0"/>
              <a:t>: Tic-tac-toe </a:t>
            </a:r>
            <a:r>
              <a:rPr lang="ko-KR" altLang="en-US" dirty="0"/>
              <a:t>게임 관련 유틸리티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/ai.py</a:t>
            </a:r>
            <a:r>
              <a:rPr lang="en-US" altLang="ko-KR" dirty="0"/>
              <a:t>: </a:t>
            </a:r>
            <a:r>
              <a:rPr lang="en-US" altLang="ko-KR" b="1" dirty="0" err="1"/>
              <a:t>DepthLimitedMinimaxAgent</a:t>
            </a:r>
            <a:r>
              <a:rPr lang="en-US" altLang="ko-KR" b="1" dirty="0"/>
              <a:t>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 lvl="1"/>
            <a:r>
              <a:rPr lang="en-US" altLang="ko-KR" u="sng" dirty="0"/>
              <a:t>Minimax</a:t>
            </a:r>
            <a:r>
              <a:rPr lang="ko-KR" altLang="en-US" dirty="0"/>
              <a:t>를 복사해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evaluation function</a:t>
            </a:r>
            <a:r>
              <a:rPr lang="ko-KR" altLang="en-US" dirty="0"/>
              <a:t>을 구현한 </a:t>
            </a:r>
            <a:r>
              <a:rPr lang="en-US" altLang="ko-KR" dirty="0" err="1"/>
              <a:t>eval</a:t>
            </a:r>
            <a:r>
              <a:rPr lang="en-US" altLang="ko-KR" dirty="0"/>
              <a:t>(s)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/play.py</a:t>
            </a:r>
            <a:r>
              <a:rPr lang="en-US" altLang="ko-KR" dirty="0"/>
              <a:t>: AI</a:t>
            </a:r>
            <a:r>
              <a:rPr lang="ko-KR" altLang="en-US" dirty="0"/>
              <a:t>와 </a:t>
            </a:r>
            <a:r>
              <a:rPr lang="en-US" altLang="ko-KR" dirty="0"/>
              <a:t>Tic-tac-toe </a:t>
            </a:r>
            <a:r>
              <a:rPr lang="ko-KR" altLang="en-US" dirty="0"/>
              <a:t>게임 플레이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limited 1</a:t>
            </a:r>
          </a:p>
          <a:p>
            <a:endParaRPr lang="en-US" altLang="ko-KR" b="1" dirty="0"/>
          </a:p>
          <a:p>
            <a:r>
              <a:rPr lang="ko-KR" altLang="en-US" b="1" dirty="0"/>
              <a:t>선택되는 </a:t>
            </a:r>
            <a:r>
              <a:rPr lang="en-US" altLang="ko-KR" b="1" dirty="0"/>
              <a:t>action</a:t>
            </a:r>
            <a:r>
              <a:rPr lang="ko-KR" altLang="en-US" b="1" dirty="0"/>
              <a:t>의 </a:t>
            </a:r>
            <a:r>
              <a:rPr lang="en-US" altLang="ko-KR" b="1" dirty="0"/>
              <a:t>quality </a:t>
            </a:r>
            <a:r>
              <a:rPr lang="ko-KR" altLang="en-US" b="1" dirty="0"/>
              <a:t>및 탐색 속도 비교 </a:t>
            </a:r>
            <a:r>
              <a:rPr lang="en-US" altLang="ko-KR" b="1" dirty="0"/>
              <a:t>(</a:t>
            </a:r>
            <a:r>
              <a:rPr lang="en-US" altLang="ko-KR" b="1" dirty="0" err="1"/>
              <a:t>v.s</a:t>
            </a:r>
            <a:r>
              <a:rPr lang="en-US" altLang="ko-KR" b="1" dirty="0"/>
              <a:t>. Minimax)</a:t>
            </a:r>
          </a:p>
          <a:p>
            <a:endParaRPr lang="en-US" altLang="ko-KR" b="1" dirty="0"/>
          </a:p>
          <a:p>
            <a:r>
              <a:rPr lang="en-US" altLang="ko-KR" b="1" dirty="0"/>
              <a:t>Alpha-beta pruning</a:t>
            </a:r>
            <a:r>
              <a:rPr lang="ko-KR" altLang="en-US" b="1" dirty="0"/>
              <a:t>에도</a:t>
            </a:r>
            <a:r>
              <a:rPr lang="en-US" altLang="ko-KR" b="1" dirty="0"/>
              <a:t> </a:t>
            </a:r>
            <a:r>
              <a:rPr lang="ko-KR" altLang="en-US" b="1" dirty="0"/>
              <a:t>적용 </a:t>
            </a:r>
            <a:r>
              <a:rPr lang="en-US" altLang="ko-KR" b="1" dirty="0"/>
              <a:t>(with higher depth)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271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Function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Pacman (d = 2) with </a:t>
            </a:r>
            <a:r>
              <a:rPr lang="en-US" altLang="ko-KR" b="1" dirty="0"/>
              <a:t>simple</a:t>
            </a:r>
            <a:r>
              <a:rPr lang="en-US" altLang="ko-KR" dirty="0"/>
              <a:t> evaluation function</a:t>
            </a:r>
          </a:p>
          <a:p>
            <a:pPr lvl="1"/>
            <a:r>
              <a:rPr lang="ko-KR" altLang="en-US" dirty="0"/>
              <a:t>두 칸 앞 까지 밖에 못 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5" name="내용 개체 틀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7" y="2583996"/>
            <a:ext cx="6608768" cy="27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2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 Function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Pacman (d = 2) with </a:t>
            </a:r>
            <a:r>
              <a:rPr lang="en-US" altLang="ko-KR" b="1" dirty="0"/>
              <a:t>better</a:t>
            </a:r>
            <a:r>
              <a:rPr lang="en-US" altLang="ko-KR" dirty="0"/>
              <a:t> evaluation function</a:t>
            </a:r>
          </a:p>
          <a:p>
            <a:pPr lvl="1"/>
            <a:r>
              <a:rPr lang="ko-KR" altLang="en-US" dirty="0"/>
              <a:t>추가 </a:t>
            </a:r>
            <a:r>
              <a:rPr lang="en-US" altLang="ko-KR" dirty="0"/>
              <a:t>feature: Ghost</a:t>
            </a:r>
            <a:r>
              <a:rPr lang="ko-KR" altLang="en-US" dirty="0"/>
              <a:t>와의 거리</a:t>
            </a:r>
            <a:r>
              <a:rPr lang="en-US" altLang="ko-KR" dirty="0"/>
              <a:t>, Food</a:t>
            </a:r>
            <a:r>
              <a:rPr lang="ko-KR" altLang="en-US" dirty="0"/>
              <a:t>와의 거리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...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5" name="내용 개체 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64" y="2703263"/>
            <a:ext cx="6522671" cy="27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명의 </a:t>
            </a:r>
            <a:r>
              <a:rPr lang="en-US" altLang="ko-KR" dirty="0"/>
              <a:t>player: X(</a:t>
            </a:r>
            <a:r>
              <a:rPr lang="ko-KR" altLang="en-US" dirty="0"/>
              <a:t>선수</a:t>
            </a:r>
            <a:r>
              <a:rPr lang="en-US" altLang="ko-KR" dirty="0"/>
              <a:t>) and O(</a:t>
            </a:r>
            <a:r>
              <a:rPr lang="ko-KR" altLang="en-US" dirty="0"/>
              <a:t>후수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맵</a:t>
            </a:r>
            <a:r>
              <a:rPr lang="en-US" altLang="ko-KR" dirty="0"/>
              <a:t>: 3 x 3 grid</a:t>
            </a:r>
          </a:p>
          <a:p>
            <a:r>
              <a:rPr lang="ko-KR" altLang="en-US" dirty="0"/>
              <a:t>승리조건</a:t>
            </a:r>
            <a:r>
              <a:rPr lang="en-US" altLang="ko-KR" dirty="0"/>
              <a:t>: </a:t>
            </a:r>
            <a:r>
              <a:rPr lang="ko-KR" altLang="en-US" dirty="0"/>
              <a:t>연속된 세 칸에 본인의 돌을 놓으면 승리</a:t>
            </a:r>
            <a:endParaRPr lang="en-US" altLang="ko-KR" dirty="0"/>
          </a:p>
          <a:p>
            <a:r>
              <a:rPr lang="ko-KR" altLang="en-US" dirty="0" err="1"/>
              <a:t>맵에</a:t>
            </a:r>
            <a:r>
              <a:rPr lang="ko-KR" altLang="en-US" dirty="0"/>
              <a:t> 빈 자리가 없는데도 승패가 결정이 나지 않으면 비김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65" y="3664093"/>
            <a:ext cx="3188445" cy="2841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692" y="3981790"/>
            <a:ext cx="389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구글에서</a:t>
            </a:r>
            <a:r>
              <a:rPr lang="ko-KR" altLang="en-US" sz="2400" dirty="0"/>
              <a:t> </a:t>
            </a:r>
            <a:r>
              <a:rPr lang="en-US" altLang="ko-KR" sz="2400" dirty="0"/>
              <a:t>“tic tac toe” </a:t>
            </a:r>
            <a:r>
              <a:rPr lang="ko-KR" altLang="en-US" sz="2400" dirty="0"/>
              <a:t>검색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or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https://playtictactoe.org/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100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Parameterized Evaluation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Feature vector: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Linear evaluation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0" t="-1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53339" y="1852462"/>
                <a:ext cx="19733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" y="1852462"/>
                <a:ext cx="197336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103241" y="1852462"/>
                <a:ext cx="19662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41" y="1852462"/>
                <a:ext cx="196624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5560260" y="1852462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...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53339" y="3150357"/>
                <a:ext cx="26327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Eval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" y="3150357"/>
                <a:ext cx="2632708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14349" y="3836401"/>
                <a:ext cx="27405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예</a:t>
                </a:r>
                <a:r>
                  <a:rPr lang="en-US" altLang="ko-KR" sz="20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,9,5,3,1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9" y="3836401"/>
                <a:ext cx="2740558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2444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이등변 삼각형 11"/>
          <p:cNvSpPr/>
          <p:nvPr/>
        </p:nvSpPr>
        <p:spPr>
          <a:xfrm>
            <a:off x="5040134" y="428582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순서도: 병합 12"/>
          <p:cNvSpPr/>
          <p:nvPr/>
        </p:nvSpPr>
        <p:spPr>
          <a:xfrm>
            <a:off x="4340439" y="585489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순서도: 병합 13"/>
          <p:cNvSpPr/>
          <p:nvPr/>
        </p:nvSpPr>
        <p:spPr>
          <a:xfrm>
            <a:off x="5812226" y="585489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12" idx="3"/>
            <a:endCxn id="14" idx="0"/>
          </p:cNvCxnSpPr>
          <p:nvPr/>
        </p:nvCxnSpPr>
        <p:spPr>
          <a:xfrm>
            <a:off x="5530730" y="5157993"/>
            <a:ext cx="772092" cy="6969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3"/>
            <a:endCxn id="13" idx="0"/>
          </p:cNvCxnSpPr>
          <p:nvPr/>
        </p:nvCxnSpPr>
        <p:spPr>
          <a:xfrm flipH="1">
            <a:off x="4831035" y="5157993"/>
            <a:ext cx="699695" cy="6969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7050" y="52221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: </a:t>
            </a:r>
            <a:r>
              <a:rPr lang="ko-KR" altLang="en-US" dirty="0"/>
              <a:t>퀸을 잡는다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121780" y="522215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/>
              <a:t>: </a:t>
            </a:r>
            <a:r>
              <a:rPr lang="ko-KR" altLang="en-US" dirty="0"/>
              <a:t>다른 짓을 한다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2252241" y="5870412"/>
                <a:ext cx="207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1" y="5870412"/>
                <a:ext cx="207505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6787216" y="5870412"/>
                <a:ext cx="2046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16" y="5870412"/>
                <a:ext cx="204639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239098" y="6254216"/>
                <a:ext cx="1756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Eval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98" y="6254216"/>
                <a:ext cx="175625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6769978" y="6254216"/>
                <a:ext cx="1756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Eval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78" y="6254216"/>
                <a:ext cx="175625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791362" y="45116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1362" y="5893109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384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5.5. Multi-player Game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49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 Pacman!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5066424"/>
            <a:ext cx="8801100" cy="13774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Play Pacman manually!</a:t>
            </a:r>
          </a:p>
          <a:p>
            <a:pPr lvl="1"/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-l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endParaRPr lang="en-US" altLang="ko-K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/>
              <a:t>화살표키로 이동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93" y="1715043"/>
            <a:ext cx="6172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1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Pacman </a:t>
            </a:r>
            <a:r>
              <a:rPr lang="ko-KR" altLang="en-US" dirty="0"/>
              <a:t>게임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Pacman with multiple ghosts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 baseline="-25000" dirty="0"/>
              <a:t>0</a:t>
            </a:r>
            <a:r>
              <a:rPr lang="en-US" altLang="ko-KR" dirty="0"/>
              <a:t>: Agent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, ... a</a:t>
            </a:r>
            <a:r>
              <a:rPr lang="en-US" altLang="ko-KR" baseline="-25000" dirty="0"/>
              <a:t>n</a:t>
            </a:r>
            <a:r>
              <a:rPr lang="en-US" altLang="ko-KR" dirty="0"/>
              <a:t>: </a:t>
            </a:r>
            <a:r>
              <a:rPr lang="ko-KR" altLang="en-US" dirty="0"/>
              <a:t>각각의 </a:t>
            </a:r>
            <a:r>
              <a:rPr lang="en-US" altLang="ko-KR" dirty="0"/>
              <a:t>ghost</a:t>
            </a:r>
          </a:p>
          <a:p>
            <a:pPr lvl="2"/>
            <a:r>
              <a:rPr lang="en-US" altLang="ko-KR" dirty="0"/>
              <a:t>Multiple MIN layers (one for each ghost)</a:t>
            </a:r>
          </a:p>
          <a:p>
            <a:r>
              <a:rPr lang="ko-KR" altLang="en-US" dirty="0"/>
              <a:t>승리조건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en-US" altLang="ko-KR" dirty="0"/>
              <a:t>food</a:t>
            </a:r>
            <a:r>
              <a:rPr lang="ko-KR" altLang="en-US" dirty="0"/>
              <a:t>를 먹음</a:t>
            </a:r>
            <a:endParaRPr lang="en-US" altLang="ko-KR" dirty="0"/>
          </a:p>
          <a:p>
            <a:r>
              <a:rPr lang="ko-KR" altLang="en-US" dirty="0"/>
              <a:t>점수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프레임에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en-US" altLang="ko-KR" dirty="0"/>
              <a:t>Food</a:t>
            </a:r>
            <a:r>
              <a:rPr lang="ko-KR" altLang="en-US" dirty="0"/>
              <a:t>를 먹으면 </a:t>
            </a:r>
            <a:r>
              <a:rPr lang="en-US" altLang="ko-KR" dirty="0"/>
              <a:t>+10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승리하면 </a:t>
            </a:r>
            <a:r>
              <a:rPr lang="en-US" altLang="ko-KR" dirty="0"/>
              <a:t>+500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패배하면 </a:t>
            </a:r>
            <a:r>
              <a:rPr lang="en-US" altLang="ko-KR" dirty="0"/>
              <a:t>-500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패배조건</a:t>
            </a:r>
            <a:r>
              <a:rPr lang="en-US" altLang="ko-KR" dirty="0"/>
              <a:t>: Ghost</a:t>
            </a:r>
            <a:r>
              <a:rPr lang="ko-KR" altLang="en-US" dirty="0"/>
              <a:t>와 만남</a:t>
            </a:r>
            <a:endParaRPr lang="en-US" altLang="ko-KR" dirty="0"/>
          </a:p>
          <a:p>
            <a:r>
              <a:rPr lang="en-US" altLang="ko-KR" dirty="0"/>
              <a:t>Capsule</a:t>
            </a:r>
            <a:r>
              <a:rPr lang="ko-KR" altLang="en-US" dirty="0"/>
              <a:t>을 먹으면 </a:t>
            </a:r>
            <a:r>
              <a:rPr lang="ko-KR" altLang="en-US" dirty="0" smtClean="0"/>
              <a:t>일정 시간 동안 </a:t>
            </a:r>
            <a:r>
              <a:rPr lang="en-US" altLang="ko-KR" dirty="0" smtClean="0"/>
              <a:t>Ghost</a:t>
            </a:r>
            <a:r>
              <a:rPr lang="ko-KR" altLang="en-US" dirty="0"/>
              <a:t>에 </a:t>
            </a:r>
            <a:r>
              <a:rPr lang="ko-KR" altLang="en-US" dirty="0" smtClean="0"/>
              <a:t>면역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이때 고스트를 먹으면 </a:t>
            </a:r>
            <a:r>
              <a:rPr lang="en-US" altLang="ko-KR" dirty="0" smtClean="0"/>
              <a:t>+</a:t>
            </a:r>
            <a:r>
              <a:rPr lang="en-US" altLang="ko-KR" dirty="0"/>
              <a:t>200</a:t>
            </a:r>
            <a:r>
              <a:rPr lang="ko-KR" altLang="en-US" dirty="0" smtClean="0"/>
              <a:t>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98" y="3516644"/>
            <a:ext cx="3436918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31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and </a:t>
            </a:r>
            <a:r>
              <a:rPr lang="en-US" altLang="ko-KR" dirty="0" err="1"/>
              <a:t>Expectimax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function for multi-player </a:t>
            </a:r>
            <a:r>
              <a:rPr lang="en-US" altLang="ko-KR" b="1" dirty="0"/>
              <a:t>minimax</a:t>
            </a:r>
            <a:r>
              <a:rPr lang="en-US" altLang="ko-KR" dirty="0"/>
              <a:t> game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 function for multi-player </a:t>
            </a:r>
            <a:r>
              <a:rPr lang="en-US" altLang="ko-KR" b="1" dirty="0" err="1"/>
              <a:t>expectimax</a:t>
            </a:r>
            <a:r>
              <a:rPr lang="en-US" altLang="ko-KR" dirty="0"/>
              <a:t> game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5" y="1965665"/>
            <a:ext cx="8181975" cy="16826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80" y="4774645"/>
            <a:ext cx="7896225" cy="15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7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and </a:t>
            </a:r>
            <a:r>
              <a:rPr lang="en-US" altLang="ko-KR" dirty="0" err="1"/>
              <a:t>Expectimax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210037"/>
            <a:ext cx="8801100" cy="2391060"/>
          </a:xfrm>
        </p:spPr>
        <p:txBody>
          <a:bodyPr>
            <a:norm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turn</a:t>
            </a:r>
            <a:r>
              <a:rPr lang="ko-KR" altLang="en-US" dirty="0"/>
              <a:t>에서 </a:t>
            </a:r>
            <a:r>
              <a:rPr lang="en-US" altLang="ko-KR" dirty="0"/>
              <a:t>Pacman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은</a:t>
            </a:r>
            <a:r>
              <a:rPr lang="en-US" altLang="ko-KR" dirty="0"/>
              <a:t>? west or east?</a:t>
            </a:r>
          </a:p>
          <a:p>
            <a:pPr lvl="1"/>
            <a:r>
              <a:rPr lang="en-US" altLang="ko-KR" dirty="0"/>
              <a:t>Minimax case</a:t>
            </a:r>
          </a:p>
          <a:p>
            <a:pPr lvl="1"/>
            <a:r>
              <a:rPr lang="en-US" altLang="ko-KR" dirty="0" err="1"/>
              <a:t>Expectimax</a:t>
            </a:r>
            <a:r>
              <a:rPr lang="en-US" altLang="ko-KR" dirty="0"/>
              <a:t> case</a:t>
            </a:r>
          </a:p>
          <a:p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MinimaxAgent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trappedClassic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depth=3</a:t>
            </a:r>
            <a:endParaRPr lang="ko-KR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25189" y="1471748"/>
            <a:ext cx="4920343" cy="2191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25190" y="1471748"/>
            <a:ext cx="1402079" cy="14620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80412" y="1471748"/>
            <a:ext cx="2865121" cy="14620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084173" y="3027643"/>
            <a:ext cx="539932" cy="5399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74" y="2222099"/>
            <a:ext cx="539932" cy="539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94886" y="3027643"/>
            <a:ext cx="539932" cy="5399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53840" y="2555566"/>
            <a:ext cx="0" cy="378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06019" y="3297609"/>
            <a:ext cx="46209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5334" y="1822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Ghost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9476" y="31139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Ghost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047" y="366059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Pacman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31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pacman.py</a:t>
            </a:r>
          </a:p>
          <a:p>
            <a:pPr lvl="1"/>
            <a:r>
              <a:rPr lang="en-US" altLang="ko-KR" sz="1800" dirty="0"/>
              <a:t>-p &lt;Agent </a:t>
            </a:r>
            <a:r>
              <a:rPr lang="ko-KR" altLang="en-US" sz="1800" dirty="0"/>
              <a:t>타입</a:t>
            </a:r>
            <a:r>
              <a:rPr lang="en-US" altLang="ko-KR" sz="1800" dirty="0"/>
              <a:t>&gt;: </a:t>
            </a:r>
            <a:r>
              <a:rPr lang="en-US" altLang="ko-KR" sz="1800" dirty="0" err="1"/>
              <a:t>ReflexAgent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MinimaxAgent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AlphaBetaAgent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ExpectimaxAgent</a:t>
            </a:r>
            <a:endParaRPr lang="en-US" altLang="ko-KR" sz="1800" dirty="0"/>
          </a:p>
          <a:p>
            <a:pPr lvl="1"/>
            <a:r>
              <a:rPr lang="en-US" altLang="ko-KR" sz="1800" dirty="0"/>
              <a:t>-l &lt;Map </a:t>
            </a:r>
            <a:r>
              <a:rPr lang="ko-KR" altLang="en-US" sz="1800" dirty="0"/>
              <a:t>타입</a:t>
            </a:r>
            <a:r>
              <a:rPr lang="en-US" altLang="ko-KR" sz="1800" dirty="0"/>
              <a:t>&gt;: </a:t>
            </a:r>
            <a:r>
              <a:rPr lang="en-US" altLang="ko-KR" sz="1800" dirty="0" err="1"/>
              <a:t>mediumClassic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openClassic</a:t>
            </a:r>
            <a:endParaRPr lang="en-US" altLang="ko-KR" sz="1800" dirty="0"/>
          </a:p>
          <a:p>
            <a:pPr lvl="1"/>
            <a:r>
              <a:rPr lang="en-US" altLang="ko-KR" sz="1800" dirty="0"/>
              <a:t>-a depth=&lt;</a:t>
            </a:r>
            <a:r>
              <a:rPr lang="ko-KR" altLang="en-US" sz="1800" dirty="0"/>
              <a:t>숫자</a:t>
            </a:r>
            <a:r>
              <a:rPr lang="en-US" altLang="ko-KR" sz="1800" dirty="0"/>
              <a:t>&gt;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.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ReflexAgent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mediumClassic</a:t>
            </a:r>
            <a:endParaRPr lang="en-US" altLang="ko-KR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.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MinimaxAgent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mediumClassic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depth=2</a:t>
            </a:r>
          </a:p>
          <a:p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submission.py</a:t>
            </a:r>
          </a:p>
          <a:p>
            <a:pPr lvl="1"/>
            <a:r>
              <a:rPr lang="en-US" altLang="ko-KR" sz="1800" dirty="0"/>
              <a:t>Agents</a:t>
            </a:r>
          </a:p>
          <a:p>
            <a:pPr lvl="2"/>
            <a:r>
              <a:rPr lang="en-US" altLang="ko-KR" sz="1800" dirty="0" err="1"/>
              <a:t>ReflexAgent</a:t>
            </a:r>
            <a:endParaRPr lang="en-US" altLang="ko-KR" sz="1800" dirty="0"/>
          </a:p>
          <a:p>
            <a:pPr lvl="2"/>
            <a:r>
              <a:rPr lang="en-US" altLang="ko-KR" sz="1800" dirty="0" err="1"/>
              <a:t>MinimaxAgent</a:t>
            </a:r>
            <a:r>
              <a:rPr lang="en-US" altLang="ko-KR" sz="1800" dirty="0"/>
              <a:t>: minimax </a:t>
            </a:r>
          </a:p>
          <a:p>
            <a:pPr lvl="2"/>
            <a:r>
              <a:rPr lang="en-US" altLang="ko-KR" sz="1800" dirty="0" err="1"/>
              <a:t>AlphaBetaAgent</a:t>
            </a:r>
            <a:r>
              <a:rPr lang="en-US" altLang="ko-KR" sz="1800" dirty="0"/>
              <a:t>: minimax + alpha-beta pruning</a:t>
            </a:r>
          </a:p>
          <a:p>
            <a:pPr lvl="2"/>
            <a:r>
              <a:rPr lang="en-US" altLang="ko-KR" sz="1800" dirty="0" err="1"/>
              <a:t>ExpectimaxAgent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expectimax</a:t>
            </a:r>
            <a:endParaRPr lang="en-US" altLang="ko-KR" sz="1800" dirty="0"/>
          </a:p>
          <a:p>
            <a:pPr lvl="1"/>
            <a:r>
              <a:rPr lang="en-US" altLang="ko-KR" sz="1800" dirty="0"/>
              <a:t>Agent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getAction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gameState</a:t>
            </a:r>
            <a:r>
              <a:rPr lang="en-US" altLang="ko-KR" sz="1800" dirty="0"/>
              <a:t>) </a:t>
            </a:r>
            <a:r>
              <a:rPr lang="ko-KR" altLang="en-US" sz="1800" dirty="0"/>
              <a:t>함수로 </a:t>
            </a:r>
            <a:r>
              <a:rPr lang="en-US" altLang="ko-KR" sz="1800" dirty="0"/>
              <a:t>action </a:t>
            </a:r>
            <a:r>
              <a:rPr lang="ko-KR" altLang="en-US" sz="1800" dirty="0"/>
              <a:t>결정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</a:t>
            </a:r>
            <a:r>
              <a:rPr lang="en-US" altLang="ko-KR" sz="1800" dirty="0"/>
              <a:t>agent</a:t>
            </a:r>
            <a:r>
              <a:rPr lang="ko-KR" altLang="en-US" sz="1800" dirty="0"/>
              <a:t>는 기본적으로 </a:t>
            </a:r>
            <a:r>
              <a:rPr lang="en-US" altLang="ko-KR" sz="1800" dirty="0"/>
              <a:t>depth-limited search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408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제공되는 변수 및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gameState.getLegalActions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/>
              <a:t>Returns the legal actions for the agent specified</a:t>
            </a:r>
          </a:p>
          <a:p>
            <a:pPr lvl="1"/>
            <a:r>
              <a:rPr lang="en-US" altLang="ko-KR" sz="2000" dirty="0"/>
              <a:t>Subset of [NORTH, SOUTH, EAST, WEST]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gameState.generateSuccessor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agentIndex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action)</a:t>
            </a:r>
          </a:p>
          <a:p>
            <a:pPr lvl="1"/>
            <a:r>
              <a:rPr lang="en-US" altLang="ko-KR" sz="2000" dirty="0"/>
              <a:t>Returns the successor state after the specified agent takes the action</a:t>
            </a:r>
          </a:p>
          <a:p>
            <a:pPr lvl="1"/>
            <a:r>
              <a:rPr lang="en-US" altLang="ko-KR" sz="2000" dirty="0"/>
              <a:t>Pac-Man is always agent 0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gameState.isWin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2000" dirty="0"/>
              <a:t> and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gameState.isLose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gameState.getNumAgents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/>
              <a:t>Returns the total number of agents in the game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gameState.getScore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/>
              <a:t>Returns the score corresponding to the current state of the game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self.evaluationFunction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2000" dirty="0"/>
              <a:t>Returns the game score of </a:t>
            </a:r>
            <a:r>
              <a:rPr lang="en-US" altLang="ko-KR" sz="2000" dirty="0" err="1"/>
              <a:t>gameState</a:t>
            </a:r>
            <a:endParaRPr lang="en-US" altLang="ko-KR" sz="2000" dirty="0"/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self.index</a:t>
            </a:r>
            <a:r>
              <a:rPr lang="en-US" altLang="ko-KR" sz="2000" dirty="0"/>
              <a:t>: Player index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self.depth</a:t>
            </a:r>
            <a:r>
              <a:rPr lang="en-US" altLang="ko-KR" sz="2000" dirty="0"/>
              <a:t>: Maximum depth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376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. </a:t>
            </a:r>
            <a:r>
              <a:rPr lang="en-US" altLang="ko-KR" dirty="0" err="1"/>
              <a:t>ReflexAgent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327070"/>
            <a:ext cx="8801100" cy="2029734"/>
          </a:xfrm>
        </p:spPr>
        <p:txBody>
          <a:bodyPr/>
          <a:lstStyle/>
          <a:p>
            <a:r>
              <a:rPr lang="en-US" altLang="ko-KR" dirty="0" err="1"/>
              <a:t>getAction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en-US" altLang="ko-KR" dirty="0" err="1"/>
              <a:t>gameState</a:t>
            </a:r>
            <a:r>
              <a:rPr lang="ko-KR" altLang="en-US" dirty="0"/>
              <a:t>에서 최선의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000" y="1463039"/>
            <a:ext cx="8430985" cy="2647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ReflexAgent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(Agent):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getAction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(self,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# Collect legal moves and successor states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legalMoves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gameState.getLegalActions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# Choose one of the best actions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scores = [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self.evaluationFunction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, action) for action in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legalMoves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max(scores)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bestIndices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[index for index in range(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(scores)) if scores[index] ==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chosenIndex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bestIndices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) # Pick randomly among the best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legalMoves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chosenIndex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00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Multi-player Game </a:t>
            </a:r>
            <a:r>
              <a:rPr lang="ko-KR" altLang="en-US"/>
              <a:t>구현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MinimaxAgent</a:t>
            </a:r>
            <a:r>
              <a:rPr lang="ko-KR" altLang="en-US" b="1" dirty="0"/>
              <a:t>의 </a:t>
            </a:r>
            <a:r>
              <a:rPr lang="en-US" altLang="ko-KR" b="1" dirty="0" err="1"/>
              <a:t>getAction</a:t>
            </a:r>
            <a:r>
              <a:rPr lang="en-US" altLang="ko-KR" b="1" dirty="0"/>
              <a:t>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MinimaxAgent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endParaRPr lang="en-US" altLang="ko-KR" dirty="0"/>
          </a:p>
          <a:p>
            <a:r>
              <a:rPr lang="en-US" altLang="ko-KR" b="1" dirty="0" err="1"/>
              <a:t>AlphaBetaAgent</a:t>
            </a:r>
            <a:r>
              <a:rPr lang="ko-KR" altLang="en-US" b="1" dirty="0"/>
              <a:t>의 </a:t>
            </a:r>
            <a:r>
              <a:rPr lang="en-US" altLang="ko-KR" b="1" dirty="0" err="1"/>
              <a:t>getAction</a:t>
            </a:r>
            <a:r>
              <a:rPr lang="en-US" altLang="ko-KR" b="1" dirty="0"/>
              <a:t>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AlphaBetaAgent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depth=3</a:t>
            </a:r>
            <a:endParaRPr lang="en-US" altLang="ko-KR" dirty="0"/>
          </a:p>
          <a:p>
            <a:r>
              <a:rPr lang="en-US" altLang="ko-KR" b="1" dirty="0" err="1"/>
              <a:t>ExpectimaxAgent</a:t>
            </a:r>
            <a:r>
              <a:rPr lang="ko-KR" altLang="en-US" b="1" dirty="0"/>
              <a:t>의 </a:t>
            </a:r>
            <a:r>
              <a:rPr lang="en-US" altLang="ko-KR" b="1" dirty="0" err="1"/>
              <a:t>getAction</a:t>
            </a:r>
            <a:r>
              <a:rPr lang="en-US" altLang="ko-KR" b="1" dirty="0"/>
              <a:t>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ExpectimaxAgent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28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4969433" y="2456582"/>
            <a:ext cx="275175" cy="12927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748889"/>
            <a:ext cx="8801100" cy="1956257"/>
          </a:xfrm>
        </p:spPr>
        <p:txBody>
          <a:bodyPr/>
          <a:lstStyle/>
          <a:p>
            <a:r>
              <a:rPr lang="ko-KR" altLang="en-US" dirty="0"/>
              <a:t>미래의 상대방의 </a:t>
            </a:r>
            <a:r>
              <a:rPr lang="en-US" altLang="ko-KR" dirty="0"/>
              <a:t>action</a:t>
            </a:r>
            <a:r>
              <a:rPr lang="ko-KR" altLang="en-US" dirty="0"/>
              <a:t>을 고려해 본인의 </a:t>
            </a:r>
            <a:r>
              <a:rPr lang="en-US" altLang="ko-KR" dirty="0"/>
              <a:t>action</a:t>
            </a:r>
            <a:r>
              <a:rPr lang="ko-KR" altLang="en-US" dirty="0"/>
              <a:t>을 결정해야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47264" y="265999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99151" y="265999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1589555" y="3071473"/>
            <a:ext cx="5175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851038" y="265999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241442" y="3071473"/>
            <a:ext cx="51758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417953" y="193609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V="1">
            <a:off x="4900368" y="2492171"/>
            <a:ext cx="364046" cy="500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417953" y="3367702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4900368" y="3223691"/>
            <a:ext cx="364046" cy="457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99070" y="21629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Draw!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109055" y="2347573"/>
            <a:ext cx="418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5466" y="21228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99070" y="36002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X</a:t>
            </a:r>
            <a:r>
              <a:rPr lang="en-US" altLang="ko-KR" dirty="0"/>
              <a:t> Win!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109055" y="3784904"/>
            <a:ext cx="418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65466" y="35601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137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Pacman Competition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Pacman (d = 2) with </a:t>
            </a:r>
            <a:r>
              <a:rPr lang="en-US" altLang="ko-KR" b="1" dirty="0"/>
              <a:t>better</a:t>
            </a:r>
            <a:r>
              <a:rPr lang="en-US" altLang="ko-KR" dirty="0"/>
              <a:t> evaluation function</a:t>
            </a:r>
          </a:p>
          <a:p>
            <a:pPr lvl="1"/>
            <a:r>
              <a:rPr lang="ko-KR" altLang="en-US" dirty="0"/>
              <a:t>추가 </a:t>
            </a:r>
            <a:r>
              <a:rPr lang="en-US" altLang="ko-KR" dirty="0"/>
              <a:t>feature: Ghost</a:t>
            </a:r>
            <a:r>
              <a:rPr lang="ko-KR" altLang="en-US" dirty="0"/>
              <a:t>와의 거리</a:t>
            </a:r>
            <a:r>
              <a:rPr lang="en-US" altLang="ko-KR" dirty="0"/>
              <a:t>, Food</a:t>
            </a:r>
            <a:r>
              <a:rPr lang="ko-KR" altLang="en-US" dirty="0"/>
              <a:t>와의 거리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...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-l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ExpectimaxAgent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evalFn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=better -q -n 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-l: map </a:t>
            </a:r>
            <a:r>
              <a:rPr lang="ko-KR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</a:t>
            </a:r>
            <a:endParaRPr lang="en-US" altLang="ko-K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-p: agent </a:t>
            </a:r>
            <a:r>
              <a:rPr lang="ko-KR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</a:t>
            </a:r>
            <a:endParaRPr lang="en-US" altLang="ko-K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evalFn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evaluation function </a:t>
            </a:r>
            <a:r>
              <a:rPr lang="ko-KR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 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 시 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scoreEvaluationFunction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-q: </a:t>
            </a:r>
            <a:r>
              <a:rPr lang="ko-KR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동작과정</a:t>
            </a:r>
            <a:r>
              <a:rPr lang="ko-KR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생략</a:t>
            </a:r>
            <a:endParaRPr lang="en-US" altLang="ko-K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-n: </a:t>
            </a:r>
            <a:r>
              <a:rPr lang="ko-KR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반복 횟수</a:t>
            </a:r>
            <a:endParaRPr lang="en-US" altLang="ko-K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50</a:t>
            </a:fld>
            <a:endParaRPr lang="ko-KR" altLang="en-US" dirty="0"/>
          </a:p>
        </p:txBody>
      </p:sp>
      <p:pic>
        <p:nvPicPr>
          <p:cNvPr id="5" name="내용 개체 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41" y="2075346"/>
            <a:ext cx="5352667" cy="22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의 </a:t>
            </a:r>
            <a:r>
              <a:rPr lang="en-US" altLang="ko-KR" dirty="0"/>
              <a:t>Game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X(</a:t>
            </a:r>
            <a:r>
              <a:rPr lang="ko-KR" altLang="en-US" dirty="0"/>
              <a:t>선수</a:t>
            </a:r>
            <a:r>
              <a:rPr lang="en-US" altLang="ko-KR" dirty="0"/>
              <a:t>) </a:t>
            </a:r>
            <a:r>
              <a:rPr lang="ko-KR" altLang="en-US" dirty="0"/>
              <a:t>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221" y="17785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MAX (X)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221" y="289552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MIN (O)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221" y="399876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MAX (X)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221" y="53916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종료 상태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364424" y="5164849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5221" y="612135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Utility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91971" y="61366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458174" y="5164849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55073" y="6136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4490768" y="5164849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18315" y="61366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59297" y="4595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2816975" y="5017626"/>
            <a:ext cx="0" cy="1472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924646" y="5017626"/>
            <a:ext cx="0" cy="1472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865172" y="5017626"/>
            <a:ext cx="0" cy="1472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4594978" y="1600040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364424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3479701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4594978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5710255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825532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950164" y="28955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5" idx="0"/>
            <a:endCxn id="24" idx="2"/>
          </p:cNvCxnSpPr>
          <p:nvPr/>
        </p:nvCxnSpPr>
        <p:spPr>
          <a:xfrm flipV="1">
            <a:off x="2816975" y="2423000"/>
            <a:ext cx="2230554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0"/>
            <a:endCxn id="24" idx="2"/>
          </p:cNvCxnSpPr>
          <p:nvPr/>
        </p:nvCxnSpPr>
        <p:spPr>
          <a:xfrm flipV="1">
            <a:off x="3932252" y="2423000"/>
            <a:ext cx="1115277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7" idx="0"/>
            <a:endCxn id="24" idx="2"/>
          </p:cNvCxnSpPr>
          <p:nvPr/>
        </p:nvCxnSpPr>
        <p:spPr>
          <a:xfrm flipV="1">
            <a:off x="5047529" y="2423000"/>
            <a:ext cx="0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8" idx="0"/>
            <a:endCxn id="24" idx="2"/>
          </p:cNvCxnSpPr>
          <p:nvPr/>
        </p:nvCxnSpPr>
        <p:spPr>
          <a:xfrm flipH="1" flipV="1">
            <a:off x="5047529" y="2423000"/>
            <a:ext cx="1115277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9" idx="0"/>
            <a:endCxn id="24" idx="2"/>
          </p:cNvCxnSpPr>
          <p:nvPr/>
        </p:nvCxnSpPr>
        <p:spPr>
          <a:xfrm flipH="1" flipV="1">
            <a:off x="5047529" y="2423000"/>
            <a:ext cx="2230554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2364424" y="3752130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3479701" y="3752130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4594978" y="3752130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5" name="직선 연결선 64"/>
          <p:cNvCxnSpPr>
            <a:stCxn id="52" idx="0"/>
            <a:endCxn id="25" idx="2"/>
          </p:cNvCxnSpPr>
          <p:nvPr/>
        </p:nvCxnSpPr>
        <p:spPr>
          <a:xfrm flipV="1">
            <a:off x="2816975" y="3491675"/>
            <a:ext cx="0" cy="26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3" idx="0"/>
            <a:endCxn id="25" idx="2"/>
          </p:cNvCxnSpPr>
          <p:nvPr/>
        </p:nvCxnSpPr>
        <p:spPr>
          <a:xfrm flipH="1" flipV="1">
            <a:off x="2816975" y="3491675"/>
            <a:ext cx="1115277" cy="26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4" idx="0"/>
            <a:endCxn id="25" idx="2"/>
          </p:cNvCxnSpPr>
          <p:nvPr/>
        </p:nvCxnSpPr>
        <p:spPr>
          <a:xfrm flipH="1" flipV="1">
            <a:off x="2816975" y="3491675"/>
            <a:ext cx="2230554" cy="26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36539" y="394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762975" y="4595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95895" y="4595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3940435" y="3491675"/>
            <a:ext cx="0" cy="8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034449" y="3491675"/>
            <a:ext cx="0" cy="8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164880" y="3491676"/>
            <a:ext cx="0" cy="26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278083" y="3491676"/>
            <a:ext cx="0" cy="26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3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Search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Deterministic action (</a:t>
            </a:r>
            <a:r>
              <a:rPr lang="en-US" altLang="ko-KR" dirty="0" err="1"/>
              <a:t>v.s</a:t>
            </a:r>
            <a:r>
              <a:rPr lang="en-US" altLang="ko-KR" dirty="0"/>
              <a:t>. MDP)</a:t>
            </a:r>
          </a:p>
          <a:p>
            <a:r>
              <a:rPr lang="en-US" altLang="ko-KR" dirty="0"/>
              <a:t>Fully observable environment (</a:t>
            </a:r>
            <a:r>
              <a:rPr lang="en-US" altLang="ko-KR" dirty="0" err="1"/>
              <a:t>v.s</a:t>
            </a:r>
            <a:r>
              <a:rPr lang="en-US" altLang="ko-KR" dirty="0"/>
              <a:t>. POMDP)</a:t>
            </a:r>
          </a:p>
          <a:p>
            <a:r>
              <a:rPr lang="en-US" altLang="ko-KR" dirty="0"/>
              <a:t>Zero-sum at the end (</a:t>
            </a:r>
            <a:r>
              <a:rPr lang="en-US" altLang="ko-KR" dirty="0" err="1"/>
              <a:t>v.s</a:t>
            </a:r>
            <a:r>
              <a:rPr lang="en-US" altLang="ko-KR" dirty="0"/>
              <a:t>. typical search, MDP)</a:t>
            </a:r>
          </a:p>
          <a:p>
            <a:pPr lvl="1"/>
            <a:r>
              <a:rPr lang="ko-KR" altLang="en-US" dirty="0"/>
              <a:t>각 플레이어의 </a:t>
            </a:r>
            <a:r>
              <a:rPr lang="en-US" altLang="ko-KR" b="1" dirty="0"/>
              <a:t>utility</a:t>
            </a:r>
            <a:r>
              <a:rPr lang="ko-KR" altLang="en-US" dirty="0"/>
              <a:t>는 서로 동일하거나 반대</a:t>
            </a:r>
            <a:endParaRPr lang="en-US" altLang="ko-KR" dirty="0"/>
          </a:p>
          <a:p>
            <a:pPr lvl="1"/>
            <a:r>
              <a:rPr lang="ko-KR" altLang="en-US" dirty="0"/>
              <a:t>중간 </a:t>
            </a:r>
            <a:r>
              <a:rPr lang="en-US" altLang="ko-KR" dirty="0"/>
              <a:t>action</a:t>
            </a:r>
            <a:r>
              <a:rPr lang="ko-KR" altLang="en-US" dirty="0"/>
              <a:t>에 대한 </a:t>
            </a:r>
            <a:r>
              <a:rPr lang="en-US" altLang="ko-KR" dirty="0"/>
              <a:t>utility</a:t>
            </a:r>
            <a:r>
              <a:rPr lang="ko-KR" altLang="en-US" dirty="0"/>
              <a:t>는 정의되지 않음</a:t>
            </a:r>
            <a:endParaRPr lang="en-US" altLang="ko-KR" dirty="0"/>
          </a:p>
          <a:p>
            <a:pPr lvl="2"/>
            <a:r>
              <a:rPr lang="en-US" altLang="ko-KR" dirty="0"/>
              <a:t>Chess</a:t>
            </a:r>
            <a:r>
              <a:rPr lang="ko-KR" altLang="en-US" dirty="0"/>
              <a:t>의 목표는 많은 말을 잡는 것이 아닌 </a:t>
            </a:r>
            <a:r>
              <a:rPr lang="ko-KR" altLang="en-US" dirty="0" err="1"/>
              <a:t>체크메이트</a:t>
            </a:r>
            <a:r>
              <a:rPr lang="en-US" altLang="ko-KR" dirty="0"/>
              <a:t>(King)</a:t>
            </a:r>
            <a:r>
              <a:rPr lang="ko-KR" altLang="en-US" dirty="0"/>
              <a:t>를 하는 것이 목적</a:t>
            </a:r>
            <a:endParaRPr lang="en-US" altLang="ko-KR" dirty="0"/>
          </a:p>
          <a:p>
            <a:pPr lvl="2"/>
            <a:r>
              <a:rPr lang="en-US" altLang="ko-KR" dirty="0"/>
              <a:t>Typical search </a:t>
            </a:r>
            <a:r>
              <a:rPr lang="ko-KR" altLang="en-US" dirty="0"/>
              <a:t>및 </a:t>
            </a:r>
            <a:r>
              <a:rPr lang="en-US" altLang="ko-KR" dirty="0"/>
              <a:t>MDP</a:t>
            </a:r>
            <a:r>
              <a:rPr lang="ko-KR" altLang="en-US" dirty="0"/>
              <a:t>에 비해 어려운 부분</a:t>
            </a:r>
            <a:endParaRPr lang="en-US" altLang="ko-KR" dirty="0"/>
          </a:p>
          <a:p>
            <a:r>
              <a:rPr lang="en-US" altLang="ko-KR" dirty="0"/>
              <a:t>Turn-taking of players</a:t>
            </a:r>
          </a:p>
          <a:p>
            <a:pPr lvl="1"/>
            <a:r>
              <a:rPr lang="en-US" altLang="ko-KR" dirty="0"/>
              <a:t>Typical search</a:t>
            </a:r>
            <a:r>
              <a:rPr lang="ko-KR" altLang="en-US" dirty="0"/>
              <a:t>에서는 </a:t>
            </a:r>
            <a:r>
              <a:rPr lang="en-US" altLang="ko-KR" dirty="0"/>
              <a:t>goal state</a:t>
            </a:r>
            <a:r>
              <a:rPr lang="ko-KR" altLang="en-US" dirty="0"/>
              <a:t>에 도달하기 위한 </a:t>
            </a:r>
            <a:r>
              <a:rPr lang="en-US" altLang="ko-KR" dirty="0"/>
              <a:t>action sequence</a:t>
            </a:r>
            <a:r>
              <a:rPr lang="ko-KR" altLang="en-US" dirty="0"/>
              <a:t>를 찾으면 됨</a:t>
            </a:r>
            <a:endParaRPr lang="en-US" altLang="ko-KR" dirty="0"/>
          </a:p>
          <a:p>
            <a:pPr lvl="1"/>
            <a:r>
              <a:rPr lang="en-US" altLang="ko-KR" dirty="0"/>
              <a:t>Opponent</a:t>
            </a:r>
            <a:r>
              <a:rPr lang="ko-KR" altLang="en-US" dirty="0"/>
              <a:t>가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 맞춰 대응하므로 </a:t>
            </a:r>
            <a:r>
              <a:rPr lang="en-US" altLang="ko-KR" dirty="0"/>
              <a:t>action sequence</a:t>
            </a:r>
            <a:r>
              <a:rPr lang="ko-KR" altLang="en-US" dirty="0"/>
              <a:t>가 아닌 </a:t>
            </a:r>
            <a:r>
              <a:rPr lang="en-US" altLang="ko-KR" b="1" dirty="0"/>
              <a:t>policy</a:t>
            </a:r>
            <a:r>
              <a:rPr lang="ko-KR" altLang="en-US" dirty="0"/>
              <a:t>를 찾아야 함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Deterministic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Action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action that player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 takes in state </a:t>
                </a:r>
                <a:r>
                  <a:rPr lang="en-US" altLang="ko-KR" i="1" dirty="0"/>
                  <a:t>s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Stochastic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probability of player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 taking action a in state </a:t>
                </a:r>
                <a:r>
                  <a:rPr lang="en-US" altLang="ko-KR" i="1" dirty="0"/>
                  <a:t>s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0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Challenges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659086"/>
            <a:ext cx="8801100" cy="2046060"/>
          </a:xfrm>
        </p:spPr>
        <p:txBody>
          <a:bodyPr/>
          <a:lstStyle/>
          <a:p>
            <a:r>
              <a:rPr lang="ko-KR" altLang="en-US" dirty="0"/>
              <a:t>사람과의 대결을 통해 </a:t>
            </a:r>
            <a:r>
              <a:rPr lang="en-US" altLang="ko-KR" dirty="0"/>
              <a:t>AI </a:t>
            </a:r>
            <a:r>
              <a:rPr lang="ko-KR" altLang="en-US" dirty="0"/>
              <a:t>기술수준을 보여 준 사례</a:t>
            </a:r>
            <a:endParaRPr lang="en-US" altLang="ko-KR" dirty="0"/>
          </a:p>
          <a:p>
            <a:r>
              <a:rPr lang="ko-KR" altLang="en-US" dirty="0"/>
              <a:t>학습의 명확한 기준</a:t>
            </a:r>
            <a:r>
              <a:rPr lang="en-US" altLang="ko-KR" dirty="0"/>
              <a:t>(</a:t>
            </a:r>
            <a:r>
              <a:rPr lang="ko-KR" altLang="en-US" dirty="0"/>
              <a:t>승패</a:t>
            </a:r>
            <a:r>
              <a:rPr lang="en-US" altLang="ko-KR"/>
              <a:t>)</a:t>
            </a:r>
            <a:r>
              <a:rPr lang="ko-KR" altLang="en-US"/>
              <a:t>이 </a:t>
            </a:r>
            <a:r>
              <a:rPr lang="ko-KR" altLang="en-US" dirty="0"/>
              <a:t>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538" y="1444985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IBM </a:t>
            </a:r>
            <a:r>
              <a:rPr lang="en-US" altLang="ko-KR" sz="2000" b="1" dirty="0" err="1"/>
              <a:t>DeepBlue</a:t>
            </a:r>
            <a:r>
              <a:rPr lang="en-US" altLang="ko-KR" sz="2000" b="1" dirty="0"/>
              <a:t> (Chess) – 1996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24009" y="1444985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Google </a:t>
            </a:r>
            <a:r>
              <a:rPr lang="en-US" altLang="ko-KR" sz="2000" b="1" dirty="0" err="1"/>
              <a:t>AlphaGo</a:t>
            </a:r>
            <a:r>
              <a:rPr lang="en-US" altLang="ko-KR" sz="2000" b="1" dirty="0"/>
              <a:t> – 2016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8" y="2101952"/>
            <a:ext cx="3645281" cy="2198975"/>
          </a:xfrm>
          <a:prstGeom prst="rect">
            <a:avLst/>
          </a:prstGeom>
        </p:spPr>
      </p:pic>
      <p:pic>
        <p:nvPicPr>
          <p:cNvPr id="8" name="Picture 2" descr="알파고 이세돌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7096"/>
          <a:stretch/>
        </p:blipFill>
        <p:spPr bwMode="auto">
          <a:xfrm>
            <a:off x="4960400" y="2096600"/>
            <a:ext cx="3499883" cy="22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9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14601</TotalTime>
  <Words>2404</Words>
  <Application>Microsoft Office PowerPoint</Application>
  <PresentationFormat>화면 슬라이드 쇼(4:3)</PresentationFormat>
  <Paragraphs>799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Cambria Math</vt:lpstr>
      <vt:lpstr>Consolas</vt:lpstr>
      <vt:lpstr>Office 테마</vt:lpstr>
      <vt:lpstr>인공지능 실습 Chapter 5. Adversarial Search</vt:lpstr>
      <vt:lpstr>목차</vt:lpstr>
      <vt:lpstr>PowerPoint 프레젠테이션</vt:lpstr>
      <vt:lpstr>Tic-tac-toe</vt:lpstr>
      <vt:lpstr>Tic-tac-toe</vt:lpstr>
      <vt:lpstr>Tic-tac-toe의 Game Tree</vt:lpstr>
      <vt:lpstr>Adversarial Search의 특징</vt:lpstr>
      <vt:lpstr>Policy</vt:lpstr>
      <vt:lpstr>AI Challenges</vt:lpstr>
      <vt:lpstr>Adversarial Search의 요소</vt:lpstr>
      <vt:lpstr>Simple Game</vt:lpstr>
      <vt:lpstr>PowerPoint 프레젠테이션</vt:lpstr>
      <vt:lpstr>Minimax Algorithm 예</vt:lpstr>
      <vt:lpstr>Minimax Algorithm</vt:lpstr>
      <vt:lpstr>Minimax Algorithm Pseudocode</vt:lpstr>
      <vt:lpstr>Minimax Algorithm 구현</vt:lpstr>
      <vt:lpstr>Minimax Algorithm 구현</vt:lpstr>
      <vt:lpstr>Expectimax Algorithm 예</vt:lpstr>
      <vt:lpstr>Expectimax Algorithm</vt:lpstr>
      <vt:lpstr>Expectimax Algorithm Pseudocode</vt:lpstr>
      <vt:lpstr>Expectimax Algorithm 구현</vt:lpstr>
      <vt:lpstr>PowerPoint 프레젠테이션</vt:lpstr>
      <vt:lpstr>Pruning 예</vt:lpstr>
      <vt:lpstr>Alpha-beta Pruning</vt:lpstr>
      <vt:lpstr>Alpha-beta Pruning 적용 예</vt:lpstr>
      <vt:lpstr>Alpha-beta Pruning Pseudocode</vt:lpstr>
      <vt:lpstr>Alpha-beta Pruning 구현</vt:lpstr>
      <vt:lpstr>Tic-tac-toe 구현</vt:lpstr>
      <vt:lpstr>Tic-tac-toe 구현</vt:lpstr>
      <vt:lpstr>Tic-tac-toe 구현</vt:lpstr>
      <vt:lpstr>PowerPoint 프레젠테이션</vt:lpstr>
      <vt:lpstr>Imperfect Real-time Decisions</vt:lpstr>
      <vt:lpstr>Depth-limited Search</vt:lpstr>
      <vt:lpstr>Evaluation Function 예. Chess</vt:lpstr>
      <vt:lpstr>Evaluation Function for Tic-tac-toe</vt:lpstr>
      <vt:lpstr>Evaluation Function for Tic-tac-toe</vt:lpstr>
      <vt:lpstr>Tic-tac-toe 구현 (Alpha Tic-tac-toe!)</vt:lpstr>
      <vt:lpstr>Evaluation Function Design</vt:lpstr>
      <vt:lpstr>Evaluation Function Design</vt:lpstr>
      <vt:lpstr>Parameterized Evaluation Function</vt:lpstr>
      <vt:lpstr>PowerPoint 프레젠테이션</vt:lpstr>
      <vt:lpstr>Play Pacman!</vt:lpstr>
      <vt:lpstr>Pacman 게임 설정</vt:lpstr>
      <vt:lpstr>Minimax and Expectimax</vt:lpstr>
      <vt:lpstr>Minimax and Expectimax</vt:lpstr>
      <vt:lpstr>Codes</vt:lpstr>
      <vt:lpstr>제공되는 변수 및 함수</vt:lpstr>
      <vt:lpstr>예. ReflexAgent</vt:lpstr>
      <vt:lpstr>Multi-player Game 구현</vt:lpstr>
      <vt:lpstr>Pacman Competition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ndh</cp:lastModifiedBy>
  <cp:revision>1984</cp:revision>
  <cp:lastPrinted>2017-03-15T11:41:30Z</cp:lastPrinted>
  <dcterms:created xsi:type="dcterms:W3CDTF">2017-02-27T07:24:51Z</dcterms:created>
  <dcterms:modified xsi:type="dcterms:W3CDTF">2019-05-09T13:39:57Z</dcterms:modified>
</cp:coreProperties>
</file>